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78" r:id="rId2"/>
    <p:sldId id="288" r:id="rId3"/>
    <p:sldId id="280" r:id="rId4"/>
    <p:sldId id="281" r:id="rId5"/>
    <p:sldId id="282" r:id="rId6"/>
    <p:sldId id="283" r:id="rId7"/>
    <p:sldId id="284" r:id="rId8"/>
    <p:sldId id="285" r:id="rId9"/>
    <p:sldId id="286" r:id="rId10"/>
    <p:sldId id="287" r:id="rId11"/>
    <p:sldId id="267" r:id="rId12"/>
  </p:sldIdLst>
  <p:sldSz cx="9144000" cy="6858000" type="screen4x3"/>
  <p:notesSz cx="6858000" cy="9144000"/>
  <p:embeddedFontLst>
    <p:embeddedFont>
      <p:font typeface="BBC Reith Sans" panose="020B0603020204020204" pitchFamily="34" charset="0"/>
      <p:regular r:id="rId15"/>
      <p:bold r:id="rId16"/>
      <p:italic r:id="rId17"/>
      <p:boldItalic r:id="rId18"/>
    </p:embeddedFont>
    <p:embeddedFont>
      <p:font typeface="BBC Reith Sans Medium" panose="020B0603020204020204" pitchFamily="34" charset="0"/>
      <p:regular r:id="rId19"/>
      <p:italic r:id="rId20"/>
    </p:embeddedFont>
    <p:embeddedFont>
      <p:font typeface="BBC Reith Sans XBold" panose="020B0603020204020204" pitchFamily="34" charset="0"/>
      <p:bold r:id="rId21"/>
      <p:italic r:id="rId22"/>
      <p:boldItalic r:id="rId23"/>
    </p:embeddedFont>
    <p:embeddedFont>
      <p:font typeface="Calibri" panose="020F0502020204030204" pitchFamily="34" charset="0"/>
      <p:regular r:id="rId24"/>
      <p:bold r:id="rId25"/>
      <p:italic r:id="rId26"/>
      <p:boldItalic r:id="rId27"/>
    </p:embeddedFont>
    <p:embeddedFont>
      <p:font typeface="Twinkl" pitchFamily="2" charset="77"/>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62AE"/>
    <a:srgbClr val="000033"/>
    <a:srgbClr val="7DAAC5"/>
    <a:srgbClr val="232321"/>
    <a:srgbClr val="007AC2"/>
    <a:srgbClr val="8ACBC0"/>
    <a:srgbClr val="E3E179"/>
    <a:srgbClr val="18A0DB"/>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8" autoAdjust="0"/>
    <p:restoredTop sz="94660"/>
  </p:normalViewPr>
  <p:slideViewPr>
    <p:cSldViewPr snapToGrid="0" showGuides="1">
      <p:cViewPr varScale="1">
        <p:scale>
          <a:sx n="111" d="100"/>
          <a:sy n="111" d="100"/>
        </p:scale>
        <p:origin x="1656" y="192"/>
      </p:cViewPr>
      <p:guideLst>
        <p:guide orient="horz" pos="2160"/>
        <p:guide pos="2880"/>
        <p:guide pos="340"/>
        <p:guide orient="horz" pos="3974"/>
        <p:guide pos="5420"/>
        <p:guide orient="horz" pos="346"/>
        <p:guide pos="476"/>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30/11/2021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30/11/2021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sz="3600">
                <a:solidFill>
                  <a:srgbClr val="000033"/>
                </a:solidFill>
                <a:latin typeface="BBC Reith Sans XBold" panose="020B0803020204020204" pitchFamily="34" charset="-18"/>
                <a:ea typeface="BBC Reith Sans XBold" panose="020B0803020204020204" pitchFamily="34" charset="-18"/>
                <a:cs typeface="BBC Reith Sans XBold" panose="020B0803020204020204" pitchFamily="34" charset="-18"/>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mn-lt"/>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mn-lt"/>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bbc.co.uk/teach/live-lessons/winter-live-lesson/z8gcr2p" TargetMode="Externa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tiff"/><Relationship Id="rId11" Type="http://schemas.openxmlformats.org/officeDocument/2006/relationships/image" Target="../media/image27.png"/><Relationship Id="rId5" Type="http://schemas.openxmlformats.org/officeDocument/2006/relationships/image" Target="../media/image21.tiff"/><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3496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497" y="519640"/>
            <a:ext cx="8687006" cy="994306"/>
          </a:xfrm>
        </p:spPr>
        <p:txBody>
          <a:bodyPr/>
          <a:lstStyle/>
          <a:p>
            <a:r>
              <a:rPr lang="en-GB" spc="-100" dirty="0"/>
              <a:t>What Happens to Animals in Winter?</a:t>
            </a:r>
          </a:p>
        </p:txBody>
      </p:sp>
      <p:sp>
        <p:nvSpPr>
          <p:cNvPr id="22" name="Rounded Rectangle 21"/>
          <p:cNvSpPr/>
          <p:nvPr/>
        </p:nvSpPr>
        <p:spPr>
          <a:xfrm>
            <a:off x="763769" y="1387531"/>
            <a:ext cx="7624581" cy="738039"/>
          </a:xfrm>
          <a:prstGeom prst="roundRect">
            <a:avLst>
              <a:gd name="adj" fmla="val 7385"/>
            </a:avLst>
          </a:prstGeom>
          <a:solidFill>
            <a:srgbClr val="7DAAC5"/>
          </a:solidFill>
          <a:ln w="28575">
            <a:solidFill>
              <a:srgbClr val="000033"/>
            </a:solidFill>
          </a:ln>
        </p:spPr>
        <p:txBody>
          <a:bodyPr wrap="square" lIns="108000" tIns="108000" rIns="108000" bIns="108000">
            <a:spAutoFit/>
          </a:bodyPr>
          <a:lstStyle/>
          <a:p>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There a few ways that we can help wildlife during winter so that they can stay happy and healthy during the colder months.</a:t>
            </a:r>
          </a:p>
        </p:txBody>
      </p:sp>
      <p:grpSp>
        <p:nvGrpSpPr>
          <p:cNvPr id="35" name="Group 34"/>
          <p:cNvGrpSpPr/>
          <p:nvPr/>
        </p:nvGrpSpPr>
        <p:grpSpPr>
          <a:xfrm>
            <a:off x="1981200" y="2381836"/>
            <a:ext cx="5181600" cy="3365821"/>
            <a:chOff x="1981200" y="2381836"/>
            <a:chExt cx="5181600" cy="3365821"/>
          </a:xfrm>
        </p:grpSpPr>
        <p:sp>
          <p:nvSpPr>
            <p:cNvPr id="32" name="Freeform 31"/>
            <p:cNvSpPr/>
            <p:nvPr/>
          </p:nvSpPr>
          <p:spPr>
            <a:xfrm>
              <a:off x="1981200" y="2381836"/>
              <a:ext cx="5181600" cy="3365820"/>
            </a:xfrm>
            <a:custGeom>
              <a:avLst/>
              <a:gdLst>
                <a:gd name="connsiteX0" fmla="*/ 2590800 w 5181600"/>
                <a:gd name="connsiteY0" fmla="*/ 0 h 3365820"/>
                <a:gd name="connsiteX1" fmla="*/ 5181600 w 5181600"/>
                <a:gd name="connsiteY1" fmla="*/ 2590800 h 3365820"/>
                <a:gd name="connsiteX2" fmla="*/ 5065123 w 5181600"/>
                <a:gd name="connsiteY2" fmla="*/ 3361225 h 3365820"/>
                <a:gd name="connsiteX3" fmla="*/ 5063441 w 5181600"/>
                <a:gd name="connsiteY3" fmla="*/ 3365820 h 3365820"/>
                <a:gd name="connsiteX4" fmla="*/ 118159 w 5181600"/>
                <a:gd name="connsiteY4" fmla="*/ 3365820 h 3365820"/>
                <a:gd name="connsiteX5" fmla="*/ 116477 w 5181600"/>
                <a:gd name="connsiteY5" fmla="*/ 3361225 h 3365820"/>
                <a:gd name="connsiteX6" fmla="*/ 0 w 5181600"/>
                <a:gd name="connsiteY6" fmla="*/ 2590800 h 3365820"/>
                <a:gd name="connsiteX7" fmla="*/ 2590800 w 5181600"/>
                <a:gd name="connsiteY7" fmla="*/ 0 h 336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365820">
                  <a:moveTo>
                    <a:pt x="2590800" y="0"/>
                  </a:moveTo>
                  <a:cubicBezTo>
                    <a:pt x="4021659" y="0"/>
                    <a:pt x="5181600" y="1159941"/>
                    <a:pt x="5181600" y="2590800"/>
                  </a:cubicBezTo>
                  <a:cubicBezTo>
                    <a:pt x="5181600" y="2859086"/>
                    <a:pt x="5140821" y="3117847"/>
                    <a:pt x="5065123" y="3361225"/>
                  </a:cubicBezTo>
                  <a:lnTo>
                    <a:pt x="5063441" y="3365820"/>
                  </a:lnTo>
                  <a:lnTo>
                    <a:pt x="118159" y="3365820"/>
                  </a:lnTo>
                  <a:lnTo>
                    <a:pt x="116477" y="3361225"/>
                  </a:lnTo>
                  <a:cubicBezTo>
                    <a:pt x="40779" y="3117847"/>
                    <a:pt x="0" y="2859086"/>
                    <a:pt x="0" y="2590800"/>
                  </a:cubicBezTo>
                  <a:cubicBezTo>
                    <a:pt x="0" y="1159941"/>
                    <a:pt x="1159941" y="0"/>
                    <a:pt x="2590800" y="0"/>
                  </a:cubicBezTo>
                  <a:close/>
                </a:path>
              </a:pathLst>
            </a:custGeom>
            <a:blipFill>
              <a:blip r:embed="rId2"/>
              <a:srcRect/>
              <a:stretch>
                <a:fillRect l="-46256" t="-25785" r="-1502" b="-35069"/>
              </a:stretch>
            </a:blipFill>
            <a:ln w="28575">
              <a:solidFill>
                <a:srgbClr val="000033"/>
              </a:solidFill>
            </a:ln>
          </p:spPr>
          <p:txBody>
            <a:bodyPr wrap="square" lIns="108000" tIns="108000" rIns="108000" bIns="108000">
              <a:noAutofit/>
            </a:bodyPr>
            <a:lstStyle/>
            <a:p>
              <a:endParaRPr lang="en-GB" sz="160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t="1" b="32700"/>
            <a:stretch/>
          </p:blipFill>
          <p:spPr>
            <a:xfrm>
              <a:off x="2262289" y="3706017"/>
              <a:ext cx="1774618" cy="2041640"/>
            </a:xfrm>
            <a:prstGeom prst="rect">
              <a:avLst/>
            </a:prstGeom>
          </p:spPr>
        </p:pic>
      </p:grpSp>
      <p:sp>
        <p:nvSpPr>
          <p:cNvPr id="24" name="Rectangle 23"/>
          <p:cNvSpPr/>
          <p:nvPr/>
        </p:nvSpPr>
        <p:spPr>
          <a:xfrm>
            <a:off x="-222613" y="5314939"/>
            <a:ext cx="9589226" cy="993786"/>
          </a:xfrm>
          <a:prstGeom prst="rect">
            <a:avLst/>
          </a:prstGeom>
          <a:solidFill>
            <a:schemeClr val="bg1"/>
          </a:solidFill>
          <a:ln w="28575">
            <a:solidFill>
              <a:srgbClr val="000033"/>
            </a:solidFill>
          </a:ln>
        </p:spPr>
        <p:txBody>
          <a:bodyPr wrap="square" lIns="108000" tIns="108000" rIns="108000" bIns="108000">
            <a:spAutoFit/>
          </a:bodyPr>
          <a:lstStyle/>
          <a:p>
            <a:pPr algn="ct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Keep bird feeders full of food to help </a:t>
            </a:r>
          </a:p>
          <a:p>
            <a:pPr algn="ct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our feathered friends who may find it </a:t>
            </a:r>
          </a:p>
          <a:p>
            <a:pPr algn="ct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tricky to find food.</a:t>
            </a:r>
          </a:p>
        </p:txBody>
      </p:sp>
      <p:sp>
        <p:nvSpPr>
          <p:cNvPr id="25" name="Rounded Rectangle 24"/>
          <p:cNvSpPr/>
          <p:nvPr/>
        </p:nvSpPr>
        <p:spPr>
          <a:xfrm>
            <a:off x="3222170" y="2595425"/>
            <a:ext cx="2699660" cy="482293"/>
          </a:xfrm>
          <a:prstGeom prst="roundRect">
            <a:avLst>
              <a:gd name="adj" fmla="val 12651"/>
            </a:avLst>
          </a:prstGeom>
          <a:solidFill>
            <a:srgbClr val="7DAAC5"/>
          </a:solidFill>
          <a:ln w="28575">
            <a:solidFill>
              <a:srgbClr val="000033"/>
            </a:solidFill>
          </a:ln>
        </p:spPr>
        <p:txBody>
          <a:bodyPr wrap="square" lIns="108000" tIns="108000" rIns="108000" bIns="108000">
            <a:spAutoFit/>
          </a:bodyPr>
          <a:lstStyle/>
          <a:p>
            <a:pPr algn="ctr"/>
            <a:r>
              <a:rPr lang="en-GB" sz="1600" dirty="0">
                <a:solidFill>
                  <a:schemeClr val="bg1"/>
                </a:solidFill>
                <a:latin typeface="BBC Reith Sans XBold" panose="020B0803020204020204" pitchFamily="34" charset="-18"/>
                <a:ea typeface="BBC Reith Sans XBold" panose="020B0803020204020204" pitchFamily="34" charset="-18"/>
                <a:cs typeface="BBC Reith Sans XBold" panose="020B0803020204020204" pitchFamily="34" charset="-18"/>
              </a:rPr>
              <a:t>Leave out food for birds</a:t>
            </a:r>
          </a:p>
        </p:txBody>
      </p:sp>
      <p:grpSp>
        <p:nvGrpSpPr>
          <p:cNvPr id="15" name="Group 14"/>
          <p:cNvGrpSpPr/>
          <p:nvPr/>
        </p:nvGrpSpPr>
        <p:grpSpPr>
          <a:xfrm>
            <a:off x="1981200" y="2381836"/>
            <a:ext cx="5181600" cy="3365821"/>
            <a:chOff x="1981200" y="2381836"/>
            <a:chExt cx="5181600" cy="3365821"/>
          </a:xfrm>
        </p:grpSpPr>
        <p:sp>
          <p:nvSpPr>
            <p:cNvPr id="16" name="Freeform 15"/>
            <p:cNvSpPr/>
            <p:nvPr/>
          </p:nvSpPr>
          <p:spPr>
            <a:xfrm>
              <a:off x="1981200" y="2381836"/>
              <a:ext cx="5181600" cy="3365820"/>
            </a:xfrm>
            <a:custGeom>
              <a:avLst/>
              <a:gdLst>
                <a:gd name="connsiteX0" fmla="*/ 2590800 w 5181600"/>
                <a:gd name="connsiteY0" fmla="*/ 0 h 3365820"/>
                <a:gd name="connsiteX1" fmla="*/ 5181600 w 5181600"/>
                <a:gd name="connsiteY1" fmla="*/ 2590800 h 3365820"/>
                <a:gd name="connsiteX2" fmla="*/ 5065123 w 5181600"/>
                <a:gd name="connsiteY2" fmla="*/ 3361225 h 3365820"/>
                <a:gd name="connsiteX3" fmla="*/ 5063441 w 5181600"/>
                <a:gd name="connsiteY3" fmla="*/ 3365820 h 3365820"/>
                <a:gd name="connsiteX4" fmla="*/ 118159 w 5181600"/>
                <a:gd name="connsiteY4" fmla="*/ 3365820 h 3365820"/>
                <a:gd name="connsiteX5" fmla="*/ 116477 w 5181600"/>
                <a:gd name="connsiteY5" fmla="*/ 3361225 h 3365820"/>
                <a:gd name="connsiteX6" fmla="*/ 0 w 5181600"/>
                <a:gd name="connsiteY6" fmla="*/ 2590800 h 3365820"/>
                <a:gd name="connsiteX7" fmla="*/ 2590800 w 5181600"/>
                <a:gd name="connsiteY7" fmla="*/ 0 h 336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365820">
                  <a:moveTo>
                    <a:pt x="2590800" y="0"/>
                  </a:moveTo>
                  <a:cubicBezTo>
                    <a:pt x="4021659" y="0"/>
                    <a:pt x="5181600" y="1159941"/>
                    <a:pt x="5181600" y="2590800"/>
                  </a:cubicBezTo>
                  <a:cubicBezTo>
                    <a:pt x="5181600" y="2859086"/>
                    <a:pt x="5140821" y="3117847"/>
                    <a:pt x="5065123" y="3361225"/>
                  </a:cubicBezTo>
                  <a:lnTo>
                    <a:pt x="5063441" y="3365820"/>
                  </a:lnTo>
                  <a:lnTo>
                    <a:pt x="118159" y="3365820"/>
                  </a:lnTo>
                  <a:lnTo>
                    <a:pt x="116477" y="3361225"/>
                  </a:lnTo>
                  <a:cubicBezTo>
                    <a:pt x="40779" y="3117847"/>
                    <a:pt x="0" y="2859086"/>
                    <a:pt x="0" y="2590800"/>
                  </a:cubicBezTo>
                  <a:cubicBezTo>
                    <a:pt x="0" y="1159941"/>
                    <a:pt x="1159941" y="0"/>
                    <a:pt x="2590800" y="0"/>
                  </a:cubicBezTo>
                  <a:close/>
                </a:path>
              </a:pathLst>
            </a:custGeom>
            <a:blipFill>
              <a:blip r:embed="rId4"/>
              <a:srcRect/>
              <a:stretch>
                <a:fillRect t="-4430" b="-4430"/>
              </a:stretch>
            </a:blipFill>
            <a:ln w="28575">
              <a:solidFill>
                <a:srgbClr val="000033"/>
              </a:solidFill>
            </a:ln>
          </p:spPr>
          <p:txBody>
            <a:bodyPr wrap="square" lIns="108000" tIns="108000" rIns="108000" bIns="108000">
              <a:noAutofit/>
            </a:bodyPr>
            <a:lstStyle/>
            <a:p>
              <a:endParaRPr lang="en-GB" sz="160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b="38948"/>
            <a:stretch/>
          </p:blipFill>
          <p:spPr>
            <a:xfrm>
              <a:off x="2439007" y="3429001"/>
              <a:ext cx="1597900" cy="2318656"/>
            </a:xfrm>
            <a:prstGeom prst="rect">
              <a:avLst/>
            </a:prstGeom>
          </p:spPr>
        </p:pic>
      </p:grpSp>
      <p:sp>
        <p:nvSpPr>
          <p:cNvPr id="26" name="Rectangle 25"/>
          <p:cNvSpPr/>
          <p:nvPr/>
        </p:nvSpPr>
        <p:spPr>
          <a:xfrm>
            <a:off x="-222613" y="5314939"/>
            <a:ext cx="9589226" cy="993786"/>
          </a:xfrm>
          <a:prstGeom prst="rect">
            <a:avLst/>
          </a:prstGeom>
          <a:solidFill>
            <a:schemeClr val="bg1"/>
          </a:solidFill>
          <a:ln w="28575">
            <a:solidFill>
              <a:srgbClr val="000033"/>
            </a:solidFill>
          </a:ln>
        </p:spPr>
        <p:txBody>
          <a:bodyPr wrap="square" lIns="108000" tIns="108000" rIns="108000" bIns="108000">
            <a:spAutoFit/>
          </a:bodyPr>
          <a:lstStyle/>
          <a:p>
            <a:pPr algn="ct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The water inside frozen ponds can become poisonous for fish.</a:t>
            </a:r>
          </a:p>
          <a:p>
            <a:pPr algn="ct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Birds and other wildlife also need to find water to drink.</a:t>
            </a:r>
          </a:p>
          <a:p>
            <a:pPr algn="ct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Ask an adult to put something warm over frozen ponds or bird baths to melt the ice.</a:t>
            </a:r>
          </a:p>
        </p:txBody>
      </p:sp>
      <p:sp>
        <p:nvSpPr>
          <p:cNvPr id="27" name="Rounded Rectangle 26"/>
          <p:cNvSpPr/>
          <p:nvPr/>
        </p:nvSpPr>
        <p:spPr>
          <a:xfrm>
            <a:off x="3222170" y="2595425"/>
            <a:ext cx="2699660" cy="482293"/>
          </a:xfrm>
          <a:prstGeom prst="roundRect">
            <a:avLst>
              <a:gd name="adj" fmla="val 16601"/>
            </a:avLst>
          </a:prstGeom>
          <a:solidFill>
            <a:srgbClr val="7DAAC5"/>
          </a:solidFill>
          <a:ln w="28575">
            <a:solidFill>
              <a:srgbClr val="000033"/>
            </a:solidFill>
          </a:ln>
        </p:spPr>
        <p:txBody>
          <a:bodyPr wrap="square" lIns="108000" tIns="108000" rIns="108000" bIns="108000">
            <a:spAutoFit/>
          </a:bodyPr>
          <a:lstStyle/>
          <a:p>
            <a:pPr algn="ctr"/>
            <a:r>
              <a:rPr lang="en-GB" sz="1600" dirty="0">
                <a:solidFill>
                  <a:schemeClr val="bg1"/>
                </a:solidFill>
                <a:latin typeface="BBC Reith Sans XBold" panose="020B0803020204020204" pitchFamily="34" charset="-18"/>
                <a:ea typeface="BBC Reith Sans XBold" panose="020B0803020204020204" pitchFamily="34" charset="-18"/>
                <a:cs typeface="BBC Reith Sans XBold" panose="020B0803020204020204" pitchFamily="34" charset="-18"/>
              </a:rPr>
              <a:t>Melt any frozen water</a:t>
            </a:r>
          </a:p>
        </p:txBody>
      </p:sp>
      <p:grpSp>
        <p:nvGrpSpPr>
          <p:cNvPr id="4" name="Group 3"/>
          <p:cNvGrpSpPr/>
          <p:nvPr/>
        </p:nvGrpSpPr>
        <p:grpSpPr>
          <a:xfrm>
            <a:off x="1981200" y="2381836"/>
            <a:ext cx="5181600" cy="3365820"/>
            <a:chOff x="1981200" y="2381836"/>
            <a:chExt cx="5181600" cy="3365820"/>
          </a:xfrm>
        </p:grpSpPr>
        <p:grpSp>
          <p:nvGrpSpPr>
            <p:cNvPr id="28" name="Group 27"/>
            <p:cNvGrpSpPr/>
            <p:nvPr/>
          </p:nvGrpSpPr>
          <p:grpSpPr>
            <a:xfrm>
              <a:off x="1981200" y="2381836"/>
              <a:ext cx="5181600" cy="3365820"/>
              <a:chOff x="1981200" y="2381836"/>
              <a:chExt cx="5181600" cy="3365820"/>
            </a:xfrm>
          </p:grpSpPr>
          <p:sp>
            <p:nvSpPr>
              <p:cNvPr id="29" name="Freeform 28"/>
              <p:cNvSpPr/>
              <p:nvPr/>
            </p:nvSpPr>
            <p:spPr>
              <a:xfrm>
                <a:off x="1981200" y="2381836"/>
                <a:ext cx="5181600" cy="3365820"/>
              </a:xfrm>
              <a:custGeom>
                <a:avLst/>
                <a:gdLst>
                  <a:gd name="connsiteX0" fmla="*/ 2590800 w 5181600"/>
                  <a:gd name="connsiteY0" fmla="*/ 0 h 3365820"/>
                  <a:gd name="connsiteX1" fmla="*/ 5181600 w 5181600"/>
                  <a:gd name="connsiteY1" fmla="*/ 2590800 h 3365820"/>
                  <a:gd name="connsiteX2" fmla="*/ 5065123 w 5181600"/>
                  <a:gd name="connsiteY2" fmla="*/ 3361225 h 3365820"/>
                  <a:gd name="connsiteX3" fmla="*/ 5063441 w 5181600"/>
                  <a:gd name="connsiteY3" fmla="*/ 3365820 h 3365820"/>
                  <a:gd name="connsiteX4" fmla="*/ 118159 w 5181600"/>
                  <a:gd name="connsiteY4" fmla="*/ 3365820 h 3365820"/>
                  <a:gd name="connsiteX5" fmla="*/ 116477 w 5181600"/>
                  <a:gd name="connsiteY5" fmla="*/ 3361225 h 3365820"/>
                  <a:gd name="connsiteX6" fmla="*/ 0 w 5181600"/>
                  <a:gd name="connsiteY6" fmla="*/ 2590800 h 3365820"/>
                  <a:gd name="connsiteX7" fmla="*/ 2590800 w 5181600"/>
                  <a:gd name="connsiteY7" fmla="*/ 0 h 336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365820">
                    <a:moveTo>
                      <a:pt x="2590800" y="0"/>
                    </a:moveTo>
                    <a:cubicBezTo>
                      <a:pt x="4021659" y="0"/>
                      <a:pt x="5181600" y="1159941"/>
                      <a:pt x="5181600" y="2590800"/>
                    </a:cubicBezTo>
                    <a:cubicBezTo>
                      <a:pt x="5181600" y="2859086"/>
                      <a:pt x="5140821" y="3117847"/>
                      <a:pt x="5065123" y="3361225"/>
                    </a:cubicBezTo>
                    <a:lnTo>
                      <a:pt x="5063441" y="3365820"/>
                    </a:lnTo>
                    <a:lnTo>
                      <a:pt x="118159" y="3365820"/>
                    </a:lnTo>
                    <a:lnTo>
                      <a:pt x="116477" y="3361225"/>
                    </a:lnTo>
                    <a:cubicBezTo>
                      <a:pt x="40779" y="3117847"/>
                      <a:pt x="0" y="2859086"/>
                      <a:pt x="0" y="2590800"/>
                    </a:cubicBezTo>
                    <a:cubicBezTo>
                      <a:pt x="0" y="1159941"/>
                      <a:pt x="1159941" y="0"/>
                      <a:pt x="2590800" y="0"/>
                    </a:cubicBezTo>
                    <a:close/>
                  </a:path>
                </a:pathLst>
              </a:custGeom>
              <a:blipFill>
                <a:blip r:embed="rId6"/>
                <a:srcRect/>
                <a:stretch>
                  <a:fillRect t="-125526" b="7814"/>
                </a:stretch>
              </a:blipFill>
              <a:ln w="28575">
                <a:solidFill>
                  <a:srgbClr val="000033"/>
                </a:solidFill>
              </a:ln>
            </p:spPr>
            <p:txBody>
              <a:bodyPr wrap="square" lIns="108000" tIns="108000" rIns="108000" bIns="108000">
                <a:noAutofit/>
              </a:bodyPr>
              <a:lstStyle/>
              <a:p>
                <a:endParaRPr lang="en-GB" sz="160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317996" y="3132804"/>
                <a:ext cx="2308184" cy="2010353"/>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5482" y="4553626"/>
              <a:ext cx="936176" cy="622805"/>
            </a:xfrm>
            <a:prstGeom prst="rect">
              <a:avLst/>
            </a:prstGeom>
          </p:spPr>
        </p:pic>
      </p:grpSp>
      <p:sp>
        <p:nvSpPr>
          <p:cNvPr id="31" name="Rectangle 30"/>
          <p:cNvSpPr/>
          <p:nvPr/>
        </p:nvSpPr>
        <p:spPr>
          <a:xfrm>
            <a:off x="-222613" y="5314939"/>
            <a:ext cx="9589226" cy="993786"/>
          </a:xfrm>
          <a:prstGeom prst="rect">
            <a:avLst/>
          </a:prstGeom>
          <a:solidFill>
            <a:schemeClr val="bg1"/>
          </a:solidFill>
          <a:ln w="28575">
            <a:solidFill>
              <a:srgbClr val="000033"/>
            </a:solidFill>
          </a:ln>
        </p:spPr>
        <p:txBody>
          <a:bodyPr wrap="square" lIns="108000" tIns="108000" rIns="108000" bIns="108000">
            <a:spAutoFit/>
          </a:bodyPr>
          <a:lstStyle/>
          <a:p>
            <a:pPr algn="ct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These spiky creatures need somewhere to hibernate so try to leave piles of leaves</a:t>
            </a:r>
          </a:p>
          <a:p>
            <a:pPr algn="ct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and logs as they are. You could also think about making hidey holes</a:t>
            </a:r>
          </a:p>
          <a:p>
            <a:pPr algn="ct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or even putting a hedgehog house in your garden.</a:t>
            </a:r>
          </a:p>
        </p:txBody>
      </p:sp>
      <p:sp>
        <p:nvSpPr>
          <p:cNvPr id="33" name="Rounded Rectangle 32"/>
          <p:cNvSpPr/>
          <p:nvPr/>
        </p:nvSpPr>
        <p:spPr>
          <a:xfrm>
            <a:off x="3614057" y="2595425"/>
            <a:ext cx="1915886" cy="518218"/>
          </a:xfrm>
          <a:prstGeom prst="roundRect">
            <a:avLst>
              <a:gd name="adj" fmla="val 17918"/>
            </a:avLst>
          </a:prstGeom>
          <a:solidFill>
            <a:srgbClr val="7DAAC5"/>
          </a:solidFill>
          <a:ln w="28575">
            <a:solidFill>
              <a:srgbClr val="000033"/>
            </a:solidFill>
          </a:ln>
        </p:spPr>
        <p:txBody>
          <a:bodyPr wrap="square" lIns="108000" tIns="108000" rIns="108000" bIns="108000">
            <a:spAutoFit/>
          </a:bodyPr>
          <a:lstStyle/>
          <a:p>
            <a:pPr algn="ctr"/>
            <a:r>
              <a:rPr lang="en-GB" sz="1600" dirty="0">
                <a:solidFill>
                  <a:schemeClr val="bg1"/>
                </a:solidFill>
                <a:latin typeface="BBC Reith Sans XBold" panose="020B0803020204020204" pitchFamily="34" charset="-18"/>
                <a:ea typeface="BBC Reith Sans XBold" panose="020B0803020204020204" pitchFamily="34" charset="-18"/>
                <a:cs typeface="BBC Reith Sans XBold" panose="020B0803020204020204" pitchFamily="34" charset="-18"/>
              </a:rPr>
              <a:t>Help hedgehogs</a:t>
            </a:r>
          </a:p>
        </p:txBody>
      </p:sp>
      <p:grpSp>
        <p:nvGrpSpPr>
          <p:cNvPr id="6" name="Group 5"/>
          <p:cNvGrpSpPr/>
          <p:nvPr/>
        </p:nvGrpSpPr>
        <p:grpSpPr>
          <a:xfrm>
            <a:off x="1981200" y="2381836"/>
            <a:ext cx="5181600" cy="3365820"/>
            <a:chOff x="1981200" y="2381836"/>
            <a:chExt cx="5181600" cy="3365820"/>
          </a:xfrm>
        </p:grpSpPr>
        <p:grpSp>
          <p:nvGrpSpPr>
            <p:cNvPr id="36" name="Group 35"/>
            <p:cNvGrpSpPr/>
            <p:nvPr/>
          </p:nvGrpSpPr>
          <p:grpSpPr>
            <a:xfrm>
              <a:off x="1981200" y="2381836"/>
              <a:ext cx="5181600" cy="3365820"/>
              <a:chOff x="1981200" y="2381836"/>
              <a:chExt cx="5181600" cy="3365820"/>
            </a:xfrm>
          </p:grpSpPr>
          <p:sp>
            <p:nvSpPr>
              <p:cNvPr id="37" name="Freeform 36"/>
              <p:cNvSpPr/>
              <p:nvPr/>
            </p:nvSpPr>
            <p:spPr>
              <a:xfrm>
                <a:off x="1981200" y="2381836"/>
                <a:ext cx="5181600" cy="3365820"/>
              </a:xfrm>
              <a:custGeom>
                <a:avLst/>
                <a:gdLst>
                  <a:gd name="connsiteX0" fmla="*/ 2590800 w 5181600"/>
                  <a:gd name="connsiteY0" fmla="*/ 0 h 3365820"/>
                  <a:gd name="connsiteX1" fmla="*/ 5181600 w 5181600"/>
                  <a:gd name="connsiteY1" fmla="*/ 2590800 h 3365820"/>
                  <a:gd name="connsiteX2" fmla="*/ 5065123 w 5181600"/>
                  <a:gd name="connsiteY2" fmla="*/ 3361225 h 3365820"/>
                  <a:gd name="connsiteX3" fmla="*/ 5063441 w 5181600"/>
                  <a:gd name="connsiteY3" fmla="*/ 3365820 h 3365820"/>
                  <a:gd name="connsiteX4" fmla="*/ 118159 w 5181600"/>
                  <a:gd name="connsiteY4" fmla="*/ 3365820 h 3365820"/>
                  <a:gd name="connsiteX5" fmla="*/ 116477 w 5181600"/>
                  <a:gd name="connsiteY5" fmla="*/ 3361225 h 3365820"/>
                  <a:gd name="connsiteX6" fmla="*/ 0 w 5181600"/>
                  <a:gd name="connsiteY6" fmla="*/ 2590800 h 3365820"/>
                  <a:gd name="connsiteX7" fmla="*/ 2590800 w 5181600"/>
                  <a:gd name="connsiteY7" fmla="*/ 0 h 336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365820">
                    <a:moveTo>
                      <a:pt x="2590800" y="0"/>
                    </a:moveTo>
                    <a:cubicBezTo>
                      <a:pt x="4021659" y="0"/>
                      <a:pt x="5181600" y="1159941"/>
                      <a:pt x="5181600" y="2590800"/>
                    </a:cubicBezTo>
                    <a:cubicBezTo>
                      <a:pt x="5181600" y="2859086"/>
                      <a:pt x="5140821" y="3117847"/>
                      <a:pt x="5065123" y="3361225"/>
                    </a:cubicBezTo>
                    <a:lnTo>
                      <a:pt x="5063441" y="3365820"/>
                    </a:lnTo>
                    <a:lnTo>
                      <a:pt x="118159" y="3365820"/>
                    </a:lnTo>
                    <a:lnTo>
                      <a:pt x="116477" y="3361225"/>
                    </a:lnTo>
                    <a:cubicBezTo>
                      <a:pt x="40779" y="3117847"/>
                      <a:pt x="0" y="2859086"/>
                      <a:pt x="0" y="2590800"/>
                    </a:cubicBezTo>
                    <a:cubicBezTo>
                      <a:pt x="0" y="1159941"/>
                      <a:pt x="1159941" y="0"/>
                      <a:pt x="2590800" y="0"/>
                    </a:cubicBezTo>
                    <a:close/>
                  </a:path>
                </a:pathLst>
              </a:custGeom>
              <a:blipFill>
                <a:blip r:embed="rId9"/>
                <a:srcRect/>
                <a:stretch>
                  <a:fillRect t="-4430" b="-4430"/>
                </a:stretch>
              </a:blipFill>
              <a:ln w="28575">
                <a:solidFill>
                  <a:srgbClr val="000033"/>
                </a:solidFill>
              </a:ln>
            </p:spPr>
            <p:txBody>
              <a:bodyPr wrap="square" lIns="108000" tIns="108000" rIns="108000" bIns="108000">
                <a:noAutofit/>
              </a:bodyPr>
              <a:lstStyle/>
              <a:p>
                <a:endParaRPr lang="en-GB" sz="160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pic>
            <p:nvPicPr>
              <p:cNvPr id="38" name="Picture 37"/>
              <p:cNvPicPr>
                <a:picLocks noChangeAspect="1"/>
              </p:cNvPicPr>
              <p:nvPr/>
            </p:nvPicPr>
            <p:blipFill rotWithShape="1">
              <a:blip r:embed="rId10" cstate="print">
                <a:extLst>
                  <a:ext uri="{28A0092B-C50C-407E-A947-70E740481C1C}">
                    <a14:useLocalDpi xmlns:a14="http://schemas.microsoft.com/office/drawing/2010/main" val="0"/>
                  </a:ext>
                </a:extLst>
              </a:blip>
              <a:srcRect r="62839" b="41907"/>
              <a:stretch/>
            </p:blipFill>
            <p:spPr>
              <a:xfrm>
                <a:off x="2420145" y="2641572"/>
                <a:ext cx="1326107" cy="3106084"/>
              </a:xfrm>
              <a:prstGeom prst="rect">
                <a:avLst/>
              </a:prstGeom>
            </p:spPr>
          </p:pic>
        </p:grpSp>
        <p:pic>
          <p:nvPicPr>
            <p:cNvPr id="41" name="Picture 40"/>
            <p:cNvPicPr>
              <a:picLocks noChangeAspect="1"/>
            </p:cNvPicPr>
            <p:nvPr/>
          </p:nvPicPr>
          <p:blipFill rotWithShape="1">
            <a:blip r:embed="rId10" cstate="print">
              <a:extLst>
                <a:ext uri="{28A0092B-C50C-407E-A947-70E740481C1C}">
                  <a14:useLocalDpi xmlns:a14="http://schemas.microsoft.com/office/drawing/2010/main" val="0"/>
                </a:ext>
              </a:extLst>
            </a:blip>
            <a:srcRect l="49214" b="48991"/>
            <a:stretch/>
          </p:blipFill>
          <p:spPr>
            <a:xfrm>
              <a:off x="4724515" y="3020323"/>
              <a:ext cx="1812344" cy="2727333"/>
            </a:xfrm>
            <a:prstGeom prst="rect">
              <a:avLst/>
            </a:prstGeom>
          </p:spPr>
        </p:pic>
      </p:grpSp>
      <p:sp>
        <p:nvSpPr>
          <p:cNvPr id="39" name="Rectangle 38"/>
          <p:cNvSpPr/>
          <p:nvPr/>
        </p:nvSpPr>
        <p:spPr>
          <a:xfrm>
            <a:off x="-222613" y="5314939"/>
            <a:ext cx="9589226" cy="993786"/>
          </a:xfrm>
          <a:prstGeom prst="rect">
            <a:avLst/>
          </a:prstGeom>
          <a:solidFill>
            <a:schemeClr val="bg1"/>
          </a:solidFill>
          <a:ln w="28575">
            <a:solidFill>
              <a:srgbClr val="000033"/>
            </a:solidFill>
          </a:ln>
        </p:spPr>
        <p:txBody>
          <a:bodyPr wrap="square" lIns="108000" tIns="108000" rIns="108000" bIns="108000">
            <a:noAutofit/>
          </a:bodyPr>
          <a:lstStyle/>
          <a:p>
            <a:pPr algn="ct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Remind grown ups to check under any bonfires before they light them in case</a:t>
            </a:r>
          </a:p>
          <a:p>
            <a:pPr algn="ct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there are animals hibernating there. Always leave hibernating animals alone</a:t>
            </a:r>
          </a:p>
          <a:p>
            <a:pPr algn="ct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and try not to disturb them. </a:t>
            </a:r>
          </a:p>
        </p:txBody>
      </p:sp>
      <p:sp>
        <p:nvSpPr>
          <p:cNvPr id="40" name="Rounded Rectangle 39"/>
          <p:cNvSpPr/>
          <p:nvPr/>
        </p:nvSpPr>
        <p:spPr>
          <a:xfrm>
            <a:off x="2902857" y="2595425"/>
            <a:ext cx="3338286" cy="513728"/>
          </a:xfrm>
          <a:prstGeom prst="roundRect">
            <a:avLst>
              <a:gd name="adj" fmla="val 16601"/>
            </a:avLst>
          </a:prstGeom>
          <a:solidFill>
            <a:srgbClr val="7DAAC5"/>
          </a:solidFill>
          <a:ln w="28575">
            <a:solidFill>
              <a:srgbClr val="000033"/>
            </a:solidFill>
          </a:ln>
        </p:spPr>
        <p:txBody>
          <a:bodyPr wrap="square" lIns="108000" tIns="108000" rIns="108000" bIns="108000">
            <a:spAutoFit/>
          </a:bodyPr>
          <a:lstStyle/>
          <a:p>
            <a:pPr algn="ctr"/>
            <a:r>
              <a:rPr lang="en-GB" sz="1600" dirty="0">
                <a:solidFill>
                  <a:schemeClr val="bg1"/>
                </a:solidFill>
                <a:latin typeface="BBC Reith Sans XBold" panose="020B0803020204020204" pitchFamily="34" charset="-18"/>
                <a:ea typeface="BBC Reith Sans XBold" panose="020B0803020204020204" pitchFamily="34" charset="-18"/>
                <a:cs typeface="BBC Reith Sans XBold" panose="020B0803020204020204" pitchFamily="34" charset="-18"/>
              </a:rPr>
              <a:t>Check for hibernating animals</a:t>
            </a:r>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172867">
            <a:off x="1314842" y="2378072"/>
            <a:ext cx="1067120" cy="1226457"/>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643376">
            <a:off x="809467" y="3651850"/>
            <a:ext cx="753151" cy="865608"/>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172867">
            <a:off x="6712184" y="2378071"/>
            <a:ext cx="1067120" cy="1226457"/>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643376">
            <a:off x="7591849" y="3651850"/>
            <a:ext cx="753151" cy="865608"/>
          </a:xfrm>
          <a:prstGeom prst="rect">
            <a:avLst/>
          </a:prstGeom>
        </p:spPr>
      </p:pic>
    </p:spTree>
    <p:extLst>
      <p:ext uri="{BB962C8B-B14F-4D97-AF65-F5344CB8AC3E}">
        <p14:creationId xmlns:p14="http://schemas.microsoft.com/office/powerpoint/2010/main" val="122738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75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750"/>
                                        <p:tgtEl>
                                          <p:spTgt spid="43"/>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750"/>
                                        <p:tgtEl>
                                          <p:spTgt spid="44"/>
                                        </p:tgtEl>
                                      </p:cBhvr>
                                    </p:animEffect>
                                  </p:childTnLst>
                                </p:cTn>
                              </p:par>
                            </p:childTnLst>
                          </p:cTn>
                        </p:par>
                        <p:par>
                          <p:cTn id="20" fill="hold">
                            <p:stCondLst>
                              <p:cond delay="750"/>
                            </p:stCondLst>
                            <p:childTnLst>
                              <p:par>
                                <p:cTn id="21" presetID="22" presetClass="entr" presetSubtype="1"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1500"/>
                                        <p:tgtEl>
                                          <p:spTgt spid="35"/>
                                        </p:tgtEl>
                                      </p:cBhvr>
                                    </p:animEffect>
                                  </p:childTnLst>
                                </p:cTn>
                              </p:par>
                              <p:par>
                                <p:cTn id="24" presetID="10" presetClass="entr" presetSubtype="0" fill="hold" grpId="0" nodeType="withEffect">
                                  <p:stCondLst>
                                    <p:cond delay="75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75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750"/>
                                        <p:tgtEl>
                                          <p:spTgt spid="27"/>
                                        </p:tgtEl>
                                      </p:cBhvr>
                                    </p:animEffect>
                                  </p:childTnLst>
                                </p:cTn>
                              </p:par>
                              <p:par>
                                <p:cTn id="32" presetID="10" presetClass="exit" presetSubtype="0" fill="hold" grpId="1" nodeType="withEffect">
                                  <p:stCondLst>
                                    <p:cond delay="0"/>
                                  </p:stCondLst>
                                  <p:childTnLst>
                                    <p:animEffect transition="out" filter="fade">
                                      <p:cBhvr>
                                        <p:cTn id="33" dur="750"/>
                                        <p:tgtEl>
                                          <p:spTgt spid="25"/>
                                        </p:tgtEl>
                                      </p:cBhvr>
                                    </p:animEffect>
                                    <p:set>
                                      <p:cBhvr>
                                        <p:cTn id="34" dur="1" fill="hold">
                                          <p:stCondLst>
                                            <p:cond delay="749"/>
                                          </p:stCondLst>
                                        </p:cTn>
                                        <p:tgtEl>
                                          <p:spTgt spid="2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750"/>
                                        <p:tgtEl>
                                          <p:spTgt spid="35"/>
                                        </p:tgtEl>
                                      </p:cBhvr>
                                    </p:animEffect>
                                    <p:set>
                                      <p:cBhvr>
                                        <p:cTn id="37" dur="1" fill="hold">
                                          <p:stCondLst>
                                            <p:cond delay="749"/>
                                          </p:stCondLst>
                                        </p:cTn>
                                        <p:tgtEl>
                                          <p:spTgt spid="3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750"/>
                                        <p:tgtEl>
                                          <p:spTgt spid="24"/>
                                        </p:tgtEl>
                                      </p:cBhvr>
                                    </p:animEffect>
                                    <p:set>
                                      <p:cBhvr>
                                        <p:cTn id="40" dur="1" fill="hold">
                                          <p:stCondLst>
                                            <p:cond delay="749"/>
                                          </p:stCondLst>
                                        </p:cTn>
                                        <p:tgtEl>
                                          <p:spTgt spid="24"/>
                                        </p:tgtEl>
                                        <p:attrNameLst>
                                          <p:attrName>style.visibility</p:attrName>
                                        </p:attrNameLst>
                                      </p:cBhvr>
                                      <p:to>
                                        <p:strVal val="hidden"/>
                                      </p:to>
                                    </p:set>
                                  </p:childTnLst>
                                </p:cTn>
                              </p:par>
                            </p:childTnLst>
                          </p:cTn>
                        </p:par>
                        <p:par>
                          <p:cTn id="41" fill="hold">
                            <p:stCondLst>
                              <p:cond delay="750"/>
                            </p:stCondLst>
                            <p:childTnLst>
                              <p:par>
                                <p:cTn id="42" presetID="22" presetClass="entr" presetSubtype="1"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1500"/>
                                        <p:tgtEl>
                                          <p:spTgt spid="15"/>
                                        </p:tgtEl>
                                      </p:cBhvr>
                                    </p:animEffect>
                                  </p:childTnLst>
                                </p:cTn>
                              </p:par>
                              <p:par>
                                <p:cTn id="45" presetID="10" presetClass="entr" presetSubtype="0" fill="hold" grpId="0" nodeType="withEffect">
                                  <p:stCondLst>
                                    <p:cond delay="75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75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750"/>
                                        <p:tgtEl>
                                          <p:spTgt spid="33"/>
                                        </p:tgtEl>
                                      </p:cBhvr>
                                    </p:animEffect>
                                  </p:childTnLst>
                                </p:cTn>
                              </p:par>
                              <p:par>
                                <p:cTn id="53" presetID="10" presetClass="exit" presetSubtype="0" fill="hold" grpId="1" nodeType="withEffect">
                                  <p:stCondLst>
                                    <p:cond delay="0"/>
                                  </p:stCondLst>
                                  <p:childTnLst>
                                    <p:animEffect transition="out" filter="fade">
                                      <p:cBhvr>
                                        <p:cTn id="54" dur="750"/>
                                        <p:tgtEl>
                                          <p:spTgt spid="27"/>
                                        </p:tgtEl>
                                      </p:cBhvr>
                                    </p:animEffect>
                                    <p:set>
                                      <p:cBhvr>
                                        <p:cTn id="55" dur="1" fill="hold">
                                          <p:stCondLst>
                                            <p:cond delay="749"/>
                                          </p:stCondLst>
                                        </p:cTn>
                                        <p:tgtEl>
                                          <p:spTgt spid="2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750"/>
                                        <p:tgtEl>
                                          <p:spTgt spid="15"/>
                                        </p:tgtEl>
                                      </p:cBhvr>
                                    </p:animEffect>
                                    <p:set>
                                      <p:cBhvr>
                                        <p:cTn id="58" dur="1" fill="hold">
                                          <p:stCondLst>
                                            <p:cond delay="749"/>
                                          </p:stCondLst>
                                        </p:cTn>
                                        <p:tgtEl>
                                          <p:spTgt spid="1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750"/>
                                        <p:tgtEl>
                                          <p:spTgt spid="26"/>
                                        </p:tgtEl>
                                      </p:cBhvr>
                                    </p:animEffect>
                                    <p:set>
                                      <p:cBhvr>
                                        <p:cTn id="61" dur="1" fill="hold">
                                          <p:stCondLst>
                                            <p:cond delay="749"/>
                                          </p:stCondLst>
                                        </p:cTn>
                                        <p:tgtEl>
                                          <p:spTgt spid="26"/>
                                        </p:tgtEl>
                                        <p:attrNameLst>
                                          <p:attrName>style.visibility</p:attrName>
                                        </p:attrNameLst>
                                      </p:cBhvr>
                                      <p:to>
                                        <p:strVal val="hidden"/>
                                      </p:to>
                                    </p:set>
                                  </p:childTnLst>
                                </p:cTn>
                              </p:par>
                            </p:childTnLst>
                          </p:cTn>
                        </p:par>
                        <p:par>
                          <p:cTn id="62" fill="hold">
                            <p:stCondLst>
                              <p:cond delay="750"/>
                            </p:stCondLst>
                            <p:childTnLst>
                              <p:par>
                                <p:cTn id="63" presetID="22" presetClass="entr" presetSubtype="1" fill="hold"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up)">
                                      <p:cBhvr>
                                        <p:cTn id="65" dur="1500"/>
                                        <p:tgtEl>
                                          <p:spTgt spid="4"/>
                                        </p:tgtEl>
                                      </p:cBhvr>
                                    </p:animEffect>
                                  </p:childTnLst>
                                </p:cTn>
                              </p:par>
                              <p:par>
                                <p:cTn id="66" presetID="10" presetClass="entr" presetSubtype="0" fill="hold" grpId="0" nodeType="withEffect">
                                  <p:stCondLst>
                                    <p:cond delay="75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75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750"/>
                                        <p:tgtEl>
                                          <p:spTgt spid="40"/>
                                        </p:tgtEl>
                                      </p:cBhvr>
                                    </p:animEffect>
                                  </p:childTnLst>
                                </p:cTn>
                              </p:par>
                              <p:par>
                                <p:cTn id="74" presetID="10" presetClass="exit" presetSubtype="0" fill="hold" grpId="1" nodeType="withEffect">
                                  <p:stCondLst>
                                    <p:cond delay="0"/>
                                  </p:stCondLst>
                                  <p:childTnLst>
                                    <p:animEffect transition="out" filter="fade">
                                      <p:cBhvr>
                                        <p:cTn id="75" dur="750"/>
                                        <p:tgtEl>
                                          <p:spTgt spid="33"/>
                                        </p:tgtEl>
                                      </p:cBhvr>
                                    </p:animEffect>
                                    <p:set>
                                      <p:cBhvr>
                                        <p:cTn id="76" dur="1" fill="hold">
                                          <p:stCondLst>
                                            <p:cond delay="749"/>
                                          </p:stCondLst>
                                        </p:cTn>
                                        <p:tgtEl>
                                          <p:spTgt spid="33"/>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750"/>
                                        <p:tgtEl>
                                          <p:spTgt spid="4"/>
                                        </p:tgtEl>
                                      </p:cBhvr>
                                    </p:animEffect>
                                    <p:set>
                                      <p:cBhvr>
                                        <p:cTn id="79" dur="1" fill="hold">
                                          <p:stCondLst>
                                            <p:cond delay="749"/>
                                          </p:stCondLst>
                                        </p:cTn>
                                        <p:tgtEl>
                                          <p:spTgt spid="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750"/>
                                        <p:tgtEl>
                                          <p:spTgt spid="31"/>
                                        </p:tgtEl>
                                      </p:cBhvr>
                                    </p:animEffect>
                                    <p:set>
                                      <p:cBhvr>
                                        <p:cTn id="82" dur="1" fill="hold">
                                          <p:stCondLst>
                                            <p:cond delay="749"/>
                                          </p:stCondLst>
                                        </p:cTn>
                                        <p:tgtEl>
                                          <p:spTgt spid="31"/>
                                        </p:tgtEl>
                                        <p:attrNameLst>
                                          <p:attrName>style.visibility</p:attrName>
                                        </p:attrNameLst>
                                      </p:cBhvr>
                                      <p:to>
                                        <p:strVal val="hidden"/>
                                      </p:to>
                                    </p:set>
                                  </p:childTnLst>
                                </p:cTn>
                              </p:par>
                            </p:childTnLst>
                          </p:cTn>
                        </p:par>
                        <p:par>
                          <p:cTn id="83" fill="hold">
                            <p:stCondLst>
                              <p:cond delay="750"/>
                            </p:stCondLst>
                            <p:childTnLst>
                              <p:par>
                                <p:cTn id="84" presetID="22" presetClass="entr" presetSubtype="1" fill="hold" nodeType="after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wipe(up)">
                                      <p:cBhvr>
                                        <p:cTn id="86" dur="1500"/>
                                        <p:tgtEl>
                                          <p:spTgt spid="6"/>
                                        </p:tgtEl>
                                      </p:cBhvr>
                                    </p:animEffect>
                                  </p:childTnLst>
                                </p:cTn>
                              </p:par>
                              <p:par>
                                <p:cTn id="87" presetID="10" presetClass="entr" presetSubtype="0" fill="hold" grpId="0" nodeType="withEffect">
                                  <p:stCondLst>
                                    <p:cond delay="75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1" grpId="0" animBg="1"/>
      <p:bldP spid="31" grpId="1" animBg="1"/>
      <p:bldP spid="33" grpId="0" animBg="1"/>
      <p:bldP spid="33" grpId="1"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99597" y="765175"/>
            <a:ext cx="6332148" cy="930413"/>
          </a:xfrm>
          <a:prstGeom prst="roundRect">
            <a:avLst>
              <a:gd name="adj" fmla="val 18508"/>
            </a:avLst>
          </a:prstGeom>
          <a:solidFill>
            <a:srgbClr val="000033"/>
          </a:solidFill>
        </p:spPr>
        <p:txBody>
          <a:bodyPr wrap="square" lIns="108000" tIns="108000" rIns="108000" bIns="108000">
            <a:spAutoFit/>
          </a:bodyPr>
          <a:lstStyle/>
          <a:p>
            <a:pPr algn="ctr"/>
            <a:r>
              <a:rPr lang="en-GB" sz="20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Watch the </a:t>
            </a:r>
            <a:r>
              <a:rPr lang="en-GB" sz="2000" dirty="0">
                <a:solidFill>
                  <a:schemeClr val="bg1"/>
                </a:solidFill>
                <a:latin typeface="BBC Reith Sans XBold" panose="020B0803020204020204" pitchFamily="34" charset="-18"/>
                <a:ea typeface="BBC Reith Sans XBold" panose="020B0803020204020204" pitchFamily="34" charset="-18"/>
                <a:cs typeface="BBC Reith Sans XBold" panose="020B0803020204020204" pitchFamily="34" charset="-18"/>
                <a:hlinkClick r:id="rId2"/>
              </a:rPr>
              <a:t>Winter - Live Lesson from BBC Teach</a:t>
            </a:r>
            <a:r>
              <a:rPr lang="en-GB" sz="20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 with your class.  </a:t>
            </a:r>
          </a:p>
        </p:txBody>
      </p:sp>
      <p:grpSp>
        <p:nvGrpSpPr>
          <p:cNvPr id="16" name="Group 15"/>
          <p:cNvGrpSpPr/>
          <p:nvPr/>
        </p:nvGrpSpPr>
        <p:grpSpPr>
          <a:xfrm>
            <a:off x="1412255" y="1920218"/>
            <a:ext cx="6319490" cy="4535263"/>
            <a:chOff x="1412255" y="1773462"/>
            <a:chExt cx="6319490" cy="4535263"/>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2255" y="1773462"/>
              <a:ext cx="6319490" cy="4535263"/>
            </a:xfrm>
            <a:prstGeom prst="rect">
              <a:avLst/>
            </a:prstGeom>
          </p:spPr>
        </p:pic>
        <p:sp>
          <p:nvSpPr>
            <p:cNvPr id="3" name="Rectangle 2"/>
            <p:cNvSpPr/>
            <p:nvPr/>
          </p:nvSpPr>
          <p:spPr>
            <a:xfrm>
              <a:off x="1641474" y="1984375"/>
              <a:ext cx="5842001" cy="3098800"/>
            </a:xfrm>
            <a:prstGeom prst="rect">
              <a:avLst/>
            </a:prstGeom>
            <a:blipFill>
              <a:blip r:embed="rId4"/>
              <a:srcRect/>
              <a:stretch>
                <a:fillRect t="-13377" b="-19935"/>
              </a:stretch>
            </a:blipFill>
            <a:ln w="2857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47425"/>
            <a:stretch/>
          </p:blipFill>
          <p:spPr>
            <a:xfrm>
              <a:off x="5252505" y="2839683"/>
              <a:ext cx="2197783" cy="2243492"/>
            </a:xfrm>
            <a:prstGeom prst="rect">
              <a:avLst/>
            </a:prstGeom>
          </p:spPr>
        </p:pic>
      </p:grpSp>
      <p:sp>
        <p:nvSpPr>
          <p:cNvPr id="7" name="Oval 6">
            <a:hlinkClick r:id="rId2"/>
          </p:cNvPr>
          <p:cNvSpPr/>
          <p:nvPr/>
        </p:nvSpPr>
        <p:spPr>
          <a:xfrm>
            <a:off x="3918566" y="3036623"/>
            <a:ext cx="1287817" cy="1287817"/>
          </a:xfrm>
          <a:prstGeom prst="ellipse">
            <a:avLst/>
          </a:prstGeom>
          <a:solidFill>
            <a:schemeClr val="bg1">
              <a:alpha val="90000"/>
            </a:schemeClr>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hlinkClick r:id="rId2"/>
          </p:cNvPr>
          <p:cNvSpPr/>
          <p:nvPr/>
        </p:nvSpPr>
        <p:spPr>
          <a:xfrm rot="5400000">
            <a:off x="4281430" y="3370468"/>
            <a:ext cx="719347" cy="620127"/>
          </a:xfrm>
          <a:prstGeom prst="triangle">
            <a:avLst/>
          </a:prstGeom>
          <a:solidFill>
            <a:schemeClr val="bg1">
              <a:alpha val="90000"/>
            </a:schemeClr>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212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When is Winter?</a:t>
            </a:r>
          </a:p>
        </p:txBody>
      </p:sp>
      <p:sp>
        <p:nvSpPr>
          <p:cNvPr id="4" name="Rounded Rectangle 3"/>
          <p:cNvSpPr/>
          <p:nvPr/>
        </p:nvSpPr>
        <p:spPr>
          <a:xfrm>
            <a:off x="759502" y="1333886"/>
            <a:ext cx="7612338" cy="744911"/>
          </a:xfrm>
          <a:prstGeom prst="roundRect">
            <a:avLst>
              <a:gd name="adj" fmla="val 8270"/>
            </a:avLst>
          </a:prstGeom>
          <a:solidFill>
            <a:srgbClr val="7DAAC5"/>
          </a:solidFill>
          <a:ln w="28575">
            <a:solidFill>
              <a:srgbClr val="000033"/>
            </a:solidFill>
          </a:ln>
        </p:spPr>
        <p:txBody>
          <a:bodyPr wrap="square" lIns="108000" tIns="108000" rIns="108000" bIns="108000">
            <a:spAutoFit/>
          </a:bodyPr>
          <a:lstStyle/>
          <a:p>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Winter is one of the four </a:t>
            </a:r>
            <a:r>
              <a:rPr lang="en-GB" sz="1600" dirty="0">
                <a:solidFill>
                  <a:schemeClr val="bg1"/>
                </a:solidFill>
                <a:latin typeface="BBC Reith Sans XBold" panose="020B0803020204020204" pitchFamily="34" charset="-18"/>
                <a:ea typeface="BBC Reith Sans XBold" panose="020B0803020204020204" pitchFamily="34" charset="-18"/>
                <a:cs typeface="BBC Reith Sans XBold" panose="020B0803020204020204" pitchFamily="34" charset="-18"/>
              </a:rPr>
              <a:t>seasons</a:t>
            </a:r>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 of the year. In the UK, winter lasts from December to March.</a:t>
            </a:r>
          </a:p>
        </p:txBody>
      </p:sp>
      <p:sp>
        <p:nvSpPr>
          <p:cNvPr id="23" name="Rounded Rectangle 22">
            <a:extLst>
              <a:ext uri="{FF2B5EF4-FFF2-40B4-BE49-F238E27FC236}">
                <a16:creationId xmlns:a16="http://schemas.microsoft.com/office/drawing/2014/main" id="{2571E532-2D6D-3B49-B428-E43BDCEA68B5}"/>
              </a:ext>
            </a:extLst>
          </p:cNvPr>
          <p:cNvSpPr/>
          <p:nvPr/>
        </p:nvSpPr>
        <p:spPr>
          <a:xfrm>
            <a:off x="2082800" y="2933788"/>
            <a:ext cx="4978400" cy="3374937"/>
          </a:xfrm>
          <a:prstGeom prst="roundRect">
            <a:avLst>
              <a:gd name="adj" fmla="val 2878"/>
            </a:avLst>
          </a:prstGeom>
          <a:solidFill>
            <a:srgbClr val="7DAAC5"/>
          </a:solidFill>
          <a:ln w="28575">
            <a:solidFill>
              <a:srgbClr val="000033"/>
            </a:solidFill>
          </a:ln>
        </p:spPr>
        <p:txBody>
          <a:bodyPr wrap="square" lIns="108000" tIns="108000" rIns="108000" bIns="108000">
            <a:noAutofit/>
          </a:bodyPr>
          <a:lstStyle/>
          <a:p>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pic>
        <p:nvPicPr>
          <p:cNvPr id="14" name="Picture 13">
            <a:extLst>
              <a:ext uri="{FF2B5EF4-FFF2-40B4-BE49-F238E27FC236}">
                <a16:creationId xmlns:a16="http://schemas.microsoft.com/office/drawing/2014/main" id="{3A5F495D-CE80-D547-860A-264049D399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 r="75130" b="-1"/>
          <a:stretch/>
        </p:blipFill>
        <p:spPr>
          <a:xfrm>
            <a:off x="2249587" y="3113113"/>
            <a:ext cx="1138147" cy="2999584"/>
          </a:xfrm>
          <a:prstGeom prst="rect">
            <a:avLst/>
          </a:prstGeom>
        </p:spPr>
      </p:pic>
      <p:pic>
        <p:nvPicPr>
          <p:cNvPr id="15" name="Picture 14">
            <a:extLst>
              <a:ext uri="{FF2B5EF4-FFF2-40B4-BE49-F238E27FC236}">
                <a16:creationId xmlns:a16="http://schemas.microsoft.com/office/drawing/2014/main" id="{5D4327C5-9B2C-4647-8976-6D99BF71B6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70" t="-2" r="50018" b="2"/>
          <a:stretch/>
        </p:blipFill>
        <p:spPr>
          <a:xfrm>
            <a:off x="3405217" y="3113113"/>
            <a:ext cx="1149198" cy="2999584"/>
          </a:xfrm>
          <a:prstGeom prst="rect">
            <a:avLst/>
          </a:prstGeom>
        </p:spPr>
      </p:pic>
      <p:pic>
        <p:nvPicPr>
          <p:cNvPr id="16" name="Picture 15">
            <a:extLst>
              <a:ext uri="{FF2B5EF4-FFF2-40B4-BE49-F238E27FC236}">
                <a16:creationId xmlns:a16="http://schemas.microsoft.com/office/drawing/2014/main" id="{0CB1B6AA-48DB-2940-929B-3243E8E1CB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609" t="2" b="-3"/>
          <a:stretch/>
        </p:blipFill>
        <p:spPr>
          <a:xfrm>
            <a:off x="5778207" y="3113113"/>
            <a:ext cx="1116207" cy="2999584"/>
          </a:xfrm>
          <a:prstGeom prst="rect">
            <a:avLst/>
          </a:prstGeom>
        </p:spPr>
      </p:pic>
      <p:pic>
        <p:nvPicPr>
          <p:cNvPr id="17" name="Picture 16">
            <a:extLst>
              <a:ext uri="{FF2B5EF4-FFF2-40B4-BE49-F238E27FC236}">
                <a16:creationId xmlns:a16="http://schemas.microsoft.com/office/drawing/2014/main" id="{BCFE23B8-C16A-4742-A3ED-77355CE4A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94" t="1" r="24552" b="1"/>
          <a:stretch/>
        </p:blipFill>
        <p:spPr>
          <a:xfrm>
            <a:off x="4590948" y="3113114"/>
            <a:ext cx="1160251" cy="2999583"/>
          </a:xfrm>
          <a:prstGeom prst="rect">
            <a:avLst/>
          </a:prstGeom>
        </p:spPr>
      </p:pic>
      <p:grpSp>
        <p:nvGrpSpPr>
          <p:cNvPr id="7" name="Group 6">
            <a:extLst>
              <a:ext uri="{FF2B5EF4-FFF2-40B4-BE49-F238E27FC236}">
                <a16:creationId xmlns:a16="http://schemas.microsoft.com/office/drawing/2014/main" id="{80602F0A-28A4-1740-B71A-C66FAF961DC7}"/>
              </a:ext>
            </a:extLst>
          </p:cNvPr>
          <p:cNvGrpSpPr/>
          <p:nvPr/>
        </p:nvGrpSpPr>
        <p:grpSpPr>
          <a:xfrm>
            <a:off x="2162796" y="3031023"/>
            <a:ext cx="4800609" cy="3171336"/>
            <a:chOff x="2162796" y="2888736"/>
            <a:chExt cx="4800609" cy="3171336"/>
          </a:xfrm>
        </p:grpSpPr>
        <p:sp>
          <p:nvSpPr>
            <p:cNvPr id="19" name="Rounded Rectangle 18">
              <a:extLst>
                <a:ext uri="{FF2B5EF4-FFF2-40B4-BE49-F238E27FC236}">
                  <a16:creationId xmlns:a16="http://schemas.microsoft.com/office/drawing/2014/main" id="{D72560C9-A5B9-374E-A299-03A9B50FCA77}"/>
                </a:ext>
              </a:extLst>
            </p:cNvPr>
            <p:cNvSpPr/>
            <p:nvPr/>
          </p:nvSpPr>
          <p:spPr>
            <a:xfrm>
              <a:off x="2162796" y="3609405"/>
              <a:ext cx="1130210" cy="523838"/>
            </a:xfrm>
            <a:prstGeom prst="roundRect">
              <a:avLst>
                <a:gd name="adj" fmla="val 10720"/>
              </a:avLst>
            </a:prstGeom>
            <a:solidFill>
              <a:schemeClr val="bg1"/>
            </a:solidFill>
            <a:ln w="31750">
              <a:solidFill>
                <a:srgbClr val="7DAAC5"/>
              </a:solidFill>
            </a:ln>
          </p:spPr>
          <p:txBody>
            <a:bodyPr wrap="square" lIns="108000" tIns="108000" rIns="108000" bIns="108000">
              <a:spAutoFit/>
            </a:bodyPr>
            <a:lstStyle/>
            <a:p>
              <a:pPr algn="ct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Spring</a:t>
              </a:r>
            </a:p>
          </p:txBody>
        </p:sp>
        <p:sp>
          <p:nvSpPr>
            <p:cNvPr id="20" name="Rounded Rectangle 19">
              <a:extLst>
                <a:ext uri="{FF2B5EF4-FFF2-40B4-BE49-F238E27FC236}">
                  <a16:creationId xmlns:a16="http://schemas.microsoft.com/office/drawing/2014/main" id="{A0EF37B2-A5AA-0E42-98FB-910D08E28A9D}"/>
                </a:ext>
              </a:extLst>
            </p:cNvPr>
            <p:cNvSpPr/>
            <p:nvPr/>
          </p:nvSpPr>
          <p:spPr>
            <a:xfrm>
              <a:off x="3383396" y="5512293"/>
              <a:ext cx="1249948" cy="547779"/>
            </a:xfrm>
            <a:prstGeom prst="roundRect">
              <a:avLst/>
            </a:prstGeom>
            <a:solidFill>
              <a:schemeClr val="bg1"/>
            </a:solidFill>
            <a:ln w="31750">
              <a:solidFill>
                <a:srgbClr val="7DAAC5"/>
              </a:solidFill>
            </a:ln>
          </p:spPr>
          <p:txBody>
            <a:bodyPr wrap="square" lIns="108000" tIns="108000" rIns="108000" bIns="108000">
              <a:spAutoFit/>
            </a:bodyPr>
            <a:lstStyle/>
            <a:p>
              <a:pPr algn="ct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Summer</a:t>
              </a:r>
            </a:p>
          </p:txBody>
        </p:sp>
        <p:sp>
          <p:nvSpPr>
            <p:cNvPr id="21" name="Rounded Rectangle 20">
              <a:extLst>
                <a:ext uri="{FF2B5EF4-FFF2-40B4-BE49-F238E27FC236}">
                  <a16:creationId xmlns:a16="http://schemas.microsoft.com/office/drawing/2014/main" id="{A7AE0868-1B57-C24D-AA4B-AAB22F4D05E4}"/>
                </a:ext>
              </a:extLst>
            </p:cNvPr>
            <p:cNvSpPr/>
            <p:nvPr/>
          </p:nvSpPr>
          <p:spPr>
            <a:xfrm>
              <a:off x="4551882" y="2888736"/>
              <a:ext cx="1203333" cy="547779"/>
            </a:xfrm>
            <a:prstGeom prst="roundRect">
              <a:avLst/>
            </a:prstGeom>
            <a:solidFill>
              <a:schemeClr val="bg1"/>
            </a:solidFill>
            <a:ln w="31750">
              <a:solidFill>
                <a:srgbClr val="7DAAC5"/>
              </a:solidFill>
            </a:ln>
          </p:spPr>
          <p:txBody>
            <a:bodyPr wrap="square" lIns="108000" tIns="108000" rIns="108000" bIns="108000">
              <a:spAutoFit/>
            </a:bodyPr>
            <a:lstStyle/>
            <a:p>
              <a:pPr algn="ct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Autumn</a:t>
              </a:r>
            </a:p>
          </p:txBody>
        </p:sp>
        <p:sp>
          <p:nvSpPr>
            <p:cNvPr id="22" name="Rounded Rectangle 21">
              <a:extLst>
                <a:ext uri="{FF2B5EF4-FFF2-40B4-BE49-F238E27FC236}">
                  <a16:creationId xmlns:a16="http://schemas.microsoft.com/office/drawing/2014/main" id="{9F01B92A-FB84-C24E-B6C0-14B56F4B7277}"/>
                </a:ext>
              </a:extLst>
            </p:cNvPr>
            <p:cNvSpPr/>
            <p:nvPr/>
          </p:nvSpPr>
          <p:spPr>
            <a:xfrm>
              <a:off x="5865699" y="4964514"/>
              <a:ext cx="1097706" cy="547779"/>
            </a:xfrm>
            <a:prstGeom prst="roundRect">
              <a:avLst/>
            </a:prstGeom>
            <a:solidFill>
              <a:schemeClr val="bg1"/>
            </a:solidFill>
            <a:ln w="31750">
              <a:solidFill>
                <a:srgbClr val="7DAAC5"/>
              </a:solidFill>
            </a:ln>
          </p:spPr>
          <p:txBody>
            <a:bodyPr wrap="square" lIns="108000" tIns="108000" rIns="108000" bIns="108000">
              <a:spAutoFit/>
            </a:bodyPr>
            <a:lstStyle/>
            <a:p>
              <a:pPr algn="ct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Winter</a:t>
              </a:r>
            </a:p>
          </p:txBody>
        </p:sp>
      </p:grpSp>
      <p:sp>
        <p:nvSpPr>
          <p:cNvPr id="28" name="Rounded Rectangle 27"/>
          <p:cNvSpPr/>
          <p:nvPr/>
        </p:nvSpPr>
        <p:spPr>
          <a:xfrm>
            <a:off x="759503" y="2214574"/>
            <a:ext cx="4523698" cy="509237"/>
          </a:xfrm>
          <a:prstGeom prst="roundRect">
            <a:avLst>
              <a:gd name="adj" fmla="val 15784"/>
            </a:avLst>
          </a:prstGeom>
          <a:solidFill>
            <a:schemeClr val="bg1"/>
          </a:solidFill>
          <a:ln w="28575">
            <a:solidFill>
              <a:srgbClr val="000033"/>
            </a:solidFill>
          </a:ln>
        </p:spPr>
        <p:txBody>
          <a:bodyPr wrap="square" lIns="108000" tIns="108000" rIns="108000" bIns="108000">
            <a:spAutoFit/>
          </a:bodyPr>
          <a:lstStyle/>
          <a:p>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Can you remember all four seasons, in order?</a:t>
            </a:r>
          </a:p>
        </p:txBody>
      </p:sp>
    </p:spTree>
    <p:extLst>
      <p:ext uri="{BB962C8B-B14F-4D97-AF65-F5344CB8AC3E}">
        <p14:creationId xmlns:p14="http://schemas.microsoft.com/office/powerpoint/2010/main" val="359959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75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750"/>
                                        <p:tgtEl>
                                          <p:spTgt spid="23"/>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750"/>
                                        <p:tgtEl>
                                          <p:spTgt spid="14"/>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750"/>
                                        <p:tgtEl>
                                          <p:spTgt spid="15"/>
                                        </p:tgtEl>
                                      </p:cBhvr>
                                    </p:animEffect>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750"/>
                                        <p:tgtEl>
                                          <p:spTgt spid="17"/>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75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Happens to the Days?</a:t>
            </a:r>
          </a:p>
        </p:txBody>
      </p:sp>
      <p:grpSp>
        <p:nvGrpSpPr>
          <p:cNvPr id="16" name="Group 15"/>
          <p:cNvGrpSpPr/>
          <p:nvPr/>
        </p:nvGrpSpPr>
        <p:grpSpPr>
          <a:xfrm>
            <a:off x="789206" y="1346164"/>
            <a:ext cx="3601861" cy="4615393"/>
            <a:chOff x="755650" y="1513945"/>
            <a:chExt cx="3601861" cy="4615393"/>
          </a:xfrm>
        </p:grpSpPr>
        <p:sp>
          <p:nvSpPr>
            <p:cNvPr id="4" name="Rounded Rectangle 3"/>
            <p:cNvSpPr/>
            <p:nvPr/>
          </p:nvSpPr>
          <p:spPr>
            <a:xfrm>
              <a:off x="755650" y="1513945"/>
              <a:ext cx="3601861" cy="4615393"/>
            </a:xfrm>
            <a:prstGeom prst="roundRect">
              <a:avLst>
                <a:gd name="adj" fmla="val 2513"/>
              </a:avLst>
            </a:prstGeom>
            <a:solidFill>
              <a:srgbClr val="7DAAC5"/>
            </a:solidFill>
            <a:ln w="28575">
              <a:solidFill>
                <a:srgbClr val="000033"/>
              </a:solidFill>
            </a:ln>
          </p:spPr>
          <p:txBody>
            <a:bodyPr wrap="square" lIns="108000" tIns="108000" rIns="108000" bIns="108000">
              <a:noAutofit/>
            </a:bodyPr>
            <a:lstStyle/>
            <a:p>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You may have noticed that the days seem shorter in winter.</a:t>
              </a:r>
            </a:p>
            <a:p>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This is because it gets darker earlier in the day.</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8544"/>
            <a:stretch/>
          </p:blipFill>
          <p:spPr>
            <a:xfrm>
              <a:off x="1516763" y="2847447"/>
              <a:ext cx="2079635" cy="3281891"/>
            </a:xfrm>
            <a:prstGeom prst="rect">
              <a:avLst/>
            </a:prstGeom>
          </p:spPr>
        </p:pic>
      </p:grpSp>
      <p:grpSp>
        <p:nvGrpSpPr>
          <p:cNvPr id="15" name="Group 14"/>
          <p:cNvGrpSpPr/>
          <p:nvPr/>
        </p:nvGrpSpPr>
        <p:grpSpPr>
          <a:xfrm>
            <a:off x="4567235" y="1346165"/>
            <a:ext cx="3843496" cy="5147991"/>
            <a:chOff x="4567235" y="1346165"/>
            <a:chExt cx="3843496" cy="5147991"/>
          </a:xfrm>
        </p:grpSpPr>
        <p:sp>
          <p:nvSpPr>
            <p:cNvPr id="6" name="Rounded Rectangle 5"/>
            <p:cNvSpPr/>
            <p:nvPr/>
          </p:nvSpPr>
          <p:spPr>
            <a:xfrm>
              <a:off x="4567235" y="1346165"/>
              <a:ext cx="3843496" cy="4615393"/>
            </a:xfrm>
            <a:prstGeom prst="roundRect">
              <a:avLst>
                <a:gd name="adj" fmla="val 3780"/>
              </a:avLst>
            </a:prstGeom>
            <a:solidFill>
              <a:schemeClr val="bg1"/>
            </a:solidFill>
            <a:ln w="28575">
              <a:solidFill>
                <a:srgbClr val="000033"/>
              </a:solidFill>
            </a:ln>
          </p:spPr>
          <p:txBody>
            <a:bodyPr wrap="square" lIns="108000" tIns="108000" rIns="108000" bIns="108000">
              <a:noAutofit/>
            </a:bodyPr>
            <a:lstStyle/>
            <a:p>
              <a:r>
                <a:rPr lang="en-GB" sz="1600" dirty="0">
                  <a:solidFill>
                    <a:srgbClr val="000033"/>
                  </a:solidFill>
                </a:rPr>
                <a:t>The winter solstice is often called ‘the shortest day’ because it is the day when the sun sets the earliest. The winter solstice marks the start of winter.</a:t>
              </a:r>
            </a:p>
            <a:p>
              <a:endParaRPr lang="en-GB" sz="1600" dirty="0">
                <a:solidFill>
                  <a:srgbClr val="000033"/>
                </a:solidFill>
              </a:endParaRPr>
            </a:p>
            <a:p>
              <a:r>
                <a:rPr lang="en-GB" sz="1600" dirty="0">
                  <a:solidFill>
                    <a:srgbClr val="000033"/>
                  </a:solidFill>
                </a:rPr>
                <a:t>In the UK, the winter solstice is on 21</a:t>
              </a:r>
              <a:r>
                <a:rPr lang="en-GB" sz="1600" baseline="30000" dirty="0">
                  <a:solidFill>
                    <a:srgbClr val="000033"/>
                  </a:solidFill>
                </a:rPr>
                <a:t>st</a:t>
              </a:r>
              <a:r>
                <a:rPr lang="en-GB" sz="1600" dirty="0">
                  <a:solidFill>
                    <a:srgbClr val="000033"/>
                  </a:solidFill>
                </a:rPr>
                <a:t> or 22</a:t>
              </a:r>
              <a:r>
                <a:rPr lang="en-GB" sz="1600" baseline="30000" dirty="0">
                  <a:solidFill>
                    <a:srgbClr val="000033"/>
                  </a:solidFill>
                </a:rPr>
                <a:t>nd</a:t>
              </a:r>
              <a:r>
                <a:rPr lang="en-GB" sz="1600" dirty="0">
                  <a:solidFill>
                    <a:srgbClr val="000033"/>
                  </a:solidFill>
                </a:rPr>
                <a:t> December every year. </a:t>
              </a:r>
            </a:p>
            <a:p>
              <a:endParaRPr lang="en-GB" sz="1600" dirty="0">
                <a:solidFill>
                  <a:srgbClr val="000033"/>
                </a:solidFill>
              </a:endParaRPr>
            </a:p>
            <a:p>
              <a:r>
                <a:rPr lang="en-GB" sz="1600" dirty="0">
                  <a:solidFill>
                    <a:srgbClr val="000033"/>
                  </a:solidFill>
                </a:rPr>
                <a:t>In 2021, the winter solstice will be on 21</a:t>
              </a:r>
              <a:r>
                <a:rPr lang="en-GB" sz="1600" baseline="30000" dirty="0">
                  <a:solidFill>
                    <a:srgbClr val="000033"/>
                  </a:solidFill>
                </a:rPr>
                <a:t>st</a:t>
              </a:r>
              <a:r>
                <a:rPr lang="en-GB" sz="1600" dirty="0">
                  <a:solidFill>
                    <a:srgbClr val="000033"/>
                  </a:solidFill>
                </a:rPr>
                <a:t> December. </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23189" b="39358"/>
            <a:stretch/>
          </p:blipFill>
          <p:spPr>
            <a:xfrm>
              <a:off x="6728178" y="4202496"/>
              <a:ext cx="1674619" cy="192049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9525" y="4447821"/>
              <a:ext cx="1965805" cy="2046335"/>
            </a:xfrm>
            <a:prstGeom prst="rect">
              <a:avLst/>
            </a:prstGeom>
          </p:spPr>
        </p:pic>
      </p:grpSp>
    </p:spTree>
    <p:extLst>
      <p:ext uri="{BB962C8B-B14F-4D97-AF65-F5344CB8AC3E}">
        <p14:creationId xmlns:p14="http://schemas.microsoft.com/office/powerpoint/2010/main" val="357125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the Winter Solstice?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57" r="1057"/>
          <a:stretch/>
        </p:blipFill>
        <p:spPr>
          <a:xfrm>
            <a:off x="3870542" y="1513945"/>
            <a:ext cx="4517808" cy="4615393"/>
          </a:xfrm>
          <a:prstGeom prst="roundRect">
            <a:avLst>
              <a:gd name="adj" fmla="val 2522"/>
            </a:avLst>
          </a:prstGeom>
          <a:ln w="28575">
            <a:solidFill>
              <a:srgbClr val="000033"/>
            </a:solidFill>
          </a:ln>
        </p:spPr>
      </p:pic>
      <p:sp>
        <p:nvSpPr>
          <p:cNvPr id="11" name="Rounded Rectangle 10"/>
          <p:cNvSpPr/>
          <p:nvPr/>
        </p:nvSpPr>
        <p:spPr>
          <a:xfrm>
            <a:off x="755650" y="1513945"/>
            <a:ext cx="2889424" cy="1744628"/>
          </a:xfrm>
          <a:prstGeom prst="roundRect">
            <a:avLst>
              <a:gd name="adj" fmla="val 4912"/>
            </a:avLst>
          </a:prstGeom>
          <a:solidFill>
            <a:srgbClr val="7DAAC5"/>
          </a:solidFill>
          <a:ln w="28575">
            <a:solidFill>
              <a:srgbClr val="000033"/>
            </a:solidFill>
          </a:ln>
        </p:spPr>
        <p:txBody>
          <a:bodyPr wrap="square" lIns="108000" tIns="108000" rIns="108000" bIns="108000">
            <a:spAutoFit/>
          </a:bodyPr>
          <a:lstStyle/>
          <a:p>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On the winter solstice, the North Pole is tilted the furthest away from the sun.</a:t>
            </a:r>
          </a:p>
          <a:p>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a:p>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This means that it gets the least sunlight of the year. </a:t>
            </a:r>
          </a:p>
        </p:txBody>
      </p:sp>
      <p:sp>
        <p:nvSpPr>
          <p:cNvPr id="12" name="Rounded Rectangle 11"/>
          <p:cNvSpPr/>
          <p:nvPr/>
        </p:nvSpPr>
        <p:spPr>
          <a:xfrm>
            <a:off x="1282700" y="4186290"/>
            <a:ext cx="3289301" cy="1744628"/>
          </a:xfrm>
          <a:prstGeom prst="roundRect">
            <a:avLst>
              <a:gd name="adj" fmla="val 5909"/>
            </a:avLst>
          </a:prstGeom>
          <a:solidFill>
            <a:schemeClr val="bg1"/>
          </a:solidFill>
          <a:ln w="28575">
            <a:solidFill>
              <a:srgbClr val="000033"/>
            </a:solidFill>
          </a:ln>
        </p:spPr>
        <p:txBody>
          <a:bodyPr wrap="square" lIns="108000" tIns="108000" rIns="108000" bIns="108000">
            <a:spAutoFit/>
          </a:bodyPr>
          <a:lstStyle/>
          <a:p>
            <a:r>
              <a:rPr lang="en-GB" sz="1600" dirty="0">
                <a:solidFill>
                  <a:srgbClr val="000033"/>
                </a:solidFill>
              </a:rPr>
              <a:t>People often call the winter solstice the ‘shortest day’ but it is actually the darkest day. The sun rises late and sets early so we get less daylight than on any other day of the year.</a:t>
            </a:r>
          </a:p>
        </p:txBody>
      </p:sp>
    </p:spTree>
    <p:extLst>
      <p:ext uri="{BB962C8B-B14F-4D97-AF65-F5344CB8AC3E}">
        <p14:creationId xmlns:p14="http://schemas.microsoft.com/office/powerpoint/2010/main" val="71171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55650" y="1513946"/>
            <a:ext cx="7632700" cy="4615392"/>
          </a:xfrm>
          <a:prstGeom prst="roundRect">
            <a:avLst>
              <a:gd name="adj" fmla="val 2289"/>
            </a:avLst>
          </a:prstGeom>
          <a:solidFill>
            <a:srgbClr val="7DAAC5"/>
          </a:solidFill>
          <a:ln w="28575">
            <a:solidFill>
              <a:srgbClr val="000033"/>
            </a:solidFill>
          </a:ln>
        </p:spPr>
        <p:txBody>
          <a:bodyPr wrap="square" lIns="108000" tIns="108000" rIns="108000" bIns="108000">
            <a:noAutofit/>
          </a:bodyPr>
          <a:lstStyle/>
          <a:p>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You may also notice that it is colder in winter than at other times of the year. </a:t>
            </a:r>
          </a:p>
          <a:p>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a:p>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In winter, you will often need to wear winter clothing outside to keep you warm in the cold weather.</a:t>
            </a:r>
          </a:p>
          <a:p>
            <a:endParaRPr lang="en-GB" sz="12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a:p>
            <a:endParaRPr lang="en-GB" sz="14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a:p>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a:p>
            <a:b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br>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a:p>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a:p>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a:p>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a:p>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a:p>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a:p>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a:p>
            <a:b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br>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*It is also a good idea to wear a reflective coat so that others can spot you easier in the dark.</a:t>
            </a:r>
          </a:p>
        </p:txBody>
      </p:sp>
      <p:sp>
        <p:nvSpPr>
          <p:cNvPr id="2" name="Title 1"/>
          <p:cNvSpPr>
            <a:spLocks noGrp="1"/>
          </p:cNvSpPr>
          <p:nvPr>
            <p:ph type="title"/>
          </p:nvPr>
        </p:nvSpPr>
        <p:spPr>
          <a:xfrm>
            <a:off x="317846" y="519640"/>
            <a:ext cx="8508308" cy="994306"/>
          </a:xfrm>
        </p:spPr>
        <p:txBody>
          <a:bodyPr/>
          <a:lstStyle/>
          <a:p>
            <a:r>
              <a:rPr lang="en-GB" dirty="0"/>
              <a:t>What is the Weather Like in Winter?</a:t>
            </a:r>
          </a:p>
        </p:txBody>
      </p:sp>
      <p:sp>
        <p:nvSpPr>
          <p:cNvPr id="11" name="Rounded Rectangle 10">
            <a:extLst>
              <a:ext uri="{FF2B5EF4-FFF2-40B4-BE49-F238E27FC236}">
                <a16:creationId xmlns:a16="http://schemas.microsoft.com/office/drawing/2014/main" id="{C783B295-4A76-3648-9F80-9EE48E57CB59}"/>
              </a:ext>
            </a:extLst>
          </p:cNvPr>
          <p:cNvSpPr/>
          <p:nvPr/>
        </p:nvSpPr>
        <p:spPr>
          <a:xfrm>
            <a:off x="868296" y="3035300"/>
            <a:ext cx="7407408" cy="2324100"/>
          </a:xfrm>
          <a:prstGeom prst="roundRect">
            <a:avLst>
              <a:gd name="adj" fmla="val 4893"/>
            </a:avLst>
          </a:prstGeom>
          <a:solidFill>
            <a:schemeClr val="bg1"/>
          </a:solidFill>
          <a:ln w="28575">
            <a:solidFill>
              <a:srgbClr val="000033"/>
            </a:solidFill>
          </a:ln>
        </p:spPr>
        <p:txBody>
          <a:bodyPr wrap="square" lIns="108000" tIns="108000" rIns="108000" bIns="108000">
            <a:noAutofit/>
          </a:bodyPr>
          <a:lstStyle/>
          <a:p>
            <a:endParaRPr lang="en-US" sz="160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pic>
        <p:nvPicPr>
          <p:cNvPr id="10" name="Picture 9">
            <a:extLst>
              <a:ext uri="{FF2B5EF4-FFF2-40B4-BE49-F238E27FC236}">
                <a16:creationId xmlns:a16="http://schemas.microsoft.com/office/drawing/2014/main" id="{648BC0FC-5B87-424E-8AA5-A6F3E918F6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0278915">
            <a:off x="1105267" y="3361661"/>
            <a:ext cx="1033980" cy="1642494"/>
          </a:xfrm>
          <a:prstGeom prst="rect">
            <a:avLst/>
          </a:prstGeom>
        </p:spPr>
      </p:pic>
      <p:sp>
        <p:nvSpPr>
          <p:cNvPr id="14" name="Rectangle 13">
            <a:extLst>
              <a:ext uri="{FF2B5EF4-FFF2-40B4-BE49-F238E27FC236}">
                <a16:creationId xmlns:a16="http://schemas.microsoft.com/office/drawing/2014/main" id="{AA6DDF26-B87C-DC48-B103-C77A1F5AC3BF}"/>
              </a:ext>
            </a:extLst>
          </p:cNvPr>
          <p:cNvSpPr/>
          <p:nvPr/>
        </p:nvSpPr>
        <p:spPr>
          <a:xfrm>
            <a:off x="2071605" y="3898743"/>
            <a:ext cx="942521" cy="246221"/>
          </a:xfrm>
          <a:prstGeom prst="rect">
            <a:avLst/>
          </a:prstGeom>
        </p:spPr>
        <p:txBody>
          <a:bodyPr wrap="square" lIns="0" tIns="0" rIns="0" bIns="0">
            <a:spAutoFit/>
          </a:bodyPr>
          <a:lstStyle/>
          <a:p>
            <a:r>
              <a:rPr lang="en-GB" sz="1600"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a scarf</a:t>
            </a:r>
          </a:p>
        </p:txBody>
      </p:sp>
      <p:pic>
        <p:nvPicPr>
          <p:cNvPr id="13" name="Picture 12">
            <a:extLst>
              <a:ext uri="{FF2B5EF4-FFF2-40B4-BE49-F238E27FC236}">
                <a16:creationId xmlns:a16="http://schemas.microsoft.com/office/drawing/2014/main" id="{6C7381EE-121C-444F-89AA-13C06F2D67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56833" y="3390900"/>
            <a:ext cx="1089254" cy="1735831"/>
          </a:xfrm>
          <a:prstGeom prst="rect">
            <a:avLst/>
          </a:prstGeom>
        </p:spPr>
      </p:pic>
      <p:sp>
        <p:nvSpPr>
          <p:cNvPr id="15" name="Rectangle 14">
            <a:extLst>
              <a:ext uri="{FF2B5EF4-FFF2-40B4-BE49-F238E27FC236}">
                <a16:creationId xmlns:a16="http://schemas.microsoft.com/office/drawing/2014/main" id="{2E16AD90-1EEB-F946-B348-76716DBAD6FC}"/>
              </a:ext>
            </a:extLst>
          </p:cNvPr>
          <p:cNvSpPr/>
          <p:nvPr/>
        </p:nvSpPr>
        <p:spPr>
          <a:xfrm>
            <a:off x="4092755" y="4850324"/>
            <a:ext cx="1306017" cy="246221"/>
          </a:xfrm>
          <a:prstGeom prst="rect">
            <a:avLst/>
          </a:prstGeom>
        </p:spPr>
        <p:txBody>
          <a:bodyPr wrap="square" lIns="0" tIns="0" rIns="0" bIns="0">
            <a:spAutoFit/>
          </a:bodyPr>
          <a:lstStyle/>
          <a:p>
            <a:r>
              <a:rPr lang="en-GB" sz="1600"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a warm coat</a:t>
            </a:r>
          </a:p>
        </p:txBody>
      </p:sp>
      <p:pic>
        <p:nvPicPr>
          <p:cNvPr id="8" name="Picture 7">
            <a:extLst>
              <a:ext uri="{FF2B5EF4-FFF2-40B4-BE49-F238E27FC236}">
                <a16:creationId xmlns:a16="http://schemas.microsoft.com/office/drawing/2014/main" id="{CE0B868F-8600-A044-B18B-96BE091BCC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33246" y="3422438"/>
            <a:ext cx="1120715" cy="1413876"/>
          </a:xfrm>
          <a:prstGeom prst="rect">
            <a:avLst/>
          </a:prstGeom>
        </p:spPr>
      </p:pic>
      <p:sp>
        <p:nvSpPr>
          <p:cNvPr id="16" name="Rectangle 15">
            <a:extLst>
              <a:ext uri="{FF2B5EF4-FFF2-40B4-BE49-F238E27FC236}">
                <a16:creationId xmlns:a16="http://schemas.microsoft.com/office/drawing/2014/main" id="{00F55B8C-2C51-B24A-A7BA-69D1AE754063}"/>
              </a:ext>
            </a:extLst>
          </p:cNvPr>
          <p:cNvSpPr/>
          <p:nvPr/>
        </p:nvSpPr>
        <p:spPr>
          <a:xfrm>
            <a:off x="5953961" y="3429000"/>
            <a:ext cx="1615802" cy="246221"/>
          </a:xfrm>
          <a:prstGeom prst="rect">
            <a:avLst/>
          </a:prstGeom>
        </p:spPr>
        <p:txBody>
          <a:bodyPr wrap="square" lIns="0" tIns="0" rIns="0" bIns="0">
            <a:spAutoFit/>
          </a:bodyPr>
          <a:lstStyle/>
          <a:p>
            <a:r>
              <a:rPr lang="en-GB" sz="1600"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a pair of gloves </a:t>
            </a:r>
          </a:p>
        </p:txBody>
      </p:sp>
      <p:pic>
        <p:nvPicPr>
          <p:cNvPr id="6" name="Picture 5">
            <a:extLst>
              <a:ext uri="{FF2B5EF4-FFF2-40B4-BE49-F238E27FC236}">
                <a16:creationId xmlns:a16="http://schemas.microsoft.com/office/drawing/2014/main" id="{29388458-CAFF-EC40-ACFB-BB35988273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779994" y="3770710"/>
            <a:ext cx="1323228" cy="1367367"/>
          </a:xfrm>
          <a:prstGeom prst="rect">
            <a:avLst/>
          </a:prstGeom>
        </p:spPr>
      </p:pic>
      <p:sp>
        <p:nvSpPr>
          <p:cNvPr id="17" name="Rectangle 16">
            <a:extLst>
              <a:ext uri="{FF2B5EF4-FFF2-40B4-BE49-F238E27FC236}">
                <a16:creationId xmlns:a16="http://schemas.microsoft.com/office/drawing/2014/main" id="{CAC709FB-47AF-3E4A-AF75-A115D5301499}"/>
              </a:ext>
            </a:extLst>
          </p:cNvPr>
          <p:cNvSpPr/>
          <p:nvPr/>
        </p:nvSpPr>
        <p:spPr>
          <a:xfrm>
            <a:off x="6445405" y="4850323"/>
            <a:ext cx="1484153" cy="246221"/>
          </a:xfrm>
          <a:prstGeom prst="rect">
            <a:avLst/>
          </a:prstGeom>
        </p:spPr>
        <p:txBody>
          <a:bodyPr wrap="square" lIns="0" tIns="0" rIns="0" bIns="0">
            <a:spAutoFit/>
          </a:bodyPr>
          <a:lstStyle/>
          <a:p>
            <a:r>
              <a:rPr lang="en-GB" sz="1600"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a hat</a:t>
            </a:r>
          </a:p>
        </p:txBody>
      </p:sp>
      <p:sp>
        <p:nvSpPr>
          <p:cNvPr id="22" name="Rounded Rectangle 21"/>
          <p:cNvSpPr/>
          <p:nvPr/>
        </p:nvSpPr>
        <p:spPr>
          <a:xfrm>
            <a:off x="3135738" y="2766018"/>
            <a:ext cx="2872525" cy="513728"/>
          </a:xfrm>
          <a:prstGeom prst="roundRect">
            <a:avLst/>
          </a:prstGeom>
          <a:solidFill>
            <a:schemeClr val="bg1"/>
          </a:solidFill>
          <a:ln w="28575">
            <a:solidFill>
              <a:srgbClr val="000033"/>
            </a:solidFill>
          </a:ln>
        </p:spPr>
        <p:txBody>
          <a:bodyPr wrap="square" lIns="108000" tIns="108000" rIns="108000" bIns="108000" anchor="ctr" anchorCtr="0">
            <a:spAutoFit/>
          </a:bodyPr>
          <a:lstStyle/>
          <a:p>
            <a:pPr algn="ctr"/>
            <a:r>
              <a:rPr lang="en-GB" sz="1600"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You might need to wear…</a:t>
            </a:r>
          </a:p>
        </p:txBody>
      </p:sp>
    </p:spTree>
    <p:extLst>
      <p:ext uri="{BB962C8B-B14F-4D97-AF65-F5344CB8AC3E}">
        <p14:creationId xmlns:p14="http://schemas.microsoft.com/office/powerpoint/2010/main" val="133392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750"/>
                                        <p:tgtEl>
                                          <p:spTgt spid="22"/>
                                        </p:tgtEl>
                                      </p:cBhvr>
                                    </p:animEffect>
                                  </p:childTnLst>
                                </p:cTn>
                              </p:par>
                            </p:childTnLst>
                          </p:cTn>
                        </p:par>
                        <p:par>
                          <p:cTn id="13" fill="hold">
                            <p:stCondLst>
                              <p:cond delay="750"/>
                            </p:stCondLst>
                            <p:childTnLst>
                              <p:par>
                                <p:cTn id="14" presetID="22" presetClass="entr" presetSubtype="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1250"/>
                                        <p:tgtEl>
                                          <p:spTgt spid="11"/>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750"/>
                                        <p:tgtEl>
                                          <p:spTgt spid="10"/>
                                        </p:tgtEl>
                                      </p:cBhvr>
                                    </p:animEffect>
                                  </p:childTnLst>
                                </p:cTn>
                              </p:par>
                            </p:childTnLst>
                          </p:cTn>
                        </p:par>
                        <p:par>
                          <p:cTn id="21" fill="hold">
                            <p:stCondLst>
                              <p:cond delay="275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750"/>
                                        <p:tgtEl>
                                          <p:spTgt spid="14"/>
                                        </p:tgtEl>
                                      </p:cBhvr>
                                    </p:animEffect>
                                  </p:childTnLst>
                                </p:cTn>
                              </p:par>
                            </p:childTnLst>
                          </p:cTn>
                        </p:par>
                        <p:par>
                          <p:cTn id="25" fill="hold">
                            <p:stCondLst>
                              <p:cond delay="3500"/>
                            </p:stCondLst>
                            <p:childTnLst>
                              <p:par>
                                <p:cTn id="26" presetID="10" presetClass="entr" presetSubtype="0" fill="hold" nodeType="after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childTnLst>
                                </p:cTn>
                              </p:par>
                            </p:childTnLst>
                          </p:cTn>
                        </p:par>
                        <p:par>
                          <p:cTn id="29" fill="hold">
                            <p:stCondLst>
                              <p:cond delay="4750"/>
                            </p:stCondLst>
                            <p:childTnLst>
                              <p:par>
                                <p:cTn id="30" presetID="22" presetClass="entr" presetSubtype="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750"/>
                                        <p:tgtEl>
                                          <p:spTgt spid="15"/>
                                        </p:tgtEl>
                                      </p:cBhvr>
                                    </p:animEffect>
                                  </p:childTnLst>
                                </p:cTn>
                              </p:par>
                            </p:childTnLst>
                          </p:cTn>
                        </p:par>
                        <p:par>
                          <p:cTn id="33" fill="hold">
                            <p:stCondLst>
                              <p:cond delay="5500"/>
                            </p:stCondLst>
                            <p:childTnLst>
                              <p:par>
                                <p:cTn id="34" presetID="10" presetClass="entr" presetSubtype="0" fill="hold" nodeType="afterEffect">
                                  <p:stCondLst>
                                    <p:cond delay="50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750"/>
                                        <p:tgtEl>
                                          <p:spTgt spid="8"/>
                                        </p:tgtEl>
                                      </p:cBhvr>
                                    </p:animEffect>
                                  </p:childTnLst>
                                </p:cTn>
                              </p:par>
                            </p:childTnLst>
                          </p:cTn>
                        </p:par>
                        <p:par>
                          <p:cTn id="37" fill="hold">
                            <p:stCondLst>
                              <p:cond delay="6750"/>
                            </p:stCondLst>
                            <p:childTnLst>
                              <p:par>
                                <p:cTn id="38" presetID="22" presetClass="entr" presetSubtype="8"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750"/>
                                        <p:tgtEl>
                                          <p:spTgt spid="16"/>
                                        </p:tgtEl>
                                      </p:cBhvr>
                                    </p:animEffect>
                                  </p:childTnLst>
                                </p:cTn>
                              </p:par>
                            </p:childTnLst>
                          </p:cTn>
                        </p:par>
                        <p:par>
                          <p:cTn id="41" fill="hold">
                            <p:stCondLst>
                              <p:cond delay="7500"/>
                            </p:stCondLst>
                            <p:childTnLst>
                              <p:par>
                                <p:cTn id="42" presetID="10" presetClass="entr" presetSubtype="0" fill="hold" nodeType="afterEffect">
                                  <p:stCondLst>
                                    <p:cond delay="50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750"/>
                                        <p:tgtEl>
                                          <p:spTgt spid="6"/>
                                        </p:tgtEl>
                                      </p:cBhvr>
                                    </p:animEffect>
                                  </p:childTnLst>
                                </p:cTn>
                              </p:par>
                            </p:childTnLst>
                          </p:cTn>
                        </p:par>
                        <p:par>
                          <p:cTn id="45" fill="hold">
                            <p:stCondLst>
                              <p:cond delay="8750"/>
                            </p:stCondLst>
                            <p:childTnLst>
                              <p:par>
                                <p:cTn id="46" presetID="22" presetClass="entr" presetSubtype="8"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4" grpId="0"/>
      <p:bldP spid="15" grpId="0"/>
      <p:bldP spid="16" grpId="0"/>
      <p:bldP spid="17"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p"/>
          <p:cNvPicPr>
            <a:picLocks noChangeAspect="1"/>
          </p:cNvPicPr>
          <p:nvPr/>
        </p:nvPicPr>
        <p:blipFill rotWithShape="1">
          <a:blip r:embed="rId2" cstate="print">
            <a:extLst>
              <a:ext uri="{28A0092B-C50C-407E-A947-70E740481C1C}">
                <a14:useLocalDpi xmlns:a14="http://schemas.microsoft.com/office/drawing/2010/main" val="0"/>
              </a:ext>
            </a:extLst>
          </a:blip>
          <a:srcRect t="7135" b="7135"/>
          <a:stretch/>
        </p:blipFill>
        <p:spPr>
          <a:xfrm>
            <a:off x="4305968" y="1359224"/>
            <a:ext cx="4082382" cy="4949501"/>
          </a:xfrm>
          <a:prstGeom prst="roundRect">
            <a:avLst>
              <a:gd name="adj" fmla="val 3354"/>
            </a:avLst>
          </a:prstGeom>
          <a:ln w="28575">
            <a:solidFill>
              <a:srgbClr val="000033"/>
            </a:solidFill>
          </a:ln>
        </p:spPr>
      </p:pic>
      <p:sp>
        <p:nvSpPr>
          <p:cNvPr id="34" name="Cloud - Text"/>
          <p:cNvSpPr/>
          <p:nvPr/>
        </p:nvSpPr>
        <p:spPr>
          <a:xfrm>
            <a:off x="6606316" y="4633018"/>
            <a:ext cx="1076929" cy="518218"/>
          </a:xfrm>
          <a:prstGeom prst="roundRect">
            <a:avLst>
              <a:gd name="adj" fmla="val 18401"/>
            </a:avLst>
          </a:prstGeom>
          <a:solidFill>
            <a:schemeClr val="bg1"/>
          </a:solidFill>
          <a:ln w="28575">
            <a:solidFill>
              <a:srgbClr val="000033"/>
            </a:solidFill>
          </a:ln>
        </p:spPr>
        <p:txBody>
          <a:bodyPr wrap="square" lIns="108000" tIns="108000" rIns="108000" bIns="108000">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cloud</a:t>
            </a:r>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35" name="Oval 34"/>
          <p:cNvSpPr/>
          <p:nvPr/>
        </p:nvSpPr>
        <p:spPr>
          <a:xfrm>
            <a:off x="7395805" y="4322901"/>
            <a:ext cx="1138452" cy="1138452"/>
          </a:xfrm>
          <a:prstGeom prst="ellipse">
            <a:avLst/>
          </a:prstGeom>
          <a:solidFill>
            <a:schemeClr val="bg1"/>
          </a:solidFill>
          <a:ln w="28575">
            <a:solidFill>
              <a:srgbClr val="000033"/>
            </a:solidFill>
          </a:ln>
        </p:spPr>
        <p:txBody>
          <a:bodyPr wrap="square" lIns="108000" tIns="108000" rIns="108000" bIns="108000">
            <a:noAutofit/>
          </a:bodyPr>
          <a:lstStyle/>
          <a:p>
            <a:endParaRPr lang="en-GB" sz="1600">
              <a:solidFill>
                <a:schemeClr val="tx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32" name="Rain - Text"/>
          <p:cNvSpPr/>
          <p:nvPr/>
        </p:nvSpPr>
        <p:spPr>
          <a:xfrm>
            <a:off x="4047478" y="5593586"/>
            <a:ext cx="881889" cy="518218"/>
          </a:xfrm>
          <a:prstGeom prst="roundRect">
            <a:avLst>
              <a:gd name="adj" fmla="val 18401"/>
            </a:avLst>
          </a:prstGeom>
          <a:solidFill>
            <a:schemeClr val="bg1"/>
          </a:solidFill>
          <a:ln w="28575">
            <a:solidFill>
              <a:srgbClr val="000033"/>
            </a:solidFill>
          </a:ln>
        </p:spPr>
        <p:txBody>
          <a:bodyPr wrap="square" lIns="108000" tIns="108000" rIns="108000" bIns="108000">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rain</a:t>
            </a:r>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33" name="Oval 32"/>
          <p:cNvSpPr/>
          <p:nvPr/>
        </p:nvSpPr>
        <p:spPr>
          <a:xfrm>
            <a:off x="4667328" y="5283469"/>
            <a:ext cx="1138452" cy="1138452"/>
          </a:xfrm>
          <a:prstGeom prst="ellipse">
            <a:avLst/>
          </a:prstGeom>
          <a:solidFill>
            <a:schemeClr val="bg1"/>
          </a:solidFill>
          <a:ln w="28575">
            <a:solidFill>
              <a:srgbClr val="000033"/>
            </a:solidFill>
          </a:ln>
        </p:spPr>
        <p:txBody>
          <a:bodyPr wrap="square" lIns="108000" tIns="108000" rIns="108000" bIns="108000">
            <a:noAutofit/>
          </a:bodyPr>
          <a:lstStyle/>
          <a:p>
            <a:endParaRPr lang="en-GB" sz="1600">
              <a:solidFill>
                <a:schemeClr val="tx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30" name="Sun - Text"/>
          <p:cNvSpPr/>
          <p:nvPr/>
        </p:nvSpPr>
        <p:spPr>
          <a:xfrm>
            <a:off x="5859598" y="5589867"/>
            <a:ext cx="1330197" cy="518218"/>
          </a:xfrm>
          <a:prstGeom prst="roundRect">
            <a:avLst>
              <a:gd name="adj" fmla="val 18401"/>
            </a:avLst>
          </a:prstGeom>
          <a:solidFill>
            <a:schemeClr val="bg1"/>
          </a:solidFill>
          <a:ln w="28575">
            <a:solidFill>
              <a:srgbClr val="000033"/>
            </a:solidFill>
          </a:ln>
        </p:spPr>
        <p:txBody>
          <a:bodyPr wrap="square" lIns="108000" tIns="108000" rIns="108000" bIns="108000">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sunshine</a:t>
            </a:r>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31" name="Oval 30"/>
          <p:cNvSpPr/>
          <p:nvPr/>
        </p:nvSpPr>
        <p:spPr>
          <a:xfrm>
            <a:off x="6927755" y="5279750"/>
            <a:ext cx="1138452" cy="1138452"/>
          </a:xfrm>
          <a:prstGeom prst="ellipse">
            <a:avLst/>
          </a:prstGeom>
          <a:solidFill>
            <a:schemeClr val="bg1"/>
          </a:solidFill>
          <a:ln w="28575">
            <a:solidFill>
              <a:srgbClr val="000033"/>
            </a:solidFill>
          </a:ln>
        </p:spPr>
        <p:txBody>
          <a:bodyPr wrap="square" lIns="108000" tIns="108000" rIns="108000" bIns="108000">
            <a:noAutofit/>
          </a:bodyPr>
          <a:lstStyle/>
          <a:p>
            <a:endParaRPr lang="en-GB" sz="1600">
              <a:solidFill>
                <a:schemeClr val="tx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28" name="Fog - Text"/>
          <p:cNvSpPr/>
          <p:nvPr/>
        </p:nvSpPr>
        <p:spPr>
          <a:xfrm>
            <a:off x="6655130" y="3693223"/>
            <a:ext cx="836404" cy="518218"/>
          </a:xfrm>
          <a:prstGeom prst="roundRect">
            <a:avLst>
              <a:gd name="adj" fmla="val 18401"/>
            </a:avLst>
          </a:prstGeom>
          <a:solidFill>
            <a:schemeClr val="bg1"/>
          </a:solidFill>
          <a:ln w="28575">
            <a:solidFill>
              <a:srgbClr val="000033"/>
            </a:solidFill>
          </a:ln>
        </p:spPr>
        <p:txBody>
          <a:bodyPr wrap="square" lIns="108000" tIns="108000" rIns="108000" bIns="108000">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fog</a:t>
            </a:r>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29" name="Oval 28"/>
          <p:cNvSpPr/>
          <p:nvPr/>
        </p:nvSpPr>
        <p:spPr>
          <a:xfrm>
            <a:off x="7229494" y="3383106"/>
            <a:ext cx="1138452" cy="1138452"/>
          </a:xfrm>
          <a:prstGeom prst="ellipse">
            <a:avLst/>
          </a:prstGeom>
          <a:solidFill>
            <a:schemeClr val="bg1"/>
          </a:solidFill>
          <a:ln w="28575">
            <a:solidFill>
              <a:srgbClr val="000033"/>
            </a:solidFill>
          </a:ln>
        </p:spPr>
        <p:txBody>
          <a:bodyPr wrap="square" lIns="108000" tIns="108000" rIns="108000" bIns="108000">
            <a:noAutofit/>
          </a:bodyPr>
          <a:lstStyle/>
          <a:p>
            <a:endParaRPr lang="en-GB" sz="1600">
              <a:solidFill>
                <a:schemeClr val="tx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26" name="Snow - Text"/>
          <p:cNvSpPr/>
          <p:nvPr/>
        </p:nvSpPr>
        <p:spPr>
          <a:xfrm>
            <a:off x="6605976" y="2655813"/>
            <a:ext cx="1076929" cy="518218"/>
          </a:xfrm>
          <a:prstGeom prst="roundRect">
            <a:avLst>
              <a:gd name="adj" fmla="val 18401"/>
            </a:avLst>
          </a:prstGeom>
          <a:solidFill>
            <a:schemeClr val="bg1"/>
          </a:solidFill>
          <a:ln w="28575">
            <a:solidFill>
              <a:srgbClr val="000033"/>
            </a:solidFill>
          </a:ln>
        </p:spPr>
        <p:txBody>
          <a:bodyPr wrap="square" lIns="108000" tIns="108000" rIns="108000" bIns="108000">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snow</a:t>
            </a:r>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27" name="Oval 26"/>
          <p:cNvSpPr/>
          <p:nvPr/>
        </p:nvSpPr>
        <p:spPr>
          <a:xfrm>
            <a:off x="7355292" y="2345696"/>
            <a:ext cx="1138452" cy="1138452"/>
          </a:xfrm>
          <a:prstGeom prst="ellipse">
            <a:avLst/>
          </a:prstGeom>
          <a:solidFill>
            <a:schemeClr val="bg1"/>
          </a:solidFill>
          <a:ln w="28575">
            <a:solidFill>
              <a:srgbClr val="000033"/>
            </a:solidFill>
          </a:ln>
        </p:spPr>
        <p:txBody>
          <a:bodyPr wrap="square" lIns="108000" tIns="108000" rIns="108000" bIns="108000">
            <a:noAutofit/>
          </a:bodyPr>
          <a:lstStyle/>
          <a:p>
            <a:endParaRPr lang="en-GB" sz="1600">
              <a:solidFill>
                <a:schemeClr val="tx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25" name="Thunder - Text"/>
          <p:cNvSpPr/>
          <p:nvPr/>
        </p:nvSpPr>
        <p:spPr>
          <a:xfrm>
            <a:off x="4146833" y="2525318"/>
            <a:ext cx="1638783" cy="993786"/>
          </a:xfrm>
          <a:prstGeom prst="roundRect">
            <a:avLst>
              <a:gd name="adj" fmla="val 7697"/>
            </a:avLst>
          </a:prstGeom>
          <a:solidFill>
            <a:schemeClr val="bg1"/>
          </a:solidFill>
          <a:ln w="28575">
            <a:solidFill>
              <a:srgbClr val="000033"/>
            </a:solidFill>
          </a:ln>
        </p:spPr>
        <p:txBody>
          <a:bodyPr wrap="square" lIns="108000" tIns="108000" rIns="108000" bIns="108000">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thunder</a:t>
            </a:r>
          </a:p>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and</a:t>
            </a:r>
          </a:p>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lightning</a:t>
            </a:r>
          </a:p>
        </p:txBody>
      </p:sp>
      <p:sp>
        <p:nvSpPr>
          <p:cNvPr id="10" name="Oval 9"/>
          <p:cNvSpPr/>
          <p:nvPr/>
        </p:nvSpPr>
        <p:spPr>
          <a:xfrm>
            <a:off x="5216535" y="2452985"/>
            <a:ext cx="1138452" cy="1138452"/>
          </a:xfrm>
          <a:prstGeom prst="ellipse">
            <a:avLst/>
          </a:prstGeom>
          <a:solidFill>
            <a:schemeClr val="bg1"/>
          </a:solidFill>
          <a:ln w="28575">
            <a:solidFill>
              <a:srgbClr val="000033"/>
            </a:solidFill>
          </a:ln>
        </p:spPr>
        <p:txBody>
          <a:bodyPr wrap="square" lIns="108000" tIns="108000" rIns="108000" bIns="108000">
            <a:noAutofit/>
          </a:bodyPr>
          <a:lstStyle/>
          <a:p>
            <a:endParaRPr lang="en-GB" sz="1600">
              <a:solidFill>
                <a:schemeClr val="tx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2" name="Title 1"/>
          <p:cNvSpPr>
            <a:spLocks noGrp="1"/>
          </p:cNvSpPr>
          <p:nvPr>
            <p:ph type="title"/>
          </p:nvPr>
        </p:nvSpPr>
        <p:spPr>
          <a:xfrm>
            <a:off x="317846" y="519640"/>
            <a:ext cx="8508308" cy="994306"/>
          </a:xfrm>
        </p:spPr>
        <p:txBody>
          <a:bodyPr/>
          <a:lstStyle/>
          <a:p>
            <a:r>
              <a:rPr lang="en-GB" dirty="0"/>
              <a:t>What is the Weather Like in Winter?</a:t>
            </a:r>
          </a:p>
        </p:txBody>
      </p:sp>
      <p:sp>
        <p:nvSpPr>
          <p:cNvPr id="4" name="Rounded Rectangle 3"/>
          <p:cNvSpPr/>
          <p:nvPr/>
        </p:nvSpPr>
        <p:spPr>
          <a:xfrm>
            <a:off x="763769" y="1359224"/>
            <a:ext cx="3284297" cy="1505278"/>
          </a:xfrm>
          <a:prstGeom prst="roundRect">
            <a:avLst>
              <a:gd name="adj" fmla="val 7385"/>
            </a:avLst>
          </a:prstGeom>
          <a:solidFill>
            <a:srgbClr val="7DAAC5"/>
          </a:solidFill>
          <a:ln w="28575">
            <a:solidFill>
              <a:srgbClr val="000033"/>
            </a:solidFill>
          </a:ln>
        </p:spPr>
        <p:txBody>
          <a:bodyPr wrap="square" lIns="108000" tIns="108000" rIns="108000" bIns="108000">
            <a:spAutoFit/>
          </a:bodyPr>
          <a:lstStyle/>
          <a:p>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If you have ever seen a weather forecast on TV, you will notice that they use lots of little pictures (called symbols) to show each type of weather.</a:t>
            </a:r>
          </a:p>
        </p:txBody>
      </p:sp>
      <p:sp>
        <p:nvSpPr>
          <p:cNvPr id="6" name="Rounded Rectangle 5">
            <a:extLst>
              <a:ext uri="{FF2B5EF4-FFF2-40B4-BE49-F238E27FC236}">
                <a16:creationId xmlns:a16="http://schemas.microsoft.com/office/drawing/2014/main" id="{FB672868-B3F2-FE4F-BD4C-2E11CCA69075}"/>
              </a:ext>
            </a:extLst>
          </p:cNvPr>
          <p:cNvSpPr/>
          <p:nvPr/>
        </p:nvSpPr>
        <p:spPr>
          <a:xfrm>
            <a:off x="763769" y="4334500"/>
            <a:ext cx="3089198" cy="1793818"/>
          </a:xfrm>
          <a:prstGeom prst="roundRect">
            <a:avLst>
              <a:gd name="adj" fmla="val 6333"/>
            </a:avLst>
          </a:prstGeom>
          <a:solidFill>
            <a:srgbClr val="7DAAC5"/>
          </a:solidFill>
          <a:ln w="28575">
            <a:solidFill>
              <a:srgbClr val="000033"/>
            </a:solidFill>
          </a:ln>
        </p:spPr>
        <p:txBody>
          <a:bodyPr wrap="square" lIns="108000" tIns="108000" rIns="108000" bIns="108000">
            <a:spAutoFit/>
          </a:bodyPr>
          <a:lstStyle/>
          <a:p>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It is possible to see all of these types of weather in winter. However, which of these symbols do you think that we might see a lot more at this time of year?</a:t>
            </a:r>
          </a:p>
        </p:txBody>
      </p:sp>
      <p:pic>
        <p:nvPicPr>
          <p:cNvPr id="17" name="Thunder - Illustration" descr="A picture containing shape&#10;&#10;Description automatically generated">
            <a:extLst>
              <a:ext uri="{FF2B5EF4-FFF2-40B4-BE49-F238E27FC236}">
                <a16:creationId xmlns:a16="http://schemas.microsoft.com/office/drawing/2014/main" id="{79F39ADE-421A-2A44-B01B-785A07D0F6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1047" y="2574011"/>
            <a:ext cx="749429" cy="896400"/>
          </a:xfrm>
          <a:prstGeom prst="rect">
            <a:avLst/>
          </a:prstGeom>
        </p:spPr>
      </p:pic>
      <p:pic>
        <p:nvPicPr>
          <p:cNvPr id="7" name="Cloud - Illustration">
            <a:extLst>
              <a:ext uri="{FF2B5EF4-FFF2-40B4-BE49-F238E27FC236}">
                <a16:creationId xmlns:a16="http://schemas.microsoft.com/office/drawing/2014/main" id="{3C5E800E-2B05-B94D-A2AE-EB2C94892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0317" y="4666337"/>
            <a:ext cx="749429" cy="451581"/>
          </a:xfrm>
          <a:prstGeom prst="rect">
            <a:avLst/>
          </a:prstGeom>
        </p:spPr>
      </p:pic>
      <p:sp>
        <p:nvSpPr>
          <p:cNvPr id="37" name="Fog - Text"/>
          <p:cNvSpPr/>
          <p:nvPr/>
        </p:nvSpPr>
        <p:spPr>
          <a:xfrm>
            <a:off x="6655130" y="3693223"/>
            <a:ext cx="836404" cy="518218"/>
          </a:xfrm>
          <a:prstGeom prst="roundRect">
            <a:avLst>
              <a:gd name="adj" fmla="val 18401"/>
            </a:avLst>
          </a:prstGeom>
          <a:solidFill>
            <a:schemeClr val="bg1"/>
          </a:solidFill>
          <a:ln w="28575">
            <a:solidFill>
              <a:srgbClr val="E062AE"/>
            </a:solidFill>
          </a:ln>
        </p:spPr>
        <p:txBody>
          <a:bodyPr wrap="square" lIns="108000" tIns="108000" rIns="108000" bIns="108000">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fog</a:t>
            </a:r>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40" name="Oval 39"/>
          <p:cNvSpPr/>
          <p:nvPr/>
        </p:nvSpPr>
        <p:spPr>
          <a:xfrm>
            <a:off x="7229494" y="3383106"/>
            <a:ext cx="1138452" cy="1138452"/>
          </a:xfrm>
          <a:prstGeom prst="ellipse">
            <a:avLst/>
          </a:prstGeom>
          <a:solidFill>
            <a:schemeClr val="bg1"/>
          </a:solidFill>
          <a:ln w="28575">
            <a:solidFill>
              <a:srgbClr val="E062AE"/>
            </a:solidFill>
          </a:ln>
        </p:spPr>
        <p:txBody>
          <a:bodyPr wrap="square" lIns="108000" tIns="108000" rIns="108000" bIns="108000">
            <a:noAutofit/>
          </a:bodyPr>
          <a:lstStyle/>
          <a:p>
            <a:endParaRPr lang="en-GB" sz="1600">
              <a:solidFill>
                <a:schemeClr val="tx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pic>
        <p:nvPicPr>
          <p:cNvPr id="9" name="Fog - Illustration" descr="Icon&#10;&#10;Description automatically generated with medium confidence">
            <a:extLst>
              <a:ext uri="{FF2B5EF4-FFF2-40B4-BE49-F238E27FC236}">
                <a16:creationId xmlns:a16="http://schemas.microsoft.com/office/drawing/2014/main" id="{B814C9F0-B8A4-8B4C-B0E8-74BF72AAD6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4991" y="3620972"/>
            <a:ext cx="1032859" cy="637320"/>
          </a:xfrm>
          <a:prstGeom prst="rect">
            <a:avLst/>
          </a:prstGeom>
        </p:spPr>
      </p:pic>
      <p:sp>
        <p:nvSpPr>
          <p:cNvPr id="41" name="Snow - Text"/>
          <p:cNvSpPr/>
          <p:nvPr/>
        </p:nvSpPr>
        <p:spPr>
          <a:xfrm>
            <a:off x="6605976" y="2655813"/>
            <a:ext cx="1076929" cy="518218"/>
          </a:xfrm>
          <a:prstGeom prst="roundRect">
            <a:avLst>
              <a:gd name="adj" fmla="val 18401"/>
            </a:avLst>
          </a:prstGeom>
          <a:solidFill>
            <a:schemeClr val="bg1"/>
          </a:solidFill>
          <a:ln w="28575">
            <a:solidFill>
              <a:srgbClr val="E062AE"/>
            </a:solidFill>
          </a:ln>
        </p:spPr>
        <p:txBody>
          <a:bodyPr wrap="square" lIns="108000" tIns="108000" rIns="108000" bIns="108000">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snow</a:t>
            </a:r>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50" name="Oval 49"/>
          <p:cNvSpPr/>
          <p:nvPr/>
        </p:nvSpPr>
        <p:spPr>
          <a:xfrm>
            <a:off x="7355292" y="2345696"/>
            <a:ext cx="1138452" cy="1138452"/>
          </a:xfrm>
          <a:prstGeom prst="ellipse">
            <a:avLst/>
          </a:prstGeom>
          <a:solidFill>
            <a:schemeClr val="bg1"/>
          </a:solidFill>
          <a:ln w="28575">
            <a:solidFill>
              <a:srgbClr val="E062AE"/>
            </a:solidFill>
          </a:ln>
        </p:spPr>
        <p:txBody>
          <a:bodyPr wrap="square" lIns="108000" tIns="108000" rIns="108000" bIns="108000">
            <a:noAutofit/>
          </a:bodyPr>
          <a:lstStyle/>
          <a:p>
            <a:endParaRPr lang="en-GB" sz="1600">
              <a:solidFill>
                <a:schemeClr val="tx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pic>
        <p:nvPicPr>
          <p:cNvPr id="13" name="Snow - Illustration" descr="Shape&#10;&#10;Description automatically generated">
            <a:extLst>
              <a:ext uri="{FF2B5EF4-FFF2-40B4-BE49-F238E27FC236}">
                <a16:creationId xmlns:a16="http://schemas.microsoft.com/office/drawing/2014/main" id="{493DE9B5-99B2-9245-B609-FED6073C03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9804" y="2466115"/>
            <a:ext cx="749429" cy="897614"/>
          </a:xfrm>
          <a:prstGeom prst="rect">
            <a:avLst/>
          </a:prstGeom>
        </p:spPr>
      </p:pic>
      <p:pic>
        <p:nvPicPr>
          <p:cNvPr id="15" name="Sun - Illustration" descr="Icon&#10;&#10;Description automatically generated">
            <a:extLst>
              <a:ext uri="{FF2B5EF4-FFF2-40B4-BE49-F238E27FC236}">
                <a16:creationId xmlns:a16="http://schemas.microsoft.com/office/drawing/2014/main" id="{F4F10FD7-4B88-7E42-BD91-3C40E7E454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3909" y="5455904"/>
            <a:ext cx="786144" cy="786144"/>
          </a:xfrm>
          <a:prstGeom prst="rect">
            <a:avLst/>
          </a:prstGeom>
        </p:spPr>
      </p:pic>
      <p:pic>
        <p:nvPicPr>
          <p:cNvPr id="11" name="Rain - Illustration" descr="A picture containing logo&#10;&#10;Description automatically generated">
            <a:extLst>
              <a:ext uri="{FF2B5EF4-FFF2-40B4-BE49-F238E27FC236}">
                <a16:creationId xmlns:a16="http://schemas.microsoft.com/office/drawing/2014/main" id="{97F3756F-8CC5-5145-B8B0-4320C42314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1840" y="5418464"/>
            <a:ext cx="749429" cy="868463"/>
          </a:xfrm>
          <a:prstGeom prst="rect">
            <a:avLst/>
          </a:prstGeom>
        </p:spPr>
      </p:pic>
      <p:sp>
        <p:nvSpPr>
          <p:cNvPr id="38" name="Frost - Text"/>
          <p:cNvSpPr/>
          <p:nvPr/>
        </p:nvSpPr>
        <p:spPr>
          <a:xfrm>
            <a:off x="7506713" y="1736060"/>
            <a:ext cx="1047731" cy="518218"/>
          </a:xfrm>
          <a:prstGeom prst="roundRect">
            <a:avLst>
              <a:gd name="adj" fmla="val 18401"/>
            </a:avLst>
          </a:prstGeom>
          <a:solidFill>
            <a:schemeClr val="bg1"/>
          </a:solidFill>
          <a:ln w="28575">
            <a:solidFill>
              <a:srgbClr val="000033"/>
            </a:solidFill>
          </a:ln>
        </p:spPr>
        <p:txBody>
          <a:bodyPr wrap="square" lIns="108000" tIns="108000" rIns="108000" bIns="108000">
            <a:spAutoFit/>
          </a:bodyPr>
          <a:lstStyle/>
          <a:p>
            <a:pPr algn="r"/>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frost</a:t>
            </a:r>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39" name="Oval 38"/>
          <p:cNvSpPr/>
          <p:nvPr/>
        </p:nvSpPr>
        <p:spPr>
          <a:xfrm>
            <a:off x="6726974" y="1425943"/>
            <a:ext cx="1138452" cy="1138452"/>
          </a:xfrm>
          <a:prstGeom prst="ellipse">
            <a:avLst/>
          </a:prstGeom>
          <a:solidFill>
            <a:schemeClr val="bg1"/>
          </a:solidFill>
          <a:ln w="28575">
            <a:solidFill>
              <a:srgbClr val="000033"/>
            </a:solidFill>
          </a:ln>
        </p:spPr>
        <p:txBody>
          <a:bodyPr wrap="square" lIns="108000" tIns="108000" rIns="108000" bIns="108000">
            <a:noAutofit/>
          </a:bodyPr>
          <a:lstStyle/>
          <a:p>
            <a:endParaRPr lang="en-GB" sz="1600">
              <a:solidFill>
                <a:schemeClr val="tx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42" name="Ice warning - Text"/>
          <p:cNvSpPr/>
          <p:nvPr/>
        </p:nvSpPr>
        <p:spPr>
          <a:xfrm>
            <a:off x="4139874" y="3764156"/>
            <a:ext cx="1591278" cy="518218"/>
          </a:xfrm>
          <a:prstGeom prst="roundRect">
            <a:avLst>
              <a:gd name="adj" fmla="val 18401"/>
            </a:avLst>
          </a:prstGeom>
          <a:solidFill>
            <a:schemeClr val="bg1"/>
          </a:solidFill>
          <a:ln w="28575">
            <a:solidFill>
              <a:srgbClr val="000033"/>
            </a:solidFill>
          </a:ln>
        </p:spPr>
        <p:txBody>
          <a:bodyPr wrap="square" lIns="108000" tIns="108000" rIns="108000" bIns="108000">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ice warning</a:t>
            </a:r>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43" name="Oval 42"/>
          <p:cNvSpPr/>
          <p:nvPr/>
        </p:nvSpPr>
        <p:spPr>
          <a:xfrm>
            <a:off x="5443711" y="3454039"/>
            <a:ext cx="1138452" cy="1138452"/>
          </a:xfrm>
          <a:prstGeom prst="ellipse">
            <a:avLst/>
          </a:prstGeom>
          <a:solidFill>
            <a:schemeClr val="bg1"/>
          </a:solidFill>
          <a:ln w="28575">
            <a:solidFill>
              <a:srgbClr val="000033"/>
            </a:solidFill>
          </a:ln>
        </p:spPr>
        <p:txBody>
          <a:bodyPr wrap="square" lIns="108000" tIns="108000" rIns="108000" bIns="108000">
            <a:noAutofit/>
          </a:bodyPr>
          <a:lstStyle/>
          <a:p>
            <a:endParaRPr lang="en-GB" sz="1600">
              <a:solidFill>
                <a:schemeClr val="tx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44" name="Wind - Text"/>
          <p:cNvSpPr/>
          <p:nvPr/>
        </p:nvSpPr>
        <p:spPr>
          <a:xfrm>
            <a:off x="4145236" y="1531943"/>
            <a:ext cx="1897399" cy="751783"/>
          </a:xfrm>
          <a:prstGeom prst="roundRect">
            <a:avLst>
              <a:gd name="adj" fmla="val 9643"/>
            </a:avLst>
          </a:prstGeom>
          <a:solidFill>
            <a:schemeClr val="bg1"/>
          </a:solidFill>
          <a:ln w="28575">
            <a:solidFill>
              <a:srgbClr val="000033"/>
            </a:solidFill>
          </a:ln>
        </p:spPr>
        <p:txBody>
          <a:bodyPr wrap="square" lIns="108000" tIns="108000" rIns="108000" bIns="108000">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wind (strength and direction)</a:t>
            </a:r>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45" name="Oval 44"/>
          <p:cNvSpPr/>
          <p:nvPr/>
        </p:nvSpPr>
        <p:spPr>
          <a:xfrm>
            <a:off x="5755195" y="1359224"/>
            <a:ext cx="1138452" cy="1138452"/>
          </a:xfrm>
          <a:prstGeom prst="ellipse">
            <a:avLst/>
          </a:prstGeom>
          <a:solidFill>
            <a:schemeClr val="bg1"/>
          </a:solidFill>
          <a:ln w="28575">
            <a:solidFill>
              <a:srgbClr val="000033"/>
            </a:solidFill>
          </a:ln>
        </p:spPr>
        <p:txBody>
          <a:bodyPr wrap="square" lIns="108000" tIns="108000" rIns="108000" bIns="108000">
            <a:noAutofit/>
          </a:bodyPr>
          <a:lstStyle/>
          <a:p>
            <a:endParaRPr lang="en-GB" sz="1600">
              <a:solidFill>
                <a:schemeClr val="tx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46" name="Temperature - Text"/>
          <p:cNvSpPr/>
          <p:nvPr/>
        </p:nvSpPr>
        <p:spPr>
          <a:xfrm>
            <a:off x="3635101" y="4567132"/>
            <a:ext cx="2108455" cy="793014"/>
          </a:xfrm>
          <a:prstGeom prst="roundRect">
            <a:avLst>
              <a:gd name="adj" fmla="val 18401"/>
            </a:avLst>
          </a:prstGeom>
          <a:solidFill>
            <a:schemeClr val="bg1"/>
          </a:solidFill>
          <a:ln w="28575">
            <a:solidFill>
              <a:srgbClr val="000033"/>
            </a:solidFill>
          </a:ln>
        </p:spPr>
        <p:txBody>
          <a:bodyPr wrap="square" lIns="108000" tIns="108000" rIns="108000" bIns="108000">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temperature shown in degrees</a:t>
            </a:r>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47" name="Oval 46"/>
          <p:cNvSpPr/>
          <p:nvPr/>
        </p:nvSpPr>
        <p:spPr>
          <a:xfrm>
            <a:off x="5456116" y="4394413"/>
            <a:ext cx="1138452" cy="1138452"/>
          </a:xfrm>
          <a:prstGeom prst="ellipse">
            <a:avLst/>
          </a:prstGeom>
          <a:solidFill>
            <a:schemeClr val="bg1"/>
          </a:solidFill>
          <a:ln w="28575">
            <a:solidFill>
              <a:srgbClr val="000033"/>
            </a:solidFill>
          </a:ln>
        </p:spPr>
        <p:txBody>
          <a:bodyPr wrap="square" lIns="108000" tIns="108000" rIns="108000" bIns="108000">
            <a:noAutofit/>
          </a:bodyPr>
          <a:lstStyle/>
          <a:p>
            <a:endParaRPr lang="en-GB" sz="1600">
              <a:solidFill>
                <a:schemeClr val="tx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48" name="Rounded Rectangle 47"/>
          <p:cNvSpPr/>
          <p:nvPr/>
        </p:nvSpPr>
        <p:spPr>
          <a:xfrm>
            <a:off x="763769" y="2980552"/>
            <a:ext cx="3090281" cy="1237898"/>
          </a:xfrm>
          <a:prstGeom prst="roundRect">
            <a:avLst>
              <a:gd name="adj" fmla="val 6186"/>
            </a:avLst>
          </a:prstGeom>
          <a:solidFill>
            <a:srgbClr val="000033"/>
          </a:solidFill>
          <a:ln w="28575">
            <a:solidFill>
              <a:srgbClr val="000033"/>
            </a:solidFill>
          </a:ln>
        </p:spPr>
        <p:txBody>
          <a:bodyPr wrap="square" lIns="108000" tIns="108000" rIns="108000" bIns="108000">
            <a:spAutoFit/>
          </a:bodyPr>
          <a:lstStyle/>
          <a:p>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Can you guess what each of these symbols mean?</a:t>
            </a:r>
          </a:p>
          <a:p>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a:p>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Click on each one to find out.</a:t>
            </a:r>
          </a:p>
        </p:txBody>
      </p:sp>
      <p:pic>
        <p:nvPicPr>
          <p:cNvPr id="12" name="Wind - Photo"/>
          <p:cNvPicPr>
            <a:picLocks noChangeAspect="1"/>
          </p:cNvPicPr>
          <p:nvPr/>
        </p:nvPicPr>
        <p:blipFill rotWithShape="1">
          <a:blip r:embed="rId9" cstate="print">
            <a:extLst>
              <a:ext uri="{28A0092B-C50C-407E-A947-70E740481C1C}">
                <a14:useLocalDpi xmlns:a14="http://schemas.microsoft.com/office/drawing/2010/main" val="0"/>
              </a:ext>
            </a:extLst>
          </a:blip>
          <a:srcRect l="-20742" t="-26280" r="-20742" b="-26280"/>
          <a:stretch/>
        </p:blipFill>
        <p:spPr>
          <a:xfrm>
            <a:off x="5931566" y="1564119"/>
            <a:ext cx="728557" cy="727399"/>
          </a:xfrm>
          <a:prstGeom prst="ellipse">
            <a:avLst/>
          </a:prstGeom>
          <a:solidFill>
            <a:schemeClr val="bg1"/>
          </a:solidFill>
          <a:ln w="28575">
            <a:solidFill>
              <a:srgbClr val="000033"/>
            </a:solidFill>
          </a:ln>
        </p:spPr>
      </p:pic>
      <p:pic>
        <p:nvPicPr>
          <p:cNvPr id="14" name="Frost - Phot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0958" y="1585184"/>
            <a:ext cx="630485" cy="819970"/>
          </a:xfrm>
          <a:prstGeom prst="rect">
            <a:avLst/>
          </a:prstGeom>
        </p:spPr>
      </p:pic>
      <p:sp>
        <p:nvSpPr>
          <p:cNvPr id="16" name="Temperature"/>
          <p:cNvSpPr txBox="1"/>
          <p:nvPr/>
        </p:nvSpPr>
        <p:spPr>
          <a:xfrm>
            <a:off x="5526919" y="4658937"/>
            <a:ext cx="997777" cy="646331"/>
          </a:xfrm>
          <a:prstGeom prst="rect">
            <a:avLst/>
          </a:prstGeom>
          <a:noFill/>
        </p:spPr>
        <p:txBody>
          <a:bodyPr wrap="square" rtlCol="0">
            <a:spAutoFit/>
          </a:bodyPr>
          <a:lstStyle/>
          <a:p>
            <a:r>
              <a:rPr lang="en-GB" sz="3600" dirty="0">
                <a:ln w="19050">
                  <a:solidFill>
                    <a:srgbClr val="000033"/>
                  </a:solidFill>
                </a:ln>
                <a:solidFill>
                  <a:schemeClr val="bg1"/>
                </a:solidFill>
                <a:latin typeface="BBC Reith Sans XBold" panose="020B0803020204020204" pitchFamily="34" charset="-18"/>
                <a:ea typeface="BBC Reith Sans XBold" panose="020B0803020204020204" pitchFamily="34" charset="-18"/>
                <a:cs typeface="BBC Reith Sans XBold" panose="020B0803020204020204" pitchFamily="34" charset="-18"/>
              </a:rPr>
              <a:t>4°C</a:t>
            </a:r>
          </a:p>
        </p:txBody>
      </p:sp>
      <p:sp>
        <p:nvSpPr>
          <p:cNvPr id="51" name="Ice warning - Text"/>
          <p:cNvSpPr/>
          <p:nvPr/>
        </p:nvSpPr>
        <p:spPr>
          <a:xfrm>
            <a:off x="4139874" y="3764156"/>
            <a:ext cx="1591278" cy="518218"/>
          </a:xfrm>
          <a:prstGeom prst="roundRect">
            <a:avLst>
              <a:gd name="adj" fmla="val 18401"/>
            </a:avLst>
          </a:prstGeom>
          <a:solidFill>
            <a:schemeClr val="bg1"/>
          </a:solidFill>
          <a:ln w="28575">
            <a:solidFill>
              <a:srgbClr val="E062AE"/>
            </a:solidFill>
          </a:ln>
        </p:spPr>
        <p:txBody>
          <a:bodyPr wrap="square" lIns="108000" tIns="108000" rIns="108000" bIns="108000">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ice warning</a:t>
            </a:r>
            <a:endPar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52" name="Oval 51"/>
          <p:cNvSpPr/>
          <p:nvPr/>
        </p:nvSpPr>
        <p:spPr>
          <a:xfrm>
            <a:off x="5443711" y="3454039"/>
            <a:ext cx="1138452" cy="1138452"/>
          </a:xfrm>
          <a:prstGeom prst="ellipse">
            <a:avLst/>
          </a:prstGeom>
          <a:solidFill>
            <a:schemeClr val="bg1"/>
          </a:solidFill>
          <a:ln w="28575">
            <a:solidFill>
              <a:srgbClr val="E062AE"/>
            </a:solidFill>
          </a:ln>
        </p:spPr>
        <p:txBody>
          <a:bodyPr wrap="square" lIns="108000" tIns="108000" rIns="108000" bIns="108000">
            <a:noAutofit/>
          </a:bodyPr>
          <a:lstStyle/>
          <a:p>
            <a:endParaRPr lang="en-GB" sz="1600">
              <a:solidFill>
                <a:schemeClr val="tx1"/>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pic>
        <p:nvPicPr>
          <p:cNvPr id="49" name="Ice Warning - Photo"/>
          <p:cNvPicPr>
            <a:picLocks noChangeAspect="1"/>
          </p:cNvPicPr>
          <p:nvPr/>
        </p:nvPicPr>
        <p:blipFill rotWithShape="1">
          <a:blip r:embed="rId11" cstate="print">
            <a:extLst>
              <a:ext uri="{28A0092B-C50C-407E-A947-70E740481C1C}">
                <a14:useLocalDpi xmlns:a14="http://schemas.microsoft.com/office/drawing/2010/main" val="0"/>
              </a:ext>
            </a:extLst>
          </a:blip>
          <a:srcRect l="42599" t="26752" b="24830"/>
          <a:stretch/>
        </p:blipFill>
        <p:spPr>
          <a:xfrm>
            <a:off x="5641244" y="3667772"/>
            <a:ext cx="648136" cy="710986"/>
          </a:xfrm>
          <a:prstGeom prst="roundRect">
            <a:avLst>
              <a:gd name="adj" fmla="val 44026"/>
            </a:avLst>
          </a:prstGeom>
        </p:spPr>
      </p:pic>
    </p:spTree>
    <p:extLst>
      <p:ext uri="{BB962C8B-B14F-4D97-AF65-F5344CB8AC3E}">
        <p14:creationId xmlns:p14="http://schemas.microsoft.com/office/powerpoint/2010/main" val="77773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1000"/>
                                        <p:tgtEl>
                                          <p:spTgt spid="49"/>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75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50"/>
                                        <p:tgtEl>
                                          <p:spTgt spid="6"/>
                                        </p:tgtEl>
                                      </p:cBhvr>
                                    </p:animEffect>
                                  </p:childTnLst>
                                </p:cTn>
                              </p:par>
                            </p:childTnLst>
                          </p:cTn>
                        </p:par>
                        <p:par>
                          <p:cTn id="54" fill="hold">
                            <p:stCondLst>
                              <p:cond delay="750"/>
                            </p:stCondLst>
                            <p:childTnLst>
                              <p:par>
                                <p:cTn id="55" presetID="10" presetClass="entr" presetSubtype="0" fill="hold" grpId="0"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750"/>
                                        <p:tgtEl>
                                          <p:spTgt spid="4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750"/>
                                        <p:tgtEl>
                                          <p:spTgt spid="50"/>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750"/>
                                        <p:tgtEl>
                                          <p:spTgt spid="4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750"/>
                                        <p:tgtEl>
                                          <p:spTgt spid="37"/>
                                        </p:tgtEl>
                                      </p:cBhvr>
                                    </p:animEffect>
                                  </p:childTnLst>
                                </p:cTn>
                              </p:par>
                            </p:childTnLst>
                          </p:cTn>
                        </p:par>
                        <p:par>
                          <p:cTn id="68" fill="hold">
                            <p:stCondLst>
                              <p:cond delay="2250"/>
                            </p:stCondLst>
                            <p:childTnLst>
                              <p:par>
                                <p:cTn id="69" presetID="10" presetClass="entr" presetSubtype="0" fill="hold" grpId="0" nodeType="after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750"/>
                                        <p:tgtEl>
                                          <p:spTgt spid="5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fade">
                                      <p:cBhvr>
                                        <p:cTn id="74"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heel(1)">
                                      <p:cBhvr>
                                        <p:cTn id="80" dur="2000"/>
                                        <p:tgtEl>
                                          <p:spTgt spid="10"/>
                                        </p:tgtEl>
                                      </p:cBhvr>
                                    </p:animEffect>
                                  </p:childTnLst>
                                </p:cTn>
                              </p:par>
                            </p:childTnLst>
                          </p:cTn>
                        </p:par>
                        <p:par>
                          <p:cTn id="81" fill="hold">
                            <p:stCondLst>
                              <p:cond delay="2000"/>
                            </p:stCondLst>
                            <p:childTnLst>
                              <p:par>
                                <p:cTn id="82" presetID="22" presetClass="entr" presetSubtype="8" fill="hold" grpId="0" nodeType="after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left)">
                                      <p:cBhvr>
                                        <p:cTn id="84" dur="750"/>
                                        <p:tgtEl>
                                          <p:spTgt spid="25"/>
                                        </p:tgtEl>
                                      </p:cBhvr>
                                    </p:animEffect>
                                  </p:childTnLst>
                                </p:cTn>
                              </p:par>
                            </p:childTnLst>
                          </p:cTn>
                        </p:par>
                      </p:childTnLst>
                    </p:cTn>
                  </p:par>
                </p:childTnLst>
              </p:cTn>
              <p:nextCondLst>
                <p:cond evt="onClick" delay="0">
                  <p:tgtEl>
                    <p:spTgt spid="17"/>
                  </p:tgtEl>
                </p:cond>
              </p:nextCondLst>
            </p:seq>
            <p:seq concurrent="1" nextAc="seek">
              <p:cTn id="85" restart="whenNotActive" fill="hold" evtFilter="cancelBubble" nodeType="interactiveSeq">
                <p:stCondLst>
                  <p:cond evt="onClick" delay="0">
                    <p:tgtEl>
                      <p:spTgt spid="11"/>
                    </p:tgtEl>
                  </p:cond>
                </p:stCondLst>
                <p:endSync evt="end" delay="0">
                  <p:rtn val="all"/>
                </p:endSync>
                <p:childTnLst>
                  <p:par>
                    <p:cTn id="86" fill="hold">
                      <p:stCondLst>
                        <p:cond delay="0"/>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heel(1)">
                                      <p:cBhvr>
                                        <p:cTn id="90" dur="2000"/>
                                        <p:tgtEl>
                                          <p:spTgt spid="33"/>
                                        </p:tgtEl>
                                      </p:cBhvr>
                                    </p:animEffect>
                                  </p:childTnLst>
                                </p:cTn>
                              </p:par>
                            </p:childTnLst>
                          </p:cTn>
                        </p:par>
                        <p:par>
                          <p:cTn id="91" fill="hold">
                            <p:stCondLst>
                              <p:cond delay="2000"/>
                            </p:stCondLst>
                            <p:childTnLst>
                              <p:par>
                                <p:cTn id="92" presetID="22" presetClass="entr" presetSubtype="8" fill="hold" grpId="0" nodeType="after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wipe(left)">
                                      <p:cBhvr>
                                        <p:cTn id="94" dur="750"/>
                                        <p:tgtEl>
                                          <p:spTgt spid="32"/>
                                        </p:tgtEl>
                                      </p:cBhvr>
                                    </p:animEffect>
                                  </p:childTnLst>
                                </p:cTn>
                              </p:par>
                            </p:childTnLst>
                          </p:cTn>
                        </p:par>
                      </p:childTnLst>
                    </p:cTn>
                  </p:par>
                </p:childTnLst>
              </p:cTn>
              <p:nextCondLst>
                <p:cond evt="onClick" delay="0">
                  <p:tgtEl>
                    <p:spTgt spid="11"/>
                  </p:tgtEl>
                </p:cond>
              </p:nextCondLst>
            </p:seq>
            <p:seq concurrent="1" nextAc="seek">
              <p:cTn id="95" restart="whenNotActive" fill="hold" evtFilter="cancelBubble" nodeType="interactiveSeq">
                <p:stCondLst>
                  <p:cond evt="onClick" delay="0">
                    <p:tgtEl>
                      <p:spTgt spid="15"/>
                    </p:tgtEl>
                  </p:cond>
                </p:stCondLst>
                <p:endSync evt="end" delay="0">
                  <p:rtn val="all"/>
                </p:endSync>
                <p:childTnLst>
                  <p:par>
                    <p:cTn id="96" fill="hold">
                      <p:stCondLst>
                        <p:cond delay="0"/>
                      </p:stCondLst>
                      <p:childTnLst>
                        <p:par>
                          <p:cTn id="97" fill="hold">
                            <p:stCondLst>
                              <p:cond delay="0"/>
                            </p:stCondLst>
                            <p:childTnLst>
                              <p:par>
                                <p:cTn id="98" presetID="21" presetClass="entr" presetSubtype="1" fill="hold" grpId="0" nodeType="click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wheel(1)">
                                      <p:cBhvr>
                                        <p:cTn id="100" dur="2000"/>
                                        <p:tgtEl>
                                          <p:spTgt spid="31"/>
                                        </p:tgtEl>
                                      </p:cBhvr>
                                    </p:animEffect>
                                  </p:childTnLst>
                                </p:cTn>
                              </p:par>
                            </p:childTnLst>
                          </p:cTn>
                        </p:par>
                        <p:par>
                          <p:cTn id="101" fill="hold">
                            <p:stCondLst>
                              <p:cond delay="2000"/>
                            </p:stCondLst>
                            <p:childTnLst>
                              <p:par>
                                <p:cTn id="102" presetID="22" presetClass="entr" presetSubtype="8" fill="hold" grpId="0" nodeType="after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wipe(left)">
                                      <p:cBhvr>
                                        <p:cTn id="104" dur="750"/>
                                        <p:tgtEl>
                                          <p:spTgt spid="30"/>
                                        </p:tgtEl>
                                      </p:cBhvr>
                                    </p:animEffect>
                                  </p:childTnLst>
                                </p:cTn>
                              </p:par>
                            </p:childTnLst>
                          </p:cTn>
                        </p:par>
                      </p:childTnLst>
                    </p:cTn>
                  </p:par>
                </p:childTnLst>
              </p:cTn>
              <p:nextCondLst>
                <p:cond evt="onClick" delay="0">
                  <p:tgtEl>
                    <p:spTgt spid="15"/>
                  </p:tgtEl>
                </p:cond>
              </p:nextCondLst>
            </p:seq>
            <p:seq concurrent="1" nextAc="seek">
              <p:cTn id="105" restart="whenNotActive" fill="hold" evtFilter="cancelBubble" nodeType="interactiveSeq">
                <p:stCondLst>
                  <p:cond evt="onClick" delay="0">
                    <p:tgtEl>
                      <p:spTgt spid="7"/>
                    </p:tgtEl>
                  </p:cond>
                </p:stCondLst>
                <p:endSync evt="end" delay="0">
                  <p:rtn val="all"/>
                </p:endSync>
                <p:childTnLst>
                  <p:par>
                    <p:cTn id="106" fill="hold">
                      <p:stCondLst>
                        <p:cond delay="0"/>
                      </p:stCondLst>
                      <p:childTnLst>
                        <p:par>
                          <p:cTn id="107" fill="hold">
                            <p:stCondLst>
                              <p:cond delay="0"/>
                            </p:stCondLst>
                            <p:childTnLst>
                              <p:par>
                                <p:cTn id="108" presetID="21" presetClass="entr" presetSubtype="1" fill="hold" grpId="0" nodeType="click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wheel(1)">
                                      <p:cBhvr>
                                        <p:cTn id="110" dur="2000"/>
                                        <p:tgtEl>
                                          <p:spTgt spid="35"/>
                                        </p:tgtEl>
                                      </p:cBhvr>
                                    </p:animEffect>
                                  </p:childTnLst>
                                </p:cTn>
                              </p:par>
                            </p:childTnLst>
                          </p:cTn>
                        </p:par>
                        <p:par>
                          <p:cTn id="111" fill="hold">
                            <p:stCondLst>
                              <p:cond delay="2000"/>
                            </p:stCondLst>
                            <p:childTnLst>
                              <p:par>
                                <p:cTn id="112" presetID="22" presetClass="entr" presetSubtype="8" fill="hold" grpId="0" nodeType="afterEffect">
                                  <p:stCondLst>
                                    <p:cond delay="0"/>
                                  </p:stCondLst>
                                  <p:childTnLst>
                                    <p:set>
                                      <p:cBhvr>
                                        <p:cTn id="113" dur="1" fill="hold">
                                          <p:stCondLst>
                                            <p:cond delay="0"/>
                                          </p:stCondLst>
                                        </p:cTn>
                                        <p:tgtEl>
                                          <p:spTgt spid="34"/>
                                        </p:tgtEl>
                                        <p:attrNameLst>
                                          <p:attrName>style.visibility</p:attrName>
                                        </p:attrNameLst>
                                      </p:cBhvr>
                                      <p:to>
                                        <p:strVal val="visible"/>
                                      </p:to>
                                    </p:set>
                                    <p:animEffect transition="in" filter="wipe(left)">
                                      <p:cBhvr>
                                        <p:cTn id="114" dur="750"/>
                                        <p:tgtEl>
                                          <p:spTgt spid="34"/>
                                        </p:tgtEl>
                                      </p:cBhvr>
                                    </p:animEffect>
                                  </p:childTnLst>
                                </p:cTn>
                              </p:par>
                            </p:childTnLst>
                          </p:cTn>
                        </p:par>
                      </p:childTnLst>
                    </p:cTn>
                  </p:par>
                </p:childTnLst>
              </p:cTn>
              <p:nextCondLst>
                <p:cond evt="onClick" delay="0">
                  <p:tgtEl>
                    <p:spTgt spid="7"/>
                  </p:tgtEl>
                </p:cond>
              </p:nextCondLst>
            </p:seq>
            <p:seq concurrent="1" nextAc="seek">
              <p:cTn id="115" restart="whenNotActive" fill="hold" evtFilter="cancelBubble" nodeType="interactiveSeq">
                <p:stCondLst>
                  <p:cond evt="onClick" delay="0">
                    <p:tgtEl>
                      <p:spTgt spid="9"/>
                    </p:tgtEl>
                  </p:cond>
                </p:stCondLst>
                <p:endSync evt="end" delay="0">
                  <p:rtn val="all"/>
                </p:endSync>
                <p:childTnLst>
                  <p:par>
                    <p:cTn id="116" fill="hold">
                      <p:stCondLst>
                        <p:cond delay="0"/>
                      </p:stCondLst>
                      <p:childTnLst>
                        <p:par>
                          <p:cTn id="117" fill="hold">
                            <p:stCondLst>
                              <p:cond delay="0"/>
                            </p:stCondLst>
                            <p:childTnLst>
                              <p:par>
                                <p:cTn id="118" presetID="21" presetClass="entr" presetSubtype="1"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wheel(1)">
                                      <p:cBhvr>
                                        <p:cTn id="120" dur="2000"/>
                                        <p:tgtEl>
                                          <p:spTgt spid="29"/>
                                        </p:tgtEl>
                                      </p:cBhvr>
                                    </p:animEffect>
                                  </p:childTnLst>
                                </p:cTn>
                              </p:par>
                            </p:childTnLst>
                          </p:cTn>
                        </p:par>
                        <p:par>
                          <p:cTn id="121" fill="hold">
                            <p:stCondLst>
                              <p:cond delay="2000"/>
                            </p:stCondLst>
                            <p:childTnLst>
                              <p:par>
                                <p:cTn id="122" presetID="22" presetClass="entr" presetSubtype="8" fill="hold" grpId="0" nodeType="afterEffect">
                                  <p:stCondLst>
                                    <p:cond delay="0"/>
                                  </p:stCondLst>
                                  <p:childTnLst>
                                    <p:set>
                                      <p:cBhvr>
                                        <p:cTn id="123" dur="1" fill="hold">
                                          <p:stCondLst>
                                            <p:cond delay="0"/>
                                          </p:stCondLst>
                                        </p:cTn>
                                        <p:tgtEl>
                                          <p:spTgt spid="28"/>
                                        </p:tgtEl>
                                        <p:attrNameLst>
                                          <p:attrName>style.visibility</p:attrName>
                                        </p:attrNameLst>
                                      </p:cBhvr>
                                      <p:to>
                                        <p:strVal val="visible"/>
                                      </p:to>
                                    </p:set>
                                    <p:animEffect transition="in" filter="wipe(left)">
                                      <p:cBhvr>
                                        <p:cTn id="124" dur="750"/>
                                        <p:tgtEl>
                                          <p:spTgt spid="28"/>
                                        </p:tgtEl>
                                      </p:cBhvr>
                                    </p:animEffect>
                                  </p:childTnLst>
                                </p:cTn>
                              </p:par>
                            </p:childTnLst>
                          </p:cTn>
                        </p:par>
                      </p:childTnLst>
                    </p:cTn>
                  </p:par>
                </p:childTnLst>
              </p:cTn>
              <p:nextCondLst>
                <p:cond evt="onClick" delay="0">
                  <p:tgtEl>
                    <p:spTgt spid="9"/>
                  </p:tgtEl>
                </p:cond>
              </p:nextCondLst>
            </p:seq>
            <p:seq concurrent="1" nextAc="seek">
              <p:cTn id="125" restart="whenNotActive" fill="hold" evtFilter="cancelBubble" nodeType="interactiveSeq">
                <p:stCondLst>
                  <p:cond evt="onClick" delay="0">
                    <p:tgtEl>
                      <p:spTgt spid="13"/>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fill="hold" grpId="0" nodeType="clickEffect">
                                  <p:stCondLst>
                                    <p:cond delay="0"/>
                                  </p:stCondLst>
                                  <p:childTnLst>
                                    <p:set>
                                      <p:cBhvr>
                                        <p:cTn id="129" dur="1" fill="hold">
                                          <p:stCondLst>
                                            <p:cond delay="0"/>
                                          </p:stCondLst>
                                        </p:cTn>
                                        <p:tgtEl>
                                          <p:spTgt spid="27"/>
                                        </p:tgtEl>
                                        <p:attrNameLst>
                                          <p:attrName>style.visibility</p:attrName>
                                        </p:attrNameLst>
                                      </p:cBhvr>
                                      <p:to>
                                        <p:strVal val="visible"/>
                                      </p:to>
                                    </p:set>
                                    <p:animEffect transition="in" filter="wheel(1)">
                                      <p:cBhvr>
                                        <p:cTn id="130" dur="2000"/>
                                        <p:tgtEl>
                                          <p:spTgt spid="27"/>
                                        </p:tgtEl>
                                      </p:cBhvr>
                                    </p:animEffect>
                                  </p:childTnLst>
                                </p:cTn>
                              </p:par>
                            </p:childTnLst>
                          </p:cTn>
                        </p:par>
                        <p:par>
                          <p:cTn id="131" fill="hold">
                            <p:stCondLst>
                              <p:cond delay="2000"/>
                            </p:stCondLst>
                            <p:childTnLst>
                              <p:par>
                                <p:cTn id="132" presetID="22" presetClass="entr" presetSubtype="8" fill="hold" grpId="0" nodeType="afterEffect">
                                  <p:stCondLst>
                                    <p:cond delay="0"/>
                                  </p:stCondLst>
                                  <p:childTnLst>
                                    <p:set>
                                      <p:cBhvr>
                                        <p:cTn id="133" dur="1" fill="hold">
                                          <p:stCondLst>
                                            <p:cond delay="0"/>
                                          </p:stCondLst>
                                        </p:cTn>
                                        <p:tgtEl>
                                          <p:spTgt spid="26"/>
                                        </p:tgtEl>
                                        <p:attrNameLst>
                                          <p:attrName>style.visibility</p:attrName>
                                        </p:attrNameLst>
                                      </p:cBhvr>
                                      <p:to>
                                        <p:strVal val="visible"/>
                                      </p:to>
                                    </p:set>
                                    <p:animEffect transition="in" filter="wipe(left)">
                                      <p:cBhvr>
                                        <p:cTn id="134" dur="750"/>
                                        <p:tgtEl>
                                          <p:spTgt spid="26"/>
                                        </p:tgtEl>
                                      </p:cBhvr>
                                    </p:animEffect>
                                  </p:childTnLst>
                                </p:cTn>
                              </p:par>
                            </p:childTnLst>
                          </p:cTn>
                        </p:par>
                      </p:childTnLst>
                    </p:cTn>
                  </p:par>
                </p:childTnLst>
              </p:cTn>
              <p:nextCondLst>
                <p:cond evt="onClick" delay="0">
                  <p:tgtEl>
                    <p:spTgt spid="13"/>
                  </p:tgtEl>
                </p:cond>
              </p:nextCondLst>
            </p:seq>
            <p:seq concurrent="1" nextAc="seek">
              <p:cTn id="135" restart="whenNotActive" fill="hold" evtFilter="cancelBubble" nodeType="interactiveSeq">
                <p:stCondLst>
                  <p:cond evt="onClick" delay="0">
                    <p:tgtEl>
                      <p:spTgt spid="12"/>
                    </p:tgtEl>
                  </p:cond>
                </p:stCondLst>
                <p:endSync evt="end" delay="0">
                  <p:rtn val="all"/>
                </p:endSync>
                <p:childTnLst>
                  <p:par>
                    <p:cTn id="136" fill="hold">
                      <p:stCondLst>
                        <p:cond delay="0"/>
                      </p:stCondLst>
                      <p:childTnLst>
                        <p:par>
                          <p:cTn id="137" fill="hold">
                            <p:stCondLst>
                              <p:cond delay="0"/>
                            </p:stCondLst>
                            <p:childTnLst>
                              <p:par>
                                <p:cTn id="138" presetID="21" presetClass="entr" presetSubtype="1" fill="hold" grpId="0" nodeType="clickEffect">
                                  <p:stCondLst>
                                    <p:cond delay="0"/>
                                  </p:stCondLst>
                                  <p:childTnLst>
                                    <p:set>
                                      <p:cBhvr>
                                        <p:cTn id="139" dur="1" fill="hold">
                                          <p:stCondLst>
                                            <p:cond delay="0"/>
                                          </p:stCondLst>
                                        </p:cTn>
                                        <p:tgtEl>
                                          <p:spTgt spid="45"/>
                                        </p:tgtEl>
                                        <p:attrNameLst>
                                          <p:attrName>style.visibility</p:attrName>
                                        </p:attrNameLst>
                                      </p:cBhvr>
                                      <p:to>
                                        <p:strVal val="visible"/>
                                      </p:to>
                                    </p:set>
                                    <p:animEffect transition="in" filter="wheel(1)">
                                      <p:cBhvr>
                                        <p:cTn id="140" dur="2000"/>
                                        <p:tgtEl>
                                          <p:spTgt spid="45"/>
                                        </p:tgtEl>
                                      </p:cBhvr>
                                    </p:animEffect>
                                  </p:childTnLst>
                                </p:cTn>
                              </p:par>
                            </p:childTnLst>
                          </p:cTn>
                        </p:par>
                        <p:par>
                          <p:cTn id="141" fill="hold">
                            <p:stCondLst>
                              <p:cond delay="2000"/>
                            </p:stCondLst>
                            <p:childTnLst>
                              <p:par>
                                <p:cTn id="142" presetID="22" presetClass="entr" presetSubtype="8" fill="hold" grpId="0" nodeType="afterEffect">
                                  <p:stCondLst>
                                    <p:cond delay="0"/>
                                  </p:stCondLst>
                                  <p:childTnLst>
                                    <p:set>
                                      <p:cBhvr>
                                        <p:cTn id="143" dur="1" fill="hold">
                                          <p:stCondLst>
                                            <p:cond delay="0"/>
                                          </p:stCondLst>
                                        </p:cTn>
                                        <p:tgtEl>
                                          <p:spTgt spid="44"/>
                                        </p:tgtEl>
                                        <p:attrNameLst>
                                          <p:attrName>style.visibility</p:attrName>
                                        </p:attrNameLst>
                                      </p:cBhvr>
                                      <p:to>
                                        <p:strVal val="visible"/>
                                      </p:to>
                                    </p:set>
                                    <p:animEffect transition="in" filter="wipe(left)">
                                      <p:cBhvr>
                                        <p:cTn id="144" dur="750"/>
                                        <p:tgtEl>
                                          <p:spTgt spid="44"/>
                                        </p:tgtEl>
                                      </p:cBhvr>
                                    </p:animEffect>
                                  </p:childTnLst>
                                </p:cTn>
                              </p:par>
                            </p:childTnLst>
                          </p:cTn>
                        </p:par>
                      </p:childTnLst>
                    </p:cTn>
                  </p:par>
                </p:childTnLst>
              </p:cTn>
              <p:nextCondLst>
                <p:cond evt="onClick" delay="0">
                  <p:tgtEl>
                    <p:spTgt spid="12"/>
                  </p:tgtEl>
                </p:cond>
              </p:nextCondLst>
            </p:seq>
            <p:seq concurrent="1" nextAc="seek">
              <p:cTn id="145" restart="whenNotActive" fill="hold" evtFilter="cancelBubble" nodeType="interactiveSeq">
                <p:stCondLst>
                  <p:cond evt="onClick" delay="0">
                    <p:tgtEl>
                      <p:spTgt spid="14"/>
                    </p:tgtEl>
                  </p:cond>
                </p:stCondLst>
                <p:endSync evt="end" delay="0">
                  <p:rtn val="all"/>
                </p:endSync>
                <p:childTnLst>
                  <p:par>
                    <p:cTn id="146" fill="hold">
                      <p:stCondLst>
                        <p:cond delay="0"/>
                      </p:stCondLst>
                      <p:childTnLst>
                        <p:par>
                          <p:cTn id="147" fill="hold">
                            <p:stCondLst>
                              <p:cond delay="0"/>
                            </p:stCondLst>
                            <p:childTnLst>
                              <p:par>
                                <p:cTn id="148" presetID="21" presetClass="entr" presetSubtype="1" fill="hold" grpId="0" nodeType="clickEffect">
                                  <p:stCondLst>
                                    <p:cond delay="0"/>
                                  </p:stCondLst>
                                  <p:childTnLst>
                                    <p:set>
                                      <p:cBhvr>
                                        <p:cTn id="149" dur="1" fill="hold">
                                          <p:stCondLst>
                                            <p:cond delay="0"/>
                                          </p:stCondLst>
                                        </p:cTn>
                                        <p:tgtEl>
                                          <p:spTgt spid="39"/>
                                        </p:tgtEl>
                                        <p:attrNameLst>
                                          <p:attrName>style.visibility</p:attrName>
                                        </p:attrNameLst>
                                      </p:cBhvr>
                                      <p:to>
                                        <p:strVal val="visible"/>
                                      </p:to>
                                    </p:set>
                                    <p:animEffect transition="in" filter="wheel(1)">
                                      <p:cBhvr>
                                        <p:cTn id="150" dur="2000"/>
                                        <p:tgtEl>
                                          <p:spTgt spid="39"/>
                                        </p:tgtEl>
                                      </p:cBhvr>
                                    </p:animEffect>
                                  </p:childTnLst>
                                </p:cTn>
                              </p:par>
                            </p:childTnLst>
                          </p:cTn>
                        </p:par>
                        <p:par>
                          <p:cTn id="151" fill="hold">
                            <p:stCondLst>
                              <p:cond delay="2000"/>
                            </p:stCondLst>
                            <p:childTnLst>
                              <p:par>
                                <p:cTn id="152" presetID="22" presetClass="entr" presetSubtype="8" fill="hold" grpId="0" nodeType="afterEffect">
                                  <p:stCondLst>
                                    <p:cond delay="0"/>
                                  </p:stCondLst>
                                  <p:childTnLst>
                                    <p:set>
                                      <p:cBhvr>
                                        <p:cTn id="153" dur="1" fill="hold">
                                          <p:stCondLst>
                                            <p:cond delay="0"/>
                                          </p:stCondLst>
                                        </p:cTn>
                                        <p:tgtEl>
                                          <p:spTgt spid="38"/>
                                        </p:tgtEl>
                                        <p:attrNameLst>
                                          <p:attrName>style.visibility</p:attrName>
                                        </p:attrNameLst>
                                      </p:cBhvr>
                                      <p:to>
                                        <p:strVal val="visible"/>
                                      </p:to>
                                    </p:set>
                                    <p:animEffect transition="in" filter="wipe(left)">
                                      <p:cBhvr>
                                        <p:cTn id="154" dur="750"/>
                                        <p:tgtEl>
                                          <p:spTgt spid="38"/>
                                        </p:tgtEl>
                                      </p:cBhvr>
                                    </p:animEffect>
                                  </p:childTnLst>
                                </p:cTn>
                              </p:par>
                            </p:childTnLst>
                          </p:cTn>
                        </p:par>
                      </p:childTnLst>
                    </p:cTn>
                  </p:par>
                </p:childTnLst>
              </p:cTn>
              <p:nextCondLst>
                <p:cond evt="onClick" delay="0">
                  <p:tgtEl>
                    <p:spTgt spid="14"/>
                  </p:tgtEl>
                </p:cond>
              </p:nextCondLst>
            </p:seq>
            <p:seq concurrent="1" nextAc="seek">
              <p:cTn id="155" restart="whenNotActive" fill="hold" evtFilter="cancelBubble" nodeType="interactiveSeq">
                <p:stCondLst>
                  <p:cond evt="onClick" delay="0">
                    <p:tgtEl>
                      <p:spTgt spid="16"/>
                    </p:tgtEl>
                  </p:cond>
                </p:stCondLst>
                <p:endSync evt="end" delay="0">
                  <p:rtn val="all"/>
                </p:endSync>
                <p:childTnLst>
                  <p:par>
                    <p:cTn id="156" fill="hold">
                      <p:stCondLst>
                        <p:cond delay="0"/>
                      </p:stCondLst>
                      <p:childTnLst>
                        <p:par>
                          <p:cTn id="157" fill="hold">
                            <p:stCondLst>
                              <p:cond delay="0"/>
                            </p:stCondLst>
                            <p:childTnLst>
                              <p:par>
                                <p:cTn id="158" presetID="21" presetClass="entr" presetSubtype="1" fill="hold" grpId="0" nodeType="clickEffect">
                                  <p:stCondLst>
                                    <p:cond delay="0"/>
                                  </p:stCondLst>
                                  <p:childTnLst>
                                    <p:set>
                                      <p:cBhvr>
                                        <p:cTn id="159" dur="1" fill="hold">
                                          <p:stCondLst>
                                            <p:cond delay="0"/>
                                          </p:stCondLst>
                                        </p:cTn>
                                        <p:tgtEl>
                                          <p:spTgt spid="47"/>
                                        </p:tgtEl>
                                        <p:attrNameLst>
                                          <p:attrName>style.visibility</p:attrName>
                                        </p:attrNameLst>
                                      </p:cBhvr>
                                      <p:to>
                                        <p:strVal val="visible"/>
                                      </p:to>
                                    </p:set>
                                    <p:animEffect transition="in" filter="wheel(1)">
                                      <p:cBhvr>
                                        <p:cTn id="160" dur="2000"/>
                                        <p:tgtEl>
                                          <p:spTgt spid="47"/>
                                        </p:tgtEl>
                                      </p:cBhvr>
                                    </p:animEffect>
                                  </p:childTnLst>
                                </p:cTn>
                              </p:par>
                            </p:childTnLst>
                          </p:cTn>
                        </p:par>
                        <p:par>
                          <p:cTn id="161" fill="hold">
                            <p:stCondLst>
                              <p:cond delay="2000"/>
                            </p:stCondLst>
                            <p:childTnLst>
                              <p:par>
                                <p:cTn id="162" presetID="22" presetClass="entr" presetSubtype="8" fill="hold" grpId="0" nodeType="afterEffect">
                                  <p:stCondLst>
                                    <p:cond delay="0"/>
                                  </p:stCondLst>
                                  <p:childTnLst>
                                    <p:set>
                                      <p:cBhvr>
                                        <p:cTn id="163" dur="1" fill="hold">
                                          <p:stCondLst>
                                            <p:cond delay="0"/>
                                          </p:stCondLst>
                                        </p:cTn>
                                        <p:tgtEl>
                                          <p:spTgt spid="46"/>
                                        </p:tgtEl>
                                        <p:attrNameLst>
                                          <p:attrName>style.visibility</p:attrName>
                                        </p:attrNameLst>
                                      </p:cBhvr>
                                      <p:to>
                                        <p:strVal val="visible"/>
                                      </p:to>
                                    </p:set>
                                    <p:animEffect transition="in" filter="wipe(left)">
                                      <p:cBhvr>
                                        <p:cTn id="164" dur="750"/>
                                        <p:tgtEl>
                                          <p:spTgt spid="46"/>
                                        </p:tgtEl>
                                      </p:cBhvr>
                                    </p:animEffect>
                                  </p:childTnLst>
                                </p:cTn>
                              </p:par>
                            </p:childTnLst>
                          </p:cTn>
                        </p:par>
                      </p:childTnLst>
                    </p:cTn>
                  </p:par>
                </p:childTnLst>
              </p:cTn>
              <p:nextCondLst>
                <p:cond evt="onClick" delay="0">
                  <p:tgtEl>
                    <p:spTgt spid="16"/>
                  </p:tgtEl>
                </p:cond>
              </p:nextCondLst>
            </p:seq>
            <p:seq concurrent="1" nextAc="seek">
              <p:cTn id="165" restart="whenNotActive" fill="hold" evtFilter="cancelBubble" nodeType="interactiveSeq">
                <p:stCondLst>
                  <p:cond evt="onClick" delay="0">
                    <p:tgtEl>
                      <p:spTgt spid="49"/>
                    </p:tgtEl>
                  </p:cond>
                </p:stCondLst>
                <p:endSync evt="end" delay="0">
                  <p:rtn val="all"/>
                </p:endSync>
                <p:childTnLst>
                  <p:par>
                    <p:cTn id="166" fill="hold">
                      <p:stCondLst>
                        <p:cond delay="0"/>
                      </p:stCondLst>
                      <p:childTnLst>
                        <p:par>
                          <p:cTn id="167" fill="hold">
                            <p:stCondLst>
                              <p:cond delay="0"/>
                            </p:stCondLst>
                            <p:childTnLst>
                              <p:par>
                                <p:cTn id="168" presetID="21" presetClass="entr" presetSubtype="1" fill="hold" grpId="0" nodeType="clickEffect">
                                  <p:stCondLst>
                                    <p:cond delay="0"/>
                                  </p:stCondLst>
                                  <p:childTnLst>
                                    <p:set>
                                      <p:cBhvr>
                                        <p:cTn id="169" dur="1" fill="hold">
                                          <p:stCondLst>
                                            <p:cond delay="0"/>
                                          </p:stCondLst>
                                        </p:cTn>
                                        <p:tgtEl>
                                          <p:spTgt spid="43"/>
                                        </p:tgtEl>
                                        <p:attrNameLst>
                                          <p:attrName>style.visibility</p:attrName>
                                        </p:attrNameLst>
                                      </p:cBhvr>
                                      <p:to>
                                        <p:strVal val="visible"/>
                                      </p:to>
                                    </p:set>
                                    <p:animEffect transition="in" filter="wheel(1)">
                                      <p:cBhvr>
                                        <p:cTn id="170" dur="2000"/>
                                        <p:tgtEl>
                                          <p:spTgt spid="43"/>
                                        </p:tgtEl>
                                      </p:cBhvr>
                                    </p:animEffect>
                                  </p:childTnLst>
                                </p:cTn>
                              </p:par>
                            </p:childTnLst>
                          </p:cTn>
                        </p:par>
                        <p:par>
                          <p:cTn id="171" fill="hold">
                            <p:stCondLst>
                              <p:cond delay="2000"/>
                            </p:stCondLst>
                            <p:childTnLst>
                              <p:par>
                                <p:cTn id="172" presetID="22" presetClass="entr" presetSubtype="8" fill="hold" grpId="0" nodeType="afterEffect">
                                  <p:stCondLst>
                                    <p:cond delay="0"/>
                                  </p:stCondLst>
                                  <p:childTnLst>
                                    <p:set>
                                      <p:cBhvr>
                                        <p:cTn id="173" dur="1" fill="hold">
                                          <p:stCondLst>
                                            <p:cond delay="0"/>
                                          </p:stCondLst>
                                        </p:cTn>
                                        <p:tgtEl>
                                          <p:spTgt spid="42"/>
                                        </p:tgtEl>
                                        <p:attrNameLst>
                                          <p:attrName>style.visibility</p:attrName>
                                        </p:attrNameLst>
                                      </p:cBhvr>
                                      <p:to>
                                        <p:strVal val="visible"/>
                                      </p:to>
                                    </p:set>
                                    <p:animEffect transition="in" filter="wipe(left)">
                                      <p:cBhvr>
                                        <p:cTn id="174" dur="750"/>
                                        <p:tgtEl>
                                          <p:spTgt spid="42"/>
                                        </p:tgtEl>
                                      </p:cBhvr>
                                    </p:animEffect>
                                  </p:childTnLst>
                                </p:cTn>
                              </p:par>
                            </p:childTnLst>
                          </p:cTn>
                        </p:par>
                      </p:childTnLst>
                    </p:cTn>
                  </p:par>
                </p:childTnLst>
              </p:cTn>
              <p:nextCondLst>
                <p:cond evt="onClick" delay="0">
                  <p:tgtEl>
                    <p:spTgt spid="49"/>
                  </p:tgtEl>
                </p:cond>
              </p:nextCondLst>
            </p:seq>
          </p:childTnLst>
        </p:cTn>
      </p:par>
    </p:tnLst>
    <p:bldLst>
      <p:bldP spid="34" grpId="0" animBg="1"/>
      <p:bldP spid="35" grpId="0" animBg="1"/>
      <p:bldP spid="32" grpId="0" animBg="1"/>
      <p:bldP spid="33" grpId="0" animBg="1"/>
      <p:bldP spid="30" grpId="0" animBg="1"/>
      <p:bldP spid="31" grpId="0" animBg="1"/>
      <p:bldP spid="28" grpId="0" animBg="1"/>
      <p:bldP spid="29" grpId="0" animBg="1"/>
      <p:bldP spid="26" grpId="0" animBg="1"/>
      <p:bldP spid="27" grpId="0" animBg="1"/>
      <p:bldP spid="25" grpId="0" animBg="1"/>
      <p:bldP spid="10" grpId="0" animBg="1"/>
      <p:bldP spid="6" grpId="0" animBg="1"/>
      <p:bldP spid="37" grpId="0" animBg="1"/>
      <p:bldP spid="40" grpId="0" animBg="1"/>
      <p:bldP spid="41" grpId="0" animBg="1"/>
      <p:bldP spid="50" grpId="0" animBg="1"/>
      <p:bldP spid="38" grpId="0" animBg="1"/>
      <p:bldP spid="39" grpId="0" animBg="1"/>
      <p:bldP spid="42" grpId="0" animBg="1"/>
      <p:bldP spid="43" grpId="0" animBg="1"/>
      <p:bldP spid="44" grpId="0" animBg="1"/>
      <p:bldP spid="45" grpId="0" animBg="1"/>
      <p:bldP spid="46" grpId="0" animBg="1"/>
      <p:bldP spid="47" grpId="0" animBg="1"/>
      <p:bldP spid="48" grpId="0" animBg="1"/>
      <p:bldP spid="16" grpId="0"/>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846" y="519640"/>
            <a:ext cx="8508308" cy="994306"/>
          </a:xfrm>
        </p:spPr>
        <p:txBody>
          <a:bodyPr/>
          <a:lstStyle/>
          <a:p>
            <a:r>
              <a:rPr lang="en-GB" dirty="0"/>
              <a:t>What Happens to Trees in Winter?</a:t>
            </a:r>
          </a:p>
        </p:txBody>
      </p:sp>
      <p:sp>
        <p:nvSpPr>
          <p:cNvPr id="4" name="Rounded Rectangle 3"/>
          <p:cNvSpPr/>
          <p:nvPr/>
        </p:nvSpPr>
        <p:spPr>
          <a:xfrm>
            <a:off x="755650" y="1513946"/>
            <a:ext cx="3587750" cy="4615392"/>
          </a:xfrm>
          <a:prstGeom prst="roundRect">
            <a:avLst>
              <a:gd name="adj" fmla="val 2729"/>
            </a:avLst>
          </a:prstGeom>
          <a:solidFill>
            <a:srgbClr val="7DAAC5"/>
          </a:solidFill>
          <a:ln w="28575">
            <a:solidFill>
              <a:srgbClr val="000033"/>
            </a:solidFill>
          </a:ln>
        </p:spPr>
        <p:txBody>
          <a:bodyPr wrap="square" lIns="108000" tIns="108000" rIns="108000" bIns="108000">
            <a:noAutofit/>
          </a:bodyPr>
          <a:lstStyle/>
          <a:p>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In autumn, you may notice many leaves changing colour before falling from the trees. Most trees have bare branches by wintertime.</a:t>
            </a:r>
          </a:p>
        </p:txBody>
      </p:sp>
      <p:sp>
        <p:nvSpPr>
          <p:cNvPr id="3" name="Rounded Rectangle 2"/>
          <p:cNvSpPr/>
          <p:nvPr/>
        </p:nvSpPr>
        <p:spPr>
          <a:xfrm>
            <a:off x="1019175" y="2988733"/>
            <a:ext cx="3060700" cy="2878667"/>
          </a:xfrm>
          <a:prstGeom prst="roundRect">
            <a:avLst>
              <a:gd name="adj" fmla="val 4755"/>
            </a:avLst>
          </a:prstGeom>
          <a:solidFill>
            <a:schemeClr val="bg1"/>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Spring Tree"/>
          <p:cNvPicPr>
            <a:picLocks noChangeAspect="1"/>
          </p:cNvPicPr>
          <p:nvPr/>
        </p:nvPicPr>
        <p:blipFill rotWithShape="1">
          <a:blip r:embed="rId2" cstate="print">
            <a:extLst>
              <a:ext uri="{28A0092B-C50C-407E-A947-70E740481C1C}">
                <a14:useLocalDpi xmlns:a14="http://schemas.microsoft.com/office/drawing/2010/main" val="0"/>
              </a:ext>
            </a:extLst>
          </a:blip>
          <a:srcRect b="1553"/>
          <a:stretch/>
        </p:blipFill>
        <p:spPr>
          <a:xfrm>
            <a:off x="1057953" y="3333772"/>
            <a:ext cx="3072001" cy="2533628"/>
          </a:xfrm>
          <a:prstGeom prst="rect">
            <a:avLst/>
          </a:prstGeom>
        </p:spPr>
      </p:pic>
      <p:pic>
        <p:nvPicPr>
          <p:cNvPr id="19" name="Summer Tree"/>
          <p:cNvPicPr>
            <a:picLocks noChangeAspect="1"/>
          </p:cNvPicPr>
          <p:nvPr/>
        </p:nvPicPr>
        <p:blipFill rotWithShape="1">
          <a:blip r:embed="rId3" cstate="print">
            <a:extLst>
              <a:ext uri="{28A0092B-C50C-407E-A947-70E740481C1C}">
                <a14:useLocalDpi xmlns:a14="http://schemas.microsoft.com/office/drawing/2010/main" val="0"/>
              </a:ext>
            </a:extLst>
          </a:blip>
          <a:srcRect t="1" b="1484"/>
          <a:stretch/>
        </p:blipFill>
        <p:spPr>
          <a:xfrm>
            <a:off x="1111293" y="3434821"/>
            <a:ext cx="3053994" cy="2432579"/>
          </a:xfrm>
          <a:prstGeom prst="rect">
            <a:avLst/>
          </a:prstGeom>
        </p:spPr>
      </p:pic>
      <p:pic>
        <p:nvPicPr>
          <p:cNvPr id="20" name="Autumn Tree"/>
          <p:cNvPicPr>
            <a:picLocks noChangeAspect="1"/>
          </p:cNvPicPr>
          <p:nvPr/>
        </p:nvPicPr>
        <p:blipFill rotWithShape="1">
          <a:blip r:embed="rId4" cstate="print">
            <a:extLst>
              <a:ext uri="{28A0092B-C50C-407E-A947-70E740481C1C}">
                <a14:useLocalDpi xmlns:a14="http://schemas.microsoft.com/office/drawing/2010/main" val="0"/>
              </a:ext>
            </a:extLst>
          </a:blip>
          <a:srcRect t="1" b="1422"/>
          <a:stretch/>
        </p:blipFill>
        <p:spPr>
          <a:xfrm>
            <a:off x="1101980" y="3326317"/>
            <a:ext cx="2985515" cy="2541083"/>
          </a:xfrm>
          <a:prstGeom prst="rect">
            <a:avLst/>
          </a:prstGeom>
        </p:spPr>
      </p:pic>
      <p:pic>
        <p:nvPicPr>
          <p:cNvPr id="6" name="Winter Tree"/>
          <p:cNvPicPr>
            <a:picLocks noChangeAspect="1"/>
          </p:cNvPicPr>
          <p:nvPr/>
        </p:nvPicPr>
        <p:blipFill rotWithShape="1">
          <a:blip r:embed="rId5" cstate="print">
            <a:extLst>
              <a:ext uri="{28A0092B-C50C-407E-A947-70E740481C1C}">
                <a14:useLocalDpi xmlns:a14="http://schemas.microsoft.com/office/drawing/2010/main" val="0"/>
              </a:ext>
            </a:extLst>
          </a:blip>
          <a:srcRect b="1581"/>
          <a:stretch/>
        </p:blipFill>
        <p:spPr>
          <a:xfrm>
            <a:off x="1111293" y="3378962"/>
            <a:ext cx="2968582" cy="2488438"/>
          </a:xfrm>
          <a:prstGeom prst="rect">
            <a:avLst/>
          </a:prstGeom>
        </p:spPr>
      </p:pic>
      <p:sp>
        <p:nvSpPr>
          <p:cNvPr id="21" name="Rounded Rectangle 20"/>
          <p:cNvSpPr/>
          <p:nvPr/>
        </p:nvSpPr>
        <p:spPr>
          <a:xfrm>
            <a:off x="4572000" y="1513946"/>
            <a:ext cx="3816350" cy="1261166"/>
          </a:xfrm>
          <a:prstGeom prst="roundRect">
            <a:avLst>
              <a:gd name="adj" fmla="val 7957"/>
            </a:avLst>
          </a:prstGeom>
          <a:solidFill>
            <a:schemeClr val="bg1"/>
          </a:solidFill>
          <a:ln w="28575">
            <a:solidFill>
              <a:srgbClr val="000033"/>
            </a:solidFill>
          </a:ln>
        </p:spPr>
        <p:txBody>
          <a:bodyPr wrap="square" lIns="108000" tIns="108000" rIns="108000" bIns="108000">
            <a:spAutoFit/>
          </a:bodyPr>
          <a:lstStyle/>
          <a:p>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If you look closely then you might notice small buds forming. These will become new shoots and leaves in spring.</a:t>
            </a:r>
          </a:p>
        </p:txBody>
      </p:sp>
      <p:sp>
        <p:nvSpPr>
          <p:cNvPr id="22" name="Rounded Rectangle 21"/>
          <p:cNvSpPr/>
          <p:nvPr/>
        </p:nvSpPr>
        <p:spPr>
          <a:xfrm>
            <a:off x="4572000" y="2988733"/>
            <a:ext cx="3816350" cy="3140605"/>
          </a:xfrm>
          <a:prstGeom prst="roundRect">
            <a:avLst>
              <a:gd name="adj" fmla="val 3509"/>
            </a:avLst>
          </a:prstGeom>
          <a:solidFill>
            <a:schemeClr val="bg1"/>
          </a:solidFill>
          <a:ln w="28575">
            <a:solidFill>
              <a:srgbClr val="000033"/>
            </a:solidFill>
          </a:ln>
        </p:spPr>
        <p:txBody>
          <a:bodyPr wrap="square" lIns="108000" tIns="108000" rIns="108000" bIns="108000">
            <a:noAutofit/>
          </a:bodyPr>
          <a:lstStyle/>
          <a:p>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There are some trees that stay green all year round. These trees are called evergreens.</a:t>
            </a:r>
          </a:p>
        </p:txBody>
      </p:sp>
      <p:sp>
        <p:nvSpPr>
          <p:cNvPr id="23" name="Rounded Rectangle 22"/>
          <p:cNvSpPr/>
          <p:nvPr/>
        </p:nvSpPr>
        <p:spPr>
          <a:xfrm>
            <a:off x="5162376" y="4013199"/>
            <a:ext cx="3441873" cy="2504359"/>
          </a:xfrm>
          <a:prstGeom prst="roundRect">
            <a:avLst>
              <a:gd name="adj" fmla="val 4755"/>
            </a:avLst>
          </a:prstGeom>
          <a:blipFill>
            <a:blip r:embed="rId6"/>
            <a:srcRect/>
            <a:stretch>
              <a:fillRect l="-1450" r="-1450"/>
            </a:stretch>
          </a:blip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5162376" y="4013199"/>
            <a:ext cx="3441873" cy="2504359"/>
          </a:xfrm>
          <a:prstGeom prst="roundRect">
            <a:avLst>
              <a:gd name="adj" fmla="val 4755"/>
            </a:avLst>
          </a:prstGeom>
          <a:blipFill>
            <a:blip r:embed="rId7"/>
            <a:srcRect/>
            <a:stretch>
              <a:fillRect l="-1450" r="-1450"/>
            </a:stretch>
          </a:blip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5162376" y="4013199"/>
            <a:ext cx="3441873" cy="2504359"/>
          </a:xfrm>
          <a:prstGeom prst="roundRect">
            <a:avLst>
              <a:gd name="adj" fmla="val 4755"/>
            </a:avLst>
          </a:prstGeom>
          <a:blipFill>
            <a:blip r:embed="rId8"/>
            <a:srcRect/>
            <a:stretch>
              <a:fillRect l="-1450" r="-1450"/>
            </a:stretch>
          </a:blip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5162376" y="4013199"/>
            <a:ext cx="3441873" cy="2504359"/>
          </a:xfrm>
          <a:prstGeom prst="roundRect">
            <a:avLst>
              <a:gd name="adj" fmla="val 4755"/>
            </a:avLst>
          </a:prstGeom>
          <a:blipFill>
            <a:blip r:embed="rId9"/>
            <a:srcRect/>
            <a:stretch>
              <a:fillRect l="-1450" r="-1450"/>
            </a:stretch>
          </a:blip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074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childTnLst>
                                </p:cTn>
                              </p:par>
                            </p:childTnLst>
                          </p:cTn>
                        </p:par>
                        <p:par>
                          <p:cTn id="16" fill="hold">
                            <p:stCondLst>
                              <p:cond delay="750"/>
                            </p:stCondLst>
                            <p:childTnLst>
                              <p:par>
                                <p:cTn id="17" presetID="10" presetClass="exit" presetSubtype="0" fill="hold" nodeType="afterEffect">
                                  <p:stCondLst>
                                    <p:cond delay="0"/>
                                  </p:stCondLst>
                                  <p:childTnLst>
                                    <p:animEffect transition="out" filter="fade">
                                      <p:cBhvr>
                                        <p:cTn id="18" dur="750"/>
                                        <p:tgtEl>
                                          <p:spTgt spid="8"/>
                                        </p:tgtEl>
                                      </p:cBhvr>
                                    </p:animEffect>
                                    <p:set>
                                      <p:cBhvr>
                                        <p:cTn id="19" dur="1" fill="hold">
                                          <p:stCondLst>
                                            <p:cond delay="749"/>
                                          </p:stCondLst>
                                        </p:cTn>
                                        <p:tgtEl>
                                          <p:spTgt spid="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childTnLst>
                          </p:cTn>
                        </p:par>
                        <p:par>
                          <p:cTn id="23" fill="hold">
                            <p:stCondLst>
                              <p:cond delay="1500"/>
                            </p:stCondLst>
                            <p:childTnLst>
                              <p:par>
                                <p:cTn id="24" presetID="10" presetClass="exit" presetSubtype="0" fill="hold" nodeType="afterEffect">
                                  <p:stCondLst>
                                    <p:cond delay="500"/>
                                  </p:stCondLst>
                                  <p:childTnLst>
                                    <p:animEffect transition="out" filter="fade">
                                      <p:cBhvr>
                                        <p:cTn id="25" dur="750"/>
                                        <p:tgtEl>
                                          <p:spTgt spid="19"/>
                                        </p:tgtEl>
                                      </p:cBhvr>
                                    </p:animEffect>
                                    <p:set>
                                      <p:cBhvr>
                                        <p:cTn id="26" dur="1" fill="hold">
                                          <p:stCondLst>
                                            <p:cond delay="749"/>
                                          </p:stCondLst>
                                        </p:cTn>
                                        <p:tgtEl>
                                          <p:spTgt spid="19"/>
                                        </p:tgtEl>
                                        <p:attrNameLst>
                                          <p:attrName>style.visibility</p:attrName>
                                        </p:attrNameLst>
                                      </p:cBhvr>
                                      <p:to>
                                        <p:strVal val="hidden"/>
                                      </p:to>
                                    </p:set>
                                  </p:childTnLst>
                                </p:cTn>
                              </p:par>
                              <p:par>
                                <p:cTn id="27" presetID="10" presetClass="entr" presetSubtype="0" fill="hold" nodeType="withEffect">
                                  <p:stCondLst>
                                    <p:cond delay="5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750"/>
                                        <p:tgtEl>
                                          <p:spTgt spid="20"/>
                                        </p:tgtEl>
                                      </p:cBhvr>
                                    </p:animEffect>
                                  </p:childTnLst>
                                </p:cTn>
                              </p:par>
                            </p:childTnLst>
                          </p:cTn>
                        </p:par>
                        <p:par>
                          <p:cTn id="30" fill="hold">
                            <p:stCondLst>
                              <p:cond delay="2750"/>
                            </p:stCondLst>
                            <p:childTnLst>
                              <p:par>
                                <p:cTn id="31" presetID="10" presetClass="exit" presetSubtype="0" fill="hold" nodeType="afterEffect">
                                  <p:stCondLst>
                                    <p:cond delay="500"/>
                                  </p:stCondLst>
                                  <p:childTnLst>
                                    <p:animEffect transition="out" filter="fade">
                                      <p:cBhvr>
                                        <p:cTn id="32" dur="750"/>
                                        <p:tgtEl>
                                          <p:spTgt spid="20"/>
                                        </p:tgtEl>
                                      </p:cBhvr>
                                    </p:animEffect>
                                    <p:set>
                                      <p:cBhvr>
                                        <p:cTn id="33" dur="1" fill="hold">
                                          <p:stCondLst>
                                            <p:cond delay="749"/>
                                          </p:stCondLst>
                                        </p:cTn>
                                        <p:tgtEl>
                                          <p:spTgt spid="20"/>
                                        </p:tgtEl>
                                        <p:attrNameLst>
                                          <p:attrName>style.visibility</p:attrName>
                                        </p:attrNameLst>
                                      </p:cBhvr>
                                      <p:to>
                                        <p:strVal val="hidden"/>
                                      </p:to>
                                    </p:set>
                                  </p:childTnLst>
                                </p:cTn>
                              </p:par>
                              <p:par>
                                <p:cTn id="34" presetID="10" presetClass="entr" presetSubtype="0" fill="hold" nodeType="withEffect">
                                  <p:stCondLst>
                                    <p:cond delay="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75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75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75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750"/>
                                        <p:tgtEl>
                                          <p:spTgt spid="23"/>
                                        </p:tgtEl>
                                      </p:cBhvr>
                                    </p:animEffect>
                                  </p:childTnLst>
                                </p:cTn>
                              </p:par>
                            </p:childTnLst>
                          </p:cTn>
                        </p:par>
                        <p:par>
                          <p:cTn id="52" fill="hold">
                            <p:stCondLst>
                              <p:cond delay="750"/>
                            </p:stCondLst>
                            <p:childTnLst>
                              <p:par>
                                <p:cTn id="53" presetID="10" presetClass="entr" presetSubtype="0" fill="hold" grpId="0" nodeType="afterEffect">
                                  <p:stCondLst>
                                    <p:cond delay="50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750"/>
                                        <p:tgtEl>
                                          <p:spTgt spid="24"/>
                                        </p:tgtEl>
                                      </p:cBhvr>
                                    </p:animEffect>
                                  </p:childTnLst>
                                </p:cTn>
                              </p:par>
                            </p:childTnLst>
                          </p:cTn>
                        </p:par>
                        <p:par>
                          <p:cTn id="56" fill="hold">
                            <p:stCondLst>
                              <p:cond delay="2000"/>
                            </p:stCondLst>
                            <p:childTnLst>
                              <p:par>
                                <p:cTn id="57" presetID="10" presetClass="entr" presetSubtype="0" fill="hold" grpId="0" nodeType="afterEffect">
                                  <p:stCondLst>
                                    <p:cond delay="50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750"/>
                                        <p:tgtEl>
                                          <p:spTgt spid="25"/>
                                        </p:tgtEl>
                                      </p:cBhvr>
                                    </p:animEffect>
                                  </p:childTnLst>
                                </p:cTn>
                              </p:par>
                            </p:childTnLst>
                          </p:cTn>
                        </p:par>
                        <p:par>
                          <p:cTn id="60" fill="hold">
                            <p:stCondLst>
                              <p:cond delay="3250"/>
                            </p:stCondLst>
                            <p:childTnLst>
                              <p:par>
                                <p:cTn id="61" presetID="10" presetClass="entr" presetSubtype="0" fill="hold" grpId="0" nodeType="afterEffect">
                                  <p:stCondLst>
                                    <p:cond delay="50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1" grpId="0" animBg="1"/>
      <p:bldP spid="22" grpId="0" animBg="1"/>
      <p:bldP spid="23"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98373" y="2432052"/>
            <a:ext cx="10051144" cy="3697286"/>
          </a:xfrm>
          <a:prstGeom prst="rect">
            <a:avLst/>
          </a:prstGeom>
          <a:blipFill>
            <a:blip r:embed="rId2"/>
            <a:srcRect/>
            <a:stretch>
              <a:fillRect t="-997" b="-91235"/>
            </a:stretch>
          </a:blipFill>
          <a:ln w="28575">
            <a:solidFill>
              <a:srgbClr val="000033"/>
            </a:solidFill>
          </a:ln>
        </p:spPr>
        <p:txBody>
          <a:bodyPr wrap="square" lIns="108000" tIns="108000" rIns="108000" bIns="108000">
            <a:noAutofit/>
          </a:bodyPr>
          <a:lstStyle/>
          <a:p>
            <a:pPr algn="ctr"/>
            <a:endParaRPr lang="en-GB" sz="160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2" name="Title 1"/>
          <p:cNvSpPr>
            <a:spLocks noGrp="1"/>
          </p:cNvSpPr>
          <p:nvPr>
            <p:ph type="title"/>
          </p:nvPr>
        </p:nvSpPr>
        <p:spPr>
          <a:xfrm>
            <a:off x="228497" y="519640"/>
            <a:ext cx="8687006" cy="994306"/>
          </a:xfrm>
        </p:spPr>
        <p:txBody>
          <a:bodyPr/>
          <a:lstStyle/>
          <a:p>
            <a:r>
              <a:rPr lang="en-GB" spc="-100" dirty="0"/>
              <a:t>What Happens to Animals in Winter?</a:t>
            </a:r>
          </a:p>
        </p:txBody>
      </p:sp>
      <p:sp>
        <p:nvSpPr>
          <p:cNvPr id="14" name="Rounded Rectangle 13"/>
          <p:cNvSpPr/>
          <p:nvPr/>
        </p:nvSpPr>
        <p:spPr>
          <a:xfrm>
            <a:off x="1245484" y="1437746"/>
            <a:ext cx="6653032" cy="509237"/>
          </a:xfrm>
          <a:prstGeom prst="roundRect">
            <a:avLst>
              <a:gd name="adj" fmla="val 15285"/>
            </a:avLst>
          </a:prstGeom>
          <a:solidFill>
            <a:srgbClr val="7DAAC5"/>
          </a:solidFill>
          <a:ln w="28575">
            <a:solidFill>
              <a:srgbClr val="000033"/>
            </a:solidFill>
          </a:ln>
        </p:spPr>
        <p:txBody>
          <a:bodyPr wrap="square" lIns="108000" tIns="108000" rIns="108000" bIns="108000">
            <a:spAutoFit/>
          </a:bodyPr>
          <a:lstStyle/>
          <a:p>
            <a:pPr algn="ctr"/>
            <a:r>
              <a:rPr lang="en-GB" sz="1600" dirty="0">
                <a:solidFill>
                  <a:schemeClr val="bg1"/>
                </a:solidFill>
                <a:latin typeface="BBC Reith Sans Medium" panose="020B0703020204020204" pitchFamily="34" charset="-18"/>
                <a:ea typeface="BBC Reith Sans Medium" panose="020B0703020204020204" pitchFamily="34" charset="-18"/>
                <a:cs typeface="BBC Reith Sans Medium" panose="020B0703020204020204" pitchFamily="34" charset="-18"/>
              </a:rPr>
              <a:t>The winter changes mean that animals have to get ready for winter.</a:t>
            </a:r>
          </a:p>
        </p:txBody>
      </p:sp>
      <p:sp>
        <p:nvSpPr>
          <p:cNvPr id="15" name="Rounded Rectangle 14"/>
          <p:cNvSpPr/>
          <p:nvPr/>
        </p:nvSpPr>
        <p:spPr>
          <a:xfrm>
            <a:off x="3326638" y="2176915"/>
            <a:ext cx="2490725" cy="509237"/>
          </a:xfrm>
          <a:prstGeom prst="roundRect">
            <a:avLst>
              <a:gd name="adj" fmla="val 15784"/>
            </a:avLst>
          </a:prstGeom>
          <a:solidFill>
            <a:schemeClr val="bg1"/>
          </a:solidFill>
          <a:ln w="28575">
            <a:solidFill>
              <a:srgbClr val="000033"/>
            </a:solidFill>
          </a:ln>
        </p:spPr>
        <p:txBody>
          <a:bodyPr wrap="square" lIns="108000" tIns="108000" rIns="108000" bIns="108000">
            <a:spAutoFit/>
          </a:bodyPr>
          <a:lstStyle/>
          <a:p>
            <a:pPr algn="ct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Some animals </a:t>
            </a:r>
            <a:r>
              <a:rPr lang="en-GB" sz="1600" dirty="0">
                <a:solidFill>
                  <a:srgbClr val="000033"/>
                </a:solidFill>
                <a:latin typeface="BBC Reith Sans XBold" panose="020B0803020204020204" pitchFamily="34" charset="-18"/>
                <a:ea typeface="BBC Reith Sans XBold" panose="020B0803020204020204" pitchFamily="34" charset="-18"/>
                <a:cs typeface="BBC Reith Sans XBold" panose="020B0803020204020204" pitchFamily="34" charset="-18"/>
              </a:rPr>
              <a:t>migrate</a:t>
            </a: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090" y="-2416662"/>
            <a:ext cx="1541388" cy="177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19" y="-1927745"/>
            <a:ext cx="1541388" cy="1778000"/>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1308" y="-2416662"/>
            <a:ext cx="1541388" cy="17780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699" y="-1927745"/>
            <a:ext cx="1541388" cy="177800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526" y="-2416662"/>
            <a:ext cx="1541388" cy="1778000"/>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5917" y="-1927745"/>
            <a:ext cx="1541388" cy="17780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5132" y="-1927745"/>
            <a:ext cx="1541388" cy="1778000"/>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089" y="2741308"/>
            <a:ext cx="3420533" cy="3098800"/>
          </a:xfrm>
          <a:prstGeom prst="rect">
            <a:avLst/>
          </a:prstGeom>
        </p:spPr>
      </p:pic>
      <p:sp>
        <p:nvSpPr>
          <p:cNvPr id="29" name="Rounded Rectangle 28"/>
          <p:cNvSpPr/>
          <p:nvPr/>
        </p:nvSpPr>
        <p:spPr>
          <a:xfrm>
            <a:off x="755650" y="4637366"/>
            <a:ext cx="4274115" cy="1261166"/>
          </a:xfrm>
          <a:prstGeom prst="roundRect">
            <a:avLst>
              <a:gd name="adj" fmla="val 7957"/>
            </a:avLst>
          </a:prstGeom>
          <a:solidFill>
            <a:schemeClr val="bg1"/>
          </a:solidFill>
          <a:ln w="28575">
            <a:solidFill>
              <a:srgbClr val="000033"/>
            </a:solidFill>
          </a:ln>
        </p:spPr>
        <p:txBody>
          <a:bodyPr wrap="square" lIns="108000" tIns="108000" rIns="108000" bIns="108000">
            <a:spAutoFit/>
          </a:bodyPr>
          <a:lstStyle/>
          <a:p>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This means that they fly south to warmer countries to escape the cold weather. Animals that migrate include birds, some butterflies and basking sharks.</a:t>
            </a:r>
          </a:p>
        </p:txBody>
      </p:sp>
      <p:sp>
        <p:nvSpPr>
          <p:cNvPr id="31" name="Rectangle 30"/>
          <p:cNvSpPr/>
          <p:nvPr/>
        </p:nvSpPr>
        <p:spPr>
          <a:xfrm>
            <a:off x="-98373" y="2432052"/>
            <a:ext cx="10051144" cy="3697286"/>
          </a:xfrm>
          <a:prstGeom prst="rect">
            <a:avLst/>
          </a:prstGeom>
          <a:blipFill>
            <a:blip r:embed="rId5"/>
            <a:srcRect/>
            <a:stretch>
              <a:fillRect t="-38278" b="-45824"/>
            </a:stretch>
          </a:blipFill>
          <a:ln w="28575">
            <a:solidFill>
              <a:srgbClr val="000033"/>
            </a:solidFill>
          </a:ln>
        </p:spPr>
        <p:txBody>
          <a:bodyPr wrap="square" lIns="108000" tIns="108000" rIns="108000" bIns="108000">
            <a:noAutofit/>
          </a:bodyPr>
          <a:lstStyle/>
          <a:p>
            <a:pPr algn="ctr"/>
            <a:endParaRPr lang="en-GB" sz="160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2" name="Rounded Rectangle 31"/>
          <p:cNvSpPr/>
          <p:nvPr/>
        </p:nvSpPr>
        <p:spPr>
          <a:xfrm>
            <a:off x="2667001" y="2176915"/>
            <a:ext cx="3809998" cy="509237"/>
          </a:xfrm>
          <a:prstGeom prst="roundRect">
            <a:avLst>
              <a:gd name="adj" fmla="val 15784"/>
            </a:avLst>
          </a:prstGeom>
          <a:solidFill>
            <a:schemeClr val="bg1"/>
          </a:solidFill>
          <a:ln w="28575">
            <a:solidFill>
              <a:srgbClr val="000033"/>
            </a:solidFill>
          </a:ln>
        </p:spPr>
        <p:txBody>
          <a:bodyPr wrap="square" lIns="108000" tIns="108000" rIns="108000" bIns="108000">
            <a:spAutoFit/>
          </a:bodyPr>
          <a:lstStyle/>
          <a:p>
            <a:pPr algn="ct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Some animals prepare to </a:t>
            </a:r>
            <a:r>
              <a:rPr lang="en-GB" sz="1600" dirty="0">
                <a:solidFill>
                  <a:srgbClr val="000033"/>
                </a:solidFill>
                <a:latin typeface="BBC Reith Sans XBold" panose="020B0803020204020204" pitchFamily="34" charset="-18"/>
                <a:ea typeface="BBC Reith Sans XBold" panose="020B0803020204020204" pitchFamily="34" charset="-18"/>
                <a:cs typeface="BBC Reith Sans XBold" panose="020B0803020204020204" pitchFamily="34" charset="-18"/>
              </a:rPr>
              <a:t>hibernate</a:t>
            </a: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a:t>
            </a:r>
          </a:p>
        </p:txBody>
      </p:sp>
      <p:sp>
        <p:nvSpPr>
          <p:cNvPr id="33" name="Rounded Rectangle 32"/>
          <p:cNvSpPr/>
          <p:nvPr/>
        </p:nvSpPr>
        <p:spPr>
          <a:xfrm>
            <a:off x="4940710" y="2798417"/>
            <a:ext cx="3663540" cy="1261166"/>
          </a:xfrm>
          <a:prstGeom prst="roundRect">
            <a:avLst>
              <a:gd name="adj" fmla="val 7957"/>
            </a:avLst>
          </a:prstGeom>
          <a:solidFill>
            <a:schemeClr val="bg1"/>
          </a:solidFill>
          <a:ln w="28575">
            <a:solidFill>
              <a:srgbClr val="000033"/>
            </a:solidFill>
          </a:ln>
        </p:spPr>
        <p:txBody>
          <a:bodyPr wrap="square" lIns="108000" tIns="108000" rIns="108000" bIns="108000">
            <a:spAutoFit/>
          </a:bodyPr>
          <a:lstStyle/>
          <a:p>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This means that they go into a deep sleep during the colder months. Animals that hibernate include hedgehogs, dormice and bats.</a:t>
            </a: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090" y="-2416662"/>
            <a:ext cx="1541388" cy="1778000"/>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19" y="-1927745"/>
            <a:ext cx="1541388" cy="1778000"/>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1308" y="-2416662"/>
            <a:ext cx="1541388" cy="1778000"/>
          </a:xfrm>
          <a:prstGeom prst="rect">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699" y="-1927745"/>
            <a:ext cx="1541388" cy="1778000"/>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526" y="-2416662"/>
            <a:ext cx="1541388" cy="1778000"/>
          </a:xfrm>
          <a:prstGeom prst="rect">
            <a:avLst/>
          </a:prstGeom>
        </p:spPr>
      </p:pic>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5917" y="-1927745"/>
            <a:ext cx="1541388" cy="1778000"/>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5132" y="-1927745"/>
            <a:ext cx="1541388" cy="1778000"/>
          </a:xfrm>
          <a:prstGeom prst="rect">
            <a:avLst/>
          </a:prstGeom>
        </p:spPr>
      </p:pic>
      <p:grpSp>
        <p:nvGrpSpPr>
          <p:cNvPr id="45" name="Group 44"/>
          <p:cNvGrpSpPr/>
          <p:nvPr/>
        </p:nvGrpSpPr>
        <p:grpSpPr>
          <a:xfrm>
            <a:off x="-98373" y="2432052"/>
            <a:ext cx="10051144" cy="3697286"/>
            <a:chOff x="-98373" y="2432052"/>
            <a:chExt cx="10051144" cy="3697286"/>
          </a:xfrm>
        </p:grpSpPr>
        <p:sp>
          <p:nvSpPr>
            <p:cNvPr id="41" name="Rectangle 40"/>
            <p:cNvSpPr/>
            <p:nvPr/>
          </p:nvSpPr>
          <p:spPr>
            <a:xfrm>
              <a:off x="-98373" y="2432052"/>
              <a:ext cx="10051144" cy="3697286"/>
            </a:xfrm>
            <a:prstGeom prst="rect">
              <a:avLst/>
            </a:prstGeom>
            <a:blipFill>
              <a:blip r:embed="rId6"/>
              <a:srcRect/>
              <a:stretch>
                <a:fillRect t="-174135" b="-110317"/>
              </a:stretch>
            </a:blipFill>
            <a:ln w="28575">
              <a:solidFill>
                <a:srgbClr val="000033"/>
              </a:solidFill>
            </a:ln>
          </p:spPr>
          <p:txBody>
            <a:bodyPr wrap="square" lIns="108000" tIns="108000" rIns="108000" bIns="108000">
              <a:noAutofit/>
            </a:bodyPr>
            <a:lstStyle/>
            <a:p>
              <a:pPr algn="ctr"/>
              <a:endParaRPr lang="en-GB" sz="160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endParaRPr>
            </a:p>
          </p:txBody>
        </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6529" y="3604236"/>
              <a:ext cx="2530033" cy="2380487"/>
            </a:xfrm>
            <a:prstGeom prst="rect">
              <a:avLst/>
            </a:prstGeom>
          </p:spPr>
        </p:pic>
      </p:grpSp>
      <p:sp>
        <p:nvSpPr>
          <p:cNvPr id="42" name="Rounded Rectangle 41"/>
          <p:cNvSpPr/>
          <p:nvPr/>
        </p:nvSpPr>
        <p:spPr>
          <a:xfrm>
            <a:off x="2569907" y="2176915"/>
            <a:ext cx="4004186" cy="509237"/>
          </a:xfrm>
          <a:prstGeom prst="roundRect">
            <a:avLst>
              <a:gd name="adj" fmla="val 15784"/>
            </a:avLst>
          </a:prstGeom>
          <a:solidFill>
            <a:schemeClr val="bg1"/>
          </a:solidFill>
          <a:ln w="28575">
            <a:solidFill>
              <a:srgbClr val="000033"/>
            </a:solidFill>
          </a:ln>
        </p:spPr>
        <p:txBody>
          <a:bodyPr wrap="square" lIns="108000" tIns="108000" rIns="108000" bIns="108000">
            <a:spAutoFit/>
          </a:bodyPr>
          <a:lstStyle/>
          <a:p>
            <a:pPr algn="ct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Other animals </a:t>
            </a:r>
            <a:r>
              <a:rPr lang="en-GB" sz="1600" dirty="0">
                <a:solidFill>
                  <a:srgbClr val="000033"/>
                </a:solidFill>
                <a:latin typeface="BBC Reith Sans XBold" panose="020B0803020204020204" pitchFamily="34" charset="-18"/>
                <a:ea typeface="BBC Reith Sans XBold" panose="020B0803020204020204" pitchFamily="34" charset="-18"/>
                <a:cs typeface="BBC Reith Sans XBold" panose="020B0803020204020204" pitchFamily="34" charset="-18"/>
              </a:rPr>
              <a:t>remain active </a:t>
            </a:r>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in winter.</a:t>
            </a:r>
          </a:p>
        </p:txBody>
      </p:sp>
      <p:sp>
        <p:nvSpPr>
          <p:cNvPr id="43" name="Rounded Rectangle 42"/>
          <p:cNvSpPr/>
          <p:nvPr/>
        </p:nvSpPr>
        <p:spPr>
          <a:xfrm>
            <a:off x="4507537" y="2798417"/>
            <a:ext cx="3877688" cy="1519294"/>
          </a:xfrm>
          <a:prstGeom prst="roundRect">
            <a:avLst>
              <a:gd name="adj" fmla="val 7957"/>
            </a:avLst>
          </a:prstGeom>
          <a:solidFill>
            <a:schemeClr val="bg1"/>
          </a:solidFill>
          <a:ln w="28575">
            <a:solidFill>
              <a:srgbClr val="000033"/>
            </a:solidFill>
          </a:ln>
        </p:spPr>
        <p:txBody>
          <a:bodyPr wrap="square" lIns="108000" tIns="108000" rIns="108000" bIns="108000">
            <a:spAutoFit/>
          </a:bodyPr>
          <a:lstStyle/>
          <a:p>
            <a:r>
              <a:rPr lang="en-GB" sz="1600"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However, they may grow extra fur to keep them warm. Some creatures also collect and hide food for the winter so that they have enough to eat when food is in short supply.</a:t>
            </a:r>
          </a:p>
        </p:txBody>
      </p:sp>
    </p:spTree>
    <p:extLst>
      <p:ext uri="{BB962C8B-B14F-4D97-AF65-F5344CB8AC3E}">
        <p14:creationId xmlns:p14="http://schemas.microsoft.com/office/powerpoint/2010/main" val="419243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par>
                          <p:cTn id="8" fill="hold">
                            <p:stCondLst>
                              <p:cond delay="750"/>
                            </p:stCondLst>
                            <p:childTnLst>
                              <p:par>
                                <p:cTn id="9" presetID="22" presetClass="entr" presetSubtype="1" fill="hold" grpId="1"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1000"/>
                                        <p:tgtEl>
                                          <p:spTgt spid="28"/>
                                        </p:tgtEl>
                                      </p:cBhvr>
                                    </p:animEffect>
                                  </p:childTnLst>
                                </p:cTn>
                              </p:par>
                              <p:par>
                                <p:cTn id="12" presetID="22" presetClass="entr" presetSubtype="1" fill="hold" nodeType="withEffect">
                                  <p:stCondLst>
                                    <p:cond delay="200"/>
                                  </p:stCondLst>
                                  <p:childTnLst>
                                    <p:set>
                                      <p:cBhvr>
                                        <p:cTn id="13" dur="1" fill="hold">
                                          <p:stCondLst>
                                            <p:cond delay="0"/>
                                          </p:stCondLst>
                                        </p:cTn>
                                        <p:tgtEl>
                                          <p:spTgt spid="30"/>
                                        </p:tgtEl>
                                        <p:attrNameLst>
                                          <p:attrName>style.visibility</p:attrName>
                                        </p:attrNameLst>
                                      </p:cBhvr>
                                      <p:to>
                                        <p:strVal val="visible"/>
                                      </p:to>
                                    </p:set>
                                    <p:animEffect transition="in" filter="wipe(up)">
                                      <p:cBhvr>
                                        <p:cTn id="14" dur="75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75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1.38889E-6 -4.44444E-6 L 0.44114 -4.44444E-6 " pathEditMode="relative" rAng="0" ptsTypes="AA">
                                      <p:cBhvr>
                                        <p:cTn id="23" dur="2000" fill="hold"/>
                                        <p:tgtEl>
                                          <p:spTgt spid="30"/>
                                        </p:tgtEl>
                                        <p:attrNameLst>
                                          <p:attrName>ppt_x</p:attrName>
                                          <p:attrName>ppt_y</p:attrName>
                                        </p:attrNameLst>
                                      </p:cBhvr>
                                      <p:rCtr x="22049" y="0"/>
                                    </p:animMotion>
                                  </p:childTnLst>
                                </p:cTn>
                              </p:par>
                              <p:par>
                                <p:cTn id="24" presetID="35" presetClass="path" presetSubtype="0" accel="50000" decel="50000" fill="hold" grpId="0" nodeType="withEffect">
                                  <p:stCondLst>
                                    <p:cond delay="0"/>
                                  </p:stCondLst>
                                  <p:childTnLst>
                                    <p:animMotion origin="layout" path="M 4.72222E-6 -4.07407E-6 L -0.07483 -4.07407E-6 " pathEditMode="relative" rAng="0" ptsTypes="AA">
                                      <p:cBhvr>
                                        <p:cTn id="25" dur="2000" fill="hold"/>
                                        <p:tgtEl>
                                          <p:spTgt spid="28"/>
                                        </p:tgtEl>
                                        <p:attrNameLst>
                                          <p:attrName>ppt_x</p:attrName>
                                          <p:attrName>ppt_y</p:attrName>
                                        </p:attrNameLst>
                                      </p:cBhvr>
                                      <p:rCtr x="-3750" y="0"/>
                                    </p:animMotion>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4.16667E-6 -1.11111E-6 L 4.16667E-6 1.36806 " pathEditMode="relative" rAng="0" ptsTypes="AA">
                                      <p:cBhvr>
                                        <p:cTn id="29" dur="3000" fill="hold"/>
                                        <p:tgtEl>
                                          <p:spTgt spid="6"/>
                                        </p:tgtEl>
                                        <p:attrNameLst>
                                          <p:attrName>ppt_x</p:attrName>
                                          <p:attrName>ppt_y</p:attrName>
                                        </p:attrNameLst>
                                      </p:cBhvr>
                                      <p:rCtr x="0" y="68403"/>
                                    </p:animMotion>
                                  </p:childTnLst>
                                </p:cTn>
                              </p:par>
                              <p:par>
                                <p:cTn id="30" presetID="8" presetClass="emph" presetSubtype="0" fill="hold" nodeType="withEffect">
                                  <p:stCondLst>
                                    <p:cond delay="0"/>
                                  </p:stCondLst>
                                  <p:childTnLst>
                                    <p:animRot by="21600000">
                                      <p:cBhvr>
                                        <p:cTn id="31" dur="3000" fill="hold"/>
                                        <p:tgtEl>
                                          <p:spTgt spid="6"/>
                                        </p:tgtEl>
                                        <p:attrNameLst>
                                          <p:attrName>r</p:attrName>
                                        </p:attrNameLst>
                                      </p:cBhvr>
                                    </p:animRot>
                                  </p:childTnLst>
                                </p:cTn>
                              </p:par>
                              <p:par>
                                <p:cTn id="32" presetID="32" presetClass="emph" presetSubtype="0" fill="hold" nodeType="withEffect">
                                  <p:stCondLst>
                                    <p:cond delay="0"/>
                                  </p:stCondLst>
                                  <p:childTnLst>
                                    <p:animRot by="120000">
                                      <p:cBhvr>
                                        <p:cTn id="33" dur="300" fill="hold">
                                          <p:stCondLst>
                                            <p:cond delay="0"/>
                                          </p:stCondLst>
                                        </p:cTn>
                                        <p:tgtEl>
                                          <p:spTgt spid="6"/>
                                        </p:tgtEl>
                                        <p:attrNameLst>
                                          <p:attrName>r</p:attrName>
                                        </p:attrNameLst>
                                      </p:cBhvr>
                                    </p:animRot>
                                    <p:animRot by="-240000">
                                      <p:cBhvr>
                                        <p:cTn id="34" dur="600" fill="hold">
                                          <p:stCondLst>
                                            <p:cond delay="600"/>
                                          </p:stCondLst>
                                        </p:cTn>
                                        <p:tgtEl>
                                          <p:spTgt spid="6"/>
                                        </p:tgtEl>
                                        <p:attrNameLst>
                                          <p:attrName>r</p:attrName>
                                        </p:attrNameLst>
                                      </p:cBhvr>
                                    </p:animRot>
                                    <p:animRot by="240000">
                                      <p:cBhvr>
                                        <p:cTn id="35" dur="600" fill="hold">
                                          <p:stCondLst>
                                            <p:cond delay="1200"/>
                                          </p:stCondLst>
                                        </p:cTn>
                                        <p:tgtEl>
                                          <p:spTgt spid="6"/>
                                        </p:tgtEl>
                                        <p:attrNameLst>
                                          <p:attrName>r</p:attrName>
                                        </p:attrNameLst>
                                      </p:cBhvr>
                                    </p:animRot>
                                    <p:animRot by="-240000">
                                      <p:cBhvr>
                                        <p:cTn id="36" dur="600" fill="hold">
                                          <p:stCondLst>
                                            <p:cond delay="1800"/>
                                          </p:stCondLst>
                                        </p:cTn>
                                        <p:tgtEl>
                                          <p:spTgt spid="6"/>
                                        </p:tgtEl>
                                        <p:attrNameLst>
                                          <p:attrName>r</p:attrName>
                                        </p:attrNameLst>
                                      </p:cBhvr>
                                    </p:animRot>
                                    <p:animRot by="120000">
                                      <p:cBhvr>
                                        <p:cTn id="37" dur="600" fill="hold">
                                          <p:stCondLst>
                                            <p:cond delay="2400"/>
                                          </p:stCondLst>
                                        </p:cTn>
                                        <p:tgtEl>
                                          <p:spTgt spid="6"/>
                                        </p:tgtEl>
                                        <p:attrNameLst>
                                          <p:attrName>r</p:attrName>
                                        </p:attrNameLst>
                                      </p:cBhvr>
                                    </p:animRot>
                                  </p:childTnLst>
                                </p:cTn>
                              </p:par>
                              <p:par>
                                <p:cTn id="38" presetID="42" presetClass="path" presetSubtype="0" accel="50000" decel="50000" fill="hold" nodeType="withEffect">
                                  <p:stCondLst>
                                    <p:cond delay="50"/>
                                  </p:stCondLst>
                                  <p:childTnLst>
                                    <p:animMotion origin="layout" path="M 4.16667E-6 -1.11111E-6 L 4.16667E-6 1.36806 " pathEditMode="relative" rAng="0" ptsTypes="AA">
                                      <p:cBhvr>
                                        <p:cTn id="39" dur="3000" fill="hold"/>
                                        <p:tgtEl>
                                          <p:spTgt spid="18"/>
                                        </p:tgtEl>
                                        <p:attrNameLst>
                                          <p:attrName>ppt_x</p:attrName>
                                          <p:attrName>ppt_y</p:attrName>
                                        </p:attrNameLst>
                                      </p:cBhvr>
                                      <p:rCtr x="0" y="68403"/>
                                    </p:animMotion>
                                  </p:childTnLst>
                                </p:cTn>
                              </p:par>
                              <p:par>
                                <p:cTn id="40" presetID="8" presetClass="emph" presetSubtype="0" fill="hold" nodeType="withEffect">
                                  <p:stCondLst>
                                    <p:cond delay="50"/>
                                  </p:stCondLst>
                                  <p:childTnLst>
                                    <p:animRot by="21600000">
                                      <p:cBhvr>
                                        <p:cTn id="41" dur="3000" fill="hold"/>
                                        <p:tgtEl>
                                          <p:spTgt spid="18"/>
                                        </p:tgtEl>
                                        <p:attrNameLst>
                                          <p:attrName>r</p:attrName>
                                        </p:attrNameLst>
                                      </p:cBhvr>
                                    </p:animRot>
                                  </p:childTnLst>
                                </p:cTn>
                              </p:par>
                              <p:par>
                                <p:cTn id="42" presetID="32" presetClass="emph" presetSubtype="0" fill="hold" nodeType="withEffect">
                                  <p:stCondLst>
                                    <p:cond delay="50"/>
                                  </p:stCondLst>
                                  <p:childTnLst>
                                    <p:animRot by="120000">
                                      <p:cBhvr>
                                        <p:cTn id="43" dur="300" fill="hold">
                                          <p:stCondLst>
                                            <p:cond delay="0"/>
                                          </p:stCondLst>
                                        </p:cTn>
                                        <p:tgtEl>
                                          <p:spTgt spid="18"/>
                                        </p:tgtEl>
                                        <p:attrNameLst>
                                          <p:attrName>r</p:attrName>
                                        </p:attrNameLst>
                                      </p:cBhvr>
                                    </p:animRot>
                                    <p:animRot by="-240000">
                                      <p:cBhvr>
                                        <p:cTn id="44" dur="600" fill="hold">
                                          <p:stCondLst>
                                            <p:cond delay="600"/>
                                          </p:stCondLst>
                                        </p:cTn>
                                        <p:tgtEl>
                                          <p:spTgt spid="18"/>
                                        </p:tgtEl>
                                        <p:attrNameLst>
                                          <p:attrName>r</p:attrName>
                                        </p:attrNameLst>
                                      </p:cBhvr>
                                    </p:animRot>
                                    <p:animRot by="240000">
                                      <p:cBhvr>
                                        <p:cTn id="45" dur="600" fill="hold">
                                          <p:stCondLst>
                                            <p:cond delay="1200"/>
                                          </p:stCondLst>
                                        </p:cTn>
                                        <p:tgtEl>
                                          <p:spTgt spid="18"/>
                                        </p:tgtEl>
                                        <p:attrNameLst>
                                          <p:attrName>r</p:attrName>
                                        </p:attrNameLst>
                                      </p:cBhvr>
                                    </p:animRot>
                                    <p:animRot by="-240000">
                                      <p:cBhvr>
                                        <p:cTn id="46" dur="600" fill="hold">
                                          <p:stCondLst>
                                            <p:cond delay="1800"/>
                                          </p:stCondLst>
                                        </p:cTn>
                                        <p:tgtEl>
                                          <p:spTgt spid="18"/>
                                        </p:tgtEl>
                                        <p:attrNameLst>
                                          <p:attrName>r</p:attrName>
                                        </p:attrNameLst>
                                      </p:cBhvr>
                                    </p:animRot>
                                    <p:animRot by="120000">
                                      <p:cBhvr>
                                        <p:cTn id="47" dur="600" fill="hold">
                                          <p:stCondLst>
                                            <p:cond delay="2400"/>
                                          </p:stCondLst>
                                        </p:cTn>
                                        <p:tgtEl>
                                          <p:spTgt spid="18"/>
                                        </p:tgtEl>
                                        <p:attrNameLst>
                                          <p:attrName>r</p:attrName>
                                        </p:attrNameLst>
                                      </p:cBhvr>
                                    </p:animRot>
                                  </p:childTnLst>
                                </p:cTn>
                              </p:par>
                              <p:par>
                                <p:cTn id="48" presetID="42" presetClass="path" presetSubtype="0" accel="50000" decel="50000" fill="hold" nodeType="withEffect">
                                  <p:stCondLst>
                                    <p:cond delay="0"/>
                                  </p:stCondLst>
                                  <p:childTnLst>
                                    <p:animMotion origin="layout" path="M 4.16667E-6 -1.11111E-6 L 4.16667E-6 1.36806 " pathEditMode="relative" rAng="0" ptsTypes="AA">
                                      <p:cBhvr>
                                        <p:cTn id="49" dur="3000" fill="hold"/>
                                        <p:tgtEl>
                                          <p:spTgt spid="20"/>
                                        </p:tgtEl>
                                        <p:attrNameLst>
                                          <p:attrName>ppt_x</p:attrName>
                                          <p:attrName>ppt_y</p:attrName>
                                        </p:attrNameLst>
                                      </p:cBhvr>
                                      <p:rCtr x="0" y="68403"/>
                                    </p:animMotion>
                                  </p:childTnLst>
                                </p:cTn>
                              </p:par>
                              <p:par>
                                <p:cTn id="50" presetID="8" presetClass="emph" presetSubtype="0" fill="hold" nodeType="withEffect">
                                  <p:stCondLst>
                                    <p:cond delay="0"/>
                                  </p:stCondLst>
                                  <p:childTnLst>
                                    <p:animRot by="21600000">
                                      <p:cBhvr>
                                        <p:cTn id="51" dur="3000" fill="hold"/>
                                        <p:tgtEl>
                                          <p:spTgt spid="20"/>
                                        </p:tgtEl>
                                        <p:attrNameLst>
                                          <p:attrName>r</p:attrName>
                                        </p:attrNameLst>
                                      </p:cBhvr>
                                    </p:animRot>
                                  </p:childTnLst>
                                </p:cTn>
                              </p:par>
                              <p:par>
                                <p:cTn id="52" presetID="32" presetClass="emph" presetSubtype="0" fill="hold" nodeType="withEffect">
                                  <p:stCondLst>
                                    <p:cond delay="0"/>
                                  </p:stCondLst>
                                  <p:childTnLst>
                                    <p:animRot by="120000">
                                      <p:cBhvr>
                                        <p:cTn id="53" dur="300" fill="hold">
                                          <p:stCondLst>
                                            <p:cond delay="0"/>
                                          </p:stCondLst>
                                        </p:cTn>
                                        <p:tgtEl>
                                          <p:spTgt spid="20"/>
                                        </p:tgtEl>
                                        <p:attrNameLst>
                                          <p:attrName>r</p:attrName>
                                        </p:attrNameLst>
                                      </p:cBhvr>
                                    </p:animRot>
                                    <p:animRot by="-240000">
                                      <p:cBhvr>
                                        <p:cTn id="54" dur="600" fill="hold">
                                          <p:stCondLst>
                                            <p:cond delay="600"/>
                                          </p:stCondLst>
                                        </p:cTn>
                                        <p:tgtEl>
                                          <p:spTgt spid="20"/>
                                        </p:tgtEl>
                                        <p:attrNameLst>
                                          <p:attrName>r</p:attrName>
                                        </p:attrNameLst>
                                      </p:cBhvr>
                                    </p:animRot>
                                    <p:animRot by="240000">
                                      <p:cBhvr>
                                        <p:cTn id="55" dur="600" fill="hold">
                                          <p:stCondLst>
                                            <p:cond delay="1200"/>
                                          </p:stCondLst>
                                        </p:cTn>
                                        <p:tgtEl>
                                          <p:spTgt spid="20"/>
                                        </p:tgtEl>
                                        <p:attrNameLst>
                                          <p:attrName>r</p:attrName>
                                        </p:attrNameLst>
                                      </p:cBhvr>
                                    </p:animRot>
                                    <p:animRot by="-240000">
                                      <p:cBhvr>
                                        <p:cTn id="56" dur="600" fill="hold">
                                          <p:stCondLst>
                                            <p:cond delay="1800"/>
                                          </p:stCondLst>
                                        </p:cTn>
                                        <p:tgtEl>
                                          <p:spTgt spid="20"/>
                                        </p:tgtEl>
                                        <p:attrNameLst>
                                          <p:attrName>r</p:attrName>
                                        </p:attrNameLst>
                                      </p:cBhvr>
                                    </p:animRot>
                                    <p:animRot by="120000">
                                      <p:cBhvr>
                                        <p:cTn id="57" dur="600" fill="hold">
                                          <p:stCondLst>
                                            <p:cond delay="2400"/>
                                          </p:stCondLst>
                                        </p:cTn>
                                        <p:tgtEl>
                                          <p:spTgt spid="20"/>
                                        </p:tgtEl>
                                        <p:attrNameLst>
                                          <p:attrName>r</p:attrName>
                                        </p:attrNameLst>
                                      </p:cBhvr>
                                    </p:animRot>
                                  </p:childTnLst>
                                </p:cTn>
                              </p:par>
                              <p:par>
                                <p:cTn id="58" presetID="42" presetClass="path" presetSubtype="0" accel="50000" decel="50000" fill="hold" nodeType="withEffect">
                                  <p:stCondLst>
                                    <p:cond delay="50"/>
                                  </p:stCondLst>
                                  <p:childTnLst>
                                    <p:animMotion origin="layout" path="M 4.16667E-6 -1.11111E-6 L 4.16667E-6 1.36806 " pathEditMode="relative" rAng="0" ptsTypes="AA">
                                      <p:cBhvr>
                                        <p:cTn id="59" dur="3000" fill="hold"/>
                                        <p:tgtEl>
                                          <p:spTgt spid="19"/>
                                        </p:tgtEl>
                                        <p:attrNameLst>
                                          <p:attrName>ppt_x</p:attrName>
                                          <p:attrName>ppt_y</p:attrName>
                                        </p:attrNameLst>
                                      </p:cBhvr>
                                      <p:rCtr x="0" y="68403"/>
                                    </p:animMotion>
                                  </p:childTnLst>
                                </p:cTn>
                              </p:par>
                              <p:par>
                                <p:cTn id="60" presetID="8" presetClass="emph" presetSubtype="0" fill="hold" nodeType="withEffect">
                                  <p:stCondLst>
                                    <p:cond delay="50"/>
                                  </p:stCondLst>
                                  <p:childTnLst>
                                    <p:animRot by="21600000">
                                      <p:cBhvr>
                                        <p:cTn id="61" dur="3000" fill="hold"/>
                                        <p:tgtEl>
                                          <p:spTgt spid="19"/>
                                        </p:tgtEl>
                                        <p:attrNameLst>
                                          <p:attrName>r</p:attrName>
                                        </p:attrNameLst>
                                      </p:cBhvr>
                                    </p:animRot>
                                  </p:childTnLst>
                                </p:cTn>
                              </p:par>
                              <p:par>
                                <p:cTn id="62" presetID="32" presetClass="emph" presetSubtype="0" fill="hold" nodeType="withEffect">
                                  <p:stCondLst>
                                    <p:cond delay="50"/>
                                  </p:stCondLst>
                                  <p:childTnLst>
                                    <p:animRot by="120000">
                                      <p:cBhvr>
                                        <p:cTn id="63" dur="300" fill="hold">
                                          <p:stCondLst>
                                            <p:cond delay="0"/>
                                          </p:stCondLst>
                                        </p:cTn>
                                        <p:tgtEl>
                                          <p:spTgt spid="19"/>
                                        </p:tgtEl>
                                        <p:attrNameLst>
                                          <p:attrName>r</p:attrName>
                                        </p:attrNameLst>
                                      </p:cBhvr>
                                    </p:animRot>
                                    <p:animRot by="-240000">
                                      <p:cBhvr>
                                        <p:cTn id="64" dur="600" fill="hold">
                                          <p:stCondLst>
                                            <p:cond delay="600"/>
                                          </p:stCondLst>
                                        </p:cTn>
                                        <p:tgtEl>
                                          <p:spTgt spid="19"/>
                                        </p:tgtEl>
                                        <p:attrNameLst>
                                          <p:attrName>r</p:attrName>
                                        </p:attrNameLst>
                                      </p:cBhvr>
                                    </p:animRot>
                                    <p:animRot by="240000">
                                      <p:cBhvr>
                                        <p:cTn id="65" dur="600" fill="hold">
                                          <p:stCondLst>
                                            <p:cond delay="1200"/>
                                          </p:stCondLst>
                                        </p:cTn>
                                        <p:tgtEl>
                                          <p:spTgt spid="19"/>
                                        </p:tgtEl>
                                        <p:attrNameLst>
                                          <p:attrName>r</p:attrName>
                                        </p:attrNameLst>
                                      </p:cBhvr>
                                    </p:animRot>
                                    <p:animRot by="-240000">
                                      <p:cBhvr>
                                        <p:cTn id="66" dur="600" fill="hold">
                                          <p:stCondLst>
                                            <p:cond delay="1800"/>
                                          </p:stCondLst>
                                        </p:cTn>
                                        <p:tgtEl>
                                          <p:spTgt spid="19"/>
                                        </p:tgtEl>
                                        <p:attrNameLst>
                                          <p:attrName>r</p:attrName>
                                        </p:attrNameLst>
                                      </p:cBhvr>
                                    </p:animRot>
                                    <p:animRot by="120000">
                                      <p:cBhvr>
                                        <p:cTn id="67" dur="600" fill="hold">
                                          <p:stCondLst>
                                            <p:cond delay="2400"/>
                                          </p:stCondLst>
                                        </p:cTn>
                                        <p:tgtEl>
                                          <p:spTgt spid="19"/>
                                        </p:tgtEl>
                                        <p:attrNameLst>
                                          <p:attrName>r</p:attrName>
                                        </p:attrNameLst>
                                      </p:cBhvr>
                                    </p:animRot>
                                  </p:childTnLst>
                                </p:cTn>
                              </p:par>
                              <p:par>
                                <p:cTn id="68" presetID="42" presetClass="path" presetSubtype="0" accel="50000" decel="50000" fill="hold" nodeType="withEffect">
                                  <p:stCondLst>
                                    <p:cond delay="0"/>
                                  </p:stCondLst>
                                  <p:childTnLst>
                                    <p:animMotion origin="layout" path="M 4.16667E-6 -1.11111E-6 L 4.16667E-6 1.36806 " pathEditMode="relative" rAng="0" ptsTypes="AA">
                                      <p:cBhvr>
                                        <p:cTn id="69" dur="3000" fill="hold"/>
                                        <p:tgtEl>
                                          <p:spTgt spid="22"/>
                                        </p:tgtEl>
                                        <p:attrNameLst>
                                          <p:attrName>ppt_x</p:attrName>
                                          <p:attrName>ppt_y</p:attrName>
                                        </p:attrNameLst>
                                      </p:cBhvr>
                                      <p:rCtr x="0" y="68403"/>
                                    </p:animMotion>
                                  </p:childTnLst>
                                </p:cTn>
                              </p:par>
                              <p:par>
                                <p:cTn id="70" presetID="8" presetClass="emph" presetSubtype="0" fill="hold" nodeType="withEffect">
                                  <p:stCondLst>
                                    <p:cond delay="0"/>
                                  </p:stCondLst>
                                  <p:childTnLst>
                                    <p:animRot by="21600000">
                                      <p:cBhvr>
                                        <p:cTn id="71" dur="3000" fill="hold"/>
                                        <p:tgtEl>
                                          <p:spTgt spid="22"/>
                                        </p:tgtEl>
                                        <p:attrNameLst>
                                          <p:attrName>r</p:attrName>
                                        </p:attrNameLst>
                                      </p:cBhvr>
                                    </p:animRot>
                                  </p:childTnLst>
                                </p:cTn>
                              </p:par>
                              <p:par>
                                <p:cTn id="72" presetID="32" presetClass="emph" presetSubtype="0" fill="hold" nodeType="withEffect">
                                  <p:stCondLst>
                                    <p:cond delay="0"/>
                                  </p:stCondLst>
                                  <p:childTnLst>
                                    <p:animRot by="120000">
                                      <p:cBhvr>
                                        <p:cTn id="73" dur="300" fill="hold">
                                          <p:stCondLst>
                                            <p:cond delay="0"/>
                                          </p:stCondLst>
                                        </p:cTn>
                                        <p:tgtEl>
                                          <p:spTgt spid="22"/>
                                        </p:tgtEl>
                                        <p:attrNameLst>
                                          <p:attrName>r</p:attrName>
                                        </p:attrNameLst>
                                      </p:cBhvr>
                                    </p:animRot>
                                    <p:animRot by="-240000">
                                      <p:cBhvr>
                                        <p:cTn id="74" dur="600" fill="hold">
                                          <p:stCondLst>
                                            <p:cond delay="600"/>
                                          </p:stCondLst>
                                        </p:cTn>
                                        <p:tgtEl>
                                          <p:spTgt spid="22"/>
                                        </p:tgtEl>
                                        <p:attrNameLst>
                                          <p:attrName>r</p:attrName>
                                        </p:attrNameLst>
                                      </p:cBhvr>
                                    </p:animRot>
                                    <p:animRot by="240000">
                                      <p:cBhvr>
                                        <p:cTn id="75" dur="600" fill="hold">
                                          <p:stCondLst>
                                            <p:cond delay="1200"/>
                                          </p:stCondLst>
                                        </p:cTn>
                                        <p:tgtEl>
                                          <p:spTgt spid="22"/>
                                        </p:tgtEl>
                                        <p:attrNameLst>
                                          <p:attrName>r</p:attrName>
                                        </p:attrNameLst>
                                      </p:cBhvr>
                                    </p:animRot>
                                    <p:animRot by="-240000">
                                      <p:cBhvr>
                                        <p:cTn id="76" dur="600" fill="hold">
                                          <p:stCondLst>
                                            <p:cond delay="1800"/>
                                          </p:stCondLst>
                                        </p:cTn>
                                        <p:tgtEl>
                                          <p:spTgt spid="22"/>
                                        </p:tgtEl>
                                        <p:attrNameLst>
                                          <p:attrName>r</p:attrName>
                                        </p:attrNameLst>
                                      </p:cBhvr>
                                    </p:animRot>
                                    <p:animRot by="120000">
                                      <p:cBhvr>
                                        <p:cTn id="77" dur="600" fill="hold">
                                          <p:stCondLst>
                                            <p:cond delay="2400"/>
                                          </p:stCondLst>
                                        </p:cTn>
                                        <p:tgtEl>
                                          <p:spTgt spid="22"/>
                                        </p:tgtEl>
                                        <p:attrNameLst>
                                          <p:attrName>r</p:attrName>
                                        </p:attrNameLst>
                                      </p:cBhvr>
                                    </p:animRot>
                                  </p:childTnLst>
                                </p:cTn>
                              </p:par>
                              <p:par>
                                <p:cTn id="78" presetID="42" presetClass="path" presetSubtype="0" accel="50000" decel="50000" fill="hold" nodeType="withEffect">
                                  <p:stCondLst>
                                    <p:cond delay="0"/>
                                  </p:stCondLst>
                                  <p:childTnLst>
                                    <p:animMotion origin="layout" path="M 4.16667E-6 -1.11111E-6 L 4.16667E-6 1.36806 " pathEditMode="relative" rAng="0" ptsTypes="AA">
                                      <p:cBhvr>
                                        <p:cTn id="79" dur="3000" fill="hold"/>
                                        <p:tgtEl>
                                          <p:spTgt spid="21"/>
                                        </p:tgtEl>
                                        <p:attrNameLst>
                                          <p:attrName>ppt_x</p:attrName>
                                          <p:attrName>ppt_y</p:attrName>
                                        </p:attrNameLst>
                                      </p:cBhvr>
                                      <p:rCtr x="0" y="68403"/>
                                    </p:animMotion>
                                  </p:childTnLst>
                                </p:cTn>
                              </p:par>
                              <p:par>
                                <p:cTn id="80" presetID="8" presetClass="emph" presetSubtype="0" fill="hold" nodeType="withEffect">
                                  <p:stCondLst>
                                    <p:cond delay="50"/>
                                  </p:stCondLst>
                                  <p:childTnLst>
                                    <p:animRot by="21600000">
                                      <p:cBhvr>
                                        <p:cTn id="81" dur="3000" fill="hold"/>
                                        <p:tgtEl>
                                          <p:spTgt spid="21"/>
                                        </p:tgtEl>
                                        <p:attrNameLst>
                                          <p:attrName>r</p:attrName>
                                        </p:attrNameLst>
                                      </p:cBhvr>
                                    </p:animRot>
                                  </p:childTnLst>
                                </p:cTn>
                              </p:par>
                              <p:par>
                                <p:cTn id="82" presetID="32" presetClass="emph" presetSubtype="0" fill="hold" nodeType="withEffect">
                                  <p:stCondLst>
                                    <p:cond delay="50"/>
                                  </p:stCondLst>
                                  <p:childTnLst>
                                    <p:animRot by="120000">
                                      <p:cBhvr>
                                        <p:cTn id="83" dur="300" fill="hold">
                                          <p:stCondLst>
                                            <p:cond delay="0"/>
                                          </p:stCondLst>
                                        </p:cTn>
                                        <p:tgtEl>
                                          <p:spTgt spid="21"/>
                                        </p:tgtEl>
                                        <p:attrNameLst>
                                          <p:attrName>r</p:attrName>
                                        </p:attrNameLst>
                                      </p:cBhvr>
                                    </p:animRot>
                                    <p:animRot by="-240000">
                                      <p:cBhvr>
                                        <p:cTn id="84" dur="600" fill="hold">
                                          <p:stCondLst>
                                            <p:cond delay="600"/>
                                          </p:stCondLst>
                                        </p:cTn>
                                        <p:tgtEl>
                                          <p:spTgt spid="21"/>
                                        </p:tgtEl>
                                        <p:attrNameLst>
                                          <p:attrName>r</p:attrName>
                                        </p:attrNameLst>
                                      </p:cBhvr>
                                    </p:animRot>
                                    <p:animRot by="240000">
                                      <p:cBhvr>
                                        <p:cTn id="85" dur="600" fill="hold">
                                          <p:stCondLst>
                                            <p:cond delay="1200"/>
                                          </p:stCondLst>
                                        </p:cTn>
                                        <p:tgtEl>
                                          <p:spTgt spid="21"/>
                                        </p:tgtEl>
                                        <p:attrNameLst>
                                          <p:attrName>r</p:attrName>
                                        </p:attrNameLst>
                                      </p:cBhvr>
                                    </p:animRot>
                                    <p:animRot by="-240000">
                                      <p:cBhvr>
                                        <p:cTn id="86" dur="600" fill="hold">
                                          <p:stCondLst>
                                            <p:cond delay="1800"/>
                                          </p:stCondLst>
                                        </p:cTn>
                                        <p:tgtEl>
                                          <p:spTgt spid="21"/>
                                        </p:tgtEl>
                                        <p:attrNameLst>
                                          <p:attrName>r</p:attrName>
                                        </p:attrNameLst>
                                      </p:cBhvr>
                                    </p:animRot>
                                    <p:animRot by="120000">
                                      <p:cBhvr>
                                        <p:cTn id="87" dur="600" fill="hold">
                                          <p:stCondLst>
                                            <p:cond delay="2400"/>
                                          </p:stCondLst>
                                        </p:cTn>
                                        <p:tgtEl>
                                          <p:spTgt spid="21"/>
                                        </p:tgtEl>
                                        <p:attrNameLst>
                                          <p:attrName>r</p:attrName>
                                        </p:attrNameLst>
                                      </p:cBhvr>
                                    </p:animRot>
                                  </p:childTnLst>
                                </p:cTn>
                              </p:par>
                              <p:par>
                                <p:cTn id="88" presetID="42" presetClass="path" presetSubtype="0" accel="50000" decel="50000" fill="hold" nodeType="withEffect">
                                  <p:stCondLst>
                                    <p:cond delay="0"/>
                                  </p:stCondLst>
                                  <p:childTnLst>
                                    <p:animMotion origin="layout" path="M 4.16667E-6 -1.11111E-6 L 4.16667E-6 1.36806 " pathEditMode="relative" rAng="0" ptsTypes="AA">
                                      <p:cBhvr>
                                        <p:cTn id="89" dur="3000" fill="hold"/>
                                        <p:tgtEl>
                                          <p:spTgt spid="23"/>
                                        </p:tgtEl>
                                        <p:attrNameLst>
                                          <p:attrName>ppt_x</p:attrName>
                                          <p:attrName>ppt_y</p:attrName>
                                        </p:attrNameLst>
                                      </p:cBhvr>
                                      <p:rCtr x="0" y="68403"/>
                                    </p:animMotion>
                                  </p:childTnLst>
                                </p:cTn>
                              </p:par>
                              <p:par>
                                <p:cTn id="90" presetID="8" presetClass="emph" presetSubtype="0" fill="hold" nodeType="withEffect">
                                  <p:stCondLst>
                                    <p:cond delay="0"/>
                                  </p:stCondLst>
                                  <p:childTnLst>
                                    <p:animRot by="21600000">
                                      <p:cBhvr>
                                        <p:cTn id="91" dur="3000" fill="hold"/>
                                        <p:tgtEl>
                                          <p:spTgt spid="23"/>
                                        </p:tgtEl>
                                        <p:attrNameLst>
                                          <p:attrName>r</p:attrName>
                                        </p:attrNameLst>
                                      </p:cBhvr>
                                    </p:animRot>
                                  </p:childTnLst>
                                </p:cTn>
                              </p:par>
                              <p:par>
                                <p:cTn id="92" presetID="32" presetClass="emph" presetSubtype="0" fill="hold" nodeType="withEffect">
                                  <p:stCondLst>
                                    <p:cond delay="0"/>
                                  </p:stCondLst>
                                  <p:childTnLst>
                                    <p:animRot by="120000">
                                      <p:cBhvr>
                                        <p:cTn id="93" dur="300" fill="hold">
                                          <p:stCondLst>
                                            <p:cond delay="0"/>
                                          </p:stCondLst>
                                        </p:cTn>
                                        <p:tgtEl>
                                          <p:spTgt spid="23"/>
                                        </p:tgtEl>
                                        <p:attrNameLst>
                                          <p:attrName>r</p:attrName>
                                        </p:attrNameLst>
                                      </p:cBhvr>
                                    </p:animRot>
                                    <p:animRot by="-240000">
                                      <p:cBhvr>
                                        <p:cTn id="94" dur="600" fill="hold">
                                          <p:stCondLst>
                                            <p:cond delay="600"/>
                                          </p:stCondLst>
                                        </p:cTn>
                                        <p:tgtEl>
                                          <p:spTgt spid="23"/>
                                        </p:tgtEl>
                                        <p:attrNameLst>
                                          <p:attrName>r</p:attrName>
                                        </p:attrNameLst>
                                      </p:cBhvr>
                                    </p:animRot>
                                    <p:animRot by="240000">
                                      <p:cBhvr>
                                        <p:cTn id="95" dur="600" fill="hold">
                                          <p:stCondLst>
                                            <p:cond delay="1200"/>
                                          </p:stCondLst>
                                        </p:cTn>
                                        <p:tgtEl>
                                          <p:spTgt spid="23"/>
                                        </p:tgtEl>
                                        <p:attrNameLst>
                                          <p:attrName>r</p:attrName>
                                        </p:attrNameLst>
                                      </p:cBhvr>
                                    </p:animRot>
                                    <p:animRot by="-240000">
                                      <p:cBhvr>
                                        <p:cTn id="96" dur="600" fill="hold">
                                          <p:stCondLst>
                                            <p:cond delay="1800"/>
                                          </p:stCondLst>
                                        </p:cTn>
                                        <p:tgtEl>
                                          <p:spTgt spid="23"/>
                                        </p:tgtEl>
                                        <p:attrNameLst>
                                          <p:attrName>r</p:attrName>
                                        </p:attrNameLst>
                                      </p:cBhvr>
                                    </p:animRot>
                                    <p:animRot by="120000">
                                      <p:cBhvr>
                                        <p:cTn id="97" dur="600" fill="hold">
                                          <p:stCondLst>
                                            <p:cond delay="2400"/>
                                          </p:stCondLst>
                                        </p:cTn>
                                        <p:tgtEl>
                                          <p:spTgt spid="23"/>
                                        </p:tgtEl>
                                        <p:attrNameLst>
                                          <p:attrName>r</p:attrName>
                                        </p:attrNameLst>
                                      </p:cBhvr>
                                    </p:animRot>
                                  </p:childTnLst>
                                </p:cTn>
                              </p:par>
                              <p:par>
                                <p:cTn id="98" presetID="10" presetClass="exit" presetSubtype="0" fill="hold" grpId="1" nodeType="withEffect">
                                  <p:stCondLst>
                                    <p:cond delay="0"/>
                                  </p:stCondLst>
                                  <p:childTnLst>
                                    <p:animEffect transition="out" filter="fade">
                                      <p:cBhvr>
                                        <p:cTn id="99" dur="3000"/>
                                        <p:tgtEl>
                                          <p:spTgt spid="15"/>
                                        </p:tgtEl>
                                      </p:cBhvr>
                                    </p:animEffect>
                                    <p:set>
                                      <p:cBhvr>
                                        <p:cTn id="100" dur="1" fill="hold">
                                          <p:stCondLst>
                                            <p:cond delay="2999"/>
                                          </p:stCondLst>
                                        </p:cTn>
                                        <p:tgtEl>
                                          <p:spTgt spid="15"/>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3000"/>
                                        <p:tgtEl>
                                          <p:spTgt spid="28"/>
                                        </p:tgtEl>
                                      </p:cBhvr>
                                    </p:animEffect>
                                    <p:set>
                                      <p:cBhvr>
                                        <p:cTn id="103" dur="1" fill="hold">
                                          <p:stCondLst>
                                            <p:cond delay="2999"/>
                                          </p:stCondLst>
                                        </p:cTn>
                                        <p:tgtEl>
                                          <p:spTgt spid="28"/>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3000"/>
                                        <p:tgtEl>
                                          <p:spTgt spid="30"/>
                                        </p:tgtEl>
                                      </p:cBhvr>
                                    </p:animEffect>
                                    <p:set>
                                      <p:cBhvr>
                                        <p:cTn id="106" dur="1" fill="hold">
                                          <p:stCondLst>
                                            <p:cond delay="2999"/>
                                          </p:stCondLst>
                                        </p:cTn>
                                        <p:tgtEl>
                                          <p:spTgt spid="30"/>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3000"/>
                                        <p:tgtEl>
                                          <p:spTgt spid="29"/>
                                        </p:tgtEl>
                                      </p:cBhvr>
                                    </p:animEffect>
                                    <p:set>
                                      <p:cBhvr>
                                        <p:cTn id="109" dur="1" fill="hold">
                                          <p:stCondLst>
                                            <p:cond delay="2999"/>
                                          </p:stCondLst>
                                        </p:cTn>
                                        <p:tgtEl>
                                          <p:spTgt spid="29"/>
                                        </p:tgtEl>
                                        <p:attrNameLst>
                                          <p:attrName>style.visibility</p:attrName>
                                        </p:attrNameLst>
                                      </p:cBhvr>
                                      <p:to>
                                        <p:strVal val="hidden"/>
                                      </p:to>
                                    </p:set>
                                  </p:childTnLst>
                                </p:cTn>
                              </p:par>
                              <p:par>
                                <p:cTn id="110" presetID="10" presetClass="entr" presetSubtype="0" fill="hold" grpId="0" nodeType="withEffect">
                                  <p:stCondLst>
                                    <p:cond delay="225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750"/>
                                        <p:tgtEl>
                                          <p:spTgt spid="32"/>
                                        </p:tgtEl>
                                      </p:cBhvr>
                                    </p:animEffect>
                                  </p:childTnLst>
                                </p:cTn>
                              </p:par>
                            </p:childTnLst>
                          </p:cTn>
                        </p:par>
                        <p:par>
                          <p:cTn id="113" fill="hold">
                            <p:stCondLst>
                              <p:cond delay="3050"/>
                            </p:stCondLst>
                            <p:childTnLst>
                              <p:par>
                                <p:cTn id="114" presetID="22" presetClass="entr" presetSubtype="1" fill="hold" grpId="1" nodeType="afterEffect">
                                  <p:stCondLst>
                                    <p:cond delay="0"/>
                                  </p:stCondLst>
                                  <p:childTnLst>
                                    <p:set>
                                      <p:cBhvr>
                                        <p:cTn id="115" dur="1" fill="hold">
                                          <p:stCondLst>
                                            <p:cond delay="0"/>
                                          </p:stCondLst>
                                        </p:cTn>
                                        <p:tgtEl>
                                          <p:spTgt spid="31"/>
                                        </p:tgtEl>
                                        <p:attrNameLst>
                                          <p:attrName>style.visibility</p:attrName>
                                        </p:attrNameLst>
                                      </p:cBhvr>
                                      <p:to>
                                        <p:strVal val="visible"/>
                                      </p:to>
                                    </p:set>
                                    <p:animEffect transition="in" filter="wipe(up)">
                                      <p:cBhvr>
                                        <p:cTn id="116" dur="1000"/>
                                        <p:tgtEl>
                                          <p:spTgt spid="31"/>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3"/>
                                        </p:tgtEl>
                                        <p:attrNameLst>
                                          <p:attrName>style.visibility</p:attrName>
                                        </p:attrNameLst>
                                      </p:cBhvr>
                                      <p:to>
                                        <p:strVal val="visible"/>
                                      </p:to>
                                    </p:set>
                                    <p:animEffect transition="in" filter="fade">
                                      <p:cBhvr>
                                        <p:cTn id="121" dur="750"/>
                                        <p:tgtEl>
                                          <p:spTgt spid="33"/>
                                        </p:tgtEl>
                                      </p:cBhvr>
                                    </p:animEffect>
                                  </p:childTnLst>
                                </p:cTn>
                              </p:par>
                              <p:par>
                                <p:cTn id="122" presetID="35" presetClass="path" presetSubtype="0" accel="50000" decel="50000" fill="hold" grpId="0" nodeType="withEffect">
                                  <p:stCondLst>
                                    <p:cond delay="0"/>
                                  </p:stCondLst>
                                  <p:childTnLst>
                                    <p:animMotion origin="layout" path="M 4.72222E-6 -4.07407E-6 L -0.07483 -4.07407E-6 " pathEditMode="relative" rAng="0" ptsTypes="AA">
                                      <p:cBhvr>
                                        <p:cTn id="123" dur="2000" fill="hold"/>
                                        <p:tgtEl>
                                          <p:spTgt spid="31"/>
                                        </p:tgtEl>
                                        <p:attrNameLst>
                                          <p:attrName>ppt_x</p:attrName>
                                          <p:attrName>ppt_y</p:attrName>
                                        </p:attrNameLst>
                                      </p:cBhvr>
                                      <p:rCtr x="-3750" y="0"/>
                                    </p:animMotion>
                                  </p:childTnLst>
                                </p:cTn>
                              </p:par>
                            </p:childTnLst>
                          </p:cTn>
                        </p:par>
                      </p:childTnLst>
                    </p:cTn>
                  </p:par>
                  <p:par>
                    <p:cTn id="124" fill="hold">
                      <p:stCondLst>
                        <p:cond delay="indefinite"/>
                      </p:stCondLst>
                      <p:childTnLst>
                        <p:par>
                          <p:cTn id="125" fill="hold">
                            <p:stCondLst>
                              <p:cond delay="0"/>
                            </p:stCondLst>
                            <p:childTnLst>
                              <p:par>
                                <p:cTn id="126" presetID="42" presetClass="path" presetSubtype="0" accel="50000" decel="50000" fill="hold" nodeType="clickEffect">
                                  <p:stCondLst>
                                    <p:cond delay="0"/>
                                  </p:stCondLst>
                                  <p:childTnLst>
                                    <p:animMotion origin="layout" path="M 4.16667E-6 -1.11111E-6 L 4.16667E-6 1.36806 " pathEditMode="relative" rAng="0" ptsTypes="AA">
                                      <p:cBhvr>
                                        <p:cTn id="127" dur="3000" fill="hold"/>
                                        <p:tgtEl>
                                          <p:spTgt spid="35"/>
                                        </p:tgtEl>
                                        <p:attrNameLst>
                                          <p:attrName>ppt_x</p:attrName>
                                          <p:attrName>ppt_y</p:attrName>
                                        </p:attrNameLst>
                                      </p:cBhvr>
                                      <p:rCtr x="0" y="68403"/>
                                    </p:animMotion>
                                  </p:childTnLst>
                                </p:cTn>
                              </p:par>
                              <p:par>
                                <p:cTn id="128" presetID="8" presetClass="emph" presetSubtype="0" fill="hold" nodeType="withEffect">
                                  <p:stCondLst>
                                    <p:cond delay="0"/>
                                  </p:stCondLst>
                                  <p:childTnLst>
                                    <p:animRot by="21600000">
                                      <p:cBhvr>
                                        <p:cTn id="129" dur="3000" fill="hold"/>
                                        <p:tgtEl>
                                          <p:spTgt spid="35"/>
                                        </p:tgtEl>
                                        <p:attrNameLst>
                                          <p:attrName>r</p:attrName>
                                        </p:attrNameLst>
                                      </p:cBhvr>
                                    </p:animRot>
                                  </p:childTnLst>
                                </p:cTn>
                              </p:par>
                              <p:par>
                                <p:cTn id="130" presetID="32" presetClass="emph" presetSubtype="0" fill="hold" nodeType="withEffect">
                                  <p:stCondLst>
                                    <p:cond delay="0"/>
                                  </p:stCondLst>
                                  <p:childTnLst>
                                    <p:animRot by="120000">
                                      <p:cBhvr>
                                        <p:cTn id="131" dur="300" fill="hold">
                                          <p:stCondLst>
                                            <p:cond delay="0"/>
                                          </p:stCondLst>
                                        </p:cTn>
                                        <p:tgtEl>
                                          <p:spTgt spid="35"/>
                                        </p:tgtEl>
                                        <p:attrNameLst>
                                          <p:attrName>r</p:attrName>
                                        </p:attrNameLst>
                                      </p:cBhvr>
                                    </p:animRot>
                                    <p:animRot by="-240000">
                                      <p:cBhvr>
                                        <p:cTn id="132" dur="600" fill="hold">
                                          <p:stCondLst>
                                            <p:cond delay="600"/>
                                          </p:stCondLst>
                                        </p:cTn>
                                        <p:tgtEl>
                                          <p:spTgt spid="35"/>
                                        </p:tgtEl>
                                        <p:attrNameLst>
                                          <p:attrName>r</p:attrName>
                                        </p:attrNameLst>
                                      </p:cBhvr>
                                    </p:animRot>
                                    <p:animRot by="240000">
                                      <p:cBhvr>
                                        <p:cTn id="133" dur="600" fill="hold">
                                          <p:stCondLst>
                                            <p:cond delay="1200"/>
                                          </p:stCondLst>
                                        </p:cTn>
                                        <p:tgtEl>
                                          <p:spTgt spid="35"/>
                                        </p:tgtEl>
                                        <p:attrNameLst>
                                          <p:attrName>r</p:attrName>
                                        </p:attrNameLst>
                                      </p:cBhvr>
                                    </p:animRot>
                                    <p:animRot by="-240000">
                                      <p:cBhvr>
                                        <p:cTn id="134" dur="600" fill="hold">
                                          <p:stCondLst>
                                            <p:cond delay="1800"/>
                                          </p:stCondLst>
                                        </p:cTn>
                                        <p:tgtEl>
                                          <p:spTgt spid="35"/>
                                        </p:tgtEl>
                                        <p:attrNameLst>
                                          <p:attrName>r</p:attrName>
                                        </p:attrNameLst>
                                      </p:cBhvr>
                                    </p:animRot>
                                    <p:animRot by="120000">
                                      <p:cBhvr>
                                        <p:cTn id="135" dur="600" fill="hold">
                                          <p:stCondLst>
                                            <p:cond delay="2400"/>
                                          </p:stCondLst>
                                        </p:cTn>
                                        <p:tgtEl>
                                          <p:spTgt spid="35"/>
                                        </p:tgtEl>
                                        <p:attrNameLst>
                                          <p:attrName>r</p:attrName>
                                        </p:attrNameLst>
                                      </p:cBhvr>
                                    </p:animRot>
                                  </p:childTnLst>
                                </p:cTn>
                              </p:par>
                              <p:par>
                                <p:cTn id="136" presetID="42" presetClass="path" presetSubtype="0" accel="50000" decel="50000" fill="hold" nodeType="withEffect">
                                  <p:stCondLst>
                                    <p:cond delay="50"/>
                                  </p:stCondLst>
                                  <p:childTnLst>
                                    <p:animMotion origin="layout" path="M -3.61111E-6 -4.81481E-6 L -3.61111E-6 1.36806 " pathEditMode="relative" rAng="0" ptsTypes="AA">
                                      <p:cBhvr>
                                        <p:cTn id="137" dur="3000" fill="hold"/>
                                        <p:tgtEl>
                                          <p:spTgt spid="34"/>
                                        </p:tgtEl>
                                        <p:attrNameLst>
                                          <p:attrName>ppt_x</p:attrName>
                                          <p:attrName>ppt_y</p:attrName>
                                        </p:attrNameLst>
                                      </p:cBhvr>
                                      <p:rCtr x="0" y="68403"/>
                                    </p:animMotion>
                                  </p:childTnLst>
                                </p:cTn>
                              </p:par>
                              <p:par>
                                <p:cTn id="138" presetID="8" presetClass="emph" presetSubtype="0" fill="hold" nodeType="withEffect">
                                  <p:stCondLst>
                                    <p:cond delay="50"/>
                                  </p:stCondLst>
                                  <p:childTnLst>
                                    <p:animRot by="21600000">
                                      <p:cBhvr>
                                        <p:cTn id="139" dur="3000" fill="hold"/>
                                        <p:tgtEl>
                                          <p:spTgt spid="34"/>
                                        </p:tgtEl>
                                        <p:attrNameLst>
                                          <p:attrName>r</p:attrName>
                                        </p:attrNameLst>
                                      </p:cBhvr>
                                    </p:animRot>
                                  </p:childTnLst>
                                </p:cTn>
                              </p:par>
                              <p:par>
                                <p:cTn id="140" presetID="32" presetClass="emph" presetSubtype="0" fill="hold" nodeType="withEffect">
                                  <p:stCondLst>
                                    <p:cond delay="50"/>
                                  </p:stCondLst>
                                  <p:childTnLst>
                                    <p:animRot by="120000">
                                      <p:cBhvr>
                                        <p:cTn id="141" dur="300" fill="hold">
                                          <p:stCondLst>
                                            <p:cond delay="0"/>
                                          </p:stCondLst>
                                        </p:cTn>
                                        <p:tgtEl>
                                          <p:spTgt spid="34"/>
                                        </p:tgtEl>
                                        <p:attrNameLst>
                                          <p:attrName>r</p:attrName>
                                        </p:attrNameLst>
                                      </p:cBhvr>
                                    </p:animRot>
                                    <p:animRot by="-240000">
                                      <p:cBhvr>
                                        <p:cTn id="142" dur="600" fill="hold">
                                          <p:stCondLst>
                                            <p:cond delay="600"/>
                                          </p:stCondLst>
                                        </p:cTn>
                                        <p:tgtEl>
                                          <p:spTgt spid="34"/>
                                        </p:tgtEl>
                                        <p:attrNameLst>
                                          <p:attrName>r</p:attrName>
                                        </p:attrNameLst>
                                      </p:cBhvr>
                                    </p:animRot>
                                    <p:animRot by="240000">
                                      <p:cBhvr>
                                        <p:cTn id="143" dur="600" fill="hold">
                                          <p:stCondLst>
                                            <p:cond delay="1200"/>
                                          </p:stCondLst>
                                        </p:cTn>
                                        <p:tgtEl>
                                          <p:spTgt spid="34"/>
                                        </p:tgtEl>
                                        <p:attrNameLst>
                                          <p:attrName>r</p:attrName>
                                        </p:attrNameLst>
                                      </p:cBhvr>
                                    </p:animRot>
                                    <p:animRot by="-240000">
                                      <p:cBhvr>
                                        <p:cTn id="144" dur="600" fill="hold">
                                          <p:stCondLst>
                                            <p:cond delay="1800"/>
                                          </p:stCondLst>
                                        </p:cTn>
                                        <p:tgtEl>
                                          <p:spTgt spid="34"/>
                                        </p:tgtEl>
                                        <p:attrNameLst>
                                          <p:attrName>r</p:attrName>
                                        </p:attrNameLst>
                                      </p:cBhvr>
                                    </p:animRot>
                                    <p:animRot by="120000">
                                      <p:cBhvr>
                                        <p:cTn id="145" dur="600" fill="hold">
                                          <p:stCondLst>
                                            <p:cond delay="2400"/>
                                          </p:stCondLst>
                                        </p:cTn>
                                        <p:tgtEl>
                                          <p:spTgt spid="34"/>
                                        </p:tgtEl>
                                        <p:attrNameLst>
                                          <p:attrName>r</p:attrName>
                                        </p:attrNameLst>
                                      </p:cBhvr>
                                    </p:animRot>
                                  </p:childTnLst>
                                </p:cTn>
                              </p:par>
                              <p:par>
                                <p:cTn id="146" presetID="42" presetClass="path" presetSubtype="0" accel="50000" decel="50000" fill="hold" nodeType="withEffect">
                                  <p:stCondLst>
                                    <p:cond delay="0"/>
                                  </p:stCondLst>
                                  <p:childTnLst>
                                    <p:animMotion origin="layout" path="M 5E-6 -1.11111E-6 L 5E-6 1.36806 " pathEditMode="relative" rAng="0" ptsTypes="AA">
                                      <p:cBhvr>
                                        <p:cTn id="147" dur="3000" fill="hold"/>
                                        <p:tgtEl>
                                          <p:spTgt spid="37"/>
                                        </p:tgtEl>
                                        <p:attrNameLst>
                                          <p:attrName>ppt_x</p:attrName>
                                          <p:attrName>ppt_y</p:attrName>
                                        </p:attrNameLst>
                                      </p:cBhvr>
                                      <p:rCtr x="0" y="68403"/>
                                    </p:animMotion>
                                  </p:childTnLst>
                                </p:cTn>
                              </p:par>
                              <p:par>
                                <p:cTn id="148" presetID="8" presetClass="emph" presetSubtype="0" fill="hold" nodeType="withEffect">
                                  <p:stCondLst>
                                    <p:cond delay="0"/>
                                  </p:stCondLst>
                                  <p:childTnLst>
                                    <p:animRot by="21600000">
                                      <p:cBhvr>
                                        <p:cTn id="149" dur="3000" fill="hold"/>
                                        <p:tgtEl>
                                          <p:spTgt spid="37"/>
                                        </p:tgtEl>
                                        <p:attrNameLst>
                                          <p:attrName>r</p:attrName>
                                        </p:attrNameLst>
                                      </p:cBhvr>
                                    </p:animRot>
                                  </p:childTnLst>
                                </p:cTn>
                              </p:par>
                              <p:par>
                                <p:cTn id="150" presetID="32" presetClass="emph" presetSubtype="0" fill="hold" nodeType="withEffect">
                                  <p:stCondLst>
                                    <p:cond delay="0"/>
                                  </p:stCondLst>
                                  <p:childTnLst>
                                    <p:animRot by="120000">
                                      <p:cBhvr>
                                        <p:cTn id="151" dur="300" fill="hold">
                                          <p:stCondLst>
                                            <p:cond delay="0"/>
                                          </p:stCondLst>
                                        </p:cTn>
                                        <p:tgtEl>
                                          <p:spTgt spid="37"/>
                                        </p:tgtEl>
                                        <p:attrNameLst>
                                          <p:attrName>r</p:attrName>
                                        </p:attrNameLst>
                                      </p:cBhvr>
                                    </p:animRot>
                                    <p:animRot by="-240000">
                                      <p:cBhvr>
                                        <p:cTn id="152" dur="600" fill="hold">
                                          <p:stCondLst>
                                            <p:cond delay="600"/>
                                          </p:stCondLst>
                                        </p:cTn>
                                        <p:tgtEl>
                                          <p:spTgt spid="37"/>
                                        </p:tgtEl>
                                        <p:attrNameLst>
                                          <p:attrName>r</p:attrName>
                                        </p:attrNameLst>
                                      </p:cBhvr>
                                    </p:animRot>
                                    <p:animRot by="240000">
                                      <p:cBhvr>
                                        <p:cTn id="153" dur="600" fill="hold">
                                          <p:stCondLst>
                                            <p:cond delay="1200"/>
                                          </p:stCondLst>
                                        </p:cTn>
                                        <p:tgtEl>
                                          <p:spTgt spid="37"/>
                                        </p:tgtEl>
                                        <p:attrNameLst>
                                          <p:attrName>r</p:attrName>
                                        </p:attrNameLst>
                                      </p:cBhvr>
                                    </p:animRot>
                                    <p:animRot by="-240000">
                                      <p:cBhvr>
                                        <p:cTn id="154" dur="600" fill="hold">
                                          <p:stCondLst>
                                            <p:cond delay="1800"/>
                                          </p:stCondLst>
                                        </p:cTn>
                                        <p:tgtEl>
                                          <p:spTgt spid="37"/>
                                        </p:tgtEl>
                                        <p:attrNameLst>
                                          <p:attrName>r</p:attrName>
                                        </p:attrNameLst>
                                      </p:cBhvr>
                                    </p:animRot>
                                    <p:animRot by="120000">
                                      <p:cBhvr>
                                        <p:cTn id="155" dur="600" fill="hold">
                                          <p:stCondLst>
                                            <p:cond delay="2400"/>
                                          </p:stCondLst>
                                        </p:cTn>
                                        <p:tgtEl>
                                          <p:spTgt spid="37"/>
                                        </p:tgtEl>
                                        <p:attrNameLst>
                                          <p:attrName>r</p:attrName>
                                        </p:attrNameLst>
                                      </p:cBhvr>
                                    </p:animRot>
                                  </p:childTnLst>
                                </p:cTn>
                              </p:par>
                              <p:par>
                                <p:cTn id="156" presetID="42" presetClass="path" presetSubtype="0" accel="50000" decel="50000" fill="hold" nodeType="withEffect">
                                  <p:stCondLst>
                                    <p:cond delay="50"/>
                                  </p:stCondLst>
                                  <p:childTnLst>
                                    <p:animMotion origin="layout" path="M 0 -4.81481E-6 L 0 1.36806 " pathEditMode="relative" rAng="0" ptsTypes="AA">
                                      <p:cBhvr>
                                        <p:cTn id="157" dur="3000" fill="hold"/>
                                        <p:tgtEl>
                                          <p:spTgt spid="36"/>
                                        </p:tgtEl>
                                        <p:attrNameLst>
                                          <p:attrName>ppt_x</p:attrName>
                                          <p:attrName>ppt_y</p:attrName>
                                        </p:attrNameLst>
                                      </p:cBhvr>
                                      <p:rCtr x="0" y="68403"/>
                                    </p:animMotion>
                                  </p:childTnLst>
                                </p:cTn>
                              </p:par>
                              <p:par>
                                <p:cTn id="158" presetID="8" presetClass="emph" presetSubtype="0" fill="hold" nodeType="withEffect">
                                  <p:stCondLst>
                                    <p:cond delay="50"/>
                                  </p:stCondLst>
                                  <p:childTnLst>
                                    <p:animRot by="21600000">
                                      <p:cBhvr>
                                        <p:cTn id="159" dur="3000" fill="hold"/>
                                        <p:tgtEl>
                                          <p:spTgt spid="36"/>
                                        </p:tgtEl>
                                        <p:attrNameLst>
                                          <p:attrName>r</p:attrName>
                                        </p:attrNameLst>
                                      </p:cBhvr>
                                    </p:animRot>
                                  </p:childTnLst>
                                </p:cTn>
                              </p:par>
                              <p:par>
                                <p:cTn id="160" presetID="32" presetClass="emph" presetSubtype="0" fill="hold" nodeType="withEffect">
                                  <p:stCondLst>
                                    <p:cond delay="50"/>
                                  </p:stCondLst>
                                  <p:childTnLst>
                                    <p:animRot by="120000">
                                      <p:cBhvr>
                                        <p:cTn id="161" dur="300" fill="hold">
                                          <p:stCondLst>
                                            <p:cond delay="0"/>
                                          </p:stCondLst>
                                        </p:cTn>
                                        <p:tgtEl>
                                          <p:spTgt spid="36"/>
                                        </p:tgtEl>
                                        <p:attrNameLst>
                                          <p:attrName>r</p:attrName>
                                        </p:attrNameLst>
                                      </p:cBhvr>
                                    </p:animRot>
                                    <p:animRot by="-240000">
                                      <p:cBhvr>
                                        <p:cTn id="162" dur="600" fill="hold">
                                          <p:stCondLst>
                                            <p:cond delay="600"/>
                                          </p:stCondLst>
                                        </p:cTn>
                                        <p:tgtEl>
                                          <p:spTgt spid="36"/>
                                        </p:tgtEl>
                                        <p:attrNameLst>
                                          <p:attrName>r</p:attrName>
                                        </p:attrNameLst>
                                      </p:cBhvr>
                                    </p:animRot>
                                    <p:animRot by="240000">
                                      <p:cBhvr>
                                        <p:cTn id="163" dur="600" fill="hold">
                                          <p:stCondLst>
                                            <p:cond delay="1200"/>
                                          </p:stCondLst>
                                        </p:cTn>
                                        <p:tgtEl>
                                          <p:spTgt spid="36"/>
                                        </p:tgtEl>
                                        <p:attrNameLst>
                                          <p:attrName>r</p:attrName>
                                        </p:attrNameLst>
                                      </p:cBhvr>
                                    </p:animRot>
                                    <p:animRot by="-240000">
                                      <p:cBhvr>
                                        <p:cTn id="164" dur="600" fill="hold">
                                          <p:stCondLst>
                                            <p:cond delay="1800"/>
                                          </p:stCondLst>
                                        </p:cTn>
                                        <p:tgtEl>
                                          <p:spTgt spid="36"/>
                                        </p:tgtEl>
                                        <p:attrNameLst>
                                          <p:attrName>r</p:attrName>
                                        </p:attrNameLst>
                                      </p:cBhvr>
                                    </p:animRot>
                                    <p:animRot by="120000">
                                      <p:cBhvr>
                                        <p:cTn id="165" dur="600" fill="hold">
                                          <p:stCondLst>
                                            <p:cond delay="2400"/>
                                          </p:stCondLst>
                                        </p:cTn>
                                        <p:tgtEl>
                                          <p:spTgt spid="36"/>
                                        </p:tgtEl>
                                        <p:attrNameLst>
                                          <p:attrName>r</p:attrName>
                                        </p:attrNameLst>
                                      </p:cBhvr>
                                    </p:animRot>
                                  </p:childTnLst>
                                </p:cTn>
                              </p:par>
                              <p:par>
                                <p:cTn id="166" presetID="42" presetClass="path" presetSubtype="0" accel="50000" decel="50000" fill="hold" nodeType="withEffect">
                                  <p:stCondLst>
                                    <p:cond delay="0"/>
                                  </p:stCondLst>
                                  <p:childTnLst>
                                    <p:animMotion origin="layout" path="M -1.38889E-6 -1.11111E-6 L -1.38889E-6 1.36806 " pathEditMode="relative" rAng="0" ptsTypes="AA">
                                      <p:cBhvr>
                                        <p:cTn id="167" dur="3000" fill="hold"/>
                                        <p:tgtEl>
                                          <p:spTgt spid="39"/>
                                        </p:tgtEl>
                                        <p:attrNameLst>
                                          <p:attrName>ppt_x</p:attrName>
                                          <p:attrName>ppt_y</p:attrName>
                                        </p:attrNameLst>
                                      </p:cBhvr>
                                      <p:rCtr x="0" y="68403"/>
                                    </p:animMotion>
                                  </p:childTnLst>
                                </p:cTn>
                              </p:par>
                              <p:par>
                                <p:cTn id="168" presetID="8" presetClass="emph" presetSubtype="0" fill="hold" nodeType="withEffect">
                                  <p:stCondLst>
                                    <p:cond delay="0"/>
                                  </p:stCondLst>
                                  <p:childTnLst>
                                    <p:animRot by="21600000">
                                      <p:cBhvr>
                                        <p:cTn id="169" dur="3000" fill="hold"/>
                                        <p:tgtEl>
                                          <p:spTgt spid="39"/>
                                        </p:tgtEl>
                                        <p:attrNameLst>
                                          <p:attrName>r</p:attrName>
                                        </p:attrNameLst>
                                      </p:cBhvr>
                                    </p:animRot>
                                  </p:childTnLst>
                                </p:cTn>
                              </p:par>
                              <p:par>
                                <p:cTn id="170" presetID="32" presetClass="emph" presetSubtype="0" fill="hold" nodeType="withEffect">
                                  <p:stCondLst>
                                    <p:cond delay="0"/>
                                  </p:stCondLst>
                                  <p:childTnLst>
                                    <p:animRot by="120000">
                                      <p:cBhvr>
                                        <p:cTn id="171" dur="300" fill="hold">
                                          <p:stCondLst>
                                            <p:cond delay="0"/>
                                          </p:stCondLst>
                                        </p:cTn>
                                        <p:tgtEl>
                                          <p:spTgt spid="39"/>
                                        </p:tgtEl>
                                        <p:attrNameLst>
                                          <p:attrName>r</p:attrName>
                                        </p:attrNameLst>
                                      </p:cBhvr>
                                    </p:animRot>
                                    <p:animRot by="-240000">
                                      <p:cBhvr>
                                        <p:cTn id="172" dur="600" fill="hold">
                                          <p:stCondLst>
                                            <p:cond delay="600"/>
                                          </p:stCondLst>
                                        </p:cTn>
                                        <p:tgtEl>
                                          <p:spTgt spid="39"/>
                                        </p:tgtEl>
                                        <p:attrNameLst>
                                          <p:attrName>r</p:attrName>
                                        </p:attrNameLst>
                                      </p:cBhvr>
                                    </p:animRot>
                                    <p:animRot by="240000">
                                      <p:cBhvr>
                                        <p:cTn id="173" dur="600" fill="hold">
                                          <p:stCondLst>
                                            <p:cond delay="1200"/>
                                          </p:stCondLst>
                                        </p:cTn>
                                        <p:tgtEl>
                                          <p:spTgt spid="39"/>
                                        </p:tgtEl>
                                        <p:attrNameLst>
                                          <p:attrName>r</p:attrName>
                                        </p:attrNameLst>
                                      </p:cBhvr>
                                    </p:animRot>
                                    <p:animRot by="-240000">
                                      <p:cBhvr>
                                        <p:cTn id="174" dur="600" fill="hold">
                                          <p:stCondLst>
                                            <p:cond delay="1800"/>
                                          </p:stCondLst>
                                        </p:cTn>
                                        <p:tgtEl>
                                          <p:spTgt spid="39"/>
                                        </p:tgtEl>
                                        <p:attrNameLst>
                                          <p:attrName>r</p:attrName>
                                        </p:attrNameLst>
                                      </p:cBhvr>
                                    </p:animRot>
                                    <p:animRot by="120000">
                                      <p:cBhvr>
                                        <p:cTn id="175" dur="600" fill="hold">
                                          <p:stCondLst>
                                            <p:cond delay="2400"/>
                                          </p:stCondLst>
                                        </p:cTn>
                                        <p:tgtEl>
                                          <p:spTgt spid="39"/>
                                        </p:tgtEl>
                                        <p:attrNameLst>
                                          <p:attrName>r</p:attrName>
                                        </p:attrNameLst>
                                      </p:cBhvr>
                                    </p:animRot>
                                  </p:childTnLst>
                                </p:cTn>
                              </p:par>
                              <p:par>
                                <p:cTn id="176" presetID="42" presetClass="path" presetSubtype="0" accel="50000" decel="50000" fill="hold" nodeType="withEffect">
                                  <p:stCondLst>
                                    <p:cond delay="0"/>
                                  </p:stCondLst>
                                  <p:childTnLst>
                                    <p:animMotion origin="layout" path="M -2.77778E-6 -4.81481E-6 L -2.77778E-6 1.36806 " pathEditMode="relative" rAng="0" ptsTypes="AA">
                                      <p:cBhvr>
                                        <p:cTn id="177" dur="3000" fill="hold"/>
                                        <p:tgtEl>
                                          <p:spTgt spid="38"/>
                                        </p:tgtEl>
                                        <p:attrNameLst>
                                          <p:attrName>ppt_x</p:attrName>
                                          <p:attrName>ppt_y</p:attrName>
                                        </p:attrNameLst>
                                      </p:cBhvr>
                                      <p:rCtr x="0" y="68403"/>
                                    </p:animMotion>
                                  </p:childTnLst>
                                </p:cTn>
                              </p:par>
                              <p:par>
                                <p:cTn id="178" presetID="8" presetClass="emph" presetSubtype="0" fill="hold" nodeType="withEffect">
                                  <p:stCondLst>
                                    <p:cond delay="50"/>
                                  </p:stCondLst>
                                  <p:childTnLst>
                                    <p:animRot by="21600000">
                                      <p:cBhvr>
                                        <p:cTn id="179" dur="3000" fill="hold"/>
                                        <p:tgtEl>
                                          <p:spTgt spid="38"/>
                                        </p:tgtEl>
                                        <p:attrNameLst>
                                          <p:attrName>r</p:attrName>
                                        </p:attrNameLst>
                                      </p:cBhvr>
                                    </p:animRot>
                                  </p:childTnLst>
                                </p:cTn>
                              </p:par>
                              <p:par>
                                <p:cTn id="180" presetID="32" presetClass="emph" presetSubtype="0" fill="hold" nodeType="withEffect">
                                  <p:stCondLst>
                                    <p:cond delay="50"/>
                                  </p:stCondLst>
                                  <p:childTnLst>
                                    <p:animRot by="120000">
                                      <p:cBhvr>
                                        <p:cTn id="181" dur="300" fill="hold">
                                          <p:stCondLst>
                                            <p:cond delay="0"/>
                                          </p:stCondLst>
                                        </p:cTn>
                                        <p:tgtEl>
                                          <p:spTgt spid="38"/>
                                        </p:tgtEl>
                                        <p:attrNameLst>
                                          <p:attrName>r</p:attrName>
                                        </p:attrNameLst>
                                      </p:cBhvr>
                                    </p:animRot>
                                    <p:animRot by="-240000">
                                      <p:cBhvr>
                                        <p:cTn id="182" dur="600" fill="hold">
                                          <p:stCondLst>
                                            <p:cond delay="600"/>
                                          </p:stCondLst>
                                        </p:cTn>
                                        <p:tgtEl>
                                          <p:spTgt spid="38"/>
                                        </p:tgtEl>
                                        <p:attrNameLst>
                                          <p:attrName>r</p:attrName>
                                        </p:attrNameLst>
                                      </p:cBhvr>
                                    </p:animRot>
                                    <p:animRot by="240000">
                                      <p:cBhvr>
                                        <p:cTn id="183" dur="600" fill="hold">
                                          <p:stCondLst>
                                            <p:cond delay="1200"/>
                                          </p:stCondLst>
                                        </p:cTn>
                                        <p:tgtEl>
                                          <p:spTgt spid="38"/>
                                        </p:tgtEl>
                                        <p:attrNameLst>
                                          <p:attrName>r</p:attrName>
                                        </p:attrNameLst>
                                      </p:cBhvr>
                                    </p:animRot>
                                    <p:animRot by="-240000">
                                      <p:cBhvr>
                                        <p:cTn id="184" dur="600" fill="hold">
                                          <p:stCondLst>
                                            <p:cond delay="1800"/>
                                          </p:stCondLst>
                                        </p:cTn>
                                        <p:tgtEl>
                                          <p:spTgt spid="38"/>
                                        </p:tgtEl>
                                        <p:attrNameLst>
                                          <p:attrName>r</p:attrName>
                                        </p:attrNameLst>
                                      </p:cBhvr>
                                    </p:animRot>
                                    <p:animRot by="120000">
                                      <p:cBhvr>
                                        <p:cTn id="185" dur="600" fill="hold">
                                          <p:stCondLst>
                                            <p:cond delay="2400"/>
                                          </p:stCondLst>
                                        </p:cTn>
                                        <p:tgtEl>
                                          <p:spTgt spid="38"/>
                                        </p:tgtEl>
                                        <p:attrNameLst>
                                          <p:attrName>r</p:attrName>
                                        </p:attrNameLst>
                                      </p:cBhvr>
                                    </p:animRot>
                                  </p:childTnLst>
                                </p:cTn>
                              </p:par>
                              <p:par>
                                <p:cTn id="186" presetID="42" presetClass="path" presetSubtype="0" accel="50000" decel="50000" fill="hold" nodeType="withEffect">
                                  <p:stCondLst>
                                    <p:cond delay="0"/>
                                  </p:stCondLst>
                                  <p:childTnLst>
                                    <p:animMotion origin="layout" path="M -4.16667E-6 -1.11111E-6 L -4.16667E-6 1.36806 " pathEditMode="relative" rAng="0" ptsTypes="AA">
                                      <p:cBhvr>
                                        <p:cTn id="187" dur="3000" fill="hold"/>
                                        <p:tgtEl>
                                          <p:spTgt spid="40"/>
                                        </p:tgtEl>
                                        <p:attrNameLst>
                                          <p:attrName>ppt_x</p:attrName>
                                          <p:attrName>ppt_y</p:attrName>
                                        </p:attrNameLst>
                                      </p:cBhvr>
                                      <p:rCtr x="0" y="68403"/>
                                    </p:animMotion>
                                  </p:childTnLst>
                                </p:cTn>
                              </p:par>
                              <p:par>
                                <p:cTn id="188" presetID="8" presetClass="emph" presetSubtype="0" fill="hold" nodeType="withEffect">
                                  <p:stCondLst>
                                    <p:cond delay="0"/>
                                  </p:stCondLst>
                                  <p:childTnLst>
                                    <p:animRot by="21600000">
                                      <p:cBhvr>
                                        <p:cTn id="189" dur="3000" fill="hold"/>
                                        <p:tgtEl>
                                          <p:spTgt spid="40"/>
                                        </p:tgtEl>
                                        <p:attrNameLst>
                                          <p:attrName>r</p:attrName>
                                        </p:attrNameLst>
                                      </p:cBhvr>
                                    </p:animRot>
                                  </p:childTnLst>
                                </p:cTn>
                              </p:par>
                              <p:par>
                                <p:cTn id="190" presetID="32" presetClass="emph" presetSubtype="0" fill="hold" nodeType="withEffect">
                                  <p:stCondLst>
                                    <p:cond delay="0"/>
                                  </p:stCondLst>
                                  <p:childTnLst>
                                    <p:animRot by="120000">
                                      <p:cBhvr>
                                        <p:cTn id="191" dur="300" fill="hold">
                                          <p:stCondLst>
                                            <p:cond delay="0"/>
                                          </p:stCondLst>
                                        </p:cTn>
                                        <p:tgtEl>
                                          <p:spTgt spid="40"/>
                                        </p:tgtEl>
                                        <p:attrNameLst>
                                          <p:attrName>r</p:attrName>
                                        </p:attrNameLst>
                                      </p:cBhvr>
                                    </p:animRot>
                                    <p:animRot by="-240000">
                                      <p:cBhvr>
                                        <p:cTn id="192" dur="600" fill="hold">
                                          <p:stCondLst>
                                            <p:cond delay="600"/>
                                          </p:stCondLst>
                                        </p:cTn>
                                        <p:tgtEl>
                                          <p:spTgt spid="40"/>
                                        </p:tgtEl>
                                        <p:attrNameLst>
                                          <p:attrName>r</p:attrName>
                                        </p:attrNameLst>
                                      </p:cBhvr>
                                    </p:animRot>
                                    <p:animRot by="240000">
                                      <p:cBhvr>
                                        <p:cTn id="193" dur="600" fill="hold">
                                          <p:stCondLst>
                                            <p:cond delay="1200"/>
                                          </p:stCondLst>
                                        </p:cTn>
                                        <p:tgtEl>
                                          <p:spTgt spid="40"/>
                                        </p:tgtEl>
                                        <p:attrNameLst>
                                          <p:attrName>r</p:attrName>
                                        </p:attrNameLst>
                                      </p:cBhvr>
                                    </p:animRot>
                                    <p:animRot by="-240000">
                                      <p:cBhvr>
                                        <p:cTn id="194" dur="600" fill="hold">
                                          <p:stCondLst>
                                            <p:cond delay="1800"/>
                                          </p:stCondLst>
                                        </p:cTn>
                                        <p:tgtEl>
                                          <p:spTgt spid="40"/>
                                        </p:tgtEl>
                                        <p:attrNameLst>
                                          <p:attrName>r</p:attrName>
                                        </p:attrNameLst>
                                      </p:cBhvr>
                                    </p:animRot>
                                    <p:animRot by="120000">
                                      <p:cBhvr>
                                        <p:cTn id="195" dur="600" fill="hold">
                                          <p:stCondLst>
                                            <p:cond delay="2400"/>
                                          </p:stCondLst>
                                        </p:cTn>
                                        <p:tgtEl>
                                          <p:spTgt spid="40"/>
                                        </p:tgtEl>
                                        <p:attrNameLst>
                                          <p:attrName>r</p:attrName>
                                        </p:attrNameLst>
                                      </p:cBhvr>
                                    </p:animRot>
                                  </p:childTnLst>
                                </p:cTn>
                              </p:par>
                              <p:par>
                                <p:cTn id="196" presetID="10" presetClass="exit" presetSubtype="0" fill="hold" grpId="1" nodeType="withEffect">
                                  <p:stCondLst>
                                    <p:cond delay="0"/>
                                  </p:stCondLst>
                                  <p:childTnLst>
                                    <p:animEffect transition="out" filter="fade">
                                      <p:cBhvr>
                                        <p:cTn id="197" dur="3000"/>
                                        <p:tgtEl>
                                          <p:spTgt spid="32"/>
                                        </p:tgtEl>
                                      </p:cBhvr>
                                    </p:animEffect>
                                    <p:set>
                                      <p:cBhvr>
                                        <p:cTn id="198" dur="1" fill="hold">
                                          <p:stCondLst>
                                            <p:cond delay="2999"/>
                                          </p:stCondLst>
                                        </p:cTn>
                                        <p:tgtEl>
                                          <p:spTgt spid="32"/>
                                        </p:tgtEl>
                                        <p:attrNameLst>
                                          <p:attrName>style.visibility</p:attrName>
                                        </p:attrNameLst>
                                      </p:cBhvr>
                                      <p:to>
                                        <p:strVal val="hidden"/>
                                      </p:to>
                                    </p:set>
                                  </p:childTnLst>
                                </p:cTn>
                              </p:par>
                              <p:par>
                                <p:cTn id="199" presetID="10" presetClass="exit" presetSubtype="0" fill="hold" grpId="2" nodeType="withEffect">
                                  <p:stCondLst>
                                    <p:cond delay="0"/>
                                  </p:stCondLst>
                                  <p:childTnLst>
                                    <p:animEffect transition="out" filter="fade">
                                      <p:cBhvr>
                                        <p:cTn id="200" dur="3000"/>
                                        <p:tgtEl>
                                          <p:spTgt spid="31"/>
                                        </p:tgtEl>
                                      </p:cBhvr>
                                    </p:animEffect>
                                    <p:set>
                                      <p:cBhvr>
                                        <p:cTn id="201" dur="1" fill="hold">
                                          <p:stCondLst>
                                            <p:cond delay="2999"/>
                                          </p:stCondLst>
                                        </p:cTn>
                                        <p:tgtEl>
                                          <p:spTgt spid="31"/>
                                        </p:tgtEl>
                                        <p:attrNameLst>
                                          <p:attrName>style.visibility</p:attrName>
                                        </p:attrNameLst>
                                      </p:cBhvr>
                                      <p:to>
                                        <p:strVal val="hidden"/>
                                      </p:to>
                                    </p:set>
                                  </p:childTnLst>
                                </p:cTn>
                              </p:par>
                              <p:par>
                                <p:cTn id="202" presetID="10" presetClass="exit" presetSubtype="0" fill="hold" grpId="1" nodeType="withEffect">
                                  <p:stCondLst>
                                    <p:cond delay="0"/>
                                  </p:stCondLst>
                                  <p:childTnLst>
                                    <p:animEffect transition="out" filter="fade">
                                      <p:cBhvr>
                                        <p:cTn id="203" dur="3000"/>
                                        <p:tgtEl>
                                          <p:spTgt spid="33"/>
                                        </p:tgtEl>
                                      </p:cBhvr>
                                    </p:animEffect>
                                    <p:set>
                                      <p:cBhvr>
                                        <p:cTn id="204" dur="1" fill="hold">
                                          <p:stCondLst>
                                            <p:cond delay="2999"/>
                                          </p:stCondLst>
                                        </p:cTn>
                                        <p:tgtEl>
                                          <p:spTgt spid="33"/>
                                        </p:tgtEl>
                                        <p:attrNameLst>
                                          <p:attrName>style.visibility</p:attrName>
                                        </p:attrNameLst>
                                      </p:cBhvr>
                                      <p:to>
                                        <p:strVal val="hidden"/>
                                      </p:to>
                                    </p:set>
                                  </p:childTnLst>
                                </p:cTn>
                              </p:par>
                              <p:par>
                                <p:cTn id="205" presetID="10" presetClass="entr" presetSubtype="0" fill="hold" grpId="0" nodeType="withEffect">
                                  <p:stCondLst>
                                    <p:cond delay="2250"/>
                                  </p:stCondLst>
                                  <p:childTnLst>
                                    <p:set>
                                      <p:cBhvr>
                                        <p:cTn id="206" dur="1" fill="hold">
                                          <p:stCondLst>
                                            <p:cond delay="0"/>
                                          </p:stCondLst>
                                        </p:cTn>
                                        <p:tgtEl>
                                          <p:spTgt spid="42"/>
                                        </p:tgtEl>
                                        <p:attrNameLst>
                                          <p:attrName>style.visibility</p:attrName>
                                        </p:attrNameLst>
                                      </p:cBhvr>
                                      <p:to>
                                        <p:strVal val="visible"/>
                                      </p:to>
                                    </p:set>
                                    <p:animEffect transition="in" filter="fade">
                                      <p:cBhvr>
                                        <p:cTn id="207" dur="750"/>
                                        <p:tgtEl>
                                          <p:spTgt spid="42"/>
                                        </p:tgtEl>
                                      </p:cBhvr>
                                    </p:animEffect>
                                  </p:childTnLst>
                                </p:cTn>
                              </p:par>
                            </p:childTnLst>
                          </p:cTn>
                        </p:par>
                        <p:par>
                          <p:cTn id="208" fill="hold">
                            <p:stCondLst>
                              <p:cond delay="3050"/>
                            </p:stCondLst>
                            <p:childTnLst>
                              <p:par>
                                <p:cTn id="209" presetID="22" presetClass="entr" presetSubtype="1" fill="hold" nodeType="afterEffect">
                                  <p:stCondLst>
                                    <p:cond delay="0"/>
                                  </p:stCondLst>
                                  <p:childTnLst>
                                    <p:set>
                                      <p:cBhvr>
                                        <p:cTn id="210" dur="1" fill="hold">
                                          <p:stCondLst>
                                            <p:cond delay="0"/>
                                          </p:stCondLst>
                                        </p:cTn>
                                        <p:tgtEl>
                                          <p:spTgt spid="45"/>
                                        </p:tgtEl>
                                        <p:attrNameLst>
                                          <p:attrName>style.visibility</p:attrName>
                                        </p:attrNameLst>
                                      </p:cBhvr>
                                      <p:to>
                                        <p:strVal val="visible"/>
                                      </p:to>
                                    </p:set>
                                    <p:animEffect transition="in" filter="wipe(up)">
                                      <p:cBhvr>
                                        <p:cTn id="211" dur="1000"/>
                                        <p:tgtEl>
                                          <p:spTgt spid="45"/>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43"/>
                                        </p:tgtEl>
                                        <p:attrNameLst>
                                          <p:attrName>style.visibility</p:attrName>
                                        </p:attrNameLst>
                                      </p:cBhvr>
                                      <p:to>
                                        <p:strVal val="visible"/>
                                      </p:to>
                                    </p:set>
                                    <p:animEffect transition="in" filter="fade">
                                      <p:cBhvr>
                                        <p:cTn id="216" dur="750"/>
                                        <p:tgtEl>
                                          <p:spTgt spid="43"/>
                                        </p:tgtEl>
                                      </p:cBhvr>
                                    </p:animEffect>
                                  </p:childTnLst>
                                </p:cTn>
                              </p:par>
                              <p:par>
                                <p:cTn id="217" presetID="35" presetClass="path" presetSubtype="0" accel="50000" decel="50000" fill="hold" nodeType="withEffect">
                                  <p:stCondLst>
                                    <p:cond delay="0"/>
                                  </p:stCondLst>
                                  <p:childTnLst>
                                    <p:animMotion origin="layout" path="M 4.72222E-6 -4.07407E-6 L -0.07483 -4.07407E-6 " pathEditMode="relative" rAng="0" ptsTypes="AA">
                                      <p:cBhvr>
                                        <p:cTn id="218" dur="2000" fill="hold"/>
                                        <p:tgtEl>
                                          <p:spTgt spid="45"/>
                                        </p:tgtEl>
                                        <p:attrNameLst>
                                          <p:attrName>ppt_x</p:attrName>
                                          <p:attrName>ppt_y</p:attrName>
                                        </p:attrNameLst>
                                      </p:cBhvr>
                                      <p:rCtr x="-37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8" grpId="2" animBg="1"/>
      <p:bldP spid="15" grpId="0" animBg="1"/>
      <p:bldP spid="15" grpId="1" animBg="1"/>
      <p:bldP spid="29" grpId="0" animBg="1"/>
      <p:bldP spid="29" grpId="1" animBg="1"/>
      <p:bldP spid="31" grpId="0" animBg="1"/>
      <p:bldP spid="31" grpId="1" animBg="1"/>
      <p:bldP spid="31" grpId="2" animBg="1"/>
      <p:bldP spid="32" grpId="0" animBg="1"/>
      <p:bldP spid="32" grpId="1" animBg="1"/>
      <p:bldP spid="33" grpId="0" animBg="1"/>
      <p:bldP spid="33" grpId="1" animBg="1"/>
      <p:bldP spid="42" grpId="0" animBg="1"/>
      <p:bldP spid="43" grpId="0" animBg="1"/>
    </p:bldLst>
  </p:timing>
</p:sld>
</file>

<file path=ppt/theme/theme1.xml><?xml version="1.0" encoding="utf-8"?>
<a:theme xmlns:a="http://schemas.openxmlformats.org/drawingml/2006/main" name="Office Theme">
  <a:themeElements>
    <a:clrScheme name="Custom 8">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FFFFFF"/>
      </a:hlink>
      <a:folHlink>
        <a:srgbClr val="FFFFFF"/>
      </a:folHlink>
    </a:clrScheme>
    <a:fontScheme name="BBC Live Lessons">
      <a:majorFont>
        <a:latin typeface="BBC Reith Sans XBold"/>
        <a:ea typeface=""/>
        <a:cs typeface=""/>
      </a:majorFont>
      <a:minorFont>
        <a:latin typeface="BBC Reith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1585</TotalTime>
  <Words>799</Words>
  <Application>Microsoft Macintosh PowerPoint</Application>
  <PresentationFormat>On-screen Show (4:3)</PresentationFormat>
  <Paragraphs>93</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Twinkl</vt:lpstr>
      <vt:lpstr>Calibri</vt:lpstr>
      <vt:lpstr>BBC Reith Sans Medium</vt:lpstr>
      <vt:lpstr>Arial</vt:lpstr>
      <vt:lpstr>BBC Reith Sans</vt:lpstr>
      <vt:lpstr>BBC Reith Sans XBold</vt:lpstr>
      <vt:lpstr>Office Theme</vt:lpstr>
      <vt:lpstr>PowerPoint Presentation</vt:lpstr>
      <vt:lpstr>PowerPoint Presentation</vt:lpstr>
      <vt:lpstr>When is Winter?</vt:lpstr>
      <vt:lpstr>What Happens to the Days?</vt:lpstr>
      <vt:lpstr>What is the Winter Solstice?</vt:lpstr>
      <vt:lpstr>What is the Weather Like in Winter?</vt:lpstr>
      <vt:lpstr>What is the Weather Like in Winter?</vt:lpstr>
      <vt:lpstr>What Happens to Trees in Winter?</vt:lpstr>
      <vt:lpstr>What Happens to Animals in Winter?</vt:lpstr>
      <vt:lpstr>What Happens to Animals in Winter?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Moarcas</dc:creator>
  <cp:lastModifiedBy>Joanne Wozencroft</cp:lastModifiedBy>
  <cp:revision>89</cp:revision>
  <dcterms:created xsi:type="dcterms:W3CDTF">2021-11-18T14:47:03Z</dcterms:created>
  <dcterms:modified xsi:type="dcterms:W3CDTF">2021-11-30T11:15:21Z</dcterms:modified>
</cp:coreProperties>
</file>