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9"/>
  </p:notesMasterIdLst>
  <p:handoutMasterIdLst>
    <p:handoutMasterId r:id="rId40"/>
  </p:handoutMasterIdLst>
  <p:sldIdLst>
    <p:sldId id="277" r:id="rId2"/>
    <p:sldId id="258" r:id="rId3"/>
    <p:sldId id="311" r:id="rId4"/>
    <p:sldId id="264" r:id="rId5"/>
    <p:sldId id="278" r:id="rId6"/>
    <p:sldId id="279" r:id="rId7"/>
    <p:sldId id="280" r:id="rId8"/>
    <p:sldId id="281" r:id="rId9"/>
    <p:sldId id="282" r:id="rId10"/>
    <p:sldId id="283" r:id="rId11"/>
    <p:sldId id="284" r:id="rId12"/>
    <p:sldId id="285" r:id="rId13"/>
    <p:sldId id="286" r:id="rId14"/>
    <p:sldId id="287" r:id="rId15"/>
    <p:sldId id="305" r:id="rId16"/>
    <p:sldId id="306" r:id="rId17"/>
    <p:sldId id="307" r:id="rId18"/>
    <p:sldId id="308" r:id="rId19"/>
    <p:sldId id="309" r:id="rId20"/>
    <p:sldId id="310" r:id="rId21"/>
    <p:sldId id="288"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267" r:id="rId38"/>
  </p:sldIdLst>
  <p:sldSz cx="9144000" cy="6858000" type="screen4x3"/>
  <p:notesSz cx="6858000" cy="9144000"/>
  <p:embeddedFontLst>
    <p:embeddedFont>
      <p:font typeface="Roboto" panose="02000000000000000000" pitchFamily="2"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Twinkl" pitchFamily="2" charset="0"/>
      <p:regular r:id="rId49"/>
      <p:bold r:id="rId50"/>
    </p:embeddedFont>
    <p:embeddedFont>
      <p:font typeface="BBC Reith Sans" panose="020B0603020204020204" pitchFamily="34" charset="-18"/>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3"/>
    <a:srgbClr val="85BD33"/>
    <a:srgbClr val="E94E14"/>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38"/>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18/10/2021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1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36.xml"/><Relationship Id="rId2" Type="http://schemas.openxmlformats.org/officeDocument/2006/relationships/image" Target="../media/image6.png"/><Relationship Id="rId16" Type="http://schemas.openxmlformats.org/officeDocument/2006/relationships/image" Target="../media/image39.jp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41.png"/><Relationship Id="rId2" Type="http://schemas.openxmlformats.org/officeDocument/2006/relationships/image" Target="../media/image6.png"/><Relationship Id="rId16"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45.jpeg"/><Relationship Id="rId2" Type="http://schemas.openxmlformats.org/officeDocument/2006/relationships/image" Target="../media/image6.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46.jpeg"/><Relationship Id="rId2" Type="http://schemas.openxmlformats.org/officeDocument/2006/relationships/image" Target="../media/image6.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47.jpeg"/><Relationship Id="rId2" Type="http://schemas.openxmlformats.org/officeDocument/2006/relationships/image" Target="../media/image6.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48.jpeg"/><Relationship Id="rId2" Type="http://schemas.openxmlformats.org/officeDocument/2006/relationships/image" Target="../media/image6.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49.jpeg"/><Relationship Id="rId2" Type="http://schemas.openxmlformats.org/officeDocument/2006/relationships/image" Target="../media/image6.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50.jpeg"/><Relationship Id="rId2" Type="http://schemas.openxmlformats.org/officeDocument/2006/relationships/image" Target="../media/image6.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36.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52.png"/><Relationship Id="rId2" Type="http://schemas.openxmlformats.org/officeDocument/2006/relationships/image" Target="../media/image6.png"/><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52.png"/><Relationship Id="rId2" Type="http://schemas.openxmlformats.org/officeDocument/2006/relationships/image" Target="../media/image6.png"/><Relationship Id="rId16"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35.xml"/><Relationship Id="rId2" Type="http://schemas.openxmlformats.org/officeDocument/2006/relationships/image" Target="../media/image6.png"/><Relationship Id="rId16"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0.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5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62.png"/><Relationship Id="rId2" Type="http://schemas.openxmlformats.org/officeDocument/2006/relationships/image" Target="../media/image61.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63.png"/><Relationship Id="rId2" Type="http://schemas.openxmlformats.org/officeDocument/2006/relationships/image" Target="../media/image61.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35.xml"/><Relationship Id="rId3" Type="http://schemas.openxmlformats.org/officeDocument/2006/relationships/hyperlink" Target="https://www.bbc.co.uk/teach/live-lessons/deadly-60-museum-escape-live-lesson/zpvnp4j" TargetMode="Externa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5.tiff"/><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64.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18" Type="http://schemas.openxmlformats.org/officeDocument/2006/relationships/hyperlink" Target="https://www.bbc.co.uk/bitesize/topics/zvhhvcw/articles/z9qs4qt" TargetMode="Externa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66.png"/><Relationship Id="rId2" Type="http://schemas.openxmlformats.org/officeDocument/2006/relationships/image" Target="../media/image6.png"/><Relationship Id="rId16" Type="http://schemas.openxmlformats.org/officeDocument/2006/relationships/image" Target="../media/image65.png"/><Relationship Id="rId20" Type="http://schemas.openxmlformats.org/officeDocument/2006/relationships/slide" Target="slide36.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slide" Target="slide35.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68.png"/><Relationship Id="rId2" Type="http://schemas.openxmlformats.org/officeDocument/2006/relationships/image" Target="../media/image6.png"/><Relationship Id="rId16"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70.png"/><Relationship Id="rId2" Type="http://schemas.openxmlformats.org/officeDocument/2006/relationships/image" Target="../media/image6.png"/><Relationship Id="rId16" Type="http://schemas.openxmlformats.org/officeDocument/2006/relationships/image" Target="../media/image69.jpe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18"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72.png"/><Relationship Id="rId2" Type="http://schemas.openxmlformats.org/officeDocument/2006/relationships/image" Target="../media/image6.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7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4.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9.xml"/><Relationship Id="rId2" Type="http://schemas.openxmlformats.org/officeDocument/2006/relationships/image" Target="../media/image6.png"/><Relationship Id="rId16" Type="http://schemas.openxmlformats.org/officeDocument/2006/relationships/slide" Target="slide25.xml"/><Relationship Id="rId20" Type="http://schemas.openxmlformats.org/officeDocument/2006/relationships/slide" Target="slide3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76.png"/><Relationship Id="rId10" Type="http://schemas.openxmlformats.org/officeDocument/2006/relationships/image" Target="../media/image14.png"/><Relationship Id="rId19" Type="http://schemas.openxmlformats.org/officeDocument/2006/relationships/slide" Target="slide5.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slide" Target="slide31.xml"/><Relationship Id="rId3" Type="http://schemas.openxmlformats.org/officeDocument/2006/relationships/image" Target="../media/image7.png"/><Relationship Id="rId21" Type="http://schemas.openxmlformats.org/officeDocument/2006/relationships/slide" Target="slide11.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5.xml"/><Relationship Id="rId2" Type="http://schemas.openxmlformats.org/officeDocument/2006/relationships/image" Target="../media/image6.png"/><Relationship Id="rId16" Type="http://schemas.openxmlformats.org/officeDocument/2006/relationships/slide" Target="slide21.xml"/><Relationship Id="rId20"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76.png"/><Relationship Id="rId10" Type="http://schemas.openxmlformats.org/officeDocument/2006/relationships/image" Target="../media/image14.png"/><Relationship Id="rId19" Type="http://schemas.openxmlformats.org/officeDocument/2006/relationships/slide" Target="slide7.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slide" Target="slide35.xm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 Type="http://schemas.openxmlformats.org/officeDocument/2006/relationships/image" Target="../media/image20.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slide" Target="slide35.xm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3.png"/><Relationship Id="rId2" Type="http://schemas.openxmlformats.org/officeDocument/2006/relationships/image" Target="../media/image22.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slide" Target="slide36.xml"/><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18" Type="http://schemas.openxmlformats.org/officeDocument/2006/relationships/image" Target="../media/image19.png"/><Relationship Id="rId3" Type="http://schemas.openxmlformats.org/officeDocument/2006/relationships/image" Target="../media/image7.png"/><Relationship Id="rId21" Type="http://schemas.openxmlformats.org/officeDocument/2006/relationships/image" Target="../media/image30.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1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32.png"/><Relationship Id="rId2" Type="http://schemas.openxmlformats.org/officeDocument/2006/relationships/image" Target="../media/image6.png"/><Relationship Id="rId16"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slide" Target="slide36.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slide" Target="slide36.xml"/><Relationship Id="rId2" Type="http://schemas.openxmlformats.org/officeDocument/2006/relationships/image" Target="../media/image6.png"/><Relationship Id="rId16" Type="http://schemas.openxmlformats.org/officeDocument/2006/relationships/image" Target="../media/image34.jp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18" Type="http://schemas.openxmlformats.org/officeDocument/2006/relationships/slide" Target="slide35.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hyperlink" Target="https://www.bbc.co.uk/bitesize/topics/z9bbkqt/articles/z2ym2p3" TargetMode="External"/><Relationship Id="rId2" Type="http://schemas.openxmlformats.org/officeDocument/2006/relationships/image" Target="../media/image6.png"/><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68488"/>
            <a:ext cx="7644513" cy="2077119"/>
            <a:chOff x="743837" y="2118256"/>
            <a:chExt cx="7644513" cy="2077119"/>
          </a:xfrm>
        </p:grpSpPr>
        <p:sp>
          <p:nvSpPr>
            <p:cNvPr id="6" name="Rectangle 5"/>
            <p:cNvSpPr/>
            <p:nvPr/>
          </p:nvSpPr>
          <p:spPr>
            <a:xfrm>
              <a:off x="743837" y="2118256"/>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2392216"/>
              <a:ext cx="7632700" cy="1803159"/>
            </a:xfrm>
            <a:prstGeom prst="rect">
              <a:avLst/>
            </a:prstGeom>
            <a:noFill/>
            <a:ln w="19050">
              <a:solidFill>
                <a:srgbClr val="18A0DB"/>
              </a:solidFill>
            </a:ln>
          </p:spPr>
          <p:txBody>
            <a:bodyPr wrap="square" lIns="108000" tIns="108000" rIns="108000" bIns="108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346956B0-D634-4C72-AA1B-4C79EEDCE234}"/>
              </a:ext>
            </a:extLst>
          </p:cNvPr>
          <p:cNvGrpSpPr/>
          <p:nvPr/>
        </p:nvGrpSpPr>
        <p:grpSpPr>
          <a:xfrm>
            <a:off x="733079" y="3724876"/>
            <a:ext cx="7643458" cy="2440381"/>
            <a:chOff x="744892" y="2245799"/>
            <a:chExt cx="7643458" cy="2440381"/>
          </a:xfrm>
        </p:grpSpPr>
        <p:sp>
          <p:nvSpPr>
            <p:cNvPr id="12" name="Rectangle 11">
              <a:extLst>
                <a:ext uri="{FF2B5EF4-FFF2-40B4-BE49-F238E27FC236}">
                  <a16:creationId xmlns:a16="http://schemas.microsoft.com/office/drawing/2014/main" id="{42C9D4BF-E75D-4A42-83F3-D41EAF23D393}"/>
                </a:ext>
              </a:extLst>
            </p:cNvPr>
            <p:cNvSpPr/>
            <p:nvPr/>
          </p:nvSpPr>
          <p:spPr>
            <a:xfrm>
              <a:off x="744892" y="2245799"/>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3" name="Rectangle 12">
              <a:extLst>
                <a:ext uri="{FF2B5EF4-FFF2-40B4-BE49-F238E27FC236}">
                  <a16:creationId xmlns:a16="http://schemas.microsoft.com/office/drawing/2014/main" id="{99E1EB5D-3385-4A07-80FA-A32659BD8290}"/>
                </a:ext>
              </a:extLst>
            </p:cNvPr>
            <p:cNvSpPr/>
            <p:nvPr/>
          </p:nvSpPr>
          <p:spPr>
            <a:xfrm>
              <a:off x="755650" y="2519760"/>
              <a:ext cx="7632700" cy="2166420"/>
            </a:xfrm>
            <a:prstGeom prst="rect">
              <a:avLst/>
            </a:prstGeom>
            <a:solidFill>
              <a:schemeClr val="bg1"/>
            </a:solidFill>
            <a:ln w="19050">
              <a:solidFill>
                <a:srgbClr val="18A0DB"/>
              </a:solidFill>
            </a:ln>
          </p:spPr>
          <p:txBody>
            <a:bodyPr wrap="square" lIns="108000" tIns="108000" rIns="108000" bIns="108000">
              <a:no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246652" y="-656587"/>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75081" y="-1728183"/>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14604" y="-1079552"/>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75762" y="-1194311"/>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793729" y="-1047474"/>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25941" y="-459537"/>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20570" y="-127439"/>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48080" y="-122057"/>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139876"/>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31809"/>
            <a:ext cx="840315" cy="416145"/>
          </a:xfrm>
          <a:prstGeom prst="rect">
            <a:avLst/>
          </a:prstGeom>
        </p:spPr>
      </p:pic>
      <p:sp>
        <p:nvSpPr>
          <p:cNvPr id="38" name="Rectangle 37">
            <a:extLst>
              <a:ext uri="{FF2B5EF4-FFF2-40B4-BE49-F238E27FC236}">
                <a16:creationId xmlns:a16="http://schemas.microsoft.com/office/drawing/2014/main" id="{3894FFCD-CA82-4EBD-AF4D-7935BA23F69A}"/>
              </a:ext>
            </a:extLst>
          </p:cNvPr>
          <p:cNvSpPr/>
          <p:nvPr/>
        </p:nvSpPr>
        <p:spPr>
          <a:xfrm>
            <a:off x="762649" y="1663302"/>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Fossils can be grouped into three types:</a:t>
            </a:r>
          </a:p>
        </p:txBody>
      </p:sp>
      <p:cxnSp>
        <p:nvCxnSpPr>
          <p:cNvPr id="42" name="Straight Connector 41">
            <a:extLst>
              <a:ext uri="{FF2B5EF4-FFF2-40B4-BE49-F238E27FC236}">
                <a16:creationId xmlns:a16="http://schemas.microsoft.com/office/drawing/2014/main" id="{00CBE481-2032-4F0B-A4A1-B731788D4D54}"/>
              </a:ext>
            </a:extLst>
          </p:cNvPr>
          <p:cNvCxnSpPr>
            <a:cxnSpLocks/>
          </p:cNvCxnSpPr>
          <p:nvPr/>
        </p:nvCxnSpPr>
        <p:spPr>
          <a:xfrm flipH="1">
            <a:off x="1095572" y="4963375"/>
            <a:ext cx="2195413"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A6B2175-A50D-4C29-8307-02BDDAED616F}"/>
              </a:ext>
            </a:extLst>
          </p:cNvPr>
          <p:cNvCxnSpPr>
            <a:cxnSpLocks/>
          </p:cNvCxnSpPr>
          <p:nvPr/>
        </p:nvCxnSpPr>
        <p:spPr>
          <a:xfrm flipH="1">
            <a:off x="1095571" y="6129338"/>
            <a:ext cx="4390829"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0FFB053-F1C5-4B52-B847-9BEA2B8A1086}"/>
              </a:ext>
            </a:extLst>
          </p:cNvPr>
          <p:cNvSpPr>
            <a:spLocks noGrp="1"/>
          </p:cNvSpPr>
          <p:nvPr>
            <p:ph type="title"/>
          </p:nvPr>
        </p:nvSpPr>
        <p:spPr/>
        <p:txBody>
          <a:bodyPr/>
          <a:lstStyle/>
          <a:p>
            <a:r>
              <a:rPr lang="en-GB" sz="39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Different Types of Fossils</a:t>
            </a:r>
          </a:p>
        </p:txBody>
      </p:sp>
      <p:sp>
        <p:nvSpPr>
          <p:cNvPr id="34" name="Rectangle 33">
            <a:extLst>
              <a:ext uri="{FF2B5EF4-FFF2-40B4-BE49-F238E27FC236}">
                <a16:creationId xmlns:a16="http://schemas.microsoft.com/office/drawing/2014/main" id="{46070449-B8CD-4DC6-9BA3-9CD388EC595B}"/>
              </a:ext>
            </a:extLst>
          </p:cNvPr>
          <p:cNvSpPr/>
          <p:nvPr/>
        </p:nvSpPr>
        <p:spPr>
          <a:xfrm>
            <a:off x="774413" y="2172245"/>
            <a:ext cx="7625701" cy="984885"/>
          </a:xfrm>
          <a:prstGeom prst="rect">
            <a:avLst/>
          </a:prstGeom>
        </p:spPr>
        <p:txBody>
          <a:bodyPr wrap="square" lIns="0" tIns="0" rIns="0" bIns="0">
            <a:spAutoFit/>
          </a:bodyPr>
          <a:lstStyle/>
          <a:p>
            <a:pPr marL="285750" indent="-285750">
              <a:buFont typeface="Arial" panose="020B0604020202020204" pitchFamily="34" charset="0"/>
              <a:buChar char="•"/>
            </a:pPr>
            <a:r>
              <a:rPr lang="en-GB" sz="1600" dirty="0">
                <a:latin typeface="BBC Reith Sans" panose="020B0603020204020204" pitchFamily="34" charset="0"/>
                <a:ea typeface="BBC Reith Sans" panose="020B0603020204020204" pitchFamily="34" charset="0"/>
                <a:cs typeface="BBC Reith Sans" panose="020B0603020204020204" pitchFamily="34" charset="0"/>
              </a:rPr>
              <a:t>Body fossil, which is a part of an animal or plant.</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Body fossils could be of a complete body, though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this is very rare, and more often fossils may only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be part of an animal or plant.</a:t>
            </a:r>
          </a:p>
        </p:txBody>
      </p:sp>
      <p:sp>
        <p:nvSpPr>
          <p:cNvPr id="35" name="Rectangle 34">
            <a:extLst>
              <a:ext uri="{FF2B5EF4-FFF2-40B4-BE49-F238E27FC236}">
                <a16:creationId xmlns:a16="http://schemas.microsoft.com/office/drawing/2014/main" id="{375A6A22-7641-47A5-8BE1-AFFF29528A9E}"/>
              </a:ext>
            </a:extLst>
          </p:cNvPr>
          <p:cNvSpPr/>
          <p:nvPr/>
        </p:nvSpPr>
        <p:spPr>
          <a:xfrm>
            <a:off x="754384" y="3611642"/>
            <a:ext cx="7625701" cy="984885"/>
          </a:xfrm>
          <a:prstGeom prst="rect">
            <a:avLst/>
          </a:prstGeom>
        </p:spPr>
        <p:txBody>
          <a:bodyPr wrap="square" lIns="0" tIns="0" rIns="0" bIns="0">
            <a:spAutoFit/>
          </a:bodyPr>
          <a:lstStyle/>
          <a:p>
            <a:pPr marL="285750" indent="-285750">
              <a:buFont typeface="Arial" panose="020B0604020202020204" pitchFamily="34" charset="0"/>
              <a:buChar char="•"/>
            </a:pPr>
            <a:r>
              <a:rPr lang="en-GB" sz="1600" dirty="0">
                <a:latin typeface="BBC Reith Sans" panose="020B0603020204020204" pitchFamily="34" charset="0"/>
                <a:ea typeface="BBC Reith Sans" panose="020B0603020204020204" pitchFamily="34" charset="0"/>
                <a:cs typeface="BBC Reith Sans" panose="020B0603020204020204" pitchFamily="34" charset="0"/>
              </a:rPr>
              <a:t>Trace fossils, such as a footprint or an egg.</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These fossils are not part of an animal but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exist because of the animal being in the place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where these fossils are found.</a:t>
            </a:r>
          </a:p>
        </p:txBody>
      </p:sp>
      <p:sp>
        <p:nvSpPr>
          <p:cNvPr id="36" name="Rectangle 35">
            <a:extLst>
              <a:ext uri="{FF2B5EF4-FFF2-40B4-BE49-F238E27FC236}">
                <a16:creationId xmlns:a16="http://schemas.microsoft.com/office/drawing/2014/main" id="{B7BE1278-CF40-4E65-9F18-394DD8991E68}"/>
              </a:ext>
            </a:extLst>
          </p:cNvPr>
          <p:cNvSpPr/>
          <p:nvPr/>
        </p:nvSpPr>
        <p:spPr>
          <a:xfrm>
            <a:off x="750232" y="5044982"/>
            <a:ext cx="7625701" cy="984885"/>
          </a:xfrm>
          <a:prstGeom prst="rect">
            <a:avLst/>
          </a:prstGeom>
        </p:spPr>
        <p:txBody>
          <a:bodyPr wrap="square" lIns="0" tIns="0" rIns="0" bIns="0">
            <a:spAutoFit/>
          </a:bodyPr>
          <a:lstStyle/>
          <a:p>
            <a:pPr marL="285750" indent="-285750">
              <a:buFont typeface="Arial" panose="020B0604020202020204" pitchFamily="34" charset="0"/>
              <a:buChar char="•"/>
            </a:pPr>
            <a:r>
              <a:rPr lang="en-GB" sz="1600" dirty="0">
                <a:latin typeface="BBC Reith Sans" panose="020B0603020204020204" pitchFamily="34" charset="0"/>
                <a:ea typeface="BBC Reith Sans" panose="020B0603020204020204" pitchFamily="34" charset="0"/>
                <a:cs typeface="BBC Reith Sans" panose="020B0603020204020204" pitchFamily="34" charset="0"/>
              </a:rPr>
              <a:t>Coprolite fossils, which are poo!</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Animal poo that has been buried in sediment and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has turned into a fossil in the same way as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animals is called a coprolite.</a:t>
            </a:r>
          </a:p>
        </p:txBody>
      </p:sp>
      <p:cxnSp>
        <p:nvCxnSpPr>
          <p:cNvPr id="43" name="Straight Connector 42">
            <a:extLst>
              <a:ext uri="{FF2B5EF4-FFF2-40B4-BE49-F238E27FC236}">
                <a16:creationId xmlns:a16="http://schemas.microsoft.com/office/drawing/2014/main" id="{9F5B3BC7-F155-4FEF-B654-C0CAA135258B}"/>
              </a:ext>
            </a:extLst>
          </p:cNvPr>
          <p:cNvCxnSpPr>
            <a:cxnSpLocks/>
          </p:cNvCxnSpPr>
          <p:nvPr/>
        </p:nvCxnSpPr>
        <p:spPr>
          <a:xfrm flipH="1">
            <a:off x="1095573" y="2099245"/>
            <a:ext cx="47513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0ED4178-0CB0-4BA7-A582-7DDCE71804F8}"/>
              </a:ext>
            </a:extLst>
          </p:cNvPr>
          <p:cNvCxnSpPr>
            <a:cxnSpLocks/>
          </p:cNvCxnSpPr>
          <p:nvPr/>
        </p:nvCxnSpPr>
        <p:spPr>
          <a:xfrm flipH="1">
            <a:off x="1095571" y="3275678"/>
            <a:ext cx="4390829"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00F3BF-0F59-47A6-BCE6-884632A5B865}"/>
              </a:ext>
            </a:extLst>
          </p:cNvPr>
          <p:cNvCxnSpPr>
            <a:cxnSpLocks/>
          </p:cNvCxnSpPr>
          <p:nvPr/>
        </p:nvCxnSpPr>
        <p:spPr>
          <a:xfrm flipH="1">
            <a:off x="1095572" y="3512632"/>
            <a:ext cx="1072441"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6C9290-E861-4970-BFB2-621B56894FB3}"/>
              </a:ext>
            </a:extLst>
          </p:cNvPr>
          <p:cNvCxnSpPr>
            <a:cxnSpLocks/>
          </p:cNvCxnSpPr>
          <p:nvPr/>
        </p:nvCxnSpPr>
        <p:spPr>
          <a:xfrm flipH="1">
            <a:off x="1095571" y="4703810"/>
            <a:ext cx="4390829"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BD7E085-74C8-4967-9BAB-62932A72E88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1222" t="35630" r="21817" b="34298"/>
          <a:stretch/>
        </p:blipFill>
        <p:spPr>
          <a:xfrm rot="1010777">
            <a:off x="6077043" y="5239327"/>
            <a:ext cx="2015827" cy="752547"/>
          </a:xfrm>
          <a:prstGeom prst="rect">
            <a:avLst/>
          </a:prstGeom>
        </p:spPr>
      </p:pic>
      <p:pic>
        <p:nvPicPr>
          <p:cNvPr id="61" name="Picture 60">
            <a:extLst>
              <a:ext uri="{FF2B5EF4-FFF2-40B4-BE49-F238E27FC236}">
                <a16:creationId xmlns:a16="http://schemas.microsoft.com/office/drawing/2014/main" id="{B3456921-EA24-4B65-AFD3-DA98F562D0F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58217" y="2169400"/>
            <a:ext cx="2453480" cy="1103896"/>
          </a:xfrm>
          <a:prstGeom prst="rect">
            <a:avLst/>
          </a:prstGeom>
        </p:spPr>
      </p:pic>
      <p:pic>
        <p:nvPicPr>
          <p:cNvPr id="65" name="Picture 64">
            <a:extLst>
              <a:ext uri="{FF2B5EF4-FFF2-40B4-BE49-F238E27FC236}">
                <a16:creationId xmlns:a16="http://schemas.microsoft.com/office/drawing/2014/main" id="{93D48CF0-51F3-4B84-9BEC-24752679784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7544" y="3587173"/>
            <a:ext cx="2453481" cy="1036016"/>
          </a:xfrm>
          <a:prstGeom prst="rect">
            <a:avLst/>
          </a:prstGeom>
        </p:spPr>
      </p:pic>
    </p:spTree>
    <p:extLst>
      <p:ext uri="{BB962C8B-B14F-4D97-AF65-F5344CB8AC3E}">
        <p14:creationId xmlns:p14="http://schemas.microsoft.com/office/powerpoint/2010/main" val="67377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500"/>
                                        <p:tgtEl>
                                          <p:spTgt spid="45"/>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1000"/>
                                        <p:tgtEl>
                                          <p:spTgt spid="61"/>
                                        </p:tgtEl>
                                      </p:cBhvr>
                                    </p:animEffect>
                                    <p:anim calcmode="lin" valueType="num">
                                      <p:cBhvr>
                                        <p:cTn id="25" dur="1000" fill="hold"/>
                                        <p:tgtEl>
                                          <p:spTgt spid="61"/>
                                        </p:tgtEl>
                                        <p:attrNameLst>
                                          <p:attrName>ppt_x</p:attrName>
                                        </p:attrNameLst>
                                      </p:cBhvr>
                                      <p:tavLst>
                                        <p:tav tm="0">
                                          <p:val>
                                            <p:strVal val="#ppt_x"/>
                                          </p:val>
                                        </p:tav>
                                        <p:tav tm="100000">
                                          <p:val>
                                            <p:strVal val="#ppt_x"/>
                                          </p:val>
                                        </p:tav>
                                      </p:tavLst>
                                    </p:anim>
                                    <p:anim calcmode="lin" valueType="num">
                                      <p:cBhvr>
                                        <p:cTn id="2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1000"/>
                                        <p:tgtEl>
                                          <p:spTgt spid="65"/>
                                        </p:tgtEl>
                                      </p:cBhvr>
                                    </p:animEffect>
                                    <p:anim calcmode="lin" valueType="num">
                                      <p:cBhvr>
                                        <p:cTn id="44" dur="1000" fill="hold"/>
                                        <p:tgtEl>
                                          <p:spTgt spid="65"/>
                                        </p:tgtEl>
                                        <p:attrNameLst>
                                          <p:attrName>ppt_x</p:attrName>
                                        </p:attrNameLst>
                                      </p:cBhvr>
                                      <p:tavLst>
                                        <p:tav tm="0">
                                          <p:val>
                                            <p:strVal val="#ppt_x"/>
                                          </p:val>
                                        </p:tav>
                                        <p:tav tm="100000">
                                          <p:val>
                                            <p:strVal val="#ppt_x"/>
                                          </p:val>
                                        </p:tav>
                                      </p:tavLst>
                                    </p:anim>
                                    <p:anim calcmode="lin" valueType="num">
                                      <p:cBhvr>
                                        <p:cTn id="4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1000"/>
                                        <p:tgtEl>
                                          <p:spTgt spid="59"/>
                                        </p:tgtEl>
                                      </p:cBhvr>
                                    </p:animEffect>
                                    <p:anim calcmode="lin" valueType="num">
                                      <p:cBhvr>
                                        <p:cTn id="63" dur="1000" fill="hold"/>
                                        <p:tgtEl>
                                          <p:spTgt spid="59"/>
                                        </p:tgtEl>
                                        <p:attrNameLst>
                                          <p:attrName>ppt_x</p:attrName>
                                        </p:attrNameLst>
                                      </p:cBhvr>
                                      <p:tavLst>
                                        <p:tav tm="0">
                                          <p:val>
                                            <p:strVal val="#ppt_x"/>
                                          </p:val>
                                        </p:tav>
                                        <p:tav tm="100000">
                                          <p:val>
                                            <p:strVal val="#ppt_x"/>
                                          </p:val>
                                        </p:tav>
                                      </p:tavLst>
                                    </p:anim>
                                    <p:anim calcmode="lin" valueType="num">
                                      <p:cBhvr>
                                        <p:cTn id="6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67660"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051465" y="-1218523"/>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37083"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10264" y="-1738031"/>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49787" y="-110188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32293" y="-1481771"/>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758421" y="-1141151"/>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235021" y="-953384"/>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1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Can Fossils Tell Us?</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0" name="Rectangle 19">
            <a:extLst>
              <a:ext uri="{FF2B5EF4-FFF2-40B4-BE49-F238E27FC236}">
                <a16:creationId xmlns:a16="http://schemas.microsoft.com/office/drawing/2014/main" id="{5831E7AC-B101-41C2-9DBC-6E061C121AA5}"/>
              </a:ext>
            </a:extLst>
          </p:cNvPr>
          <p:cNvSpPr/>
          <p:nvPr/>
        </p:nvSpPr>
        <p:spPr>
          <a:xfrm>
            <a:off x="774413" y="2372515"/>
            <a:ext cx="4409983" cy="270843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Fossils have been found in rocks that were first formed billions of years ago. Many of the </a:t>
            </a:r>
            <a:r>
              <a:rPr lang="en-GB" sz="16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species</a:t>
            </a:r>
            <a:r>
              <a:rPr lang="en-GB" sz="1600" dirty="0">
                <a:latin typeface="BBC Reith Sans" panose="020B0603020204020204" pitchFamily="34" charset="0"/>
                <a:ea typeface="BBC Reith Sans" panose="020B0603020204020204" pitchFamily="34" charset="0"/>
                <a:cs typeface="BBC Reith Sans" panose="020B0603020204020204" pitchFamily="34" charset="0"/>
              </a:rPr>
              <a:t> found are now extinct so fossils help scientists understand what these species looked like, how they lived, how different animals were related to each other and where on Earth they lived.</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They also help scientists to understand what the Earth was like long ago and how it has changed over time.</a:t>
            </a:r>
          </a:p>
        </p:txBody>
      </p:sp>
      <p:pic>
        <p:nvPicPr>
          <p:cNvPr id="3" name="Picture 2">
            <a:extLst>
              <a:ext uri="{FF2B5EF4-FFF2-40B4-BE49-F238E27FC236}">
                <a16:creationId xmlns:a16="http://schemas.microsoft.com/office/drawing/2014/main" id="{25472751-CA87-40DC-8BDB-0253CA95140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5399" y="1561181"/>
            <a:ext cx="3052952" cy="4581218"/>
          </a:xfrm>
          <a:prstGeom prst="roundRect">
            <a:avLst>
              <a:gd name="adj" fmla="val 7489"/>
            </a:avLst>
          </a:prstGeom>
        </p:spPr>
      </p:pic>
      <p:cxnSp>
        <p:nvCxnSpPr>
          <p:cNvPr id="23" name="Straight Connector 22">
            <a:extLst>
              <a:ext uri="{FF2B5EF4-FFF2-40B4-BE49-F238E27FC236}">
                <a16:creationId xmlns:a16="http://schemas.microsoft.com/office/drawing/2014/main" id="{E2DB2979-6E44-4192-9AFE-75306998D1D1}"/>
              </a:ext>
            </a:extLst>
          </p:cNvPr>
          <p:cNvCxnSpPr>
            <a:cxnSpLocks/>
          </p:cNvCxnSpPr>
          <p:nvPr/>
        </p:nvCxnSpPr>
        <p:spPr>
          <a:xfrm flipH="1">
            <a:off x="786970" y="2273688"/>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EBF9C1-47E8-480C-9AD3-D1E9183D5E42}"/>
              </a:ext>
            </a:extLst>
          </p:cNvPr>
          <p:cNvCxnSpPr>
            <a:cxnSpLocks/>
          </p:cNvCxnSpPr>
          <p:nvPr/>
        </p:nvCxnSpPr>
        <p:spPr>
          <a:xfrm flipH="1">
            <a:off x="786973" y="5165480"/>
            <a:ext cx="4199572"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CCA4F398-DA62-40BC-A622-2CEE8A87C1D9}"/>
              </a:ext>
            </a:extLst>
          </p:cNvPr>
          <p:cNvSpPr/>
          <p:nvPr/>
        </p:nvSpPr>
        <p:spPr>
          <a:xfrm>
            <a:off x="5561112" y="5232633"/>
            <a:ext cx="2601527" cy="715806"/>
          </a:xfrm>
          <a:prstGeom prst="roundRect">
            <a:avLst>
              <a:gd name="adj" fmla="val 24262"/>
            </a:avLst>
          </a:prstGeom>
          <a:solidFill>
            <a:schemeClr val="bg1">
              <a:alpha val="79000"/>
            </a:schemeClr>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An ancient dinosaur lizard fossil in rock.</a:t>
            </a:r>
          </a:p>
        </p:txBody>
      </p:sp>
      <p:sp>
        <p:nvSpPr>
          <p:cNvPr id="29" name="Rectangle 28">
            <a:hlinkClick r:id="rId17" action="ppaction://hlinksldjump"/>
            <a:extLst>
              <a:ext uri="{FF2B5EF4-FFF2-40B4-BE49-F238E27FC236}">
                <a16:creationId xmlns:a16="http://schemas.microsoft.com/office/drawing/2014/main" id="{36C163BB-B436-4707-8E4D-71A154AAC079}"/>
              </a:ext>
            </a:extLst>
          </p:cNvPr>
          <p:cNvSpPr/>
          <p:nvPr/>
        </p:nvSpPr>
        <p:spPr>
          <a:xfrm>
            <a:off x="715913" y="2850113"/>
            <a:ext cx="841669"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07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67660"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051465" y="-1218523"/>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37083"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10264" y="-1738031"/>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49787" y="-110188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32293" y="-1481771"/>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758421" y="-1141151"/>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235021" y="-953384"/>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1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Can Fossils Tell Us?</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 name="Picture 3">
            <a:extLst>
              <a:ext uri="{FF2B5EF4-FFF2-40B4-BE49-F238E27FC236}">
                <a16:creationId xmlns:a16="http://schemas.microsoft.com/office/drawing/2014/main" id="{3C727068-090B-4608-B42C-D3E8F7EE44C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68413" y="3050582"/>
            <a:ext cx="4619936" cy="3078755"/>
          </a:xfrm>
          <a:prstGeom prst="roundRect">
            <a:avLst>
              <a:gd name="adj" fmla="val 5859"/>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0" name="Rectangle 19">
            <a:extLst>
              <a:ext uri="{FF2B5EF4-FFF2-40B4-BE49-F238E27FC236}">
                <a16:creationId xmlns:a16="http://schemas.microsoft.com/office/drawing/2014/main" id="{5831E7AC-B101-41C2-9DBC-6E061C121AA5}"/>
              </a:ext>
            </a:extLst>
          </p:cNvPr>
          <p:cNvSpPr/>
          <p:nvPr/>
        </p:nvSpPr>
        <p:spPr>
          <a:xfrm>
            <a:off x="774413" y="1769449"/>
            <a:ext cx="7613936" cy="984885"/>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Body fossils show what prehistoric animals looked like.</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In many cases, these fossils are the only evidence that certain animals, such as dinosaurs, ever lived because they have long been extinct.</a:t>
            </a:r>
          </a:p>
        </p:txBody>
      </p:sp>
      <p:cxnSp>
        <p:nvCxnSpPr>
          <p:cNvPr id="23" name="Straight Connector 22">
            <a:extLst>
              <a:ext uri="{FF2B5EF4-FFF2-40B4-BE49-F238E27FC236}">
                <a16:creationId xmlns:a16="http://schemas.microsoft.com/office/drawing/2014/main" id="{E2DB2979-6E44-4192-9AFE-75306998D1D1}"/>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CCA4F398-DA62-40BC-A622-2CEE8A87C1D9}"/>
              </a:ext>
            </a:extLst>
          </p:cNvPr>
          <p:cNvSpPr/>
          <p:nvPr/>
        </p:nvSpPr>
        <p:spPr>
          <a:xfrm>
            <a:off x="3985592" y="5232633"/>
            <a:ext cx="4177048" cy="715806"/>
          </a:xfrm>
          <a:prstGeom prst="roundRect">
            <a:avLst>
              <a:gd name="adj" fmla="val 24262"/>
            </a:avLst>
          </a:prstGeom>
          <a:solidFill>
            <a:schemeClr val="bg1">
              <a:alpha val="79000"/>
            </a:schemeClr>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A dinosaur head fossil showing its physical features.</a:t>
            </a:r>
          </a:p>
        </p:txBody>
      </p:sp>
      <p:sp>
        <p:nvSpPr>
          <p:cNvPr id="29" name="Rectangle 28">
            <a:extLst>
              <a:ext uri="{FF2B5EF4-FFF2-40B4-BE49-F238E27FC236}">
                <a16:creationId xmlns:a16="http://schemas.microsoft.com/office/drawing/2014/main" id="{3B08D6F6-7583-4CFB-A4E1-2EFDE5066D19}"/>
              </a:ext>
            </a:extLst>
          </p:cNvPr>
          <p:cNvSpPr/>
          <p:nvPr/>
        </p:nvSpPr>
        <p:spPr>
          <a:xfrm>
            <a:off x="760268" y="2953027"/>
            <a:ext cx="2858430"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Body fossils can give experts information about the size of a creature and how it looked. </a:t>
            </a:r>
          </a:p>
        </p:txBody>
      </p:sp>
      <p:cxnSp>
        <p:nvCxnSpPr>
          <p:cNvPr id="35" name="Straight Connector 34">
            <a:extLst>
              <a:ext uri="{FF2B5EF4-FFF2-40B4-BE49-F238E27FC236}">
                <a16:creationId xmlns:a16="http://schemas.microsoft.com/office/drawing/2014/main" id="{B718DF0E-88E6-445D-95AB-A7003416B740}"/>
              </a:ext>
            </a:extLst>
          </p:cNvPr>
          <p:cNvCxnSpPr>
            <a:cxnSpLocks/>
          </p:cNvCxnSpPr>
          <p:nvPr/>
        </p:nvCxnSpPr>
        <p:spPr>
          <a:xfrm flipH="1">
            <a:off x="786973" y="3794162"/>
            <a:ext cx="2686069"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569072D-AF29-4414-8A80-4CEF3AAAE58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7844" y="4064456"/>
            <a:ext cx="1544326" cy="2048104"/>
          </a:xfrm>
          <a:prstGeom prst="rect">
            <a:avLst/>
          </a:prstGeom>
        </p:spPr>
      </p:pic>
    </p:spTree>
    <p:extLst>
      <p:ext uri="{BB962C8B-B14F-4D97-AF65-F5344CB8AC3E}">
        <p14:creationId xmlns:p14="http://schemas.microsoft.com/office/powerpoint/2010/main" val="38802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67660"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051465" y="-1218523"/>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37083"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10264" y="-1738031"/>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49787" y="-110188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32293" y="-1481771"/>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758421" y="-1141151"/>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235021" y="-953384"/>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1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Can Fossils Tell Us?</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0" name="Rectangle 19">
            <a:extLst>
              <a:ext uri="{FF2B5EF4-FFF2-40B4-BE49-F238E27FC236}">
                <a16:creationId xmlns:a16="http://schemas.microsoft.com/office/drawing/2014/main" id="{5831E7AC-B101-41C2-9DBC-6E061C121AA5}"/>
              </a:ext>
            </a:extLst>
          </p:cNvPr>
          <p:cNvSpPr/>
          <p:nvPr/>
        </p:nvSpPr>
        <p:spPr>
          <a:xfrm>
            <a:off x="774413" y="1769449"/>
            <a:ext cx="7613936" cy="984885"/>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Trace fossils are not part of an animal but instead evidence of the movements and activities of an animal in the past.</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Trace fossils can include footprints, burrows and eggs.</a:t>
            </a:r>
          </a:p>
        </p:txBody>
      </p:sp>
      <p:cxnSp>
        <p:nvCxnSpPr>
          <p:cNvPr id="23" name="Straight Connector 22">
            <a:extLst>
              <a:ext uri="{FF2B5EF4-FFF2-40B4-BE49-F238E27FC236}">
                <a16:creationId xmlns:a16="http://schemas.microsoft.com/office/drawing/2014/main" id="{E2DB2979-6E44-4192-9AFE-75306998D1D1}"/>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EBF9C1-47E8-480C-9AD3-D1E9183D5E42}"/>
              </a:ext>
            </a:extLst>
          </p:cNvPr>
          <p:cNvCxnSpPr>
            <a:cxnSpLocks/>
          </p:cNvCxnSpPr>
          <p:nvPr/>
        </p:nvCxnSpPr>
        <p:spPr>
          <a:xfrm flipH="1">
            <a:off x="786973" y="2858508"/>
            <a:ext cx="4199572"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B08D6F6-7583-4CFB-A4E1-2EFDE5066D19}"/>
              </a:ext>
            </a:extLst>
          </p:cNvPr>
          <p:cNvSpPr/>
          <p:nvPr/>
        </p:nvSpPr>
        <p:spPr>
          <a:xfrm>
            <a:off x="5511567" y="3666396"/>
            <a:ext cx="2997271" cy="1969770"/>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These might be helpful to work out the size of an animal, such as a dinosaur, but tracks are more helpful to tell experts where animals lived, how they searched for food and what their habitats were like when they roamed the Earth.</a:t>
            </a:r>
          </a:p>
        </p:txBody>
      </p:sp>
      <p:cxnSp>
        <p:nvCxnSpPr>
          <p:cNvPr id="34" name="Straight Connector 33">
            <a:extLst>
              <a:ext uri="{FF2B5EF4-FFF2-40B4-BE49-F238E27FC236}">
                <a16:creationId xmlns:a16="http://schemas.microsoft.com/office/drawing/2014/main" id="{39A442DF-A974-4665-B602-8DA97C0867A6}"/>
              </a:ext>
            </a:extLst>
          </p:cNvPr>
          <p:cNvCxnSpPr>
            <a:cxnSpLocks/>
          </p:cNvCxnSpPr>
          <p:nvPr/>
        </p:nvCxnSpPr>
        <p:spPr>
          <a:xfrm flipH="1">
            <a:off x="5545123" y="3561662"/>
            <a:ext cx="1012228"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18DF0E-88E6-445D-95AB-A7003416B740}"/>
              </a:ext>
            </a:extLst>
          </p:cNvPr>
          <p:cNvCxnSpPr>
            <a:cxnSpLocks/>
          </p:cNvCxnSpPr>
          <p:nvPr/>
        </p:nvCxnSpPr>
        <p:spPr>
          <a:xfrm flipH="1">
            <a:off x="5545124" y="5741146"/>
            <a:ext cx="2843225"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8D7956-AEAD-43C3-A1A3-B18922B5046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7751" r="9131"/>
          <a:stretch/>
        </p:blipFill>
        <p:spPr>
          <a:xfrm>
            <a:off x="760772" y="3107101"/>
            <a:ext cx="4465569" cy="3022237"/>
          </a:xfrm>
          <a:prstGeom prst="roundRect">
            <a:avLst>
              <a:gd name="adj" fmla="val 7263"/>
            </a:avLst>
          </a:prstGeom>
        </p:spPr>
      </p:pic>
      <p:sp>
        <p:nvSpPr>
          <p:cNvPr id="27" name="Rectangle: Rounded Corners 26">
            <a:extLst>
              <a:ext uri="{FF2B5EF4-FFF2-40B4-BE49-F238E27FC236}">
                <a16:creationId xmlns:a16="http://schemas.microsoft.com/office/drawing/2014/main" id="{CCA4F398-DA62-40BC-A622-2CEE8A87C1D9}"/>
              </a:ext>
            </a:extLst>
          </p:cNvPr>
          <p:cNvSpPr/>
          <p:nvPr/>
        </p:nvSpPr>
        <p:spPr>
          <a:xfrm>
            <a:off x="968768" y="5229323"/>
            <a:ext cx="4049577" cy="715806"/>
          </a:xfrm>
          <a:prstGeom prst="roundRect">
            <a:avLst>
              <a:gd name="adj" fmla="val 24262"/>
            </a:avLst>
          </a:prstGeom>
          <a:solidFill>
            <a:schemeClr val="bg1">
              <a:alpha val="79000"/>
            </a:schemeClr>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A dinosaur footprint fossil found </a:t>
            </a:r>
            <a:b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b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in Spain.</a:t>
            </a:r>
          </a:p>
        </p:txBody>
      </p:sp>
    </p:spTree>
    <p:extLst>
      <p:ext uri="{BB962C8B-B14F-4D97-AF65-F5344CB8AC3E}">
        <p14:creationId xmlns:p14="http://schemas.microsoft.com/office/powerpoint/2010/main" val="111340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67660"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051465" y="-1218523"/>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37083"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10264" y="-1738031"/>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49787" y="-110188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32293" y="-1481771"/>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758421" y="-1141151"/>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235021" y="-953384"/>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1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Can Fossils Tell Us?</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0" name="Rectangle 19">
            <a:extLst>
              <a:ext uri="{FF2B5EF4-FFF2-40B4-BE49-F238E27FC236}">
                <a16:creationId xmlns:a16="http://schemas.microsoft.com/office/drawing/2014/main" id="{5831E7AC-B101-41C2-9DBC-6E061C121AA5}"/>
              </a:ext>
            </a:extLst>
          </p:cNvPr>
          <p:cNvSpPr/>
          <p:nvPr/>
        </p:nvSpPr>
        <p:spPr>
          <a:xfrm>
            <a:off x="774413" y="1769449"/>
            <a:ext cx="7613936" cy="1477328"/>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Coprolites (animal poo fossils) come in many shapes and sizes, which helps scientists to understand what kind of animal the poo belonged to. They also tell us what the animal’s diet was like, for example whether they were carnivores, herbivores or omnivores.</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Experts are able to look deeper into coprolites to find out what is inside them. </a:t>
            </a:r>
          </a:p>
        </p:txBody>
      </p:sp>
      <p:cxnSp>
        <p:nvCxnSpPr>
          <p:cNvPr id="23" name="Straight Connector 22">
            <a:extLst>
              <a:ext uri="{FF2B5EF4-FFF2-40B4-BE49-F238E27FC236}">
                <a16:creationId xmlns:a16="http://schemas.microsoft.com/office/drawing/2014/main" id="{E2DB2979-6E44-4192-9AFE-75306998D1D1}"/>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EBF9C1-47E8-480C-9AD3-D1E9183D5E42}"/>
              </a:ext>
            </a:extLst>
          </p:cNvPr>
          <p:cNvCxnSpPr>
            <a:cxnSpLocks/>
          </p:cNvCxnSpPr>
          <p:nvPr/>
        </p:nvCxnSpPr>
        <p:spPr>
          <a:xfrm flipH="1">
            <a:off x="786973" y="3368139"/>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B08D6F6-7583-4CFB-A4E1-2EFDE5066D19}"/>
              </a:ext>
            </a:extLst>
          </p:cNvPr>
          <p:cNvSpPr/>
          <p:nvPr/>
        </p:nvSpPr>
        <p:spPr>
          <a:xfrm>
            <a:off x="4741765" y="4119480"/>
            <a:ext cx="3646585" cy="1477328"/>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If experts find tiny pieces of bone, the animal would have been a meat-eater.</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The coprolite of a plant-eater might contain seeds, bark or leaf fragments for example.</a:t>
            </a:r>
          </a:p>
        </p:txBody>
      </p:sp>
      <p:cxnSp>
        <p:nvCxnSpPr>
          <p:cNvPr id="34" name="Straight Connector 33">
            <a:extLst>
              <a:ext uri="{FF2B5EF4-FFF2-40B4-BE49-F238E27FC236}">
                <a16:creationId xmlns:a16="http://schemas.microsoft.com/office/drawing/2014/main" id="{39A442DF-A974-4665-B602-8DA97C0867A6}"/>
              </a:ext>
            </a:extLst>
          </p:cNvPr>
          <p:cNvCxnSpPr>
            <a:cxnSpLocks/>
          </p:cNvCxnSpPr>
          <p:nvPr/>
        </p:nvCxnSpPr>
        <p:spPr>
          <a:xfrm flipH="1">
            <a:off x="4762714" y="4014746"/>
            <a:ext cx="795776"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18DF0E-88E6-445D-95AB-A7003416B740}"/>
              </a:ext>
            </a:extLst>
          </p:cNvPr>
          <p:cNvCxnSpPr>
            <a:cxnSpLocks/>
          </p:cNvCxnSpPr>
          <p:nvPr/>
        </p:nvCxnSpPr>
        <p:spPr>
          <a:xfrm flipH="1">
            <a:off x="4762714" y="5692241"/>
            <a:ext cx="2843225"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3E4E628-AA35-4487-87FE-6C1D884FCC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5631" y="3557874"/>
            <a:ext cx="2933787" cy="2393489"/>
          </a:xfrm>
          <a:prstGeom prst="rect">
            <a:avLst/>
          </a:prstGeom>
        </p:spPr>
      </p:pic>
      <p:sp>
        <p:nvSpPr>
          <p:cNvPr id="27" name="Rectangle: Rounded Corners 26">
            <a:extLst>
              <a:ext uri="{FF2B5EF4-FFF2-40B4-BE49-F238E27FC236}">
                <a16:creationId xmlns:a16="http://schemas.microsoft.com/office/drawing/2014/main" id="{CCA4F398-DA62-40BC-A622-2CEE8A87C1D9}"/>
              </a:ext>
            </a:extLst>
          </p:cNvPr>
          <p:cNvSpPr/>
          <p:nvPr/>
        </p:nvSpPr>
        <p:spPr>
          <a:xfrm>
            <a:off x="1520426" y="5647142"/>
            <a:ext cx="2053763" cy="458729"/>
          </a:xfrm>
          <a:prstGeom prst="roundRect">
            <a:avLst>
              <a:gd name="adj" fmla="val 24262"/>
            </a:avLst>
          </a:prstGeom>
          <a:solidFill>
            <a:schemeClr val="bg1">
              <a:alpha val="79000"/>
            </a:schemeClr>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A coprolite fossil.</a:t>
            </a:r>
          </a:p>
        </p:txBody>
      </p:sp>
    </p:spTree>
    <p:extLst>
      <p:ext uri="{BB962C8B-B14F-4D97-AF65-F5344CB8AC3E}">
        <p14:creationId xmlns:p14="http://schemas.microsoft.com/office/powerpoint/2010/main" val="44643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fade">
                                      <p:cBhvr>
                                        <p:cTn id="33" dur="500"/>
                                        <p:tgtEl>
                                          <p:spTgt spid="29">
                                            <p:txEl>
                                              <p:pRg st="0" end="0"/>
                                            </p:txEl>
                                          </p:spTgt>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childTnLst>
                          </p:cTn>
                        </p:par>
                        <p:par>
                          <p:cTn id="38" fill="hold">
                            <p:stCondLst>
                              <p:cond delay="5000"/>
                            </p:stCondLst>
                            <p:childTnLst>
                              <p:par>
                                <p:cTn id="39" presetID="22" presetClass="entr" presetSubtype="8"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7FD5896-563B-4F53-8C29-50E39C3D6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9" name="Picture 58">
            <a:extLst>
              <a:ext uri="{FF2B5EF4-FFF2-40B4-BE49-F238E27FC236}">
                <a16:creationId xmlns:a16="http://schemas.microsoft.com/office/drawing/2014/main" id="{36B6913C-67BC-401D-B09B-B7E6BF116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60" name="Picture 59">
            <a:extLst>
              <a:ext uri="{FF2B5EF4-FFF2-40B4-BE49-F238E27FC236}">
                <a16:creationId xmlns:a16="http://schemas.microsoft.com/office/drawing/2014/main" id="{D098A623-5328-44E5-AEE6-5CD82CF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61" name="Picture 60">
            <a:extLst>
              <a:ext uri="{FF2B5EF4-FFF2-40B4-BE49-F238E27FC236}">
                <a16:creationId xmlns:a16="http://schemas.microsoft.com/office/drawing/2014/main" id="{1513D8EE-3D7D-4214-B854-8774044DE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62" name="Picture 61">
            <a:extLst>
              <a:ext uri="{FF2B5EF4-FFF2-40B4-BE49-F238E27FC236}">
                <a16:creationId xmlns:a16="http://schemas.microsoft.com/office/drawing/2014/main" id="{E4894AA6-FEC7-438F-97AD-E337E0485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63" name="Picture 62">
            <a:extLst>
              <a:ext uri="{FF2B5EF4-FFF2-40B4-BE49-F238E27FC236}">
                <a16:creationId xmlns:a16="http://schemas.microsoft.com/office/drawing/2014/main" id="{6B4288EB-26FE-4A50-9C29-AE0FC16A4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4" name="Picture 63">
            <a:extLst>
              <a:ext uri="{FF2B5EF4-FFF2-40B4-BE49-F238E27FC236}">
                <a16:creationId xmlns:a16="http://schemas.microsoft.com/office/drawing/2014/main" id="{11CA8FB7-0F69-44C5-A90C-FB3613681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5" name="Picture 64">
            <a:extLst>
              <a:ext uri="{FF2B5EF4-FFF2-40B4-BE49-F238E27FC236}">
                <a16:creationId xmlns:a16="http://schemas.microsoft.com/office/drawing/2014/main" id="{92476D9D-8C6F-44C9-A400-ECDB3F6E33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6" name="Picture 65">
            <a:extLst>
              <a:ext uri="{FF2B5EF4-FFF2-40B4-BE49-F238E27FC236}">
                <a16:creationId xmlns:a16="http://schemas.microsoft.com/office/drawing/2014/main" id="{805B68F1-4BE3-4068-9BCD-77D0F4C0C4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7" name="Picture 66">
            <a:extLst>
              <a:ext uri="{FF2B5EF4-FFF2-40B4-BE49-F238E27FC236}">
                <a16:creationId xmlns:a16="http://schemas.microsoft.com/office/drawing/2014/main" id="{03EC8730-7960-42A5-9428-86173104C8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8" name="Picture 67">
            <a:extLst>
              <a:ext uri="{FF2B5EF4-FFF2-40B4-BE49-F238E27FC236}">
                <a16:creationId xmlns:a16="http://schemas.microsoft.com/office/drawing/2014/main" id="{519E089B-F911-4878-B127-CE21F4E93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9" name="Title 20">
            <a:extLst>
              <a:ext uri="{FF2B5EF4-FFF2-40B4-BE49-F238E27FC236}">
                <a16:creationId xmlns:a16="http://schemas.microsoft.com/office/drawing/2014/main" id="{058D143E-E40C-4455-8D50-728201745659}"/>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70" name="Picture 69">
            <a:extLst>
              <a:ext uri="{FF2B5EF4-FFF2-40B4-BE49-F238E27FC236}">
                <a16:creationId xmlns:a16="http://schemas.microsoft.com/office/drawing/2014/main" id="{5C0B1AFB-57FD-421C-854B-CB8C80568B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71" name="Picture 70">
            <a:extLst>
              <a:ext uri="{FF2B5EF4-FFF2-40B4-BE49-F238E27FC236}">
                <a16:creationId xmlns:a16="http://schemas.microsoft.com/office/drawing/2014/main" id="{4AC68DE0-0A6D-4BEA-8598-E79333C825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72" name="Picture 71">
            <a:extLst>
              <a:ext uri="{FF2B5EF4-FFF2-40B4-BE49-F238E27FC236}">
                <a16:creationId xmlns:a16="http://schemas.microsoft.com/office/drawing/2014/main" id="{2F264199-CE1A-45AA-BECC-BA031D6420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73" name="Picture 72">
            <a:extLst>
              <a:ext uri="{FF2B5EF4-FFF2-40B4-BE49-F238E27FC236}">
                <a16:creationId xmlns:a16="http://schemas.microsoft.com/office/drawing/2014/main" id="{52A27D61-9A14-49EB-9A09-0E7794BB06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4" name="Picture 73">
            <a:extLst>
              <a:ext uri="{FF2B5EF4-FFF2-40B4-BE49-F238E27FC236}">
                <a16:creationId xmlns:a16="http://schemas.microsoft.com/office/drawing/2014/main" id="{D5AF526C-7848-49BC-9CCD-9881C7966D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5" name="Picture 74">
            <a:extLst>
              <a:ext uri="{FF2B5EF4-FFF2-40B4-BE49-F238E27FC236}">
                <a16:creationId xmlns:a16="http://schemas.microsoft.com/office/drawing/2014/main" id="{0C40D636-4E69-49D9-831A-6D29D3523F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76" name="Rectangle 75">
            <a:extLst>
              <a:ext uri="{FF2B5EF4-FFF2-40B4-BE49-F238E27FC236}">
                <a16:creationId xmlns:a16="http://schemas.microsoft.com/office/drawing/2014/main" id="{E204DB6D-7F29-4656-86B5-7A55B8A88EBD}"/>
              </a:ext>
            </a:extLst>
          </p:cNvPr>
          <p:cNvSpPr/>
          <p:nvPr/>
        </p:nvSpPr>
        <p:spPr>
          <a:xfrm>
            <a:off x="774413" y="1735845"/>
            <a:ext cx="7613936"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Sort these fossils into the correct group.</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Click on each image to move the fossil into the basket they belong to.</a:t>
            </a:r>
          </a:p>
        </p:txBody>
      </p:sp>
      <p:cxnSp>
        <p:nvCxnSpPr>
          <p:cNvPr id="77" name="Straight Connector 76">
            <a:extLst>
              <a:ext uri="{FF2B5EF4-FFF2-40B4-BE49-F238E27FC236}">
                <a16:creationId xmlns:a16="http://schemas.microsoft.com/office/drawing/2014/main" id="{2D3D0CBF-14CA-42A2-B37B-74B73FCA35A0}"/>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72E3FC9-2ED6-4706-8CDD-D9DA81B5AA58}"/>
              </a:ext>
            </a:extLst>
          </p:cNvPr>
          <p:cNvCxnSpPr>
            <a:cxnSpLocks/>
          </p:cNvCxnSpPr>
          <p:nvPr/>
        </p:nvCxnSpPr>
        <p:spPr>
          <a:xfrm flipH="1">
            <a:off x="786973" y="256468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DB562D4B-2803-4673-A709-2E444E0747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99" y="5026903"/>
            <a:ext cx="2220739" cy="1661896"/>
          </a:xfrm>
          <a:prstGeom prst="rect">
            <a:avLst/>
          </a:prstGeom>
        </p:spPr>
      </p:pic>
      <p:pic>
        <p:nvPicPr>
          <p:cNvPr id="84" name="Picture 83">
            <a:extLst>
              <a:ext uri="{FF2B5EF4-FFF2-40B4-BE49-F238E27FC236}">
                <a16:creationId xmlns:a16="http://schemas.microsoft.com/office/drawing/2014/main" id="{668AFBB7-2A65-4E6A-B428-D7B2B6DD32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78302" y="5023180"/>
            <a:ext cx="2220739" cy="1661896"/>
          </a:xfrm>
          <a:prstGeom prst="rect">
            <a:avLst/>
          </a:prstGeom>
        </p:spPr>
      </p:pic>
      <p:pic>
        <p:nvPicPr>
          <p:cNvPr id="85" name="Picture 84">
            <a:extLst>
              <a:ext uri="{FF2B5EF4-FFF2-40B4-BE49-F238E27FC236}">
                <a16:creationId xmlns:a16="http://schemas.microsoft.com/office/drawing/2014/main" id="{006BED56-003A-408F-9892-CA25BD11CE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07193" y="5026903"/>
            <a:ext cx="2220739" cy="1661896"/>
          </a:xfrm>
          <a:prstGeom prst="rect">
            <a:avLst/>
          </a:prstGeom>
        </p:spPr>
      </p:pic>
      <p:sp>
        <p:nvSpPr>
          <p:cNvPr id="86" name="Rectangle 85">
            <a:extLst>
              <a:ext uri="{FF2B5EF4-FFF2-40B4-BE49-F238E27FC236}">
                <a16:creationId xmlns:a16="http://schemas.microsoft.com/office/drawing/2014/main" id="{FCFABDC6-FECD-4AC9-A186-83C52BFAC801}"/>
              </a:ext>
            </a:extLst>
          </p:cNvPr>
          <p:cNvSpPr/>
          <p:nvPr/>
        </p:nvSpPr>
        <p:spPr>
          <a:xfrm>
            <a:off x="33661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Coprolite</a:t>
            </a:r>
          </a:p>
        </p:txBody>
      </p:sp>
      <p:sp>
        <p:nvSpPr>
          <p:cNvPr id="87" name="Rectangle 86">
            <a:extLst>
              <a:ext uri="{FF2B5EF4-FFF2-40B4-BE49-F238E27FC236}">
                <a16:creationId xmlns:a16="http://schemas.microsoft.com/office/drawing/2014/main" id="{3AFA5CD0-DB27-4039-A24C-BF78B5F33A40}"/>
              </a:ext>
            </a:extLst>
          </p:cNvPr>
          <p:cNvSpPr/>
          <p:nvPr/>
        </p:nvSpPr>
        <p:spPr>
          <a:xfrm>
            <a:off x="372743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Trace</a:t>
            </a:r>
          </a:p>
        </p:txBody>
      </p:sp>
      <p:sp>
        <p:nvSpPr>
          <p:cNvPr id="88" name="Rectangle 87">
            <a:extLst>
              <a:ext uri="{FF2B5EF4-FFF2-40B4-BE49-F238E27FC236}">
                <a16:creationId xmlns:a16="http://schemas.microsoft.com/office/drawing/2014/main" id="{81C483AD-0D8B-4AD6-BB04-F48DE1EEC60B}"/>
              </a:ext>
            </a:extLst>
          </p:cNvPr>
          <p:cNvSpPr/>
          <p:nvPr/>
        </p:nvSpPr>
        <p:spPr>
          <a:xfrm>
            <a:off x="709550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Body</a:t>
            </a:r>
          </a:p>
        </p:txBody>
      </p:sp>
      <p:pic>
        <p:nvPicPr>
          <p:cNvPr id="8" name="Picture 7">
            <a:extLst>
              <a:ext uri="{FF2B5EF4-FFF2-40B4-BE49-F238E27FC236}">
                <a16:creationId xmlns:a16="http://schemas.microsoft.com/office/drawing/2014/main" id="{2C79DF38-B344-4B94-87CF-E02F133C044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483" t="26878" r="13154" b="38514"/>
          <a:stretch/>
        </p:blipFill>
        <p:spPr>
          <a:xfrm>
            <a:off x="3769454" y="2795011"/>
            <a:ext cx="1620325" cy="1267978"/>
          </a:xfrm>
          <a:prstGeom prst="roundRect">
            <a:avLst>
              <a:gd name="adj" fmla="val 9938"/>
            </a:avLst>
          </a:prstGeom>
        </p:spPr>
      </p:pic>
    </p:spTree>
    <p:extLst>
      <p:ext uri="{BB962C8B-B14F-4D97-AF65-F5344CB8AC3E}">
        <p14:creationId xmlns:p14="http://schemas.microsoft.com/office/powerpoint/2010/main" val="323629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6">
                                            <p:txEl>
                                              <p:pRg st="0" end="0"/>
                                            </p:txEl>
                                          </p:spTgt>
                                        </p:tgtEl>
                                        <p:attrNameLst>
                                          <p:attrName>style.visibility</p:attrName>
                                        </p:attrNameLst>
                                      </p:cBhvr>
                                      <p:to>
                                        <p:strVal val="visible"/>
                                      </p:to>
                                    </p:set>
                                    <p:animEffect transition="in" filter="fade">
                                      <p:cBhvr>
                                        <p:cTn id="11" dur="500"/>
                                        <p:tgtEl>
                                          <p:spTgt spid="76">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6">
                                            <p:txEl>
                                              <p:pRg st="2" end="2"/>
                                            </p:txEl>
                                          </p:spTgt>
                                        </p:tgtEl>
                                        <p:attrNameLst>
                                          <p:attrName>style.visibility</p:attrName>
                                        </p:attrNameLst>
                                      </p:cBhvr>
                                      <p:to>
                                        <p:strVal val="visible"/>
                                      </p:to>
                                    </p:set>
                                    <p:animEffect transition="in" filter="fade">
                                      <p:cBhvr>
                                        <p:cTn id="15" dur="500"/>
                                        <p:tgtEl>
                                          <p:spTgt spid="76">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44444E-6 0 L -4.44444E-6 0.35417 " pathEditMode="relative" rAng="0" ptsTypes="AA">
                                      <p:cBhvr>
                                        <p:cTn id="28" dur="2000" fill="hold"/>
                                        <p:tgtEl>
                                          <p:spTgt spid="8"/>
                                        </p:tgtEl>
                                        <p:attrNameLst>
                                          <p:attrName>ppt_x</p:attrName>
                                          <p:attrName>ppt_y</p:attrName>
                                        </p:attrNameLst>
                                      </p:cBhvr>
                                      <p:rCtr x="0" y="17708"/>
                                    </p:animMotion>
                                  </p:childTnLst>
                                </p:cTn>
                              </p:par>
                              <p:par>
                                <p:cTn id="29" presetID="31" presetClass="exit" presetSubtype="0" fill="hold" nodeType="withEffect">
                                  <p:stCondLst>
                                    <p:cond delay="700"/>
                                  </p:stCondLst>
                                  <p:childTnLst>
                                    <p:anim calcmode="lin" valueType="num">
                                      <p:cBhvr>
                                        <p:cTn id="30" dur="1000"/>
                                        <p:tgtEl>
                                          <p:spTgt spid="8"/>
                                        </p:tgtEl>
                                        <p:attrNameLst>
                                          <p:attrName>ppt_w</p:attrName>
                                        </p:attrNameLst>
                                      </p:cBhvr>
                                      <p:tavLst>
                                        <p:tav tm="0">
                                          <p:val>
                                            <p:strVal val="ppt_w"/>
                                          </p:val>
                                        </p:tav>
                                        <p:tav tm="100000">
                                          <p:val>
                                            <p:fltVal val="0"/>
                                          </p:val>
                                        </p:tav>
                                      </p:tavLst>
                                    </p:anim>
                                    <p:anim calcmode="lin" valueType="num">
                                      <p:cBhvr>
                                        <p:cTn id="31" dur="1000"/>
                                        <p:tgtEl>
                                          <p:spTgt spid="8"/>
                                        </p:tgtEl>
                                        <p:attrNameLst>
                                          <p:attrName>ppt_h</p:attrName>
                                        </p:attrNameLst>
                                      </p:cBhvr>
                                      <p:tavLst>
                                        <p:tav tm="0">
                                          <p:val>
                                            <p:strVal val="ppt_h"/>
                                          </p:val>
                                        </p:tav>
                                        <p:tav tm="100000">
                                          <p:val>
                                            <p:fltVal val="0"/>
                                          </p:val>
                                        </p:tav>
                                      </p:tavLst>
                                    </p:anim>
                                    <p:anim calcmode="lin" valueType="num">
                                      <p:cBhvr>
                                        <p:cTn id="32" dur="1000"/>
                                        <p:tgtEl>
                                          <p:spTgt spid="8"/>
                                        </p:tgtEl>
                                        <p:attrNameLst>
                                          <p:attrName>style.rotation</p:attrName>
                                        </p:attrNameLst>
                                      </p:cBhvr>
                                      <p:tavLst>
                                        <p:tav tm="0">
                                          <p:val>
                                            <p:fltVal val="0"/>
                                          </p:val>
                                        </p:tav>
                                        <p:tav tm="100000">
                                          <p:val>
                                            <p:fltVal val="90"/>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7FD5896-563B-4F53-8C29-50E39C3D6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9" name="Picture 58">
            <a:extLst>
              <a:ext uri="{FF2B5EF4-FFF2-40B4-BE49-F238E27FC236}">
                <a16:creationId xmlns:a16="http://schemas.microsoft.com/office/drawing/2014/main" id="{36B6913C-67BC-401D-B09B-B7E6BF116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60" name="Picture 59">
            <a:extLst>
              <a:ext uri="{FF2B5EF4-FFF2-40B4-BE49-F238E27FC236}">
                <a16:creationId xmlns:a16="http://schemas.microsoft.com/office/drawing/2014/main" id="{D098A623-5328-44E5-AEE6-5CD82CF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61" name="Picture 60">
            <a:extLst>
              <a:ext uri="{FF2B5EF4-FFF2-40B4-BE49-F238E27FC236}">
                <a16:creationId xmlns:a16="http://schemas.microsoft.com/office/drawing/2014/main" id="{1513D8EE-3D7D-4214-B854-8774044DE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62" name="Picture 61">
            <a:extLst>
              <a:ext uri="{FF2B5EF4-FFF2-40B4-BE49-F238E27FC236}">
                <a16:creationId xmlns:a16="http://schemas.microsoft.com/office/drawing/2014/main" id="{E4894AA6-FEC7-438F-97AD-E337E0485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63" name="Picture 62">
            <a:extLst>
              <a:ext uri="{FF2B5EF4-FFF2-40B4-BE49-F238E27FC236}">
                <a16:creationId xmlns:a16="http://schemas.microsoft.com/office/drawing/2014/main" id="{6B4288EB-26FE-4A50-9C29-AE0FC16A4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4" name="Picture 63">
            <a:extLst>
              <a:ext uri="{FF2B5EF4-FFF2-40B4-BE49-F238E27FC236}">
                <a16:creationId xmlns:a16="http://schemas.microsoft.com/office/drawing/2014/main" id="{11CA8FB7-0F69-44C5-A90C-FB3613681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5" name="Picture 64">
            <a:extLst>
              <a:ext uri="{FF2B5EF4-FFF2-40B4-BE49-F238E27FC236}">
                <a16:creationId xmlns:a16="http://schemas.microsoft.com/office/drawing/2014/main" id="{92476D9D-8C6F-44C9-A400-ECDB3F6E33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6" name="Picture 65">
            <a:extLst>
              <a:ext uri="{FF2B5EF4-FFF2-40B4-BE49-F238E27FC236}">
                <a16:creationId xmlns:a16="http://schemas.microsoft.com/office/drawing/2014/main" id="{805B68F1-4BE3-4068-9BCD-77D0F4C0C4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7" name="Picture 66">
            <a:extLst>
              <a:ext uri="{FF2B5EF4-FFF2-40B4-BE49-F238E27FC236}">
                <a16:creationId xmlns:a16="http://schemas.microsoft.com/office/drawing/2014/main" id="{03EC8730-7960-42A5-9428-86173104C8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8" name="Picture 67">
            <a:extLst>
              <a:ext uri="{FF2B5EF4-FFF2-40B4-BE49-F238E27FC236}">
                <a16:creationId xmlns:a16="http://schemas.microsoft.com/office/drawing/2014/main" id="{519E089B-F911-4878-B127-CE21F4E93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9" name="Title 20">
            <a:extLst>
              <a:ext uri="{FF2B5EF4-FFF2-40B4-BE49-F238E27FC236}">
                <a16:creationId xmlns:a16="http://schemas.microsoft.com/office/drawing/2014/main" id="{058D143E-E40C-4455-8D50-728201745659}"/>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70" name="Picture 69">
            <a:extLst>
              <a:ext uri="{FF2B5EF4-FFF2-40B4-BE49-F238E27FC236}">
                <a16:creationId xmlns:a16="http://schemas.microsoft.com/office/drawing/2014/main" id="{5C0B1AFB-57FD-421C-854B-CB8C80568B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71" name="Picture 70">
            <a:extLst>
              <a:ext uri="{FF2B5EF4-FFF2-40B4-BE49-F238E27FC236}">
                <a16:creationId xmlns:a16="http://schemas.microsoft.com/office/drawing/2014/main" id="{4AC68DE0-0A6D-4BEA-8598-E79333C825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72" name="Picture 71">
            <a:extLst>
              <a:ext uri="{FF2B5EF4-FFF2-40B4-BE49-F238E27FC236}">
                <a16:creationId xmlns:a16="http://schemas.microsoft.com/office/drawing/2014/main" id="{2F264199-CE1A-45AA-BECC-BA031D6420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73" name="Picture 72">
            <a:extLst>
              <a:ext uri="{FF2B5EF4-FFF2-40B4-BE49-F238E27FC236}">
                <a16:creationId xmlns:a16="http://schemas.microsoft.com/office/drawing/2014/main" id="{52A27D61-9A14-49EB-9A09-0E7794BB06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4" name="Picture 73">
            <a:extLst>
              <a:ext uri="{FF2B5EF4-FFF2-40B4-BE49-F238E27FC236}">
                <a16:creationId xmlns:a16="http://schemas.microsoft.com/office/drawing/2014/main" id="{D5AF526C-7848-49BC-9CCD-9881C7966D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5" name="Picture 74">
            <a:extLst>
              <a:ext uri="{FF2B5EF4-FFF2-40B4-BE49-F238E27FC236}">
                <a16:creationId xmlns:a16="http://schemas.microsoft.com/office/drawing/2014/main" id="{0C40D636-4E69-49D9-831A-6D29D3523F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76" name="Rectangle 75">
            <a:extLst>
              <a:ext uri="{FF2B5EF4-FFF2-40B4-BE49-F238E27FC236}">
                <a16:creationId xmlns:a16="http://schemas.microsoft.com/office/drawing/2014/main" id="{E204DB6D-7F29-4656-86B5-7A55B8A88EBD}"/>
              </a:ext>
            </a:extLst>
          </p:cNvPr>
          <p:cNvSpPr/>
          <p:nvPr/>
        </p:nvSpPr>
        <p:spPr>
          <a:xfrm>
            <a:off x="774413" y="1735845"/>
            <a:ext cx="7613936"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Sort these fossils into the correct group.</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Click on each image to move the fossil into the basket they belong to.</a:t>
            </a:r>
          </a:p>
        </p:txBody>
      </p:sp>
      <p:cxnSp>
        <p:nvCxnSpPr>
          <p:cNvPr id="77" name="Straight Connector 76">
            <a:extLst>
              <a:ext uri="{FF2B5EF4-FFF2-40B4-BE49-F238E27FC236}">
                <a16:creationId xmlns:a16="http://schemas.microsoft.com/office/drawing/2014/main" id="{2D3D0CBF-14CA-42A2-B37B-74B73FCA35A0}"/>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72E3FC9-2ED6-4706-8CDD-D9DA81B5AA58}"/>
              </a:ext>
            </a:extLst>
          </p:cNvPr>
          <p:cNvCxnSpPr>
            <a:cxnSpLocks/>
          </p:cNvCxnSpPr>
          <p:nvPr/>
        </p:nvCxnSpPr>
        <p:spPr>
          <a:xfrm flipH="1">
            <a:off x="786973" y="256468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DB562D4B-2803-4673-A709-2E444E0747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99" y="5026903"/>
            <a:ext cx="2220739" cy="1661896"/>
          </a:xfrm>
          <a:prstGeom prst="rect">
            <a:avLst/>
          </a:prstGeom>
        </p:spPr>
      </p:pic>
      <p:pic>
        <p:nvPicPr>
          <p:cNvPr id="84" name="Picture 83">
            <a:extLst>
              <a:ext uri="{FF2B5EF4-FFF2-40B4-BE49-F238E27FC236}">
                <a16:creationId xmlns:a16="http://schemas.microsoft.com/office/drawing/2014/main" id="{668AFBB7-2A65-4E6A-B428-D7B2B6DD32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78302" y="5023180"/>
            <a:ext cx="2220739" cy="1661896"/>
          </a:xfrm>
          <a:prstGeom prst="rect">
            <a:avLst/>
          </a:prstGeom>
        </p:spPr>
      </p:pic>
      <p:pic>
        <p:nvPicPr>
          <p:cNvPr id="85" name="Picture 84">
            <a:extLst>
              <a:ext uri="{FF2B5EF4-FFF2-40B4-BE49-F238E27FC236}">
                <a16:creationId xmlns:a16="http://schemas.microsoft.com/office/drawing/2014/main" id="{006BED56-003A-408F-9892-CA25BD11CE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07193" y="5026903"/>
            <a:ext cx="2220739" cy="1661896"/>
          </a:xfrm>
          <a:prstGeom prst="rect">
            <a:avLst/>
          </a:prstGeom>
        </p:spPr>
      </p:pic>
      <p:sp>
        <p:nvSpPr>
          <p:cNvPr id="86" name="Rectangle 85">
            <a:extLst>
              <a:ext uri="{FF2B5EF4-FFF2-40B4-BE49-F238E27FC236}">
                <a16:creationId xmlns:a16="http://schemas.microsoft.com/office/drawing/2014/main" id="{FCFABDC6-FECD-4AC9-A186-83C52BFAC801}"/>
              </a:ext>
            </a:extLst>
          </p:cNvPr>
          <p:cNvSpPr/>
          <p:nvPr/>
        </p:nvSpPr>
        <p:spPr>
          <a:xfrm>
            <a:off x="33661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Coprolite</a:t>
            </a:r>
          </a:p>
        </p:txBody>
      </p:sp>
      <p:sp>
        <p:nvSpPr>
          <p:cNvPr id="87" name="Rectangle 86">
            <a:extLst>
              <a:ext uri="{FF2B5EF4-FFF2-40B4-BE49-F238E27FC236}">
                <a16:creationId xmlns:a16="http://schemas.microsoft.com/office/drawing/2014/main" id="{3AFA5CD0-DB27-4039-A24C-BF78B5F33A40}"/>
              </a:ext>
            </a:extLst>
          </p:cNvPr>
          <p:cNvSpPr/>
          <p:nvPr/>
        </p:nvSpPr>
        <p:spPr>
          <a:xfrm>
            <a:off x="372743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Trace</a:t>
            </a:r>
          </a:p>
        </p:txBody>
      </p:sp>
      <p:sp>
        <p:nvSpPr>
          <p:cNvPr id="88" name="Rectangle 87">
            <a:extLst>
              <a:ext uri="{FF2B5EF4-FFF2-40B4-BE49-F238E27FC236}">
                <a16:creationId xmlns:a16="http://schemas.microsoft.com/office/drawing/2014/main" id="{81C483AD-0D8B-4AD6-BB04-F48DE1EEC60B}"/>
              </a:ext>
            </a:extLst>
          </p:cNvPr>
          <p:cNvSpPr/>
          <p:nvPr/>
        </p:nvSpPr>
        <p:spPr>
          <a:xfrm>
            <a:off x="709550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Body</a:t>
            </a:r>
          </a:p>
        </p:txBody>
      </p:sp>
      <p:pic>
        <p:nvPicPr>
          <p:cNvPr id="12" name="Picture 11">
            <a:extLst>
              <a:ext uri="{FF2B5EF4-FFF2-40B4-BE49-F238E27FC236}">
                <a16:creationId xmlns:a16="http://schemas.microsoft.com/office/drawing/2014/main" id="{C0C20188-5D52-4100-9F40-4C9B654869D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441" r="4371"/>
          <a:stretch/>
        </p:blipFill>
        <p:spPr>
          <a:xfrm>
            <a:off x="3769454" y="2795011"/>
            <a:ext cx="1620325" cy="1267978"/>
          </a:xfrm>
          <a:prstGeom prst="roundRect">
            <a:avLst>
              <a:gd name="adj" fmla="val 7583"/>
            </a:avLst>
          </a:prstGeom>
        </p:spPr>
      </p:pic>
    </p:spTree>
    <p:extLst>
      <p:ext uri="{BB962C8B-B14F-4D97-AF65-F5344CB8AC3E}">
        <p14:creationId xmlns:p14="http://schemas.microsoft.com/office/powerpoint/2010/main" val="1775582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0 L -0.36701 0.34583 " pathEditMode="relative" rAng="0" ptsTypes="AA">
                                      <p:cBhvr>
                                        <p:cTn id="6" dur="2000" fill="hold"/>
                                        <p:tgtEl>
                                          <p:spTgt spid="12"/>
                                        </p:tgtEl>
                                        <p:attrNameLst>
                                          <p:attrName>ppt_x</p:attrName>
                                          <p:attrName>ppt_y</p:attrName>
                                        </p:attrNameLst>
                                      </p:cBhvr>
                                      <p:rCtr x="-18351" y="17292"/>
                                    </p:animMotion>
                                  </p:childTnLst>
                                </p:cTn>
                              </p:par>
                              <p:par>
                                <p:cTn id="7" presetID="31" presetClass="exit" presetSubtype="0" fill="hold" nodeType="withEffect">
                                  <p:stCondLst>
                                    <p:cond delay="700"/>
                                  </p:stCondLst>
                                  <p:childTnLst>
                                    <p:anim calcmode="lin" valueType="num">
                                      <p:cBhvr>
                                        <p:cTn id="8" dur="1000"/>
                                        <p:tgtEl>
                                          <p:spTgt spid="12"/>
                                        </p:tgtEl>
                                        <p:attrNameLst>
                                          <p:attrName>ppt_w</p:attrName>
                                        </p:attrNameLst>
                                      </p:cBhvr>
                                      <p:tavLst>
                                        <p:tav tm="0">
                                          <p:val>
                                            <p:strVal val="ppt_w"/>
                                          </p:val>
                                        </p:tav>
                                        <p:tav tm="100000">
                                          <p:val>
                                            <p:fltVal val="0"/>
                                          </p:val>
                                        </p:tav>
                                      </p:tavLst>
                                    </p:anim>
                                    <p:anim calcmode="lin" valueType="num">
                                      <p:cBhvr>
                                        <p:cTn id="9" dur="1000"/>
                                        <p:tgtEl>
                                          <p:spTgt spid="12"/>
                                        </p:tgtEl>
                                        <p:attrNameLst>
                                          <p:attrName>ppt_h</p:attrName>
                                        </p:attrNameLst>
                                      </p:cBhvr>
                                      <p:tavLst>
                                        <p:tav tm="0">
                                          <p:val>
                                            <p:strVal val="ppt_h"/>
                                          </p:val>
                                        </p:tav>
                                        <p:tav tm="100000">
                                          <p:val>
                                            <p:fltVal val="0"/>
                                          </p:val>
                                        </p:tav>
                                      </p:tavLst>
                                    </p:anim>
                                    <p:anim calcmode="lin" valueType="num">
                                      <p:cBhvr>
                                        <p:cTn id="10" dur="1000"/>
                                        <p:tgtEl>
                                          <p:spTgt spid="12"/>
                                        </p:tgtEl>
                                        <p:attrNameLst>
                                          <p:attrName>style.rotation</p:attrName>
                                        </p:attrNameLst>
                                      </p:cBhvr>
                                      <p:tavLst>
                                        <p:tav tm="0">
                                          <p:val>
                                            <p:fltVal val="0"/>
                                          </p:val>
                                        </p:tav>
                                        <p:tav tm="100000">
                                          <p:val>
                                            <p:fltVal val="90"/>
                                          </p:val>
                                        </p:tav>
                                      </p:tavLst>
                                    </p:anim>
                                    <p:animEffect transition="out" filter="fad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7FD5896-563B-4F53-8C29-50E39C3D6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9" name="Picture 58">
            <a:extLst>
              <a:ext uri="{FF2B5EF4-FFF2-40B4-BE49-F238E27FC236}">
                <a16:creationId xmlns:a16="http://schemas.microsoft.com/office/drawing/2014/main" id="{36B6913C-67BC-401D-B09B-B7E6BF116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60" name="Picture 59">
            <a:extLst>
              <a:ext uri="{FF2B5EF4-FFF2-40B4-BE49-F238E27FC236}">
                <a16:creationId xmlns:a16="http://schemas.microsoft.com/office/drawing/2014/main" id="{D098A623-5328-44E5-AEE6-5CD82CF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61" name="Picture 60">
            <a:extLst>
              <a:ext uri="{FF2B5EF4-FFF2-40B4-BE49-F238E27FC236}">
                <a16:creationId xmlns:a16="http://schemas.microsoft.com/office/drawing/2014/main" id="{1513D8EE-3D7D-4214-B854-8774044DE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62" name="Picture 61">
            <a:extLst>
              <a:ext uri="{FF2B5EF4-FFF2-40B4-BE49-F238E27FC236}">
                <a16:creationId xmlns:a16="http://schemas.microsoft.com/office/drawing/2014/main" id="{E4894AA6-FEC7-438F-97AD-E337E0485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63" name="Picture 62">
            <a:extLst>
              <a:ext uri="{FF2B5EF4-FFF2-40B4-BE49-F238E27FC236}">
                <a16:creationId xmlns:a16="http://schemas.microsoft.com/office/drawing/2014/main" id="{6B4288EB-26FE-4A50-9C29-AE0FC16A4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4" name="Picture 63">
            <a:extLst>
              <a:ext uri="{FF2B5EF4-FFF2-40B4-BE49-F238E27FC236}">
                <a16:creationId xmlns:a16="http://schemas.microsoft.com/office/drawing/2014/main" id="{11CA8FB7-0F69-44C5-A90C-FB3613681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5" name="Picture 64">
            <a:extLst>
              <a:ext uri="{FF2B5EF4-FFF2-40B4-BE49-F238E27FC236}">
                <a16:creationId xmlns:a16="http://schemas.microsoft.com/office/drawing/2014/main" id="{92476D9D-8C6F-44C9-A400-ECDB3F6E33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6" name="Picture 65">
            <a:extLst>
              <a:ext uri="{FF2B5EF4-FFF2-40B4-BE49-F238E27FC236}">
                <a16:creationId xmlns:a16="http://schemas.microsoft.com/office/drawing/2014/main" id="{805B68F1-4BE3-4068-9BCD-77D0F4C0C4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7" name="Picture 66">
            <a:extLst>
              <a:ext uri="{FF2B5EF4-FFF2-40B4-BE49-F238E27FC236}">
                <a16:creationId xmlns:a16="http://schemas.microsoft.com/office/drawing/2014/main" id="{03EC8730-7960-42A5-9428-86173104C8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8" name="Picture 67">
            <a:extLst>
              <a:ext uri="{FF2B5EF4-FFF2-40B4-BE49-F238E27FC236}">
                <a16:creationId xmlns:a16="http://schemas.microsoft.com/office/drawing/2014/main" id="{519E089B-F911-4878-B127-CE21F4E93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9" name="Title 20">
            <a:extLst>
              <a:ext uri="{FF2B5EF4-FFF2-40B4-BE49-F238E27FC236}">
                <a16:creationId xmlns:a16="http://schemas.microsoft.com/office/drawing/2014/main" id="{058D143E-E40C-4455-8D50-728201745659}"/>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70" name="Picture 69">
            <a:extLst>
              <a:ext uri="{FF2B5EF4-FFF2-40B4-BE49-F238E27FC236}">
                <a16:creationId xmlns:a16="http://schemas.microsoft.com/office/drawing/2014/main" id="{5C0B1AFB-57FD-421C-854B-CB8C80568B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71" name="Picture 70">
            <a:extLst>
              <a:ext uri="{FF2B5EF4-FFF2-40B4-BE49-F238E27FC236}">
                <a16:creationId xmlns:a16="http://schemas.microsoft.com/office/drawing/2014/main" id="{4AC68DE0-0A6D-4BEA-8598-E79333C825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72" name="Picture 71">
            <a:extLst>
              <a:ext uri="{FF2B5EF4-FFF2-40B4-BE49-F238E27FC236}">
                <a16:creationId xmlns:a16="http://schemas.microsoft.com/office/drawing/2014/main" id="{2F264199-CE1A-45AA-BECC-BA031D6420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73" name="Picture 72">
            <a:extLst>
              <a:ext uri="{FF2B5EF4-FFF2-40B4-BE49-F238E27FC236}">
                <a16:creationId xmlns:a16="http://schemas.microsoft.com/office/drawing/2014/main" id="{52A27D61-9A14-49EB-9A09-0E7794BB06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4" name="Picture 73">
            <a:extLst>
              <a:ext uri="{FF2B5EF4-FFF2-40B4-BE49-F238E27FC236}">
                <a16:creationId xmlns:a16="http://schemas.microsoft.com/office/drawing/2014/main" id="{D5AF526C-7848-49BC-9CCD-9881C7966D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5" name="Picture 74">
            <a:extLst>
              <a:ext uri="{FF2B5EF4-FFF2-40B4-BE49-F238E27FC236}">
                <a16:creationId xmlns:a16="http://schemas.microsoft.com/office/drawing/2014/main" id="{0C40D636-4E69-49D9-831A-6D29D3523F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76" name="Rectangle 75">
            <a:extLst>
              <a:ext uri="{FF2B5EF4-FFF2-40B4-BE49-F238E27FC236}">
                <a16:creationId xmlns:a16="http://schemas.microsoft.com/office/drawing/2014/main" id="{E204DB6D-7F29-4656-86B5-7A55B8A88EBD}"/>
              </a:ext>
            </a:extLst>
          </p:cNvPr>
          <p:cNvSpPr/>
          <p:nvPr/>
        </p:nvSpPr>
        <p:spPr>
          <a:xfrm>
            <a:off x="774413" y="1735845"/>
            <a:ext cx="7613936"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Sort these fossils into the correct group.</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Click on each image to move the fossil into the basket they belong to.</a:t>
            </a:r>
          </a:p>
        </p:txBody>
      </p:sp>
      <p:cxnSp>
        <p:nvCxnSpPr>
          <p:cNvPr id="77" name="Straight Connector 76">
            <a:extLst>
              <a:ext uri="{FF2B5EF4-FFF2-40B4-BE49-F238E27FC236}">
                <a16:creationId xmlns:a16="http://schemas.microsoft.com/office/drawing/2014/main" id="{2D3D0CBF-14CA-42A2-B37B-74B73FCA35A0}"/>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72E3FC9-2ED6-4706-8CDD-D9DA81B5AA58}"/>
              </a:ext>
            </a:extLst>
          </p:cNvPr>
          <p:cNvCxnSpPr>
            <a:cxnSpLocks/>
          </p:cNvCxnSpPr>
          <p:nvPr/>
        </p:nvCxnSpPr>
        <p:spPr>
          <a:xfrm flipH="1">
            <a:off x="786973" y="256468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DB562D4B-2803-4673-A709-2E444E0747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99" y="5026903"/>
            <a:ext cx="2220739" cy="1661896"/>
          </a:xfrm>
          <a:prstGeom prst="rect">
            <a:avLst/>
          </a:prstGeom>
        </p:spPr>
      </p:pic>
      <p:pic>
        <p:nvPicPr>
          <p:cNvPr id="84" name="Picture 83">
            <a:extLst>
              <a:ext uri="{FF2B5EF4-FFF2-40B4-BE49-F238E27FC236}">
                <a16:creationId xmlns:a16="http://schemas.microsoft.com/office/drawing/2014/main" id="{668AFBB7-2A65-4E6A-B428-D7B2B6DD32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78302" y="5023180"/>
            <a:ext cx="2220739" cy="1661896"/>
          </a:xfrm>
          <a:prstGeom prst="rect">
            <a:avLst/>
          </a:prstGeom>
        </p:spPr>
      </p:pic>
      <p:pic>
        <p:nvPicPr>
          <p:cNvPr id="85" name="Picture 84">
            <a:extLst>
              <a:ext uri="{FF2B5EF4-FFF2-40B4-BE49-F238E27FC236}">
                <a16:creationId xmlns:a16="http://schemas.microsoft.com/office/drawing/2014/main" id="{006BED56-003A-408F-9892-CA25BD11CE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07193" y="5026903"/>
            <a:ext cx="2220739" cy="1661896"/>
          </a:xfrm>
          <a:prstGeom prst="rect">
            <a:avLst/>
          </a:prstGeom>
        </p:spPr>
      </p:pic>
      <p:sp>
        <p:nvSpPr>
          <p:cNvPr id="86" name="Rectangle 85">
            <a:extLst>
              <a:ext uri="{FF2B5EF4-FFF2-40B4-BE49-F238E27FC236}">
                <a16:creationId xmlns:a16="http://schemas.microsoft.com/office/drawing/2014/main" id="{FCFABDC6-FECD-4AC9-A186-83C52BFAC801}"/>
              </a:ext>
            </a:extLst>
          </p:cNvPr>
          <p:cNvSpPr/>
          <p:nvPr/>
        </p:nvSpPr>
        <p:spPr>
          <a:xfrm>
            <a:off x="33661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Coprolite</a:t>
            </a:r>
          </a:p>
        </p:txBody>
      </p:sp>
      <p:sp>
        <p:nvSpPr>
          <p:cNvPr id="87" name="Rectangle 86">
            <a:extLst>
              <a:ext uri="{FF2B5EF4-FFF2-40B4-BE49-F238E27FC236}">
                <a16:creationId xmlns:a16="http://schemas.microsoft.com/office/drawing/2014/main" id="{3AFA5CD0-DB27-4039-A24C-BF78B5F33A40}"/>
              </a:ext>
            </a:extLst>
          </p:cNvPr>
          <p:cNvSpPr/>
          <p:nvPr/>
        </p:nvSpPr>
        <p:spPr>
          <a:xfrm>
            <a:off x="372743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Trace</a:t>
            </a:r>
          </a:p>
        </p:txBody>
      </p:sp>
      <p:sp>
        <p:nvSpPr>
          <p:cNvPr id="88" name="Rectangle 87">
            <a:extLst>
              <a:ext uri="{FF2B5EF4-FFF2-40B4-BE49-F238E27FC236}">
                <a16:creationId xmlns:a16="http://schemas.microsoft.com/office/drawing/2014/main" id="{81C483AD-0D8B-4AD6-BB04-F48DE1EEC60B}"/>
              </a:ext>
            </a:extLst>
          </p:cNvPr>
          <p:cNvSpPr/>
          <p:nvPr/>
        </p:nvSpPr>
        <p:spPr>
          <a:xfrm>
            <a:off x="709550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Body</a:t>
            </a:r>
          </a:p>
        </p:txBody>
      </p:sp>
      <p:pic>
        <p:nvPicPr>
          <p:cNvPr id="93" name="Picture 92">
            <a:extLst>
              <a:ext uri="{FF2B5EF4-FFF2-40B4-BE49-F238E27FC236}">
                <a16:creationId xmlns:a16="http://schemas.microsoft.com/office/drawing/2014/main" id="{A67611DD-1697-426A-B1B3-4C224FBDF84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70932" y="2795011"/>
            <a:ext cx="2017369" cy="1267975"/>
          </a:xfrm>
          <a:prstGeom prst="roundRect">
            <a:avLst>
              <a:gd name="adj" fmla="val 7728"/>
            </a:avLst>
          </a:prstGeom>
        </p:spPr>
      </p:pic>
    </p:spTree>
    <p:extLst>
      <p:ext uri="{BB962C8B-B14F-4D97-AF65-F5344CB8AC3E}">
        <p14:creationId xmlns:p14="http://schemas.microsoft.com/office/powerpoint/2010/main" val="2852481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0 L 0.36962 0.35625 " pathEditMode="relative" rAng="0" ptsTypes="AA">
                                      <p:cBhvr>
                                        <p:cTn id="6" dur="2000" fill="hold"/>
                                        <p:tgtEl>
                                          <p:spTgt spid="93"/>
                                        </p:tgtEl>
                                        <p:attrNameLst>
                                          <p:attrName>ppt_x</p:attrName>
                                          <p:attrName>ppt_y</p:attrName>
                                        </p:attrNameLst>
                                      </p:cBhvr>
                                      <p:rCtr x="18472" y="17801"/>
                                    </p:animMotion>
                                  </p:childTnLst>
                                </p:cTn>
                              </p:par>
                              <p:par>
                                <p:cTn id="7" presetID="31" presetClass="exit" presetSubtype="0" fill="hold" nodeType="withEffect">
                                  <p:stCondLst>
                                    <p:cond delay="700"/>
                                  </p:stCondLst>
                                  <p:childTnLst>
                                    <p:anim calcmode="lin" valueType="num">
                                      <p:cBhvr>
                                        <p:cTn id="8" dur="1000"/>
                                        <p:tgtEl>
                                          <p:spTgt spid="93"/>
                                        </p:tgtEl>
                                        <p:attrNameLst>
                                          <p:attrName>ppt_w</p:attrName>
                                        </p:attrNameLst>
                                      </p:cBhvr>
                                      <p:tavLst>
                                        <p:tav tm="0">
                                          <p:val>
                                            <p:strVal val="ppt_w"/>
                                          </p:val>
                                        </p:tav>
                                        <p:tav tm="100000">
                                          <p:val>
                                            <p:fltVal val="0"/>
                                          </p:val>
                                        </p:tav>
                                      </p:tavLst>
                                    </p:anim>
                                    <p:anim calcmode="lin" valueType="num">
                                      <p:cBhvr>
                                        <p:cTn id="9" dur="1000"/>
                                        <p:tgtEl>
                                          <p:spTgt spid="93"/>
                                        </p:tgtEl>
                                        <p:attrNameLst>
                                          <p:attrName>ppt_h</p:attrName>
                                        </p:attrNameLst>
                                      </p:cBhvr>
                                      <p:tavLst>
                                        <p:tav tm="0">
                                          <p:val>
                                            <p:strVal val="ppt_h"/>
                                          </p:val>
                                        </p:tav>
                                        <p:tav tm="100000">
                                          <p:val>
                                            <p:fltVal val="0"/>
                                          </p:val>
                                        </p:tav>
                                      </p:tavLst>
                                    </p:anim>
                                    <p:anim calcmode="lin" valueType="num">
                                      <p:cBhvr>
                                        <p:cTn id="10" dur="1000"/>
                                        <p:tgtEl>
                                          <p:spTgt spid="93"/>
                                        </p:tgtEl>
                                        <p:attrNameLst>
                                          <p:attrName>style.rotation</p:attrName>
                                        </p:attrNameLst>
                                      </p:cBhvr>
                                      <p:tavLst>
                                        <p:tav tm="0">
                                          <p:val>
                                            <p:fltVal val="0"/>
                                          </p:val>
                                        </p:tav>
                                        <p:tav tm="100000">
                                          <p:val>
                                            <p:fltVal val="90"/>
                                          </p:val>
                                        </p:tav>
                                      </p:tavLst>
                                    </p:anim>
                                    <p:animEffect transition="out" filter="fade">
                                      <p:cBhvr>
                                        <p:cTn id="11" dur="1000"/>
                                        <p:tgtEl>
                                          <p:spTgt spid="93"/>
                                        </p:tgtEl>
                                      </p:cBhvr>
                                    </p:animEffect>
                                    <p:set>
                                      <p:cBhvr>
                                        <p:cTn id="12"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7FD5896-563B-4F53-8C29-50E39C3D6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9" name="Picture 58">
            <a:extLst>
              <a:ext uri="{FF2B5EF4-FFF2-40B4-BE49-F238E27FC236}">
                <a16:creationId xmlns:a16="http://schemas.microsoft.com/office/drawing/2014/main" id="{36B6913C-67BC-401D-B09B-B7E6BF116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60" name="Picture 59">
            <a:extLst>
              <a:ext uri="{FF2B5EF4-FFF2-40B4-BE49-F238E27FC236}">
                <a16:creationId xmlns:a16="http://schemas.microsoft.com/office/drawing/2014/main" id="{D098A623-5328-44E5-AEE6-5CD82CF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61" name="Picture 60">
            <a:extLst>
              <a:ext uri="{FF2B5EF4-FFF2-40B4-BE49-F238E27FC236}">
                <a16:creationId xmlns:a16="http://schemas.microsoft.com/office/drawing/2014/main" id="{1513D8EE-3D7D-4214-B854-8774044DE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62" name="Picture 61">
            <a:extLst>
              <a:ext uri="{FF2B5EF4-FFF2-40B4-BE49-F238E27FC236}">
                <a16:creationId xmlns:a16="http://schemas.microsoft.com/office/drawing/2014/main" id="{E4894AA6-FEC7-438F-97AD-E337E0485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63" name="Picture 62">
            <a:extLst>
              <a:ext uri="{FF2B5EF4-FFF2-40B4-BE49-F238E27FC236}">
                <a16:creationId xmlns:a16="http://schemas.microsoft.com/office/drawing/2014/main" id="{6B4288EB-26FE-4A50-9C29-AE0FC16A4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4" name="Picture 63">
            <a:extLst>
              <a:ext uri="{FF2B5EF4-FFF2-40B4-BE49-F238E27FC236}">
                <a16:creationId xmlns:a16="http://schemas.microsoft.com/office/drawing/2014/main" id="{11CA8FB7-0F69-44C5-A90C-FB3613681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5" name="Picture 64">
            <a:extLst>
              <a:ext uri="{FF2B5EF4-FFF2-40B4-BE49-F238E27FC236}">
                <a16:creationId xmlns:a16="http://schemas.microsoft.com/office/drawing/2014/main" id="{92476D9D-8C6F-44C9-A400-ECDB3F6E33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6" name="Picture 65">
            <a:extLst>
              <a:ext uri="{FF2B5EF4-FFF2-40B4-BE49-F238E27FC236}">
                <a16:creationId xmlns:a16="http://schemas.microsoft.com/office/drawing/2014/main" id="{805B68F1-4BE3-4068-9BCD-77D0F4C0C4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7" name="Picture 66">
            <a:extLst>
              <a:ext uri="{FF2B5EF4-FFF2-40B4-BE49-F238E27FC236}">
                <a16:creationId xmlns:a16="http://schemas.microsoft.com/office/drawing/2014/main" id="{03EC8730-7960-42A5-9428-86173104C8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8" name="Picture 67">
            <a:extLst>
              <a:ext uri="{FF2B5EF4-FFF2-40B4-BE49-F238E27FC236}">
                <a16:creationId xmlns:a16="http://schemas.microsoft.com/office/drawing/2014/main" id="{519E089B-F911-4878-B127-CE21F4E93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9" name="Title 20">
            <a:extLst>
              <a:ext uri="{FF2B5EF4-FFF2-40B4-BE49-F238E27FC236}">
                <a16:creationId xmlns:a16="http://schemas.microsoft.com/office/drawing/2014/main" id="{058D143E-E40C-4455-8D50-728201745659}"/>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70" name="Picture 69">
            <a:extLst>
              <a:ext uri="{FF2B5EF4-FFF2-40B4-BE49-F238E27FC236}">
                <a16:creationId xmlns:a16="http://schemas.microsoft.com/office/drawing/2014/main" id="{5C0B1AFB-57FD-421C-854B-CB8C80568B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71" name="Picture 70">
            <a:extLst>
              <a:ext uri="{FF2B5EF4-FFF2-40B4-BE49-F238E27FC236}">
                <a16:creationId xmlns:a16="http://schemas.microsoft.com/office/drawing/2014/main" id="{4AC68DE0-0A6D-4BEA-8598-E79333C825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72" name="Picture 71">
            <a:extLst>
              <a:ext uri="{FF2B5EF4-FFF2-40B4-BE49-F238E27FC236}">
                <a16:creationId xmlns:a16="http://schemas.microsoft.com/office/drawing/2014/main" id="{2F264199-CE1A-45AA-BECC-BA031D6420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73" name="Picture 72">
            <a:extLst>
              <a:ext uri="{FF2B5EF4-FFF2-40B4-BE49-F238E27FC236}">
                <a16:creationId xmlns:a16="http://schemas.microsoft.com/office/drawing/2014/main" id="{52A27D61-9A14-49EB-9A09-0E7794BB06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4" name="Picture 73">
            <a:extLst>
              <a:ext uri="{FF2B5EF4-FFF2-40B4-BE49-F238E27FC236}">
                <a16:creationId xmlns:a16="http://schemas.microsoft.com/office/drawing/2014/main" id="{D5AF526C-7848-49BC-9CCD-9881C7966D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5" name="Picture 74">
            <a:extLst>
              <a:ext uri="{FF2B5EF4-FFF2-40B4-BE49-F238E27FC236}">
                <a16:creationId xmlns:a16="http://schemas.microsoft.com/office/drawing/2014/main" id="{0C40D636-4E69-49D9-831A-6D29D3523F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76" name="Rectangle 75">
            <a:extLst>
              <a:ext uri="{FF2B5EF4-FFF2-40B4-BE49-F238E27FC236}">
                <a16:creationId xmlns:a16="http://schemas.microsoft.com/office/drawing/2014/main" id="{E204DB6D-7F29-4656-86B5-7A55B8A88EBD}"/>
              </a:ext>
            </a:extLst>
          </p:cNvPr>
          <p:cNvSpPr/>
          <p:nvPr/>
        </p:nvSpPr>
        <p:spPr>
          <a:xfrm>
            <a:off x="774413" y="1735845"/>
            <a:ext cx="7613936"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Sort these fossils into the correct group.</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Click on each image to move the fossil into the basket they belong to.</a:t>
            </a:r>
          </a:p>
        </p:txBody>
      </p:sp>
      <p:cxnSp>
        <p:nvCxnSpPr>
          <p:cNvPr id="77" name="Straight Connector 76">
            <a:extLst>
              <a:ext uri="{FF2B5EF4-FFF2-40B4-BE49-F238E27FC236}">
                <a16:creationId xmlns:a16="http://schemas.microsoft.com/office/drawing/2014/main" id="{2D3D0CBF-14CA-42A2-B37B-74B73FCA35A0}"/>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72E3FC9-2ED6-4706-8CDD-D9DA81B5AA58}"/>
              </a:ext>
            </a:extLst>
          </p:cNvPr>
          <p:cNvCxnSpPr>
            <a:cxnSpLocks/>
          </p:cNvCxnSpPr>
          <p:nvPr/>
        </p:nvCxnSpPr>
        <p:spPr>
          <a:xfrm flipH="1">
            <a:off x="786973" y="256468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DB562D4B-2803-4673-A709-2E444E0747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99" y="5026903"/>
            <a:ext cx="2220739" cy="1661896"/>
          </a:xfrm>
          <a:prstGeom prst="rect">
            <a:avLst/>
          </a:prstGeom>
        </p:spPr>
      </p:pic>
      <p:pic>
        <p:nvPicPr>
          <p:cNvPr id="84" name="Picture 83">
            <a:extLst>
              <a:ext uri="{FF2B5EF4-FFF2-40B4-BE49-F238E27FC236}">
                <a16:creationId xmlns:a16="http://schemas.microsoft.com/office/drawing/2014/main" id="{668AFBB7-2A65-4E6A-B428-D7B2B6DD32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78302" y="5023180"/>
            <a:ext cx="2220739" cy="1661896"/>
          </a:xfrm>
          <a:prstGeom prst="rect">
            <a:avLst/>
          </a:prstGeom>
        </p:spPr>
      </p:pic>
      <p:pic>
        <p:nvPicPr>
          <p:cNvPr id="85" name="Picture 84">
            <a:extLst>
              <a:ext uri="{FF2B5EF4-FFF2-40B4-BE49-F238E27FC236}">
                <a16:creationId xmlns:a16="http://schemas.microsoft.com/office/drawing/2014/main" id="{006BED56-003A-408F-9892-CA25BD11CE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07193" y="5026903"/>
            <a:ext cx="2220739" cy="1661896"/>
          </a:xfrm>
          <a:prstGeom prst="rect">
            <a:avLst/>
          </a:prstGeom>
        </p:spPr>
      </p:pic>
      <p:sp>
        <p:nvSpPr>
          <p:cNvPr id="86" name="Rectangle 85">
            <a:extLst>
              <a:ext uri="{FF2B5EF4-FFF2-40B4-BE49-F238E27FC236}">
                <a16:creationId xmlns:a16="http://schemas.microsoft.com/office/drawing/2014/main" id="{FCFABDC6-FECD-4AC9-A186-83C52BFAC801}"/>
              </a:ext>
            </a:extLst>
          </p:cNvPr>
          <p:cNvSpPr/>
          <p:nvPr/>
        </p:nvSpPr>
        <p:spPr>
          <a:xfrm>
            <a:off x="33661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Coprolite</a:t>
            </a:r>
          </a:p>
        </p:txBody>
      </p:sp>
      <p:sp>
        <p:nvSpPr>
          <p:cNvPr id="87" name="Rectangle 86">
            <a:extLst>
              <a:ext uri="{FF2B5EF4-FFF2-40B4-BE49-F238E27FC236}">
                <a16:creationId xmlns:a16="http://schemas.microsoft.com/office/drawing/2014/main" id="{3AFA5CD0-DB27-4039-A24C-BF78B5F33A40}"/>
              </a:ext>
            </a:extLst>
          </p:cNvPr>
          <p:cNvSpPr/>
          <p:nvPr/>
        </p:nvSpPr>
        <p:spPr>
          <a:xfrm>
            <a:off x="372743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Trace</a:t>
            </a:r>
          </a:p>
        </p:txBody>
      </p:sp>
      <p:sp>
        <p:nvSpPr>
          <p:cNvPr id="88" name="Rectangle 87">
            <a:extLst>
              <a:ext uri="{FF2B5EF4-FFF2-40B4-BE49-F238E27FC236}">
                <a16:creationId xmlns:a16="http://schemas.microsoft.com/office/drawing/2014/main" id="{81C483AD-0D8B-4AD6-BB04-F48DE1EEC60B}"/>
              </a:ext>
            </a:extLst>
          </p:cNvPr>
          <p:cNvSpPr/>
          <p:nvPr/>
        </p:nvSpPr>
        <p:spPr>
          <a:xfrm>
            <a:off x="709550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Body</a:t>
            </a:r>
          </a:p>
        </p:txBody>
      </p:sp>
      <p:pic>
        <p:nvPicPr>
          <p:cNvPr id="16" name="Picture 15">
            <a:extLst>
              <a:ext uri="{FF2B5EF4-FFF2-40B4-BE49-F238E27FC236}">
                <a16:creationId xmlns:a16="http://schemas.microsoft.com/office/drawing/2014/main" id="{0963A8B5-447D-477F-8544-EFD678B75FA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 r="4360"/>
          <a:stretch/>
        </p:blipFill>
        <p:spPr>
          <a:xfrm>
            <a:off x="3778508" y="2795011"/>
            <a:ext cx="1620325" cy="1270643"/>
          </a:xfrm>
          <a:prstGeom prst="roundRect">
            <a:avLst>
              <a:gd name="adj" fmla="val 8416"/>
            </a:avLst>
          </a:prstGeom>
        </p:spPr>
      </p:pic>
    </p:spTree>
    <p:extLst>
      <p:ext uri="{BB962C8B-B14F-4D97-AF65-F5344CB8AC3E}">
        <p14:creationId xmlns:p14="http://schemas.microsoft.com/office/powerpoint/2010/main" val="2595457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1.48148E-6 L 3.88889E-6 0.36644 " pathEditMode="relative" rAng="0" ptsTypes="AA">
                                      <p:cBhvr>
                                        <p:cTn id="6" dur="2000" fill="hold"/>
                                        <p:tgtEl>
                                          <p:spTgt spid="16"/>
                                        </p:tgtEl>
                                        <p:attrNameLst>
                                          <p:attrName>ppt_x</p:attrName>
                                          <p:attrName>ppt_y</p:attrName>
                                        </p:attrNameLst>
                                      </p:cBhvr>
                                      <p:rCtr x="0" y="18310"/>
                                    </p:animMotion>
                                  </p:childTnLst>
                                </p:cTn>
                              </p:par>
                              <p:par>
                                <p:cTn id="7" presetID="31" presetClass="exit" presetSubtype="0" fill="hold" nodeType="withEffect">
                                  <p:stCondLst>
                                    <p:cond delay="700"/>
                                  </p:stCondLst>
                                  <p:childTnLst>
                                    <p:anim calcmode="lin" valueType="num">
                                      <p:cBhvr>
                                        <p:cTn id="8" dur="1000"/>
                                        <p:tgtEl>
                                          <p:spTgt spid="16"/>
                                        </p:tgtEl>
                                        <p:attrNameLst>
                                          <p:attrName>ppt_w</p:attrName>
                                        </p:attrNameLst>
                                      </p:cBhvr>
                                      <p:tavLst>
                                        <p:tav tm="0">
                                          <p:val>
                                            <p:strVal val="ppt_w"/>
                                          </p:val>
                                        </p:tav>
                                        <p:tav tm="100000">
                                          <p:val>
                                            <p:fltVal val="0"/>
                                          </p:val>
                                        </p:tav>
                                      </p:tavLst>
                                    </p:anim>
                                    <p:anim calcmode="lin" valueType="num">
                                      <p:cBhvr>
                                        <p:cTn id="9" dur="1000"/>
                                        <p:tgtEl>
                                          <p:spTgt spid="16"/>
                                        </p:tgtEl>
                                        <p:attrNameLst>
                                          <p:attrName>ppt_h</p:attrName>
                                        </p:attrNameLst>
                                      </p:cBhvr>
                                      <p:tavLst>
                                        <p:tav tm="0">
                                          <p:val>
                                            <p:strVal val="ppt_h"/>
                                          </p:val>
                                        </p:tav>
                                        <p:tav tm="100000">
                                          <p:val>
                                            <p:fltVal val="0"/>
                                          </p:val>
                                        </p:tav>
                                      </p:tavLst>
                                    </p:anim>
                                    <p:anim calcmode="lin" valueType="num">
                                      <p:cBhvr>
                                        <p:cTn id="10" dur="1000"/>
                                        <p:tgtEl>
                                          <p:spTgt spid="16"/>
                                        </p:tgtEl>
                                        <p:attrNameLst>
                                          <p:attrName>style.rotation</p:attrName>
                                        </p:attrNameLst>
                                      </p:cBhvr>
                                      <p:tavLst>
                                        <p:tav tm="0">
                                          <p:val>
                                            <p:fltVal val="0"/>
                                          </p:val>
                                        </p:tav>
                                        <p:tav tm="100000">
                                          <p:val>
                                            <p:fltVal val="90"/>
                                          </p:val>
                                        </p:tav>
                                      </p:tavLst>
                                    </p:anim>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7FD5896-563B-4F53-8C29-50E39C3D6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9" name="Picture 58">
            <a:extLst>
              <a:ext uri="{FF2B5EF4-FFF2-40B4-BE49-F238E27FC236}">
                <a16:creationId xmlns:a16="http://schemas.microsoft.com/office/drawing/2014/main" id="{36B6913C-67BC-401D-B09B-B7E6BF116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60" name="Picture 59">
            <a:extLst>
              <a:ext uri="{FF2B5EF4-FFF2-40B4-BE49-F238E27FC236}">
                <a16:creationId xmlns:a16="http://schemas.microsoft.com/office/drawing/2014/main" id="{D098A623-5328-44E5-AEE6-5CD82CF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61" name="Picture 60">
            <a:extLst>
              <a:ext uri="{FF2B5EF4-FFF2-40B4-BE49-F238E27FC236}">
                <a16:creationId xmlns:a16="http://schemas.microsoft.com/office/drawing/2014/main" id="{1513D8EE-3D7D-4214-B854-8774044DE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62" name="Picture 61">
            <a:extLst>
              <a:ext uri="{FF2B5EF4-FFF2-40B4-BE49-F238E27FC236}">
                <a16:creationId xmlns:a16="http://schemas.microsoft.com/office/drawing/2014/main" id="{E4894AA6-FEC7-438F-97AD-E337E0485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63" name="Picture 62">
            <a:extLst>
              <a:ext uri="{FF2B5EF4-FFF2-40B4-BE49-F238E27FC236}">
                <a16:creationId xmlns:a16="http://schemas.microsoft.com/office/drawing/2014/main" id="{6B4288EB-26FE-4A50-9C29-AE0FC16A4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4" name="Picture 63">
            <a:extLst>
              <a:ext uri="{FF2B5EF4-FFF2-40B4-BE49-F238E27FC236}">
                <a16:creationId xmlns:a16="http://schemas.microsoft.com/office/drawing/2014/main" id="{11CA8FB7-0F69-44C5-A90C-FB3613681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5" name="Picture 64">
            <a:extLst>
              <a:ext uri="{FF2B5EF4-FFF2-40B4-BE49-F238E27FC236}">
                <a16:creationId xmlns:a16="http://schemas.microsoft.com/office/drawing/2014/main" id="{92476D9D-8C6F-44C9-A400-ECDB3F6E33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6" name="Picture 65">
            <a:extLst>
              <a:ext uri="{FF2B5EF4-FFF2-40B4-BE49-F238E27FC236}">
                <a16:creationId xmlns:a16="http://schemas.microsoft.com/office/drawing/2014/main" id="{805B68F1-4BE3-4068-9BCD-77D0F4C0C4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7" name="Picture 66">
            <a:extLst>
              <a:ext uri="{FF2B5EF4-FFF2-40B4-BE49-F238E27FC236}">
                <a16:creationId xmlns:a16="http://schemas.microsoft.com/office/drawing/2014/main" id="{03EC8730-7960-42A5-9428-86173104C8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8" name="Picture 67">
            <a:extLst>
              <a:ext uri="{FF2B5EF4-FFF2-40B4-BE49-F238E27FC236}">
                <a16:creationId xmlns:a16="http://schemas.microsoft.com/office/drawing/2014/main" id="{519E089B-F911-4878-B127-CE21F4E93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9" name="Title 20">
            <a:extLst>
              <a:ext uri="{FF2B5EF4-FFF2-40B4-BE49-F238E27FC236}">
                <a16:creationId xmlns:a16="http://schemas.microsoft.com/office/drawing/2014/main" id="{058D143E-E40C-4455-8D50-728201745659}"/>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70" name="Picture 69">
            <a:extLst>
              <a:ext uri="{FF2B5EF4-FFF2-40B4-BE49-F238E27FC236}">
                <a16:creationId xmlns:a16="http://schemas.microsoft.com/office/drawing/2014/main" id="{5C0B1AFB-57FD-421C-854B-CB8C80568B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71" name="Picture 70">
            <a:extLst>
              <a:ext uri="{FF2B5EF4-FFF2-40B4-BE49-F238E27FC236}">
                <a16:creationId xmlns:a16="http://schemas.microsoft.com/office/drawing/2014/main" id="{4AC68DE0-0A6D-4BEA-8598-E79333C825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72" name="Picture 71">
            <a:extLst>
              <a:ext uri="{FF2B5EF4-FFF2-40B4-BE49-F238E27FC236}">
                <a16:creationId xmlns:a16="http://schemas.microsoft.com/office/drawing/2014/main" id="{2F264199-CE1A-45AA-BECC-BA031D6420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73" name="Picture 72">
            <a:extLst>
              <a:ext uri="{FF2B5EF4-FFF2-40B4-BE49-F238E27FC236}">
                <a16:creationId xmlns:a16="http://schemas.microsoft.com/office/drawing/2014/main" id="{52A27D61-9A14-49EB-9A09-0E7794BB06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4" name="Picture 73">
            <a:extLst>
              <a:ext uri="{FF2B5EF4-FFF2-40B4-BE49-F238E27FC236}">
                <a16:creationId xmlns:a16="http://schemas.microsoft.com/office/drawing/2014/main" id="{D5AF526C-7848-49BC-9CCD-9881C7966D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5" name="Picture 74">
            <a:extLst>
              <a:ext uri="{FF2B5EF4-FFF2-40B4-BE49-F238E27FC236}">
                <a16:creationId xmlns:a16="http://schemas.microsoft.com/office/drawing/2014/main" id="{0C40D636-4E69-49D9-831A-6D29D3523F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76" name="Rectangle 75">
            <a:extLst>
              <a:ext uri="{FF2B5EF4-FFF2-40B4-BE49-F238E27FC236}">
                <a16:creationId xmlns:a16="http://schemas.microsoft.com/office/drawing/2014/main" id="{E204DB6D-7F29-4656-86B5-7A55B8A88EBD}"/>
              </a:ext>
            </a:extLst>
          </p:cNvPr>
          <p:cNvSpPr/>
          <p:nvPr/>
        </p:nvSpPr>
        <p:spPr>
          <a:xfrm>
            <a:off x="774413" y="1735845"/>
            <a:ext cx="7613936"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Sort these fossils into the correct group.</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Click on each image to move the fossil into the basket they belong to.</a:t>
            </a:r>
          </a:p>
        </p:txBody>
      </p:sp>
      <p:cxnSp>
        <p:nvCxnSpPr>
          <p:cNvPr id="77" name="Straight Connector 76">
            <a:extLst>
              <a:ext uri="{FF2B5EF4-FFF2-40B4-BE49-F238E27FC236}">
                <a16:creationId xmlns:a16="http://schemas.microsoft.com/office/drawing/2014/main" id="{2D3D0CBF-14CA-42A2-B37B-74B73FCA35A0}"/>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72E3FC9-2ED6-4706-8CDD-D9DA81B5AA58}"/>
              </a:ext>
            </a:extLst>
          </p:cNvPr>
          <p:cNvCxnSpPr>
            <a:cxnSpLocks/>
          </p:cNvCxnSpPr>
          <p:nvPr/>
        </p:nvCxnSpPr>
        <p:spPr>
          <a:xfrm flipH="1">
            <a:off x="786973" y="256468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DB562D4B-2803-4673-A709-2E444E0747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99" y="5026903"/>
            <a:ext cx="2220739" cy="1661896"/>
          </a:xfrm>
          <a:prstGeom prst="rect">
            <a:avLst/>
          </a:prstGeom>
        </p:spPr>
      </p:pic>
      <p:pic>
        <p:nvPicPr>
          <p:cNvPr id="84" name="Picture 83">
            <a:extLst>
              <a:ext uri="{FF2B5EF4-FFF2-40B4-BE49-F238E27FC236}">
                <a16:creationId xmlns:a16="http://schemas.microsoft.com/office/drawing/2014/main" id="{668AFBB7-2A65-4E6A-B428-D7B2B6DD32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78302" y="5023180"/>
            <a:ext cx="2220739" cy="1661896"/>
          </a:xfrm>
          <a:prstGeom prst="rect">
            <a:avLst/>
          </a:prstGeom>
        </p:spPr>
      </p:pic>
      <p:pic>
        <p:nvPicPr>
          <p:cNvPr id="85" name="Picture 84">
            <a:extLst>
              <a:ext uri="{FF2B5EF4-FFF2-40B4-BE49-F238E27FC236}">
                <a16:creationId xmlns:a16="http://schemas.microsoft.com/office/drawing/2014/main" id="{006BED56-003A-408F-9892-CA25BD11CE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07193" y="5026903"/>
            <a:ext cx="2220739" cy="1661896"/>
          </a:xfrm>
          <a:prstGeom prst="rect">
            <a:avLst/>
          </a:prstGeom>
        </p:spPr>
      </p:pic>
      <p:sp>
        <p:nvSpPr>
          <p:cNvPr id="86" name="Rectangle 85">
            <a:extLst>
              <a:ext uri="{FF2B5EF4-FFF2-40B4-BE49-F238E27FC236}">
                <a16:creationId xmlns:a16="http://schemas.microsoft.com/office/drawing/2014/main" id="{FCFABDC6-FECD-4AC9-A186-83C52BFAC801}"/>
              </a:ext>
            </a:extLst>
          </p:cNvPr>
          <p:cNvSpPr/>
          <p:nvPr/>
        </p:nvSpPr>
        <p:spPr>
          <a:xfrm>
            <a:off x="33661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Coprolite</a:t>
            </a:r>
          </a:p>
        </p:txBody>
      </p:sp>
      <p:sp>
        <p:nvSpPr>
          <p:cNvPr id="87" name="Rectangle 86">
            <a:extLst>
              <a:ext uri="{FF2B5EF4-FFF2-40B4-BE49-F238E27FC236}">
                <a16:creationId xmlns:a16="http://schemas.microsoft.com/office/drawing/2014/main" id="{3AFA5CD0-DB27-4039-A24C-BF78B5F33A40}"/>
              </a:ext>
            </a:extLst>
          </p:cNvPr>
          <p:cNvSpPr/>
          <p:nvPr/>
        </p:nvSpPr>
        <p:spPr>
          <a:xfrm>
            <a:off x="372743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Trace</a:t>
            </a:r>
          </a:p>
        </p:txBody>
      </p:sp>
      <p:sp>
        <p:nvSpPr>
          <p:cNvPr id="88" name="Rectangle 87">
            <a:extLst>
              <a:ext uri="{FF2B5EF4-FFF2-40B4-BE49-F238E27FC236}">
                <a16:creationId xmlns:a16="http://schemas.microsoft.com/office/drawing/2014/main" id="{81C483AD-0D8B-4AD6-BB04-F48DE1EEC60B}"/>
              </a:ext>
            </a:extLst>
          </p:cNvPr>
          <p:cNvSpPr/>
          <p:nvPr/>
        </p:nvSpPr>
        <p:spPr>
          <a:xfrm>
            <a:off x="709550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Body</a:t>
            </a:r>
          </a:p>
        </p:txBody>
      </p:sp>
      <p:pic>
        <p:nvPicPr>
          <p:cNvPr id="89" name="Picture 88">
            <a:extLst>
              <a:ext uri="{FF2B5EF4-FFF2-40B4-BE49-F238E27FC236}">
                <a16:creationId xmlns:a16="http://schemas.microsoft.com/office/drawing/2014/main" id="{7E29E6E4-7852-4380-A0C7-BC72D70A349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1775" b="5240"/>
          <a:stretch/>
        </p:blipFill>
        <p:spPr>
          <a:xfrm>
            <a:off x="3462826" y="2940513"/>
            <a:ext cx="2220739" cy="1036626"/>
          </a:xfrm>
          <a:prstGeom prst="roundRect">
            <a:avLst>
              <a:gd name="adj" fmla="val 11674"/>
            </a:avLst>
          </a:prstGeom>
        </p:spPr>
      </p:pic>
    </p:spTree>
    <p:extLst>
      <p:ext uri="{BB962C8B-B14F-4D97-AF65-F5344CB8AC3E}">
        <p14:creationId xmlns:p14="http://schemas.microsoft.com/office/powerpoint/2010/main" val="2583104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33333E-6 L 0.41736 0.37361 " pathEditMode="relative" rAng="0" ptsTypes="AA">
                                      <p:cBhvr>
                                        <p:cTn id="6" dur="2000" fill="hold"/>
                                        <p:tgtEl>
                                          <p:spTgt spid="89"/>
                                        </p:tgtEl>
                                        <p:attrNameLst>
                                          <p:attrName>ppt_x</p:attrName>
                                          <p:attrName>ppt_y</p:attrName>
                                        </p:attrNameLst>
                                      </p:cBhvr>
                                      <p:rCtr x="20868" y="18681"/>
                                    </p:animMotion>
                                  </p:childTnLst>
                                </p:cTn>
                              </p:par>
                              <p:par>
                                <p:cTn id="7" presetID="31" presetClass="exit" presetSubtype="0" fill="hold" nodeType="withEffect">
                                  <p:stCondLst>
                                    <p:cond delay="700"/>
                                  </p:stCondLst>
                                  <p:childTnLst>
                                    <p:anim calcmode="lin" valueType="num">
                                      <p:cBhvr>
                                        <p:cTn id="8" dur="1000"/>
                                        <p:tgtEl>
                                          <p:spTgt spid="89"/>
                                        </p:tgtEl>
                                        <p:attrNameLst>
                                          <p:attrName>ppt_w</p:attrName>
                                        </p:attrNameLst>
                                      </p:cBhvr>
                                      <p:tavLst>
                                        <p:tav tm="0">
                                          <p:val>
                                            <p:strVal val="ppt_w"/>
                                          </p:val>
                                        </p:tav>
                                        <p:tav tm="100000">
                                          <p:val>
                                            <p:fltVal val="0"/>
                                          </p:val>
                                        </p:tav>
                                      </p:tavLst>
                                    </p:anim>
                                    <p:anim calcmode="lin" valueType="num">
                                      <p:cBhvr>
                                        <p:cTn id="9" dur="1000"/>
                                        <p:tgtEl>
                                          <p:spTgt spid="89"/>
                                        </p:tgtEl>
                                        <p:attrNameLst>
                                          <p:attrName>ppt_h</p:attrName>
                                        </p:attrNameLst>
                                      </p:cBhvr>
                                      <p:tavLst>
                                        <p:tav tm="0">
                                          <p:val>
                                            <p:strVal val="ppt_h"/>
                                          </p:val>
                                        </p:tav>
                                        <p:tav tm="100000">
                                          <p:val>
                                            <p:fltVal val="0"/>
                                          </p:val>
                                        </p:tav>
                                      </p:tavLst>
                                    </p:anim>
                                    <p:anim calcmode="lin" valueType="num">
                                      <p:cBhvr>
                                        <p:cTn id="10" dur="1000"/>
                                        <p:tgtEl>
                                          <p:spTgt spid="89"/>
                                        </p:tgtEl>
                                        <p:attrNameLst>
                                          <p:attrName>style.rotation</p:attrName>
                                        </p:attrNameLst>
                                      </p:cBhvr>
                                      <p:tavLst>
                                        <p:tav tm="0">
                                          <p:val>
                                            <p:fltVal val="0"/>
                                          </p:val>
                                        </p:tav>
                                        <p:tav tm="100000">
                                          <p:val>
                                            <p:fltVal val="90"/>
                                          </p:val>
                                        </p:tav>
                                      </p:tavLst>
                                    </p:anim>
                                    <p:animEffect transition="out" filter="fade">
                                      <p:cBhvr>
                                        <p:cTn id="11" dur="1000"/>
                                        <p:tgtEl>
                                          <p:spTgt spid="89"/>
                                        </p:tgtEl>
                                      </p:cBhvr>
                                    </p:animEffect>
                                    <p:set>
                                      <p:cBhvr>
                                        <p:cTn id="12" dur="1" fill="hold">
                                          <p:stCondLst>
                                            <p:cond delay="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7FD5896-563B-4F53-8C29-50E39C3D6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9" name="Picture 58">
            <a:extLst>
              <a:ext uri="{FF2B5EF4-FFF2-40B4-BE49-F238E27FC236}">
                <a16:creationId xmlns:a16="http://schemas.microsoft.com/office/drawing/2014/main" id="{36B6913C-67BC-401D-B09B-B7E6BF116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60" name="Picture 59">
            <a:extLst>
              <a:ext uri="{FF2B5EF4-FFF2-40B4-BE49-F238E27FC236}">
                <a16:creationId xmlns:a16="http://schemas.microsoft.com/office/drawing/2014/main" id="{D098A623-5328-44E5-AEE6-5CD82CF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61" name="Picture 60">
            <a:extLst>
              <a:ext uri="{FF2B5EF4-FFF2-40B4-BE49-F238E27FC236}">
                <a16:creationId xmlns:a16="http://schemas.microsoft.com/office/drawing/2014/main" id="{1513D8EE-3D7D-4214-B854-8774044DE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62" name="Picture 61">
            <a:extLst>
              <a:ext uri="{FF2B5EF4-FFF2-40B4-BE49-F238E27FC236}">
                <a16:creationId xmlns:a16="http://schemas.microsoft.com/office/drawing/2014/main" id="{E4894AA6-FEC7-438F-97AD-E337E0485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63" name="Picture 62">
            <a:extLst>
              <a:ext uri="{FF2B5EF4-FFF2-40B4-BE49-F238E27FC236}">
                <a16:creationId xmlns:a16="http://schemas.microsoft.com/office/drawing/2014/main" id="{6B4288EB-26FE-4A50-9C29-AE0FC16A4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4" name="Picture 63">
            <a:extLst>
              <a:ext uri="{FF2B5EF4-FFF2-40B4-BE49-F238E27FC236}">
                <a16:creationId xmlns:a16="http://schemas.microsoft.com/office/drawing/2014/main" id="{11CA8FB7-0F69-44C5-A90C-FB3613681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5" name="Picture 64">
            <a:extLst>
              <a:ext uri="{FF2B5EF4-FFF2-40B4-BE49-F238E27FC236}">
                <a16:creationId xmlns:a16="http://schemas.microsoft.com/office/drawing/2014/main" id="{92476D9D-8C6F-44C9-A400-ECDB3F6E33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6" name="Picture 65">
            <a:extLst>
              <a:ext uri="{FF2B5EF4-FFF2-40B4-BE49-F238E27FC236}">
                <a16:creationId xmlns:a16="http://schemas.microsoft.com/office/drawing/2014/main" id="{805B68F1-4BE3-4068-9BCD-77D0F4C0C4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7" name="Picture 66">
            <a:extLst>
              <a:ext uri="{FF2B5EF4-FFF2-40B4-BE49-F238E27FC236}">
                <a16:creationId xmlns:a16="http://schemas.microsoft.com/office/drawing/2014/main" id="{03EC8730-7960-42A5-9428-86173104C8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8" name="Picture 67">
            <a:extLst>
              <a:ext uri="{FF2B5EF4-FFF2-40B4-BE49-F238E27FC236}">
                <a16:creationId xmlns:a16="http://schemas.microsoft.com/office/drawing/2014/main" id="{519E089B-F911-4878-B127-CE21F4E93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9" name="Title 20">
            <a:extLst>
              <a:ext uri="{FF2B5EF4-FFF2-40B4-BE49-F238E27FC236}">
                <a16:creationId xmlns:a16="http://schemas.microsoft.com/office/drawing/2014/main" id="{058D143E-E40C-4455-8D50-728201745659}"/>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70" name="Picture 69">
            <a:extLst>
              <a:ext uri="{FF2B5EF4-FFF2-40B4-BE49-F238E27FC236}">
                <a16:creationId xmlns:a16="http://schemas.microsoft.com/office/drawing/2014/main" id="{5C0B1AFB-57FD-421C-854B-CB8C80568B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71" name="Picture 70">
            <a:extLst>
              <a:ext uri="{FF2B5EF4-FFF2-40B4-BE49-F238E27FC236}">
                <a16:creationId xmlns:a16="http://schemas.microsoft.com/office/drawing/2014/main" id="{4AC68DE0-0A6D-4BEA-8598-E79333C825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72" name="Picture 71">
            <a:extLst>
              <a:ext uri="{FF2B5EF4-FFF2-40B4-BE49-F238E27FC236}">
                <a16:creationId xmlns:a16="http://schemas.microsoft.com/office/drawing/2014/main" id="{2F264199-CE1A-45AA-BECC-BA031D6420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73" name="Picture 72">
            <a:extLst>
              <a:ext uri="{FF2B5EF4-FFF2-40B4-BE49-F238E27FC236}">
                <a16:creationId xmlns:a16="http://schemas.microsoft.com/office/drawing/2014/main" id="{52A27D61-9A14-49EB-9A09-0E7794BB06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4" name="Picture 73">
            <a:extLst>
              <a:ext uri="{FF2B5EF4-FFF2-40B4-BE49-F238E27FC236}">
                <a16:creationId xmlns:a16="http://schemas.microsoft.com/office/drawing/2014/main" id="{D5AF526C-7848-49BC-9CCD-9881C7966D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5" name="Picture 74">
            <a:extLst>
              <a:ext uri="{FF2B5EF4-FFF2-40B4-BE49-F238E27FC236}">
                <a16:creationId xmlns:a16="http://schemas.microsoft.com/office/drawing/2014/main" id="{0C40D636-4E69-49D9-831A-6D29D3523F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76" name="Rectangle 75">
            <a:extLst>
              <a:ext uri="{FF2B5EF4-FFF2-40B4-BE49-F238E27FC236}">
                <a16:creationId xmlns:a16="http://schemas.microsoft.com/office/drawing/2014/main" id="{E204DB6D-7F29-4656-86B5-7A55B8A88EBD}"/>
              </a:ext>
            </a:extLst>
          </p:cNvPr>
          <p:cNvSpPr/>
          <p:nvPr/>
        </p:nvSpPr>
        <p:spPr>
          <a:xfrm>
            <a:off x="774413" y="1735845"/>
            <a:ext cx="7613936"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Sort these fossils into the correct group.</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Click on each image to move the fossil into the basket they belong to.</a:t>
            </a:r>
          </a:p>
        </p:txBody>
      </p:sp>
      <p:cxnSp>
        <p:nvCxnSpPr>
          <p:cNvPr id="77" name="Straight Connector 76">
            <a:extLst>
              <a:ext uri="{FF2B5EF4-FFF2-40B4-BE49-F238E27FC236}">
                <a16:creationId xmlns:a16="http://schemas.microsoft.com/office/drawing/2014/main" id="{2D3D0CBF-14CA-42A2-B37B-74B73FCA35A0}"/>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72E3FC9-2ED6-4706-8CDD-D9DA81B5AA58}"/>
              </a:ext>
            </a:extLst>
          </p:cNvPr>
          <p:cNvCxnSpPr>
            <a:cxnSpLocks/>
          </p:cNvCxnSpPr>
          <p:nvPr/>
        </p:nvCxnSpPr>
        <p:spPr>
          <a:xfrm flipH="1">
            <a:off x="786973" y="256468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DB562D4B-2803-4673-A709-2E444E0747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99" y="5026903"/>
            <a:ext cx="2220739" cy="1661896"/>
          </a:xfrm>
          <a:prstGeom prst="rect">
            <a:avLst/>
          </a:prstGeom>
        </p:spPr>
      </p:pic>
      <p:pic>
        <p:nvPicPr>
          <p:cNvPr id="84" name="Picture 83">
            <a:extLst>
              <a:ext uri="{FF2B5EF4-FFF2-40B4-BE49-F238E27FC236}">
                <a16:creationId xmlns:a16="http://schemas.microsoft.com/office/drawing/2014/main" id="{668AFBB7-2A65-4E6A-B428-D7B2B6DD32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78302" y="5023180"/>
            <a:ext cx="2220739" cy="1661896"/>
          </a:xfrm>
          <a:prstGeom prst="rect">
            <a:avLst/>
          </a:prstGeom>
        </p:spPr>
      </p:pic>
      <p:pic>
        <p:nvPicPr>
          <p:cNvPr id="85" name="Picture 84">
            <a:extLst>
              <a:ext uri="{FF2B5EF4-FFF2-40B4-BE49-F238E27FC236}">
                <a16:creationId xmlns:a16="http://schemas.microsoft.com/office/drawing/2014/main" id="{006BED56-003A-408F-9892-CA25BD11CE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07193" y="5026903"/>
            <a:ext cx="2220739" cy="1661896"/>
          </a:xfrm>
          <a:prstGeom prst="rect">
            <a:avLst/>
          </a:prstGeom>
        </p:spPr>
      </p:pic>
      <p:sp>
        <p:nvSpPr>
          <p:cNvPr id="86" name="Rectangle 85">
            <a:extLst>
              <a:ext uri="{FF2B5EF4-FFF2-40B4-BE49-F238E27FC236}">
                <a16:creationId xmlns:a16="http://schemas.microsoft.com/office/drawing/2014/main" id="{FCFABDC6-FECD-4AC9-A186-83C52BFAC801}"/>
              </a:ext>
            </a:extLst>
          </p:cNvPr>
          <p:cNvSpPr/>
          <p:nvPr/>
        </p:nvSpPr>
        <p:spPr>
          <a:xfrm>
            <a:off x="33661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Coprolite</a:t>
            </a:r>
          </a:p>
        </p:txBody>
      </p:sp>
      <p:sp>
        <p:nvSpPr>
          <p:cNvPr id="87" name="Rectangle 86">
            <a:extLst>
              <a:ext uri="{FF2B5EF4-FFF2-40B4-BE49-F238E27FC236}">
                <a16:creationId xmlns:a16="http://schemas.microsoft.com/office/drawing/2014/main" id="{3AFA5CD0-DB27-4039-A24C-BF78B5F33A40}"/>
              </a:ext>
            </a:extLst>
          </p:cNvPr>
          <p:cNvSpPr/>
          <p:nvPr/>
        </p:nvSpPr>
        <p:spPr>
          <a:xfrm>
            <a:off x="372743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Trace</a:t>
            </a:r>
          </a:p>
        </p:txBody>
      </p:sp>
      <p:sp>
        <p:nvSpPr>
          <p:cNvPr id="88" name="Rectangle 87">
            <a:extLst>
              <a:ext uri="{FF2B5EF4-FFF2-40B4-BE49-F238E27FC236}">
                <a16:creationId xmlns:a16="http://schemas.microsoft.com/office/drawing/2014/main" id="{81C483AD-0D8B-4AD6-BB04-F48DE1EEC60B}"/>
              </a:ext>
            </a:extLst>
          </p:cNvPr>
          <p:cNvSpPr/>
          <p:nvPr/>
        </p:nvSpPr>
        <p:spPr>
          <a:xfrm>
            <a:off x="7095501" y="6276482"/>
            <a:ext cx="1704373" cy="276999"/>
          </a:xfrm>
          <a:prstGeom prst="rect">
            <a:avLst/>
          </a:prstGeom>
        </p:spPr>
        <p:txBody>
          <a:bodyPr wrap="square" lIns="0" tIns="0" rIns="0" bIns="0">
            <a:spAutoFit/>
          </a:bodyPr>
          <a:lstStyle/>
          <a:p>
            <a:pPr algn="ctr"/>
            <a:r>
              <a:rPr lang="en-GB" b="1" dirty="0">
                <a:ln>
                  <a:solidFill>
                    <a:srgbClr val="000033"/>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Body</a:t>
            </a:r>
          </a:p>
        </p:txBody>
      </p:sp>
      <p:pic>
        <p:nvPicPr>
          <p:cNvPr id="91" name="Picture 90">
            <a:extLst>
              <a:ext uri="{FF2B5EF4-FFF2-40B4-BE49-F238E27FC236}">
                <a16:creationId xmlns:a16="http://schemas.microsoft.com/office/drawing/2014/main" id="{57A64A2F-620C-4DF8-A2AE-B78BD8AF768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86925" y="2940513"/>
            <a:ext cx="2370150" cy="976975"/>
          </a:xfrm>
          <a:prstGeom prst="roundRect">
            <a:avLst>
              <a:gd name="adj" fmla="val 10667"/>
            </a:avLst>
          </a:prstGeom>
        </p:spPr>
      </p:pic>
    </p:spTree>
    <p:extLst>
      <p:ext uri="{BB962C8B-B14F-4D97-AF65-F5344CB8AC3E}">
        <p14:creationId xmlns:p14="http://schemas.microsoft.com/office/powerpoint/2010/main" val="670873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43559 0.36157 " pathEditMode="relative" rAng="0" ptsTypes="AA">
                                      <p:cBhvr>
                                        <p:cTn id="6" dur="2000" fill="hold"/>
                                        <p:tgtEl>
                                          <p:spTgt spid="91"/>
                                        </p:tgtEl>
                                        <p:attrNameLst>
                                          <p:attrName>ppt_x</p:attrName>
                                          <p:attrName>ppt_y</p:attrName>
                                        </p:attrNameLst>
                                      </p:cBhvr>
                                      <p:rCtr x="-21788" y="18079"/>
                                    </p:animMotion>
                                  </p:childTnLst>
                                </p:cTn>
                              </p:par>
                              <p:par>
                                <p:cTn id="7" presetID="31" presetClass="exit" presetSubtype="0" fill="hold" nodeType="withEffect">
                                  <p:stCondLst>
                                    <p:cond delay="700"/>
                                  </p:stCondLst>
                                  <p:childTnLst>
                                    <p:anim calcmode="lin" valueType="num">
                                      <p:cBhvr>
                                        <p:cTn id="8" dur="1000"/>
                                        <p:tgtEl>
                                          <p:spTgt spid="91"/>
                                        </p:tgtEl>
                                        <p:attrNameLst>
                                          <p:attrName>ppt_w</p:attrName>
                                        </p:attrNameLst>
                                      </p:cBhvr>
                                      <p:tavLst>
                                        <p:tav tm="0">
                                          <p:val>
                                            <p:strVal val="ppt_w"/>
                                          </p:val>
                                        </p:tav>
                                        <p:tav tm="100000">
                                          <p:val>
                                            <p:fltVal val="0"/>
                                          </p:val>
                                        </p:tav>
                                      </p:tavLst>
                                    </p:anim>
                                    <p:anim calcmode="lin" valueType="num">
                                      <p:cBhvr>
                                        <p:cTn id="9" dur="1000"/>
                                        <p:tgtEl>
                                          <p:spTgt spid="91"/>
                                        </p:tgtEl>
                                        <p:attrNameLst>
                                          <p:attrName>ppt_h</p:attrName>
                                        </p:attrNameLst>
                                      </p:cBhvr>
                                      <p:tavLst>
                                        <p:tav tm="0">
                                          <p:val>
                                            <p:strVal val="ppt_h"/>
                                          </p:val>
                                        </p:tav>
                                        <p:tav tm="100000">
                                          <p:val>
                                            <p:fltVal val="0"/>
                                          </p:val>
                                        </p:tav>
                                      </p:tavLst>
                                    </p:anim>
                                    <p:anim calcmode="lin" valueType="num">
                                      <p:cBhvr>
                                        <p:cTn id="10" dur="1000"/>
                                        <p:tgtEl>
                                          <p:spTgt spid="91"/>
                                        </p:tgtEl>
                                        <p:attrNameLst>
                                          <p:attrName>style.rotation</p:attrName>
                                        </p:attrNameLst>
                                      </p:cBhvr>
                                      <p:tavLst>
                                        <p:tav tm="0">
                                          <p:val>
                                            <p:fltVal val="0"/>
                                          </p:val>
                                        </p:tav>
                                        <p:tav tm="100000">
                                          <p:val>
                                            <p:fltVal val="90"/>
                                          </p:val>
                                        </p:tav>
                                      </p:tavLst>
                                    </p:anim>
                                    <p:animEffect transition="out" filter="fade">
                                      <p:cBhvr>
                                        <p:cTn id="11" dur="1000"/>
                                        <p:tgtEl>
                                          <p:spTgt spid="91"/>
                                        </p:tgtEl>
                                      </p:cBhvr>
                                    </p:animEffect>
                                    <p:set>
                                      <p:cBhvr>
                                        <p:cTn id="12" dur="1" fill="hold">
                                          <p:stCondLst>
                                            <p:cond delay="9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420925" y="-665090"/>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Fossil Hunting</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3" name="Rectangle 22">
            <a:extLst>
              <a:ext uri="{FF2B5EF4-FFF2-40B4-BE49-F238E27FC236}">
                <a16:creationId xmlns:a16="http://schemas.microsoft.com/office/drawing/2014/main" id="{EEBEACD4-3256-499A-8E34-7C2A6FE4735B}"/>
              </a:ext>
            </a:extLst>
          </p:cNvPr>
          <p:cNvSpPr/>
          <p:nvPr/>
        </p:nvSpPr>
        <p:spPr>
          <a:xfrm>
            <a:off x="774413" y="1769449"/>
            <a:ext cx="7613936"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For many people, finding a fossil is something that happens by chance when out and about near the coast. Many amateur fossil hunters search for and study fossils as a fun pastime.</a:t>
            </a:r>
          </a:p>
        </p:txBody>
      </p:sp>
      <p:cxnSp>
        <p:nvCxnSpPr>
          <p:cNvPr id="25" name="Straight Connector 24">
            <a:extLst>
              <a:ext uri="{FF2B5EF4-FFF2-40B4-BE49-F238E27FC236}">
                <a16:creationId xmlns:a16="http://schemas.microsoft.com/office/drawing/2014/main" id="{A6DD08C9-55ED-4ABD-B692-AEB2FB4EF3A6}"/>
              </a:ext>
            </a:extLst>
          </p:cNvPr>
          <p:cNvCxnSpPr>
            <a:cxnSpLocks/>
          </p:cNvCxnSpPr>
          <p:nvPr/>
        </p:nvCxnSpPr>
        <p:spPr>
          <a:xfrm flipH="1">
            <a:off x="786970" y="1670622"/>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A90EB5-9975-4EF2-B162-DDEDDA2C1D75}"/>
              </a:ext>
            </a:extLst>
          </p:cNvPr>
          <p:cNvCxnSpPr>
            <a:cxnSpLocks/>
          </p:cNvCxnSpPr>
          <p:nvPr/>
        </p:nvCxnSpPr>
        <p:spPr>
          <a:xfrm flipH="1">
            <a:off x="786973" y="263829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1333E4-ACDA-4684-835C-BF658B37A7F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5650" y="2915402"/>
            <a:ext cx="4362233" cy="1962703"/>
          </a:xfrm>
          <a:prstGeom prst="rect">
            <a:avLst/>
          </a:prstGeom>
        </p:spPr>
      </p:pic>
      <p:grpSp>
        <p:nvGrpSpPr>
          <p:cNvPr id="12" name="Group 11">
            <a:extLst>
              <a:ext uri="{FF2B5EF4-FFF2-40B4-BE49-F238E27FC236}">
                <a16:creationId xmlns:a16="http://schemas.microsoft.com/office/drawing/2014/main" id="{CE583DC6-2C4E-47F9-A1B7-594903E88E6F}"/>
              </a:ext>
            </a:extLst>
          </p:cNvPr>
          <p:cNvGrpSpPr/>
          <p:nvPr/>
        </p:nvGrpSpPr>
        <p:grpSpPr>
          <a:xfrm>
            <a:off x="3872268" y="4210584"/>
            <a:ext cx="4572000" cy="1949232"/>
            <a:chOff x="3872268" y="4210584"/>
            <a:chExt cx="4572000" cy="1949232"/>
          </a:xfrm>
        </p:grpSpPr>
        <p:pic>
          <p:nvPicPr>
            <p:cNvPr id="10" name="Picture 9">
              <a:extLst>
                <a:ext uri="{FF2B5EF4-FFF2-40B4-BE49-F238E27FC236}">
                  <a16:creationId xmlns:a16="http://schemas.microsoft.com/office/drawing/2014/main" id="{44185380-331B-41BC-B347-9CAF9C6DF6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72268" y="4210584"/>
              <a:ext cx="4572000" cy="1949232"/>
            </a:xfrm>
            <a:prstGeom prst="rect">
              <a:avLst/>
            </a:prstGeom>
          </p:spPr>
        </p:pic>
        <p:sp>
          <p:nvSpPr>
            <p:cNvPr id="29" name="Rectangle 28">
              <a:extLst>
                <a:ext uri="{FF2B5EF4-FFF2-40B4-BE49-F238E27FC236}">
                  <a16:creationId xmlns:a16="http://schemas.microsoft.com/office/drawing/2014/main" id="{DE3C1AD9-A67D-4B34-BE2E-2C61D402E029}"/>
                </a:ext>
              </a:extLst>
            </p:cNvPr>
            <p:cNvSpPr/>
            <p:nvPr/>
          </p:nvSpPr>
          <p:spPr>
            <a:xfrm>
              <a:off x="4617960" y="4734750"/>
              <a:ext cx="3313238" cy="984885"/>
            </a:xfrm>
            <a:prstGeom prst="rect">
              <a:avLst/>
            </a:prstGeom>
          </p:spPr>
          <p:txBody>
            <a:bodyPr wrap="square" lIns="0" tIns="0" rIns="0" bIns="0">
              <a:spAutoFit/>
            </a:bodyPr>
            <a:lstStyle/>
            <a:p>
              <a:pPr algn="ctr"/>
              <a:r>
                <a:rPr lang="en-GB" sz="1600" dirty="0">
                  <a:latin typeface="BBC Reith Sans" panose="020B0603020204020204" pitchFamily="34" charset="0"/>
                  <a:ea typeface="BBC Reith Sans" panose="020B0603020204020204" pitchFamily="34" charset="0"/>
                  <a:cs typeface="BBC Reith Sans" panose="020B0603020204020204" pitchFamily="34" charset="0"/>
                </a:rPr>
                <a:t>However, for some, fossil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hunting is a full-time career, for which they have trained to become </a:t>
              </a:r>
              <a:r>
                <a:rPr lang="en-GB" sz="16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palaeontologists</a:t>
              </a:r>
              <a:r>
                <a:rPr lang="en-GB" sz="1600" dirty="0">
                  <a:latin typeface="BBC Reith Sans" panose="020B0603020204020204" pitchFamily="34" charset="0"/>
                  <a:ea typeface="BBC Reith Sans" panose="020B0603020204020204" pitchFamily="34" charset="0"/>
                  <a:cs typeface="BBC Reith Sans" panose="020B0603020204020204" pitchFamily="34" charset="0"/>
                </a:rPr>
                <a:t>.</a:t>
              </a:r>
            </a:p>
          </p:txBody>
        </p:sp>
      </p:grpSp>
      <p:sp>
        <p:nvSpPr>
          <p:cNvPr id="32" name="Rectangle 31">
            <a:hlinkClick r:id="rId18" action="ppaction://hlinksldjump"/>
            <a:extLst>
              <a:ext uri="{FF2B5EF4-FFF2-40B4-BE49-F238E27FC236}">
                <a16:creationId xmlns:a16="http://schemas.microsoft.com/office/drawing/2014/main" id="{89A5012C-3933-4D14-9466-FAF3CB2D236B}"/>
              </a:ext>
            </a:extLst>
          </p:cNvPr>
          <p:cNvSpPr/>
          <p:nvPr/>
        </p:nvSpPr>
        <p:spPr>
          <a:xfrm>
            <a:off x="5376957" y="5438944"/>
            <a:ext cx="1792826"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72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88287" y="-1376763"/>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901007" y="-612815"/>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64220" y="-657865"/>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02316" y="-1421881"/>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How Do Fossil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Hunters Find Fossils?</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38" name="Rectangle 37">
            <a:extLst>
              <a:ext uri="{FF2B5EF4-FFF2-40B4-BE49-F238E27FC236}">
                <a16:creationId xmlns:a16="http://schemas.microsoft.com/office/drawing/2014/main" id="{3894FFCD-CA82-4EBD-AF4D-7935BA23F69A}"/>
              </a:ext>
            </a:extLst>
          </p:cNvPr>
          <p:cNvSpPr/>
          <p:nvPr/>
        </p:nvSpPr>
        <p:spPr>
          <a:xfrm>
            <a:off x="762649" y="2091403"/>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Palaeontologists must consider a number of things when searching for fossils:</a:t>
            </a:r>
          </a:p>
        </p:txBody>
      </p:sp>
      <p:sp>
        <p:nvSpPr>
          <p:cNvPr id="5" name="Rectangle: Rounded Corners 4">
            <a:extLst>
              <a:ext uri="{FF2B5EF4-FFF2-40B4-BE49-F238E27FC236}">
                <a16:creationId xmlns:a16="http://schemas.microsoft.com/office/drawing/2014/main" id="{A7421F23-81C7-433A-8F68-18A64B69C3FE}"/>
              </a:ext>
            </a:extLst>
          </p:cNvPr>
          <p:cNvSpPr/>
          <p:nvPr/>
        </p:nvSpPr>
        <p:spPr>
          <a:xfrm>
            <a:off x="762649" y="2468665"/>
            <a:ext cx="982117"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Place</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2" name="Rectangle 31">
            <a:extLst>
              <a:ext uri="{FF2B5EF4-FFF2-40B4-BE49-F238E27FC236}">
                <a16:creationId xmlns:a16="http://schemas.microsoft.com/office/drawing/2014/main" id="{443AE78B-59C6-4A45-A0E2-17DE0CC97102}"/>
              </a:ext>
            </a:extLst>
          </p:cNvPr>
          <p:cNvSpPr/>
          <p:nvPr/>
        </p:nvSpPr>
        <p:spPr>
          <a:xfrm>
            <a:off x="1895141" y="2560782"/>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sites with sedimentary rock formed over 65 million years ago.</a:t>
            </a:r>
          </a:p>
        </p:txBody>
      </p:sp>
      <p:sp>
        <p:nvSpPr>
          <p:cNvPr id="35" name="Rectangle: Rounded Corners 34">
            <a:extLst>
              <a:ext uri="{FF2B5EF4-FFF2-40B4-BE49-F238E27FC236}">
                <a16:creationId xmlns:a16="http://schemas.microsoft.com/office/drawing/2014/main" id="{0393A26B-AF35-4617-B17B-C5AA6A0E7CFD}"/>
              </a:ext>
            </a:extLst>
          </p:cNvPr>
          <p:cNvSpPr/>
          <p:nvPr/>
        </p:nvSpPr>
        <p:spPr>
          <a:xfrm>
            <a:off x="762649" y="3774047"/>
            <a:ext cx="982117"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Signs</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6" name="Rectangle 35">
            <a:extLst>
              <a:ext uri="{FF2B5EF4-FFF2-40B4-BE49-F238E27FC236}">
                <a16:creationId xmlns:a16="http://schemas.microsoft.com/office/drawing/2014/main" id="{23C24DEB-4205-44F8-8B24-9C47842BA7E2}"/>
              </a:ext>
            </a:extLst>
          </p:cNvPr>
          <p:cNvSpPr/>
          <p:nvPr/>
        </p:nvSpPr>
        <p:spPr>
          <a:xfrm>
            <a:off x="1895141" y="3866164"/>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signs of fossils before digging deeper.</a:t>
            </a:r>
          </a:p>
        </p:txBody>
      </p:sp>
      <p:sp>
        <p:nvSpPr>
          <p:cNvPr id="45" name="Rectangle: Rounded Corners 44">
            <a:extLst>
              <a:ext uri="{FF2B5EF4-FFF2-40B4-BE49-F238E27FC236}">
                <a16:creationId xmlns:a16="http://schemas.microsoft.com/office/drawing/2014/main" id="{49578E79-5924-4737-8935-694FAF4A6944}"/>
              </a:ext>
            </a:extLst>
          </p:cNvPr>
          <p:cNvSpPr/>
          <p:nvPr/>
        </p:nvSpPr>
        <p:spPr>
          <a:xfrm>
            <a:off x="762649" y="5275247"/>
            <a:ext cx="982117"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Tools</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6" name="Rectangle 45">
            <a:extLst>
              <a:ext uri="{FF2B5EF4-FFF2-40B4-BE49-F238E27FC236}">
                <a16:creationId xmlns:a16="http://schemas.microsoft.com/office/drawing/2014/main" id="{6D440AAA-10DF-4485-B89B-4481D85E6978}"/>
              </a:ext>
            </a:extLst>
          </p:cNvPr>
          <p:cNvSpPr/>
          <p:nvPr/>
        </p:nvSpPr>
        <p:spPr>
          <a:xfrm>
            <a:off x="1895141" y="4998453"/>
            <a:ext cx="7625701" cy="984885"/>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choosing the right tools at the right time:</a:t>
            </a:r>
          </a:p>
          <a:p>
            <a:pPr marL="285750" indent="-285750">
              <a:buFont typeface="Arial" panose="020B0604020202020204" pitchFamily="34" charset="0"/>
              <a:buChar char="•"/>
            </a:pPr>
            <a:r>
              <a:rPr lang="en-GB" sz="1600" dirty="0">
                <a:latin typeface="BBC Reith Sans" panose="020B0603020204020204" pitchFamily="34" charset="0"/>
                <a:ea typeface="BBC Reith Sans" panose="020B0603020204020204" pitchFamily="34" charset="0"/>
                <a:cs typeface="BBC Reith Sans" panose="020B0603020204020204" pitchFamily="34" charset="0"/>
              </a:rPr>
              <a:t>machines to dig through deep chunks of rock</a:t>
            </a:r>
          </a:p>
          <a:p>
            <a:pPr marL="285750" indent="-285750">
              <a:buFont typeface="Arial" panose="020B0604020202020204" pitchFamily="34" charset="0"/>
              <a:buChar char="•"/>
            </a:pPr>
            <a:r>
              <a:rPr lang="en-GB" sz="1600" dirty="0">
                <a:latin typeface="BBC Reith Sans" panose="020B0603020204020204" pitchFamily="34" charset="0"/>
                <a:ea typeface="BBC Reith Sans" panose="020B0603020204020204" pitchFamily="34" charset="0"/>
                <a:cs typeface="BBC Reith Sans" panose="020B0603020204020204" pitchFamily="34" charset="0"/>
              </a:rPr>
              <a:t>small tools to dig through shallow rock</a:t>
            </a:r>
          </a:p>
          <a:p>
            <a:pPr marL="285750" indent="-285750">
              <a:buFont typeface="Arial" panose="020B0604020202020204" pitchFamily="34" charset="0"/>
              <a:buChar char="•"/>
            </a:pPr>
            <a:r>
              <a:rPr lang="en-GB" sz="1600" dirty="0">
                <a:latin typeface="BBC Reith Sans" panose="020B0603020204020204" pitchFamily="34" charset="0"/>
                <a:ea typeface="BBC Reith Sans" panose="020B0603020204020204" pitchFamily="34" charset="0"/>
                <a:cs typeface="BBC Reith Sans" panose="020B0603020204020204" pitchFamily="34" charset="0"/>
              </a:rPr>
              <a:t>small brushes to remove rock dust when fossils can be seen</a:t>
            </a:r>
          </a:p>
        </p:txBody>
      </p:sp>
      <p:pic>
        <p:nvPicPr>
          <p:cNvPr id="8" name="Picture 7">
            <a:extLst>
              <a:ext uri="{FF2B5EF4-FFF2-40B4-BE49-F238E27FC236}">
                <a16:creationId xmlns:a16="http://schemas.microsoft.com/office/drawing/2014/main" id="{831DEB96-F6E4-4CD9-8401-7BE097E394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01013" y="2955556"/>
            <a:ext cx="3053593" cy="2042897"/>
          </a:xfrm>
          <a:prstGeom prst="rect">
            <a:avLst/>
          </a:prstGeom>
        </p:spPr>
      </p:pic>
    </p:spTree>
    <p:extLst>
      <p:ext uri="{BB962C8B-B14F-4D97-AF65-F5344CB8AC3E}">
        <p14:creationId xmlns:p14="http://schemas.microsoft.com/office/powerpoint/2010/main" val="8210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500"/>
                                        <p:tgtEl>
                                          <p:spTgt spid="3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35" grpId="0" animBg="1"/>
      <p:bldP spid="36" grpId="0"/>
      <p:bldP spid="45" grpId="0" animBg="1"/>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88287" y="-1376763"/>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901007" y="-612815"/>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64220" y="-657865"/>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02316" y="-1421881"/>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How Do Fossil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Hunters Find Fossils?</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5" name="Rectangle: Rounded Corners 4">
            <a:extLst>
              <a:ext uri="{FF2B5EF4-FFF2-40B4-BE49-F238E27FC236}">
                <a16:creationId xmlns:a16="http://schemas.microsoft.com/office/drawing/2014/main" id="{A7421F23-81C7-433A-8F68-18A64B69C3FE}"/>
              </a:ext>
            </a:extLst>
          </p:cNvPr>
          <p:cNvSpPr/>
          <p:nvPr/>
        </p:nvSpPr>
        <p:spPr>
          <a:xfrm>
            <a:off x="762649" y="2124365"/>
            <a:ext cx="982117"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Place</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2" name="Rectangle 31">
            <a:extLst>
              <a:ext uri="{FF2B5EF4-FFF2-40B4-BE49-F238E27FC236}">
                <a16:creationId xmlns:a16="http://schemas.microsoft.com/office/drawing/2014/main" id="{443AE78B-59C6-4A45-A0E2-17DE0CC97102}"/>
              </a:ext>
            </a:extLst>
          </p:cNvPr>
          <p:cNvSpPr/>
          <p:nvPr/>
        </p:nvSpPr>
        <p:spPr>
          <a:xfrm>
            <a:off x="1897970" y="2216482"/>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sites with sedimentary rock formed over 65 million years ago.</a:t>
            </a:r>
          </a:p>
        </p:txBody>
      </p:sp>
      <p:sp>
        <p:nvSpPr>
          <p:cNvPr id="35" name="Rectangle: Rounded Corners 34">
            <a:extLst>
              <a:ext uri="{FF2B5EF4-FFF2-40B4-BE49-F238E27FC236}">
                <a16:creationId xmlns:a16="http://schemas.microsoft.com/office/drawing/2014/main" id="{0393A26B-AF35-4617-B17B-C5AA6A0E7CFD}"/>
              </a:ext>
            </a:extLst>
          </p:cNvPr>
          <p:cNvSpPr/>
          <p:nvPr/>
        </p:nvSpPr>
        <p:spPr>
          <a:xfrm>
            <a:off x="762649" y="2814578"/>
            <a:ext cx="156110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Movement</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6" name="Rectangle 35">
            <a:extLst>
              <a:ext uri="{FF2B5EF4-FFF2-40B4-BE49-F238E27FC236}">
                <a16:creationId xmlns:a16="http://schemas.microsoft.com/office/drawing/2014/main" id="{23C24DEB-4205-44F8-8B24-9C47842BA7E2}"/>
              </a:ext>
            </a:extLst>
          </p:cNvPr>
          <p:cNvSpPr/>
          <p:nvPr/>
        </p:nvSpPr>
        <p:spPr>
          <a:xfrm>
            <a:off x="2475437" y="2786627"/>
            <a:ext cx="5912914" cy="492443"/>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fossils can be very fragile so experts wrap them in special jackets made of plaster and fabric to move them.</a:t>
            </a:r>
          </a:p>
        </p:txBody>
      </p:sp>
      <p:pic>
        <p:nvPicPr>
          <p:cNvPr id="6" name="Picture 5">
            <a:extLst>
              <a:ext uri="{FF2B5EF4-FFF2-40B4-BE49-F238E27FC236}">
                <a16:creationId xmlns:a16="http://schemas.microsoft.com/office/drawing/2014/main" id="{BE8557E8-61AD-42E6-892C-EA01BF354DE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1205" y="3578931"/>
            <a:ext cx="3951937" cy="2686704"/>
          </a:xfrm>
          <a:prstGeom prst="rect">
            <a:avLst/>
          </a:prstGeom>
        </p:spPr>
      </p:pic>
      <p:pic>
        <p:nvPicPr>
          <p:cNvPr id="10" name="Picture 9">
            <a:extLst>
              <a:ext uri="{FF2B5EF4-FFF2-40B4-BE49-F238E27FC236}">
                <a16:creationId xmlns:a16="http://schemas.microsoft.com/office/drawing/2014/main" id="{A15CDAF6-1655-42C9-B8D2-8D897A31812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85411" y="3578931"/>
            <a:ext cx="3220025" cy="2670727"/>
          </a:xfrm>
          <a:prstGeom prst="rect">
            <a:avLst/>
          </a:prstGeom>
        </p:spPr>
      </p:pic>
    </p:spTree>
    <p:extLst>
      <p:ext uri="{BB962C8B-B14F-4D97-AF65-F5344CB8AC3E}">
        <p14:creationId xmlns:p14="http://schemas.microsoft.com/office/powerpoint/2010/main" val="28130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35" grpId="0" animBg="1"/>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308545" y="-1495034"/>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43420" y="-979067"/>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13906" y="-1012213"/>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97970" y="-1809872"/>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36" name="Rectangle 35">
            <a:extLst>
              <a:ext uri="{FF2B5EF4-FFF2-40B4-BE49-F238E27FC236}">
                <a16:creationId xmlns:a16="http://schemas.microsoft.com/office/drawing/2014/main" id="{23C24DEB-4205-44F8-8B24-9C47842BA7E2}"/>
              </a:ext>
            </a:extLst>
          </p:cNvPr>
          <p:cNvSpPr/>
          <p:nvPr/>
        </p:nvSpPr>
        <p:spPr>
          <a:xfrm>
            <a:off x="755650" y="1804495"/>
            <a:ext cx="7632701" cy="984885"/>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Well-known palaeontologists have come from all over the world.</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However, one of the most famous fossil hunters, and one of the few well-known, female names, is Mary Anning.</a:t>
            </a:r>
          </a:p>
        </p:txBody>
      </p:sp>
      <p:sp>
        <p:nvSpPr>
          <p:cNvPr id="3" name="Title 2">
            <a:extLst>
              <a:ext uri="{FF2B5EF4-FFF2-40B4-BE49-F238E27FC236}">
                <a16:creationId xmlns:a16="http://schemas.microsoft.com/office/drawing/2014/main" id="{6F929759-23C2-4E8D-94F6-112B0CE3AC9D}"/>
              </a:ext>
            </a:extLst>
          </p:cNvPr>
          <p:cNvSpPr>
            <a:spLocks noGrp="1"/>
          </p:cNvSpPr>
          <p:nvPr>
            <p:ph type="title"/>
          </p:nvPr>
        </p:nvSpPr>
        <p:spPr/>
        <p:txBody>
          <a:bodyPr/>
          <a:lstStyle/>
          <a:p>
            <a:r>
              <a:rPr lang="en-GB"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Famous Fossil Hunters</a:t>
            </a:r>
          </a:p>
        </p:txBody>
      </p:sp>
      <p:pic>
        <p:nvPicPr>
          <p:cNvPr id="7" name="Picture 6">
            <a:extLst>
              <a:ext uri="{FF2B5EF4-FFF2-40B4-BE49-F238E27FC236}">
                <a16:creationId xmlns:a16="http://schemas.microsoft.com/office/drawing/2014/main" id="{459FE3EA-A9D3-426C-86EA-00E1BBEF23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48" y="3112307"/>
            <a:ext cx="4208010" cy="3745692"/>
          </a:xfrm>
          <a:prstGeom prst="rect">
            <a:avLst/>
          </a:prstGeom>
        </p:spPr>
      </p:pic>
      <p:cxnSp>
        <p:nvCxnSpPr>
          <p:cNvPr id="34" name="Straight Connector 33">
            <a:extLst>
              <a:ext uri="{FF2B5EF4-FFF2-40B4-BE49-F238E27FC236}">
                <a16:creationId xmlns:a16="http://schemas.microsoft.com/office/drawing/2014/main" id="{D0EDE6D0-7B56-41DF-8325-6E74C40A6FDC}"/>
              </a:ext>
            </a:extLst>
          </p:cNvPr>
          <p:cNvCxnSpPr>
            <a:cxnSpLocks/>
          </p:cNvCxnSpPr>
          <p:nvPr/>
        </p:nvCxnSpPr>
        <p:spPr>
          <a:xfrm flipH="1">
            <a:off x="786970" y="1732813"/>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1CBAB4-748C-4AEE-8374-B3124E249086}"/>
              </a:ext>
            </a:extLst>
          </p:cNvPr>
          <p:cNvCxnSpPr>
            <a:cxnSpLocks/>
          </p:cNvCxnSpPr>
          <p:nvPr/>
        </p:nvCxnSpPr>
        <p:spPr>
          <a:xfrm flipH="1">
            <a:off x="786973" y="2883014"/>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F71AA00-1956-4F17-A2B8-64E5B5A0937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48303" y="3543942"/>
            <a:ext cx="4572000" cy="1949232"/>
          </a:xfrm>
          <a:prstGeom prst="rect">
            <a:avLst/>
          </a:prstGeom>
        </p:spPr>
      </p:pic>
      <p:sp>
        <p:nvSpPr>
          <p:cNvPr id="44" name="Rectangle 43">
            <a:extLst>
              <a:ext uri="{FF2B5EF4-FFF2-40B4-BE49-F238E27FC236}">
                <a16:creationId xmlns:a16="http://schemas.microsoft.com/office/drawing/2014/main" id="{D06DAF85-4EC1-4AB0-8DF2-E49D46DE298D}"/>
              </a:ext>
            </a:extLst>
          </p:cNvPr>
          <p:cNvSpPr/>
          <p:nvPr/>
        </p:nvSpPr>
        <p:spPr>
          <a:xfrm>
            <a:off x="4287795" y="4246489"/>
            <a:ext cx="3817641" cy="738664"/>
          </a:xfrm>
          <a:prstGeom prst="rect">
            <a:avLst/>
          </a:prstGeom>
        </p:spPr>
        <p:txBody>
          <a:bodyPr wrap="square" lIns="0" tIns="0" rIns="0" bIns="0">
            <a:spAutoFit/>
          </a:bodyPr>
          <a:lstStyle/>
          <a:p>
            <a:pPr algn="ctr"/>
            <a:r>
              <a:rPr lang="en-GB" sz="24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Mary Anning, a famous </a:t>
            </a:r>
            <a:br>
              <a:rPr lang="en-GB" sz="24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24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British palaeontologist.</a:t>
            </a:r>
          </a:p>
        </p:txBody>
      </p:sp>
    </p:spTree>
    <p:extLst>
      <p:ext uri="{BB962C8B-B14F-4D97-AF65-F5344CB8AC3E}">
        <p14:creationId xmlns:p14="http://schemas.microsoft.com/office/powerpoint/2010/main" val="382485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fade">
                                      <p:cBhvr>
                                        <p:cTn id="11" dur="500"/>
                                        <p:tgtEl>
                                          <p:spTgt spid="36">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animEffect transition="in" filter="fade">
                                      <p:cBhvr>
                                        <p:cTn id="15" dur="500"/>
                                        <p:tgtEl>
                                          <p:spTgt spid="36">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89489" y="-1633641"/>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780828" y="-114064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13906" y="-1012213"/>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97970" y="-1809872"/>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36" name="Rectangle 35">
            <a:extLst>
              <a:ext uri="{FF2B5EF4-FFF2-40B4-BE49-F238E27FC236}">
                <a16:creationId xmlns:a16="http://schemas.microsoft.com/office/drawing/2014/main" id="{23C24DEB-4205-44F8-8B24-9C47842BA7E2}"/>
              </a:ext>
            </a:extLst>
          </p:cNvPr>
          <p:cNvSpPr/>
          <p:nvPr/>
        </p:nvSpPr>
        <p:spPr>
          <a:xfrm>
            <a:off x="755650" y="1841566"/>
            <a:ext cx="7632701" cy="738664"/>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Mary Anning was born in the town of Lyme Regis on the Dorset coast in 1799. Her family had little money so Mary and her brother spent a lot of their spare time looking for things they could sell along the beaches.</a:t>
            </a:r>
          </a:p>
        </p:txBody>
      </p:sp>
      <p:sp>
        <p:nvSpPr>
          <p:cNvPr id="3" name="Title 2">
            <a:extLst>
              <a:ext uri="{FF2B5EF4-FFF2-40B4-BE49-F238E27FC236}">
                <a16:creationId xmlns:a16="http://schemas.microsoft.com/office/drawing/2014/main" id="{6F929759-23C2-4E8D-94F6-112B0CE3AC9D}"/>
              </a:ext>
            </a:extLst>
          </p:cNvPr>
          <p:cNvSpPr>
            <a:spLocks noGrp="1"/>
          </p:cNvSpPr>
          <p:nvPr>
            <p:ph type="title"/>
          </p:nvPr>
        </p:nvSpPr>
        <p:spPr/>
        <p:txBody>
          <a:bodyPr/>
          <a:lstStyle/>
          <a:p>
            <a:r>
              <a:rPr lang="en-GB"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Who Was Mary Anning?</a:t>
            </a:r>
          </a:p>
        </p:txBody>
      </p:sp>
      <p:cxnSp>
        <p:nvCxnSpPr>
          <p:cNvPr id="34" name="Straight Connector 33">
            <a:extLst>
              <a:ext uri="{FF2B5EF4-FFF2-40B4-BE49-F238E27FC236}">
                <a16:creationId xmlns:a16="http://schemas.microsoft.com/office/drawing/2014/main" id="{D0EDE6D0-7B56-41DF-8325-6E74C40A6FDC}"/>
              </a:ext>
            </a:extLst>
          </p:cNvPr>
          <p:cNvCxnSpPr>
            <a:cxnSpLocks/>
          </p:cNvCxnSpPr>
          <p:nvPr/>
        </p:nvCxnSpPr>
        <p:spPr>
          <a:xfrm flipH="1">
            <a:off x="786970" y="1732813"/>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1CBAB4-748C-4AEE-8374-B3124E249086}"/>
              </a:ext>
            </a:extLst>
          </p:cNvPr>
          <p:cNvCxnSpPr>
            <a:cxnSpLocks/>
          </p:cNvCxnSpPr>
          <p:nvPr/>
        </p:nvCxnSpPr>
        <p:spPr>
          <a:xfrm flipH="1">
            <a:off x="786973" y="2687723"/>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A68A5CA-B3E6-4374-A244-27B829C616FE}"/>
              </a:ext>
            </a:extLst>
          </p:cNvPr>
          <p:cNvSpPr/>
          <p:nvPr/>
        </p:nvSpPr>
        <p:spPr>
          <a:xfrm>
            <a:off x="4275438" y="3609202"/>
            <a:ext cx="4112913" cy="1969770"/>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Mary collected these findings called curiosities and, at first, she wasn’t sure what they were. Over time, once she had a large collection and a better understanding of her finds, she realised they were fossils.</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Mary would find </a:t>
            </a:r>
            <a:r>
              <a:rPr lang="en-GB" sz="16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ammonites</a:t>
            </a:r>
            <a:r>
              <a:rPr lang="en-GB" sz="1600" dirty="0">
                <a:latin typeface="BBC Reith Sans" panose="020B0603020204020204" pitchFamily="34" charset="0"/>
                <a:ea typeface="BBC Reith Sans" panose="020B0603020204020204" pitchFamily="34" charset="0"/>
                <a:cs typeface="BBC Reith Sans" panose="020B0603020204020204" pitchFamily="34" charset="0"/>
              </a:rPr>
              <a:t> and collect them as curiosities.</a:t>
            </a:r>
          </a:p>
        </p:txBody>
      </p:sp>
      <p:cxnSp>
        <p:nvCxnSpPr>
          <p:cNvPr id="42" name="Straight Connector 41">
            <a:extLst>
              <a:ext uri="{FF2B5EF4-FFF2-40B4-BE49-F238E27FC236}">
                <a16:creationId xmlns:a16="http://schemas.microsoft.com/office/drawing/2014/main" id="{2EE5ABDB-F21C-4C3B-A70F-BB30588CE656}"/>
              </a:ext>
            </a:extLst>
          </p:cNvPr>
          <p:cNvCxnSpPr>
            <a:cxnSpLocks/>
          </p:cNvCxnSpPr>
          <p:nvPr/>
        </p:nvCxnSpPr>
        <p:spPr>
          <a:xfrm flipH="1">
            <a:off x="4305255" y="3516307"/>
            <a:ext cx="2208817"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C7DA09F-C5D5-4C63-865F-067816CD60EE}"/>
              </a:ext>
            </a:extLst>
          </p:cNvPr>
          <p:cNvCxnSpPr>
            <a:cxnSpLocks/>
          </p:cNvCxnSpPr>
          <p:nvPr/>
        </p:nvCxnSpPr>
        <p:spPr>
          <a:xfrm flipH="1">
            <a:off x="4305255" y="5685841"/>
            <a:ext cx="3643355"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EC4789E-3951-4BA8-9D25-290F4B51181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0087" y="2948595"/>
            <a:ext cx="3042270" cy="3180743"/>
          </a:xfrm>
          <a:prstGeom prst="rect">
            <a:avLst/>
          </a:prstGeom>
        </p:spPr>
      </p:pic>
      <p:sp>
        <p:nvSpPr>
          <p:cNvPr id="27" name="Rectangle 26">
            <a:hlinkClick r:id="rId17" action="ppaction://hlinksldjump"/>
            <a:extLst>
              <a:ext uri="{FF2B5EF4-FFF2-40B4-BE49-F238E27FC236}">
                <a16:creationId xmlns:a16="http://schemas.microsoft.com/office/drawing/2014/main" id="{C2E5D4D7-0AAC-43A0-AE2A-35C62A37FD7E}"/>
              </a:ext>
            </a:extLst>
          </p:cNvPr>
          <p:cNvSpPr/>
          <p:nvPr/>
        </p:nvSpPr>
        <p:spPr>
          <a:xfrm>
            <a:off x="5840677" y="5070227"/>
            <a:ext cx="1071029"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82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5">
                                            <p:txEl>
                                              <p:pRg st="0" end="0"/>
                                            </p:txEl>
                                          </p:spTgt>
                                        </p:tgtEl>
                                        <p:attrNameLst>
                                          <p:attrName>style.visibility</p:attrName>
                                        </p:attrNameLst>
                                      </p:cBhvr>
                                      <p:to>
                                        <p:strVal val="visible"/>
                                      </p:to>
                                    </p:set>
                                    <p:animEffect transition="in" filter="fade">
                                      <p:cBhvr>
                                        <p:cTn id="30" dur="500"/>
                                        <p:tgtEl>
                                          <p:spTgt spid="35">
                                            <p:txEl>
                                              <p:pRg st="0" end="0"/>
                                            </p:txEl>
                                          </p:spTgt>
                                        </p:tgtEl>
                                      </p:cBhvr>
                                    </p:animEffect>
                                  </p:childTnLst>
                                </p:cTn>
                              </p:par>
                            </p:childTnLst>
                          </p:cTn>
                        </p:par>
                        <p:par>
                          <p:cTn id="31" fill="hold">
                            <p:stCondLst>
                              <p:cond delay="4000"/>
                            </p:stCondLst>
                            <p:childTnLst>
                              <p:par>
                                <p:cTn id="32" presetID="10" presetClass="entr" presetSubtype="0" fill="hold" nodeType="after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fade">
                                      <p:cBhvr>
                                        <p:cTn id="34" dur="500"/>
                                        <p:tgtEl>
                                          <p:spTgt spid="35">
                                            <p:txEl>
                                              <p:pRg st="2" end="2"/>
                                            </p:txEl>
                                          </p:spTgt>
                                        </p:tgtEl>
                                      </p:cBhvr>
                                    </p:animEffect>
                                  </p:childTnLst>
                                </p:cTn>
                              </p:par>
                            </p:childTnLst>
                          </p:cTn>
                        </p:par>
                        <p:par>
                          <p:cTn id="35" fill="hold">
                            <p:stCondLst>
                              <p:cond delay="4500"/>
                            </p:stCondLst>
                            <p:childTnLst>
                              <p:par>
                                <p:cTn id="36" presetID="22" presetClass="entr" presetSubtype="8"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89489" y="-1633641"/>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780828" y="-114064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13906" y="-1012213"/>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97970" y="-1809872"/>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36" name="Rectangle 35">
            <a:extLst>
              <a:ext uri="{FF2B5EF4-FFF2-40B4-BE49-F238E27FC236}">
                <a16:creationId xmlns:a16="http://schemas.microsoft.com/office/drawing/2014/main" id="{23C24DEB-4205-44F8-8B24-9C47842BA7E2}"/>
              </a:ext>
            </a:extLst>
          </p:cNvPr>
          <p:cNvSpPr/>
          <p:nvPr/>
        </p:nvSpPr>
        <p:spPr>
          <a:xfrm>
            <a:off x="755650" y="1841566"/>
            <a:ext cx="7632701" cy="984885"/>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Mary continued her searches with her dog Tray at her side. </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At the age of 12, Mary and her brother discovered the skull of an ancient reptile called an ichthyosaur, meaning ‘fish lizard’. </a:t>
            </a:r>
          </a:p>
        </p:txBody>
      </p:sp>
      <p:sp>
        <p:nvSpPr>
          <p:cNvPr id="3" name="Title 2">
            <a:extLst>
              <a:ext uri="{FF2B5EF4-FFF2-40B4-BE49-F238E27FC236}">
                <a16:creationId xmlns:a16="http://schemas.microsoft.com/office/drawing/2014/main" id="{6F929759-23C2-4E8D-94F6-112B0CE3AC9D}"/>
              </a:ext>
            </a:extLst>
          </p:cNvPr>
          <p:cNvSpPr>
            <a:spLocks noGrp="1"/>
          </p:cNvSpPr>
          <p:nvPr>
            <p:ph type="title"/>
          </p:nvPr>
        </p:nvSpPr>
        <p:spPr/>
        <p:txBody>
          <a:bodyPr/>
          <a:lstStyle/>
          <a:p>
            <a:r>
              <a:rPr lang="en-GB"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Who Was Mary Anning?</a:t>
            </a:r>
          </a:p>
        </p:txBody>
      </p:sp>
      <p:cxnSp>
        <p:nvCxnSpPr>
          <p:cNvPr id="34" name="Straight Connector 33">
            <a:extLst>
              <a:ext uri="{FF2B5EF4-FFF2-40B4-BE49-F238E27FC236}">
                <a16:creationId xmlns:a16="http://schemas.microsoft.com/office/drawing/2014/main" id="{D0EDE6D0-7B56-41DF-8325-6E74C40A6FDC}"/>
              </a:ext>
            </a:extLst>
          </p:cNvPr>
          <p:cNvCxnSpPr>
            <a:cxnSpLocks/>
          </p:cNvCxnSpPr>
          <p:nvPr/>
        </p:nvCxnSpPr>
        <p:spPr>
          <a:xfrm flipH="1">
            <a:off x="786970" y="1732813"/>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1CBAB4-748C-4AEE-8374-B3124E249086}"/>
              </a:ext>
            </a:extLst>
          </p:cNvPr>
          <p:cNvCxnSpPr>
            <a:cxnSpLocks/>
          </p:cNvCxnSpPr>
          <p:nvPr/>
        </p:nvCxnSpPr>
        <p:spPr>
          <a:xfrm flipH="1">
            <a:off x="786973" y="2934857"/>
            <a:ext cx="6124734"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0C22E24-43A3-45A8-B0AB-B234425480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7446" y="3219530"/>
            <a:ext cx="4113062" cy="2908496"/>
          </a:xfrm>
          <a:prstGeom prst="roundRect">
            <a:avLst>
              <a:gd name="adj" fmla="val 7320"/>
            </a:avLst>
          </a:prstGeom>
        </p:spPr>
      </p:pic>
      <p:sp>
        <p:nvSpPr>
          <p:cNvPr id="29" name="Rectangle 28">
            <a:extLst>
              <a:ext uri="{FF2B5EF4-FFF2-40B4-BE49-F238E27FC236}">
                <a16:creationId xmlns:a16="http://schemas.microsoft.com/office/drawing/2014/main" id="{8B99ABED-5091-42E2-8DBF-67AD23FC2192}"/>
              </a:ext>
            </a:extLst>
          </p:cNvPr>
          <p:cNvSpPr/>
          <p:nvPr/>
        </p:nvSpPr>
        <p:spPr>
          <a:xfrm>
            <a:off x="5070092" y="3943021"/>
            <a:ext cx="3357413" cy="1477328"/>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This discovery was a big development in fossils and Mary would go on to find more, including a marine reptile called a plesiosaur and a flying reptile known as a </a:t>
            </a:r>
            <a:r>
              <a:rPr lang="en-GB" sz="1600" dirty="0" err="1">
                <a:latin typeface="BBC Reith Sans" panose="020B0603020204020204" pitchFamily="34" charset="0"/>
                <a:ea typeface="BBC Reith Sans" panose="020B0603020204020204" pitchFamily="34" charset="0"/>
                <a:cs typeface="BBC Reith Sans" panose="020B0603020204020204" pitchFamily="34" charset="0"/>
              </a:rPr>
              <a:t>dimorphodon</a:t>
            </a:r>
            <a:r>
              <a:rPr lang="en-GB" sz="1600" dirty="0">
                <a:latin typeface="BBC Reith Sans" panose="020B0603020204020204" pitchFamily="34" charset="0"/>
                <a:ea typeface="BBC Reith Sans" panose="020B0603020204020204" pitchFamily="34" charset="0"/>
                <a:cs typeface="BBC Reith Sans" panose="020B0603020204020204" pitchFamily="34" charset="0"/>
              </a:rPr>
              <a:t>.</a:t>
            </a:r>
          </a:p>
        </p:txBody>
      </p:sp>
      <p:cxnSp>
        <p:nvCxnSpPr>
          <p:cNvPr id="32" name="Straight Connector 31">
            <a:extLst>
              <a:ext uri="{FF2B5EF4-FFF2-40B4-BE49-F238E27FC236}">
                <a16:creationId xmlns:a16="http://schemas.microsoft.com/office/drawing/2014/main" id="{6CFF3795-6A85-4C48-9F26-BDD92123BB11}"/>
              </a:ext>
            </a:extLst>
          </p:cNvPr>
          <p:cNvCxnSpPr>
            <a:cxnSpLocks/>
          </p:cNvCxnSpPr>
          <p:nvPr/>
        </p:nvCxnSpPr>
        <p:spPr>
          <a:xfrm flipH="1">
            <a:off x="5101416" y="3834268"/>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32702E0-F750-4999-8798-6E6177484D03}"/>
              </a:ext>
            </a:extLst>
          </p:cNvPr>
          <p:cNvCxnSpPr>
            <a:cxnSpLocks/>
          </p:cNvCxnSpPr>
          <p:nvPr/>
        </p:nvCxnSpPr>
        <p:spPr>
          <a:xfrm flipH="1">
            <a:off x="5095197" y="5554876"/>
            <a:ext cx="3262512"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5A8A49A6-B06A-4036-B64C-8809F8C7821C}"/>
              </a:ext>
            </a:extLst>
          </p:cNvPr>
          <p:cNvSpPr/>
          <p:nvPr/>
        </p:nvSpPr>
        <p:spPr>
          <a:xfrm>
            <a:off x="2112154" y="5534998"/>
            <a:ext cx="1423646" cy="458729"/>
          </a:xfrm>
          <a:prstGeom prst="roundRect">
            <a:avLst>
              <a:gd name="adj" fmla="val 24262"/>
            </a:avLst>
          </a:prstGeom>
          <a:solidFill>
            <a:schemeClr val="bg1">
              <a:alpha val="79000"/>
            </a:schemeClr>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ichthyosaur</a:t>
            </a:r>
          </a:p>
        </p:txBody>
      </p:sp>
    </p:spTree>
    <p:extLst>
      <p:ext uri="{BB962C8B-B14F-4D97-AF65-F5344CB8AC3E}">
        <p14:creationId xmlns:p14="http://schemas.microsoft.com/office/powerpoint/2010/main" val="95966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fade">
                                      <p:cBhvr>
                                        <p:cTn id="11" dur="500"/>
                                        <p:tgtEl>
                                          <p:spTgt spid="36">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animEffect transition="in" filter="fade">
                                      <p:cBhvr>
                                        <p:cTn id="15" dur="500"/>
                                        <p:tgtEl>
                                          <p:spTgt spid="36">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1">
            <a:extLst>
              <a:ext uri="{FF2B5EF4-FFF2-40B4-BE49-F238E27FC236}">
                <a16:creationId xmlns:a16="http://schemas.microsoft.com/office/drawing/2014/main" id="{309680F4-351E-4004-AE72-88AA6DA51DA1}"/>
              </a:ext>
            </a:extLst>
          </p:cNvPr>
          <p:cNvSpPr/>
          <p:nvPr/>
        </p:nvSpPr>
        <p:spPr>
          <a:xfrm>
            <a:off x="1089469" y="2294877"/>
            <a:ext cx="7275572" cy="820194"/>
          </a:xfrm>
          <a:prstGeom prst="roundRect">
            <a:avLst>
              <a:gd name="adj" fmla="val 25872"/>
            </a:avLst>
          </a:prstGeom>
          <a:solidFill>
            <a:schemeClr val="bg1"/>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What type of rock is best for finding fossils?</a:t>
            </a:r>
          </a:p>
        </p:txBody>
      </p:sp>
      <p:grpSp>
        <p:nvGrpSpPr>
          <p:cNvPr id="42" name="Q1">
            <a:extLst>
              <a:ext uri="{FF2B5EF4-FFF2-40B4-BE49-F238E27FC236}">
                <a16:creationId xmlns:a16="http://schemas.microsoft.com/office/drawing/2014/main" id="{21DCE54D-31E8-49B0-A788-11C2D36C9EDB}"/>
              </a:ext>
            </a:extLst>
          </p:cNvPr>
          <p:cNvGrpSpPr/>
          <p:nvPr/>
        </p:nvGrpSpPr>
        <p:grpSpPr>
          <a:xfrm>
            <a:off x="792997" y="2124424"/>
            <a:ext cx="1036853" cy="1101877"/>
            <a:chOff x="864365" y="1747895"/>
            <a:chExt cx="1036853" cy="1101877"/>
          </a:xfrm>
        </p:grpSpPr>
        <p:pic>
          <p:nvPicPr>
            <p:cNvPr id="45" name="Picture 44">
              <a:extLst>
                <a:ext uri="{FF2B5EF4-FFF2-40B4-BE49-F238E27FC236}">
                  <a16:creationId xmlns:a16="http://schemas.microsoft.com/office/drawing/2014/main" id="{C6E3E37D-4785-47AD-A353-4F029943D6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4365" y="1747895"/>
              <a:ext cx="1036853" cy="1101877"/>
            </a:xfrm>
            <a:prstGeom prst="rect">
              <a:avLst/>
            </a:prstGeom>
          </p:spPr>
        </p:pic>
        <p:sp>
          <p:nvSpPr>
            <p:cNvPr id="46" name="TextBox 45">
              <a:extLst>
                <a:ext uri="{FF2B5EF4-FFF2-40B4-BE49-F238E27FC236}">
                  <a16:creationId xmlns:a16="http://schemas.microsoft.com/office/drawing/2014/main" id="{ADEE5638-711C-4D6E-A7D2-B7B21CCE80B0}"/>
                </a:ext>
              </a:extLst>
            </p:cNvPr>
            <p:cNvSpPr txBox="1"/>
            <p:nvPr/>
          </p:nvSpPr>
          <p:spPr>
            <a:xfrm>
              <a:off x="1160837" y="1932585"/>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a:t>
              </a:r>
            </a:p>
          </p:txBody>
        </p:sp>
      </p:grpSp>
      <p:sp>
        <p:nvSpPr>
          <p:cNvPr id="47" name="C">
            <a:extLst>
              <a:ext uri="{FF2B5EF4-FFF2-40B4-BE49-F238E27FC236}">
                <a16:creationId xmlns:a16="http://schemas.microsoft.com/office/drawing/2014/main" id="{207EC158-0111-459A-B47A-7D589D4706FF}"/>
              </a:ext>
            </a:extLst>
          </p:cNvPr>
          <p:cNvSpPr/>
          <p:nvPr/>
        </p:nvSpPr>
        <p:spPr>
          <a:xfrm>
            <a:off x="4751460"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metamorphic</a:t>
            </a:r>
          </a:p>
        </p:txBody>
      </p:sp>
      <p:sp>
        <p:nvSpPr>
          <p:cNvPr id="48" name="B">
            <a:extLst>
              <a:ext uri="{FF2B5EF4-FFF2-40B4-BE49-F238E27FC236}">
                <a16:creationId xmlns:a16="http://schemas.microsoft.com/office/drawing/2014/main" id="{8014DA23-F4C7-4449-8919-6D8CA6FFF29D}"/>
              </a:ext>
            </a:extLst>
          </p:cNvPr>
          <p:cNvSpPr/>
          <p:nvPr/>
        </p:nvSpPr>
        <p:spPr>
          <a:xfrm>
            <a:off x="2799955"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sedimentary</a:t>
            </a:r>
          </a:p>
        </p:txBody>
      </p:sp>
      <p:sp>
        <p:nvSpPr>
          <p:cNvPr id="49" name="A">
            <a:extLst>
              <a:ext uri="{FF2B5EF4-FFF2-40B4-BE49-F238E27FC236}">
                <a16:creationId xmlns:a16="http://schemas.microsoft.com/office/drawing/2014/main" id="{4015C9B7-C9D8-4108-A939-CC56F3B8E724}"/>
              </a:ext>
            </a:extLst>
          </p:cNvPr>
          <p:cNvSpPr/>
          <p:nvPr/>
        </p:nvSpPr>
        <p:spPr>
          <a:xfrm>
            <a:off x="848449"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igneous</a:t>
            </a:r>
          </a:p>
        </p:txBody>
      </p:sp>
      <p:sp>
        <p:nvSpPr>
          <p:cNvPr id="50" name="Answer">
            <a:extLst>
              <a:ext uri="{FF2B5EF4-FFF2-40B4-BE49-F238E27FC236}">
                <a16:creationId xmlns:a16="http://schemas.microsoft.com/office/drawing/2014/main" id="{88B7C966-61CF-4696-ACBC-AA5C3F4580D2}"/>
              </a:ext>
            </a:extLst>
          </p:cNvPr>
          <p:cNvSpPr/>
          <p:nvPr/>
        </p:nvSpPr>
        <p:spPr>
          <a:xfrm>
            <a:off x="2799955" y="3377231"/>
            <a:ext cx="1632247" cy="461473"/>
          </a:xfrm>
          <a:prstGeom prst="roundRect">
            <a:avLst>
              <a:gd name="adj" fmla="val 50000"/>
            </a:avLst>
          </a:prstGeom>
          <a:solidFill>
            <a:srgbClr val="85BD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sedimentary</a:t>
            </a:r>
          </a:p>
        </p:txBody>
      </p:sp>
      <p:sp>
        <p:nvSpPr>
          <p:cNvPr id="51" name="C">
            <a:extLst>
              <a:ext uri="{FF2B5EF4-FFF2-40B4-BE49-F238E27FC236}">
                <a16:creationId xmlns:a16="http://schemas.microsoft.com/office/drawing/2014/main" id="{68D149B9-2118-464F-917C-8A24C1EDDFDB}"/>
              </a:ext>
            </a:extLst>
          </p:cNvPr>
          <p:cNvSpPr/>
          <p:nvPr/>
        </p:nvSpPr>
        <p:spPr>
          <a:xfrm>
            <a:off x="6706182"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hard</a:t>
            </a:r>
          </a:p>
        </p:txBody>
      </p:sp>
      <p:pic>
        <p:nvPicPr>
          <p:cNvPr id="53" name="Picture 52">
            <a:extLst>
              <a:ext uri="{FF2B5EF4-FFF2-40B4-BE49-F238E27FC236}">
                <a16:creationId xmlns:a16="http://schemas.microsoft.com/office/drawing/2014/main" id="{E9BD1F2E-E78C-4AF6-BB73-9B40485009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7973" y="4213057"/>
            <a:ext cx="5058524" cy="3013538"/>
          </a:xfrm>
          <a:prstGeom prst="rect">
            <a:avLst/>
          </a:prstGeom>
        </p:spPr>
      </p:pic>
      <p:pic>
        <p:nvPicPr>
          <p:cNvPr id="54" name="Picture 53">
            <a:extLst>
              <a:ext uri="{FF2B5EF4-FFF2-40B4-BE49-F238E27FC236}">
                <a16:creationId xmlns:a16="http://schemas.microsoft.com/office/drawing/2014/main" id="{432A5914-1F5D-43B2-889C-945F2CF5A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5" name="Picture 54">
            <a:extLst>
              <a:ext uri="{FF2B5EF4-FFF2-40B4-BE49-F238E27FC236}">
                <a16:creationId xmlns:a16="http://schemas.microsoft.com/office/drawing/2014/main" id="{EF12F20F-72A4-4FC6-A64B-34979BA23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56" name="Picture 55">
            <a:extLst>
              <a:ext uri="{FF2B5EF4-FFF2-40B4-BE49-F238E27FC236}">
                <a16:creationId xmlns:a16="http://schemas.microsoft.com/office/drawing/2014/main" id="{EB346AF6-DE7D-4AE5-AB66-EE67E62B11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57" name="Picture 56">
            <a:extLst>
              <a:ext uri="{FF2B5EF4-FFF2-40B4-BE49-F238E27FC236}">
                <a16:creationId xmlns:a16="http://schemas.microsoft.com/office/drawing/2014/main" id="{331E016C-2B89-4476-9021-0AE3B8741D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58" name="Picture 57">
            <a:extLst>
              <a:ext uri="{FF2B5EF4-FFF2-40B4-BE49-F238E27FC236}">
                <a16:creationId xmlns:a16="http://schemas.microsoft.com/office/drawing/2014/main" id="{53AF22D7-F645-4786-A2DB-52BC1013A7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59" name="Picture 58">
            <a:extLst>
              <a:ext uri="{FF2B5EF4-FFF2-40B4-BE49-F238E27FC236}">
                <a16:creationId xmlns:a16="http://schemas.microsoft.com/office/drawing/2014/main" id="{B7516412-4CFA-484C-A092-2AC39FB396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0" name="Picture 59">
            <a:extLst>
              <a:ext uri="{FF2B5EF4-FFF2-40B4-BE49-F238E27FC236}">
                <a16:creationId xmlns:a16="http://schemas.microsoft.com/office/drawing/2014/main" id="{2A1B0532-2FDA-4979-95D6-C8E9BE3779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1" name="Picture 60">
            <a:extLst>
              <a:ext uri="{FF2B5EF4-FFF2-40B4-BE49-F238E27FC236}">
                <a16:creationId xmlns:a16="http://schemas.microsoft.com/office/drawing/2014/main" id="{2E4FEFEF-0306-4E5C-AFBA-51CF95A7F5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2" name="Picture 61">
            <a:extLst>
              <a:ext uri="{FF2B5EF4-FFF2-40B4-BE49-F238E27FC236}">
                <a16:creationId xmlns:a16="http://schemas.microsoft.com/office/drawing/2014/main" id="{6AB11259-7F03-425D-BE3F-BA8E23731A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3" name="Picture 62">
            <a:extLst>
              <a:ext uri="{FF2B5EF4-FFF2-40B4-BE49-F238E27FC236}">
                <a16:creationId xmlns:a16="http://schemas.microsoft.com/office/drawing/2014/main" id="{061BC2A6-BF5E-4320-A720-056A601143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4" name="Picture 63">
            <a:extLst>
              <a:ext uri="{FF2B5EF4-FFF2-40B4-BE49-F238E27FC236}">
                <a16:creationId xmlns:a16="http://schemas.microsoft.com/office/drawing/2014/main" id="{B43A60BB-4A3F-47AA-982C-5EAB9FD4C8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5" name="Title 20">
            <a:extLst>
              <a:ext uri="{FF2B5EF4-FFF2-40B4-BE49-F238E27FC236}">
                <a16:creationId xmlns:a16="http://schemas.microsoft.com/office/drawing/2014/main" id="{91A94AC4-AAE5-41BF-8683-29B14CE3931C}"/>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66" name="Picture 65">
            <a:extLst>
              <a:ext uri="{FF2B5EF4-FFF2-40B4-BE49-F238E27FC236}">
                <a16:creationId xmlns:a16="http://schemas.microsoft.com/office/drawing/2014/main" id="{64126537-4BD5-400F-8B2A-3821FBD5C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67" name="Picture 66">
            <a:extLst>
              <a:ext uri="{FF2B5EF4-FFF2-40B4-BE49-F238E27FC236}">
                <a16:creationId xmlns:a16="http://schemas.microsoft.com/office/drawing/2014/main" id="{4CA0B460-CC0C-4C42-8F47-919FD8DD8B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68" name="Picture 67">
            <a:extLst>
              <a:ext uri="{FF2B5EF4-FFF2-40B4-BE49-F238E27FC236}">
                <a16:creationId xmlns:a16="http://schemas.microsoft.com/office/drawing/2014/main" id="{2C0AE5C5-F943-48FC-A35E-216B387A49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69" name="Picture 68">
            <a:extLst>
              <a:ext uri="{FF2B5EF4-FFF2-40B4-BE49-F238E27FC236}">
                <a16:creationId xmlns:a16="http://schemas.microsoft.com/office/drawing/2014/main" id="{61C1E3F4-A59F-4D86-965A-2D03D4FCE0B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0" name="Picture 69">
            <a:extLst>
              <a:ext uri="{FF2B5EF4-FFF2-40B4-BE49-F238E27FC236}">
                <a16:creationId xmlns:a16="http://schemas.microsoft.com/office/drawing/2014/main" id="{D1BC6CEA-C089-4F98-815A-13713E44DC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1" name="Picture 70">
            <a:extLst>
              <a:ext uri="{FF2B5EF4-FFF2-40B4-BE49-F238E27FC236}">
                <a16:creationId xmlns:a16="http://schemas.microsoft.com/office/drawing/2014/main" id="{20DD19A4-215E-44ED-9AB8-0867A7D2B9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Tree>
    <p:extLst>
      <p:ext uri="{BB962C8B-B14F-4D97-AF65-F5344CB8AC3E}">
        <p14:creationId xmlns:p14="http://schemas.microsoft.com/office/powerpoint/2010/main" val="3942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nodeType="withEffect">
                                  <p:stCondLst>
                                    <p:cond delay="50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47"/>
                                        </p:tgtEl>
                                        <p:attrNameLst>
                                          <p:attrName>r</p:attrName>
                                        </p:attrNameLst>
                                      </p:cBhvr>
                                    </p:animRot>
                                    <p:animRot by="-240000">
                                      <p:cBhvr>
                                        <p:cTn id="33" dur="200" fill="hold">
                                          <p:stCondLst>
                                            <p:cond delay="200"/>
                                          </p:stCondLst>
                                        </p:cTn>
                                        <p:tgtEl>
                                          <p:spTgt spid="47"/>
                                        </p:tgtEl>
                                        <p:attrNameLst>
                                          <p:attrName>r</p:attrName>
                                        </p:attrNameLst>
                                      </p:cBhvr>
                                    </p:animRot>
                                    <p:animRot by="240000">
                                      <p:cBhvr>
                                        <p:cTn id="34" dur="200" fill="hold">
                                          <p:stCondLst>
                                            <p:cond delay="400"/>
                                          </p:stCondLst>
                                        </p:cTn>
                                        <p:tgtEl>
                                          <p:spTgt spid="47"/>
                                        </p:tgtEl>
                                        <p:attrNameLst>
                                          <p:attrName>r</p:attrName>
                                        </p:attrNameLst>
                                      </p:cBhvr>
                                    </p:animRot>
                                    <p:animRot by="-240000">
                                      <p:cBhvr>
                                        <p:cTn id="35" dur="200" fill="hold">
                                          <p:stCondLst>
                                            <p:cond delay="600"/>
                                          </p:stCondLst>
                                        </p:cTn>
                                        <p:tgtEl>
                                          <p:spTgt spid="47"/>
                                        </p:tgtEl>
                                        <p:attrNameLst>
                                          <p:attrName>r</p:attrName>
                                        </p:attrNameLst>
                                      </p:cBhvr>
                                    </p:animRot>
                                    <p:animRot by="120000">
                                      <p:cBhvr>
                                        <p:cTn id="36"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1"/>
                  </p:tgtEl>
                </p:cond>
              </p:nextCondLst>
            </p:seq>
            <p:seq concurrent="1" nextAc="seek">
              <p:cTn id="46" restart="whenNotActive" fill="hold" evtFilter="cancelBubble" nodeType="interactiveSeq">
                <p:stCondLst>
                  <p:cond evt="onClick" delay="0">
                    <p:tgtEl>
                      <p:spTgt spid="49"/>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1" nodeType="clickEffect">
                                  <p:stCondLst>
                                    <p:cond delay="0"/>
                                  </p:stCondLst>
                                  <p:childTnLst>
                                    <p:animRot by="120000">
                                      <p:cBhvr>
                                        <p:cTn id="50" dur="100" fill="hold">
                                          <p:stCondLst>
                                            <p:cond delay="0"/>
                                          </p:stCondLst>
                                        </p:cTn>
                                        <p:tgtEl>
                                          <p:spTgt spid="49"/>
                                        </p:tgtEl>
                                        <p:attrNameLst>
                                          <p:attrName>r</p:attrName>
                                        </p:attrNameLst>
                                      </p:cBhvr>
                                    </p:animRot>
                                    <p:animRot by="-240000">
                                      <p:cBhvr>
                                        <p:cTn id="51" dur="200" fill="hold">
                                          <p:stCondLst>
                                            <p:cond delay="200"/>
                                          </p:stCondLst>
                                        </p:cTn>
                                        <p:tgtEl>
                                          <p:spTgt spid="49"/>
                                        </p:tgtEl>
                                        <p:attrNameLst>
                                          <p:attrName>r</p:attrName>
                                        </p:attrNameLst>
                                      </p:cBhvr>
                                    </p:animRot>
                                    <p:animRot by="240000">
                                      <p:cBhvr>
                                        <p:cTn id="52" dur="200" fill="hold">
                                          <p:stCondLst>
                                            <p:cond delay="400"/>
                                          </p:stCondLst>
                                        </p:cTn>
                                        <p:tgtEl>
                                          <p:spTgt spid="49"/>
                                        </p:tgtEl>
                                        <p:attrNameLst>
                                          <p:attrName>r</p:attrName>
                                        </p:attrNameLst>
                                      </p:cBhvr>
                                    </p:animRot>
                                    <p:animRot by="-240000">
                                      <p:cBhvr>
                                        <p:cTn id="53" dur="200" fill="hold">
                                          <p:stCondLst>
                                            <p:cond delay="600"/>
                                          </p:stCondLst>
                                        </p:cTn>
                                        <p:tgtEl>
                                          <p:spTgt spid="49"/>
                                        </p:tgtEl>
                                        <p:attrNameLst>
                                          <p:attrName>r</p:attrName>
                                        </p:attrNameLst>
                                      </p:cBhvr>
                                    </p:animRot>
                                    <p:animRot by="120000">
                                      <p:cBhvr>
                                        <p:cTn id="54" dur="200" fill="hold">
                                          <p:stCondLst>
                                            <p:cond delay="800"/>
                                          </p:stCondLst>
                                        </p:cTn>
                                        <p:tgtEl>
                                          <p:spTgt spid="49"/>
                                        </p:tgtEl>
                                        <p:attrNameLst>
                                          <p:attrName>r</p:attrName>
                                        </p:attrNameLst>
                                      </p:cBhvr>
                                    </p:animRot>
                                  </p:childTnLst>
                                </p:cTn>
                              </p:par>
                            </p:childTnLst>
                          </p:cTn>
                        </p:par>
                      </p:childTnLst>
                    </p:cTn>
                  </p:par>
                </p:childTnLst>
              </p:cTn>
              <p:nextCondLst>
                <p:cond evt="onClick" delay="0">
                  <p:tgtEl>
                    <p:spTgt spid="49"/>
                  </p:tgtEl>
                </p:cond>
              </p:nextCondLst>
            </p:seq>
            <p:seq concurrent="1" nextAc="seek">
              <p:cTn id="55" restart="whenNotActive" fill="hold" evtFilter="cancelBubble" nodeType="interactiveSeq">
                <p:stCondLst>
                  <p:cond evt="onClick" delay="0">
                    <p:tgtEl>
                      <p:spTgt spid="48"/>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0"/>
                                        </p:tgtEl>
                                      </p:cBhvr>
                                    </p:animEffect>
                                    <p:animScale>
                                      <p:cBhvr>
                                        <p:cTn id="62" dur="250" autoRev="1" fill="hold"/>
                                        <p:tgtEl>
                                          <p:spTgt spid="50"/>
                                        </p:tgtEl>
                                      </p:cBhvr>
                                      <p:by x="105000" y="105000"/>
                                    </p:animScale>
                                  </p:childTnLst>
                                </p:cTn>
                              </p:par>
                              <p:par>
                                <p:cTn id="63" presetID="1" presetClass="exit" presetSubtype="0" fill="hold" grpId="1" nodeType="withEffect">
                                  <p:stCondLst>
                                    <p:cond delay="0"/>
                                  </p:stCondLst>
                                  <p:childTnLst>
                                    <p:set>
                                      <p:cBhvr>
                                        <p:cTn id="6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5" grpId="0"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1">
            <a:extLst>
              <a:ext uri="{FF2B5EF4-FFF2-40B4-BE49-F238E27FC236}">
                <a16:creationId xmlns:a16="http://schemas.microsoft.com/office/drawing/2014/main" id="{309680F4-351E-4004-AE72-88AA6DA51DA1}"/>
              </a:ext>
            </a:extLst>
          </p:cNvPr>
          <p:cNvSpPr/>
          <p:nvPr/>
        </p:nvSpPr>
        <p:spPr>
          <a:xfrm>
            <a:off x="1089469" y="2294877"/>
            <a:ext cx="7275572" cy="820194"/>
          </a:xfrm>
          <a:prstGeom prst="roundRect">
            <a:avLst>
              <a:gd name="adj" fmla="val 25872"/>
            </a:avLst>
          </a:prstGeom>
          <a:solidFill>
            <a:schemeClr val="bg1"/>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Which tool is best to remove dust once fossils can be seen?</a:t>
            </a:r>
          </a:p>
        </p:txBody>
      </p:sp>
      <p:grpSp>
        <p:nvGrpSpPr>
          <p:cNvPr id="42" name="Q1">
            <a:extLst>
              <a:ext uri="{FF2B5EF4-FFF2-40B4-BE49-F238E27FC236}">
                <a16:creationId xmlns:a16="http://schemas.microsoft.com/office/drawing/2014/main" id="{21DCE54D-31E8-49B0-A788-11C2D36C9EDB}"/>
              </a:ext>
            </a:extLst>
          </p:cNvPr>
          <p:cNvGrpSpPr/>
          <p:nvPr/>
        </p:nvGrpSpPr>
        <p:grpSpPr>
          <a:xfrm>
            <a:off x="792997" y="2124424"/>
            <a:ext cx="1036853" cy="1101877"/>
            <a:chOff x="864365" y="1747895"/>
            <a:chExt cx="1036853" cy="1101877"/>
          </a:xfrm>
        </p:grpSpPr>
        <p:pic>
          <p:nvPicPr>
            <p:cNvPr id="45" name="Picture 44">
              <a:extLst>
                <a:ext uri="{FF2B5EF4-FFF2-40B4-BE49-F238E27FC236}">
                  <a16:creationId xmlns:a16="http://schemas.microsoft.com/office/drawing/2014/main" id="{C6E3E37D-4785-47AD-A353-4F029943D6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4365" y="1747895"/>
              <a:ext cx="1036853" cy="1101877"/>
            </a:xfrm>
            <a:prstGeom prst="rect">
              <a:avLst/>
            </a:prstGeom>
          </p:spPr>
        </p:pic>
        <p:sp>
          <p:nvSpPr>
            <p:cNvPr id="46" name="TextBox 45">
              <a:extLst>
                <a:ext uri="{FF2B5EF4-FFF2-40B4-BE49-F238E27FC236}">
                  <a16:creationId xmlns:a16="http://schemas.microsoft.com/office/drawing/2014/main" id="{ADEE5638-711C-4D6E-A7D2-B7B21CCE80B0}"/>
                </a:ext>
              </a:extLst>
            </p:cNvPr>
            <p:cNvSpPr txBox="1"/>
            <p:nvPr/>
          </p:nvSpPr>
          <p:spPr>
            <a:xfrm>
              <a:off x="1160837" y="1932585"/>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2</a:t>
              </a:r>
            </a:p>
          </p:txBody>
        </p:sp>
      </p:grpSp>
      <p:sp>
        <p:nvSpPr>
          <p:cNvPr id="47" name="C">
            <a:extLst>
              <a:ext uri="{FF2B5EF4-FFF2-40B4-BE49-F238E27FC236}">
                <a16:creationId xmlns:a16="http://schemas.microsoft.com/office/drawing/2014/main" id="{207EC158-0111-459A-B47A-7D589D4706FF}"/>
              </a:ext>
            </a:extLst>
          </p:cNvPr>
          <p:cNvSpPr/>
          <p:nvPr/>
        </p:nvSpPr>
        <p:spPr>
          <a:xfrm>
            <a:off x="848450" y="4180532"/>
            <a:ext cx="2610368"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pickaxe</a:t>
            </a:r>
          </a:p>
        </p:txBody>
      </p:sp>
      <p:sp>
        <p:nvSpPr>
          <p:cNvPr id="48" name="B">
            <a:extLst>
              <a:ext uri="{FF2B5EF4-FFF2-40B4-BE49-F238E27FC236}">
                <a16:creationId xmlns:a16="http://schemas.microsoft.com/office/drawing/2014/main" id="{8014DA23-F4C7-4449-8919-6D8CA6FFF29D}"/>
              </a:ext>
            </a:extLst>
          </p:cNvPr>
          <p:cNvSpPr/>
          <p:nvPr/>
        </p:nvSpPr>
        <p:spPr>
          <a:xfrm>
            <a:off x="848450" y="5667865"/>
            <a:ext cx="2610368"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soft brush</a:t>
            </a:r>
          </a:p>
        </p:txBody>
      </p:sp>
      <p:sp>
        <p:nvSpPr>
          <p:cNvPr id="49" name="A">
            <a:extLst>
              <a:ext uri="{FF2B5EF4-FFF2-40B4-BE49-F238E27FC236}">
                <a16:creationId xmlns:a16="http://schemas.microsoft.com/office/drawing/2014/main" id="{4015C9B7-C9D8-4108-A939-CC56F3B8E724}"/>
              </a:ext>
            </a:extLst>
          </p:cNvPr>
          <p:cNvSpPr/>
          <p:nvPr/>
        </p:nvSpPr>
        <p:spPr>
          <a:xfrm>
            <a:off x="848450" y="3436865"/>
            <a:ext cx="2610368"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heavy machinery digger</a:t>
            </a:r>
            <a:endPar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50" name="Answer">
            <a:extLst>
              <a:ext uri="{FF2B5EF4-FFF2-40B4-BE49-F238E27FC236}">
                <a16:creationId xmlns:a16="http://schemas.microsoft.com/office/drawing/2014/main" id="{88B7C966-61CF-4696-ACBC-AA5C3F4580D2}"/>
              </a:ext>
            </a:extLst>
          </p:cNvPr>
          <p:cNvSpPr/>
          <p:nvPr/>
        </p:nvSpPr>
        <p:spPr>
          <a:xfrm>
            <a:off x="848450" y="5667865"/>
            <a:ext cx="2610368" cy="461473"/>
          </a:xfrm>
          <a:prstGeom prst="roundRect">
            <a:avLst>
              <a:gd name="adj" fmla="val 50000"/>
            </a:avLst>
          </a:prstGeom>
          <a:solidFill>
            <a:srgbClr val="85BD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soft brush</a:t>
            </a:r>
          </a:p>
        </p:txBody>
      </p:sp>
      <p:sp>
        <p:nvSpPr>
          <p:cNvPr id="51" name="C">
            <a:extLst>
              <a:ext uri="{FF2B5EF4-FFF2-40B4-BE49-F238E27FC236}">
                <a16:creationId xmlns:a16="http://schemas.microsoft.com/office/drawing/2014/main" id="{68D149B9-2118-464F-917C-8A24C1EDDFDB}"/>
              </a:ext>
            </a:extLst>
          </p:cNvPr>
          <p:cNvSpPr/>
          <p:nvPr/>
        </p:nvSpPr>
        <p:spPr>
          <a:xfrm>
            <a:off x="848450" y="4924199"/>
            <a:ext cx="2610368"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trowel</a:t>
            </a:r>
          </a:p>
        </p:txBody>
      </p:sp>
      <p:pic>
        <p:nvPicPr>
          <p:cNvPr id="54" name="Picture 53">
            <a:extLst>
              <a:ext uri="{FF2B5EF4-FFF2-40B4-BE49-F238E27FC236}">
                <a16:creationId xmlns:a16="http://schemas.microsoft.com/office/drawing/2014/main" id="{432A5914-1F5D-43B2-889C-945F2CF5A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5" name="Picture 54">
            <a:extLst>
              <a:ext uri="{FF2B5EF4-FFF2-40B4-BE49-F238E27FC236}">
                <a16:creationId xmlns:a16="http://schemas.microsoft.com/office/drawing/2014/main" id="{EF12F20F-72A4-4FC6-A64B-34979BA238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56" name="Picture 55">
            <a:extLst>
              <a:ext uri="{FF2B5EF4-FFF2-40B4-BE49-F238E27FC236}">
                <a16:creationId xmlns:a16="http://schemas.microsoft.com/office/drawing/2014/main" id="{EB346AF6-DE7D-4AE5-AB66-EE67E62B1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57" name="Picture 56">
            <a:extLst>
              <a:ext uri="{FF2B5EF4-FFF2-40B4-BE49-F238E27FC236}">
                <a16:creationId xmlns:a16="http://schemas.microsoft.com/office/drawing/2014/main" id="{331E016C-2B89-4476-9021-0AE3B8741D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58" name="Picture 57">
            <a:extLst>
              <a:ext uri="{FF2B5EF4-FFF2-40B4-BE49-F238E27FC236}">
                <a16:creationId xmlns:a16="http://schemas.microsoft.com/office/drawing/2014/main" id="{53AF22D7-F645-4786-A2DB-52BC1013A7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59" name="Picture 58">
            <a:extLst>
              <a:ext uri="{FF2B5EF4-FFF2-40B4-BE49-F238E27FC236}">
                <a16:creationId xmlns:a16="http://schemas.microsoft.com/office/drawing/2014/main" id="{B7516412-4CFA-484C-A092-2AC39FB396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0" name="Picture 59">
            <a:extLst>
              <a:ext uri="{FF2B5EF4-FFF2-40B4-BE49-F238E27FC236}">
                <a16:creationId xmlns:a16="http://schemas.microsoft.com/office/drawing/2014/main" id="{2A1B0532-2FDA-4979-95D6-C8E9BE3779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1" name="Picture 60">
            <a:extLst>
              <a:ext uri="{FF2B5EF4-FFF2-40B4-BE49-F238E27FC236}">
                <a16:creationId xmlns:a16="http://schemas.microsoft.com/office/drawing/2014/main" id="{2E4FEFEF-0306-4E5C-AFBA-51CF95A7F5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2" name="Picture 61">
            <a:extLst>
              <a:ext uri="{FF2B5EF4-FFF2-40B4-BE49-F238E27FC236}">
                <a16:creationId xmlns:a16="http://schemas.microsoft.com/office/drawing/2014/main" id="{6AB11259-7F03-425D-BE3F-BA8E23731A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3" name="Picture 62">
            <a:extLst>
              <a:ext uri="{FF2B5EF4-FFF2-40B4-BE49-F238E27FC236}">
                <a16:creationId xmlns:a16="http://schemas.microsoft.com/office/drawing/2014/main" id="{061BC2A6-BF5E-4320-A720-056A601143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4" name="Picture 63">
            <a:extLst>
              <a:ext uri="{FF2B5EF4-FFF2-40B4-BE49-F238E27FC236}">
                <a16:creationId xmlns:a16="http://schemas.microsoft.com/office/drawing/2014/main" id="{B43A60BB-4A3F-47AA-982C-5EAB9FD4C8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5" name="Title 20">
            <a:extLst>
              <a:ext uri="{FF2B5EF4-FFF2-40B4-BE49-F238E27FC236}">
                <a16:creationId xmlns:a16="http://schemas.microsoft.com/office/drawing/2014/main" id="{91A94AC4-AAE5-41BF-8683-29B14CE3931C}"/>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66" name="Picture 65">
            <a:extLst>
              <a:ext uri="{FF2B5EF4-FFF2-40B4-BE49-F238E27FC236}">
                <a16:creationId xmlns:a16="http://schemas.microsoft.com/office/drawing/2014/main" id="{64126537-4BD5-400F-8B2A-3821FBD5CE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67" name="Picture 66">
            <a:extLst>
              <a:ext uri="{FF2B5EF4-FFF2-40B4-BE49-F238E27FC236}">
                <a16:creationId xmlns:a16="http://schemas.microsoft.com/office/drawing/2014/main" id="{4CA0B460-CC0C-4C42-8F47-919FD8DD8B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68" name="Picture 67">
            <a:extLst>
              <a:ext uri="{FF2B5EF4-FFF2-40B4-BE49-F238E27FC236}">
                <a16:creationId xmlns:a16="http://schemas.microsoft.com/office/drawing/2014/main" id="{2C0AE5C5-F943-48FC-A35E-216B387A49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69" name="Picture 68">
            <a:extLst>
              <a:ext uri="{FF2B5EF4-FFF2-40B4-BE49-F238E27FC236}">
                <a16:creationId xmlns:a16="http://schemas.microsoft.com/office/drawing/2014/main" id="{61C1E3F4-A59F-4D86-965A-2D03D4FCE0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0" name="Picture 69">
            <a:extLst>
              <a:ext uri="{FF2B5EF4-FFF2-40B4-BE49-F238E27FC236}">
                <a16:creationId xmlns:a16="http://schemas.microsoft.com/office/drawing/2014/main" id="{D1BC6CEA-C089-4F98-815A-13713E44DC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1" name="Picture 70">
            <a:extLst>
              <a:ext uri="{FF2B5EF4-FFF2-40B4-BE49-F238E27FC236}">
                <a16:creationId xmlns:a16="http://schemas.microsoft.com/office/drawing/2014/main" id="{20DD19A4-215E-44ED-9AB8-0867A7D2B92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pic>
        <p:nvPicPr>
          <p:cNvPr id="78" name="Picture 77">
            <a:extLst>
              <a:ext uri="{FF2B5EF4-FFF2-40B4-BE49-F238E27FC236}">
                <a16:creationId xmlns:a16="http://schemas.microsoft.com/office/drawing/2014/main" id="{72E90CA5-8C7F-448C-BABD-11FC1A93924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270523" y="2934900"/>
            <a:ext cx="3727559" cy="3931646"/>
          </a:xfrm>
          <a:prstGeom prst="rect">
            <a:avLst/>
          </a:prstGeom>
        </p:spPr>
      </p:pic>
    </p:spTree>
    <p:extLst>
      <p:ext uri="{BB962C8B-B14F-4D97-AF65-F5344CB8AC3E}">
        <p14:creationId xmlns:p14="http://schemas.microsoft.com/office/powerpoint/2010/main" val="390882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nodeType="withEffect">
                                  <p:stCondLst>
                                    <p:cond delay="50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47"/>
                                        </p:tgtEl>
                                        <p:attrNameLst>
                                          <p:attrName>r</p:attrName>
                                        </p:attrNameLst>
                                      </p:cBhvr>
                                    </p:animRot>
                                    <p:animRot by="-240000">
                                      <p:cBhvr>
                                        <p:cTn id="33" dur="200" fill="hold">
                                          <p:stCondLst>
                                            <p:cond delay="200"/>
                                          </p:stCondLst>
                                        </p:cTn>
                                        <p:tgtEl>
                                          <p:spTgt spid="47"/>
                                        </p:tgtEl>
                                        <p:attrNameLst>
                                          <p:attrName>r</p:attrName>
                                        </p:attrNameLst>
                                      </p:cBhvr>
                                    </p:animRot>
                                    <p:animRot by="240000">
                                      <p:cBhvr>
                                        <p:cTn id="34" dur="200" fill="hold">
                                          <p:stCondLst>
                                            <p:cond delay="400"/>
                                          </p:stCondLst>
                                        </p:cTn>
                                        <p:tgtEl>
                                          <p:spTgt spid="47"/>
                                        </p:tgtEl>
                                        <p:attrNameLst>
                                          <p:attrName>r</p:attrName>
                                        </p:attrNameLst>
                                      </p:cBhvr>
                                    </p:animRot>
                                    <p:animRot by="-240000">
                                      <p:cBhvr>
                                        <p:cTn id="35" dur="200" fill="hold">
                                          <p:stCondLst>
                                            <p:cond delay="600"/>
                                          </p:stCondLst>
                                        </p:cTn>
                                        <p:tgtEl>
                                          <p:spTgt spid="47"/>
                                        </p:tgtEl>
                                        <p:attrNameLst>
                                          <p:attrName>r</p:attrName>
                                        </p:attrNameLst>
                                      </p:cBhvr>
                                    </p:animRot>
                                    <p:animRot by="120000">
                                      <p:cBhvr>
                                        <p:cTn id="36"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1"/>
                  </p:tgtEl>
                </p:cond>
              </p:nextCondLst>
            </p:seq>
            <p:seq concurrent="1" nextAc="seek">
              <p:cTn id="46" restart="whenNotActive" fill="hold" evtFilter="cancelBubble" nodeType="interactiveSeq">
                <p:stCondLst>
                  <p:cond evt="onClick" delay="0">
                    <p:tgtEl>
                      <p:spTgt spid="49"/>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1" nodeType="clickEffect">
                                  <p:stCondLst>
                                    <p:cond delay="0"/>
                                  </p:stCondLst>
                                  <p:childTnLst>
                                    <p:animRot by="120000">
                                      <p:cBhvr>
                                        <p:cTn id="50" dur="100" fill="hold">
                                          <p:stCondLst>
                                            <p:cond delay="0"/>
                                          </p:stCondLst>
                                        </p:cTn>
                                        <p:tgtEl>
                                          <p:spTgt spid="49"/>
                                        </p:tgtEl>
                                        <p:attrNameLst>
                                          <p:attrName>r</p:attrName>
                                        </p:attrNameLst>
                                      </p:cBhvr>
                                    </p:animRot>
                                    <p:animRot by="-240000">
                                      <p:cBhvr>
                                        <p:cTn id="51" dur="200" fill="hold">
                                          <p:stCondLst>
                                            <p:cond delay="200"/>
                                          </p:stCondLst>
                                        </p:cTn>
                                        <p:tgtEl>
                                          <p:spTgt spid="49"/>
                                        </p:tgtEl>
                                        <p:attrNameLst>
                                          <p:attrName>r</p:attrName>
                                        </p:attrNameLst>
                                      </p:cBhvr>
                                    </p:animRot>
                                    <p:animRot by="240000">
                                      <p:cBhvr>
                                        <p:cTn id="52" dur="200" fill="hold">
                                          <p:stCondLst>
                                            <p:cond delay="400"/>
                                          </p:stCondLst>
                                        </p:cTn>
                                        <p:tgtEl>
                                          <p:spTgt spid="49"/>
                                        </p:tgtEl>
                                        <p:attrNameLst>
                                          <p:attrName>r</p:attrName>
                                        </p:attrNameLst>
                                      </p:cBhvr>
                                    </p:animRot>
                                    <p:animRot by="-240000">
                                      <p:cBhvr>
                                        <p:cTn id="53" dur="200" fill="hold">
                                          <p:stCondLst>
                                            <p:cond delay="600"/>
                                          </p:stCondLst>
                                        </p:cTn>
                                        <p:tgtEl>
                                          <p:spTgt spid="49"/>
                                        </p:tgtEl>
                                        <p:attrNameLst>
                                          <p:attrName>r</p:attrName>
                                        </p:attrNameLst>
                                      </p:cBhvr>
                                    </p:animRot>
                                    <p:animRot by="120000">
                                      <p:cBhvr>
                                        <p:cTn id="54" dur="200" fill="hold">
                                          <p:stCondLst>
                                            <p:cond delay="800"/>
                                          </p:stCondLst>
                                        </p:cTn>
                                        <p:tgtEl>
                                          <p:spTgt spid="49"/>
                                        </p:tgtEl>
                                        <p:attrNameLst>
                                          <p:attrName>r</p:attrName>
                                        </p:attrNameLst>
                                      </p:cBhvr>
                                    </p:animRot>
                                  </p:childTnLst>
                                </p:cTn>
                              </p:par>
                            </p:childTnLst>
                          </p:cTn>
                        </p:par>
                      </p:childTnLst>
                    </p:cTn>
                  </p:par>
                </p:childTnLst>
              </p:cTn>
              <p:nextCondLst>
                <p:cond evt="onClick" delay="0">
                  <p:tgtEl>
                    <p:spTgt spid="49"/>
                  </p:tgtEl>
                </p:cond>
              </p:nextCondLst>
            </p:seq>
            <p:seq concurrent="1" nextAc="seek">
              <p:cTn id="55" restart="whenNotActive" fill="hold" evtFilter="cancelBubble" nodeType="interactiveSeq">
                <p:stCondLst>
                  <p:cond evt="onClick" delay="0">
                    <p:tgtEl>
                      <p:spTgt spid="48"/>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0"/>
                                        </p:tgtEl>
                                      </p:cBhvr>
                                    </p:animEffect>
                                    <p:animScale>
                                      <p:cBhvr>
                                        <p:cTn id="62" dur="250" autoRev="1" fill="hold"/>
                                        <p:tgtEl>
                                          <p:spTgt spid="50"/>
                                        </p:tgtEl>
                                      </p:cBhvr>
                                      <p:by x="105000" y="105000"/>
                                    </p:animScale>
                                  </p:childTnLst>
                                </p:cTn>
                              </p:par>
                              <p:par>
                                <p:cTn id="63" presetID="1" presetClass="exit" presetSubtype="0" fill="hold" grpId="1" nodeType="withEffect">
                                  <p:stCondLst>
                                    <p:cond delay="0"/>
                                  </p:stCondLst>
                                  <p:childTnLst>
                                    <p:set>
                                      <p:cBhvr>
                                        <p:cTn id="6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5" grpId="0"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1">
            <a:extLst>
              <a:ext uri="{FF2B5EF4-FFF2-40B4-BE49-F238E27FC236}">
                <a16:creationId xmlns:a16="http://schemas.microsoft.com/office/drawing/2014/main" id="{309680F4-351E-4004-AE72-88AA6DA51DA1}"/>
              </a:ext>
            </a:extLst>
          </p:cNvPr>
          <p:cNvSpPr/>
          <p:nvPr/>
        </p:nvSpPr>
        <p:spPr>
          <a:xfrm>
            <a:off x="1089469" y="2294877"/>
            <a:ext cx="7275572" cy="820194"/>
          </a:xfrm>
          <a:prstGeom prst="roundRect">
            <a:avLst>
              <a:gd name="adj" fmla="val 25872"/>
            </a:avLst>
          </a:prstGeom>
          <a:solidFill>
            <a:schemeClr val="bg1"/>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In what year was Mary Anning born?</a:t>
            </a:r>
          </a:p>
        </p:txBody>
      </p:sp>
      <p:grpSp>
        <p:nvGrpSpPr>
          <p:cNvPr id="42" name="Q1">
            <a:extLst>
              <a:ext uri="{FF2B5EF4-FFF2-40B4-BE49-F238E27FC236}">
                <a16:creationId xmlns:a16="http://schemas.microsoft.com/office/drawing/2014/main" id="{21DCE54D-31E8-49B0-A788-11C2D36C9EDB}"/>
              </a:ext>
            </a:extLst>
          </p:cNvPr>
          <p:cNvGrpSpPr/>
          <p:nvPr/>
        </p:nvGrpSpPr>
        <p:grpSpPr>
          <a:xfrm>
            <a:off x="792997" y="2124424"/>
            <a:ext cx="1036853" cy="1101877"/>
            <a:chOff x="864365" y="1747895"/>
            <a:chExt cx="1036853" cy="1101877"/>
          </a:xfrm>
        </p:grpSpPr>
        <p:pic>
          <p:nvPicPr>
            <p:cNvPr id="45" name="Picture 44">
              <a:extLst>
                <a:ext uri="{FF2B5EF4-FFF2-40B4-BE49-F238E27FC236}">
                  <a16:creationId xmlns:a16="http://schemas.microsoft.com/office/drawing/2014/main" id="{C6E3E37D-4785-47AD-A353-4F029943D6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4365" y="1747895"/>
              <a:ext cx="1036853" cy="1101877"/>
            </a:xfrm>
            <a:prstGeom prst="rect">
              <a:avLst/>
            </a:prstGeom>
          </p:spPr>
        </p:pic>
        <p:sp>
          <p:nvSpPr>
            <p:cNvPr id="46" name="TextBox 45">
              <a:extLst>
                <a:ext uri="{FF2B5EF4-FFF2-40B4-BE49-F238E27FC236}">
                  <a16:creationId xmlns:a16="http://schemas.microsoft.com/office/drawing/2014/main" id="{ADEE5638-711C-4D6E-A7D2-B7B21CCE80B0}"/>
                </a:ext>
              </a:extLst>
            </p:cNvPr>
            <p:cNvSpPr txBox="1"/>
            <p:nvPr/>
          </p:nvSpPr>
          <p:spPr>
            <a:xfrm>
              <a:off x="1160837" y="1932585"/>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3</a:t>
              </a:r>
            </a:p>
          </p:txBody>
        </p:sp>
      </p:grpSp>
      <p:sp>
        <p:nvSpPr>
          <p:cNvPr id="47" name="C">
            <a:extLst>
              <a:ext uri="{FF2B5EF4-FFF2-40B4-BE49-F238E27FC236}">
                <a16:creationId xmlns:a16="http://schemas.microsoft.com/office/drawing/2014/main" id="{207EC158-0111-459A-B47A-7D589D4706FF}"/>
              </a:ext>
            </a:extLst>
          </p:cNvPr>
          <p:cNvSpPr/>
          <p:nvPr/>
        </p:nvSpPr>
        <p:spPr>
          <a:xfrm>
            <a:off x="2801027"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1797</a:t>
            </a:r>
          </a:p>
        </p:txBody>
      </p:sp>
      <p:sp>
        <p:nvSpPr>
          <p:cNvPr id="48" name="B">
            <a:extLst>
              <a:ext uri="{FF2B5EF4-FFF2-40B4-BE49-F238E27FC236}">
                <a16:creationId xmlns:a16="http://schemas.microsoft.com/office/drawing/2014/main" id="{8014DA23-F4C7-4449-8919-6D8CA6FFF29D}"/>
              </a:ext>
            </a:extLst>
          </p:cNvPr>
          <p:cNvSpPr/>
          <p:nvPr/>
        </p:nvSpPr>
        <p:spPr>
          <a:xfrm>
            <a:off x="4753605"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1799</a:t>
            </a:r>
          </a:p>
        </p:txBody>
      </p:sp>
      <p:sp>
        <p:nvSpPr>
          <p:cNvPr id="49" name="A">
            <a:extLst>
              <a:ext uri="{FF2B5EF4-FFF2-40B4-BE49-F238E27FC236}">
                <a16:creationId xmlns:a16="http://schemas.microsoft.com/office/drawing/2014/main" id="{4015C9B7-C9D8-4108-A939-CC56F3B8E724}"/>
              </a:ext>
            </a:extLst>
          </p:cNvPr>
          <p:cNvSpPr/>
          <p:nvPr/>
        </p:nvSpPr>
        <p:spPr>
          <a:xfrm>
            <a:off x="848449"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1979</a:t>
            </a:r>
          </a:p>
        </p:txBody>
      </p:sp>
      <p:sp>
        <p:nvSpPr>
          <p:cNvPr id="50" name="Answer">
            <a:extLst>
              <a:ext uri="{FF2B5EF4-FFF2-40B4-BE49-F238E27FC236}">
                <a16:creationId xmlns:a16="http://schemas.microsoft.com/office/drawing/2014/main" id="{88B7C966-61CF-4696-ACBC-AA5C3F4580D2}"/>
              </a:ext>
            </a:extLst>
          </p:cNvPr>
          <p:cNvSpPr/>
          <p:nvPr/>
        </p:nvSpPr>
        <p:spPr>
          <a:xfrm>
            <a:off x="4753605" y="3377231"/>
            <a:ext cx="1632247" cy="461473"/>
          </a:xfrm>
          <a:prstGeom prst="roundRect">
            <a:avLst>
              <a:gd name="adj" fmla="val 50000"/>
            </a:avLst>
          </a:prstGeom>
          <a:solidFill>
            <a:srgbClr val="85BD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1799</a:t>
            </a:r>
          </a:p>
        </p:txBody>
      </p:sp>
      <p:sp>
        <p:nvSpPr>
          <p:cNvPr id="51" name="C">
            <a:extLst>
              <a:ext uri="{FF2B5EF4-FFF2-40B4-BE49-F238E27FC236}">
                <a16:creationId xmlns:a16="http://schemas.microsoft.com/office/drawing/2014/main" id="{68D149B9-2118-464F-917C-8A24C1EDDFDB}"/>
              </a:ext>
            </a:extLst>
          </p:cNvPr>
          <p:cNvSpPr/>
          <p:nvPr/>
        </p:nvSpPr>
        <p:spPr>
          <a:xfrm>
            <a:off x="6706182"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1977</a:t>
            </a:r>
          </a:p>
        </p:txBody>
      </p:sp>
      <p:pic>
        <p:nvPicPr>
          <p:cNvPr id="54" name="Picture 53">
            <a:extLst>
              <a:ext uri="{FF2B5EF4-FFF2-40B4-BE49-F238E27FC236}">
                <a16:creationId xmlns:a16="http://schemas.microsoft.com/office/drawing/2014/main" id="{432A5914-1F5D-43B2-889C-945F2CF5A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5" name="Picture 54">
            <a:extLst>
              <a:ext uri="{FF2B5EF4-FFF2-40B4-BE49-F238E27FC236}">
                <a16:creationId xmlns:a16="http://schemas.microsoft.com/office/drawing/2014/main" id="{EF12F20F-72A4-4FC6-A64B-34979BA238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56" name="Picture 55">
            <a:extLst>
              <a:ext uri="{FF2B5EF4-FFF2-40B4-BE49-F238E27FC236}">
                <a16:creationId xmlns:a16="http://schemas.microsoft.com/office/drawing/2014/main" id="{EB346AF6-DE7D-4AE5-AB66-EE67E62B1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57" name="Picture 56">
            <a:extLst>
              <a:ext uri="{FF2B5EF4-FFF2-40B4-BE49-F238E27FC236}">
                <a16:creationId xmlns:a16="http://schemas.microsoft.com/office/drawing/2014/main" id="{331E016C-2B89-4476-9021-0AE3B8741D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58" name="Picture 57">
            <a:extLst>
              <a:ext uri="{FF2B5EF4-FFF2-40B4-BE49-F238E27FC236}">
                <a16:creationId xmlns:a16="http://schemas.microsoft.com/office/drawing/2014/main" id="{53AF22D7-F645-4786-A2DB-52BC1013A7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59" name="Picture 58">
            <a:extLst>
              <a:ext uri="{FF2B5EF4-FFF2-40B4-BE49-F238E27FC236}">
                <a16:creationId xmlns:a16="http://schemas.microsoft.com/office/drawing/2014/main" id="{B7516412-4CFA-484C-A092-2AC39FB396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0" name="Picture 59">
            <a:extLst>
              <a:ext uri="{FF2B5EF4-FFF2-40B4-BE49-F238E27FC236}">
                <a16:creationId xmlns:a16="http://schemas.microsoft.com/office/drawing/2014/main" id="{2A1B0532-2FDA-4979-95D6-C8E9BE3779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1" name="Picture 60">
            <a:extLst>
              <a:ext uri="{FF2B5EF4-FFF2-40B4-BE49-F238E27FC236}">
                <a16:creationId xmlns:a16="http://schemas.microsoft.com/office/drawing/2014/main" id="{2E4FEFEF-0306-4E5C-AFBA-51CF95A7F5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2" name="Picture 61">
            <a:extLst>
              <a:ext uri="{FF2B5EF4-FFF2-40B4-BE49-F238E27FC236}">
                <a16:creationId xmlns:a16="http://schemas.microsoft.com/office/drawing/2014/main" id="{6AB11259-7F03-425D-BE3F-BA8E23731A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3" name="Picture 62">
            <a:extLst>
              <a:ext uri="{FF2B5EF4-FFF2-40B4-BE49-F238E27FC236}">
                <a16:creationId xmlns:a16="http://schemas.microsoft.com/office/drawing/2014/main" id="{061BC2A6-BF5E-4320-A720-056A601143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4" name="Picture 63">
            <a:extLst>
              <a:ext uri="{FF2B5EF4-FFF2-40B4-BE49-F238E27FC236}">
                <a16:creationId xmlns:a16="http://schemas.microsoft.com/office/drawing/2014/main" id="{B43A60BB-4A3F-47AA-982C-5EAB9FD4C8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5" name="Title 20">
            <a:extLst>
              <a:ext uri="{FF2B5EF4-FFF2-40B4-BE49-F238E27FC236}">
                <a16:creationId xmlns:a16="http://schemas.microsoft.com/office/drawing/2014/main" id="{91A94AC4-AAE5-41BF-8683-29B14CE3931C}"/>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66" name="Picture 65">
            <a:extLst>
              <a:ext uri="{FF2B5EF4-FFF2-40B4-BE49-F238E27FC236}">
                <a16:creationId xmlns:a16="http://schemas.microsoft.com/office/drawing/2014/main" id="{64126537-4BD5-400F-8B2A-3821FBD5CE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67" name="Picture 66">
            <a:extLst>
              <a:ext uri="{FF2B5EF4-FFF2-40B4-BE49-F238E27FC236}">
                <a16:creationId xmlns:a16="http://schemas.microsoft.com/office/drawing/2014/main" id="{4CA0B460-CC0C-4C42-8F47-919FD8DD8B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68" name="Picture 67">
            <a:extLst>
              <a:ext uri="{FF2B5EF4-FFF2-40B4-BE49-F238E27FC236}">
                <a16:creationId xmlns:a16="http://schemas.microsoft.com/office/drawing/2014/main" id="{2C0AE5C5-F943-48FC-A35E-216B387A49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69" name="Picture 68">
            <a:extLst>
              <a:ext uri="{FF2B5EF4-FFF2-40B4-BE49-F238E27FC236}">
                <a16:creationId xmlns:a16="http://schemas.microsoft.com/office/drawing/2014/main" id="{61C1E3F4-A59F-4D86-965A-2D03D4FCE0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0" name="Picture 69">
            <a:extLst>
              <a:ext uri="{FF2B5EF4-FFF2-40B4-BE49-F238E27FC236}">
                <a16:creationId xmlns:a16="http://schemas.microsoft.com/office/drawing/2014/main" id="{D1BC6CEA-C089-4F98-815A-13713E44DC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1" name="Picture 70">
            <a:extLst>
              <a:ext uri="{FF2B5EF4-FFF2-40B4-BE49-F238E27FC236}">
                <a16:creationId xmlns:a16="http://schemas.microsoft.com/office/drawing/2014/main" id="{20DD19A4-215E-44ED-9AB8-0867A7D2B92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pic>
        <p:nvPicPr>
          <p:cNvPr id="30" name="Picture 29">
            <a:extLst>
              <a:ext uri="{FF2B5EF4-FFF2-40B4-BE49-F238E27FC236}">
                <a16:creationId xmlns:a16="http://schemas.microsoft.com/office/drawing/2014/main" id="{45C88879-8F91-437D-9382-42999CF7D59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98650" y="4000290"/>
            <a:ext cx="3497354" cy="3113114"/>
          </a:xfrm>
          <a:prstGeom prst="rect">
            <a:avLst/>
          </a:prstGeom>
        </p:spPr>
      </p:pic>
    </p:spTree>
    <p:extLst>
      <p:ext uri="{BB962C8B-B14F-4D97-AF65-F5344CB8AC3E}">
        <p14:creationId xmlns:p14="http://schemas.microsoft.com/office/powerpoint/2010/main" val="29677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nodeType="withEffect">
                                  <p:stCondLst>
                                    <p:cond delay="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47"/>
                                        </p:tgtEl>
                                        <p:attrNameLst>
                                          <p:attrName>r</p:attrName>
                                        </p:attrNameLst>
                                      </p:cBhvr>
                                    </p:animRot>
                                    <p:animRot by="-240000">
                                      <p:cBhvr>
                                        <p:cTn id="33" dur="200" fill="hold">
                                          <p:stCondLst>
                                            <p:cond delay="200"/>
                                          </p:stCondLst>
                                        </p:cTn>
                                        <p:tgtEl>
                                          <p:spTgt spid="47"/>
                                        </p:tgtEl>
                                        <p:attrNameLst>
                                          <p:attrName>r</p:attrName>
                                        </p:attrNameLst>
                                      </p:cBhvr>
                                    </p:animRot>
                                    <p:animRot by="240000">
                                      <p:cBhvr>
                                        <p:cTn id="34" dur="200" fill="hold">
                                          <p:stCondLst>
                                            <p:cond delay="400"/>
                                          </p:stCondLst>
                                        </p:cTn>
                                        <p:tgtEl>
                                          <p:spTgt spid="47"/>
                                        </p:tgtEl>
                                        <p:attrNameLst>
                                          <p:attrName>r</p:attrName>
                                        </p:attrNameLst>
                                      </p:cBhvr>
                                    </p:animRot>
                                    <p:animRot by="-240000">
                                      <p:cBhvr>
                                        <p:cTn id="35" dur="200" fill="hold">
                                          <p:stCondLst>
                                            <p:cond delay="600"/>
                                          </p:stCondLst>
                                        </p:cTn>
                                        <p:tgtEl>
                                          <p:spTgt spid="47"/>
                                        </p:tgtEl>
                                        <p:attrNameLst>
                                          <p:attrName>r</p:attrName>
                                        </p:attrNameLst>
                                      </p:cBhvr>
                                    </p:animRot>
                                    <p:animRot by="120000">
                                      <p:cBhvr>
                                        <p:cTn id="36"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1"/>
                  </p:tgtEl>
                </p:cond>
              </p:nextCondLst>
            </p:seq>
            <p:seq concurrent="1" nextAc="seek">
              <p:cTn id="46" restart="whenNotActive" fill="hold" evtFilter="cancelBubble" nodeType="interactiveSeq">
                <p:stCondLst>
                  <p:cond evt="onClick" delay="0">
                    <p:tgtEl>
                      <p:spTgt spid="49"/>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1" nodeType="clickEffect">
                                  <p:stCondLst>
                                    <p:cond delay="0"/>
                                  </p:stCondLst>
                                  <p:childTnLst>
                                    <p:animRot by="120000">
                                      <p:cBhvr>
                                        <p:cTn id="50" dur="100" fill="hold">
                                          <p:stCondLst>
                                            <p:cond delay="0"/>
                                          </p:stCondLst>
                                        </p:cTn>
                                        <p:tgtEl>
                                          <p:spTgt spid="49"/>
                                        </p:tgtEl>
                                        <p:attrNameLst>
                                          <p:attrName>r</p:attrName>
                                        </p:attrNameLst>
                                      </p:cBhvr>
                                    </p:animRot>
                                    <p:animRot by="-240000">
                                      <p:cBhvr>
                                        <p:cTn id="51" dur="200" fill="hold">
                                          <p:stCondLst>
                                            <p:cond delay="200"/>
                                          </p:stCondLst>
                                        </p:cTn>
                                        <p:tgtEl>
                                          <p:spTgt spid="49"/>
                                        </p:tgtEl>
                                        <p:attrNameLst>
                                          <p:attrName>r</p:attrName>
                                        </p:attrNameLst>
                                      </p:cBhvr>
                                    </p:animRot>
                                    <p:animRot by="240000">
                                      <p:cBhvr>
                                        <p:cTn id="52" dur="200" fill="hold">
                                          <p:stCondLst>
                                            <p:cond delay="400"/>
                                          </p:stCondLst>
                                        </p:cTn>
                                        <p:tgtEl>
                                          <p:spTgt spid="49"/>
                                        </p:tgtEl>
                                        <p:attrNameLst>
                                          <p:attrName>r</p:attrName>
                                        </p:attrNameLst>
                                      </p:cBhvr>
                                    </p:animRot>
                                    <p:animRot by="-240000">
                                      <p:cBhvr>
                                        <p:cTn id="53" dur="200" fill="hold">
                                          <p:stCondLst>
                                            <p:cond delay="600"/>
                                          </p:stCondLst>
                                        </p:cTn>
                                        <p:tgtEl>
                                          <p:spTgt spid="49"/>
                                        </p:tgtEl>
                                        <p:attrNameLst>
                                          <p:attrName>r</p:attrName>
                                        </p:attrNameLst>
                                      </p:cBhvr>
                                    </p:animRot>
                                    <p:animRot by="120000">
                                      <p:cBhvr>
                                        <p:cTn id="54" dur="200" fill="hold">
                                          <p:stCondLst>
                                            <p:cond delay="800"/>
                                          </p:stCondLst>
                                        </p:cTn>
                                        <p:tgtEl>
                                          <p:spTgt spid="49"/>
                                        </p:tgtEl>
                                        <p:attrNameLst>
                                          <p:attrName>r</p:attrName>
                                        </p:attrNameLst>
                                      </p:cBhvr>
                                    </p:animRot>
                                  </p:childTnLst>
                                </p:cTn>
                              </p:par>
                            </p:childTnLst>
                          </p:cTn>
                        </p:par>
                      </p:childTnLst>
                    </p:cTn>
                  </p:par>
                </p:childTnLst>
              </p:cTn>
              <p:nextCondLst>
                <p:cond evt="onClick" delay="0">
                  <p:tgtEl>
                    <p:spTgt spid="49"/>
                  </p:tgtEl>
                </p:cond>
              </p:nextCondLst>
            </p:seq>
            <p:seq concurrent="1" nextAc="seek">
              <p:cTn id="55" restart="whenNotActive" fill="hold" evtFilter="cancelBubble" nodeType="interactiveSeq">
                <p:stCondLst>
                  <p:cond evt="onClick" delay="0">
                    <p:tgtEl>
                      <p:spTgt spid="48"/>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0"/>
                                        </p:tgtEl>
                                      </p:cBhvr>
                                    </p:animEffect>
                                    <p:animScale>
                                      <p:cBhvr>
                                        <p:cTn id="62" dur="250" autoRev="1" fill="hold"/>
                                        <p:tgtEl>
                                          <p:spTgt spid="50"/>
                                        </p:tgtEl>
                                      </p:cBhvr>
                                      <p:by x="105000" y="105000"/>
                                    </p:animScale>
                                  </p:childTnLst>
                                </p:cTn>
                              </p:par>
                              <p:par>
                                <p:cTn id="63" presetID="1" presetClass="exit" presetSubtype="0" fill="hold" grpId="1" nodeType="withEffect">
                                  <p:stCondLst>
                                    <p:cond delay="0"/>
                                  </p:stCondLst>
                                  <p:childTnLst>
                                    <p:set>
                                      <p:cBhvr>
                                        <p:cTn id="6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5" grpId="0"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rcRect l="2696" t="1515" r="2696" b="1515"/>
          <a:stretch>
            <a:fillRect/>
          </a:stretch>
        </p:blipFill>
        <p:spPr>
          <a:xfrm>
            <a:off x="457198" y="438151"/>
            <a:ext cx="8220075" cy="5957887"/>
          </a:xfrm>
          <a:custGeom>
            <a:avLst/>
            <a:gdLst>
              <a:gd name="connsiteX0" fmla="*/ 157824 w 8220075"/>
              <a:gd name="connsiteY0" fmla="*/ 0 h 5957887"/>
              <a:gd name="connsiteX1" fmla="*/ 8062251 w 8220075"/>
              <a:gd name="connsiteY1" fmla="*/ 0 h 5957887"/>
              <a:gd name="connsiteX2" fmla="*/ 8220075 w 8220075"/>
              <a:gd name="connsiteY2" fmla="*/ 157824 h 5957887"/>
              <a:gd name="connsiteX3" fmla="*/ 8220075 w 8220075"/>
              <a:gd name="connsiteY3" fmla="*/ 5800063 h 5957887"/>
              <a:gd name="connsiteX4" fmla="*/ 8062251 w 8220075"/>
              <a:gd name="connsiteY4" fmla="*/ 5957887 h 5957887"/>
              <a:gd name="connsiteX5" fmla="*/ 157824 w 8220075"/>
              <a:gd name="connsiteY5" fmla="*/ 5957887 h 5957887"/>
              <a:gd name="connsiteX6" fmla="*/ 0 w 8220075"/>
              <a:gd name="connsiteY6" fmla="*/ 5800063 h 5957887"/>
              <a:gd name="connsiteX7" fmla="*/ 0 w 8220075"/>
              <a:gd name="connsiteY7" fmla="*/ 157824 h 5957887"/>
              <a:gd name="connsiteX8" fmla="*/ 157824 w 8220075"/>
              <a:gd name="connsiteY8" fmla="*/ 0 h 59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075" h="5957887">
                <a:moveTo>
                  <a:pt x="157824" y="0"/>
                </a:moveTo>
                <a:lnTo>
                  <a:pt x="8062251" y="0"/>
                </a:lnTo>
                <a:cubicBezTo>
                  <a:pt x="8149415" y="0"/>
                  <a:pt x="8220075" y="70660"/>
                  <a:pt x="8220075" y="157824"/>
                </a:cubicBezTo>
                <a:lnTo>
                  <a:pt x="8220075" y="5800063"/>
                </a:lnTo>
                <a:cubicBezTo>
                  <a:pt x="8220075" y="5887227"/>
                  <a:pt x="8149415" y="5957887"/>
                  <a:pt x="8062251" y="5957887"/>
                </a:cubicBezTo>
                <a:lnTo>
                  <a:pt x="157824" y="5957887"/>
                </a:lnTo>
                <a:cubicBezTo>
                  <a:pt x="70660" y="5957887"/>
                  <a:pt x="0" y="5887227"/>
                  <a:pt x="0" y="5800063"/>
                </a:cubicBezTo>
                <a:lnTo>
                  <a:pt x="0" y="157824"/>
                </a:lnTo>
                <a:cubicBezTo>
                  <a:pt x="0" y="70660"/>
                  <a:pt x="70660" y="0"/>
                  <a:pt x="157824" y="0"/>
                </a:cubicBezTo>
                <a:close/>
              </a:path>
            </a:pathLst>
          </a:custGeom>
          <a:ln w="38100">
            <a:solidFill>
              <a:schemeClr val="bg1"/>
            </a:solidFill>
          </a:ln>
        </p:spPr>
      </p:pic>
      <p:sp>
        <p:nvSpPr>
          <p:cNvPr id="5" name="Rectangle 4"/>
          <p:cNvSpPr/>
          <p:nvPr/>
        </p:nvSpPr>
        <p:spPr>
          <a:xfrm>
            <a:off x="1085167" y="4763710"/>
            <a:ext cx="4560697" cy="615553"/>
          </a:xfrm>
          <a:prstGeom prst="rect">
            <a:avLst/>
          </a:prstGeom>
        </p:spPr>
        <p:txBody>
          <a:bodyPr wrap="square" lIns="0" tIns="0" rIns="0" bIns="0">
            <a:spAutoFit/>
          </a:bodyPr>
          <a:lstStyle/>
          <a:p>
            <a:r>
              <a:rPr lang="en-GB" sz="200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Watch the </a:t>
            </a:r>
            <a:r>
              <a:rPr lang="en-GB" sz="2000" b="1">
                <a:solidFill>
                  <a:srgbClr val="000033"/>
                </a:solidFill>
                <a:latin typeface="BBC Reith Sans" panose="020B0603020204020204" pitchFamily="34" charset="0"/>
                <a:ea typeface="BBC Reith Sans" panose="020B0603020204020204" pitchFamily="34" charset="0"/>
                <a:cs typeface="BBC Reith Sans" panose="020B0603020204020204" pitchFamily="34" charset="0"/>
                <a:hlinkClick r:id="rId3"/>
              </a:rPr>
              <a:t>Deadly </a:t>
            </a:r>
            <a:r>
              <a:rPr lang="en-GB" sz="20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hlinkClick r:id="rId3"/>
              </a:rPr>
              <a:t>60: Museum Escape Live Lesson </a:t>
            </a:r>
            <a:r>
              <a:rPr lang="en-GB" sz="20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with your class.</a:t>
            </a:r>
          </a:p>
        </p:txBody>
      </p:sp>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420925" y="-665090"/>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 name="Rectangle 1">
            <a:hlinkClick r:id="rId18" action="ppaction://hlinksldjump"/>
            <a:extLst>
              <a:ext uri="{FF2B5EF4-FFF2-40B4-BE49-F238E27FC236}">
                <a16:creationId xmlns:a16="http://schemas.microsoft.com/office/drawing/2014/main" id="{D65D8598-5EFC-406E-93A4-9D06D4488624}"/>
              </a:ext>
            </a:extLst>
          </p:cNvPr>
          <p:cNvSpPr/>
          <p:nvPr/>
        </p:nvSpPr>
        <p:spPr>
          <a:xfrm>
            <a:off x="1866029" y="5553511"/>
            <a:ext cx="897622"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00CBE481-2032-4F0B-A4A1-B731788D4D54}"/>
              </a:ext>
            </a:extLst>
          </p:cNvPr>
          <p:cNvCxnSpPr>
            <a:cxnSpLocks/>
          </p:cNvCxnSpPr>
          <p:nvPr/>
        </p:nvCxnSpPr>
        <p:spPr>
          <a:xfrm flipH="1">
            <a:off x="1085168" y="4531588"/>
            <a:ext cx="1498986"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6B2175-A50D-4C29-8307-02BDDAED616F}"/>
              </a:ext>
            </a:extLst>
          </p:cNvPr>
          <p:cNvCxnSpPr>
            <a:cxnSpLocks/>
          </p:cNvCxnSpPr>
          <p:nvPr/>
        </p:nvCxnSpPr>
        <p:spPr>
          <a:xfrm flipH="1">
            <a:off x="1057117" y="5610357"/>
            <a:ext cx="2969747"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07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2" fill="hold"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right)">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5C1BBD-987A-4BEE-B4C8-5FC0E5FC7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6422">
            <a:off x="2254795" y="3239023"/>
            <a:ext cx="4710728" cy="3225495"/>
          </a:xfrm>
          <a:prstGeom prst="rect">
            <a:avLst/>
          </a:prstGeom>
        </p:spPr>
      </p:pic>
      <p:sp>
        <p:nvSpPr>
          <p:cNvPr id="35" name="T1">
            <a:extLst>
              <a:ext uri="{FF2B5EF4-FFF2-40B4-BE49-F238E27FC236}">
                <a16:creationId xmlns:a16="http://schemas.microsoft.com/office/drawing/2014/main" id="{309680F4-351E-4004-AE72-88AA6DA51DA1}"/>
              </a:ext>
            </a:extLst>
          </p:cNvPr>
          <p:cNvSpPr/>
          <p:nvPr/>
        </p:nvSpPr>
        <p:spPr>
          <a:xfrm>
            <a:off x="1089469" y="2294877"/>
            <a:ext cx="7275572" cy="820194"/>
          </a:xfrm>
          <a:prstGeom prst="roundRect">
            <a:avLst>
              <a:gd name="adj" fmla="val 25872"/>
            </a:avLst>
          </a:prstGeom>
          <a:solidFill>
            <a:schemeClr val="bg1"/>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What age was Mary Anning when she found the ichthyosaur?</a:t>
            </a:r>
          </a:p>
        </p:txBody>
      </p:sp>
      <p:grpSp>
        <p:nvGrpSpPr>
          <p:cNvPr id="42" name="Q1">
            <a:extLst>
              <a:ext uri="{FF2B5EF4-FFF2-40B4-BE49-F238E27FC236}">
                <a16:creationId xmlns:a16="http://schemas.microsoft.com/office/drawing/2014/main" id="{21DCE54D-31E8-49B0-A788-11C2D36C9EDB}"/>
              </a:ext>
            </a:extLst>
          </p:cNvPr>
          <p:cNvGrpSpPr/>
          <p:nvPr/>
        </p:nvGrpSpPr>
        <p:grpSpPr>
          <a:xfrm>
            <a:off x="792997" y="2124424"/>
            <a:ext cx="1036853" cy="1101877"/>
            <a:chOff x="864365" y="1747895"/>
            <a:chExt cx="1036853" cy="1101877"/>
          </a:xfrm>
        </p:grpSpPr>
        <p:pic>
          <p:nvPicPr>
            <p:cNvPr id="45" name="Picture 44">
              <a:extLst>
                <a:ext uri="{FF2B5EF4-FFF2-40B4-BE49-F238E27FC236}">
                  <a16:creationId xmlns:a16="http://schemas.microsoft.com/office/drawing/2014/main" id="{C6E3E37D-4785-47AD-A353-4F029943D6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64365" y="1747895"/>
              <a:ext cx="1036853" cy="1101877"/>
            </a:xfrm>
            <a:prstGeom prst="rect">
              <a:avLst/>
            </a:prstGeom>
          </p:spPr>
        </p:pic>
        <p:sp>
          <p:nvSpPr>
            <p:cNvPr id="46" name="TextBox 45">
              <a:extLst>
                <a:ext uri="{FF2B5EF4-FFF2-40B4-BE49-F238E27FC236}">
                  <a16:creationId xmlns:a16="http://schemas.microsoft.com/office/drawing/2014/main" id="{ADEE5638-711C-4D6E-A7D2-B7B21CCE80B0}"/>
                </a:ext>
              </a:extLst>
            </p:cNvPr>
            <p:cNvSpPr txBox="1"/>
            <p:nvPr/>
          </p:nvSpPr>
          <p:spPr>
            <a:xfrm>
              <a:off x="1160837" y="1932585"/>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4</a:t>
              </a:r>
            </a:p>
          </p:txBody>
        </p:sp>
      </p:grpSp>
      <p:sp>
        <p:nvSpPr>
          <p:cNvPr id="47" name="C">
            <a:extLst>
              <a:ext uri="{FF2B5EF4-FFF2-40B4-BE49-F238E27FC236}">
                <a16:creationId xmlns:a16="http://schemas.microsoft.com/office/drawing/2014/main" id="{207EC158-0111-459A-B47A-7D589D4706FF}"/>
              </a:ext>
            </a:extLst>
          </p:cNvPr>
          <p:cNvSpPr/>
          <p:nvPr/>
        </p:nvSpPr>
        <p:spPr>
          <a:xfrm>
            <a:off x="2801027"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7</a:t>
            </a:r>
          </a:p>
        </p:txBody>
      </p:sp>
      <p:sp>
        <p:nvSpPr>
          <p:cNvPr id="48" name="B">
            <a:extLst>
              <a:ext uri="{FF2B5EF4-FFF2-40B4-BE49-F238E27FC236}">
                <a16:creationId xmlns:a16="http://schemas.microsoft.com/office/drawing/2014/main" id="{8014DA23-F4C7-4449-8919-6D8CA6FFF29D}"/>
              </a:ext>
            </a:extLst>
          </p:cNvPr>
          <p:cNvSpPr/>
          <p:nvPr/>
        </p:nvSpPr>
        <p:spPr>
          <a:xfrm>
            <a:off x="848449"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12</a:t>
            </a:r>
          </a:p>
        </p:txBody>
      </p:sp>
      <p:sp>
        <p:nvSpPr>
          <p:cNvPr id="49" name="A">
            <a:extLst>
              <a:ext uri="{FF2B5EF4-FFF2-40B4-BE49-F238E27FC236}">
                <a16:creationId xmlns:a16="http://schemas.microsoft.com/office/drawing/2014/main" id="{4015C9B7-C9D8-4108-A939-CC56F3B8E724}"/>
              </a:ext>
            </a:extLst>
          </p:cNvPr>
          <p:cNvSpPr/>
          <p:nvPr/>
        </p:nvSpPr>
        <p:spPr>
          <a:xfrm>
            <a:off x="4710728"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16</a:t>
            </a:r>
          </a:p>
        </p:txBody>
      </p:sp>
      <p:sp>
        <p:nvSpPr>
          <p:cNvPr id="50" name="Answer">
            <a:extLst>
              <a:ext uri="{FF2B5EF4-FFF2-40B4-BE49-F238E27FC236}">
                <a16:creationId xmlns:a16="http://schemas.microsoft.com/office/drawing/2014/main" id="{88B7C966-61CF-4696-ACBC-AA5C3F4580D2}"/>
              </a:ext>
            </a:extLst>
          </p:cNvPr>
          <p:cNvSpPr/>
          <p:nvPr/>
        </p:nvSpPr>
        <p:spPr>
          <a:xfrm>
            <a:off x="848449" y="3377231"/>
            <a:ext cx="1632247" cy="461473"/>
          </a:xfrm>
          <a:prstGeom prst="roundRect">
            <a:avLst>
              <a:gd name="adj" fmla="val 50000"/>
            </a:avLst>
          </a:prstGeom>
          <a:solidFill>
            <a:srgbClr val="85BD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12</a:t>
            </a:r>
          </a:p>
        </p:txBody>
      </p:sp>
      <p:sp>
        <p:nvSpPr>
          <p:cNvPr id="51" name="C">
            <a:extLst>
              <a:ext uri="{FF2B5EF4-FFF2-40B4-BE49-F238E27FC236}">
                <a16:creationId xmlns:a16="http://schemas.microsoft.com/office/drawing/2014/main" id="{68D149B9-2118-464F-917C-8A24C1EDDFDB}"/>
              </a:ext>
            </a:extLst>
          </p:cNvPr>
          <p:cNvSpPr/>
          <p:nvPr/>
        </p:nvSpPr>
        <p:spPr>
          <a:xfrm>
            <a:off x="6706182" y="3377231"/>
            <a:ext cx="1632247" cy="461473"/>
          </a:xfrm>
          <a:prstGeom prst="roundRect">
            <a:avLst>
              <a:gd name="adj" fmla="val 50000"/>
            </a:avLst>
          </a:prstGeom>
          <a:solidFill>
            <a:srgbClr val="0000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32</a:t>
            </a:r>
          </a:p>
        </p:txBody>
      </p:sp>
      <p:pic>
        <p:nvPicPr>
          <p:cNvPr id="54" name="Picture 53">
            <a:extLst>
              <a:ext uri="{FF2B5EF4-FFF2-40B4-BE49-F238E27FC236}">
                <a16:creationId xmlns:a16="http://schemas.microsoft.com/office/drawing/2014/main" id="{432A5914-1F5D-43B2-889C-945F2CF5A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55" name="Picture 54">
            <a:extLst>
              <a:ext uri="{FF2B5EF4-FFF2-40B4-BE49-F238E27FC236}">
                <a16:creationId xmlns:a16="http://schemas.microsoft.com/office/drawing/2014/main" id="{EF12F20F-72A4-4FC6-A64B-34979BA23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56" name="Picture 55">
            <a:extLst>
              <a:ext uri="{FF2B5EF4-FFF2-40B4-BE49-F238E27FC236}">
                <a16:creationId xmlns:a16="http://schemas.microsoft.com/office/drawing/2014/main" id="{EB346AF6-DE7D-4AE5-AB66-EE67E62B11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57" name="Picture 56">
            <a:extLst>
              <a:ext uri="{FF2B5EF4-FFF2-40B4-BE49-F238E27FC236}">
                <a16:creationId xmlns:a16="http://schemas.microsoft.com/office/drawing/2014/main" id="{331E016C-2B89-4476-9021-0AE3B8741D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58" name="Picture 57">
            <a:extLst>
              <a:ext uri="{FF2B5EF4-FFF2-40B4-BE49-F238E27FC236}">
                <a16:creationId xmlns:a16="http://schemas.microsoft.com/office/drawing/2014/main" id="{53AF22D7-F645-4786-A2DB-52BC1013A7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347929" y="-665091"/>
            <a:ext cx="539523" cy="2204136"/>
          </a:xfrm>
          <a:prstGeom prst="rect">
            <a:avLst/>
          </a:prstGeom>
        </p:spPr>
      </p:pic>
      <p:pic>
        <p:nvPicPr>
          <p:cNvPr id="59" name="Picture 58">
            <a:extLst>
              <a:ext uri="{FF2B5EF4-FFF2-40B4-BE49-F238E27FC236}">
                <a16:creationId xmlns:a16="http://schemas.microsoft.com/office/drawing/2014/main" id="{B7516412-4CFA-484C-A092-2AC39FB396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60" name="Picture 59">
            <a:extLst>
              <a:ext uri="{FF2B5EF4-FFF2-40B4-BE49-F238E27FC236}">
                <a16:creationId xmlns:a16="http://schemas.microsoft.com/office/drawing/2014/main" id="{2A1B0532-2FDA-4979-95D6-C8E9BE3779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61" name="Picture 60">
            <a:extLst>
              <a:ext uri="{FF2B5EF4-FFF2-40B4-BE49-F238E27FC236}">
                <a16:creationId xmlns:a16="http://schemas.microsoft.com/office/drawing/2014/main" id="{2E4FEFEF-0306-4E5C-AFBA-51CF95A7F5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62" name="Picture 61">
            <a:extLst>
              <a:ext uri="{FF2B5EF4-FFF2-40B4-BE49-F238E27FC236}">
                <a16:creationId xmlns:a16="http://schemas.microsoft.com/office/drawing/2014/main" id="{6AB11259-7F03-425D-BE3F-BA8E23731A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63" name="Picture 62">
            <a:extLst>
              <a:ext uri="{FF2B5EF4-FFF2-40B4-BE49-F238E27FC236}">
                <a16:creationId xmlns:a16="http://schemas.microsoft.com/office/drawing/2014/main" id="{061BC2A6-BF5E-4320-A720-056A601143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64" name="Picture 63">
            <a:extLst>
              <a:ext uri="{FF2B5EF4-FFF2-40B4-BE49-F238E27FC236}">
                <a16:creationId xmlns:a16="http://schemas.microsoft.com/office/drawing/2014/main" id="{B43A60BB-4A3F-47AA-982C-5EAB9FD4C8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65" name="Title 20">
            <a:extLst>
              <a:ext uri="{FF2B5EF4-FFF2-40B4-BE49-F238E27FC236}">
                <a16:creationId xmlns:a16="http://schemas.microsoft.com/office/drawing/2014/main" id="{91A94AC4-AAE5-41BF-8683-29B14CE3931C}"/>
              </a:ext>
            </a:extLst>
          </p:cNvPr>
          <p:cNvSpPr>
            <a:spLocks noGrp="1"/>
          </p:cNvSpPr>
          <p:nvPr>
            <p:ph type="title"/>
          </p:nvPr>
        </p:nvSpPr>
        <p:spPr>
          <a:xfrm>
            <a:off x="457198" y="478895"/>
            <a:ext cx="8220075" cy="994306"/>
          </a:xfrm>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pic>
        <p:nvPicPr>
          <p:cNvPr id="66" name="Picture 65">
            <a:extLst>
              <a:ext uri="{FF2B5EF4-FFF2-40B4-BE49-F238E27FC236}">
                <a16:creationId xmlns:a16="http://schemas.microsoft.com/office/drawing/2014/main" id="{64126537-4BD5-400F-8B2A-3821FBD5C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67" name="Picture 66">
            <a:extLst>
              <a:ext uri="{FF2B5EF4-FFF2-40B4-BE49-F238E27FC236}">
                <a16:creationId xmlns:a16="http://schemas.microsoft.com/office/drawing/2014/main" id="{4CA0B460-CC0C-4C42-8F47-919FD8DD8B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68" name="Picture 67">
            <a:extLst>
              <a:ext uri="{FF2B5EF4-FFF2-40B4-BE49-F238E27FC236}">
                <a16:creationId xmlns:a16="http://schemas.microsoft.com/office/drawing/2014/main" id="{2C0AE5C5-F943-48FC-A35E-216B387A49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69" name="Picture 68">
            <a:extLst>
              <a:ext uri="{FF2B5EF4-FFF2-40B4-BE49-F238E27FC236}">
                <a16:creationId xmlns:a16="http://schemas.microsoft.com/office/drawing/2014/main" id="{61C1E3F4-A59F-4D86-965A-2D03D4FCE0B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70" name="Picture 69">
            <a:extLst>
              <a:ext uri="{FF2B5EF4-FFF2-40B4-BE49-F238E27FC236}">
                <a16:creationId xmlns:a16="http://schemas.microsoft.com/office/drawing/2014/main" id="{D1BC6CEA-C089-4F98-815A-13713E44DC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71" name="Picture 70">
            <a:extLst>
              <a:ext uri="{FF2B5EF4-FFF2-40B4-BE49-F238E27FC236}">
                <a16:creationId xmlns:a16="http://schemas.microsoft.com/office/drawing/2014/main" id="{20DD19A4-215E-44ED-9AB8-0867A7D2B9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Tree>
    <p:extLst>
      <p:ext uri="{BB962C8B-B14F-4D97-AF65-F5344CB8AC3E}">
        <p14:creationId xmlns:p14="http://schemas.microsoft.com/office/powerpoint/2010/main" val="15164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47"/>
                                        </p:tgtEl>
                                        <p:attrNameLst>
                                          <p:attrName>r</p:attrName>
                                        </p:attrNameLst>
                                      </p:cBhvr>
                                    </p:animRot>
                                    <p:animRot by="-240000">
                                      <p:cBhvr>
                                        <p:cTn id="33" dur="200" fill="hold">
                                          <p:stCondLst>
                                            <p:cond delay="200"/>
                                          </p:stCondLst>
                                        </p:cTn>
                                        <p:tgtEl>
                                          <p:spTgt spid="47"/>
                                        </p:tgtEl>
                                        <p:attrNameLst>
                                          <p:attrName>r</p:attrName>
                                        </p:attrNameLst>
                                      </p:cBhvr>
                                    </p:animRot>
                                    <p:animRot by="240000">
                                      <p:cBhvr>
                                        <p:cTn id="34" dur="200" fill="hold">
                                          <p:stCondLst>
                                            <p:cond delay="400"/>
                                          </p:stCondLst>
                                        </p:cTn>
                                        <p:tgtEl>
                                          <p:spTgt spid="47"/>
                                        </p:tgtEl>
                                        <p:attrNameLst>
                                          <p:attrName>r</p:attrName>
                                        </p:attrNameLst>
                                      </p:cBhvr>
                                    </p:animRot>
                                    <p:animRot by="-240000">
                                      <p:cBhvr>
                                        <p:cTn id="35" dur="200" fill="hold">
                                          <p:stCondLst>
                                            <p:cond delay="600"/>
                                          </p:stCondLst>
                                        </p:cTn>
                                        <p:tgtEl>
                                          <p:spTgt spid="47"/>
                                        </p:tgtEl>
                                        <p:attrNameLst>
                                          <p:attrName>r</p:attrName>
                                        </p:attrNameLst>
                                      </p:cBhvr>
                                    </p:animRot>
                                    <p:animRot by="120000">
                                      <p:cBhvr>
                                        <p:cTn id="36"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1"/>
                  </p:tgtEl>
                </p:cond>
              </p:nextCondLst>
            </p:seq>
            <p:seq concurrent="1" nextAc="seek">
              <p:cTn id="46" restart="whenNotActive" fill="hold" evtFilter="cancelBubble" nodeType="interactiveSeq">
                <p:stCondLst>
                  <p:cond evt="onClick" delay="0">
                    <p:tgtEl>
                      <p:spTgt spid="49"/>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1" nodeType="clickEffect">
                                  <p:stCondLst>
                                    <p:cond delay="0"/>
                                  </p:stCondLst>
                                  <p:childTnLst>
                                    <p:animRot by="120000">
                                      <p:cBhvr>
                                        <p:cTn id="50" dur="100" fill="hold">
                                          <p:stCondLst>
                                            <p:cond delay="0"/>
                                          </p:stCondLst>
                                        </p:cTn>
                                        <p:tgtEl>
                                          <p:spTgt spid="49"/>
                                        </p:tgtEl>
                                        <p:attrNameLst>
                                          <p:attrName>r</p:attrName>
                                        </p:attrNameLst>
                                      </p:cBhvr>
                                    </p:animRot>
                                    <p:animRot by="-240000">
                                      <p:cBhvr>
                                        <p:cTn id="51" dur="200" fill="hold">
                                          <p:stCondLst>
                                            <p:cond delay="200"/>
                                          </p:stCondLst>
                                        </p:cTn>
                                        <p:tgtEl>
                                          <p:spTgt spid="49"/>
                                        </p:tgtEl>
                                        <p:attrNameLst>
                                          <p:attrName>r</p:attrName>
                                        </p:attrNameLst>
                                      </p:cBhvr>
                                    </p:animRot>
                                    <p:animRot by="240000">
                                      <p:cBhvr>
                                        <p:cTn id="52" dur="200" fill="hold">
                                          <p:stCondLst>
                                            <p:cond delay="400"/>
                                          </p:stCondLst>
                                        </p:cTn>
                                        <p:tgtEl>
                                          <p:spTgt spid="49"/>
                                        </p:tgtEl>
                                        <p:attrNameLst>
                                          <p:attrName>r</p:attrName>
                                        </p:attrNameLst>
                                      </p:cBhvr>
                                    </p:animRot>
                                    <p:animRot by="-240000">
                                      <p:cBhvr>
                                        <p:cTn id="53" dur="200" fill="hold">
                                          <p:stCondLst>
                                            <p:cond delay="600"/>
                                          </p:stCondLst>
                                        </p:cTn>
                                        <p:tgtEl>
                                          <p:spTgt spid="49"/>
                                        </p:tgtEl>
                                        <p:attrNameLst>
                                          <p:attrName>r</p:attrName>
                                        </p:attrNameLst>
                                      </p:cBhvr>
                                    </p:animRot>
                                    <p:animRot by="120000">
                                      <p:cBhvr>
                                        <p:cTn id="54" dur="200" fill="hold">
                                          <p:stCondLst>
                                            <p:cond delay="800"/>
                                          </p:stCondLst>
                                        </p:cTn>
                                        <p:tgtEl>
                                          <p:spTgt spid="49"/>
                                        </p:tgtEl>
                                        <p:attrNameLst>
                                          <p:attrName>r</p:attrName>
                                        </p:attrNameLst>
                                      </p:cBhvr>
                                    </p:animRot>
                                  </p:childTnLst>
                                </p:cTn>
                              </p:par>
                            </p:childTnLst>
                          </p:cTn>
                        </p:par>
                      </p:childTnLst>
                    </p:cTn>
                  </p:par>
                </p:childTnLst>
              </p:cTn>
              <p:nextCondLst>
                <p:cond evt="onClick" delay="0">
                  <p:tgtEl>
                    <p:spTgt spid="49"/>
                  </p:tgtEl>
                </p:cond>
              </p:nextCondLst>
            </p:seq>
            <p:seq concurrent="1" nextAc="seek">
              <p:cTn id="55" restart="whenNotActive" fill="hold" evtFilter="cancelBubble" nodeType="interactiveSeq">
                <p:stCondLst>
                  <p:cond evt="onClick" delay="0">
                    <p:tgtEl>
                      <p:spTgt spid="48"/>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0"/>
                                        </p:tgtEl>
                                      </p:cBhvr>
                                    </p:animEffect>
                                    <p:animScale>
                                      <p:cBhvr>
                                        <p:cTn id="62" dur="250" autoRev="1" fill="hold"/>
                                        <p:tgtEl>
                                          <p:spTgt spid="50"/>
                                        </p:tgtEl>
                                      </p:cBhvr>
                                      <p:by x="105000" y="105000"/>
                                    </p:animScale>
                                  </p:childTnLst>
                                </p:cTn>
                              </p:par>
                              <p:par>
                                <p:cTn id="63" presetID="1" presetClass="exit" presetSubtype="0" fill="hold" grpId="1" nodeType="withEffect">
                                  <p:stCondLst>
                                    <p:cond delay="0"/>
                                  </p:stCondLst>
                                  <p:childTnLst>
                                    <p:set>
                                      <p:cBhvr>
                                        <p:cTn id="6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5" grpId="0"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88287" y="-1376763"/>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901007" y="-612815"/>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41071" y="-1045161"/>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02316" y="-1421881"/>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Do Fossils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Tell Us about Evolution?</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7" name="Rectangle 26">
            <a:extLst>
              <a:ext uri="{FF2B5EF4-FFF2-40B4-BE49-F238E27FC236}">
                <a16:creationId xmlns:a16="http://schemas.microsoft.com/office/drawing/2014/main" id="{5FB0D2EC-85CA-412E-B5DE-B1F776C7593A}"/>
              </a:ext>
            </a:extLst>
          </p:cNvPr>
          <p:cNvSpPr/>
          <p:nvPr/>
        </p:nvSpPr>
        <p:spPr>
          <a:xfrm>
            <a:off x="755650" y="2101429"/>
            <a:ext cx="7632701" cy="1154162"/>
          </a:xfrm>
          <a:prstGeom prst="rect">
            <a:avLst/>
          </a:prstGeom>
        </p:spPr>
        <p:txBody>
          <a:bodyPr wrap="square" lIns="0" tIns="0" rIns="0" bIns="0">
            <a:spAutoFit/>
          </a:bodyPr>
          <a:lstStyle/>
          <a:p>
            <a:r>
              <a:rPr lang="en-GB" sz="1500" dirty="0">
                <a:latin typeface="BBC Reith Sans" panose="020B0603020204020204" pitchFamily="34" charset="0"/>
                <a:ea typeface="BBC Reith Sans" panose="020B0603020204020204" pitchFamily="34" charset="0"/>
                <a:cs typeface="BBC Reith Sans" panose="020B0603020204020204" pitchFamily="34" charset="0"/>
              </a:rPr>
              <a:t>Evolution describes the way living things change over time.</a:t>
            </a:r>
          </a:p>
          <a:p>
            <a:endParaRPr lang="en-GB" sz="15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500" dirty="0">
                <a:latin typeface="BBC Reith Sans" panose="020B0603020204020204" pitchFamily="34" charset="0"/>
                <a:ea typeface="BBC Reith Sans" panose="020B0603020204020204" pitchFamily="34" charset="0"/>
                <a:cs typeface="BBC Reith Sans" panose="020B0603020204020204" pitchFamily="34" charset="0"/>
              </a:rPr>
              <a:t>All animals in a species are slightly different to each other and </a:t>
            </a:r>
            <a:br>
              <a:rPr lang="en-GB" sz="1500" dirty="0">
                <a:latin typeface="BBC Reith Sans" panose="020B0603020204020204" pitchFamily="34" charset="0"/>
                <a:ea typeface="BBC Reith Sans" panose="020B0603020204020204" pitchFamily="34" charset="0"/>
                <a:cs typeface="BBC Reith Sans" panose="020B0603020204020204" pitchFamily="34" charset="0"/>
              </a:rPr>
            </a:br>
            <a:r>
              <a:rPr lang="en-GB" sz="1500" dirty="0">
                <a:latin typeface="BBC Reith Sans" panose="020B0603020204020204" pitchFamily="34" charset="0"/>
                <a:ea typeface="BBC Reith Sans" panose="020B0603020204020204" pitchFamily="34" charset="0"/>
                <a:cs typeface="BBC Reith Sans" panose="020B0603020204020204" pitchFamily="34" charset="0"/>
              </a:rPr>
              <a:t>have to compete against each other to do well and survive. </a:t>
            </a:r>
            <a:br>
              <a:rPr lang="en-GB" sz="1500" dirty="0">
                <a:latin typeface="BBC Reith Sans" panose="020B0603020204020204" pitchFamily="34" charset="0"/>
                <a:ea typeface="BBC Reith Sans" panose="020B0603020204020204" pitchFamily="34" charset="0"/>
                <a:cs typeface="BBC Reith Sans" panose="020B0603020204020204" pitchFamily="34" charset="0"/>
              </a:rPr>
            </a:br>
            <a:r>
              <a:rPr lang="en-GB" sz="1500" dirty="0">
                <a:latin typeface="BBC Reith Sans" panose="020B0603020204020204" pitchFamily="34" charset="0"/>
                <a:ea typeface="BBC Reith Sans" panose="020B0603020204020204" pitchFamily="34" charset="0"/>
                <a:cs typeface="BBC Reith Sans" panose="020B0603020204020204" pitchFamily="34" charset="0"/>
              </a:rPr>
              <a:t>This is called natural selection.</a:t>
            </a:r>
          </a:p>
        </p:txBody>
      </p:sp>
      <p:cxnSp>
        <p:nvCxnSpPr>
          <p:cNvPr id="29" name="Straight Connector 28">
            <a:extLst>
              <a:ext uri="{FF2B5EF4-FFF2-40B4-BE49-F238E27FC236}">
                <a16:creationId xmlns:a16="http://schemas.microsoft.com/office/drawing/2014/main" id="{391F9424-B303-45A3-A27D-715EE41891E6}"/>
              </a:ext>
            </a:extLst>
          </p:cNvPr>
          <p:cNvCxnSpPr>
            <a:cxnSpLocks/>
          </p:cNvCxnSpPr>
          <p:nvPr/>
        </p:nvCxnSpPr>
        <p:spPr>
          <a:xfrm flipH="1">
            <a:off x="786970" y="1992676"/>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289FBF-75DE-4718-8F5C-B2FCE2E49D54}"/>
              </a:ext>
            </a:extLst>
          </p:cNvPr>
          <p:cNvCxnSpPr>
            <a:cxnSpLocks/>
          </p:cNvCxnSpPr>
          <p:nvPr/>
        </p:nvCxnSpPr>
        <p:spPr>
          <a:xfrm flipH="1">
            <a:off x="786970" y="3368684"/>
            <a:ext cx="500528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DB3031-294B-48DF-B636-72E7BF6835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47683"/>
          <a:stretch/>
        </p:blipFill>
        <p:spPr>
          <a:xfrm>
            <a:off x="578517" y="3514404"/>
            <a:ext cx="4937462" cy="3587906"/>
          </a:xfrm>
          <a:prstGeom prst="rect">
            <a:avLst/>
          </a:prstGeom>
        </p:spPr>
      </p:pic>
      <p:pic>
        <p:nvPicPr>
          <p:cNvPr id="3" name="Picture 2">
            <a:extLst>
              <a:ext uri="{FF2B5EF4-FFF2-40B4-BE49-F238E27FC236}">
                <a16:creationId xmlns:a16="http://schemas.microsoft.com/office/drawing/2014/main" id="{58CD4C1A-E8E2-4AF9-BBA8-A0BEC5E4F8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49731" y="1969574"/>
            <a:ext cx="3544110" cy="4784853"/>
          </a:xfrm>
          <a:prstGeom prst="rect">
            <a:avLst/>
          </a:prstGeom>
        </p:spPr>
      </p:pic>
      <p:sp>
        <p:nvSpPr>
          <p:cNvPr id="43" name="Rectangle 42">
            <a:extLst>
              <a:ext uri="{FF2B5EF4-FFF2-40B4-BE49-F238E27FC236}">
                <a16:creationId xmlns:a16="http://schemas.microsoft.com/office/drawing/2014/main" id="{74AB3A4C-75D6-44FC-B4BB-E4847EDE2BFC}"/>
              </a:ext>
            </a:extLst>
          </p:cNvPr>
          <p:cNvSpPr/>
          <p:nvPr/>
        </p:nvSpPr>
        <p:spPr>
          <a:xfrm>
            <a:off x="786970" y="3789297"/>
            <a:ext cx="4462761" cy="2539157"/>
          </a:xfrm>
          <a:prstGeom prst="rect">
            <a:avLst/>
          </a:prstGeom>
        </p:spPr>
        <p:txBody>
          <a:bodyPr wrap="square" lIns="0" tIns="0" rIns="0" bIns="0">
            <a:spAutoFit/>
          </a:bodyPr>
          <a:lstStyle/>
          <a:p>
            <a:r>
              <a:rPr lang="en-GB" sz="1500" dirty="0">
                <a:latin typeface="BBC Reith Sans" panose="020B0603020204020204" pitchFamily="34" charset="0"/>
                <a:ea typeface="BBC Reith Sans" panose="020B0603020204020204" pitchFamily="34" charset="0"/>
                <a:cs typeface="BBC Reith Sans" panose="020B0603020204020204" pitchFamily="34" charset="0"/>
              </a:rPr>
              <a:t>The animals that are better suited to their environment by being stronger, faster or  more intelligent are more likely to survive and </a:t>
            </a:r>
            <a:r>
              <a:rPr lang="en-GB" sz="15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reproduce</a:t>
            </a:r>
            <a:r>
              <a:rPr lang="en-GB" sz="1500" dirty="0">
                <a:latin typeface="BBC Reith Sans" panose="020B0603020204020204" pitchFamily="34" charset="0"/>
                <a:ea typeface="BBC Reith Sans" panose="020B0603020204020204" pitchFamily="34" charset="0"/>
                <a:cs typeface="BBC Reith Sans" panose="020B0603020204020204" pitchFamily="34" charset="0"/>
              </a:rPr>
              <a:t> so the traits that have helped them to survive are passed down to their </a:t>
            </a:r>
            <a:r>
              <a:rPr lang="en-GB" sz="15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offspring</a:t>
            </a:r>
            <a:r>
              <a:rPr lang="en-GB" sz="1500" dirty="0">
                <a:latin typeface="BBC Reith Sans" panose="020B0603020204020204" pitchFamily="34" charset="0"/>
                <a:ea typeface="BBC Reith Sans" panose="020B0603020204020204" pitchFamily="34" charset="0"/>
                <a:cs typeface="BBC Reith Sans" panose="020B0603020204020204" pitchFamily="34" charset="0"/>
              </a:rPr>
              <a:t>.</a:t>
            </a:r>
          </a:p>
          <a:p>
            <a:endParaRPr lang="en-GB" sz="15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500" dirty="0">
                <a:latin typeface="BBC Reith Sans" panose="020B0603020204020204" pitchFamily="34" charset="0"/>
                <a:ea typeface="BBC Reith Sans" panose="020B0603020204020204" pitchFamily="34" charset="0"/>
                <a:cs typeface="BBC Reith Sans" panose="020B0603020204020204" pitchFamily="34" charset="0"/>
              </a:rPr>
              <a:t>Over time, these traits become more common and the entire species gradually changes. This is evolution.</a:t>
            </a:r>
          </a:p>
          <a:p>
            <a:endParaRPr lang="en-GB" sz="15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500" dirty="0">
                <a:latin typeface="BBC Reith Sans" panose="020B0603020204020204" pitchFamily="34" charset="0"/>
                <a:ea typeface="BBC Reith Sans" panose="020B0603020204020204" pitchFamily="34" charset="0"/>
                <a:cs typeface="BBC Reith Sans" panose="020B0603020204020204" pitchFamily="34" charset="0"/>
              </a:rPr>
              <a:t>Check out how this all happens </a:t>
            </a:r>
            <a:r>
              <a:rPr lang="en-GB" sz="1500" b="1" dirty="0">
                <a:latin typeface="BBC Reith Sans" panose="020B0603020204020204" pitchFamily="34" charset="0"/>
                <a:ea typeface="BBC Reith Sans" panose="020B0603020204020204" pitchFamily="34" charset="0"/>
                <a:cs typeface="BBC Reith Sans" panose="020B0603020204020204" pitchFamily="34" charset="0"/>
                <a:hlinkClick r:id="rId18"/>
              </a:rPr>
              <a:t>here</a:t>
            </a:r>
            <a:r>
              <a:rPr lang="en-GB" sz="1500" dirty="0">
                <a:latin typeface="BBC Reith Sans" panose="020B0603020204020204" pitchFamily="34" charset="0"/>
                <a:ea typeface="BBC Reith Sans" panose="020B0603020204020204" pitchFamily="34" charset="0"/>
                <a:cs typeface="BBC Reith Sans" panose="020B0603020204020204" pitchFamily="34" charset="0"/>
              </a:rPr>
              <a:t>.</a:t>
            </a:r>
          </a:p>
        </p:txBody>
      </p:sp>
      <p:sp>
        <p:nvSpPr>
          <p:cNvPr id="32" name="Rectangle 31">
            <a:hlinkClick r:id="rId19" action="ppaction://hlinksldjump"/>
            <a:extLst>
              <a:ext uri="{FF2B5EF4-FFF2-40B4-BE49-F238E27FC236}">
                <a16:creationId xmlns:a16="http://schemas.microsoft.com/office/drawing/2014/main" id="{E4C2C299-AFB3-49E0-AD2A-CA6DC7C7BDA1}"/>
              </a:ext>
            </a:extLst>
          </p:cNvPr>
          <p:cNvSpPr/>
          <p:nvPr/>
        </p:nvSpPr>
        <p:spPr>
          <a:xfrm>
            <a:off x="3664251" y="4667770"/>
            <a:ext cx="897622"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hlinkClick r:id="rId20" action="ppaction://hlinksldjump"/>
            <a:extLst>
              <a:ext uri="{FF2B5EF4-FFF2-40B4-BE49-F238E27FC236}">
                <a16:creationId xmlns:a16="http://schemas.microsoft.com/office/drawing/2014/main" id="{BCE11622-9CAC-4291-BF36-D954DE1B1998}"/>
              </a:ext>
            </a:extLst>
          </p:cNvPr>
          <p:cNvSpPr/>
          <p:nvPr/>
        </p:nvSpPr>
        <p:spPr>
          <a:xfrm>
            <a:off x="778581" y="4475416"/>
            <a:ext cx="897622"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5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fade">
                                      <p:cBhvr>
                                        <p:cTn id="15" dur="500"/>
                                        <p:tgtEl>
                                          <p:spTgt spid="27">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43">
                                            <p:txEl>
                                              <p:pRg st="0" end="0"/>
                                            </p:txEl>
                                          </p:spTgt>
                                        </p:tgtEl>
                                        <p:attrNameLst>
                                          <p:attrName>style.visibility</p:attrName>
                                        </p:attrNameLst>
                                      </p:cBhvr>
                                      <p:to>
                                        <p:strVal val="visible"/>
                                      </p:to>
                                    </p:set>
                                    <p:animEffect transition="in" filter="fade">
                                      <p:cBhvr>
                                        <p:cTn id="29" dur="500"/>
                                        <p:tgtEl>
                                          <p:spTgt spid="43">
                                            <p:txEl>
                                              <p:pRg st="0" end="0"/>
                                            </p:txEl>
                                          </p:spTgt>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43">
                                            <p:txEl>
                                              <p:pRg st="2" end="2"/>
                                            </p:txEl>
                                          </p:spTgt>
                                        </p:tgtEl>
                                        <p:attrNameLst>
                                          <p:attrName>style.visibility</p:attrName>
                                        </p:attrNameLst>
                                      </p:cBhvr>
                                      <p:to>
                                        <p:strVal val="visible"/>
                                      </p:to>
                                    </p:set>
                                    <p:animEffect transition="in" filter="fade">
                                      <p:cBhvr>
                                        <p:cTn id="33" dur="500"/>
                                        <p:tgtEl>
                                          <p:spTgt spid="43">
                                            <p:txEl>
                                              <p:pRg st="2" end="2"/>
                                            </p:txEl>
                                          </p:spTgt>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43">
                                            <p:txEl>
                                              <p:pRg st="4" end="4"/>
                                            </p:txEl>
                                          </p:spTgt>
                                        </p:tgtEl>
                                        <p:attrNameLst>
                                          <p:attrName>style.visibility</p:attrName>
                                        </p:attrNameLst>
                                      </p:cBhvr>
                                      <p:to>
                                        <p:strVal val="visible"/>
                                      </p:to>
                                    </p:set>
                                    <p:animEffect transition="in" filter="fade">
                                      <p:cBhvr>
                                        <p:cTn id="37" dur="500"/>
                                        <p:tgtEl>
                                          <p:spTgt spid="43">
                                            <p:txEl>
                                              <p:pRg st="4" end="4"/>
                                            </p:txEl>
                                          </p:spTgt>
                                        </p:tgtEl>
                                      </p:cBhvr>
                                    </p:animEffect>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88287" y="-1376763"/>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901007" y="-612815"/>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41071" y="-1045161"/>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02316" y="-1421881"/>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Do Fossils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Tell Us about Evolution?</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7" name="Rectangle 26">
            <a:extLst>
              <a:ext uri="{FF2B5EF4-FFF2-40B4-BE49-F238E27FC236}">
                <a16:creationId xmlns:a16="http://schemas.microsoft.com/office/drawing/2014/main" id="{5FB0D2EC-85CA-412E-B5DE-B1F776C7593A}"/>
              </a:ext>
            </a:extLst>
          </p:cNvPr>
          <p:cNvSpPr/>
          <p:nvPr/>
        </p:nvSpPr>
        <p:spPr>
          <a:xfrm>
            <a:off x="755650" y="2180941"/>
            <a:ext cx="7632701" cy="492443"/>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Fossils show what animals were like long ago so palaeontologists can compare these to the same species over time. This helps them to understand evolution.</a:t>
            </a:r>
          </a:p>
        </p:txBody>
      </p:sp>
      <p:cxnSp>
        <p:nvCxnSpPr>
          <p:cNvPr id="29" name="Straight Connector 28">
            <a:extLst>
              <a:ext uri="{FF2B5EF4-FFF2-40B4-BE49-F238E27FC236}">
                <a16:creationId xmlns:a16="http://schemas.microsoft.com/office/drawing/2014/main" id="{391F9424-B303-45A3-A27D-715EE41891E6}"/>
              </a:ext>
            </a:extLst>
          </p:cNvPr>
          <p:cNvCxnSpPr>
            <a:cxnSpLocks/>
          </p:cNvCxnSpPr>
          <p:nvPr/>
        </p:nvCxnSpPr>
        <p:spPr>
          <a:xfrm flipH="1">
            <a:off x="786970" y="2072188"/>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289FBF-75DE-4718-8F5C-B2FCE2E49D54}"/>
              </a:ext>
            </a:extLst>
          </p:cNvPr>
          <p:cNvCxnSpPr>
            <a:cxnSpLocks/>
          </p:cNvCxnSpPr>
          <p:nvPr/>
        </p:nvCxnSpPr>
        <p:spPr>
          <a:xfrm flipH="1">
            <a:off x="786970" y="2782274"/>
            <a:ext cx="500528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DB3031-294B-48DF-B636-72E7BF6835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32321"/>
          <a:stretch/>
        </p:blipFill>
        <p:spPr>
          <a:xfrm>
            <a:off x="552516" y="3119661"/>
            <a:ext cx="4071903" cy="3827777"/>
          </a:xfrm>
          <a:prstGeom prst="rect">
            <a:avLst/>
          </a:prstGeom>
        </p:spPr>
      </p:pic>
      <p:sp>
        <p:nvSpPr>
          <p:cNvPr id="43" name="Rectangle 42">
            <a:extLst>
              <a:ext uri="{FF2B5EF4-FFF2-40B4-BE49-F238E27FC236}">
                <a16:creationId xmlns:a16="http://schemas.microsoft.com/office/drawing/2014/main" id="{74AB3A4C-75D6-44FC-B4BB-E4847EDE2BFC}"/>
              </a:ext>
            </a:extLst>
          </p:cNvPr>
          <p:cNvSpPr/>
          <p:nvPr/>
        </p:nvSpPr>
        <p:spPr>
          <a:xfrm>
            <a:off x="782821" y="3810566"/>
            <a:ext cx="3751553" cy="1969770"/>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Horses are a perfect example of this. </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Horses have a single toe on the end of each leg - the hoof - which is different to any other animal on the planet.</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However, this has not always been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the case.</a:t>
            </a:r>
          </a:p>
        </p:txBody>
      </p:sp>
      <p:pic>
        <p:nvPicPr>
          <p:cNvPr id="32" name="Google Shape;203;gf16b29e996_0_5">
            <a:extLst>
              <a:ext uri="{FF2B5EF4-FFF2-40B4-BE49-F238E27FC236}">
                <a16:creationId xmlns:a16="http://schemas.microsoft.com/office/drawing/2014/main" id="{C24907F6-60E5-4482-B644-1CD13DBE43AA}"/>
              </a:ext>
            </a:extLst>
          </p:cNvPr>
          <p:cNvPicPr preferRelativeResize="0"/>
          <p:nvPr/>
        </p:nvPicPr>
        <p:blipFill rotWithShape="1">
          <a:blip r:embed="rId17">
            <a:alphaModFix/>
          </a:blip>
          <a:srcRect l="8974" r="13735"/>
          <a:stretch/>
        </p:blipFill>
        <p:spPr>
          <a:xfrm>
            <a:off x="4854724" y="3081538"/>
            <a:ext cx="3533627" cy="3047801"/>
          </a:xfrm>
          <a:prstGeom prst="roundRect">
            <a:avLst>
              <a:gd name="adj" fmla="val 6345"/>
            </a:avLst>
          </a:prstGeom>
          <a:noFill/>
          <a:ln>
            <a:noFill/>
          </a:ln>
        </p:spPr>
      </p:pic>
      <p:sp>
        <p:nvSpPr>
          <p:cNvPr id="35" name="Rectangle: Rounded Corners 34">
            <a:extLst>
              <a:ext uri="{FF2B5EF4-FFF2-40B4-BE49-F238E27FC236}">
                <a16:creationId xmlns:a16="http://schemas.microsoft.com/office/drawing/2014/main" id="{D09A17B0-517D-4A57-ACFC-E7518E157A6F}"/>
              </a:ext>
            </a:extLst>
          </p:cNvPr>
          <p:cNvSpPr/>
          <p:nvPr/>
        </p:nvSpPr>
        <p:spPr>
          <a:xfrm>
            <a:off x="5038596" y="5327373"/>
            <a:ext cx="3165882" cy="666353"/>
          </a:xfrm>
          <a:prstGeom prst="roundRect">
            <a:avLst>
              <a:gd name="adj" fmla="val 24262"/>
            </a:avLst>
          </a:prstGeom>
          <a:solidFill>
            <a:schemeClr val="bg1">
              <a:alpha val="79000"/>
            </a:schemeClr>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Current horses species have only one toe - a hoof.</a:t>
            </a:r>
          </a:p>
        </p:txBody>
      </p:sp>
    </p:spTree>
    <p:extLst>
      <p:ext uri="{BB962C8B-B14F-4D97-AF65-F5344CB8AC3E}">
        <p14:creationId xmlns:p14="http://schemas.microsoft.com/office/powerpoint/2010/main" val="9749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43">
                                            <p:txEl>
                                              <p:pRg st="0" end="0"/>
                                            </p:txEl>
                                          </p:spTgt>
                                        </p:tgtEl>
                                        <p:attrNameLst>
                                          <p:attrName>style.visibility</p:attrName>
                                        </p:attrNameLst>
                                      </p:cBhvr>
                                      <p:to>
                                        <p:strVal val="visible"/>
                                      </p:to>
                                    </p:set>
                                    <p:animEffect transition="in" filter="fade">
                                      <p:cBhvr>
                                        <p:cTn id="25" dur="500"/>
                                        <p:tgtEl>
                                          <p:spTgt spid="43">
                                            <p:txEl>
                                              <p:pRg st="0" end="0"/>
                                            </p:txEl>
                                          </p:spTgt>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animEffect transition="in" filter="fade">
                                      <p:cBhvr>
                                        <p:cTn id="29" dur="500"/>
                                        <p:tgtEl>
                                          <p:spTgt spid="43">
                                            <p:txEl>
                                              <p:pRg st="2" end="2"/>
                                            </p:txEl>
                                          </p:spTgt>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43">
                                            <p:txEl>
                                              <p:pRg st="4" end="4"/>
                                            </p:txEl>
                                          </p:spTgt>
                                        </p:tgtEl>
                                        <p:attrNameLst>
                                          <p:attrName>style.visibility</p:attrName>
                                        </p:attrNameLst>
                                      </p:cBhvr>
                                      <p:to>
                                        <p:strVal val="visible"/>
                                      </p:to>
                                    </p:set>
                                    <p:animEffect transition="in" filter="fade">
                                      <p:cBhvr>
                                        <p:cTn id="33" dur="500"/>
                                        <p:tgtEl>
                                          <p:spTgt spid="43">
                                            <p:txEl>
                                              <p:pRg st="4" end="4"/>
                                            </p:txEl>
                                          </p:spTgt>
                                        </p:tgtEl>
                                      </p:cBhvr>
                                    </p:animEffect>
                                  </p:childTnLst>
                                </p:cTn>
                              </p:par>
                            </p:childTnLst>
                          </p:cTn>
                        </p:par>
                        <p:par>
                          <p:cTn id="34" fill="hold">
                            <p:stCondLst>
                              <p:cond delay="4500"/>
                            </p:stCondLst>
                            <p:childTnLst>
                              <p:par>
                                <p:cTn id="35" presetID="2" presetClass="entr" presetSubtype="2"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1+#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88287" y="-1376763"/>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901007" y="-612815"/>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41071" y="-1045161"/>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02316" y="-1421881"/>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Do Fossils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Tell Us about Evolution?</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7" name="Rectangle 26">
            <a:extLst>
              <a:ext uri="{FF2B5EF4-FFF2-40B4-BE49-F238E27FC236}">
                <a16:creationId xmlns:a16="http://schemas.microsoft.com/office/drawing/2014/main" id="{5FB0D2EC-85CA-412E-B5DE-B1F776C7593A}"/>
              </a:ext>
            </a:extLst>
          </p:cNvPr>
          <p:cNvSpPr/>
          <p:nvPr/>
        </p:nvSpPr>
        <p:spPr>
          <a:xfrm>
            <a:off x="755650" y="2180941"/>
            <a:ext cx="7632701" cy="1231106"/>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Fossils of horses’ hooves from over 33 million years ago show horses started out with at least three toes.</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At this time, they lived in forests, where the ground was soft and having toes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was useful.</a:t>
            </a:r>
          </a:p>
        </p:txBody>
      </p:sp>
      <p:cxnSp>
        <p:nvCxnSpPr>
          <p:cNvPr id="29" name="Straight Connector 28">
            <a:extLst>
              <a:ext uri="{FF2B5EF4-FFF2-40B4-BE49-F238E27FC236}">
                <a16:creationId xmlns:a16="http://schemas.microsoft.com/office/drawing/2014/main" id="{391F9424-B303-45A3-A27D-715EE41891E6}"/>
              </a:ext>
            </a:extLst>
          </p:cNvPr>
          <p:cNvCxnSpPr>
            <a:cxnSpLocks/>
          </p:cNvCxnSpPr>
          <p:nvPr/>
        </p:nvCxnSpPr>
        <p:spPr>
          <a:xfrm flipH="1">
            <a:off x="786970" y="2072188"/>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0B8C8C8-C559-456F-A9B4-5E96FDC985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36122" y="3771625"/>
            <a:ext cx="2452229" cy="2370957"/>
          </a:xfrm>
          <a:prstGeom prst="roundRect">
            <a:avLst>
              <a:gd name="adj" fmla="val 8327"/>
            </a:avLst>
          </a:prstGeom>
        </p:spPr>
      </p:pic>
      <p:sp>
        <p:nvSpPr>
          <p:cNvPr id="36" name="Rectangle 35">
            <a:extLst>
              <a:ext uri="{FF2B5EF4-FFF2-40B4-BE49-F238E27FC236}">
                <a16:creationId xmlns:a16="http://schemas.microsoft.com/office/drawing/2014/main" id="{A683E30F-DC25-4E32-9A36-2EBA9A86F9FD}"/>
              </a:ext>
            </a:extLst>
          </p:cNvPr>
          <p:cNvSpPr/>
          <p:nvPr/>
        </p:nvSpPr>
        <p:spPr>
          <a:xfrm>
            <a:off x="755650" y="3614069"/>
            <a:ext cx="5005280" cy="984885"/>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As horses moved to live on open grassland where they could run freely, they slowly evolved from having toes to having smaller toes to having only one hoof, which allowed them to run quickly.</a:t>
            </a:r>
          </a:p>
        </p:txBody>
      </p:sp>
      <p:cxnSp>
        <p:nvCxnSpPr>
          <p:cNvPr id="42" name="Straight Connector 41">
            <a:extLst>
              <a:ext uri="{FF2B5EF4-FFF2-40B4-BE49-F238E27FC236}">
                <a16:creationId xmlns:a16="http://schemas.microsoft.com/office/drawing/2014/main" id="{C57E29CE-1D11-473F-89EA-9E9430718460}"/>
              </a:ext>
            </a:extLst>
          </p:cNvPr>
          <p:cNvCxnSpPr>
            <a:cxnSpLocks/>
          </p:cNvCxnSpPr>
          <p:nvPr/>
        </p:nvCxnSpPr>
        <p:spPr>
          <a:xfrm flipH="1">
            <a:off x="786969" y="4700745"/>
            <a:ext cx="500528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78CABA17-BC6A-49EB-8752-4C89D46303E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32321"/>
          <a:stretch/>
        </p:blipFill>
        <p:spPr>
          <a:xfrm>
            <a:off x="1246256" y="5098775"/>
            <a:ext cx="3923245" cy="3688031"/>
          </a:xfrm>
          <a:prstGeom prst="rect">
            <a:avLst/>
          </a:prstGeom>
        </p:spPr>
      </p:pic>
      <p:sp>
        <p:nvSpPr>
          <p:cNvPr id="45" name="Rectangle 44">
            <a:extLst>
              <a:ext uri="{FF2B5EF4-FFF2-40B4-BE49-F238E27FC236}">
                <a16:creationId xmlns:a16="http://schemas.microsoft.com/office/drawing/2014/main" id="{BFE2EC1C-2447-4890-BC05-EBE85118FD81}"/>
              </a:ext>
            </a:extLst>
          </p:cNvPr>
          <p:cNvSpPr/>
          <p:nvPr/>
        </p:nvSpPr>
        <p:spPr>
          <a:xfrm>
            <a:off x="1429994" y="5444904"/>
            <a:ext cx="3633740" cy="738664"/>
          </a:xfrm>
          <a:prstGeom prst="rect">
            <a:avLst/>
          </a:prstGeom>
        </p:spPr>
        <p:txBody>
          <a:bodyPr wrap="square" lIns="0" tIns="0" rIns="0" bIns="0">
            <a:spAutoFit/>
          </a:bodyPr>
          <a:lstStyle/>
          <a:p>
            <a:pPr algn="ctr"/>
            <a:r>
              <a:rPr lang="en-GB" sz="1600" dirty="0">
                <a:latin typeface="BBC Reith Sans" panose="020B0603020204020204" pitchFamily="34" charset="0"/>
                <a:ea typeface="BBC Reith Sans" panose="020B0603020204020204" pitchFamily="34" charset="0"/>
                <a:cs typeface="BBC Reith Sans" panose="020B0603020204020204" pitchFamily="34" charset="0"/>
              </a:rPr>
              <a:t>Three-toed horse fossils show how horses’ feet have changed over millions of years.</a:t>
            </a:r>
          </a:p>
        </p:txBody>
      </p:sp>
    </p:spTree>
    <p:extLst>
      <p:ext uri="{BB962C8B-B14F-4D97-AF65-F5344CB8AC3E}">
        <p14:creationId xmlns:p14="http://schemas.microsoft.com/office/powerpoint/2010/main" val="30430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fade">
                                      <p:cBhvr>
                                        <p:cTn id="15" dur="500"/>
                                        <p:tgtEl>
                                          <p:spTgt spid="27">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Effect transition="in" filter="fade">
                                      <p:cBhvr>
                                        <p:cTn id="19" dur="500"/>
                                        <p:tgtEl>
                                          <p:spTgt spid="36">
                                            <p:txEl>
                                              <p:pRg st="0" end="0"/>
                                            </p:txEl>
                                          </p:spTgt>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45">
                                            <p:txEl>
                                              <p:pRg st="0" end="0"/>
                                            </p:txEl>
                                          </p:spTgt>
                                        </p:tgtEl>
                                        <p:attrNameLst>
                                          <p:attrName>style.visibility</p:attrName>
                                        </p:attrNameLst>
                                      </p:cBhvr>
                                      <p:to>
                                        <p:strVal val="visible"/>
                                      </p:to>
                                    </p:set>
                                    <p:animEffect transition="in" filter="fade">
                                      <p:cBhvr>
                                        <p:cTn id="39"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78825" y="-1438743"/>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03645" y="-1139668"/>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41071" y="-1045161"/>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64341" y="-1717012"/>
            <a:ext cx="731366" cy="2345078"/>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10431" y="-677309"/>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199685"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37116" y="-1008815"/>
            <a:ext cx="616583" cy="1977034"/>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27" name="Rectangle 26">
            <a:extLst>
              <a:ext uri="{FF2B5EF4-FFF2-40B4-BE49-F238E27FC236}">
                <a16:creationId xmlns:a16="http://schemas.microsoft.com/office/drawing/2014/main" id="{5FB0D2EC-85CA-412E-B5DE-B1F776C7593A}"/>
              </a:ext>
            </a:extLst>
          </p:cNvPr>
          <p:cNvSpPr/>
          <p:nvPr/>
        </p:nvSpPr>
        <p:spPr>
          <a:xfrm>
            <a:off x="755650" y="1921236"/>
            <a:ext cx="7632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Share at least three different facts you have learnt about the following topics:</a:t>
            </a:r>
          </a:p>
        </p:txBody>
      </p:sp>
      <p:cxnSp>
        <p:nvCxnSpPr>
          <p:cNvPr id="29" name="Straight Connector 28">
            <a:extLst>
              <a:ext uri="{FF2B5EF4-FFF2-40B4-BE49-F238E27FC236}">
                <a16:creationId xmlns:a16="http://schemas.microsoft.com/office/drawing/2014/main" id="{391F9424-B303-45A3-A27D-715EE41891E6}"/>
              </a:ext>
            </a:extLst>
          </p:cNvPr>
          <p:cNvCxnSpPr>
            <a:cxnSpLocks/>
          </p:cNvCxnSpPr>
          <p:nvPr/>
        </p:nvCxnSpPr>
        <p:spPr>
          <a:xfrm flipH="1">
            <a:off x="786970" y="1833648"/>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57E29CE-1D11-473F-89EA-9E9430718460}"/>
              </a:ext>
            </a:extLst>
          </p:cNvPr>
          <p:cNvCxnSpPr>
            <a:cxnSpLocks/>
          </p:cNvCxnSpPr>
          <p:nvPr/>
        </p:nvCxnSpPr>
        <p:spPr>
          <a:xfrm flipH="1">
            <a:off x="786969" y="2275596"/>
            <a:ext cx="500528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2A885D9-7DFF-4813-B6FB-9478F272AD7D}"/>
              </a:ext>
            </a:extLst>
          </p:cNvPr>
          <p:cNvSpPr>
            <a:spLocks noGrp="1"/>
          </p:cNvSpPr>
          <p:nvPr>
            <p:ph type="title"/>
          </p:nvPr>
        </p:nvSpPr>
        <p:spPr/>
        <p:txBody>
          <a:bodyPr/>
          <a:lstStyle/>
          <a:p>
            <a:r>
              <a:rPr lang="en-GB"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Have We Learnt?</a:t>
            </a:r>
          </a:p>
        </p:txBody>
      </p:sp>
      <p:grpSp>
        <p:nvGrpSpPr>
          <p:cNvPr id="25" name="Group 24">
            <a:extLst>
              <a:ext uri="{FF2B5EF4-FFF2-40B4-BE49-F238E27FC236}">
                <a16:creationId xmlns:a16="http://schemas.microsoft.com/office/drawing/2014/main" id="{ACB4CC75-D496-4FE8-AB44-A1BCC354A628}"/>
              </a:ext>
            </a:extLst>
          </p:cNvPr>
          <p:cNvGrpSpPr/>
          <p:nvPr/>
        </p:nvGrpSpPr>
        <p:grpSpPr>
          <a:xfrm>
            <a:off x="3534068" y="5578687"/>
            <a:ext cx="1763790" cy="1101302"/>
            <a:chOff x="1277584" y="2607301"/>
            <a:chExt cx="1763790" cy="1101302"/>
          </a:xfrm>
        </p:grpSpPr>
        <p:pic>
          <p:nvPicPr>
            <p:cNvPr id="20" name="Picture 19">
              <a:extLst>
                <a:ext uri="{FF2B5EF4-FFF2-40B4-BE49-F238E27FC236}">
                  <a16:creationId xmlns:a16="http://schemas.microsoft.com/office/drawing/2014/main" id="{A2FF174C-760E-4F00-A38F-97DADF18F6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77584" y="2607301"/>
              <a:ext cx="1763790" cy="1101302"/>
            </a:xfrm>
            <a:prstGeom prst="rect">
              <a:avLst/>
            </a:prstGeom>
          </p:spPr>
        </p:pic>
        <p:sp>
          <p:nvSpPr>
            <p:cNvPr id="43" name="Rectangle 42">
              <a:extLst>
                <a:ext uri="{FF2B5EF4-FFF2-40B4-BE49-F238E27FC236}">
                  <a16:creationId xmlns:a16="http://schemas.microsoft.com/office/drawing/2014/main" id="{8BA792FA-71BB-48F5-8A7B-0AF5E35A16F4}"/>
                </a:ext>
              </a:extLst>
            </p:cNvPr>
            <p:cNvSpPr/>
            <p:nvPr/>
          </p:nvSpPr>
          <p:spPr>
            <a:xfrm>
              <a:off x="1580966" y="2936557"/>
              <a:ext cx="1168168" cy="492443"/>
            </a:xfrm>
            <a:prstGeom prst="rect">
              <a:avLst/>
            </a:prstGeom>
          </p:spPr>
          <p:txBody>
            <a:bodyPr wrap="square" lIns="0" tIns="0" rIns="0" bIns="0">
              <a:spAutoFit/>
            </a:bodyPr>
            <a:lstStyle/>
            <a:p>
              <a:pPr algn="ctr"/>
              <a:r>
                <a:rPr lang="en-GB" sz="1600" dirty="0">
                  <a:latin typeface="BBC Reith Sans" panose="020B0603020204020204" pitchFamily="34" charset="0"/>
                  <a:ea typeface="BBC Reith Sans" panose="020B0603020204020204" pitchFamily="34" charset="0"/>
                  <a:cs typeface="BBC Reith Sans" panose="020B0603020204020204" pitchFamily="34" charset="0"/>
                </a:rPr>
                <a:t>how fossils are made</a:t>
              </a:r>
            </a:p>
          </p:txBody>
        </p:sp>
      </p:grpSp>
      <p:grpSp>
        <p:nvGrpSpPr>
          <p:cNvPr id="23" name="Group 22">
            <a:extLst>
              <a:ext uri="{FF2B5EF4-FFF2-40B4-BE49-F238E27FC236}">
                <a16:creationId xmlns:a16="http://schemas.microsoft.com/office/drawing/2014/main" id="{63A41222-B788-4748-869C-ABF0DCFC255F}"/>
              </a:ext>
            </a:extLst>
          </p:cNvPr>
          <p:cNvGrpSpPr/>
          <p:nvPr/>
        </p:nvGrpSpPr>
        <p:grpSpPr>
          <a:xfrm>
            <a:off x="3352476" y="6268184"/>
            <a:ext cx="2367777" cy="1478428"/>
            <a:chOff x="4728761" y="2348637"/>
            <a:chExt cx="2367777" cy="1478428"/>
          </a:xfrm>
        </p:grpSpPr>
        <p:pic>
          <p:nvPicPr>
            <p:cNvPr id="46" name="Picture 45">
              <a:extLst>
                <a:ext uri="{FF2B5EF4-FFF2-40B4-BE49-F238E27FC236}">
                  <a16:creationId xmlns:a16="http://schemas.microsoft.com/office/drawing/2014/main" id="{47FDF73A-510F-4834-B82C-96933D638E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8761" y="2348637"/>
              <a:ext cx="2367777" cy="1478428"/>
            </a:xfrm>
            <a:prstGeom prst="rect">
              <a:avLst/>
            </a:prstGeom>
          </p:spPr>
        </p:pic>
        <p:sp>
          <p:nvSpPr>
            <p:cNvPr id="47" name="Rectangle 46">
              <a:extLst>
                <a:ext uri="{FF2B5EF4-FFF2-40B4-BE49-F238E27FC236}">
                  <a16:creationId xmlns:a16="http://schemas.microsoft.com/office/drawing/2014/main" id="{5F0C2968-D53D-402B-AB04-AFC1FFA46024}"/>
                </a:ext>
              </a:extLst>
            </p:cNvPr>
            <p:cNvSpPr/>
            <p:nvPr/>
          </p:nvSpPr>
          <p:spPr>
            <a:xfrm>
              <a:off x="5143338" y="2825525"/>
              <a:ext cx="1538621" cy="738664"/>
            </a:xfrm>
            <a:prstGeom prst="rect">
              <a:avLst/>
            </a:prstGeom>
          </p:spPr>
          <p:txBody>
            <a:bodyPr wrap="square" lIns="0" tIns="0" rIns="0" bIns="0">
              <a:spAutoFit/>
            </a:bodyPr>
            <a:lstStyle/>
            <a:p>
              <a:pPr algn="ctr"/>
              <a:r>
                <a:rPr lang="en-GB" sz="1600" dirty="0">
                  <a:latin typeface="BBC Reith Sans" panose="020B0603020204020204" pitchFamily="34" charset="0"/>
                  <a:ea typeface="BBC Reith Sans" panose="020B0603020204020204" pitchFamily="34" charset="0"/>
                  <a:cs typeface="BBC Reith Sans" panose="020B0603020204020204" pitchFamily="34" charset="0"/>
                </a:rPr>
                <a:t>evolution - how species change over time</a:t>
              </a:r>
            </a:p>
          </p:txBody>
        </p:sp>
      </p:grpSp>
      <p:grpSp>
        <p:nvGrpSpPr>
          <p:cNvPr id="32" name="Group 31">
            <a:extLst>
              <a:ext uri="{FF2B5EF4-FFF2-40B4-BE49-F238E27FC236}">
                <a16:creationId xmlns:a16="http://schemas.microsoft.com/office/drawing/2014/main" id="{3D2D1A3D-2D9E-4F42-A952-3A67FDE8B10B}"/>
              </a:ext>
            </a:extLst>
          </p:cNvPr>
          <p:cNvGrpSpPr/>
          <p:nvPr/>
        </p:nvGrpSpPr>
        <p:grpSpPr>
          <a:xfrm>
            <a:off x="3352476" y="5464138"/>
            <a:ext cx="2126974" cy="1328072"/>
            <a:chOff x="4263087" y="2484238"/>
            <a:chExt cx="2126974" cy="1328072"/>
          </a:xfrm>
        </p:grpSpPr>
        <p:pic>
          <p:nvPicPr>
            <p:cNvPr id="48" name="Picture 47">
              <a:extLst>
                <a:ext uri="{FF2B5EF4-FFF2-40B4-BE49-F238E27FC236}">
                  <a16:creationId xmlns:a16="http://schemas.microsoft.com/office/drawing/2014/main" id="{B7268CF5-D654-4080-BA2C-808A42C4EE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63087" y="2484238"/>
              <a:ext cx="2126974" cy="1328072"/>
            </a:xfrm>
            <a:prstGeom prst="rect">
              <a:avLst/>
            </a:prstGeom>
          </p:spPr>
        </p:pic>
        <p:sp>
          <p:nvSpPr>
            <p:cNvPr id="49" name="Rectangle 48">
              <a:extLst>
                <a:ext uri="{FF2B5EF4-FFF2-40B4-BE49-F238E27FC236}">
                  <a16:creationId xmlns:a16="http://schemas.microsoft.com/office/drawing/2014/main" id="{01C0DF9F-8203-4EF0-904C-8504CAFA67CA}"/>
                </a:ext>
              </a:extLst>
            </p:cNvPr>
            <p:cNvSpPr/>
            <p:nvPr/>
          </p:nvSpPr>
          <p:spPr>
            <a:xfrm>
              <a:off x="4545987" y="2966374"/>
              <a:ext cx="1538621" cy="492443"/>
            </a:xfrm>
            <a:prstGeom prst="rect">
              <a:avLst/>
            </a:prstGeom>
          </p:spPr>
          <p:txBody>
            <a:bodyPr wrap="square" lIns="0" tIns="0" rIns="0" bIns="0">
              <a:spAutoFit/>
            </a:bodyPr>
            <a:lstStyle/>
            <a:p>
              <a:pPr algn="ctr"/>
              <a:r>
                <a:rPr lang="en-GB" sz="1600" dirty="0">
                  <a:latin typeface="BBC Reith Sans" panose="020B0603020204020204" pitchFamily="34" charset="0"/>
                  <a:ea typeface="BBC Reith Sans" panose="020B0603020204020204" pitchFamily="34" charset="0"/>
                  <a:cs typeface="BBC Reith Sans" panose="020B0603020204020204" pitchFamily="34" charset="0"/>
                </a:rPr>
                <a:t>different types of fossils</a:t>
              </a:r>
            </a:p>
          </p:txBody>
        </p:sp>
      </p:grpSp>
      <p:grpSp>
        <p:nvGrpSpPr>
          <p:cNvPr id="34" name="Group 33">
            <a:extLst>
              <a:ext uri="{FF2B5EF4-FFF2-40B4-BE49-F238E27FC236}">
                <a16:creationId xmlns:a16="http://schemas.microsoft.com/office/drawing/2014/main" id="{111F8877-0D5B-43FE-B842-8E10568B7963}"/>
              </a:ext>
            </a:extLst>
          </p:cNvPr>
          <p:cNvGrpSpPr/>
          <p:nvPr/>
        </p:nvGrpSpPr>
        <p:grpSpPr>
          <a:xfrm>
            <a:off x="3414895" y="5524706"/>
            <a:ext cx="1882963" cy="1175713"/>
            <a:chOff x="3966177" y="2699830"/>
            <a:chExt cx="1882963" cy="1175713"/>
          </a:xfrm>
        </p:grpSpPr>
        <p:pic>
          <p:nvPicPr>
            <p:cNvPr id="51" name="Picture 50">
              <a:extLst>
                <a:ext uri="{FF2B5EF4-FFF2-40B4-BE49-F238E27FC236}">
                  <a16:creationId xmlns:a16="http://schemas.microsoft.com/office/drawing/2014/main" id="{0F2BE535-D6D6-44A3-8F79-2583DEE5E2A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966177" y="2699830"/>
              <a:ext cx="1882963" cy="1175713"/>
            </a:xfrm>
            <a:prstGeom prst="rect">
              <a:avLst/>
            </a:prstGeom>
          </p:spPr>
        </p:pic>
        <p:sp>
          <p:nvSpPr>
            <p:cNvPr id="52" name="Rectangle 51">
              <a:extLst>
                <a:ext uri="{FF2B5EF4-FFF2-40B4-BE49-F238E27FC236}">
                  <a16:creationId xmlns:a16="http://schemas.microsoft.com/office/drawing/2014/main" id="{932D5E5E-D345-4F0A-8FC7-7983863F5CAB}"/>
                </a:ext>
              </a:extLst>
            </p:cNvPr>
            <p:cNvSpPr/>
            <p:nvPr/>
          </p:nvSpPr>
          <p:spPr>
            <a:xfrm>
              <a:off x="4138347" y="3063507"/>
              <a:ext cx="1538621" cy="492443"/>
            </a:xfrm>
            <a:prstGeom prst="rect">
              <a:avLst/>
            </a:prstGeom>
          </p:spPr>
          <p:txBody>
            <a:bodyPr wrap="square" lIns="0" tIns="0" rIns="0" bIns="0">
              <a:spAutoFit/>
            </a:bodyPr>
            <a:lstStyle/>
            <a:p>
              <a:pPr algn="ctr"/>
              <a:r>
                <a:rPr lang="en-GB" sz="1600" dirty="0">
                  <a:latin typeface="BBC Reith Sans" panose="020B0603020204020204" pitchFamily="34" charset="0"/>
                  <a:ea typeface="BBC Reith Sans" panose="020B0603020204020204" pitchFamily="34" charset="0"/>
                  <a:cs typeface="BBC Reith Sans" panose="020B0603020204020204" pitchFamily="34" charset="0"/>
                </a:rPr>
                <a:t>what fossils </a:t>
              </a:r>
              <a:br>
                <a:rPr lang="en-GB" sz="1600" dirty="0">
                  <a:latin typeface="BBC Reith Sans" panose="020B0603020204020204" pitchFamily="34" charset="0"/>
                  <a:ea typeface="BBC Reith Sans" panose="020B0603020204020204" pitchFamily="34" charset="0"/>
                  <a:cs typeface="BBC Reith Sans" panose="020B0603020204020204" pitchFamily="34" charset="0"/>
                </a:rPr>
              </a:br>
              <a:r>
                <a:rPr lang="en-GB" sz="1600" dirty="0">
                  <a:latin typeface="BBC Reith Sans" panose="020B0603020204020204" pitchFamily="34" charset="0"/>
                  <a:ea typeface="BBC Reith Sans" panose="020B0603020204020204" pitchFamily="34" charset="0"/>
                  <a:cs typeface="BBC Reith Sans" panose="020B0603020204020204" pitchFamily="34" charset="0"/>
                </a:rPr>
                <a:t>can tell us</a:t>
              </a:r>
            </a:p>
          </p:txBody>
        </p:sp>
      </p:grpSp>
      <p:grpSp>
        <p:nvGrpSpPr>
          <p:cNvPr id="53" name="Group 52">
            <a:extLst>
              <a:ext uri="{FF2B5EF4-FFF2-40B4-BE49-F238E27FC236}">
                <a16:creationId xmlns:a16="http://schemas.microsoft.com/office/drawing/2014/main" id="{058CBAD5-281A-4905-8977-EA2F28198590}"/>
              </a:ext>
            </a:extLst>
          </p:cNvPr>
          <p:cNvGrpSpPr/>
          <p:nvPr/>
        </p:nvGrpSpPr>
        <p:grpSpPr>
          <a:xfrm>
            <a:off x="3446950" y="5486896"/>
            <a:ext cx="1763790" cy="1101302"/>
            <a:chOff x="1277584" y="2607301"/>
            <a:chExt cx="1763790" cy="1101302"/>
          </a:xfrm>
        </p:grpSpPr>
        <p:pic>
          <p:nvPicPr>
            <p:cNvPr id="54" name="Picture 53">
              <a:extLst>
                <a:ext uri="{FF2B5EF4-FFF2-40B4-BE49-F238E27FC236}">
                  <a16:creationId xmlns:a16="http://schemas.microsoft.com/office/drawing/2014/main" id="{AAA4F6AC-19FC-4279-A7EE-995216FA13B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77584" y="2607301"/>
              <a:ext cx="1763790" cy="1101302"/>
            </a:xfrm>
            <a:prstGeom prst="rect">
              <a:avLst/>
            </a:prstGeom>
          </p:spPr>
        </p:pic>
        <p:sp>
          <p:nvSpPr>
            <p:cNvPr id="55" name="Rectangle 54">
              <a:extLst>
                <a:ext uri="{FF2B5EF4-FFF2-40B4-BE49-F238E27FC236}">
                  <a16:creationId xmlns:a16="http://schemas.microsoft.com/office/drawing/2014/main" id="{3894FE67-847A-42B1-BCE5-5CAB5E98C332}"/>
                </a:ext>
              </a:extLst>
            </p:cNvPr>
            <p:cNvSpPr/>
            <p:nvPr/>
          </p:nvSpPr>
          <p:spPr>
            <a:xfrm>
              <a:off x="1600844" y="2926618"/>
              <a:ext cx="1168168" cy="492443"/>
            </a:xfrm>
            <a:prstGeom prst="rect">
              <a:avLst/>
            </a:prstGeom>
          </p:spPr>
          <p:txBody>
            <a:bodyPr wrap="square" lIns="0" tIns="0" rIns="0" bIns="0">
              <a:spAutoFit/>
            </a:bodyPr>
            <a:lstStyle/>
            <a:p>
              <a:pPr algn="ctr"/>
              <a:r>
                <a:rPr lang="en-GB" sz="1600" dirty="0">
                  <a:latin typeface="BBC Reith Sans" panose="020B0603020204020204" pitchFamily="34" charset="0"/>
                  <a:ea typeface="BBC Reith Sans" panose="020B0603020204020204" pitchFamily="34" charset="0"/>
                  <a:cs typeface="BBC Reith Sans" panose="020B0603020204020204" pitchFamily="34" charset="0"/>
                </a:rPr>
                <a:t>Mary Anning</a:t>
              </a:r>
            </a:p>
          </p:txBody>
        </p:sp>
      </p:grpSp>
      <p:pic>
        <p:nvPicPr>
          <p:cNvPr id="6" name="Picture 5">
            <a:extLst>
              <a:ext uri="{FF2B5EF4-FFF2-40B4-BE49-F238E27FC236}">
                <a16:creationId xmlns:a16="http://schemas.microsoft.com/office/drawing/2014/main" id="{DEDECD44-CECD-4F4B-81A3-28D54E90B7E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89609" y="3916016"/>
            <a:ext cx="2263326" cy="2941983"/>
          </a:xfrm>
          <a:prstGeom prst="rect">
            <a:avLst/>
          </a:prstGeom>
        </p:spPr>
      </p:pic>
    </p:spTree>
    <p:extLst>
      <p:ext uri="{BB962C8B-B14F-4D97-AF65-F5344CB8AC3E}">
        <p14:creationId xmlns:p14="http://schemas.microsoft.com/office/powerpoint/2010/main" val="53316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2.5E-6 1.11022E-16 L -0.29132 -0.10625 " pathEditMode="relative" rAng="0" ptsTypes="AA">
                                      <p:cBhvr>
                                        <p:cTn id="27" dur="2000" fill="hold"/>
                                        <p:tgtEl>
                                          <p:spTgt spid="25"/>
                                        </p:tgtEl>
                                        <p:attrNameLst>
                                          <p:attrName>ppt_x</p:attrName>
                                          <p:attrName>ppt_y</p:attrName>
                                        </p:attrNameLst>
                                      </p:cBhvr>
                                      <p:rCtr x="-14566" y="-5324"/>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par>
                          <p:cTn id="32" fill="hold">
                            <p:stCondLst>
                              <p:cond delay="0"/>
                            </p:stCondLst>
                            <p:childTnLst>
                              <p:par>
                                <p:cTn id="33" presetID="42" presetClass="path" presetSubtype="0" accel="50000" decel="50000" fill="hold" nodeType="afterEffect">
                                  <p:stCondLst>
                                    <p:cond delay="0"/>
                                  </p:stCondLst>
                                  <p:childTnLst>
                                    <p:animMotion origin="layout" path="M 3.88889E-6 1.48148E-6 L -0.26268 -0.39352 " pathEditMode="relative" rAng="0" ptsTypes="AA">
                                      <p:cBhvr>
                                        <p:cTn id="34" dur="2000" fill="hold"/>
                                        <p:tgtEl>
                                          <p:spTgt spid="32"/>
                                        </p:tgtEl>
                                        <p:attrNameLst>
                                          <p:attrName>ppt_x</p:attrName>
                                          <p:attrName>ppt_y</p:attrName>
                                        </p:attrNameLst>
                                      </p:cBhvr>
                                      <p:rCtr x="-13142" y="-19676"/>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1.11111E-6 -3.7037E-6 L 0.03889 -0.45069 " pathEditMode="relative" rAng="0" ptsTypes="AA">
                                      <p:cBhvr>
                                        <p:cTn id="40" dur="2000" fill="hold"/>
                                        <p:tgtEl>
                                          <p:spTgt spid="34"/>
                                        </p:tgtEl>
                                        <p:attrNameLst>
                                          <p:attrName>ppt_x</p:attrName>
                                          <p:attrName>ppt_y</p:attrName>
                                        </p:attrNameLst>
                                      </p:cBhvr>
                                      <p:rCtr x="1944" y="-22546"/>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par>
                          <p:cTn id="45" fill="hold">
                            <p:stCondLst>
                              <p:cond delay="0"/>
                            </p:stCondLst>
                            <p:childTnLst>
                              <p:par>
                                <p:cTn id="46" presetID="42" presetClass="path" presetSubtype="0" accel="50000" decel="50000" fill="hold" nodeType="afterEffect">
                                  <p:stCondLst>
                                    <p:cond delay="0"/>
                                  </p:stCondLst>
                                  <p:childTnLst>
                                    <p:animMotion origin="layout" path="M -3.88889E-6 -4.07407E-6 L 0.31077 -0.38588 " pathEditMode="relative" rAng="0" ptsTypes="AA">
                                      <p:cBhvr>
                                        <p:cTn id="47" dur="2000" fill="hold"/>
                                        <p:tgtEl>
                                          <p:spTgt spid="53"/>
                                        </p:tgtEl>
                                        <p:attrNameLst>
                                          <p:attrName>ppt_x</p:attrName>
                                          <p:attrName>ppt_y</p:attrName>
                                        </p:attrNameLst>
                                      </p:cBhvr>
                                      <p:rCtr x="15538" y="-19306"/>
                                    </p:animMotion>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42" presetClass="path" presetSubtype="0" accel="50000" decel="50000" fill="hold" nodeType="withEffect">
                                  <p:stCondLst>
                                    <p:cond delay="0"/>
                                  </p:stCondLst>
                                  <p:childTnLst>
                                    <p:animMotion origin="layout" path="M 3.05556E-6 7.40741E-7 L 0.28802 -0.23542 " pathEditMode="relative" rAng="0" ptsTypes="AA">
                                      <p:cBhvr>
                                        <p:cTn id="53" dur="2000" fill="hold"/>
                                        <p:tgtEl>
                                          <p:spTgt spid="23"/>
                                        </p:tgtEl>
                                        <p:attrNameLst>
                                          <p:attrName>ppt_x</p:attrName>
                                          <p:attrName>ppt_y</p:attrName>
                                        </p:attrNameLst>
                                      </p:cBhvr>
                                      <p:rCtr x="14392" y="-1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420925" y="-665090"/>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7641"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4151843" y="-159440"/>
            <a:ext cx="840315" cy="416145"/>
          </a:xfrm>
          <a:prstGeom prst="rect">
            <a:avLst/>
          </a:prstGeom>
        </p:spPr>
      </p:pic>
      <p:pic>
        <p:nvPicPr>
          <p:cNvPr id="23" name="Picture 22">
            <a:extLst>
              <a:ext uri="{FF2B5EF4-FFF2-40B4-BE49-F238E27FC236}">
                <a16:creationId xmlns:a16="http://schemas.microsoft.com/office/drawing/2014/main" id="{7B8765F4-1D5A-4A9C-97F1-A85B18CA58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90817" y="-143842"/>
            <a:ext cx="805705" cy="755250"/>
          </a:xfrm>
          <a:prstGeom prst="rect">
            <a:avLst/>
          </a:prstGeom>
        </p:spPr>
      </p:pic>
      <p:pic>
        <p:nvPicPr>
          <p:cNvPr id="25" name="Picture 24">
            <a:extLst>
              <a:ext uri="{FF2B5EF4-FFF2-40B4-BE49-F238E27FC236}">
                <a16:creationId xmlns:a16="http://schemas.microsoft.com/office/drawing/2014/main" id="{E1A0F8AA-6273-4A32-B717-1D6EF840FE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928172">
            <a:off x="5798936" y="-697445"/>
            <a:ext cx="906920" cy="1729946"/>
          </a:xfrm>
          <a:prstGeom prst="rect">
            <a:avLst/>
          </a:prstGeom>
        </p:spPr>
      </p:pic>
      <p:pic>
        <p:nvPicPr>
          <p:cNvPr id="27" name="Picture 26">
            <a:extLst>
              <a:ext uri="{FF2B5EF4-FFF2-40B4-BE49-F238E27FC236}">
                <a16:creationId xmlns:a16="http://schemas.microsoft.com/office/drawing/2014/main" id="{7170EFE7-C780-4029-8D5C-8F8F9DE65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854634">
            <a:off x="5700149" y="-447678"/>
            <a:ext cx="468182" cy="1111353"/>
          </a:xfrm>
          <a:prstGeom prst="rect">
            <a:avLst/>
          </a:prstGeom>
        </p:spPr>
      </p:pic>
      <p:pic>
        <p:nvPicPr>
          <p:cNvPr id="29" name="Picture 28">
            <a:extLst>
              <a:ext uri="{FF2B5EF4-FFF2-40B4-BE49-F238E27FC236}">
                <a16:creationId xmlns:a16="http://schemas.microsoft.com/office/drawing/2014/main" id="{FC705359-5289-4C80-9E8E-43B713EAA8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20456">
            <a:off x="2585385" y="-646037"/>
            <a:ext cx="539523" cy="1729946"/>
          </a:xfrm>
          <a:prstGeom prst="rect">
            <a:avLst/>
          </a:prstGeom>
        </p:spPr>
      </p:pic>
      <p:pic>
        <p:nvPicPr>
          <p:cNvPr id="32" name="Picture 31">
            <a:extLst>
              <a:ext uri="{FF2B5EF4-FFF2-40B4-BE49-F238E27FC236}">
                <a16:creationId xmlns:a16="http://schemas.microsoft.com/office/drawing/2014/main" id="{3AC8FFA1-4734-457F-988E-6937971778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2979138" y="-656690"/>
            <a:ext cx="553898" cy="1377821"/>
          </a:xfrm>
          <a:prstGeom prst="rect">
            <a:avLst/>
          </a:prstGeom>
        </p:spPr>
      </p:pic>
      <p:sp>
        <p:nvSpPr>
          <p:cNvPr id="34" name="Rectangle: Rounded Corners 33">
            <a:hlinkClick r:id="rId16" action="ppaction://hlinksldjump"/>
            <a:extLst>
              <a:ext uri="{FF2B5EF4-FFF2-40B4-BE49-F238E27FC236}">
                <a16:creationId xmlns:a16="http://schemas.microsoft.com/office/drawing/2014/main" id="{6B39822D-679F-4F7E-B38A-C096604292DC}"/>
              </a:ext>
            </a:extLst>
          </p:cNvPr>
          <p:cNvSpPr/>
          <p:nvPr/>
        </p:nvSpPr>
        <p:spPr>
          <a:xfrm>
            <a:off x="762649" y="2313353"/>
            <a:ext cx="166066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ammonites</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5" name="Rectangle 34">
            <a:extLst>
              <a:ext uri="{FF2B5EF4-FFF2-40B4-BE49-F238E27FC236}">
                <a16:creationId xmlns:a16="http://schemas.microsoft.com/office/drawing/2014/main" id="{1D322FB3-8EF0-4BFE-9C07-4B101FBCF93E}"/>
              </a:ext>
            </a:extLst>
          </p:cNvPr>
          <p:cNvSpPr/>
          <p:nvPr/>
        </p:nvSpPr>
        <p:spPr>
          <a:xfrm>
            <a:off x="2598650" y="2408050"/>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sites with sedimentary rock formed over 65 million years ago.</a:t>
            </a:r>
          </a:p>
        </p:txBody>
      </p:sp>
      <p:sp>
        <p:nvSpPr>
          <p:cNvPr id="36" name="Rectangle: Rounded Corners 35">
            <a:hlinkClick r:id="rId17" action="ppaction://hlinksldjump"/>
            <a:extLst>
              <a:ext uri="{FF2B5EF4-FFF2-40B4-BE49-F238E27FC236}">
                <a16:creationId xmlns:a16="http://schemas.microsoft.com/office/drawing/2014/main" id="{8EA3FDBA-1A72-45BD-B06E-63169B0D8A5D}"/>
              </a:ext>
            </a:extLst>
          </p:cNvPr>
          <p:cNvSpPr/>
          <p:nvPr/>
        </p:nvSpPr>
        <p:spPr>
          <a:xfrm>
            <a:off x="762649" y="2990459"/>
            <a:ext cx="166066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dissolved</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8" name="Rectangle: Rounded Corners 37">
            <a:hlinkClick r:id="rId18" action="ppaction://hlinksldjump"/>
            <a:extLst>
              <a:ext uri="{FF2B5EF4-FFF2-40B4-BE49-F238E27FC236}">
                <a16:creationId xmlns:a16="http://schemas.microsoft.com/office/drawing/2014/main" id="{C9899701-C870-4BCC-B6E8-6254FB7BDEC7}"/>
              </a:ext>
            </a:extLst>
          </p:cNvPr>
          <p:cNvSpPr/>
          <p:nvPr/>
        </p:nvSpPr>
        <p:spPr>
          <a:xfrm>
            <a:off x="762649" y="3667565"/>
            <a:ext cx="166066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extinct</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2" name="Rectangle: Rounded Corners 41">
            <a:hlinkClick r:id="rId19" action="ppaction://hlinksldjump"/>
            <a:extLst>
              <a:ext uri="{FF2B5EF4-FFF2-40B4-BE49-F238E27FC236}">
                <a16:creationId xmlns:a16="http://schemas.microsoft.com/office/drawing/2014/main" id="{B91C3DE8-6C3B-441F-836E-F4BC16C8604C}"/>
              </a:ext>
            </a:extLst>
          </p:cNvPr>
          <p:cNvSpPr/>
          <p:nvPr/>
        </p:nvSpPr>
        <p:spPr>
          <a:xfrm>
            <a:off x="762649" y="4344671"/>
            <a:ext cx="166066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fossils</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3" name="Rectangle: Rounded Corners 42">
            <a:hlinkClick r:id="rId17" action="ppaction://hlinksldjump"/>
            <a:extLst>
              <a:ext uri="{FF2B5EF4-FFF2-40B4-BE49-F238E27FC236}">
                <a16:creationId xmlns:a16="http://schemas.microsoft.com/office/drawing/2014/main" id="{410A168B-6DBE-4459-ADC1-70736106F5A5}"/>
              </a:ext>
            </a:extLst>
          </p:cNvPr>
          <p:cNvSpPr/>
          <p:nvPr/>
        </p:nvSpPr>
        <p:spPr>
          <a:xfrm>
            <a:off x="762649" y="5021777"/>
            <a:ext cx="166066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minerals</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4" name="Rectangle: Rounded Corners 43">
            <a:hlinkClick r:id="rId20" action="ppaction://hlinksldjump"/>
            <a:extLst>
              <a:ext uri="{FF2B5EF4-FFF2-40B4-BE49-F238E27FC236}">
                <a16:creationId xmlns:a16="http://schemas.microsoft.com/office/drawing/2014/main" id="{6B1561E8-020A-4EE6-B5AF-27FDA3125CC0}"/>
              </a:ext>
            </a:extLst>
          </p:cNvPr>
          <p:cNvSpPr/>
          <p:nvPr/>
        </p:nvSpPr>
        <p:spPr>
          <a:xfrm>
            <a:off x="762649" y="5698883"/>
            <a:ext cx="166066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offspring</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5" name="Rectangle 44">
            <a:extLst>
              <a:ext uri="{FF2B5EF4-FFF2-40B4-BE49-F238E27FC236}">
                <a16:creationId xmlns:a16="http://schemas.microsoft.com/office/drawing/2014/main" id="{3D6628CA-1B8D-400A-8D1E-B365373C9A5E}"/>
              </a:ext>
            </a:extLst>
          </p:cNvPr>
          <p:cNvSpPr/>
          <p:nvPr/>
        </p:nvSpPr>
        <p:spPr>
          <a:xfrm>
            <a:off x="2598650" y="3082575"/>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When a solid has mixed fully with a liquid to form a solution.</a:t>
            </a:r>
          </a:p>
        </p:txBody>
      </p:sp>
      <p:sp>
        <p:nvSpPr>
          <p:cNvPr id="47" name="Rectangle 46">
            <a:extLst>
              <a:ext uri="{FF2B5EF4-FFF2-40B4-BE49-F238E27FC236}">
                <a16:creationId xmlns:a16="http://schemas.microsoft.com/office/drawing/2014/main" id="{A2576725-95A7-41FB-B21F-B1F675B0E7ED}"/>
              </a:ext>
            </a:extLst>
          </p:cNvPr>
          <p:cNvSpPr/>
          <p:nvPr/>
        </p:nvSpPr>
        <p:spPr>
          <a:xfrm>
            <a:off x="2598650" y="3759681"/>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Relating to a species being no longer living anywhere on Earth.</a:t>
            </a:r>
          </a:p>
        </p:txBody>
      </p:sp>
      <p:sp>
        <p:nvSpPr>
          <p:cNvPr id="48" name="Rectangle 47">
            <a:extLst>
              <a:ext uri="{FF2B5EF4-FFF2-40B4-BE49-F238E27FC236}">
                <a16:creationId xmlns:a16="http://schemas.microsoft.com/office/drawing/2014/main" id="{A8808827-ACE1-4603-923A-0F9F0D57B428}"/>
              </a:ext>
            </a:extLst>
          </p:cNvPr>
          <p:cNvSpPr/>
          <p:nvPr/>
        </p:nvSpPr>
        <p:spPr>
          <a:xfrm>
            <a:off x="2598650" y="4432438"/>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The remains of a prehistoric plant or animal preserved in rock.</a:t>
            </a:r>
          </a:p>
        </p:txBody>
      </p:sp>
      <p:sp>
        <p:nvSpPr>
          <p:cNvPr id="49" name="Rectangle 48">
            <a:extLst>
              <a:ext uri="{FF2B5EF4-FFF2-40B4-BE49-F238E27FC236}">
                <a16:creationId xmlns:a16="http://schemas.microsoft.com/office/drawing/2014/main" id="{E513DB6B-44BD-4233-ADC4-91D8193FC08D}"/>
              </a:ext>
            </a:extLst>
          </p:cNvPr>
          <p:cNvSpPr/>
          <p:nvPr/>
        </p:nvSpPr>
        <p:spPr>
          <a:xfrm>
            <a:off x="2598650" y="5105195"/>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Natural, solid substances.</a:t>
            </a:r>
          </a:p>
        </p:txBody>
      </p:sp>
      <p:sp>
        <p:nvSpPr>
          <p:cNvPr id="50" name="Rectangle 49">
            <a:extLst>
              <a:ext uri="{FF2B5EF4-FFF2-40B4-BE49-F238E27FC236}">
                <a16:creationId xmlns:a16="http://schemas.microsoft.com/office/drawing/2014/main" id="{F429F0BE-EA8B-44B5-81A0-3EFEC5898821}"/>
              </a:ext>
            </a:extLst>
          </p:cNvPr>
          <p:cNvSpPr/>
          <p:nvPr/>
        </p:nvSpPr>
        <p:spPr>
          <a:xfrm>
            <a:off x="2598650" y="5791000"/>
            <a:ext cx="7625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The young of an animal.</a:t>
            </a:r>
          </a:p>
        </p:txBody>
      </p:sp>
      <p:sp>
        <p:nvSpPr>
          <p:cNvPr id="39" name="Rectangle 38">
            <a:extLst>
              <a:ext uri="{FF2B5EF4-FFF2-40B4-BE49-F238E27FC236}">
                <a16:creationId xmlns:a16="http://schemas.microsoft.com/office/drawing/2014/main" id="{D4EE064C-A42A-413E-AB58-149A97346F56}"/>
              </a:ext>
            </a:extLst>
          </p:cNvPr>
          <p:cNvSpPr/>
          <p:nvPr/>
        </p:nvSpPr>
        <p:spPr>
          <a:xfrm>
            <a:off x="755650" y="1736678"/>
            <a:ext cx="7632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Please click on the word to take you back to the slide it is on.</a:t>
            </a:r>
          </a:p>
        </p:txBody>
      </p:sp>
      <p:cxnSp>
        <p:nvCxnSpPr>
          <p:cNvPr id="40" name="Straight Connector 39">
            <a:extLst>
              <a:ext uri="{FF2B5EF4-FFF2-40B4-BE49-F238E27FC236}">
                <a16:creationId xmlns:a16="http://schemas.microsoft.com/office/drawing/2014/main" id="{7DFF314E-68F4-4132-BEFB-1F854D7FFFD2}"/>
              </a:ext>
            </a:extLst>
          </p:cNvPr>
          <p:cNvCxnSpPr>
            <a:cxnSpLocks/>
          </p:cNvCxnSpPr>
          <p:nvPr/>
        </p:nvCxnSpPr>
        <p:spPr>
          <a:xfrm flipH="1">
            <a:off x="786970" y="1649090"/>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BF9CD4-2F4F-49CF-A40F-0E5691EFC04E}"/>
              </a:ext>
            </a:extLst>
          </p:cNvPr>
          <p:cNvCxnSpPr>
            <a:cxnSpLocks/>
          </p:cNvCxnSpPr>
          <p:nvPr/>
        </p:nvCxnSpPr>
        <p:spPr>
          <a:xfrm flipH="1">
            <a:off x="786969" y="2065871"/>
            <a:ext cx="500528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500"/>
                                        <p:tgtEl>
                                          <p:spTgt spid="41"/>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6500"/>
                            </p:stCondLst>
                            <p:childTnLst>
                              <p:par>
                                <p:cTn id="56" presetID="10" presetClass="entr" presetSubtype="0"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par>
                          <p:cTn id="59" fill="hold">
                            <p:stCondLst>
                              <p:cond delay="7000"/>
                            </p:stCondLst>
                            <p:childTnLst>
                              <p:par>
                                <p:cTn id="60" presetID="10" presetClass="entr" presetSubtype="0" fill="hold" grpId="0"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8" grpId="0" animBg="1"/>
      <p:bldP spid="42" grpId="0" animBg="1"/>
      <p:bldP spid="43" grpId="0" animBg="1"/>
      <p:bldP spid="44" grpId="0" animBg="1"/>
      <p:bldP spid="45" grpId="0"/>
      <p:bldP spid="47" grpId="0"/>
      <p:bldP spid="48" grpId="0"/>
      <p:bldP spid="49" grpId="0"/>
      <p:bldP spid="50"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420925" y="-665090"/>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7641"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4151843" y="-159440"/>
            <a:ext cx="840315" cy="416145"/>
          </a:xfrm>
          <a:prstGeom prst="rect">
            <a:avLst/>
          </a:prstGeom>
        </p:spPr>
      </p:pic>
      <p:pic>
        <p:nvPicPr>
          <p:cNvPr id="23" name="Picture 22">
            <a:extLst>
              <a:ext uri="{FF2B5EF4-FFF2-40B4-BE49-F238E27FC236}">
                <a16:creationId xmlns:a16="http://schemas.microsoft.com/office/drawing/2014/main" id="{7B8765F4-1D5A-4A9C-97F1-A85B18CA58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90817" y="-143842"/>
            <a:ext cx="805705" cy="755250"/>
          </a:xfrm>
          <a:prstGeom prst="rect">
            <a:avLst/>
          </a:prstGeom>
        </p:spPr>
      </p:pic>
      <p:pic>
        <p:nvPicPr>
          <p:cNvPr id="25" name="Picture 24">
            <a:extLst>
              <a:ext uri="{FF2B5EF4-FFF2-40B4-BE49-F238E27FC236}">
                <a16:creationId xmlns:a16="http://schemas.microsoft.com/office/drawing/2014/main" id="{E1A0F8AA-6273-4A32-B717-1D6EF840FE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928172">
            <a:off x="5798936" y="-697445"/>
            <a:ext cx="906920" cy="1729946"/>
          </a:xfrm>
          <a:prstGeom prst="rect">
            <a:avLst/>
          </a:prstGeom>
        </p:spPr>
      </p:pic>
      <p:pic>
        <p:nvPicPr>
          <p:cNvPr id="27" name="Picture 26">
            <a:extLst>
              <a:ext uri="{FF2B5EF4-FFF2-40B4-BE49-F238E27FC236}">
                <a16:creationId xmlns:a16="http://schemas.microsoft.com/office/drawing/2014/main" id="{7170EFE7-C780-4029-8D5C-8F8F9DE65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854634">
            <a:off x="5700149" y="-447678"/>
            <a:ext cx="468182" cy="1111353"/>
          </a:xfrm>
          <a:prstGeom prst="rect">
            <a:avLst/>
          </a:prstGeom>
        </p:spPr>
      </p:pic>
      <p:pic>
        <p:nvPicPr>
          <p:cNvPr id="29" name="Picture 28">
            <a:extLst>
              <a:ext uri="{FF2B5EF4-FFF2-40B4-BE49-F238E27FC236}">
                <a16:creationId xmlns:a16="http://schemas.microsoft.com/office/drawing/2014/main" id="{FC705359-5289-4C80-9E8E-43B713EAA8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20456">
            <a:off x="2585385" y="-646037"/>
            <a:ext cx="539523" cy="1729946"/>
          </a:xfrm>
          <a:prstGeom prst="rect">
            <a:avLst/>
          </a:prstGeom>
        </p:spPr>
      </p:pic>
      <p:pic>
        <p:nvPicPr>
          <p:cNvPr id="32" name="Picture 31">
            <a:extLst>
              <a:ext uri="{FF2B5EF4-FFF2-40B4-BE49-F238E27FC236}">
                <a16:creationId xmlns:a16="http://schemas.microsoft.com/office/drawing/2014/main" id="{3AC8FFA1-4734-457F-988E-6937971778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2979138" y="-656690"/>
            <a:ext cx="553898" cy="1377821"/>
          </a:xfrm>
          <a:prstGeom prst="rect">
            <a:avLst/>
          </a:prstGeom>
        </p:spPr>
      </p:pic>
      <p:sp>
        <p:nvSpPr>
          <p:cNvPr id="34" name="Rectangle: Rounded Corners 33">
            <a:hlinkClick r:id="rId16" action="ppaction://hlinksldjump"/>
            <a:extLst>
              <a:ext uri="{FF2B5EF4-FFF2-40B4-BE49-F238E27FC236}">
                <a16:creationId xmlns:a16="http://schemas.microsoft.com/office/drawing/2014/main" id="{6B39822D-679F-4F7E-B38A-C096604292DC}"/>
              </a:ext>
            </a:extLst>
          </p:cNvPr>
          <p:cNvSpPr/>
          <p:nvPr/>
        </p:nvSpPr>
        <p:spPr>
          <a:xfrm>
            <a:off x="762649" y="2313353"/>
            <a:ext cx="209982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err="1">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palaeontologist</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5" name="Rectangle 34">
            <a:extLst>
              <a:ext uri="{FF2B5EF4-FFF2-40B4-BE49-F238E27FC236}">
                <a16:creationId xmlns:a16="http://schemas.microsoft.com/office/drawing/2014/main" id="{1D322FB3-8EF0-4BFE-9C07-4B101FBCF93E}"/>
              </a:ext>
            </a:extLst>
          </p:cNvPr>
          <p:cNvSpPr/>
          <p:nvPr/>
        </p:nvSpPr>
        <p:spPr>
          <a:xfrm>
            <a:off x="3061252" y="2400976"/>
            <a:ext cx="7163099"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An expert who studies fossils.</a:t>
            </a:r>
          </a:p>
        </p:txBody>
      </p:sp>
      <p:sp>
        <p:nvSpPr>
          <p:cNvPr id="36" name="Rectangle: Rounded Corners 35">
            <a:hlinkClick r:id="rId17" action="ppaction://hlinksldjump"/>
            <a:extLst>
              <a:ext uri="{FF2B5EF4-FFF2-40B4-BE49-F238E27FC236}">
                <a16:creationId xmlns:a16="http://schemas.microsoft.com/office/drawing/2014/main" id="{8EA3FDBA-1A72-45BD-B06E-63169B0D8A5D}"/>
              </a:ext>
            </a:extLst>
          </p:cNvPr>
          <p:cNvSpPr/>
          <p:nvPr/>
        </p:nvSpPr>
        <p:spPr>
          <a:xfrm>
            <a:off x="762649" y="2990459"/>
            <a:ext cx="209982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prehistoric</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38" name="Rectangle: Rounded Corners 37">
            <a:hlinkClick r:id="rId18" action="ppaction://hlinksldjump"/>
            <a:extLst>
              <a:ext uri="{FF2B5EF4-FFF2-40B4-BE49-F238E27FC236}">
                <a16:creationId xmlns:a16="http://schemas.microsoft.com/office/drawing/2014/main" id="{C9899701-C870-4BCC-B6E8-6254FB7BDEC7}"/>
              </a:ext>
            </a:extLst>
          </p:cNvPr>
          <p:cNvSpPr/>
          <p:nvPr/>
        </p:nvSpPr>
        <p:spPr>
          <a:xfrm>
            <a:off x="762649" y="3667565"/>
            <a:ext cx="209982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reproduce</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2" name="Rectangle: Rounded Corners 41">
            <a:hlinkClick r:id="rId19" action="ppaction://hlinksldjump"/>
            <a:extLst>
              <a:ext uri="{FF2B5EF4-FFF2-40B4-BE49-F238E27FC236}">
                <a16:creationId xmlns:a16="http://schemas.microsoft.com/office/drawing/2014/main" id="{B91C3DE8-6C3B-441F-836E-F4BC16C8604C}"/>
              </a:ext>
            </a:extLst>
          </p:cNvPr>
          <p:cNvSpPr/>
          <p:nvPr/>
        </p:nvSpPr>
        <p:spPr>
          <a:xfrm>
            <a:off x="762649" y="4344671"/>
            <a:ext cx="209982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sediment</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3" name="Rectangle: Rounded Corners 42">
            <a:hlinkClick r:id="rId20" action="ppaction://hlinksldjump"/>
            <a:extLst>
              <a:ext uri="{FF2B5EF4-FFF2-40B4-BE49-F238E27FC236}">
                <a16:creationId xmlns:a16="http://schemas.microsoft.com/office/drawing/2014/main" id="{410A168B-6DBE-4459-ADC1-70736106F5A5}"/>
              </a:ext>
            </a:extLst>
          </p:cNvPr>
          <p:cNvSpPr/>
          <p:nvPr/>
        </p:nvSpPr>
        <p:spPr>
          <a:xfrm>
            <a:off x="762649" y="5021777"/>
            <a:ext cx="209982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sedimentary</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4" name="Rectangle: Rounded Corners 43">
            <a:hlinkClick r:id="rId21" action="ppaction://hlinksldjump"/>
            <a:extLst>
              <a:ext uri="{FF2B5EF4-FFF2-40B4-BE49-F238E27FC236}">
                <a16:creationId xmlns:a16="http://schemas.microsoft.com/office/drawing/2014/main" id="{6B1561E8-020A-4EE6-B5AF-27FDA3125CC0}"/>
              </a:ext>
            </a:extLst>
          </p:cNvPr>
          <p:cNvSpPr/>
          <p:nvPr/>
        </p:nvSpPr>
        <p:spPr>
          <a:xfrm>
            <a:off x="762649" y="5698883"/>
            <a:ext cx="2099821" cy="430455"/>
          </a:xfrm>
          <a:prstGeom prst="round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species</a:t>
            </a:r>
            <a:endParaRPr lang="en-GB"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5" name="Rectangle 44">
            <a:extLst>
              <a:ext uri="{FF2B5EF4-FFF2-40B4-BE49-F238E27FC236}">
                <a16:creationId xmlns:a16="http://schemas.microsoft.com/office/drawing/2014/main" id="{3D6628CA-1B8D-400A-8D1E-B365373C9A5E}"/>
              </a:ext>
            </a:extLst>
          </p:cNvPr>
          <p:cNvSpPr/>
          <p:nvPr/>
        </p:nvSpPr>
        <p:spPr>
          <a:xfrm>
            <a:off x="3061252" y="3072703"/>
            <a:ext cx="7163099"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A time on Earth before anything was written.</a:t>
            </a:r>
          </a:p>
        </p:txBody>
      </p:sp>
      <p:sp>
        <p:nvSpPr>
          <p:cNvPr id="47" name="Rectangle 46">
            <a:extLst>
              <a:ext uri="{FF2B5EF4-FFF2-40B4-BE49-F238E27FC236}">
                <a16:creationId xmlns:a16="http://schemas.microsoft.com/office/drawing/2014/main" id="{A2576725-95A7-41FB-B21F-B1F675B0E7ED}"/>
              </a:ext>
            </a:extLst>
          </p:cNvPr>
          <p:cNvSpPr/>
          <p:nvPr/>
        </p:nvSpPr>
        <p:spPr>
          <a:xfrm>
            <a:off x="3061252" y="3737143"/>
            <a:ext cx="7163099"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Produce young animals.</a:t>
            </a:r>
          </a:p>
        </p:txBody>
      </p:sp>
      <p:sp>
        <p:nvSpPr>
          <p:cNvPr id="48" name="Rectangle 47">
            <a:extLst>
              <a:ext uri="{FF2B5EF4-FFF2-40B4-BE49-F238E27FC236}">
                <a16:creationId xmlns:a16="http://schemas.microsoft.com/office/drawing/2014/main" id="{A8808827-ACE1-4603-923A-0F9F0D57B428}"/>
              </a:ext>
            </a:extLst>
          </p:cNvPr>
          <p:cNvSpPr/>
          <p:nvPr/>
        </p:nvSpPr>
        <p:spPr>
          <a:xfrm>
            <a:off x="3061252" y="4313676"/>
            <a:ext cx="5438476" cy="492443"/>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Fine fragments of rock, sand, mud or volcanic ash that settles, usually at the bottom of a body of water.</a:t>
            </a:r>
          </a:p>
        </p:txBody>
      </p:sp>
      <p:sp>
        <p:nvSpPr>
          <p:cNvPr id="49" name="Rectangle 48">
            <a:extLst>
              <a:ext uri="{FF2B5EF4-FFF2-40B4-BE49-F238E27FC236}">
                <a16:creationId xmlns:a16="http://schemas.microsoft.com/office/drawing/2014/main" id="{E513DB6B-44BD-4233-ADC4-91D8193FC08D}"/>
              </a:ext>
            </a:extLst>
          </p:cNvPr>
          <p:cNvSpPr/>
          <p:nvPr/>
        </p:nvSpPr>
        <p:spPr>
          <a:xfrm>
            <a:off x="3061252" y="5113893"/>
            <a:ext cx="7163099"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Relating to sediment, e.g. rock composed of sediment.</a:t>
            </a:r>
          </a:p>
        </p:txBody>
      </p:sp>
      <p:sp>
        <p:nvSpPr>
          <p:cNvPr id="50" name="Rectangle 49">
            <a:extLst>
              <a:ext uri="{FF2B5EF4-FFF2-40B4-BE49-F238E27FC236}">
                <a16:creationId xmlns:a16="http://schemas.microsoft.com/office/drawing/2014/main" id="{F429F0BE-EA8B-44B5-81A0-3EFEC5898821}"/>
              </a:ext>
            </a:extLst>
          </p:cNvPr>
          <p:cNvSpPr/>
          <p:nvPr/>
        </p:nvSpPr>
        <p:spPr>
          <a:xfrm>
            <a:off x="3061252" y="5791000"/>
            <a:ext cx="7163099"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A type of living thing sharing characteristics.</a:t>
            </a:r>
          </a:p>
        </p:txBody>
      </p:sp>
      <p:sp>
        <p:nvSpPr>
          <p:cNvPr id="41" name="Rectangle 40">
            <a:extLst>
              <a:ext uri="{FF2B5EF4-FFF2-40B4-BE49-F238E27FC236}">
                <a16:creationId xmlns:a16="http://schemas.microsoft.com/office/drawing/2014/main" id="{BB753FA8-0BCC-4B67-80CE-4A7ADC0ED238}"/>
              </a:ext>
            </a:extLst>
          </p:cNvPr>
          <p:cNvSpPr/>
          <p:nvPr/>
        </p:nvSpPr>
        <p:spPr>
          <a:xfrm>
            <a:off x="755650" y="1736678"/>
            <a:ext cx="7632701" cy="246221"/>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Please click on the word to take you back to the slide it is on.</a:t>
            </a:r>
          </a:p>
        </p:txBody>
      </p:sp>
      <p:cxnSp>
        <p:nvCxnSpPr>
          <p:cNvPr id="46" name="Straight Connector 45">
            <a:extLst>
              <a:ext uri="{FF2B5EF4-FFF2-40B4-BE49-F238E27FC236}">
                <a16:creationId xmlns:a16="http://schemas.microsoft.com/office/drawing/2014/main" id="{B37144B9-1C4D-42E6-808D-68D40740A9F4}"/>
              </a:ext>
            </a:extLst>
          </p:cNvPr>
          <p:cNvCxnSpPr>
            <a:cxnSpLocks/>
          </p:cNvCxnSpPr>
          <p:nvPr/>
        </p:nvCxnSpPr>
        <p:spPr>
          <a:xfrm flipH="1">
            <a:off x="786970" y="1649090"/>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99A5AAD-80C9-4D04-B0EC-8E058D42F7CD}"/>
              </a:ext>
            </a:extLst>
          </p:cNvPr>
          <p:cNvCxnSpPr>
            <a:cxnSpLocks/>
          </p:cNvCxnSpPr>
          <p:nvPr/>
        </p:nvCxnSpPr>
        <p:spPr>
          <a:xfrm flipH="1">
            <a:off x="786969" y="2065871"/>
            <a:ext cx="500528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78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6500"/>
                            </p:stCondLst>
                            <p:childTnLst>
                              <p:par>
                                <p:cTn id="56" presetID="10" presetClass="entr" presetSubtype="0"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par>
                          <p:cTn id="59" fill="hold">
                            <p:stCondLst>
                              <p:cond delay="7000"/>
                            </p:stCondLst>
                            <p:childTnLst>
                              <p:par>
                                <p:cTn id="60" presetID="10" presetClass="entr" presetSubtype="0" fill="hold" grpId="0"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8" grpId="0" animBg="1"/>
      <p:bldP spid="42" grpId="0" animBg="1"/>
      <p:bldP spid="43" grpId="0" animBg="1"/>
      <p:bldP spid="44" grpId="0" animBg="1"/>
      <p:bldP spid="45" grpId="0"/>
      <p:bldP spid="47" grpId="0"/>
      <p:bldP spid="48" grpId="0"/>
      <p:bldP spid="49" grpId="0"/>
      <p:bldP spid="5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454EFE8-3406-4A09-B8C1-4C41BD2B9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243" y="1670328"/>
            <a:ext cx="4849398" cy="6858000"/>
          </a:xfrm>
          <a:prstGeom prst="rect">
            <a:avLst/>
          </a:prstGeom>
        </p:spPr>
      </p:pic>
      <p:sp>
        <p:nvSpPr>
          <p:cNvPr id="5" name="Rectangle 4"/>
          <p:cNvSpPr/>
          <p:nvPr/>
        </p:nvSpPr>
        <p:spPr>
          <a:xfrm>
            <a:off x="1031644" y="2787214"/>
            <a:ext cx="3905206" cy="3046988"/>
          </a:xfrm>
          <a:prstGeom prst="rect">
            <a:avLst/>
          </a:prstGeom>
        </p:spPr>
        <p:txBody>
          <a:bodyPr wrap="square" lIns="0" tIns="0" rIns="0" bIns="0">
            <a:spAutoFit/>
          </a:bodyPr>
          <a:lstStyle/>
          <a:p>
            <a:r>
              <a:rPr lang="en-GB" dirty="0">
                <a:latin typeface="BBC Reith Sans" panose="020B0603020204020204" pitchFamily="34" charset="0"/>
                <a:ea typeface="BBC Reith Sans" panose="020B0603020204020204" pitchFamily="34" charset="0"/>
                <a:cs typeface="BBC Reith Sans" panose="020B0603020204020204" pitchFamily="34" charset="0"/>
              </a:rPr>
              <a:t>Natural history is the study of everything that has happened in the natural world. Scientists observe plants and animals to find out more about the history of life on Earth.</a:t>
            </a:r>
          </a:p>
          <a:p>
            <a:endParaRPr lang="en-GB" dirty="0">
              <a:latin typeface="BBC Reith Sans" panose="020B0603020204020204" pitchFamily="34" charset="0"/>
              <a:ea typeface="BBC Reith Sans" panose="020B0603020204020204" pitchFamily="34" charset="0"/>
              <a:cs typeface="BBC Reith Sans" panose="020B0603020204020204" pitchFamily="34" charset="0"/>
            </a:endParaRPr>
          </a:p>
          <a:p>
            <a:r>
              <a:rPr lang="en-GB" dirty="0">
                <a:latin typeface="BBC Reith Sans" panose="020B0603020204020204" pitchFamily="34" charset="0"/>
                <a:ea typeface="BBC Reith Sans" panose="020B0603020204020204" pitchFamily="34" charset="0"/>
                <a:cs typeface="BBC Reith Sans" panose="020B0603020204020204" pitchFamily="34" charset="0"/>
              </a:rPr>
              <a:t>This could include observations of plants and animals still living, remains of animals that still exist on Earth today or those that have become </a:t>
            </a:r>
            <a:r>
              <a:rPr lang="en-GB"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extinct</a:t>
            </a:r>
            <a:r>
              <a:rPr lang="en-GB" dirty="0">
                <a:latin typeface="BBC Reith Sans" panose="020B0603020204020204" pitchFamily="34" charset="0"/>
                <a:ea typeface="BBC Reith Sans" panose="020B0603020204020204" pitchFamily="34" charset="0"/>
                <a:cs typeface="BBC Reith Sans" panose="020B0603020204020204" pitchFamily="34" charset="0"/>
              </a:rPr>
              <a:t>.</a:t>
            </a:r>
          </a:p>
        </p:txBody>
      </p:sp>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420925" y="-665090"/>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Natural History</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pic>
        <p:nvPicPr>
          <p:cNvPr id="49" name="Picture 48">
            <a:extLst>
              <a:ext uri="{FF2B5EF4-FFF2-40B4-BE49-F238E27FC236}">
                <a16:creationId xmlns:a16="http://schemas.microsoft.com/office/drawing/2014/main" id="{6E558855-2C0E-48FB-B987-BDE83993A0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72629" y="2150709"/>
            <a:ext cx="6068733" cy="4620891"/>
          </a:xfrm>
          <a:prstGeom prst="rect">
            <a:avLst/>
          </a:prstGeom>
        </p:spPr>
      </p:pic>
      <p:sp>
        <p:nvSpPr>
          <p:cNvPr id="2" name="Rectangle 1">
            <a:hlinkClick r:id="rId18" action="ppaction://hlinksldjump"/>
            <a:extLst>
              <a:ext uri="{FF2B5EF4-FFF2-40B4-BE49-F238E27FC236}">
                <a16:creationId xmlns:a16="http://schemas.microsoft.com/office/drawing/2014/main" id="{D65D8598-5EFC-406E-93A4-9D06D4488624}"/>
              </a:ext>
            </a:extLst>
          </p:cNvPr>
          <p:cNvSpPr/>
          <p:nvPr/>
        </p:nvSpPr>
        <p:spPr>
          <a:xfrm>
            <a:off x="1866029" y="5553511"/>
            <a:ext cx="897622"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454EFE8-3406-4A09-B8C1-4C41BD2B9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852" y="1670328"/>
            <a:ext cx="4849398" cy="6858000"/>
          </a:xfrm>
          <a:prstGeom prst="rect">
            <a:avLst/>
          </a:prstGeom>
        </p:spPr>
      </p:pic>
      <p:sp>
        <p:nvSpPr>
          <p:cNvPr id="5" name="Rectangle 4"/>
          <p:cNvSpPr/>
          <p:nvPr/>
        </p:nvSpPr>
        <p:spPr>
          <a:xfrm>
            <a:off x="4226947" y="2433417"/>
            <a:ext cx="4012591" cy="3877985"/>
          </a:xfrm>
          <a:prstGeom prst="rect">
            <a:avLst/>
          </a:prstGeom>
        </p:spPr>
        <p:txBody>
          <a:bodyPr wrap="square" lIns="0" tIns="0" rIns="0" bIns="0">
            <a:spAutoFit/>
          </a:bodyPr>
          <a:lstStyle/>
          <a:p>
            <a:r>
              <a:rPr lang="en-GB" dirty="0">
                <a:latin typeface="BBC Reith Sans" panose="020B0603020204020204" pitchFamily="34" charset="0"/>
                <a:ea typeface="BBC Reith Sans" panose="020B0603020204020204" pitchFamily="34" charset="0"/>
                <a:cs typeface="BBC Reith Sans" panose="020B0603020204020204" pitchFamily="34" charset="0"/>
              </a:rPr>
              <a:t>              The Natural History Museum</a:t>
            </a:r>
            <a:br>
              <a:rPr lang="en-GB" dirty="0">
                <a:latin typeface="BBC Reith Sans" panose="020B0603020204020204" pitchFamily="34" charset="0"/>
                <a:ea typeface="BBC Reith Sans" panose="020B0603020204020204" pitchFamily="34" charset="0"/>
                <a:cs typeface="BBC Reith Sans" panose="020B0603020204020204" pitchFamily="34" charset="0"/>
              </a:rPr>
            </a:br>
            <a:r>
              <a:rPr lang="en-GB" dirty="0">
                <a:latin typeface="BBC Reith Sans" panose="020B0603020204020204" pitchFamily="34" charset="0"/>
                <a:ea typeface="BBC Reith Sans" panose="020B0603020204020204" pitchFamily="34" charset="0"/>
                <a:cs typeface="BBC Reith Sans" panose="020B0603020204020204" pitchFamily="34" charset="0"/>
              </a:rPr>
              <a:t>              in London has collections of</a:t>
            </a:r>
            <a:br>
              <a:rPr lang="en-GB" dirty="0">
                <a:latin typeface="BBC Reith Sans" panose="020B0603020204020204" pitchFamily="34" charset="0"/>
                <a:ea typeface="BBC Reith Sans" panose="020B0603020204020204" pitchFamily="34" charset="0"/>
                <a:cs typeface="BBC Reith Sans" panose="020B0603020204020204" pitchFamily="34" charset="0"/>
              </a:rPr>
            </a:br>
            <a:r>
              <a:rPr lang="en-GB" dirty="0">
                <a:latin typeface="BBC Reith Sans" panose="020B0603020204020204" pitchFamily="34" charset="0"/>
                <a:ea typeface="BBC Reith Sans" panose="020B0603020204020204" pitchFamily="34" charset="0"/>
                <a:cs typeface="BBC Reith Sans" panose="020B0603020204020204" pitchFamily="34" charset="0"/>
              </a:rPr>
              <a:t>           objects from all over the world</a:t>
            </a:r>
            <a:br>
              <a:rPr lang="en-GB" dirty="0">
                <a:latin typeface="BBC Reith Sans" panose="020B0603020204020204" pitchFamily="34" charset="0"/>
                <a:ea typeface="BBC Reith Sans" panose="020B0603020204020204" pitchFamily="34" charset="0"/>
                <a:cs typeface="BBC Reith Sans" panose="020B0603020204020204" pitchFamily="34" charset="0"/>
              </a:rPr>
            </a:br>
            <a:r>
              <a:rPr lang="en-GB" dirty="0">
                <a:latin typeface="BBC Reith Sans" panose="020B0603020204020204" pitchFamily="34" charset="0"/>
                <a:ea typeface="BBC Reith Sans" panose="020B0603020204020204" pitchFamily="34" charset="0"/>
                <a:cs typeface="BBC Reith Sans" panose="020B0603020204020204" pitchFamily="34" charset="0"/>
              </a:rPr>
              <a:t>         that have helped scientists to</a:t>
            </a:r>
            <a:br>
              <a:rPr lang="en-GB" dirty="0">
                <a:latin typeface="BBC Reith Sans" panose="020B0603020204020204" pitchFamily="34" charset="0"/>
                <a:ea typeface="BBC Reith Sans" panose="020B0603020204020204" pitchFamily="34" charset="0"/>
                <a:cs typeface="BBC Reith Sans" panose="020B0603020204020204" pitchFamily="34" charset="0"/>
              </a:rPr>
            </a:br>
            <a:r>
              <a:rPr lang="en-GB" dirty="0">
                <a:latin typeface="BBC Reith Sans" panose="020B0603020204020204" pitchFamily="34" charset="0"/>
                <a:ea typeface="BBC Reith Sans" panose="020B0603020204020204" pitchFamily="34" charset="0"/>
                <a:cs typeface="BBC Reith Sans" panose="020B0603020204020204" pitchFamily="34" charset="0"/>
              </a:rPr>
              <a:t>       discover some of the most important and fascinating facts about living things.</a:t>
            </a:r>
          </a:p>
          <a:p>
            <a:endParaRPr lang="en-GB" dirty="0">
              <a:latin typeface="BBC Reith Sans" panose="020B0603020204020204" pitchFamily="34" charset="0"/>
              <a:ea typeface="BBC Reith Sans" panose="020B0603020204020204" pitchFamily="34" charset="0"/>
              <a:cs typeface="BBC Reith Sans" panose="020B0603020204020204" pitchFamily="34" charset="0"/>
            </a:endParaRPr>
          </a:p>
          <a:p>
            <a:r>
              <a:rPr lang="en-GB" dirty="0">
                <a:latin typeface="BBC Reith Sans" panose="020B0603020204020204" pitchFamily="34" charset="0"/>
                <a:ea typeface="BBC Reith Sans" panose="020B0603020204020204" pitchFamily="34" charset="0"/>
                <a:cs typeface="BBC Reith Sans" panose="020B0603020204020204" pitchFamily="34" charset="0"/>
              </a:rPr>
              <a:t>One collection that can be found at the Natural History Museum includes </a:t>
            </a:r>
            <a:r>
              <a:rPr lang="en-GB"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fossils</a:t>
            </a:r>
            <a:r>
              <a:rPr lang="en-GB" dirty="0">
                <a:latin typeface="BBC Reith Sans" panose="020B0603020204020204" pitchFamily="34" charset="0"/>
                <a:ea typeface="BBC Reith Sans" panose="020B0603020204020204" pitchFamily="34" charset="0"/>
                <a:cs typeface="BBC Reith Sans" panose="020B0603020204020204" pitchFamily="34" charset="0"/>
              </a:rPr>
              <a:t>, which give us evidence about life on </a:t>
            </a:r>
            <a:r>
              <a:rPr lang="en-GB"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prehistoric</a:t>
            </a:r>
            <a:r>
              <a:rPr lang="en-GB" dirty="0">
                <a:latin typeface="BBC Reith Sans" panose="020B0603020204020204" pitchFamily="34" charset="0"/>
                <a:ea typeface="BBC Reith Sans" panose="020B0603020204020204" pitchFamily="34" charset="0"/>
                <a:cs typeface="BBC Reith Sans" panose="020B0603020204020204" pitchFamily="34" charset="0"/>
              </a:rPr>
              <a:t> Earth before any record of humans had even been made.</a:t>
            </a:r>
          </a:p>
        </p:txBody>
      </p:sp>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420925" y="-665090"/>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6850051" y="-457782"/>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2190572" y="-556379"/>
            <a:ext cx="408078" cy="205226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651951" y="-517015"/>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89574" y="-665090"/>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p:txBody>
          <a:bodyPr/>
          <a:lstStyle/>
          <a:p>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Natural History</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pic>
        <p:nvPicPr>
          <p:cNvPr id="3" name="Picture 2">
            <a:extLst>
              <a:ext uri="{FF2B5EF4-FFF2-40B4-BE49-F238E27FC236}">
                <a16:creationId xmlns:a16="http://schemas.microsoft.com/office/drawing/2014/main" id="{422D0041-CCDA-47AD-9A54-7CB8C8FD20C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11122" y="1480545"/>
            <a:ext cx="6986216" cy="5416024"/>
          </a:xfrm>
          <a:prstGeom prst="rect">
            <a:avLst/>
          </a:prstGeom>
        </p:spPr>
      </p:pic>
      <p:sp>
        <p:nvSpPr>
          <p:cNvPr id="23" name="Rectangle 22">
            <a:hlinkClick r:id="rId18" action="ppaction://hlinksldjump"/>
            <a:extLst>
              <a:ext uri="{FF2B5EF4-FFF2-40B4-BE49-F238E27FC236}">
                <a16:creationId xmlns:a16="http://schemas.microsoft.com/office/drawing/2014/main" id="{7F81A868-8EB7-4A48-A712-F43A835DF310}"/>
              </a:ext>
            </a:extLst>
          </p:cNvPr>
          <p:cNvSpPr/>
          <p:nvPr/>
        </p:nvSpPr>
        <p:spPr>
          <a:xfrm>
            <a:off x="4113062" y="5187672"/>
            <a:ext cx="897622"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hlinkClick r:id="rId19" action="ppaction://hlinksldjump"/>
            <a:extLst>
              <a:ext uri="{FF2B5EF4-FFF2-40B4-BE49-F238E27FC236}">
                <a16:creationId xmlns:a16="http://schemas.microsoft.com/office/drawing/2014/main" id="{FE1D5914-2CFD-4FA3-AEC3-0C7B7BB0AC66}"/>
              </a:ext>
            </a:extLst>
          </p:cNvPr>
          <p:cNvSpPr/>
          <p:nvPr/>
        </p:nvSpPr>
        <p:spPr>
          <a:xfrm>
            <a:off x="4939613" y="5468846"/>
            <a:ext cx="1187690"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999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96051" y="-1627966"/>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797235" y="-101186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64220" y="-1079552"/>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41800" y="-624312"/>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25941" y="-488112"/>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Are Fossils and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How Are They Formed?</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27" name="Picture 26">
            <a:extLst>
              <a:ext uri="{FF2B5EF4-FFF2-40B4-BE49-F238E27FC236}">
                <a16:creationId xmlns:a16="http://schemas.microsoft.com/office/drawing/2014/main" id="{56FD1C32-259D-4159-A699-7811CD692FB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1226" y="1929972"/>
            <a:ext cx="1967233" cy="3059416"/>
          </a:xfrm>
          <a:prstGeom prst="rect">
            <a:avLst/>
          </a:prstGeom>
        </p:spPr>
      </p:pic>
      <p:pic>
        <p:nvPicPr>
          <p:cNvPr id="23" name="Picture 22">
            <a:extLst>
              <a:ext uri="{FF2B5EF4-FFF2-40B4-BE49-F238E27FC236}">
                <a16:creationId xmlns:a16="http://schemas.microsoft.com/office/drawing/2014/main" id="{0A9FE7A9-A673-4604-BA9B-5F72CE7A58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357" y="2371966"/>
            <a:ext cx="1362980" cy="2791745"/>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18" name="Picture 17">
            <a:extLst>
              <a:ext uri="{FF2B5EF4-FFF2-40B4-BE49-F238E27FC236}">
                <a16:creationId xmlns:a16="http://schemas.microsoft.com/office/drawing/2014/main" id="{0484C854-35B4-400B-94AB-2CC39584240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9456" y="1805378"/>
            <a:ext cx="3801226" cy="3308604"/>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pic>
        <p:nvPicPr>
          <p:cNvPr id="14" name="Picture 13">
            <a:extLst>
              <a:ext uri="{FF2B5EF4-FFF2-40B4-BE49-F238E27FC236}">
                <a16:creationId xmlns:a16="http://schemas.microsoft.com/office/drawing/2014/main" id="{16281015-73C8-4E73-AEE1-635C33FAB16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51872" y="4439383"/>
            <a:ext cx="7211144" cy="3569090"/>
          </a:xfrm>
          <a:prstGeom prst="rect">
            <a:avLst/>
          </a:prstGeom>
        </p:spPr>
      </p:pic>
      <p:sp>
        <p:nvSpPr>
          <p:cNvPr id="38" name="Rectangle 37">
            <a:extLst>
              <a:ext uri="{FF2B5EF4-FFF2-40B4-BE49-F238E27FC236}">
                <a16:creationId xmlns:a16="http://schemas.microsoft.com/office/drawing/2014/main" id="{3894FFCD-CA82-4EBD-AF4D-7935BA23F69A}"/>
              </a:ext>
            </a:extLst>
          </p:cNvPr>
          <p:cNvSpPr/>
          <p:nvPr/>
        </p:nvSpPr>
        <p:spPr>
          <a:xfrm>
            <a:off x="2865081" y="2189345"/>
            <a:ext cx="5546303" cy="2215991"/>
          </a:xfrm>
          <a:prstGeom prst="rect">
            <a:avLst/>
          </a:prstGeom>
        </p:spPr>
        <p:txBody>
          <a:bodyPr wrap="square" lIns="0" tIns="0" rIns="0" bIns="0">
            <a:spAutoFit/>
          </a:bodyPr>
          <a:lstStyle/>
          <a:p>
            <a:r>
              <a:rPr lang="en-GB" dirty="0">
                <a:latin typeface="BBC Reith Sans" panose="020B0603020204020204" pitchFamily="34" charset="0"/>
                <a:ea typeface="BBC Reith Sans" panose="020B0603020204020204" pitchFamily="34" charset="0"/>
                <a:cs typeface="BBC Reith Sans" panose="020B0603020204020204" pitchFamily="34" charset="0"/>
              </a:rPr>
              <a:t>The fossils that we study now formed many millions and even billions of years ago in the prehistoric era, which was long before there is any written record of humans.</a:t>
            </a:r>
          </a:p>
          <a:p>
            <a:endParaRPr lang="en-GB" dirty="0">
              <a:latin typeface="BBC Reith Sans" panose="020B0603020204020204" pitchFamily="34" charset="0"/>
              <a:ea typeface="BBC Reith Sans" panose="020B0603020204020204" pitchFamily="34" charset="0"/>
              <a:cs typeface="BBC Reith Sans" panose="020B0603020204020204" pitchFamily="34" charset="0"/>
            </a:endParaRPr>
          </a:p>
          <a:p>
            <a:r>
              <a:rPr lang="en-GB" dirty="0">
                <a:latin typeface="BBC Reith Sans" panose="020B0603020204020204" pitchFamily="34" charset="0"/>
                <a:ea typeface="BBC Reith Sans" panose="020B0603020204020204" pitchFamily="34" charset="0"/>
                <a:cs typeface="BBC Reith Sans" panose="020B0603020204020204" pitchFamily="34" charset="0"/>
              </a:rPr>
              <a:t>Fossils can form in different ways but most have formed when living things were buried very quickly after they have died in sand, volcanic ash or mud.</a:t>
            </a:r>
          </a:p>
        </p:txBody>
      </p:sp>
      <p:pic>
        <p:nvPicPr>
          <p:cNvPr id="32" name="Picture 31">
            <a:extLst>
              <a:ext uri="{FF2B5EF4-FFF2-40B4-BE49-F238E27FC236}">
                <a16:creationId xmlns:a16="http://schemas.microsoft.com/office/drawing/2014/main" id="{49AD1276-12A4-44ED-B7F4-E5E6BF8C0DD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62349" y="4725570"/>
            <a:ext cx="3922933" cy="2049773"/>
          </a:xfrm>
          <a:prstGeom prst="rect">
            <a:avLst/>
          </a:prstGeom>
        </p:spPr>
      </p:pic>
      <p:pic>
        <p:nvPicPr>
          <p:cNvPr id="35" name="magnify">
            <a:extLst>
              <a:ext uri="{FF2B5EF4-FFF2-40B4-BE49-F238E27FC236}">
                <a16:creationId xmlns:a16="http://schemas.microsoft.com/office/drawing/2014/main" id="{B6F3CD00-8C33-438D-A6DA-66144DAFC4F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98976" y="4989388"/>
            <a:ext cx="2359140" cy="2402520"/>
          </a:xfrm>
          <a:prstGeom prst="rect">
            <a:avLst/>
          </a:prstGeom>
        </p:spPr>
      </p:pic>
      <p:cxnSp>
        <p:nvCxnSpPr>
          <p:cNvPr id="42" name="Straight Connector 41">
            <a:extLst>
              <a:ext uri="{FF2B5EF4-FFF2-40B4-BE49-F238E27FC236}">
                <a16:creationId xmlns:a16="http://schemas.microsoft.com/office/drawing/2014/main" id="{00CBE481-2032-4F0B-A4A1-B731788D4D54}"/>
              </a:ext>
            </a:extLst>
          </p:cNvPr>
          <p:cNvCxnSpPr>
            <a:cxnSpLocks/>
          </p:cNvCxnSpPr>
          <p:nvPr/>
        </p:nvCxnSpPr>
        <p:spPr>
          <a:xfrm flipH="1">
            <a:off x="5180366" y="2091564"/>
            <a:ext cx="295450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A6B2175-A50D-4C29-8307-02BDDAED616F}"/>
              </a:ext>
            </a:extLst>
          </p:cNvPr>
          <p:cNvCxnSpPr>
            <a:cxnSpLocks/>
          </p:cNvCxnSpPr>
          <p:nvPr/>
        </p:nvCxnSpPr>
        <p:spPr>
          <a:xfrm flipH="1">
            <a:off x="3500139" y="4482667"/>
            <a:ext cx="4634727"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7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500"/>
                                        <p:tgtEl>
                                          <p:spTgt spid="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Effect transition="in" filter="fade">
                                      <p:cBhvr>
                                        <p:cTn id="11" dur="500"/>
                                        <p:tgtEl>
                                          <p:spTgt spid="38">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Effect transition="in" filter="fade">
                                      <p:cBhvr>
                                        <p:cTn id="15" dur="500"/>
                                        <p:tgtEl>
                                          <p:spTgt spid="38">
                                            <p:txEl>
                                              <p:pRg st="2" end="2"/>
                                            </p:txEl>
                                          </p:spTgt>
                                        </p:tgtEl>
                                      </p:cBhvr>
                                    </p:animEffect>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right)">
                                      <p:cBhvr>
                                        <p:cTn id="19" dur="500"/>
                                        <p:tgtEl>
                                          <p:spTgt spid="44"/>
                                        </p:tgtEl>
                                      </p:cBhvr>
                                    </p:animEffect>
                                  </p:childTnLst>
                                </p:cTn>
                              </p:par>
                            </p:childTnLst>
                          </p:cTn>
                        </p:par>
                        <p:par>
                          <p:cTn id="20" fill="hold">
                            <p:stCondLst>
                              <p:cond delay="2500"/>
                            </p:stCondLst>
                            <p:childTnLst>
                              <p:par>
                                <p:cTn id="21" presetID="22" presetClass="entr" presetSubtype="4" fill="hold" nodeType="after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35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par>
                          <p:cTn id="28" fill="hold">
                            <p:stCondLst>
                              <p:cond delay="4000"/>
                            </p:stCondLst>
                            <p:childTnLst>
                              <p:par>
                                <p:cTn id="29" presetID="2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26" presetClass="emph" presetSubtype="0" repeatCount="4000" fill="hold" nodeType="withEffect">
                                  <p:stCondLst>
                                    <p:cond delay="0"/>
                                  </p:stCondLst>
                                  <p:childTnLst>
                                    <p:animEffect transition="out" filter="fade">
                                      <p:cBhvr>
                                        <p:cTn id="38" dur="500" tmFilter="0, 0; .2, .5; .8, .5; 1, 0"/>
                                        <p:tgtEl>
                                          <p:spTgt spid="35"/>
                                        </p:tgtEl>
                                      </p:cBhvr>
                                    </p:animEffect>
                                    <p:animScale>
                                      <p:cBhvr>
                                        <p:cTn id="39"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53" presetClass="entr" presetSubtype="16"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childTnLst>
                    </p:cTn>
                  </p:par>
                </p:childTnLst>
              </p:cTn>
              <p:nextCondLst>
                <p:cond evt="onClick" delay="0">
                  <p:tgtEl>
                    <p:spTgt spid="3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96051" y="-1627966"/>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797235" y="-101186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64220" y="-1079552"/>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41800" y="-624312"/>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25941" y="-488112"/>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Are Fossils and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How Are They Formed?</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38" name="Rectangle 37">
            <a:extLst>
              <a:ext uri="{FF2B5EF4-FFF2-40B4-BE49-F238E27FC236}">
                <a16:creationId xmlns:a16="http://schemas.microsoft.com/office/drawing/2014/main" id="{3894FFCD-CA82-4EBD-AF4D-7935BA23F69A}"/>
              </a:ext>
            </a:extLst>
          </p:cNvPr>
          <p:cNvSpPr/>
          <p:nvPr/>
        </p:nvSpPr>
        <p:spPr>
          <a:xfrm>
            <a:off x="762648" y="2212576"/>
            <a:ext cx="7625702" cy="553998"/>
          </a:xfrm>
          <a:prstGeom prst="rect">
            <a:avLst/>
          </a:prstGeom>
        </p:spPr>
        <p:txBody>
          <a:bodyPr wrap="square" lIns="0" tIns="0" rIns="0" bIns="0">
            <a:spAutoFit/>
          </a:bodyPr>
          <a:lstStyle/>
          <a:p>
            <a:r>
              <a:rPr lang="en-GB" dirty="0">
                <a:latin typeface="BBC Reith Sans" panose="020B0603020204020204" pitchFamily="34" charset="0"/>
                <a:ea typeface="BBC Reith Sans" panose="020B0603020204020204" pitchFamily="34" charset="0"/>
                <a:cs typeface="BBC Reith Sans" panose="020B0603020204020204" pitchFamily="34" charset="0"/>
              </a:rPr>
              <a:t>Often, this would happen close to or in water, where </a:t>
            </a:r>
            <a:r>
              <a:rPr lang="en-GB"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sediment</a:t>
            </a:r>
            <a:r>
              <a:rPr lang="en-GB" dirty="0">
                <a:latin typeface="BBC Reith Sans" panose="020B0603020204020204" pitchFamily="34" charset="0"/>
                <a:ea typeface="BBC Reith Sans" panose="020B0603020204020204" pitchFamily="34" charset="0"/>
                <a:cs typeface="BBC Reith Sans" panose="020B0603020204020204" pitchFamily="34" charset="0"/>
              </a:rPr>
              <a:t> on the bottom of a river, lake or ocean would move easily to cover them.</a:t>
            </a:r>
          </a:p>
        </p:txBody>
      </p:sp>
      <p:cxnSp>
        <p:nvCxnSpPr>
          <p:cNvPr id="42" name="Straight Connector 41">
            <a:extLst>
              <a:ext uri="{FF2B5EF4-FFF2-40B4-BE49-F238E27FC236}">
                <a16:creationId xmlns:a16="http://schemas.microsoft.com/office/drawing/2014/main" id="{00CBE481-2032-4F0B-A4A1-B731788D4D54}"/>
              </a:ext>
            </a:extLst>
          </p:cNvPr>
          <p:cNvCxnSpPr>
            <a:cxnSpLocks/>
          </p:cNvCxnSpPr>
          <p:nvPr/>
        </p:nvCxnSpPr>
        <p:spPr>
          <a:xfrm flipH="1">
            <a:off x="786970" y="2109676"/>
            <a:ext cx="2626186"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A6B2175-A50D-4C29-8307-02BDDAED616F}"/>
              </a:ext>
            </a:extLst>
          </p:cNvPr>
          <p:cNvCxnSpPr>
            <a:cxnSpLocks/>
          </p:cNvCxnSpPr>
          <p:nvPr/>
        </p:nvCxnSpPr>
        <p:spPr>
          <a:xfrm flipH="1">
            <a:off x="786971" y="2887475"/>
            <a:ext cx="5005279"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38486CA-B242-4A1A-8748-6F43A054F06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697" b="41551"/>
          <a:stretch/>
        </p:blipFill>
        <p:spPr>
          <a:xfrm>
            <a:off x="762648" y="3211671"/>
            <a:ext cx="7625702" cy="2917667"/>
          </a:xfrm>
          <a:prstGeom prst="roundRect">
            <a:avLst>
              <a:gd name="adj" fmla="val 6327"/>
            </a:avLst>
          </a:prstGeom>
        </p:spPr>
      </p:pic>
      <p:pic>
        <p:nvPicPr>
          <p:cNvPr id="10" name="Picture 9">
            <a:extLst>
              <a:ext uri="{FF2B5EF4-FFF2-40B4-BE49-F238E27FC236}">
                <a16:creationId xmlns:a16="http://schemas.microsoft.com/office/drawing/2014/main" id="{9BE1557B-9478-4647-9D0B-DEA5BE6A49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13998" y="4946120"/>
            <a:ext cx="1043603" cy="1109050"/>
          </a:xfrm>
          <a:prstGeom prst="rect">
            <a:avLst/>
          </a:prstGeom>
        </p:spPr>
      </p:pic>
      <p:pic>
        <p:nvPicPr>
          <p:cNvPr id="7" name="magnify">
            <a:extLst>
              <a:ext uri="{FF2B5EF4-FFF2-40B4-BE49-F238E27FC236}">
                <a16:creationId xmlns:a16="http://schemas.microsoft.com/office/drawing/2014/main" id="{3A767569-C008-4AA7-9B41-AB3E36FA84D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4722" y="4117616"/>
            <a:ext cx="2908434" cy="2961914"/>
          </a:xfrm>
          <a:prstGeom prst="rect">
            <a:avLst/>
          </a:prstGeom>
        </p:spPr>
      </p:pic>
      <p:sp>
        <p:nvSpPr>
          <p:cNvPr id="27" name="Rectangle 26">
            <a:hlinkClick r:id="rId19" action="ppaction://hlinksldjump"/>
            <a:extLst>
              <a:ext uri="{FF2B5EF4-FFF2-40B4-BE49-F238E27FC236}">
                <a16:creationId xmlns:a16="http://schemas.microsoft.com/office/drawing/2014/main" id="{C5925DC4-3DFF-4DA4-BD62-D1F1718F3AF5}"/>
              </a:ext>
            </a:extLst>
          </p:cNvPr>
          <p:cNvSpPr/>
          <p:nvPr/>
        </p:nvSpPr>
        <p:spPr>
          <a:xfrm>
            <a:off x="6296050" y="2222216"/>
            <a:ext cx="1086261"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326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6" presetClass="emph" presetSubtype="0" repeatCount="4000" fill="hold" nodeType="with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nextCondLst>
                <p:cond evt="onClick" delay="0">
                  <p:tgtEl>
                    <p:spTgt spid="7"/>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96051" y="-1627966"/>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797235" y="-101186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64220" y="-1079552"/>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41800" y="-624312"/>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25941" y="-488112"/>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Are Fossils and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How Are They Formed?</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38" name="Rectangle 37">
            <a:extLst>
              <a:ext uri="{FF2B5EF4-FFF2-40B4-BE49-F238E27FC236}">
                <a16:creationId xmlns:a16="http://schemas.microsoft.com/office/drawing/2014/main" id="{3894FFCD-CA82-4EBD-AF4D-7935BA23F69A}"/>
              </a:ext>
            </a:extLst>
          </p:cNvPr>
          <p:cNvSpPr/>
          <p:nvPr/>
        </p:nvSpPr>
        <p:spPr>
          <a:xfrm>
            <a:off x="762649" y="2091403"/>
            <a:ext cx="3193715" cy="3939540"/>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When the soft parts of an animal rotted away, the hard parts, such as bones, teeth and shells, would be left and then covered with more sediment over time.</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This sediment would be pushed closely together under the pressure of more sediment above it, forming </a:t>
            </a:r>
            <a:r>
              <a:rPr lang="en-GB" sz="16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sedimentary</a:t>
            </a:r>
            <a:r>
              <a:rPr lang="en-GB" sz="1600" dirty="0">
                <a:latin typeface="BBC Reith Sans" panose="020B0603020204020204" pitchFamily="34" charset="0"/>
                <a:ea typeface="BBC Reith Sans" panose="020B0603020204020204" pitchFamily="34" charset="0"/>
                <a:cs typeface="BBC Reith Sans" panose="020B0603020204020204" pitchFamily="34" charset="0"/>
              </a:rPr>
              <a:t> rocks.</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Therefore, fossils are mostly only found in this type of rock and they usually take millions of years to reappear after the rock has been worn away by the weather.</a:t>
            </a:r>
          </a:p>
        </p:txBody>
      </p:sp>
      <p:cxnSp>
        <p:nvCxnSpPr>
          <p:cNvPr id="42" name="Straight Connector 41">
            <a:extLst>
              <a:ext uri="{FF2B5EF4-FFF2-40B4-BE49-F238E27FC236}">
                <a16:creationId xmlns:a16="http://schemas.microsoft.com/office/drawing/2014/main" id="{00CBE481-2032-4F0B-A4A1-B731788D4D54}"/>
              </a:ext>
            </a:extLst>
          </p:cNvPr>
          <p:cNvCxnSpPr>
            <a:cxnSpLocks/>
          </p:cNvCxnSpPr>
          <p:nvPr/>
        </p:nvCxnSpPr>
        <p:spPr>
          <a:xfrm flipH="1">
            <a:off x="786970" y="1988503"/>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A6B2175-A50D-4C29-8307-02BDDAED616F}"/>
              </a:ext>
            </a:extLst>
          </p:cNvPr>
          <p:cNvCxnSpPr>
            <a:cxnSpLocks/>
          </p:cNvCxnSpPr>
          <p:nvPr/>
        </p:nvCxnSpPr>
        <p:spPr>
          <a:xfrm flipH="1">
            <a:off x="786972" y="6110651"/>
            <a:ext cx="3087911"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041C8DA-623B-407B-987C-FFC1F1AB93BA}"/>
              </a:ext>
            </a:extLst>
          </p:cNvPr>
          <p:cNvPicPr>
            <a:picLocks noChangeAspect="1"/>
          </p:cNvPicPr>
          <p:nvPr/>
        </p:nvPicPr>
        <p:blipFill rotWithShape="1">
          <a:blip r:embed="rId16">
            <a:extLst>
              <a:ext uri="{28A0092B-C50C-407E-A947-70E740481C1C}">
                <a14:useLocalDpi xmlns:a14="http://schemas.microsoft.com/office/drawing/2010/main" val="0"/>
              </a:ext>
            </a:extLst>
          </a:blip>
          <a:srcRect r="22998"/>
          <a:stretch/>
        </p:blipFill>
        <p:spPr>
          <a:xfrm>
            <a:off x="4130212" y="1981903"/>
            <a:ext cx="4258139" cy="4147436"/>
          </a:xfrm>
          <a:prstGeom prst="roundRect">
            <a:avLst>
              <a:gd name="adj" fmla="val 4496"/>
            </a:avLst>
          </a:prstGeom>
        </p:spPr>
      </p:pic>
      <p:sp>
        <p:nvSpPr>
          <p:cNvPr id="14" name="Rectangle: Rounded Corners 13">
            <a:extLst>
              <a:ext uri="{FF2B5EF4-FFF2-40B4-BE49-F238E27FC236}">
                <a16:creationId xmlns:a16="http://schemas.microsoft.com/office/drawing/2014/main" id="{14287AA7-649E-4BA5-A9C3-9397B1F0A8CA}"/>
              </a:ext>
            </a:extLst>
          </p:cNvPr>
          <p:cNvSpPr/>
          <p:nvPr/>
        </p:nvSpPr>
        <p:spPr>
          <a:xfrm>
            <a:off x="4363523" y="5257800"/>
            <a:ext cx="3791516" cy="715806"/>
          </a:xfrm>
          <a:prstGeom prst="roundRect">
            <a:avLst>
              <a:gd name="adj" fmla="val 24262"/>
            </a:avLst>
          </a:prstGeom>
          <a:solidFill>
            <a:schemeClr val="bg1">
              <a:alpha val="79000"/>
            </a:schemeClr>
          </a:solidFill>
          <a:ln w="571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Sedimentary rock erosion </a:t>
            </a:r>
            <a:b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br>
            <a:r>
              <a:rPr lang="en-GB" sz="16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showing fossils.</a:t>
            </a:r>
          </a:p>
        </p:txBody>
      </p:sp>
      <p:sp>
        <p:nvSpPr>
          <p:cNvPr id="25" name="Rectangle 24">
            <a:hlinkClick r:id="rId17" action="ppaction://hlinksldjump"/>
            <a:extLst>
              <a:ext uri="{FF2B5EF4-FFF2-40B4-BE49-F238E27FC236}">
                <a16:creationId xmlns:a16="http://schemas.microsoft.com/office/drawing/2014/main" id="{211134EE-724E-418A-AA73-A4ABB25F3ECE}"/>
              </a:ext>
            </a:extLst>
          </p:cNvPr>
          <p:cNvSpPr/>
          <p:nvPr/>
        </p:nvSpPr>
        <p:spPr>
          <a:xfrm>
            <a:off x="1776796" y="4273272"/>
            <a:ext cx="1285186"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718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Effect transition="in" filter="fade">
                                      <p:cBhvr>
                                        <p:cTn id="11" dur="500"/>
                                        <p:tgtEl>
                                          <p:spTgt spid="38">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Effect transition="in" filter="fade">
                                      <p:cBhvr>
                                        <p:cTn id="15" dur="500"/>
                                        <p:tgtEl>
                                          <p:spTgt spid="38">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8">
                                            <p:txEl>
                                              <p:pRg st="4" end="4"/>
                                            </p:txEl>
                                          </p:spTgt>
                                        </p:tgtEl>
                                        <p:attrNameLst>
                                          <p:attrName>style.visibility</p:attrName>
                                        </p:attrNameLst>
                                      </p:cBhvr>
                                      <p:to>
                                        <p:strVal val="visible"/>
                                      </p:to>
                                    </p:set>
                                    <p:animEffect transition="in" filter="fade">
                                      <p:cBhvr>
                                        <p:cTn id="19" dur="500"/>
                                        <p:tgtEl>
                                          <p:spTgt spid="38">
                                            <p:txEl>
                                              <p:pRg st="4" end="4"/>
                                            </p:txEl>
                                          </p:spTgt>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3000"/>
                            </p:stCondLst>
                            <p:childTnLst>
                              <p:par>
                                <p:cTn id="25" presetID="2" presetClass="entr" presetSubtype="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BCA1B-A89B-4D8E-974B-29062D83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28581">
            <a:off x="7518476" y="-584597"/>
            <a:ext cx="906920" cy="1729946"/>
          </a:xfrm>
          <a:prstGeom prst="rect">
            <a:avLst/>
          </a:prstGeom>
        </p:spPr>
      </p:pic>
      <p:pic>
        <p:nvPicPr>
          <p:cNvPr id="11" name="Picture 10">
            <a:extLst>
              <a:ext uri="{FF2B5EF4-FFF2-40B4-BE49-F238E27FC236}">
                <a16:creationId xmlns:a16="http://schemas.microsoft.com/office/drawing/2014/main" id="{30CF1154-314B-4B74-BBFD-2EB0C4F6C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559750" y="-483287"/>
            <a:ext cx="468182" cy="1111353"/>
          </a:xfrm>
          <a:prstGeom prst="rect">
            <a:avLst/>
          </a:prstGeom>
        </p:spPr>
      </p:pic>
      <p:pic>
        <p:nvPicPr>
          <p:cNvPr id="13" name="Picture 12">
            <a:extLst>
              <a:ext uri="{FF2B5EF4-FFF2-40B4-BE49-F238E27FC236}">
                <a16:creationId xmlns:a16="http://schemas.microsoft.com/office/drawing/2014/main" id="{7005AA61-A729-4B51-8EA2-9D0E4332F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9783" y="-525898"/>
            <a:ext cx="700273" cy="1925752"/>
          </a:xfrm>
          <a:prstGeom prst="rect">
            <a:avLst/>
          </a:prstGeom>
        </p:spPr>
      </p:pic>
      <p:pic>
        <p:nvPicPr>
          <p:cNvPr id="15" name="Picture 14">
            <a:extLst>
              <a:ext uri="{FF2B5EF4-FFF2-40B4-BE49-F238E27FC236}">
                <a16:creationId xmlns:a16="http://schemas.microsoft.com/office/drawing/2014/main" id="{802FAD46-DD74-44EC-A8F2-93CA9F8D1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105436" y="-747734"/>
            <a:ext cx="805555" cy="2369423"/>
          </a:xfrm>
          <a:prstGeom prst="rect">
            <a:avLst/>
          </a:prstGeom>
        </p:spPr>
      </p:pic>
      <p:pic>
        <p:nvPicPr>
          <p:cNvPr id="17" name="Picture 16">
            <a:extLst>
              <a:ext uri="{FF2B5EF4-FFF2-40B4-BE49-F238E27FC236}">
                <a16:creationId xmlns:a16="http://schemas.microsoft.com/office/drawing/2014/main" id="{FF52AEA1-2396-4CEE-8EA1-E03B48F60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296051" y="-1627966"/>
            <a:ext cx="539523" cy="2204136"/>
          </a:xfrm>
          <a:prstGeom prst="rect">
            <a:avLst/>
          </a:prstGeom>
        </p:spPr>
      </p:pic>
      <p:pic>
        <p:nvPicPr>
          <p:cNvPr id="19" name="Picture 18">
            <a:extLst>
              <a:ext uri="{FF2B5EF4-FFF2-40B4-BE49-F238E27FC236}">
                <a16:creationId xmlns:a16="http://schemas.microsoft.com/office/drawing/2014/main" id="{F7BC0F76-C84E-41C4-9336-2B20F9F5F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797235" y="-1011860"/>
            <a:ext cx="495015" cy="1729946"/>
          </a:xfrm>
          <a:prstGeom prst="rect">
            <a:avLst/>
          </a:prstGeom>
        </p:spPr>
      </p:pic>
      <p:pic>
        <p:nvPicPr>
          <p:cNvPr id="22" name="Picture 21">
            <a:extLst>
              <a:ext uri="{FF2B5EF4-FFF2-40B4-BE49-F238E27FC236}">
                <a16:creationId xmlns:a16="http://schemas.microsoft.com/office/drawing/2014/main" id="{8A94639E-5222-4345-AF92-B1AE7450E3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264220" y="-1079552"/>
            <a:ext cx="343987" cy="1729946"/>
          </a:xfrm>
          <a:prstGeom prst="rect">
            <a:avLst/>
          </a:prstGeom>
        </p:spPr>
      </p:pic>
      <p:pic>
        <p:nvPicPr>
          <p:cNvPr id="24" name="Picture 23">
            <a:extLst>
              <a:ext uri="{FF2B5EF4-FFF2-40B4-BE49-F238E27FC236}">
                <a16:creationId xmlns:a16="http://schemas.microsoft.com/office/drawing/2014/main" id="{1E162B82-F96F-421C-B0C4-DF09EDD4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641800" y="-624312"/>
            <a:ext cx="539523" cy="1729946"/>
          </a:xfrm>
          <a:prstGeom prst="rect">
            <a:avLst/>
          </a:prstGeom>
        </p:spPr>
      </p:pic>
      <p:pic>
        <p:nvPicPr>
          <p:cNvPr id="26" name="Picture 25">
            <a:extLst>
              <a:ext uri="{FF2B5EF4-FFF2-40B4-BE49-F238E27FC236}">
                <a16:creationId xmlns:a16="http://schemas.microsoft.com/office/drawing/2014/main" id="{CAAADFA4-D893-4F94-B9A6-46212A941C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25941" y="-488112"/>
            <a:ext cx="818572" cy="2074774"/>
          </a:xfrm>
          <a:prstGeom prst="rect">
            <a:avLst/>
          </a:prstGeom>
        </p:spPr>
      </p:pic>
      <p:pic>
        <p:nvPicPr>
          <p:cNvPr id="28" name="Picture 27">
            <a:extLst>
              <a:ext uri="{FF2B5EF4-FFF2-40B4-BE49-F238E27FC236}">
                <a16:creationId xmlns:a16="http://schemas.microsoft.com/office/drawing/2014/main" id="{01B6A39C-048E-4733-AE66-6B005A846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1081340" y="-427995"/>
            <a:ext cx="695456" cy="1729946"/>
          </a:xfrm>
          <a:prstGeom prst="rect">
            <a:avLst/>
          </a:prstGeom>
        </p:spPr>
      </p:pic>
      <p:pic>
        <p:nvPicPr>
          <p:cNvPr id="30" name="Picture 29">
            <a:extLst>
              <a:ext uri="{FF2B5EF4-FFF2-40B4-BE49-F238E27FC236}">
                <a16:creationId xmlns:a16="http://schemas.microsoft.com/office/drawing/2014/main" id="{CAF8F5CB-2CEA-406A-A6B7-FB00D13862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7300" y="-466692"/>
            <a:ext cx="465216" cy="994306"/>
          </a:xfrm>
          <a:prstGeom prst="rect">
            <a:avLst/>
          </a:prstGeom>
        </p:spPr>
      </p:pic>
      <p:sp>
        <p:nvSpPr>
          <p:cNvPr id="21" name="Title 20"/>
          <p:cNvSpPr>
            <a:spLocks noGrp="1"/>
          </p:cNvSpPr>
          <p:nvPr>
            <p:ph type="title"/>
          </p:nvPr>
        </p:nvSpPr>
        <p:spPr>
          <a:xfrm>
            <a:off x="457198" y="773173"/>
            <a:ext cx="8220075" cy="994306"/>
          </a:xfrm>
        </p:spPr>
        <p:txBody>
          <a:bodyPr/>
          <a:lstStyle/>
          <a:p>
            <a:pPr algn="ct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What Are Fossils and </a:t>
            </a:r>
            <a:b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br>
            <a:r>
              <a:rPr lang="en-GB" sz="4200"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How Are They Formed?</a:t>
            </a:r>
          </a:p>
        </p:txBody>
      </p:sp>
      <p:pic>
        <p:nvPicPr>
          <p:cNvPr id="31" name="Picture 30">
            <a:extLst>
              <a:ext uri="{FF2B5EF4-FFF2-40B4-BE49-F238E27FC236}">
                <a16:creationId xmlns:a16="http://schemas.microsoft.com/office/drawing/2014/main" id="{6DB90508-D193-4E24-829B-9580D67EF1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14177" y="-1008815"/>
            <a:ext cx="539523" cy="1729946"/>
          </a:xfrm>
          <a:prstGeom prst="rect">
            <a:avLst/>
          </a:prstGeom>
        </p:spPr>
      </p:pic>
      <p:pic>
        <p:nvPicPr>
          <p:cNvPr id="33" name="Picture 32">
            <a:extLst>
              <a:ext uri="{FF2B5EF4-FFF2-40B4-BE49-F238E27FC236}">
                <a16:creationId xmlns:a16="http://schemas.microsoft.com/office/drawing/2014/main" id="{5F4EF9AE-7B4A-4A33-B410-D1ECEB2A8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095" y="-136964"/>
            <a:ext cx="805705" cy="755250"/>
          </a:xfrm>
          <a:prstGeom prst="rect">
            <a:avLst/>
          </a:prstGeom>
        </p:spPr>
      </p:pic>
      <p:pic>
        <p:nvPicPr>
          <p:cNvPr id="37" name="Picture 36">
            <a:extLst>
              <a:ext uri="{FF2B5EF4-FFF2-40B4-BE49-F238E27FC236}">
                <a16:creationId xmlns:a16="http://schemas.microsoft.com/office/drawing/2014/main" id="{96197B48-46C1-45DE-93C6-02488370A0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3454297" y="-159440"/>
            <a:ext cx="840315" cy="416145"/>
          </a:xfrm>
          <a:prstGeom prst="rect">
            <a:avLst/>
          </a:prstGeom>
        </p:spPr>
      </p:pic>
      <p:pic>
        <p:nvPicPr>
          <p:cNvPr id="39" name="Picture 38">
            <a:extLst>
              <a:ext uri="{FF2B5EF4-FFF2-40B4-BE49-F238E27FC236}">
                <a16:creationId xmlns:a16="http://schemas.microsoft.com/office/drawing/2014/main" id="{9A45C9CC-05DA-4F59-989E-FEC8320B76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620677">
            <a:off x="4196421" y="-266907"/>
            <a:ext cx="784503" cy="673154"/>
          </a:xfrm>
          <a:prstGeom prst="rect">
            <a:avLst/>
          </a:prstGeom>
        </p:spPr>
      </p:pic>
      <p:pic>
        <p:nvPicPr>
          <p:cNvPr id="40" name="Picture 39">
            <a:extLst>
              <a:ext uri="{FF2B5EF4-FFF2-40B4-BE49-F238E27FC236}">
                <a16:creationId xmlns:a16="http://schemas.microsoft.com/office/drawing/2014/main" id="{801BCE76-5946-4A9D-9BA6-4C802D15A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545" y="-92251"/>
            <a:ext cx="805705" cy="755250"/>
          </a:xfrm>
          <a:prstGeom prst="rect">
            <a:avLst/>
          </a:prstGeom>
        </p:spPr>
      </p:pic>
      <p:pic>
        <p:nvPicPr>
          <p:cNvPr id="41" name="Picture 40">
            <a:extLst>
              <a:ext uri="{FF2B5EF4-FFF2-40B4-BE49-F238E27FC236}">
                <a16:creationId xmlns:a16="http://schemas.microsoft.com/office/drawing/2014/main" id="{0F165273-7BE0-4D52-948D-0726F564E3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802748">
            <a:off x="5714146" y="-15816"/>
            <a:ext cx="840315" cy="416145"/>
          </a:xfrm>
          <a:prstGeom prst="rect">
            <a:avLst/>
          </a:prstGeom>
        </p:spPr>
      </p:pic>
      <p:sp>
        <p:nvSpPr>
          <p:cNvPr id="38" name="Rectangle 37">
            <a:extLst>
              <a:ext uri="{FF2B5EF4-FFF2-40B4-BE49-F238E27FC236}">
                <a16:creationId xmlns:a16="http://schemas.microsoft.com/office/drawing/2014/main" id="{3894FFCD-CA82-4EBD-AF4D-7935BA23F69A}"/>
              </a:ext>
            </a:extLst>
          </p:cNvPr>
          <p:cNvSpPr/>
          <p:nvPr/>
        </p:nvSpPr>
        <p:spPr>
          <a:xfrm>
            <a:off x="762649" y="2091403"/>
            <a:ext cx="7625701" cy="1231106"/>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Over many years, water will have seeped through the rock and </a:t>
            </a:r>
            <a:r>
              <a:rPr lang="en-GB" sz="16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dissolved</a:t>
            </a:r>
            <a:r>
              <a:rPr lang="en-GB" sz="1600" dirty="0">
                <a:latin typeface="BBC Reith Sans" panose="020B0603020204020204" pitchFamily="34" charset="0"/>
                <a:ea typeface="BBC Reith Sans" panose="020B0603020204020204" pitchFamily="34" charset="0"/>
                <a:cs typeface="BBC Reith Sans" panose="020B0603020204020204" pitchFamily="34" charset="0"/>
              </a:rPr>
              <a:t> the animals’ bones, leaving an empty space.</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However, special </a:t>
            </a:r>
            <a:r>
              <a:rPr lang="en-GB" sz="1600" b="1" dirty="0">
                <a:solidFill>
                  <a:srgbClr val="000033"/>
                </a:solidFill>
                <a:latin typeface="BBC Reith Sans" panose="020B0603020204020204" pitchFamily="34" charset="0"/>
                <a:ea typeface="BBC Reith Sans" panose="020B0603020204020204" pitchFamily="34" charset="0"/>
                <a:cs typeface="BBC Reith Sans" panose="020B0603020204020204" pitchFamily="34" charset="0"/>
              </a:rPr>
              <a:t>minerals</a:t>
            </a:r>
            <a:r>
              <a:rPr lang="en-GB" sz="1600" dirty="0">
                <a:latin typeface="BBC Reith Sans" panose="020B0603020204020204" pitchFamily="34" charset="0"/>
                <a:ea typeface="BBC Reith Sans" panose="020B0603020204020204" pitchFamily="34" charset="0"/>
                <a:cs typeface="BBC Reith Sans" panose="020B0603020204020204" pitchFamily="34" charset="0"/>
              </a:rPr>
              <a:t> in the water turn to hard crystals, which will have left a hard case around the shape of the animal that once lived. This is the fossil.</a:t>
            </a:r>
          </a:p>
        </p:txBody>
      </p:sp>
      <p:cxnSp>
        <p:nvCxnSpPr>
          <p:cNvPr id="42" name="Straight Connector 41">
            <a:extLst>
              <a:ext uri="{FF2B5EF4-FFF2-40B4-BE49-F238E27FC236}">
                <a16:creationId xmlns:a16="http://schemas.microsoft.com/office/drawing/2014/main" id="{00CBE481-2032-4F0B-A4A1-B731788D4D54}"/>
              </a:ext>
            </a:extLst>
          </p:cNvPr>
          <p:cNvCxnSpPr>
            <a:cxnSpLocks/>
          </p:cNvCxnSpPr>
          <p:nvPr/>
        </p:nvCxnSpPr>
        <p:spPr>
          <a:xfrm flipH="1">
            <a:off x="786970" y="1988503"/>
            <a:ext cx="172084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A6B2175-A50D-4C29-8307-02BDDAED616F}"/>
              </a:ext>
            </a:extLst>
          </p:cNvPr>
          <p:cNvCxnSpPr>
            <a:cxnSpLocks/>
          </p:cNvCxnSpPr>
          <p:nvPr/>
        </p:nvCxnSpPr>
        <p:spPr>
          <a:xfrm flipH="1">
            <a:off x="786973" y="3429000"/>
            <a:ext cx="4199572"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6561C05-A4D1-483E-A0BF-3730C075E7E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955" y="3798344"/>
            <a:ext cx="4102100" cy="2143389"/>
          </a:xfrm>
          <a:prstGeom prst="rect">
            <a:avLst/>
          </a:prstGeom>
        </p:spPr>
      </p:pic>
      <p:sp>
        <p:nvSpPr>
          <p:cNvPr id="27" name="Rectangle 26">
            <a:extLst>
              <a:ext uri="{FF2B5EF4-FFF2-40B4-BE49-F238E27FC236}">
                <a16:creationId xmlns:a16="http://schemas.microsoft.com/office/drawing/2014/main" id="{C80D3056-CD90-47B4-AEBB-707AC1C9A845}"/>
              </a:ext>
            </a:extLst>
          </p:cNvPr>
          <p:cNvSpPr/>
          <p:nvPr/>
        </p:nvSpPr>
        <p:spPr>
          <a:xfrm>
            <a:off x="4986545" y="4456271"/>
            <a:ext cx="3463377" cy="984885"/>
          </a:xfrm>
          <a:prstGeom prst="rect">
            <a:avLst/>
          </a:prstGeom>
        </p:spPr>
        <p:txBody>
          <a:bodyPr wrap="square" lIns="0" tIns="0" rIns="0" bIns="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rPr>
              <a:t>A fossil of two dinosaurs in sedimentary rock.</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endParaRPr>
          </a:p>
          <a:p>
            <a:r>
              <a:rPr lang="en-GB" sz="1600" dirty="0">
                <a:latin typeface="BBC Reith Sans" panose="020B0603020204020204" pitchFamily="34" charset="0"/>
                <a:ea typeface="BBC Reith Sans" panose="020B0603020204020204" pitchFamily="34" charset="0"/>
                <a:cs typeface="BBC Reith Sans" panose="020B0603020204020204" pitchFamily="34" charset="0"/>
              </a:rPr>
              <a:t>Check out how this all happens </a:t>
            </a:r>
            <a:r>
              <a:rPr lang="en-GB" sz="1600" b="1" dirty="0">
                <a:latin typeface="BBC Reith Sans" panose="020B0603020204020204" pitchFamily="34" charset="0"/>
                <a:ea typeface="BBC Reith Sans" panose="020B0603020204020204" pitchFamily="34" charset="0"/>
                <a:cs typeface="BBC Reith Sans" panose="020B0603020204020204" pitchFamily="34" charset="0"/>
                <a:hlinkClick r:id="rId17"/>
              </a:rPr>
              <a:t>here</a:t>
            </a:r>
            <a:r>
              <a:rPr lang="en-GB" sz="1600" dirty="0">
                <a:latin typeface="BBC Reith Sans" panose="020B0603020204020204" pitchFamily="34" charset="0"/>
                <a:ea typeface="BBC Reith Sans" panose="020B0603020204020204" pitchFamily="34" charset="0"/>
                <a:cs typeface="BBC Reith Sans" panose="020B0603020204020204" pitchFamily="34" charset="0"/>
              </a:rPr>
              <a:t>.</a:t>
            </a:r>
          </a:p>
        </p:txBody>
      </p:sp>
      <p:cxnSp>
        <p:nvCxnSpPr>
          <p:cNvPr id="29" name="Straight Connector 28">
            <a:extLst>
              <a:ext uri="{FF2B5EF4-FFF2-40B4-BE49-F238E27FC236}">
                <a16:creationId xmlns:a16="http://schemas.microsoft.com/office/drawing/2014/main" id="{BA77FA2E-87CE-423C-B190-9C5E236E9976}"/>
              </a:ext>
            </a:extLst>
          </p:cNvPr>
          <p:cNvCxnSpPr>
            <a:cxnSpLocks/>
          </p:cNvCxnSpPr>
          <p:nvPr/>
        </p:nvCxnSpPr>
        <p:spPr>
          <a:xfrm flipH="1">
            <a:off x="5792250" y="4349274"/>
            <a:ext cx="257037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E4BB9ED-0C1F-47EE-9F34-F3BA4EC2FA49}"/>
              </a:ext>
            </a:extLst>
          </p:cNvPr>
          <p:cNvCxnSpPr>
            <a:cxnSpLocks/>
          </p:cNvCxnSpPr>
          <p:nvPr/>
        </p:nvCxnSpPr>
        <p:spPr>
          <a:xfrm flipH="1">
            <a:off x="6390061" y="5542121"/>
            <a:ext cx="1972560" cy="0"/>
          </a:xfrm>
          <a:prstGeom prst="line">
            <a:avLst/>
          </a:prstGeom>
          <a:ln w="57150" cap="rnd">
            <a:solidFill>
              <a:srgbClr val="000033"/>
            </a:solidFill>
          </a:ln>
        </p:spPr>
        <p:style>
          <a:lnRef idx="1">
            <a:schemeClr val="accent1"/>
          </a:lnRef>
          <a:fillRef idx="0">
            <a:schemeClr val="accent1"/>
          </a:fillRef>
          <a:effectRef idx="0">
            <a:schemeClr val="accent1"/>
          </a:effectRef>
          <a:fontRef idx="minor">
            <a:schemeClr val="tx1"/>
          </a:fontRef>
        </p:style>
      </p:cxnSp>
      <p:sp>
        <p:nvSpPr>
          <p:cNvPr id="34" name="Rectangle 33">
            <a:hlinkClick r:id="rId18" action="ppaction://hlinksldjump"/>
            <a:extLst>
              <a:ext uri="{FF2B5EF4-FFF2-40B4-BE49-F238E27FC236}">
                <a16:creationId xmlns:a16="http://schemas.microsoft.com/office/drawing/2014/main" id="{EA67050B-4B43-45B3-B3DF-B77F4799F2BB}"/>
              </a:ext>
            </a:extLst>
          </p:cNvPr>
          <p:cNvSpPr/>
          <p:nvPr/>
        </p:nvSpPr>
        <p:spPr>
          <a:xfrm>
            <a:off x="2368152" y="2823292"/>
            <a:ext cx="897622"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hlinkClick r:id="rId18" action="ppaction://hlinksldjump"/>
            <a:extLst>
              <a:ext uri="{FF2B5EF4-FFF2-40B4-BE49-F238E27FC236}">
                <a16:creationId xmlns:a16="http://schemas.microsoft.com/office/drawing/2014/main" id="{40A7F8A7-A5BD-4AB8-ADB8-FC52081FB7EA}"/>
              </a:ext>
            </a:extLst>
          </p:cNvPr>
          <p:cNvSpPr/>
          <p:nvPr/>
        </p:nvSpPr>
        <p:spPr>
          <a:xfrm>
            <a:off x="6611846" y="2057043"/>
            <a:ext cx="971802" cy="28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77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Effect transition="in" filter="fade">
                                      <p:cBhvr>
                                        <p:cTn id="11" dur="500"/>
                                        <p:tgtEl>
                                          <p:spTgt spid="38">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Effect transition="in" filter="fade">
                                      <p:cBhvr>
                                        <p:cTn id="15" dur="500"/>
                                        <p:tgtEl>
                                          <p:spTgt spid="38">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500"/>
                                        <p:tgtEl>
                                          <p:spTgt spid="44"/>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27">
                                            <p:txEl>
                                              <p:pRg st="2" end="2"/>
                                            </p:txEl>
                                          </p:spTgt>
                                        </p:tgtEl>
                                        <p:attrNameLst>
                                          <p:attrName>style.visibility</p:attrName>
                                        </p:attrNameLst>
                                      </p:cBhvr>
                                      <p:to>
                                        <p:strVal val="visible"/>
                                      </p:to>
                                    </p:set>
                                    <p:animEffect transition="in" filter="fade">
                                      <p:cBhvr>
                                        <p:cTn id="37" dur="500"/>
                                        <p:tgtEl>
                                          <p:spTgt spid="27">
                                            <p:txEl>
                                              <p:pRg st="2" end="2"/>
                                            </p:txEl>
                                          </p:spTgt>
                                        </p:tgtEl>
                                      </p:cBhvr>
                                    </p:animEffect>
                                  </p:childTnLst>
                                </p:cTn>
                              </p:par>
                            </p:childTnLst>
                          </p:cTn>
                        </p:par>
                        <p:par>
                          <p:cTn id="38" fill="hold">
                            <p:stCondLst>
                              <p:cond delay="5000"/>
                            </p:stCondLst>
                            <p:childTnLst>
                              <p:par>
                                <p:cTn id="39" presetID="22" presetClass="entr" presetSubtype="2"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right)">
                                      <p:cBhvr>
                                        <p:cTn id="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Natural History Musuem">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000033"/>
      </a:hlink>
      <a:folHlink>
        <a:srgbClr val="E94E14"/>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1084</TotalTime>
  <Words>2098</Words>
  <Application>Microsoft Office PowerPoint</Application>
  <PresentationFormat>On-screen Show (4:3)</PresentationFormat>
  <Paragraphs>234</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Roboto</vt:lpstr>
      <vt:lpstr>Arial</vt:lpstr>
      <vt:lpstr>Calibri</vt:lpstr>
      <vt:lpstr>Twinkl</vt:lpstr>
      <vt:lpstr>BBC Reith Sans</vt:lpstr>
      <vt:lpstr>Office Theme</vt:lpstr>
      <vt:lpstr>Disclaimers</vt:lpstr>
      <vt:lpstr>PowerPoint Presentation</vt:lpstr>
      <vt:lpstr>PowerPoint Presentation</vt:lpstr>
      <vt:lpstr>Natural History</vt:lpstr>
      <vt:lpstr>Natural History</vt:lpstr>
      <vt:lpstr>What Are Fossils and  How Are They Formed?</vt:lpstr>
      <vt:lpstr>What Are Fossils and  How Are They Formed?</vt:lpstr>
      <vt:lpstr>What Are Fossils and  How Are They Formed?</vt:lpstr>
      <vt:lpstr>What Are Fossils and  How Are They Formed?</vt:lpstr>
      <vt:lpstr>Different Types of Fossils</vt:lpstr>
      <vt:lpstr>What Can Fossils Tell Us?</vt:lpstr>
      <vt:lpstr>What Can Fossils Tell Us?</vt:lpstr>
      <vt:lpstr>What Can Fossils Tell Us?</vt:lpstr>
      <vt:lpstr>What Can Fossils Tell Us?</vt:lpstr>
      <vt:lpstr>Quick Quiz</vt:lpstr>
      <vt:lpstr>Quick Quiz</vt:lpstr>
      <vt:lpstr>Quick Quiz</vt:lpstr>
      <vt:lpstr>Quick Quiz</vt:lpstr>
      <vt:lpstr>Quick Quiz</vt:lpstr>
      <vt:lpstr>Quick Quiz</vt:lpstr>
      <vt:lpstr>Fossil Hunting</vt:lpstr>
      <vt:lpstr>How Do Fossil  Hunters Find Fossils?</vt:lpstr>
      <vt:lpstr>How Do Fossil  Hunters Find Fossils?</vt:lpstr>
      <vt:lpstr>Famous Fossil Hunters</vt:lpstr>
      <vt:lpstr>Who Was Mary Anning?</vt:lpstr>
      <vt:lpstr>Who Was Mary Anning?</vt:lpstr>
      <vt:lpstr>Quick Quiz</vt:lpstr>
      <vt:lpstr>Quick Quiz</vt:lpstr>
      <vt:lpstr>Quick Quiz</vt:lpstr>
      <vt:lpstr>Quick Quiz</vt:lpstr>
      <vt:lpstr>What Do Fossils  Tell Us about Evolution?</vt:lpstr>
      <vt:lpstr>What Do Fossils  Tell Us about Evolution?</vt:lpstr>
      <vt:lpstr>What Do Fossils  Tell Us about Evolution?</vt:lpstr>
      <vt:lpstr>What Have We Learnt?</vt:lpstr>
      <vt:lpstr>Glossary</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Joshua Monteith</dc:creator>
  <cp:lastModifiedBy>Daniel Wasdell</cp:lastModifiedBy>
  <cp:revision>13</cp:revision>
  <dcterms:created xsi:type="dcterms:W3CDTF">2021-10-13T07:34:49Z</dcterms:created>
  <dcterms:modified xsi:type="dcterms:W3CDTF">2021-10-18T07:54:02Z</dcterms:modified>
</cp:coreProperties>
</file>