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79" r:id="rId2"/>
    <p:sldId id="278" r:id="rId3"/>
    <p:sldId id="280" r:id="rId4"/>
    <p:sldId id="281" r:id="rId5"/>
    <p:sldId id="282" r:id="rId6"/>
    <p:sldId id="283" r:id="rId7"/>
    <p:sldId id="284" r:id="rId8"/>
    <p:sldId id="285" r:id="rId9"/>
    <p:sldId id="286" r:id="rId10"/>
    <p:sldId id="287" r:id="rId11"/>
    <p:sldId id="288" r:id="rId12"/>
    <p:sldId id="289" r:id="rId13"/>
    <p:sldId id="291" r:id="rId14"/>
    <p:sldId id="290"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267" r:id="rId38"/>
  </p:sldIdLst>
  <p:sldSz cx="9144000" cy="6858000" type="screen4x3"/>
  <p:notesSz cx="6858000" cy="9144000"/>
  <p:embeddedFontLst>
    <p:embeddedFont>
      <p:font typeface="BBC Reith Sans" panose="020B0603020204020204" pitchFamily="34" charset="0"/>
      <p:regular r:id="rId41"/>
      <p:bold r:id="rId42"/>
      <p:italic r:id="rId43"/>
      <p:boldItalic r:id="rId44"/>
    </p:embeddedFont>
    <p:embeddedFont>
      <p:font typeface="BBC Reith Sans Medium" panose="020B0604020202020204" charset="-18"/>
      <p:regular r:id="rId45"/>
      <p:italic r:id="rId46"/>
    </p:embeddedFont>
    <p:embeddedFont>
      <p:font typeface="BBC Reith Sans XBold" panose="020B0604020202020204" charset="-18"/>
      <p:bold r:id="rId47"/>
      <p:italic r:id="rId48"/>
      <p:boldItalic r:id="rId49"/>
    </p:embeddedFont>
    <p:embeddedFont>
      <p:font typeface="Calibri" panose="020F050202020403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Twinkl" panose="02000000000000000000" pitchFamily="2"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2"/>
    <a:srgbClr val="E3E179"/>
    <a:srgbClr val="E062AE"/>
    <a:srgbClr val="7DAAC5"/>
    <a:srgbClr val="1C1C1C"/>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57" autoAdjust="0"/>
    <p:restoredTop sz="94660"/>
  </p:normalViewPr>
  <p:slideViewPr>
    <p:cSldViewPr snapToGrid="0" showGuides="1">
      <p:cViewPr varScale="1">
        <p:scale>
          <a:sx n="114" d="100"/>
          <a:sy n="114" d="100"/>
        </p:scale>
        <p:origin x="570"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1.tif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1.tiff"/><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slide" Target="slide35.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jpeg"/><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8.jpeg"/><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9.jpeg"/><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30.jpeg"/><Relationship Id="rId4" Type="http://schemas.openxmlformats.org/officeDocument/2006/relationships/image" Target="../media/image11.tif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31.jpeg"/><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32.jpeg"/><Relationship Id="rId4" Type="http://schemas.openxmlformats.org/officeDocument/2006/relationships/image" Target="../media/image11.tiff"/></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slide" Target="slide34.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35.xml"/><Relationship Id="rId5" Type="http://schemas.openxmlformats.org/officeDocument/2006/relationships/slide" Target="slide36.xml"/><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38.tiff"/><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39.tiff"/><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hyperlink" Target="https://www.bbc.co.uk/teach/live-lessons/deadly-60-museum-escape-live-lesson/zpvnp4j"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hyperlink" Target="https://www.bbc.co.uk/bitesize/topics/zvhhvcw/articles/z9qs4qt" TargetMode="Externa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0.xml"/><Relationship Id="rId7" Type="http://schemas.openxmlformats.org/officeDocument/2006/relationships/slide" Target="slide6.xml"/><Relationship Id="rId2" Type="http://schemas.openxmlformats.org/officeDocument/2006/relationships/image" Target="../media/image44.tiff"/><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slide" Target="slide20.xml"/><Relationship Id="rId4" Type="http://schemas.openxmlformats.org/officeDocument/2006/relationships/slide" Target="slide29.xml"/><Relationship Id="rId9"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8.xml"/><Relationship Id="rId7" Type="http://schemas.openxmlformats.org/officeDocument/2006/relationships/slide" Target="slide7.xml"/><Relationship Id="rId2" Type="http://schemas.openxmlformats.org/officeDocument/2006/relationships/image" Target="../media/image11.tiff"/><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12.xml"/><Relationship Id="rId4" Type="http://schemas.openxmlformats.org/officeDocument/2006/relationships/slide" Target="slide4.xml"/><Relationship Id="rId9" Type="http://schemas.openxmlformats.org/officeDocument/2006/relationships/slide" Target="slide6.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20.xml"/><Relationship Id="rId2" Type="http://schemas.openxmlformats.org/officeDocument/2006/relationships/image" Target="../media/image44.tiff"/><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6.xml"/><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34.xml"/><Relationship Id="rId4" Type="http://schemas.openxmlformats.org/officeDocument/2006/relationships/slide" Target="slide36.xml"/></Relationships>
</file>

<file path=ppt/slides/_rels/slide5.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slide" Target="slide3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 Target="slide36.xml"/><Relationship Id="rId7"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slide" Target="slide35.xml"/><Relationship Id="rId4" Type="http://schemas.openxmlformats.org/officeDocument/2006/relationships/slide" Target="slide3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34.xml"/><Relationship Id="rId7" Type="http://schemas.openxmlformats.org/officeDocument/2006/relationships/hyperlink" Target="https://www.bbc.co.uk/bitesize/topics/z9bbkqt/articles/z2ym2p3" TargetMode="Externa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slide" Target="slide35.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1.tiff"/><Relationship Id="rId4" Type="http://schemas.openxmlformats.org/officeDocument/2006/relationships/slide" Target="slide35.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 Target="slide36.xml"/><Relationship Id="rId7"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5.tiff"/><Relationship Id="rId5" Type="http://schemas.openxmlformats.org/officeDocument/2006/relationships/image" Target="../media/image10.png"/><Relationship Id="rId4" Type="http://schemas.openxmlformats.org/officeDocument/2006/relationships/slide" Target="slide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022362">
            <a:off x="260242" y="5485103"/>
            <a:ext cx="662626" cy="62728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096019" y="806807"/>
            <a:ext cx="468588" cy="443597"/>
          </a:xfrm>
          <a:prstGeom prst="rect">
            <a:avLst/>
          </a:prstGeom>
        </p:spPr>
      </p:pic>
      <p:sp>
        <p:nvSpPr>
          <p:cNvPr id="7" name="Title 2"/>
          <p:cNvSpPr>
            <a:spLocks noGrp="1"/>
          </p:cNvSpPr>
          <p:nvPr>
            <p:ph type="title"/>
          </p:nvPr>
        </p:nvSpPr>
        <p:spPr>
          <a:xfrm>
            <a:off x="457200" y="591508"/>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grpSp>
        <p:nvGrpSpPr>
          <p:cNvPr id="8" name="Group 7"/>
          <p:cNvGrpSpPr/>
          <p:nvPr/>
        </p:nvGrpSpPr>
        <p:grpSpPr>
          <a:xfrm>
            <a:off x="743837" y="1468488"/>
            <a:ext cx="7644513" cy="2077119"/>
            <a:chOff x="743837" y="2118256"/>
            <a:chExt cx="7644513" cy="2077119"/>
          </a:xfrm>
        </p:grpSpPr>
        <p:sp>
          <p:nvSpPr>
            <p:cNvPr id="9" name="Rectangle 8"/>
            <p:cNvSpPr/>
            <p:nvPr/>
          </p:nvSpPr>
          <p:spPr>
            <a:xfrm>
              <a:off x="743837" y="2118256"/>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10" name="Rectangle 9"/>
            <p:cNvSpPr/>
            <p:nvPr/>
          </p:nvSpPr>
          <p:spPr>
            <a:xfrm>
              <a:off x="755650" y="2392216"/>
              <a:ext cx="7632700" cy="1803159"/>
            </a:xfrm>
            <a:prstGeom prst="rect">
              <a:avLst/>
            </a:prstGeom>
            <a:noFill/>
            <a:ln w="19050">
              <a:solidFill>
                <a:srgbClr val="18A0DB"/>
              </a:solidFill>
            </a:ln>
          </p:spPr>
          <p:txBody>
            <a:bodyPr wrap="square" lIns="108000" tIns="108000" rIns="108000" bIns="108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11" name="Rectangle 10"/>
          <p:cNvSpPr/>
          <p:nvPr/>
        </p:nvSpPr>
        <p:spPr>
          <a:xfrm>
            <a:off x="743836" y="1147026"/>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2" name="Group 11">
            <a:extLst>
              <a:ext uri="{FF2B5EF4-FFF2-40B4-BE49-F238E27FC236}">
                <a16:creationId xmlns:a16="http://schemas.microsoft.com/office/drawing/2014/main" id="{346956B0-D634-4C72-AA1B-4C79EEDCE234}"/>
              </a:ext>
            </a:extLst>
          </p:cNvPr>
          <p:cNvGrpSpPr/>
          <p:nvPr/>
        </p:nvGrpSpPr>
        <p:grpSpPr>
          <a:xfrm>
            <a:off x="733079" y="3724876"/>
            <a:ext cx="7643458" cy="2440381"/>
            <a:chOff x="744892" y="2245799"/>
            <a:chExt cx="7643458" cy="2440381"/>
          </a:xfrm>
        </p:grpSpPr>
        <p:sp>
          <p:nvSpPr>
            <p:cNvPr id="13" name="Rectangle 12">
              <a:extLst>
                <a:ext uri="{FF2B5EF4-FFF2-40B4-BE49-F238E27FC236}">
                  <a16:creationId xmlns:a16="http://schemas.microsoft.com/office/drawing/2014/main" id="{42C9D4BF-E75D-4A42-83F3-D41EAF23D393}"/>
                </a:ext>
              </a:extLst>
            </p:cNvPr>
            <p:cNvSpPr/>
            <p:nvPr/>
          </p:nvSpPr>
          <p:spPr>
            <a:xfrm>
              <a:off x="744892" y="2245799"/>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4" name="Rectangle 13">
              <a:extLst>
                <a:ext uri="{FF2B5EF4-FFF2-40B4-BE49-F238E27FC236}">
                  <a16:creationId xmlns:a16="http://schemas.microsoft.com/office/drawing/2014/main" id="{99E1EB5D-3385-4A07-80FA-A32659BD8290}"/>
                </a:ext>
              </a:extLst>
            </p:cNvPr>
            <p:cNvSpPr/>
            <p:nvPr/>
          </p:nvSpPr>
          <p:spPr>
            <a:xfrm>
              <a:off x="755650" y="2519760"/>
              <a:ext cx="7632700" cy="2166420"/>
            </a:xfrm>
            <a:prstGeom prst="rect">
              <a:avLst/>
            </a:prstGeom>
            <a:solidFill>
              <a:schemeClr val="bg1"/>
            </a:solidFill>
            <a:ln w="19050">
              <a:solidFill>
                <a:srgbClr val="18A0DB"/>
              </a:solidFill>
            </a:ln>
          </p:spPr>
          <p:txBody>
            <a:bodyPr wrap="square" lIns="108000" tIns="108000" rIns="108000" bIns="108000">
              <a:no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Tree>
    <p:extLst>
      <p:ext uri="{BB962C8B-B14F-4D97-AF65-F5344CB8AC3E}">
        <p14:creationId xmlns:p14="http://schemas.microsoft.com/office/powerpoint/2010/main" val="225960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432352"/>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Can Fossils Tell Us?</a:t>
            </a:r>
          </a:p>
        </p:txBody>
      </p:sp>
      <p:grpSp>
        <p:nvGrpSpPr>
          <p:cNvPr id="18" name="Group 17"/>
          <p:cNvGrpSpPr/>
          <p:nvPr/>
        </p:nvGrpSpPr>
        <p:grpSpPr>
          <a:xfrm>
            <a:off x="-177800" y="1316149"/>
            <a:ext cx="8570686" cy="1146044"/>
            <a:chOff x="-177800" y="1368556"/>
            <a:chExt cx="8570686" cy="1146044"/>
          </a:xfrm>
        </p:grpSpPr>
        <p:sp>
          <p:nvSpPr>
            <p:cNvPr id="10" name="Snip and Round Single Corner Rectangle 9"/>
            <p:cNvSpPr/>
            <p:nvPr/>
          </p:nvSpPr>
          <p:spPr>
            <a:xfrm>
              <a:off x="-177800" y="1368556"/>
              <a:ext cx="8570686"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7283136" cy="923330"/>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 fossils are the remains of a living organism, whether as the whole body or only in part, and they can be the most revealing fossils about the appearance of prehistoric life forms.</a:t>
              </a:r>
            </a:p>
          </p:txBody>
        </p:sp>
      </p:grpSp>
      <p:sp>
        <p:nvSpPr>
          <p:cNvPr id="13" name="Rectangle 12"/>
          <p:cNvSpPr/>
          <p:nvPr/>
        </p:nvSpPr>
        <p:spPr>
          <a:xfrm>
            <a:off x="968235" y="2825105"/>
            <a:ext cx="3897680" cy="1477328"/>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In many cases, these fossils are the only evidence of the existence of certain animals, such as dinosaurs and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ammonites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because they have long been extinct.</a:t>
            </a:r>
          </a:p>
        </p:txBody>
      </p:sp>
      <p:grpSp>
        <p:nvGrpSpPr>
          <p:cNvPr id="19" name="Group 18"/>
          <p:cNvGrpSpPr/>
          <p:nvPr/>
        </p:nvGrpSpPr>
        <p:grpSpPr>
          <a:xfrm>
            <a:off x="-177799" y="4678122"/>
            <a:ext cx="5392057" cy="1504965"/>
            <a:chOff x="-177799" y="3555201"/>
            <a:chExt cx="5001692" cy="1504965"/>
          </a:xfrm>
        </p:grpSpPr>
        <p:sp>
          <p:nvSpPr>
            <p:cNvPr id="15" name="Snip and Round Single Corner Rectangle 14"/>
            <p:cNvSpPr/>
            <p:nvPr/>
          </p:nvSpPr>
          <p:spPr>
            <a:xfrm>
              <a:off x="-177799" y="3555201"/>
              <a:ext cx="4678568" cy="1504965"/>
            </a:xfrm>
            <a:prstGeom prst="snipRoundRect">
              <a:avLst>
                <a:gd name="adj1" fmla="val 0"/>
                <a:gd name="adj2" fmla="val 250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77357" y="3696456"/>
              <a:ext cx="3946536" cy="1200329"/>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 fossils can give experts information about the size of the creature and its physical features, such as teeth, shells and bones. </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160342">
            <a:off x="120015" y="1792605"/>
            <a:ext cx="550405" cy="521050"/>
          </a:xfrm>
          <a:prstGeom prst="rect">
            <a:avLst/>
          </a:prstGeom>
        </p:spPr>
      </p:pic>
      <p:pic>
        <p:nvPicPr>
          <p:cNvPr id="4" name="Picture 3"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sp>
        <p:nvSpPr>
          <p:cNvPr id="6" name="Snip Single Corner Rectangle 5"/>
          <p:cNvSpPr/>
          <p:nvPr/>
        </p:nvSpPr>
        <p:spPr>
          <a:xfrm flipH="1">
            <a:off x="5214258" y="2557063"/>
            <a:ext cx="3961360" cy="1592966"/>
          </a:xfrm>
          <a:prstGeom prst="snip1Rect">
            <a:avLst>
              <a:gd name="adj" fmla="val 32384"/>
            </a:avLst>
          </a:prstGeom>
          <a:blipFill dpi="0" rotWithShape="1">
            <a:blip r:embed="rId6" cstate="print">
              <a:extLst>
                <a:ext uri="{28A0092B-C50C-407E-A947-70E740481C1C}">
                  <a14:useLocalDpi xmlns:a14="http://schemas.microsoft.com/office/drawing/2010/main" val="0"/>
                </a:ext>
              </a:extLst>
            </a:blip>
            <a:srcRect/>
            <a:stretch>
              <a:fillRect l="-6000" t="-20000" r="-1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nip Single Corner Rectangle 21"/>
          <p:cNvSpPr/>
          <p:nvPr/>
        </p:nvSpPr>
        <p:spPr>
          <a:xfrm flipH="1">
            <a:off x="5182640" y="4568350"/>
            <a:ext cx="3961360" cy="1592966"/>
          </a:xfrm>
          <a:prstGeom prst="snip1Rect">
            <a:avLst>
              <a:gd name="adj" fmla="val 32384"/>
            </a:avLst>
          </a:prstGeom>
          <a:blipFill dpi="0" rotWithShape="1">
            <a:blip r:embed="rId7"/>
            <a:srcRect/>
            <a:stretch>
              <a:fillRect l="-6000" t="-20000" r="-1000" b="-3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3679371" y="3603170"/>
            <a:ext cx="2057400" cy="511629"/>
          </a:xfrm>
          <a:custGeom>
            <a:avLst/>
            <a:gdLst>
              <a:gd name="connsiteX0" fmla="*/ 0 w 2057400"/>
              <a:gd name="connsiteY0" fmla="*/ 511629 h 511629"/>
              <a:gd name="connsiteX1" fmla="*/ 1066800 w 2057400"/>
              <a:gd name="connsiteY1" fmla="*/ 413657 h 511629"/>
              <a:gd name="connsiteX2" fmla="*/ 2057400 w 2057400"/>
              <a:gd name="connsiteY2" fmla="*/ 0 h 511629"/>
            </a:gdLst>
            <a:ahLst/>
            <a:cxnLst>
              <a:cxn ang="0">
                <a:pos x="connsiteX0" y="connsiteY0"/>
              </a:cxn>
              <a:cxn ang="0">
                <a:pos x="connsiteX1" y="connsiteY1"/>
              </a:cxn>
              <a:cxn ang="0">
                <a:pos x="connsiteX2" y="connsiteY2"/>
              </a:cxn>
            </a:cxnLst>
            <a:rect l="l" t="t" r="r" b="b"/>
            <a:pathLst>
              <a:path w="2057400" h="511629">
                <a:moveTo>
                  <a:pt x="0" y="511629"/>
                </a:moveTo>
                <a:cubicBezTo>
                  <a:pt x="361950" y="505278"/>
                  <a:pt x="723900" y="498928"/>
                  <a:pt x="1066800" y="413657"/>
                </a:cubicBezTo>
                <a:cubicBezTo>
                  <a:pt x="1409700" y="328386"/>
                  <a:pt x="1733550" y="164193"/>
                  <a:pt x="2057400" y="0"/>
                </a:cubicBezTo>
              </a:path>
            </a:pathLst>
          </a:custGeom>
          <a:noFill/>
          <a:ln w="31750">
            <a:solidFill>
              <a:srgbClr val="E3E179"/>
            </a:solidFill>
            <a:headEnd type="none"/>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p:cNvSpPr/>
          <p:nvPr/>
        </p:nvSpPr>
        <p:spPr>
          <a:xfrm flipV="1">
            <a:off x="4201366" y="5028782"/>
            <a:ext cx="1459205" cy="511629"/>
          </a:xfrm>
          <a:custGeom>
            <a:avLst/>
            <a:gdLst>
              <a:gd name="connsiteX0" fmla="*/ 0 w 2057400"/>
              <a:gd name="connsiteY0" fmla="*/ 511629 h 511629"/>
              <a:gd name="connsiteX1" fmla="*/ 1066800 w 2057400"/>
              <a:gd name="connsiteY1" fmla="*/ 413657 h 511629"/>
              <a:gd name="connsiteX2" fmla="*/ 2057400 w 2057400"/>
              <a:gd name="connsiteY2" fmla="*/ 0 h 511629"/>
            </a:gdLst>
            <a:ahLst/>
            <a:cxnLst>
              <a:cxn ang="0">
                <a:pos x="connsiteX0" y="connsiteY0"/>
              </a:cxn>
              <a:cxn ang="0">
                <a:pos x="connsiteX1" y="connsiteY1"/>
              </a:cxn>
              <a:cxn ang="0">
                <a:pos x="connsiteX2" y="connsiteY2"/>
              </a:cxn>
            </a:cxnLst>
            <a:rect l="l" t="t" r="r" b="b"/>
            <a:pathLst>
              <a:path w="2057400" h="511629">
                <a:moveTo>
                  <a:pt x="0" y="511629"/>
                </a:moveTo>
                <a:cubicBezTo>
                  <a:pt x="361950" y="505278"/>
                  <a:pt x="723900" y="498928"/>
                  <a:pt x="1066800" y="413657"/>
                </a:cubicBezTo>
                <a:cubicBezTo>
                  <a:pt x="1409700" y="328386"/>
                  <a:pt x="1733550" y="164193"/>
                  <a:pt x="2057400" y="0"/>
                </a:cubicBezTo>
              </a:path>
            </a:pathLst>
          </a:custGeom>
          <a:noFill/>
          <a:ln w="31750">
            <a:solidFill>
              <a:srgbClr val="E3E179"/>
            </a:solidFill>
            <a:headEnd type="none"/>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5560546" y="4022369"/>
            <a:ext cx="3659656" cy="429144"/>
            <a:chOff x="5800420" y="5982542"/>
            <a:chExt cx="3659656" cy="429144"/>
          </a:xfrm>
        </p:grpSpPr>
        <p:sp>
          <p:nvSpPr>
            <p:cNvPr id="25" name="Rectangle 24"/>
            <p:cNvSpPr/>
            <p:nvPr/>
          </p:nvSpPr>
          <p:spPr>
            <a:xfrm>
              <a:off x="6388249" y="5982542"/>
              <a:ext cx="3027242" cy="429144"/>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00420" y="6084889"/>
              <a:ext cx="3659656"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Ammonite fossils from the seabed.</a:t>
              </a:r>
            </a:p>
          </p:txBody>
        </p:sp>
      </p:grpSp>
      <p:grpSp>
        <p:nvGrpSpPr>
          <p:cNvPr id="28" name="Group 27"/>
          <p:cNvGrpSpPr/>
          <p:nvPr/>
        </p:nvGrpSpPr>
        <p:grpSpPr>
          <a:xfrm>
            <a:off x="5179544" y="6026402"/>
            <a:ext cx="3963416" cy="429144"/>
            <a:chOff x="5452076" y="5982542"/>
            <a:chExt cx="3963416" cy="429144"/>
          </a:xfrm>
        </p:grpSpPr>
        <p:sp>
          <p:nvSpPr>
            <p:cNvPr id="29" name="Rectangle 28"/>
            <p:cNvSpPr/>
            <p:nvPr/>
          </p:nvSpPr>
          <p:spPr>
            <a:xfrm>
              <a:off x="5455172" y="5982542"/>
              <a:ext cx="3960320" cy="429144"/>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5452076" y="6084889"/>
              <a:ext cx="3659656"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 fossilised dinosaur head showing its physical features</a:t>
              </a:r>
            </a:p>
          </p:txBody>
        </p:sp>
      </p:grpSp>
    </p:spTree>
    <p:extLst>
      <p:ext uri="{BB962C8B-B14F-4D97-AF65-F5344CB8AC3E}">
        <p14:creationId xmlns:p14="http://schemas.microsoft.com/office/powerpoint/2010/main" val="287162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16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 presetClass="entr" presetSubtype="4" fill="hold" grpId="0" nodeType="withEffect">
                                  <p:stCondLst>
                                    <p:cond delay="19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4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 presetClass="entr" presetSubtype="4" fill="hold" grpId="0" nodeType="withEffect">
                                  <p:stCondLst>
                                    <p:cond delay="11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150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22" grpId="0" animBg="1"/>
      <p:bldP spid="8"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432352"/>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Can Fossils Tell Us?</a:t>
            </a:r>
          </a:p>
        </p:txBody>
      </p:sp>
      <p:grpSp>
        <p:nvGrpSpPr>
          <p:cNvPr id="18" name="Group 17"/>
          <p:cNvGrpSpPr/>
          <p:nvPr/>
        </p:nvGrpSpPr>
        <p:grpSpPr>
          <a:xfrm>
            <a:off x="-177800" y="1316149"/>
            <a:ext cx="8570686" cy="1393318"/>
            <a:chOff x="-177800" y="1368556"/>
            <a:chExt cx="8570686" cy="1393318"/>
          </a:xfrm>
        </p:grpSpPr>
        <p:sp>
          <p:nvSpPr>
            <p:cNvPr id="10" name="Snip and Round Single Corner Rectangle 9"/>
            <p:cNvSpPr/>
            <p:nvPr/>
          </p:nvSpPr>
          <p:spPr>
            <a:xfrm>
              <a:off x="-177800" y="1368556"/>
              <a:ext cx="8570686" cy="1393318"/>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968235" y="1480355"/>
              <a:ext cx="7283136" cy="1200329"/>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Though not physical remains of an animal, trace fossils are visible as a result of an animal’s presence and can therefore be used to help scientists understand more about the movements and activities of animals in the past.</a:t>
              </a:r>
            </a:p>
          </p:txBody>
        </p:sp>
      </p:grpSp>
      <p:sp>
        <p:nvSpPr>
          <p:cNvPr id="13" name="Rectangle 12"/>
          <p:cNvSpPr/>
          <p:nvPr/>
        </p:nvSpPr>
        <p:spPr>
          <a:xfrm>
            <a:off x="732378" y="3036400"/>
            <a:ext cx="3375165" cy="646331"/>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 fossils can include footprints, burrows and eggs.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0342">
            <a:off x="120015" y="1792605"/>
            <a:ext cx="550405" cy="521050"/>
          </a:xfrm>
          <a:prstGeom prst="rect">
            <a:avLst/>
          </a:prstGeom>
        </p:spPr>
      </p:pic>
      <p:sp>
        <p:nvSpPr>
          <p:cNvPr id="6" name="Snip Single Corner Rectangle 5"/>
          <p:cNvSpPr/>
          <p:nvPr/>
        </p:nvSpPr>
        <p:spPr>
          <a:xfrm flipH="1">
            <a:off x="4333273" y="2571183"/>
            <a:ext cx="5184476" cy="2084813"/>
          </a:xfrm>
          <a:prstGeom prst="snip1Rect">
            <a:avLst>
              <a:gd name="adj" fmla="val 32384"/>
            </a:avLst>
          </a:prstGeom>
          <a:blipFill dpi="0" rotWithShape="1">
            <a:blip r:embed="rId4"/>
            <a:srcRect/>
            <a:stretch>
              <a:fillRect l="-5000" t="-28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7"/>
          <p:cNvSpPr/>
          <p:nvPr/>
        </p:nvSpPr>
        <p:spPr>
          <a:xfrm rot="20055540" flipV="1">
            <a:off x="3622272" y="2964262"/>
            <a:ext cx="1196272" cy="584723"/>
          </a:xfrm>
          <a:custGeom>
            <a:avLst/>
            <a:gdLst>
              <a:gd name="connsiteX0" fmla="*/ 0 w 2057400"/>
              <a:gd name="connsiteY0" fmla="*/ 511629 h 511629"/>
              <a:gd name="connsiteX1" fmla="*/ 1066800 w 2057400"/>
              <a:gd name="connsiteY1" fmla="*/ 413657 h 511629"/>
              <a:gd name="connsiteX2" fmla="*/ 2057400 w 2057400"/>
              <a:gd name="connsiteY2" fmla="*/ 0 h 511629"/>
            </a:gdLst>
            <a:ahLst/>
            <a:cxnLst>
              <a:cxn ang="0">
                <a:pos x="connsiteX0" y="connsiteY0"/>
              </a:cxn>
              <a:cxn ang="0">
                <a:pos x="connsiteX1" y="connsiteY1"/>
              </a:cxn>
              <a:cxn ang="0">
                <a:pos x="connsiteX2" y="connsiteY2"/>
              </a:cxn>
            </a:cxnLst>
            <a:rect l="l" t="t" r="r" b="b"/>
            <a:pathLst>
              <a:path w="2057400" h="511629">
                <a:moveTo>
                  <a:pt x="0" y="511629"/>
                </a:moveTo>
                <a:cubicBezTo>
                  <a:pt x="361950" y="505278"/>
                  <a:pt x="723900" y="498928"/>
                  <a:pt x="1066800" y="413657"/>
                </a:cubicBezTo>
                <a:cubicBezTo>
                  <a:pt x="1409700" y="328386"/>
                  <a:pt x="1733550" y="164193"/>
                  <a:pt x="2057400" y="0"/>
                </a:cubicBezTo>
              </a:path>
            </a:pathLst>
          </a:custGeom>
          <a:noFill/>
          <a:ln w="31750">
            <a:solidFill>
              <a:srgbClr val="E3E179"/>
            </a:solidFill>
            <a:headEnd type="none"/>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469324" y="4842700"/>
            <a:ext cx="7203954" cy="1685047"/>
            <a:chOff x="-321124" y="2793857"/>
            <a:chExt cx="6682413" cy="1685047"/>
          </a:xfrm>
        </p:grpSpPr>
        <p:sp>
          <p:nvSpPr>
            <p:cNvPr id="15" name="Snip and Round Single Corner Rectangle 14"/>
            <p:cNvSpPr/>
            <p:nvPr/>
          </p:nvSpPr>
          <p:spPr>
            <a:xfrm>
              <a:off x="-321124" y="2793857"/>
              <a:ext cx="6682413" cy="1685047"/>
            </a:xfrm>
            <a:prstGeom prst="snipRoundRect">
              <a:avLst>
                <a:gd name="adj1" fmla="val 0"/>
                <a:gd name="adj2" fmla="val 30263"/>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37737" y="2900707"/>
              <a:ext cx="5623551" cy="1477328"/>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These might be helpful to determine the size of an animal, such as a dinosaur; however, tracks are more helpful to tell experts where animals lived, how they searched for food and what the conditions of their habitats were like when they roamed the Earth.</a:t>
              </a:r>
            </a:p>
          </p:txBody>
        </p:sp>
      </p:grpSp>
      <p:pic>
        <p:nvPicPr>
          <p:cNvPr id="4" name="Picture 3"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17" name="Group 16"/>
          <p:cNvGrpSpPr/>
          <p:nvPr/>
        </p:nvGrpSpPr>
        <p:grpSpPr>
          <a:xfrm>
            <a:off x="6821713" y="4541526"/>
            <a:ext cx="3960320" cy="580551"/>
            <a:chOff x="5455172" y="5982541"/>
            <a:chExt cx="3960320" cy="580551"/>
          </a:xfrm>
        </p:grpSpPr>
        <p:sp>
          <p:nvSpPr>
            <p:cNvPr id="20" name="Rectangle 19"/>
            <p:cNvSpPr/>
            <p:nvPr/>
          </p:nvSpPr>
          <p:spPr>
            <a:xfrm>
              <a:off x="5455172" y="5982541"/>
              <a:ext cx="3960320" cy="580551"/>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568188" y="6084889"/>
              <a:ext cx="1871812" cy="400110"/>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 dinosaur footprint fossil found in Spain.</a:t>
              </a:r>
            </a:p>
          </p:txBody>
        </p:sp>
      </p:gr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246013" y="4993746"/>
            <a:ext cx="3347935" cy="227607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3300" y="3300165"/>
            <a:ext cx="3656413" cy="1697205"/>
          </a:xfrm>
          <a:prstGeom prst="rect">
            <a:avLst/>
          </a:prstGeom>
        </p:spPr>
      </p:pic>
    </p:spTree>
    <p:extLst>
      <p:ext uri="{BB962C8B-B14F-4D97-AF65-F5344CB8AC3E}">
        <p14:creationId xmlns:p14="http://schemas.microsoft.com/office/powerpoint/2010/main" val="11906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16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 presetClass="entr" presetSubtype="4" fill="hold" grpId="0" nodeType="withEffect">
                                  <p:stCondLst>
                                    <p:cond delay="19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20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600" fill="hold"/>
                                        <p:tgtEl>
                                          <p:spTgt spid="17"/>
                                        </p:tgtEl>
                                        <p:attrNameLst>
                                          <p:attrName>ppt_x</p:attrName>
                                        </p:attrNameLst>
                                      </p:cBhvr>
                                      <p:tavLst>
                                        <p:tav tm="0">
                                          <p:val>
                                            <p:strVal val="#ppt_x"/>
                                          </p:val>
                                        </p:tav>
                                        <p:tav tm="100000">
                                          <p:val>
                                            <p:strVal val="#ppt_x"/>
                                          </p:val>
                                        </p:tav>
                                      </p:tavLst>
                                    </p:anim>
                                    <p:anim calcmode="lin" valueType="num">
                                      <p:cBhvr additive="base">
                                        <p:cTn id="29" dur="6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35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432352"/>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Can Fossils Tell Us?</a:t>
            </a:r>
          </a:p>
        </p:txBody>
      </p:sp>
      <p:grpSp>
        <p:nvGrpSpPr>
          <p:cNvPr id="18" name="Group 17"/>
          <p:cNvGrpSpPr/>
          <p:nvPr/>
        </p:nvGrpSpPr>
        <p:grpSpPr>
          <a:xfrm>
            <a:off x="-366483" y="1258093"/>
            <a:ext cx="8570686" cy="1393318"/>
            <a:chOff x="-177800" y="1368556"/>
            <a:chExt cx="8570686" cy="1393318"/>
          </a:xfrm>
        </p:grpSpPr>
        <p:sp>
          <p:nvSpPr>
            <p:cNvPr id="10" name="Snip and Round Single Corner Rectangle 9"/>
            <p:cNvSpPr/>
            <p:nvPr/>
          </p:nvSpPr>
          <p:spPr>
            <a:xfrm>
              <a:off x="-177800" y="1368556"/>
              <a:ext cx="8570686" cy="1393318"/>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968235" y="1489147"/>
              <a:ext cx="7283136" cy="1200329"/>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Coprolites come in many shapes and sizes and this helps scientists to understand what kind of animal the poo belonged to. They also help them understand what the animal’s diet was like, for example whether they were carnivores, herbivores or omnivores.</a:t>
              </a:r>
            </a:p>
          </p:txBody>
        </p:sp>
      </p:grpSp>
      <p:sp>
        <p:nvSpPr>
          <p:cNvPr id="13" name="Rectangle 12"/>
          <p:cNvSpPr/>
          <p:nvPr/>
        </p:nvSpPr>
        <p:spPr>
          <a:xfrm>
            <a:off x="763519" y="2748472"/>
            <a:ext cx="3404193"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Experts are able to inspect coprolites to find out what is inside them.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0342">
            <a:off x="-10613" y="1792605"/>
            <a:ext cx="550405" cy="521050"/>
          </a:xfrm>
          <a:prstGeom prst="rect">
            <a:avLst/>
          </a:prstGeom>
        </p:spPr>
      </p:pic>
      <p:sp>
        <p:nvSpPr>
          <p:cNvPr id="6" name="Snip Single Corner Rectangle 5"/>
          <p:cNvSpPr/>
          <p:nvPr/>
        </p:nvSpPr>
        <p:spPr>
          <a:xfrm flipH="1">
            <a:off x="4702627" y="2912779"/>
            <a:ext cx="4739997" cy="1906076"/>
          </a:xfrm>
          <a:prstGeom prst="snip1Rect">
            <a:avLst>
              <a:gd name="adj" fmla="val 15632"/>
            </a:avLst>
          </a:prstGeom>
          <a:blipFill dpi="0" rotWithShape="1">
            <a:blip r:embed="rId4"/>
            <a:srcRect/>
            <a:stretch>
              <a:fillRect t="-6000" r="-2000" b="-5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p:cNvGrpSpPr/>
          <p:nvPr/>
        </p:nvGrpSpPr>
        <p:grpSpPr>
          <a:xfrm>
            <a:off x="-671285" y="3652416"/>
            <a:ext cx="5490025" cy="2010602"/>
            <a:chOff x="-603858" y="2828135"/>
            <a:chExt cx="5092567" cy="1906561"/>
          </a:xfrm>
        </p:grpSpPr>
        <p:sp>
          <p:nvSpPr>
            <p:cNvPr id="15" name="Snip and Round Single Corner Rectangle 14"/>
            <p:cNvSpPr/>
            <p:nvPr/>
          </p:nvSpPr>
          <p:spPr>
            <a:xfrm>
              <a:off x="-603858" y="2828135"/>
              <a:ext cx="4984860" cy="1906561"/>
            </a:xfrm>
            <a:prstGeom prst="snipRoundRect">
              <a:avLst>
                <a:gd name="adj1" fmla="val 0"/>
                <a:gd name="adj2" fmla="val 14615"/>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0810" y="2971024"/>
              <a:ext cx="3777899" cy="1663546"/>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Delving deeper might expose tiny bone fragments, demonstrating a meat-eater, and scientists might even be able to tell how the prey was eaten by examining teeth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5" action="ppaction://hlinksldjump"/>
                </a:rPr>
                <a:t>indentations</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on the fragments.</a:t>
              </a:r>
            </a:p>
          </p:txBody>
        </p:sp>
      </p:grpSp>
      <p:pic>
        <p:nvPicPr>
          <p:cNvPr id="4" name="Picture 3"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17" name="Group 16"/>
          <p:cNvGrpSpPr/>
          <p:nvPr/>
        </p:nvGrpSpPr>
        <p:grpSpPr>
          <a:xfrm>
            <a:off x="5482304" y="4802858"/>
            <a:ext cx="3960320" cy="450316"/>
            <a:chOff x="5455172" y="5982542"/>
            <a:chExt cx="3960320" cy="450316"/>
          </a:xfrm>
        </p:grpSpPr>
        <p:sp>
          <p:nvSpPr>
            <p:cNvPr id="20" name="Rectangle 19"/>
            <p:cNvSpPr/>
            <p:nvPr/>
          </p:nvSpPr>
          <p:spPr>
            <a:xfrm>
              <a:off x="5455172" y="5982542"/>
              <a:ext cx="3960320" cy="45031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495618" y="6084889"/>
              <a:ext cx="1871812"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 coprolite fossil.</a:t>
              </a:r>
            </a:p>
          </p:txBody>
        </p:sp>
      </p:grpSp>
      <p:sp>
        <p:nvSpPr>
          <p:cNvPr id="22" name="Rectangle 21"/>
          <p:cNvSpPr/>
          <p:nvPr/>
        </p:nvSpPr>
        <p:spPr>
          <a:xfrm>
            <a:off x="771062" y="5701085"/>
            <a:ext cx="7879306" cy="646331"/>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The coprolite of a vegetarian, however, might contain plant-based signs, such as seeds, bark or leaf fragments.</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981574">
            <a:off x="5392357" y="4970695"/>
            <a:ext cx="1482418" cy="3233649"/>
          </a:xfrm>
          <a:prstGeom prst="rect">
            <a:avLst/>
          </a:prstGeom>
        </p:spPr>
      </p:pic>
    </p:spTree>
    <p:extLst>
      <p:ext uri="{BB962C8B-B14F-4D97-AF65-F5344CB8AC3E}">
        <p14:creationId xmlns:p14="http://schemas.microsoft.com/office/powerpoint/2010/main" val="225406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 presetClass="entr" presetSubtype="4" fill="hold" grpId="0" nodeType="withEffect">
                                  <p:stCondLst>
                                    <p:cond delay="19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20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600" fill="hold"/>
                                        <p:tgtEl>
                                          <p:spTgt spid="17"/>
                                        </p:tgtEl>
                                        <p:attrNameLst>
                                          <p:attrName>ppt_x</p:attrName>
                                        </p:attrNameLst>
                                      </p:cBhvr>
                                      <p:tavLst>
                                        <p:tav tm="0">
                                          <p:val>
                                            <p:strVal val="#ppt_x"/>
                                          </p:val>
                                        </p:tav>
                                        <p:tav tm="100000">
                                          <p:val>
                                            <p:strVal val="#ppt_x"/>
                                          </p:val>
                                        </p:tav>
                                      </p:tavLst>
                                    </p:anim>
                                    <p:anim calcmode="lin" valueType="num">
                                      <p:cBhvr additive="base">
                                        <p:cTn id="26" dur="6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8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 presetClass="entr" presetSubtype="4" fill="hold" nodeType="withEffect">
                                  <p:stCondLst>
                                    <p:cond delay="12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rcRect l="2780" t="4153" r="4100" b="3866"/>
          <a:stretch>
            <a:fillRect/>
          </a:stretch>
        </p:blipFill>
        <p:spPr>
          <a:xfrm>
            <a:off x="809561" y="2317352"/>
            <a:ext cx="2662687" cy="1972573"/>
          </a:xfrm>
          <a:custGeom>
            <a:avLst/>
            <a:gdLst>
              <a:gd name="connsiteX0" fmla="*/ 0 w 2662687"/>
              <a:gd name="connsiteY0" fmla="*/ 0 h 1972573"/>
              <a:gd name="connsiteX1" fmla="*/ 2333918 w 2662687"/>
              <a:gd name="connsiteY1" fmla="*/ 0 h 1972573"/>
              <a:gd name="connsiteX2" fmla="*/ 2662687 w 2662687"/>
              <a:gd name="connsiteY2" fmla="*/ 328769 h 1972573"/>
              <a:gd name="connsiteX3" fmla="*/ 2662687 w 2662687"/>
              <a:gd name="connsiteY3" fmla="*/ 1972573 h 1972573"/>
              <a:gd name="connsiteX4" fmla="*/ 0 w 2662687"/>
              <a:gd name="connsiteY4" fmla="*/ 1972573 h 197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687" h="1972573">
                <a:moveTo>
                  <a:pt x="0" y="0"/>
                </a:moveTo>
                <a:lnTo>
                  <a:pt x="2333918" y="0"/>
                </a:lnTo>
                <a:lnTo>
                  <a:pt x="2662687" y="328769"/>
                </a:lnTo>
                <a:lnTo>
                  <a:pt x="2662687" y="1972573"/>
                </a:lnTo>
                <a:lnTo>
                  <a:pt x="0" y="1972573"/>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378430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11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4"/>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2.22222E-6 -2.96296E-6 L 2.22222E-6 0.00023 C 0.00278 -0.00115 0.00573 -0.00208 0.00868 -0.00324 C 0.00972 -0.00393 0.01041 -0.00509 0.01146 -0.00509 C 0.02656 -0.00602 0.04166 -0.00625 0.05694 -0.00625 C 0.06545 -0.00625 0.10625 -0.00625 0.12482 -0.00324 C 0.12639 -0.00301 0.12795 -0.00208 0.12934 -0.00185 C 0.1316 -0.00092 0.13385 -0.00069 0.13646 -2.96296E-6 C 0.13871 0.00047 0.14826 0.00463 0.14896 0.00486 C 0.15052 0.00556 0.15364 0.00695 0.15521 0.0081 C 0.15642 0.00949 0.15746 0.01065 0.15885 0.01181 C 0.16041 0.01297 0.1625 0.01366 0.16423 0.01505 C 0.16528 0.01621 0.16632 0.01736 0.16771 0.01829 C 0.17066 0.0206 0.17656 0.025 0.17656 0.02547 C 0.17708 0.02639 0.1776 0.02778 0.1783 0.02824 C 0.18073 0.03033 0.18472 0.03218 0.18732 0.03334 C 0.1908 0.03982 0.18715 0.03403 0.19184 0.03843 C 0.19288 0.03935 0.19357 0.04074 0.19444 0.04167 C 0.19722 0.04445 0.19861 0.04491 0.20069 0.04838 L 0.20712 0.05973 C 0.20816 0.06227 0.20903 0.06482 0.21041 0.06667 L 0.21337 0.06991 C 0.21666 0.08287 0.21285 0.07084 0.21857 0.08172 C 0.21927 0.0831 0.21962 0.08496 0.22031 0.08681 C 0.22083 0.08797 0.2217 0.08889 0.22222 0.09005 C 0.22795 0.10278 0.22205 0.09121 0.22743 0.10185 C 0.22812 0.10394 0.22847 0.10625 0.22934 0.10834 C 0.22986 0.10996 0.23073 0.11042 0.23107 0.11135 C 0.23837 0.13148 0.22899 0.10787 0.23385 0.12315 C 0.23455 0.1257 0.23559 0.12732 0.23646 0.1301 C 0.23646 0.13033 0.24097 0.14676 0.24184 0.15 C 0.24253 0.15232 0.24271 0.15486 0.24357 0.15672 C 0.24427 0.15787 0.24479 0.1588 0.24531 0.15996 C 0.24722 0.16528 0.24739 0.16922 0.24896 0.17477 C 0.24948 0.17662 0.25017 0.17801 0.25069 0.17986 C 0.25121 0.18148 0.25139 0.1831 0.25173 0.18496 C 0.25208 0.18727 0.25295 0.18935 0.2533 0.19144 C 0.25555 0.20023 0.25312 0.19329 0.25538 0.2051 C 0.25573 0.20741 0.25642 0.20949 0.25712 0.21158 C 0.25903 0.23033 0.25798 0.22292 0.25972 0.23473 C 0.26007 0.24098 0.26007 0.24723 0.26059 0.25301 C 0.26076 0.25672 0.26232 0.2632 0.26232 0.26343 C 0.26285 0.27153 0.26337 0.27848 0.26423 0.28658 C 0.26458 0.28866 0.26493 0.29074 0.2651 0.29306 C 0.26545 0.29769 0.2658 0.30209 0.26597 0.30648 C 0.26632 0.31204 0.26649 0.31783 0.26684 0.32338 C 0.26771 0.33473 0.26753 0.33079 0.26857 0.34005 C 0.26962 0.34861 0.26962 0.35 0.27048 0.35996 C 0.27239 0.43542 0.27309 0.42454 0.27118 0.50486 C 0.27118 0.50718 0.27066 0.50926 0.27048 0.51158 C 0.26996 0.51551 0.26979 0.51945 0.26944 0.52292 C 0.26944 0.52523 0.26892 0.52732 0.26857 0.52986 C 0.26823 0.5331 0.26805 0.53635 0.26788 0.53982 C 0.26753 0.5426 0.26719 0.54514 0.26684 0.54815 C 0.26614 0.55648 0.26441 0.57685 0.26423 0.58148 C 0.26389 0.5875 0.26354 0.59352 0.26319 0.59977 C 0.26267 0.60602 0.26163 0.60417 0.26146 0.61158 C 0.26111 0.63773 0.26146 0.66343 0.26146 0.68982 L 0.26059 0.69676 " pathEditMode="relative" rAng="0" ptsTypes="AAAAAAAAAAAAAAAAAAAAAAAAAAAAAAAAAAAAAAAAAAAAAAAAAAAAAAAAAAA">
                                      <p:cBhvr>
                                        <p:cTn id="33" dur="3000" fill="hold"/>
                                        <p:tgtEl>
                                          <p:spTgt spid="34"/>
                                        </p:tgtEl>
                                        <p:attrNameLst>
                                          <p:attrName>ppt_x</p:attrName>
                                          <p:attrName>ppt_y</p:attrName>
                                        </p:attrNameLst>
                                      </p:cBhvr>
                                      <p:rCtr x="13611" y="34514"/>
                                    </p:animMotion>
                                  </p:childTnLst>
                                </p:cTn>
                              </p:par>
                              <p:par>
                                <p:cTn id="34" presetID="31" presetClass="exit" presetSubtype="0" fill="hold" nodeType="withEffect">
                                  <p:stCondLst>
                                    <p:cond delay="900"/>
                                  </p:stCondLst>
                                  <p:childTnLst>
                                    <p:anim calcmode="lin" valueType="num">
                                      <p:cBhvr>
                                        <p:cTn id="35" dur="1600"/>
                                        <p:tgtEl>
                                          <p:spTgt spid="34"/>
                                        </p:tgtEl>
                                        <p:attrNameLst>
                                          <p:attrName>ppt_w</p:attrName>
                                        </p:attrNameLst>
                                      </p:cBhvr>
                                      <p:tavLst>
                                        <p:tav tm="0">
                                          <p:val>
                                            <p:strVal val="ppt_w"/>
                                          </p:val>
                                        </p:tav>
                                        <p:tav tm="100000">
                                          <p:val>
                                            <p:fltVal val="0"/>
                                          </p:val>
                                        </p:tav>
                                      </p:tavLst>
                                    </p:anim>
                                    <p:anim calcmode="lin" valueType="num">
                                      <p:cBhvr>
                                        <p:cTn id="36" dur="1600"/>
                                        <p:tgtEl>
                                          <p:spTgt spid="34"/>
                                        </p:tgtEl>
                                        <p:attrNameLst>
                                          <p:attrName>ppt_h</p:attrName>
                                        </p:attrNameLst>
                                      </p:cBhvr>
                                      <p:tavLst>
                                        <p:tav tm="0">
                                          <p:val>
                                            <p:strVal val="ppt_h"/>
                                          </p:val>
                                        </p:tav>
                                        <p:tav tm="100000">
                                          <p:val>
                                            <p:fltVal val="0"/>
                                          </p:val>
                                        </p:tav>
                                      </p:tavLst>
                                    </p:anim>
                                    <p:anim calcmode="lin" valueType="num">
                                      <p:cBhvr>
                                        <p:cTn id="37" dur="1600"/>
                                        <p:tgtEl>
                                          <p:spTgt spid="34"/>
                                        </p:tgtEl>
                                        <p:attrNameLst>
                                          <p:attrName>style.rotation</p:attrName>
                                        </p:attrNameLst>
                                      </p:cBhvr>
                                      <p:tavLst>
                                        <p:tav tm="0">
                                          <p:val>
                                            <p:fltVal val="0"/>
                                          </p:val>
                                        </p:tav>
                                        <p:tav tm="100000">
                                          <p:val>
                                            <p:fltVal val="90"/>
                                          </p:val>
                                        </p:tav>
                                      </p:tavLst>
                                    </p:anim>
                                    <p:animEffect transition="out" filter="fade">
                                      <p:cBhvr>
                                        <p:cTn id="38" dur="1600"/>
                                        <p:tgtEl>
                                          <p:spTgt spid="34"/>
                                        </p:tgtEl>
                                      </p:cBhvr>
                                    </p:animEffect>
                                    <p:set>
                                      <p:cBhvr>
                                        <p:cTn id="39" dur="1" fill="hold">
                                          <p:stCondLst>
                                            <p:cond delay="15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38" name="Fish"/>
          <p:cNvPicPr>
            <a:picLocks noChangeAspect="1"/>
          </p:cNvPicPr>
          <p:nvPr/>
        </p:nvPicPr>
        <p:blipFill>
          <a:blip r:embed="rId5" cstate="print">
            <a:extLst>
              <a:ext uri="{28A0092B-C50C-407E-A947-70E740481C1C}">
                <a14:useLocalDpi xmlns:a14="http://schemas.microsoft.com/office/drawing/2010/main" val="0"/>
              </a:ext>
            </a:extLst>
          </a:blip>
          <a:srcRect l="6805" t="3321" r="461" b="2935"/>
          <a:stretch>
            <a:fillRect/>
          </a:stretch>
        </p:blipFill>
        <p:spPr>
          <a:xfrm>
            <a:off x="747947" y="2352200"/>
            <a:ext cx="3287820" cy="1869540"/>
          </a:xfrm>
          <a:custGeom>
            <a:avLst/>
            <a:gdLst>
              <a:gd name="connsiteX0" fmla="*/ 0 w 2433863"/>
              <a:gd name="connsiteY0" fmla="*/ 0 h 1383958"/>
              <a:gd name="connsiteX1" fmla="*/ 2203199 w 2433863"/>
              <a:gd name="connsiteY1" fmla="*/ 0 h 1383958"/>
              <a:gd name="connsiteX2" fmla="*/ 2433863 w 2433863"/>
              <a:gd name="connsiteY2" fmla="*/ 230664 h 1383958"/>
              <a:gd name="connsiteX3" fmla="*/ 2433863 w 2433863"/>
              <a:gd name="connsiteY3" fmla="*/ 1383958 h 1383958"/>
              <a:gd name="connsiteX4" fmla="*/ 0 w 2433863"/>
              <a:gd name="connsiteY4" fmla="*/ 1383958 h 138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63" h="1383958">
                <a:moveTo>
                  <a:pt x="0" y="0"/>
                </a:moveTo>
                <a:lnTo>
                  <a:pt x="2203199" y="0"/>
                </a:lnTo>
                <a:lnTo>
                  <a:pt x="2433863" y="230664"/>
                </a:lnTo>
                <a:lnTo>
                  <a:pt x="2433863" y="1383958"/>
                </a:lnTo>
                <a:lnTo>
                  <a:pt x="0" y="1383958"/>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414069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3.33333E-6 L 1.66667E-6 0.00023 C 0.00607 -0.00116 0.01267 -0.00209 0.01944 -0.00324 C 0.0217 -0.00394 0.02326 -0.0051 0.02552 -0.0051 C 0.05937 -0.00602 0.09323 -0.00625 0.12743 -0.00625 C 0.14653 -0.00625 0.23802 -0.00625 0.27951 -0.00324 C 0.28316 -0.00301 0.28663 -0.00209 0.28976 -0.00186 C 0.29479 -0.00093 0.29982 -0.0007 0.30555 3.33333E-6 C 0.31076 0.00046 0.33212 0.00463 0.33368 0.00486 C 0.33715 0.00555 0.3441 0.00694 0.34757 0.0081 C 0.35035 0.00949 0.35278 0.01064 0.35573 0.0118 C 0.35937 0.01296 0.36406 0.01365 0.36788 0.01504 C 0.37014 0.0162 0.37257 0.01736 0.37569 0.01828 C 0.38229 0.0206 0.39548 0.025 0.39548 0.02546 C 0.3967 0.02639 0.39774 0.02777 0.3993 0.02824 C 0.40486 0.03032 0.41371 0.03217 0.41962 0.03333 C 0.42743 0.03981 0.41927 0.03402 0.42969 0.03842 C 0.43212 0.03935 0.43368 0.04074 0.43559 0.04166 C 0.44184 0.04444 0.44496 0.0449 0.44948 0.04838 L 0.46389 0.05972 C 0.46632 0.06227 0.46823 0.06481 0.47135 0.06666 L 0.47795 0.0699 C 0.48542 0.08287 0.47673 0.07083 0.48958 0.08171 C 0.49114 0.0831 0.49201 0.08495 0.49357 0.0868 C 0.49462 0.08796 0.4967 0.08889 0.49774 0.09004 C 0.51059 0.10277 0.49739 0.0912 0.50937 0.10185 C 0.51094 0.10393 0.5118 0.10625 0.51371 0.10833 C 0.51493 0.10995 0.51684 0.11041 0.51771 0.11134 C 0.53403 0.13148 0.51302 0.10787 0.52378 0.12314 C 0.52535 0.12569 0.52778 0.12731 0.52969 0.13009 C 0.52969 0.13032 0.53976 0.14676 0.54167 0.15 C 0.54323 0.15231 0.54375 0.15486 0.54566 0.15671 C 0.54722 0.15787 0.54844 0.15879 0.54948 0.15995 C 0.55382 0.16527 0.55417 0.16921 0.55764 0.17477 C 0.55885 0.17662 0.56042 0.17801 0.56163 0.17986 C 0.56267 0.18148 0.56319 0.1831 0.56389 0.18495 C 0.56476 0.18727 0.56667 0.18935 0.56736 0.19143 C 0.57239 0.20023 0.56701 0.19328 0.57205 0.20509 C 0.57292 0.2074 0.57448 0.20949 0.57604 0.21157 C 0.58021 0.23032 0.57795 0.22291 0.58177 0.23472 C 0.58264 0.24097 0.58264 0.24722 0.58368 0.25301 C 0.5842 0.25671 0.58767 0.26319 0.58767 0.26342 C 0.58889 0.27152 0.58993 0.27847 0.59184 0.28657 C 0.59271 0.28865 0.5934 0.29074 0.59392 0.29305 C 0.59462 0.29768 0.59548 0.30208 0.59583 0.30648 C 0.59653 0.31203 0.59705 0.31782 0.59774 0.32338 C 0.59965 0.33472 0.5993 0.33078 0.60156 0.34004 C 0.60399 0.34861 0.60399 0.35 0.6059 0.35995 C 0.61024 0.43541 0.6118 0.42453 0.60746 0.50486 C 0.60746 0.50717 0.60625 0.50926 0.6059 0.51157 C 0.60469 0.51551 0.60434 0.51944 0.60364 0.52291 C 0.60364 0.52523 0.60243 0.52731 0.60156 0.52986 C 0.60087 0.5331 0.60052 0.53634 0.6 0.53981 C 0.5993 0.54259 0.59861 0.54514 0.59774 0.54814 C 0.59618 0.55648 0.59236 0.57685 0.59184 0.58148 C 0.59114 0.5875 0.59028 0.59352 0.58958 0.59977 C 0.58837 0.60602 0.58611 0.60416 0.58576 0.61157 C 0.58489 0.63773 0.58576 0.66342 0.58576 0.68981 L 0.58368 0.69676 " pathEditMode="relative" rAng="0" ptsTypes="AAAAAAAAAAAAAAAAAAAAAAAAAAAAAAAAAAAAAAAAAAAAAAAAAAAAAAAAAAA">
                                      <p:cBhvr>
                                        <p:cTn id="6" dur="3000" fill="hold"/>
                                        <p:tgtEl>
                                          <p:spTgt spid="38"/>
                                        </p:tgtEl>
                                        <p:attrNameLst>
                                          <p:attrName>ppt_x</p:attrName>
                                          <p:attrName>ppt_y</p:attrName>
                                        </p:attrNameLst>
                                      </p:cBhvr>
                                      <p:rCtr x="30486" y="34514"/>
                                    </p:animMotion>
                                  </p:childTnLst>
                                </p:cTn>
                              </p:par>
                              <p:par>
                                <p:cTn id="7" presetID="31" presetClass="exit" presetSubtype="0" fill="hold" nodeType="withEffect">
                                  <p:stCondLst>
                                    <p:cond delay="900"/>
                                  </p:stCondLst>
                                  <p:childTnLst>
                                    <p:anim calcmode="lin" valueType="num">
                                      <p:cBhvr>
                                        <p:cTn id="8" dur="1600"/>
                                        <p:tgtEl>
                                          <p:spTgt spid="38"/>
                                        </p:tgtEl>
                                        <p:attrNameLst>
                                          <p:attrName>ppt_w</p:attrName>
                                        </p:attrNameLst>
                                      </p:cBhvr>
                                      <p:tavLst>
                                        <p:tav tm="0">
                                          <p:val>
                                            <p:strVal val="ppt_w"/>
                                          </p:val>
                                        </p:tav>
                                        <p:tav tm="100000">
                                          <p:val>
                                            <p:fltVal val="0"/>
                                          </p:val>
                                        </p:tav>
                                      </p:tavLst>
                                    </p:anim>
                                    <p:anim calcmode="lin" valueType="num">
                                      <p:cBhvr>
                                        <p:cTn id="9" dur="1600"/>
                                        <p:tgtEl>
                                          <p:spTgt spid="38"/>
                                        </p:tgtEl>
                                        <p:attrNameLst>
                                          <p:attrName>ppt_h</p:attrName>
                                        </p:attrNameLst>
                                      </p:cBhvr>
                                      <p:tavLst>
                                        <p:tav tm="0">
                                          <p:val>
                                            <p:strVal val="ppt_h"/>
                                          </p:val>
                                        </p:tav>
                                        <p:tav tm="100000">
                                          <p:val>
                                            <p:fltVal val="0"/>
                                          </p:val>
                                        </p:tav>
                                      </p:tavLst>
                                    </p:anim>
                                    <p:anim calcmode="lin" valueType="num">
                                      <p:cBhvr>
                                        <p:cTn id="10" dur="1600"/>
                                        <p:tgtEl>
                                          <p:spTgt spid="38"/>
                                        </p:tgtEl>
                                        <p:attrNameLst>
                                          <p:attrName>style.rotation</p:attrName>
                                        </p:attrNameLst>
                                      </p:cBhvr>
                                      <p:tavLst>
                                        <p:tav tm="0">
                                          <p:val>
                                            <p:fltVal val="0"/>
                                          </p:val>
                                        </p:tav>
                                        <p:tav tm="100000">
                                          <p:val>
                                            <p:fltVal val="90"/>
                                          </p:val>
                                        </p:tav>
                                      </p:tavLst>
                                    </p:anim>
                                    <p:animEffect transition="out" filter="fade">
                                      <p:cBhvr>
                                        <p:cTn id="11" dur="1600"/>
                                        <p:tgtEl>
                                          <p:spTgt spid="38"/>
                                        </p:tgtEl>
                                      </p:cBhvr>
                                    </p:animEffect>
                                    <p:set>
                                      <p:cBhvr>
                                        <p:cTn id="12" dur="1" fill="hold">
                                          <p:stCondLst>
                                            <p:cond delay="15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41" name="Big Poo"/>
          <p:cNvPicPr>
            <a:picLocks noChangeAspect="1"/>
          </p:cNvPicPr>
          <p:nvPr/>
        </p:nvPicPr>
        <p:blipFill>
          <a:blip r:embed="rId5" cstate="print">
            <a:extLst>
              <a:ext uri="{28A0092B-C50C-407E-A947-70E740481C1C}">
                <a14:useLocalDpi xmlns:a14="http://schemas.microsoft.com/office/drawing/2010/main" val="0"/>
              </a:ext>
            </a:extLst>
          </a:blip>
          <a:srcRect l="7432" t="13908" r="3673" b="16024"/>
          <a:stretch>
            <a:fillRect/>
          </a:stretch>
        </p:blipFill>
        <p:spPr>
          <a:xfrm>
            <a:off x="794032" y="2462049"/>
            <a:ext cx="3163661" cy="1798940"/>
          </a:xfrm>
          <a:custGeom>
            <a:avLst/>
            <a:gdLst>
              <a:gd name="connsiteX0" fmla="*/ 0 w 2433863"/>
              <a:gd name="connsiteY0" fmla="*/ 0 h 1383958"/>
              <a:gd name="connsiteX1" fmla="*/ 2203199 w 2433863"/>
              <a:gd name="connsiteY1" fmla="*/ 0 h 1383958"/>
              <a:gd name="connsiteX2" fmla="*/ 2433863 w 2433863"/>
              <a:gd name="connsiteY2" fmla="*/ 230664 h 1383958"/>
              <a:gd name="connsiteX3" fmla="*/ 2433863 w 2433863"/>
              <a:gd name="connsiteY3" fmla="*/ 1383958 h 1383958"/>
              <a:gd name="connsiteX4" fmla="*/ 0 w 2433863"/>
              <a:gd name="connsiteY4" fmla="*/ 1383958 h 138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63" h="1383958">
                <a:moveTo>
                  <a:pt x="0" y="0"/>
                </a:moveTo>
                <a:lnTo>
                  <a:pt x="2203199" y="0"/>
                </a:lnTo>
                <a:lnTo>
                  <a:pt x="2433863" y="230664"/>
                </a:lnTo>
                <a:lnTo>
                  <a:pt x="2433863" y="1383958"/>
                </a:lnTo>
                <a:lnTo>
                  <a:pt x="0" y="1383958"/>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637736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3.7037E-6 L -0.11823 0.70949 " pathEditMode="relative" rAng="0" ptsTypes="AA">
                                      <p:cBhvr>
                                        <p:cTn id="6" dur="3000" fill="hold"/>
                                        <p:tgtEl>
                                          <p:spTgt spid="41"/>
                                        </p:tgtEl>
                                        <p:attrNameLst>
                                          <p:attrName>ppt_x</p:attrName>
                                          <p:attrName>ppt_y</p:attrName>
                                        </p:attrNameLst>
                                      </p:cBhvr>
                                      <p:rCtr x="-5920" y="35463"/>
                                    </p:animMotion>
                                  </p:childTnLst>
                                </p:cTn>
                              </p:par>
                              <p:par>
                                <p:cTn id="7" presetID="31" presetClass="exit" presetSubtype="0" fill="hold" nodeType="withEffect">
                                  <p:stCondLst>
                                    <p:cond delay="900"/>
                                  </p:stCondLst>
                                  <p:childTnLst>
                                    <p:anim calcmode="lin" valueType="num">
                                      <p:cBhvr>
                                        <p:cTn id="8" dur="1400"/>
                                        <p:tgtEl>
                                          <p:spTgt spid="41"/>
                                        </p:tgtEl>
                                        <p:attrNameLst>
                                          <p:attrName>ppt_w</p:attrName>
                                        </p:attrNameLst>
                                      </p:cBhvr>
                                      <p:tavLst>
                                        <p:tav tm="0">
                                          <p:val>
                                            <p:strVal val="ppt_w"/>
                                          </p:val>
                                        </p:tav>
                                        <p:tav tm="100000">
                                          <p:val>
                                            <p:fltVal val="0"/>
                                          </p:val>
                                        </p:tav>
                                      </p:tavLst>
                                    </p:anim>
                                    <p:anim calcmode="lin" valueType="num">
                                      <p:cBhvr>
                                        <p:cTn id="9" dur="1400"/>
                                        <p:tgtEl>
                                          <p:spTgt spid="41"/>
                                        </p:tgtEl>
                                        <p:attrNameLst>
                                          <p:attrName>ppt_h</p:attrName>
                                        </p:attrNameLst>
                                      </p:cBhvr>
                                      <p:tavLst>
                                        <p:tav tm="0">
                                          <p:val>
                                            <p:strVal val="ppt_h"/>
                                          </p:val>
                                        </p:tav>
                                        <p:tav tm="100000">
                                          <p:val>
                                            <p:fltVal val="0"/>
                                          </p:val>
                                        </p:tav>
                                      </p:tavLst>
                                    </p:anim>
                                    <p:anim calcmode="lin" valueType="num">
                                      <p:cBhvr>
                                        <p:cTn id="10" dur="1400"/>
                                        <p:tgtEl>
                                          <p:spTgt spid="41"/>
                                        </p:tgtEl>
                                        <p:attrNameLst>
                                          <p:attrName>style.rotation</p:attrName>
                                        </p:attrNameLst>
                                      </p:cBhvr>
                                      <p:tavLst>
                                        <p:tav tm="0">
                                          <p:val>
                                            <p:fltVal val="0"/>
                                          </p:val>
                                        </p:tav>
                                        <p:tav tm="100000">
                                          <p:val>
                                            <p:fltVal val="90"/>
                                          </p:val>
                                        </p:tav>
                                      </p:tavLst>
                                    </p:anim>
                                    <p:animEffect transition="out" filter="fade">
                                      <p:cBhvr>
                                        <p:cTn id="11" dur="1400"/>
                                        <p:tgtEl>
                                          <p:spTgt spid="41"/>
                                        </p:tgtEl>
                                      </p:cBhvr>
                                    </p:animEffect>
                                    <p:set>
                                      <p:cBhvr>
                                        <p:cTn id="12" dur="1" fill="hold">
                                          <p:stCondLst>
                                            <p:cond delay="13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44" name="Stingray"/>
          <p:cNvPicPr>
            <a:picLocks noChangeAspect="1"/>
          </p:cNvPicPr>
          <p:nvPr/>
        </p:nvPicPr>
        <p:blipFill>
          <a:blip r:embed="rId5" cstate="print">
            <a:extLst>
              <a:ext uri="{28A0092B-C50C-407E-A947-70E740481C1C}">
                <a14:useLocalDpi xmlns:a14="http://schemas.microsoft.com/office/drawing/2010/main" val="0"/>
              </a:ext>
            </a:extLst>
          </a:blip>
          <a:srcRect l="742" r="3396" b="13274"/>
          <a:stretch>
            <a:fillRect/>
          </a:stretch>
        </p:blipFill>
        <p:spPr>
          <a:xfrm>
            <a:off x="810645" y="2355501"/>
            <a:ext cx="3282014" cy="1866239"/>
          </a:xfrm>
          <a:custGeom>
            <a:avLst/>
            <a:gdLst>
              <a:gd name="connsiteX0" fmla="*/ 0 w 2433863"/>
              <a:gd name="connsiteY0" fmla="*/ 0 h 1383958"/>
              <a:gd name="connsiteX1" fmla="*/ 2203199 w 2433863"/>
              <a:gd name="connsiteY1" fmla="*/ 0 h 1383958"/>
              <a:gd name="connsiteX2" fmla="*/ 2433863 w 2433863"/>
              <a:gd name="connsiteY2" fmla="*/ 230664 h 1383958"/>
              <a:gd name="connsiteX3" fmla="*/ 2433863 w 2433863"/>
              <a:gd name="connsiteY3" fmla="*/ 1383958 h 1383958"/>
              <a:gd name="connsiteX4" fmla="*/ 0 w 2433863"/>
              <a:gd name="connsiteY4" fmla="*/ 1383958 h 138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63" h="1383958">
                <a:moveTo>
                  <a:pt x="0" y="0"/>
                </a:moveTo>
                <a:lnTo>
                  <a:pt x="2203199" y="0"/>
                </a:lnTo>
                <a:lnTo>
                  <a:pt x="2433863" y="230664"/>
                </a:lnTo>
                <a:lnTo>
                  <a:pt x="2433863" y="1383958"/>
                </a:lnTo>
                <a:lnTo>
                  <a:pt x="0" y="1383958"/>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33803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4"/>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111E-6 1.85185E-6 L -1.11111E-6 1.85185E-6 C 0.00347 -0.00139 0.00711 -0.00278 0.01059 -0.00463 C 0.01267 -0.00579 0.01458 -0.00787 0.01666 -0.00949 C 0.01805 -0.01065 0.01979 -0.01135 0.02135 -0.0125 C 0.02257 -0.01343 0.02361 -0.01482 0.025 -0.01574 C 0.03368 -0.02246 0.02534 -0.01528 0.03559 -0.02223 C 0.03767 -0.02338 0.03958 -0.02547 0.04166 -0.02686 C 0.04305 -0.02801 0.04479 -0.02894 0.04635 -0.0301 C 0.04757 -0.03102 0.04861 -0.03241 0.05 -0.03334 C 0.05139 -0.03403 0.05312 -0.03403 0.05468 -0.03473 C 0.05642 -0.03565 0.05781 -0.03704 0.05937 -0.03797 C 0.06059 -0.03866 0.0618 -0.03889 0.06302 -0.03959 C 0.06996 -0.04422 0.06302 -0.04167 0.07135 -0.04584 C 0.07291 -0.04676 0.07448 -0.04699 0.07604 -0.04746 C 0.07847 -0.04838 0.0809 -0.04977 0.08333 -0.0507 C 0.08489 -0.05116 0.08646 -0.05162 0.08802 -0.05232 C 0.08802 -0.05232 0.09687 -0.05625 0.09878 -0.05695 C 0.1 -0.05764 0.10104 -0.05834 0.10225 -0.05857 L 0.11059 -0.06019 C 0.11788 -0.06343 0.11128 -0.06088 0.12378 -0.06343 C 0.13489 -0.06574 0.1243 -0.06482 0.13923 -0.06667 C 0.14514 -0.06713 0.15104 -0.0676 0.15711 -0.06806 C 0.17847 -0.07292 0.14461 -0.06551 0.17604 -0.0713 C 0.1809 -0.07223 0.18559 -0.07385 0.19045 -0.07454 C 0.21059 -0.07662 0.2 -0.0757 0.22257 -0.07755 L 0.2618 -0.07616 C 0.2658 -0.07593 0.26979 -0.07477 0.27378 -0.07454 C 0.28055 -0.07385 0.28715 -0.07338 0.29392 -0.07292 C 0.29809 -0.07176 0.30069 -0.0713 0.30468 -0.06968 C 0.3059 -0.06922 0.30711 -0.06852 0.30833 -0.06806 C 0.30989 -0.0676 0.31146 -0.06713 0.31302 -0.06667 C 0.31423 -0.06621 0.31527 -0.06528 0.31666 -0.06505 C 0.32135 -0.06412 0.32604 -0.06389 0.3309 -0.06343 C 0.33489 -0.06227 0.33767 -0.06181 0.34166 -0.06019 C 0.34288 -0.05973 0.34392 -0.05903 0.34514 -0.05857 C 0.34757 -0.05787 0.35 -0.05764 0.35225 -0.05695 C 0.35521 -0.05625 0.36007 -0.0551 0.36302 -0.05394 C 0.36545 -0.05278 0.36771 -0.05139 0.37014 -0.0507 C 0.37343 -0.04954 0.37656 -0.04885 0.37968 -0.04746 C 0.3809 -0.04699 0.38211 -0.0463 0.38333 -0.04584 C 0.38524 -0.04537 0.38732 -0.04514 0.38923 -0.04445 C 0.40399 -0.03889 0.38871 -0.04283 0.40347 -0.03959 C 0.40503 -0.03843 0.40659 -0.03704 0.40833 -0.03635 C 0.41024 -0.03565 0.41232 -0.03542 0.41423 -0.03473 C 0.4158 -0.03426 0.41736 -0.0338 0.41892 -0.03334 C 0.4309 -0.02871 0.4125 -0.03496 0.42725 -0.0301 C 0.42899 -0.02894 0.43038 -0.02755 0.43211 -0.02686 C 0.43402 -0.02593 0.43611 -0.02593 0.43802 -0.02524 C 0.43958 -0.02477 0.44114 -0.02431 0.44288 -0.02361 C 0.44392 -0.02315 0.44531 -0.02292 0.44635 -0.02223 C 0.45868 -0.01297 0.44896 -0.01783 0.45711 -0.01412 C 0.46614 -0.00209 0.45555 -0.01482 0.46423 -0.00787 C 0.46527 -0.00695 0.46562 -0.00533 0.46666 -0.00463 C 0.46771 -0.00371 0.46909 -0.00394 0.47014 -0.00301 C 0.47274 -0.00116 0.475 0.00115 0.47725 0.00324 C 0.47847 0.00439 0.47968 0.00532 0.4809 0.00648 C 0.48246 0.0081 0.48385 0.00995 0.48559 0.01111 C 0.4868 0.01203 0.48802 0.01226 0.48923 0.01273 C 0.50295 0.03101 0.48437 0.00764 0.49635 0.01921 C 0.49826 0.02083 0.4993 0.02384 0.50121 0.02546 C 0.50416 0.02824 0.50816 0.02847 0.51059 0.03194 L 0.51788 0.04143 C 0.51892 0.04305 0.51996 0.0449 0.52135 0.04606 L 0.525 0.0493 C 0.52569 0.05092 0.52639 0.05277 0.52725 0.05416 C 0.5283 0.05532 0.52986 0.05601 0.5309 0.05717 C 0.53264 0.05926 0.5342 0.06134 0.53559 0.06365 C 0.53698 0.06551 0.53819 0.06759 0.53923 0.0699 C 0.54271 0.07731 0.54027 0.07476 0.54392 0.08101 C 0.54461 0.08217 0.54566 0.0831 0.54635 0.08426 C 0.54722 0.08634 0.54774 0.08865 0.54878 0.09051 C 0.5493 0.09189 0.55069 0.09236 0.55121 0.09375 C 0.55191 0.09629 0.55173 0.09907 0.55225 0.10162 C 0.55295 0.10439 0.55399 0.10694 0.55468 0.10972 C 0.55521 0.11111 0.55538 0.11296 0.5559 0.11435 C 0.55694 0.11713 0.55833 0.11967 0.55955 0.12222 C 0.56163 0.1368 0.55937 0.12361 0.56302 0.13981 C 0.56354 0.14189 0.56354 0.14421 0.56423 0.14606 C 0.56475 0.14791 0.56597 0.14907 0.56666 0.15092 C 0.56771 0.15393 0.56823 0.15717 0.56892 0.16041 C 0.56944 0.16203 0.56979 0.16365 0.57014 0.16527 C 0.5717 0.17037 0.57396 0.17546 0.575 0.18101 L 0.57725 0.19375 C 0.57777 0.19583 0.57795 0.19814 0.57847 0.2 L 0.5809 0.20972 L 0.58211 0.21435 L 0.58333 0.21921 C 0.58489 0.23449 0.58385 0.22662 0.5868 0.24305 L 0.58802 0.2493 L 0.58923 0.25555 C 0.58958 0.2625 0.58993 0.26944 0.59045 0.27639 C 0.5908 0.28217 0.59166 0.28796 0.59166 0.29375 C 0.59166 0.31296 0.59132 0.31365 0.58923 0.32708 C 0.58958 0.37523 0.58975 0.42338 0.59045 0.47152 C 0.59045 0.47777 0.59149 0.48426 0.59166 0.49051 C 0.59218 0.51435 0.59253 0.53819 0.59288 0.56203 C 0.59427 0.67847 0.59392 0.66412 0.59392 0.75416 L 0.59392 0.75416 L 0.59392 0.75416 " pathEditMode="relative" ptsTypes="AAAAAAAAAAAAAAAAAAAAAAAAAAAAAAAAAAAAAAAAAAAAAAAAAAAAAAAAAAAAAAAAAAAAAAAAAAAAAAAAAAAAAAAAAAAAAAAAAAAA">
                                      <p:cBhvr>
                                        <p:cTn id="14" dur="3000" fill="hold"/>
                                        <p:tgtEl>
                                          <p:spTgt spid="44"/>
                                        </p:tgtEl>
                                        <p:attrNameLst>
                                          <p:attrName>ppt_x</p:attrName>
                                          <p:attrName>ppt_y</p:attrName>
                                        </p:attrNameLst>
                                      </p:cBhvr>
                                    </p:animMotion>
                                  </p:childTnLst>
                                </p:cTn>
                              </p:par>
                              <p:par>
                                <p:cTn id="15" presetID="31" presetClass="exit" presetSubtype="0" fill="hold" nodeType="withEffect">
                                  <p:stCondLst>
                                    <p:cond delay="900"/>
                                  </p:stCondLst>
                                  <p:childTnLst>
                                    <p:anim calcmode="lin" valueType="num">
                                      <p:cBhvr>
                                        <p:cTn id="16" dur="2000"/>
                                        <p:tgtEl>
                                          <p:spTgt spid="44"/>
                                        </p:tgtEl>
                                        <p:attrNameLst>
                                          <p:attrName>ppt_w</p:attrName>
                                        </p:attrNameLst>
                                      </p:cBhvr>
                                      <p:tavLst>
                                        <p:tav tm="0">
                                          <p:val>
                                            <p:strVal val="ppt_w"/>
                                          </p:val>
                                        </p:tav>
                                        <p:tav tm="100000">
                                          <p:val>
                                            <p:fltVal val="0"/>
                                          </p:val>
                                        </p:tav>
                                      </p:tavLst>
                                    </p:anim>
                                    <p:anim calcmode="lin" valueType="num">
                                      <p:cBhvr>
                                        <p:cTn id="17" dur="2000"/>
                                        <p:tgtEl>
                                          <p:spTgt spid="44"/>
                                        </p:tgtEl>
                                        <p:attrNameLst>
                                          <p:attrName>ppt_h</p:attrName>
                                        </p:attrNameLst>
                                      </p:cBhvr>
                                      <p:tavLst>
                                        <p:tav tm="0">
                                          <p:val>
                                            <p:strVal val="ppt_h"/>
                                          </p:val>
                                        </p:tav>
                                        <p:tav tm="100000">
                                          <p:val>
                                            <p:fltVal val="0"/>
                                          </p:val>
                                        </p:tav>
                                      </p:tavLst>
                                    </p:anim>
                                    <p:anim calcmode="lin" valueType="num">
                                      <p:cBhvr>
                                        <p:cTn id="18" dur="2000"/>
                                        <p:tgtEl>
                                          <p:spTgt spid="44"/>
                                        </p:tgtEl>
                                        <p:attrNameLst>
                                          <p:attrName>style.rotation</p:attrName>
                                        </p:attrNameLst>
                                      </p:cBhvr>
                                      <p:tavLst>
                                        <p:tav tm="0">
                                          <p:val>
                                            <p:fltVal val="0"/>
                                          </p:val>
                                        </p:tav>
                                        <p:tav tm="100000">
                                          <p:val>
                                            <p:fltVal val="90"/>
                                          </p:val>
                                        </p:tav>
                                      </p:tavLst>
                                    </p:anim>
                                    <p:animEffect transition="out" filter="fade">
                                      <p:cBhvr>
                                        <p:cTn id="19" dur="2000"/>
                                        <p:tgtEl>
                                          <p:spTgt spid="44"/>
                                        </p:tgtEl>
                                      </p:cBhvr>
                                    </p:animEffect>
                                    <p:set>
                                      <p:cBhvr>
                                        <p:cTn id="20" dur="1" fill="hold">
                                          <p:stCondLst>
                                            <p:cond delay="1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47" name="Narrow Poo"/>
          <p:cNvPicPr>
            <a:picLocks noChangeAspect="1"/>
          </p:cNvPicPr>
          <p:nvPr/>
        </p:nvPicPr>
        <p:blipFill>
          <a:blip r:embed="rId5" cstate="print">
            <a:extLst>
              <a:ext uri="{28A0092B-C50C-407E-A947-70E740481C1C}">
                <a14:useLocalDpi xmlns:a14="http://schemas.microsoft.com/office/drawing/2010/main" val="0"/>
              </a:ext>
            </a:extLst>
          </a:blip>
          <a:srcRect l="26384" t="681" r="3830" b="3049"/>
          <a:stretch>
            <a:fillRect/>
          </a:stretch>
        </p:blipFill>
        <p:spPr>
          <a:xfrm>
            <a:off x="780229" y="2434142"/>
            <a:ext cx="3033144" cy="1724725"/>
          </a:xfrm>
          <a:custGeom>
            <a:avLst/>
            <a:gdLst>
              <a:gd name="connsiteX0" fmla="*/ 0 w 2433863"/>
              <a:gd name="connsiteY0" fmla="*/ 0 h 1383958"/>
              <a:gd name="connsiteX1" fmla="*/ 2203199 w 2433863"/>
              <a:gd name="connsiteY1" fmla="*/ 0 h 1383958"/>
              <a:gd name="connsiteX2" fmla="*/ 2433863 w 2433863"/>
              <a:gd name="connsiteY2" fmla="*/ 230664 h 1383958"/>
              <a:gd name="connsiteX3" fmla="*/ 2433863 w 2433863"/>
              <a:gd name="connsiteY3" fmla="*/ 1383958 h 1383958"/>
              <a:gd name="connsiteX4" fmla="*/ 0 w 2433863"/>
              <a:gd name="connsiteY4" fmla="*/ 1383958 h 138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63" h="1383958">
                <a:moveTo>
                  <a:pt x="0" y="0"/>
                </a:moveTo>
                <a:lnTo>
                  <a:pt x="2203199" y="0"/>
                </a:lnTo>
                <a:lnTo>
                  <a:pt x="2433863" y="230664"/>
                </a:lnTo>
                <a:lnTo>
                  <a:pt x="2433863" y="1383958"/>
                </a:lnTo>
                <a:lnTo>
                  <a:pt x="0" y="1383958"/>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364268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7"/>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4.44444E-6 L -0.13298 0.70463 " pathEditMode="relative" rAng="0" ptsTypes="AA">
                                      <p:cBhvr>
                                        <p:cTn id="14" dur="3000" fill="hold"/>
                                        <p:tgtEl>
                                          <p:spTgt spid="47"/>
                                        </p:tgtEl>
                                        <p:attrNameLst>
                                          <p:attrName>ppt_x</p:attrName>
                                          <p:attrName>ppt_y</p:attrName>
                                        </p:attrNameLst>
                                      </p:cBhvr>
                                      <p:rCtr x="-6649" y="35231"/>
                                    </p:animMotion>
                                  </p:childTnLst>
                                </p:cTn>
                              </p:par>
                              <p:par>
                                <p:cTn id="15" presetID="31" presetClass="exit" presetSubtype="0" fill="hold" nodeType="withEffect">
                                  <p:stCondLst>
                                    <p:cond delay="900"/>
                                  </p:stCondLst>
                                  <p:childTnLst>
                                    <p:anim calcmode="lin" valueType="num">
                                      <p:cBhvr>
                                        <p:cTn id="16" dur="1400"/>
                                        <p:tgtEl>
                                          <p:spTgt spid="47"/>
                                        </p:tgtEl>
                                        <p:attrNameLst>
                                          <p:attrName>ppt_w</p:attrName>
                                        </p:attrNameLst>
                                      </p:cBhvr>
                                      <p:tavLst>
                                        <p:tav tm="0">
                                          <p:val>
                                            <p:strVal val="ppt_w"/>
                                          </p:val>
                                        </p:tav>
                                        <p:tav tm="100000">
                                          <p:val>
                                            <p:fltVal val="0"/>
                                          </p:val>
                                        </p:tav>
                                      </p:tavLst>
                                    </p:anim>
                                    <p:anim calcmode="lin" valueType="num">
                                      <p:cBhvr>
                                        <p:cTn id="17" dur="1400"/>
                                        <p:tgtEl>
                                          <p:spTgt spid="47"/>
                                        </p:tgtEl>
                                        <p:attrNameLst>
                                          <p:attrName>ppt_h</p:attrName>
                                        </p:attrNameLst>
                                      </p:cBhvr>
                                      <p:tavLst>
                                        <p:tav tm="0">
                                          <p:val>
                                            <p:strVal val="ppt_h"/>
                                          </p:val>
                                        </p:tav>
                                        <p:tav tm="100000">
                                          <p:val>
                                            <p:fltVal val="0"/>
                                          </p:val>
                                        </p:tav>
                                      </p:tavLst>
                                    </p:anim>
                                    <p:anim calcmode="lin" valueType="num">
                                      <p:cBhvr>
                                        <p:cTn id="18" dur="1400"/>
                                        <p:tgtEl>
                                          <p:spTgt spid="47"/>
                                        </p:tgtEl>
                                        <p:attrNameLst>
                                          <p:attrName>style.rotation</p:attrName>
                                        </p:attrNameLst>
                                      </p:cBhvr>
                                      <p:tavLst>
                                        <p:tav tm="0">
                                          <p:val>
                                            <p:fltVal val="0"/>
                                          </p:val>
                                        </p:tav>
                                        <p:tav tm="100000">
                                          <p:val>
                                            <p:fltVal val="90"/>
                                          </p:val>
                                        </p:tav>
                                      </p:tavLst>
                                    </p:anim>
                                    <p:animEffect transition="out" filter="fade">
                                      <p:cBhvr>
                                        <p:cTn id="19" dur="1400"/>
                                        <p:tgtEl>
                                          <p:spTgt spid="47"/>
                                        </p:tgtEl>
                                      </p:cBhvr>
                                    </p:animEffect>
                                    <p:set>
                                      <p:cBhvr>
                                        <p:cTn id="20" dur="1" fill="hold">
                                          <p:stCondLst>
                                            <p:cond delay="13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744" y="4492883"/>
            <a:ext cx="2801257" cy="2096328"/>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810" y="4489160"/>
            <a:ext cx="2801257" cy="2096328"/>
          </a:xfrm>
          <a:prstGeom prst="rect">
            <a:avLst/>
          </a:prstGeom>
        </p:spPr>
      </p:pic>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19" y="4492883"/>
            <a:ext cx="2801257" cy="20963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70567"/>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23" name="Group 22"/>
          <p:cNvGrpSpPr/>
          <p:nvPr/>
        </p:nvGrpSpPr>
        <p:grpSpPr>
          <a:xfrm>
            <a:off x="447705" y="1306566"/>
            <a:ext cx="2734105" cy="780769"/>
            <a:chOff x="6018135" y="5982541"/>
            <a:chExt cx="5521617" cy="780769"/>
          </a:xfrm>
        </p:grpSpPr>
        <p:sp>
          <p:nvSpPr>
            <p:cNvPr id="24" name="Rectangle 23"/>
            <p:cNvSpPr/>
            <p:nvPr/>
          </p:nvSpPr>
          <p:spPr>
            <a:xfrm>
              <a:off x="6018135" y="5982541"/>
              <a:ext cx="5521617" cy="780769"/>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213296" y="6046689"/>
              <a:ext cx="5326456" cy="646331"/>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Sort these fossils into the correct group.</a:t>
              </a:r>
            </a:p>
          </p:txBody>
        </p:sp>
      </p:grpSp>
      <p:pic>
        <p:nvPicPr>
          <p:cNvPr id="49" name="Footprint"/>
          <p:cNvPicPr>
            <a:picLocks noChangeAspect="1"/>
          </p:cNvPicPr>
          <p:nvPr/>
        </p:nvPicPr>
        <p:blipFill>
          <a:blip r:embed="rId5" cstate="print">
            <a:extLst>
              <a:ext uri="{28A0092B-C50C-407E-A947-70E740481C1C}">
                <a14:useLocalDpi xmlns:a14="http://schemas.microsoft.com/office/drawing/2010/main" val="0"/>
              </a:ext>
            </a:extLst>
          </a:blip>
          <a:srcRect l="89" t="11922" r="5323" b="7400"/>
          <a:stretch>
            <a:fillRect/>
          </a:stretch>
        </p:blipFill>
        <p:spPr>
          <a:xfrm>
            <a:off x="741093" y="2422800"/>
            <a:ext cx="2994738" cy="1702886"/>
          </a:xfrm>
          <a:custGeom>
            <a:avLst/>
            <a:gdLst>
              <a:gd name="connsiteX0" fmla="*/ 0 w 2433863"/>
              <a:gd name="connsiteY0" fmla="*/ 0 h 1383958"/>
              <a:gd name="connsiteX1" fmla="*/ 2203199 w 2433863"/>
              <a:gd name="connsiteY1" fmla="*/ 0 h 1383958"/>
              <a:gd name="connsiteX2" fmla="*/ 2433863 w 2433863"/>
              <a:gd name="connsiteY2" fmla="*/ 230664 h 1383958"/>
              <a:gd name="connsiteX3" fmla="*/ 2433863 w 2433863"/>
              <a:gd name="connsiteY3" fmla="*/ 1383958 h 1383958"/>
              <a:gd name="connsiteX4" fmla="*/ 0 w 2433863"/>
              <a:gd name="connsiteY4" fmla="*/ 1383958 h 138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63" h="1383958">
                <a:moveTo>
                  <a:pt x="0" y="0"/>
                </a:moveTo>
                <a:lnTo>
                  <a:pt x="2203199" y="0"/>
                </a:lnTo>
                <a:lnTo>
                  <a:pt x="2433863" y="230664"/>
                </a:lnTo>
                <a:lnTo>
                  <a:pt x="2433863" y="1383958"/>
                </a:lnTo>
                <a:lnTo>
                  <a:pt x="0" y="1383958"/>
                </a:lnTo>
                <a:close/>
              </a:path>
            </a:pathLst>
          </a:custGeom>
          <a:ln w="28575">
            <a:solidFill>
              <a:srgbClr val="E3E179"/>
            </a:solidFill>
          </a:ln>
        </p:spPr>
      </p:pic>
      <p:grpSp>
        <p:nvGrpSpPr>
          <p:cNvPr id="53" name="Group 52"/>
          <p:cNvGrpSpPr/>
          <p:nvPr/>
        </p:nvGrpSpPr>
        <p:grpSpPr>
          <a:xfrm>
            <a:off x="3394913" y="1269063"/>
            <a:ext cx="5286767" cy="826508"/>
            <a:chOff x="4479918" y="5982541"/>
            <a:chExt cx="5286767" cy="826508"/>
          </a:xfrm>
        </p:grpSpPr>
        <p:sp>
          <p:nvSpPr>
            <p:cNvPr id="54" name="Rectangle 53"/>
            <p:cNvSpPr/>
            <p:nvPr/>
          </p:nvSpPr>
          <p:spPr>
            <a:xfrm>
              <a:off x="4479918" y="5982541"/>
              <a:ext cx="5286767" cy="826508"/>
            </a:xfrm>
            <a:prstGeom prst="rect">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557253" y="6070444"/>
              <a:ext cx="5197076" cy="646331"/>
            </a:xfrm>
            <a:prstGeom prst="rect">
              <a:avLst/>
            </a:prstGeom>
          </p:spPr>
          <p:txBody>
            <a:bodyPr wrap="square">
              <a:spAutoFit/>
            </a:bodyPr>
            <a:lstStyle/>
            <a:p>
              <a:pPr algn="ct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Click on each image to move the fossil into the basket they belong to.</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47" y="5905891"/>
            <a:ext cx="2424365" cy="679597"/>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4913" y="5902168"/>
            <a:ext cx="2424365" cy="679597"/>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622" y="5905891"/>
            <a:ext cx="2424365" cy="679597"/>
          </a:xfrm>
          <a:prstGeom prst="rect">
            <a:avLst/>
          </a:prstGeom>
        </p:spPr>
      </p:pic>
      <p:sp>
        <p:nvSpPr>
          <p:cNvPr id="8" name="TextBox 7"/>
          <p:cNvSpPr txBox="1"/>
          <p:nvPr/>
        </p:nvSpPr>
        <p:spPr>
          <a:xfrm>
            <a:off x="741093" y="6041911"/>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TextBox 30"/>
          <p:cNvSpPr txBox="1"/>
          <p:nvPr/>
        </p:nvSpPr>
        <p:spPr>
          <a:xfrm>
            <a:off x="3751815"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2" name="TextBox 31"/>
          <p:cNvSpPr txBox="1"/>
          <p:nvPr/>
        </p:nvSpPr>
        <p:spPr>
          <a:xfrm>
            <a:off x="6725524" y="6080146"/>
            <a:ext cx="1710559" cy="400110"/>
          </a:xfrm>
          <a:prstGeom prst="rect">
            <a:avLst/>
          </a:prstGeom>
          <a:noFill/>
        </p:spPr>
        <p:txBody>
          <a:bodyPr wrap="square" rtlCol="0">
            <a:spAutoFit/>
          </a:bodyPr>
          <a:lstStyle/>
          <a:p>
            <a:pPr algn="ctr"/>
            <a:r>
              <a:rPr lang="en-GB" sz="20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56" name="Picture 55"/>
          <p:cNvPicPr>
            <a:picLocks noChangeAspect="1"/>
          </p:cNvPicPr>
          <p:nvPr/>
        </p:nvPicPr>
        <p:blipFill rotWithShape="1">
          <a:blip r:embed="rId7"/>
          <a:srcRect l="192" r="300"/>
          <a:stretch/>
        </p:blipFill>
        <p:spPr>
          <a:xfrm>
            <a:off x="0" y="5861410"/>
            <a:ext cx="9126070" cy="991498"/>
          </a:xfrm>
          <a:prstGeom prst="rect">
            <a:avLst/>
          </a:prstGeom>
        </p:spPr>
      </p:pic>
    </p:spTree>
    <p:extLst>
      <p:ext uri="{BB962C8B-B14F-4D97-AF65-F5344CB8AC3E}">
        <p14:creationId xmlns:p14="http://schemas.microsoft.com/office/powerpoint/2010/main" val="259303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9"/>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111E-6 7.77778E-6 L 1.11111E-6 7.77778E-6 C 0.00313 -0.00161 0.00625 -0.00347 0.00938 -0.00485 C 0.01094 -0.00555 0.01267 -0.00601 0.01424 -0.00647 C 0.02361 -0.00902 0.02656 -0.00856 0.03802 -0.00948 C 0.04965 -0.00925 0.07899 -0.00972 0.09635 -0.00647 C 0.09792 -0.00601 0.09948 -0.00509 0.10104 -0.00485 C 0.1217 -0.00022 0.09792 -0.00717 0.125 7.77778E-6 L 0.13681 0.00302 C 0.13837 0.00417 0.13993 0.00556 0.14167 0.00626 C 0.14392 0.00718 0.14635 0.00718 0.14879 0.00788 C 0.15122 0.00857 0.15347 0.00996 0.1559 0.01112 C 0.15781 0.01204 0.1599 0.0132 0.16181 0.01413 C 0.16545 0.01598 0.1691 0.01667 0.17257 0.01899 C 0.17413 0.02015 0.1757 0.0213 0.17726 0.02223 C 0.17969 0.02362 0.18316 0.02454 0.18559 0.02524 C 0.18681 0.0264 0.18802 0.02755 0.18924 0.02848 C 0.19028 0.02917 0.19167 0.02917 0.19271 0.0301 C 0.19375 0.03079 0.19427 0.03241 0.19514 0.03334 C 0.19635 0.0345 0.19757 0.03542 0.19879 0.03635 C 0.20104 0.04075 0.20365 0.04468 0.2059 0.04908 C 0.2066 0.0507 0.20729 0.05255 0.20833 0.05394 C 0.20972 0.05579 0.21146 0.05695 0.21302 0.05857 C 0.21389 0.05973 0.21458 0.06089 0.21545 0.06181 C 0.22257 0.08103 0.21337 0.05718 0.22014 0.07292 C 0.22101 0.07501 0.22188 0.07709 0.22257 0.07941 C 0.22309 0.08079 0.22309 0.08265 0.22379 0.08403 C 0.22465 0.08589 0.22604 0.08728 0.22726 0.0889 C 0.23038 0.1007 0.22622 0.08612 0.2309 0.09839 C 0.23142 0.09978 0.2316 0.10163 0.23212 0.10302 C 0.23264 0.10487 0.23385 0.10626 0.23438 0.10788 C 0.2375 0.11621 0.23333 0.1095 0.23802 0.11575 C 0.23837 0.11853 0.23854 0.1213 0.23924 0.12385 C 0.24045 0.12825 0.24201 0.12825 0.24392 0.13172 C 0.24479 0.13311 0.24583 0.13473 0.24635 0.13635 C 0.2474 0.13959 0.24792 0.14283 0.24879 0.14607 L 0.25104 0.15556 L 0.2559 0.17454 C 0.2559 0.17454 0.25833 0.18403 0.25833 0.18403 C 0.25868 0.18728 0.25885 0.19052 0.25938 0.19353 C 0.26007 0.19677 0.26111 0.20001 0.26181 0.20302 L 0.26302 0.20788 C 0.26406 0.21204 0.26476 0.21459 0.26545 0.21899 C 0.26701 0.23103 0.26684 0.23728 0.26771 0.2507 C 0.26806 0.25603 0.2684 0.26135 0.26892 0.26667 C 0.26927 0.26922 0.26997 0.27177 0.27014 0.27454 C 0.27118 0.28403 0.27118 0.29376 0.27257 0.30302 C 0.27292 0.30579 0.27326 0.30834 0.27379 0.31112 C 0.27413 0.3132 0.27465 0.31528 0.275 0.31737 C 0.27552 0.32107 0.2757 0.32478 0.27604 0.32848 C 0.2776 0.3389 0.27708 0.33126 0.27969 0.34283 C 0.28021 0.34538 0.28038 0.34816 0.2809 0.3507 C 0.28125 0.35278 0.2816 0.35487 0.28212 0.35718 C 0.28247 0.36181 0.28264 0.36667 0.28333 0.3713 C 0.28455 0.38265 0.28403 0.37316 0.28559 0.38241 C 0.28611 0.38566 0.28629 0.3889 0.28681 0.39191 C 0.2875 0.3963 0.28837 0.40047 0.28924 0.40464 L 0.29045 0.41112 C 0.2908 0.4132 0.29115 0.41528 0.29167 0.41737 L 0.29271 0.42223 C 0.29323 0.42686 0.2934 0.43172 0.29392 0.43635 C 0.29462 0.44167 0.29531 0.447 0.29635 0.45232 C 0.2967 0.45441 0.29722 0.45649 0.29757 0.45857 C 0.29809 0.46228 0.29826 0.46621 0.29879 0.46968 C 0.29913 0.47246 0.29948 0.47501 0.3 0.47778 C 0.30035 0.47987 0.30087 0.48195 0.30104 0.48403 C 0.3033 0.50024 0.30104 0.49005 0.30347 0.50001 C 0.30382 0.50371 0.30451 0.50741 0.30469 0.51112 C 0.30677 0.54098 0.30417 0.52616 0.30712 0.54121 C 0.30903 0.58566 0.30833 0.55927 0.30833 0.62061 L 0.30712 0.66991 " pathEditMode="relative" ptsTypes="AAAAAAAAAAAAAAAAAAAAAAAAAAAAAAAAAAAAAAAAAAAAAAAAAAAAAAAAAAAAAAAAAAAAAAA">
                                      <p:cBhvr>
                                        <p:cTn id="14" dur="3000" fill="hold"/>
                                        <p:tgtEl>
                                          <p:spTgt spid="49"/>
                                        </p:tgtEl>
                                        <p:attrNameLst>
                                          <p:attrName>ppt_x</p:attrName>
                                          <p:attrName>ppt_y</p:attrName>
                                        </p:attrNameLst>
                                      </p:cBhvr>
                                    </p:animMotion>
                                  </p:childTnLst>
                                </p:cTn>
                              </p:par>
                              <p:par>
                                <p:cTn id="15" presetID="31" presetClass="exit" presetSubtype="0" fill="hold" nodeType="withEffect">
                                  <p:stCondLst>
                                    <p:cond delay="900"/>
                                  </p:stCondLst>
                                  <p:childTnLst>
                                    <p:anim calcmode="lin" valueType="num">
                                      <p:cBhvr>
                                        <p:cTn id="16" dur="1400"/>
                                        <p:tgtEl>
                                          <p:spTgt spid="49"/>
                                        </p:tgtEl>
                                        <p:attrNameLst>
                                          <p:attrName>ppt_w</p:attrName>
                                        </p:attrNameLst>
                                      </p:cBhvr>
                                      <p:tavLst>
                                        <p:tav tm="0">
                                          <p:val>
                                            <p:strVal val="ppt_w"/>
                                          </p:val>
                                        </p:tav>
                                        <p:tav tm="100000">
                                          <p:val>
                                            <p:fltVal val="0"/>
                                          </p:val>
                                        </p:tav>
                                      </p:tavLst>
                                    </p:anim>
                                    <p:anim calcmode="lin" valueType="num">
                                      <p:cBhvr>
                                        <p:cTn id="17" dur="1400"/>
                                        <p:tgtEl>
                                          <p:spTgt spid="49"/>
                                        </p:tgtEl>
                                        <p:attrNameLst>
                                          <p:attrName>ppt_h</p:attrName>
                                        </p:attrNameLst>
                                      </p:cBhvr>
                                      <p:tavLst>
                                        <p:tav tm="0">
                                          <p:val>
                                            <p:strVal val="ppt_h"/>
                                          </p:val>
                                        </p:tav>
                                        <p:tav tm="100000">
                                          <p:val>
                                            <p:fltVal val="0"/>
                                          </p:val>
                                        </p:tav>
                                      </p:tavLst>
                                    </p:anim>
                                    <p:anim calcmode="lin" valueType="num">
                                      <p:cBhvr>
                                        <p:cTn id="18" dur="1400"/>
                                        <p:tgtEl>
                                          <p:spTgt spid="49"/>
                                        </p:tgtEl>
                                        <p:attrNameLst>
                                          <p:attrName>style.rotation</p:attrName>
                                        </p:attrNameLst>
                                      </p:cBhvr>
                                      <p:tavLst>
                                        <p:tav tm="0">
                                          <p:val>
                                            <p:fltVal val="0"/>
                                          </p:val>
                                        </p:tav>
                                        <p:tav tm="100000">
                                          <p:val>
                                            <p:fltVal val="90"/>
                                          </p:val>
                                        </p:tav>
                                      </p:tavLst>
                                    </p:anim>
                                    <p:animEffect transition="out" filter="fade">
                                      <p:cBhvr>
                                        <p:cTn id="19" dur="1400"/>
                                        <p:tgtEl>
                                          <p:spTgt spid="49"/>
                                        </p:tgtEl>
                                      </p:cBhvr>
                                    </p:animEffect>
                                    <p:set>
                                      <p:cBhvr>
                                        <p:cTn id="20" dur="1" fill="hold">
                                          <p:stCondLst>
                                            <p:cond delay="13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Fossil Hunting</a:t>
            </a:r>
          </a:p>
        </p:txBody>
      </p:sp>
      <p:grpSp>
        <p:nvGrpSpPr>
          <p:cNvPr id="18" name="Group 17"/>
          <p:cNvGrpSpPr/>
          <p:nvPr/>
        </p:nvGrpSpPr>
        <p:grpSpPr>
          <a:xfrm>
            <a:off x="-366483" y="1258093"/>
            <a:ext cx="8570686" cy="1393318"/>
            <a:chOff x="-177800" y="1368556"/>
            <a:chExt cx="8570686" cy="1393318"/>
          </a:xfrm>
        </p:grpSpPr>
        <p:sp>
          <p:nvSpPr>
            <p:cNvPr id="10" name="Snip and Round Single Corner Rectangle 9"/>
            <p:cNvSpPr/>
            <p:nvPr/>
          </p:nvSpPr>
          <p:spPr>
            <a:xfrm>
              <a:off x="-177800" y="1368556"/>
              <a:ext cx="8570686" cy="1393318"/>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968235" y="1489147"/>
              <a:ext cx="7283136" cy="1200329"/>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For many people, finding a fossil is something that happens by chance when out and about near the coast. Many amateur fossil hunters search for and study fossils as a fascinating pastime, without needing any training or experience.</a:t>
              </a:r>
            </a:p>
          </p:txBody>
        </p:sp>
      </p:grpSp>
      <p:sp>
        <p:nvSpPr>
          <p:cNvPr id="13" name="Rectangle 12"/>
          <p:cNvSpPr/>
          <p:nvPr/>
        </p:nvSpPr>
        <p:spPr>
          <a:xfrm>
            <a:off x="763519" y="2748472"/>
            <a:ext cx="3743167" cy="1200329"/>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However, for some, fossil hunting is a full-time profession for which they have trained to become palaeontologists.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0342">
            <a:off x="-10613" y="1792605"/>
            <a:ext cx="550405" cy="521050"/>
          </a:xfrm>
          <a:prstGeom prst="rect">
            <a:avLst/>
          </a:prstGeom>
        </p:spPr>
      </p:pic>
      <p:pic>
        <p:nvPicPr>
          <p:cNvPr id="4" name="Picture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sp>
        <p:nvSpPr>
          <p:cNvPr id="11" name="Snip Single Corner Rectangle 10"/>
          <p:cNvSpPr/>
          <p:nvPr/>
        </p:nvSpPr>
        <p:spPr>
          <a:xfrm flipH="1">
            <a:off x="968829" y="4419600"/>
            <a:ext cx="8175171" cy="1763486"/>
          </a:xfrm>
          <a:prstGeom prst="snip1Rect">
            <a:avLst>
              <a:gd name="adj" fmla="val 34568"/>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515" y="2376601"/>
            <a:ext cx="2906486" cy="44813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3779957"/>
            <a:ext cx="4418554" cy="2956075"/>
          </a:xfrm>
          <a:prstGeom prst="rect">
            <a:avLst/>
          </a:prstGeom>
        </p:spPr>
      </p:pic>
    </p:spTree>
    <p:extLst>
      <p:ext uri="{BB962C8B-B14F-4D97-AF65-F5344CB8AC3E}">
        <p14:creationId xmlns:p14="http://schemas.microsoft.com/office/powerpoint/2010/main" val="22823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14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2800"/>
                                        <p:tgtEl>
                                          <p:spTgt spid="11"/>
                                        </p:tgtEl>
                                      </p:cBhvr>
                                    </p:animEffect>
                                  </p:childTnLst>
                                </p:cTn>
                              </p:par>
                              <p:par>
                                <p:cTn id="22" presetID="42" presetClass="entr" presetSubtype="0" fill="hold" nodeType="withEffect">
                                  <p:stCondLst>
                                    <p:cond delay="19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6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28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416973" y="659404"/>
            <a:ext cx="489497" cy="463391"/>
          </a:xfrm>
          <a:prstGeom prst="rect">
            <a:avLst/>
          </a:prstGeom>
        </p:spPr>
      </p:pic>
      <p:sp>
        <p:nvSpPr>
          <p:cNvPr id="9" name="Title 1"/>
          <p:cNvSpPr>
            <a:spLocks noGrp="1"/>
          </p:cNvSpPr>
          <p:nvPr>
            <p:ph type="title"/>
          </p:nvPr>
        </p:nvSpPr>
        <p:spPr>
          <a:xfrm>
            <a:off x="515355" y="463855"/>
            <a:ext cx="8220075" cy="963766"/>
          </a:xfrm>
        </p:spPr>
        <p:txBody>
          <a:bodyPr/>
          <a:lstStyle/>
          <a:p>
            <a:r>
              <a:rPr lang="en-GB" sz="32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How Do Fossil Hunters Find Fossils?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123" r="554" b="49573"/>
          <a:stretch/>
        </p:blipFill>
        <p:spPr>
          <a:xfrm>
            <a:off x="447140" y="1506195"/>
            <a:ext cx="8242365" cy="1600201"/>
          </a:xfrm>
          <a:prstGeom prst="rect">
            <a:avLst/>
          </a:prstGeom>
        </p:spPr>
      </p:pic>
      <p:sp>
        <p:nvSpPr>
          <p:cNvPr id="13" name="Rectangle 12"/>
          <p:cNvSpPr/>
          <p:nvPr/>
        </p:nvSpPr>
        <p:spPr>
          <a:xfrm>
            <a:off x="845648" y="4690001"/>
            <a:ext cx="6719809" cy="646331"/>
          </a:xfrm>
          <a:prstGeom prst="rect">
            <a:avLst/>
          </a:prstGeom>
        </p:spPr>
        <p:txBody>
          <a:bodyPr wrap="square">
            <a:spAutoFit/>
          </a:bodyPr>
          <a:lstStyle/>
          <a:p>
            <a:pPr marL="285750" lvl="0" indent="-285750">
              <a:buClr>
                <a:srgbClr val="000000"/>
              </a:buClr>
              <a:buSzPts val="1800"/>
              <a:buFont typeface="Arial" panose="020B0604020202020204" pitchFamily="34" charset="0"/>
              <a:buChar char="•"/>
            </a:pPr>
            <a:r>
              <a:rPr lang="en-GB" u="sng"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Signs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Assessing rocks once on site to identify signs of fossils prior to digging.</a:t>
            </a:r>
          </a:p>
        </p:txBody>
      </p:sp>
      <p:grpSp>
        <p:nvGrpSpPr>
          <p:cNvPr id="20" name="Group 19"/>
          <p:cNvGrpSpPr/>
          <p:nvPr/>
        </p:nvGrpSpPr>
        <p:grpSpPr>
          <a:xfrm>
            <a:off x="-395760" y="1221121"/>
            <a:ext cx="9833671" cy="468591"/>
            <a:chOff x="5213969" y="5982541"/>
            <a:chExt cx="9381778" cy="468591"/>
          </a:xfrm>
        </p:grpSpPr>
        <p:sp>
          <p:nvSpPr>
            <p:cNvPr id="21" name="Rectangle 20"/>
            <p:cNvSpPr/>
            <p:nvPr/>
          </p:nvSpPr>
          <p:spPr>
            <a:xfrm>
              <a:off x="6018135" y="5982541"/>
              <a:ext cx="7736391" cy="468591"/>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5213969" y="6042788"/>
              <a:ext cx="9381778" cy="353943"/>
            </a:xfrm>
            <a:prstGeom prst="rect">
              <a:avLst/>
            </a:prstGeom>
          </p:spPr>
          <p:txBody>
            <a:bodyPr wrap="square">
              <a:spAutoFit/>
            </a:bodyPr>
            <a:lstStyle/>
            <a:p>
              <a:pPr algn="ctr"/>
              <a:r>
                <a:rPr lang="en-GB" sz="17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Palaeontologists must consider a number of factors when searching for fossils:</a:t>
              </a:r>
            </a:p>
          </p:txBody>
        </p:sp>
      </p:gr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18" name="Group 17"/>
          <p:cNvGrpSpPr/>
          <p:nvPr/>
        </p:nvGrpSpPr>
        <p:grpSpPr>
          <a:xfrm>
            <a:off x="-395760" y="2884497"/>
            <a:ext cx="7980468" cy="1581626"/>
            <a:chOff x="-177800" y="1330056"/>
            <a:chExt cx="7340327" cy="1581626"/>
          </a:xfrm>
        </p:grpSpPr>
        <p:sp>
          <p:nvSpPr>
            <p:cNvPr id="10" name="Snip and Round Single Corner Rectangle 9"/>
            <p:cNvSpPr/>
            <p:nvPr/>
          </p:nvSpPr>
          <p:spPr>
            <a:xfrm>
              <a:off x="-177800" y="1330056"/>
              <a:ext cx="7340327" cy="1581626"/>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968235" y="1445603"/>
              <a:ext cx="5946403" cy="1400383"/>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sz="1700" u="sng"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Location</a:t>
              </a:r>
              <a:r>
                <a:rPr lang="en-GB" sz="1700"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Since fossils are most commonly found within sedimentary rock formations, suitable search sites with exposed rocks of the right age and type (rocks from the </a:t>
              </a:r>
              <a:r>
                <a:rPr lang="en-GB" sz="17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5" action="ppaction://hlinksldjump"/>
                </a:rPr>
                <a:t>Triassic</a:t>
              </a:r>
              <a:r>
                <a:rPr lang="en-GB" sz="17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a:t>
              </a:r>
              <a:r>
                <a:rPr lang="en-GB" sz="17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6" action="ppaction://hlinksldjump"/>
                </a:rPr>
                <a:t>Jurassic</a:t>
              </a:r>
              <a:r>
                <a:rPr lang="en-GB" sz="17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a:t>
              </a:r>
              <a:r>
                <a:rPr lang="en-GB" sz="1700"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or </a:t>
              </a:r>
              <a:r>
                <a:rPr lang="en-GB" sz="1700"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7" action="ppaction://hlinksldjump"/>
                </a:rPr>
                <a:t>Cretaceous</a:t>
              </a:r>
              <a:r>
                <a:rPr lang="en-GB" sz="1700"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periods) must be identified using geology maps.</a:t>
              </a:r>
            </a:p>
          </p:txBody>
        </p:sp>
      </p:grpSp>
    </p:spTree>
    <p:extLst>
      <p:ext uri="{BB962C8B-B14F-4D97-AF65-F5344CB8AC3E}">
        <p14:creationId xmlns:p14="http://schemas.microsoft.com/office/powerpoint/2010/main" val="4206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7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22" presetClass="entr" presetSubtype="8" fill="hold" nodeType="withEffect">
                                  <p:stCondLst>
                                    <p:cond delay="2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8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359779" y="336682"/>
            <a:ext cx="489497" cy="463391"/>
          </a:xfrm>
          <a:prstGeom prst="rect">
            <a:avLst/>
          </a:prstGeom>
        </p:spPr>
      </p:pic>
      <p:sp>
        <p:nvSpPr>
          <p:cNvPr id="9" name="Title 1"/>
          <p:cNvSpPr>
            <a:spLocks noGrp="1"/>
          </p:cNvSpPr>
          <p:nvPr>
            <p:ph type="title"/>
          </p:nvPr>
        </p:nvSpPr>
        <p:spPr>
          <a:xfrm>
            <a:off x="515355" y="463855"/>
            <a:ext cx="8220075" cy="963766"/>
          </a:xfrm>
        </p:spPr>
        <p:txBody>
          <a:bodyPr/>
          <a:lstStyle/>
          <a:p>
            <a:r>
              <a:rPr lang="en-GB" sz="32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How Do Fossil Hunters Find Fossils?</a:t>
            </a:r>
          </a:p>
        </p:txBody>
      </p:sp>
      <p:sp>
        <p:nvSpPr>
          <p:cNvPr id="2" name="Rectangle 1"/>
          <p:cNvSpPr/>
          <p:nvPr/>
        </p:nvSpPr>
        <p:spPr>
          <a:xfrm>
            <a:off x="714317" y="3112254"/>
            <a:ext cx="7505086" cy="646331"/>
          </a:xfrm>
          <a:prstGeom prst="rect">
            <a:avLst/>
          </a:prstGeom>
        </p:spPr>
        <p:txBody>
          <a:bodyPr wrap="square">
            <a:spAutoFit/>
          </a:bodyPr>
          <a:lstStyle/>
          <a:p>
            <a:pPr marL="285750" lvl="0" indent="-285750">
              <a:buClr>
                <a:srgbClr val="000000"/>
              </a:buClr>
              <a:buSzPts val="1800"/>
              <a:buFont typeface="Arial" panose="020B0604020202020204" pitchFamily="34" charset="0"/>
              <a:buChar char="•"/>
            </a:pPr>
            <a:r>
              <a:rPr lang="en-GB" u="sng"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Time</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Locating and retrieving fossils from the ground with minimal damage can take days, weeks or even months.</a:t>
            </a:r>
          </a:p>
        </p:txBody>
      </p:sp>
      <p:grpSp>
        <p:nvGrpSpPr>
          <p:cNvPr id="19" name="Group 18"/>
          <p:cNvGrpSpPr/>
          <p:nvPr/>
        </p:nvGrpSpPr>
        <p:grpSpPr>
          <a:xfrm>
            <a:off x="-109213" y="1432564"/>
            <a:ext cx="8582535" cy="1346626"/>
            <a:chOff x="-177800" y="3576974"/>
            <a:chExt cx="7950200" cy="1346626"/>
          </a:xfrm>
        </p:grpSpPr>
        <p:sp>
          <p:nvSpPr>
            <p:cNvPr id="15" name="Snip and Round Single Corner Rectangle 14"/>
            <p:cNvSpPr/>
            <p:nvPr/>
          </p:nvSpPr>
          <p:spPr>
            <a:xfrm>
              <a:off x="-177800" y="3576974"/>
              <a:ext cx="7950200" cy="1346626"/>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585055" y="3642026"/>
              <a:ext cx="6759906" cy="1200329"/>
            </a:xfrm>
            <a:prstGeom prst="rect">
              <a:avLst/>
            </a:prstGeom>
          </p:spPr>
          <p:txBody>
            <a:bodyPr wrap="square">
              <a:spAutoFit/>
            </a:bodyPr>
            <a:lstStyle/>
            <a:p>
              <a:pPr marL="342900" lvl="0" indent="-342900">
                <a:buClr>
                  <a:schemeClr val="bg1"/>
                </a:buClr>
                <a:buSzPts val="1800"/>
                <a:buFont typeface="Arial" panose="020B0604020202020204" pitchFamily="34" charset="0"/>
                <a:buChar char="•"/>
              </a:pPr>
              <a:r>
                <a:rPr lang="en-GB" u="sng"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Tools</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Identifying the most suitable tools to use: heavy machinery if fossils are likely to still be deeply buried, smaller tools to dig through shallow samples of rock and small brushes to remove rock dust away once fossils have been exposed.</a:t>
              </a:r>
            </a:p>
          </p:txBody>
        </p:sp>
      </p:grpSp>
      <p:grpSp>
        <p:nvGrpSpPr>
          <p:cNvPr id="16" name="Group 15"/>
          <p:cNvGrpSpPr/>
          <p:nvPr/>
        </p:nvGrpSpPr>
        <p:grpSpPr>
          <a:xfrm>
            <a:off x="-109213" y="4091649"/>
            <a:ext cx="8213686" cy="1346626"/>
            <a:chOff x="-177800" y="3576974"/>
            <a:chExt cx="7950200" cy="1346626"/>
          </a:xfrm>
        </p:grpSpPr>
        <p:sp>
          <p:nvSpPr>
            <p:cNvPr id="17" name="Snip and Round Single Corner Rectangle 16"/>
            <p:cNvSpPr/>
            <p:nvPr/>
          </p:nvSpPr>
          <p:spPr>
            <a:xfrm>
              <a:off x="-177800" y="3576974"/>
              <a:ext cx="7950200" cy="1346626"/>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585055" y="3642026"/>
              <a:ext cx="6759906" cy="1200329"/>
            </a:xfrm>
            <a:prstGeom prst="rect">
              <a:avLst/>
            </a:prstGeom>
          </p:spPr>
          <p:txBody>
            <a:bodyPr wrap="square">
              <a:spAutoFit/>
            </a:bodyPr>
            <a:lstStyle/>
            <a:p>
              <a:pPr marL="342900" lvl="0" indent="-342900">
                <a:buClr>
                  <a:schemeClr val="bg1"/>
                </a:buClr>
                <a:buSzPts val="1800"/>
                <a:buFont typeface="Arial" panose="020B0604020202020204" pitchFamily="34" charset="0"/>
                <a:buChar char="•"/>
              </a:pPr>
              <a:r>
                <a:rPr lang="en-GB" u="sng"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Transportation</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Fossils can be incredibly fragile and moving them to a new site, such as a laboratory, takes care and patience. Often, fossils go through a process called jacketing in order for palaeontologists to transport them.</a:t>
              </a:r>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spTree>
    <p:extLst>
      <p:ext uri="{BB962C8B-B14F-4D97-AF65-F5344CB8AC3E}">
        <p14:creationId xmlns:p14="http://schemas.microsoft.com/office/powerpoint/2010/main" val="21479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1482290" y="3919086"/>
            <a:ext cx="7661709" cy="1763486"/>
          </a:xfrm>
          <a:prstGeom prst="snip1Rect">
            <a:avLst>
              <a:gd name="adj" fmla="val 46576"/>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Famous Fossil Hunters</a:t>
            </a:r>
          </a:p>
        </p:txBody>
      </p:sp>
      <p:grpSp>
        <p:nvGrpSpPr>
          <p:cNvPr id="18" name="Group 17"/>
          <p:cNvGrpSpPr/>
          <p:nvPr/>
        </p:nvGrpSpPr>
        <p:grpSpPr>
          <a:xfrm>
            <a:off x="-366484" y="1267718"/>
            <a:ext cx="8865591" cy="1136852"/>
            <a:chOff x="-177801" y="1378181"/>
            <a:chExt cx="8865591" cy="1136852"/>
          </a:xfrm>
        </p:grpSpPr>
        <p:sp>
          <p:nvSpPr>
            <p:cNvPr id="10" name="Snip and Round Single Corner Rectangle 9"/>
            <p:cNvSpPr/>
            <p:nvPr/>
          </p:nvSpPr>
          <p:spPr>
            <a:xfrm>
              <a:off x="-177801" y="1378181"/>
              <a:ext cx="8865591" cy="1136852"/>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968234" y="1489147"/>
              <a:ext cx="7565551" cy="923330"/>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Well-known names in the field of palaeontology come from all over the world, including Americans Edwin H. Colbert and Stephen Jay Gould; Richard Owen, a British citizen, and Dong </a:t>
              </a:r>
              <a:r>
                <a:rPr lang="en-GB" dirty="0" err="1">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Zhiming</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from China.</a:t>
              </a:r>
            </a:p>
          </p:txBody>
        </p:sp>
      </p:grpSp>
      <p:sp>
        <p:nvSpPr>
          <p:cNvPr id="13" name="Rectangle 12"/>
          <p:cNvSpPr/>
          <p:nvPr/>
        </p:nvSpPr>
        <p:spPr>
          <a:xfrm>
            <a:off x="779551" y="2488755"/>
            <a:ext cx="6031917"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However, one of the most famous names in the field of palaeontology, and one of the few females in the earliest studies of fossils, is Mary </a:t>
            </a:r>
            <a:r>
              <a:rPr lang="en-GB" dirty="0" err="1">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Anning</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0342">
            <a:off x="153017" y="1523099"/>
            <a:ext cx="550405" cy="5210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45261" y="2840824"/>
            <a:ext cx="4622251" cy="4114422"/>
          </a:xfrm>
          <a:prstGeom prst="rect">
            <a:avLst/>
          </a:prstGeom>
        </p:spPr>
      </p:pic>
    </p:spTree>
    <p:extLst>
      <p:ext uri="{BB962C8B-B14F-4D97-AF65-F5344CB8AC3E}">
        <p14:creationId xmlns:p14="http://schemas.microsoft.com/office/powerpoint/2010/main" val="34762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grpId="0" nodeType="withEffect">
                                  <p:stCondLst>
                                    <p:cond delay="8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1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752741" y="3445846"/>
            <a:ext cx="8391258" cy="1759103"/>
          </a:xfrm>
          <a:prstGeom prst="snip1Rect">
            <a:avLst>
              <a:gd name="adj" fmla="val 27408"/>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Who Was Mary </a:t>
            </a:r>
            <a:r>
              <a:rPr lang="en-GB" dirty="0" err="1">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Anning</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a:t>
            </a:r>
          </a:p>
        </p:txBody>
      </p:sp>
      <p:grpSp>
        <p:nvGrpSpPr>
          <p:cNvPr id="18" name="Group 17"/>
          <p:cNvGrpSpPr/>
          <p:nvPr/>
        </p:nvGrpSpPr>
        <p:grpSpPr>
          <a:xfrm>
            <a:off x="-366484" y="1267718"/>
            <a:ext cx="8865591" cy="911551"/>
            <a:chOff x="-177801" y="1378181"/>
            <a:chExt cx="8865591" cy="911551"/>
          </a:xfrm>
        </p:grpSpPr>
        <p:sp>
          <p:nvSpPr>
            <p:cNvPr id="10" name="Snip and Round Single Corner Rectangle 9"/>
            <p:cNvSpPr/>
            <p:nvPr/>
          </p:nvSpPr>
          <p:spPr>
            <a:xfrm>
              <a:off x="-177801" y="1378181"/>
              <a:ext cx="8865591" cy="911551"/>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6" y="1514721"/>
              <a:ext cx="7122229" cy="646331"/>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Mary </a:t>
              </a:r>
              <a:r>
                <a:rPr lang="en-GB" dirty="0" err="1">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Anning</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is recognised as one of the most important palaeontologists of all time.</a:t>
              </a:r>
            </a:p>
          </p:txBody>
        </p:sp>
      </p:grpSp>
      <p:sp>
        <p:nvSpPr>
          <p:cNvPr id="13" name="Rectangle 12"/>
          <p:cNvSpPr/>
          <p:nvPr/>
        </p:nvSpPr>
        <p:spPr>
          <a:xfrm>
            <a:off x="752741" y="2439865"/>
            <a:ext cx="7575177"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She was born in the town of Lyme Regis, on the Dorset coast, in 1799. Her family had little money so Mary and her brother spent much of their spare time scouring the coast for items they could sell.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31563">
            <a:off x="7430191" y="1523179"/>
            <a:ext cx="550405" cy="5210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9023" y="3493970"/>
            <a:ext cx="3888488" cy="3461275"/>
          </a:xfrm>
          <a:prstGeom prst="rect">
            <a:avLst/>
          </a:prstGeom>
        </p:spPr>
      </p:pic>
      <p:sp>
        <p:nvSpPr>
          <p:cNvPr id="14" name="Rectangle 13"/>
          <p:cNvSpPr/>
          <p:nvPr/>
        </p:nvSpPr>
        <p:spPr>
          <a:xfrm>
            <a:off x="1104068" y="3602352"/>
            <a:ext cx="4950224" cy="1477328"/>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Many of Mary’s findings she added to her collection of ‘curiosities’. Over time, once she had collected a number of curiosities and had developed a better understanding of her finds, she realised many were, in fact, fossils.</a:t>
            </a:r>
          </a:p>
        </p:txBody>
      </p:sp>
      <p:grpSp>
        <p:nvGrpSpPr>
          <p:cNvPr id="15" name="Group 14"/>
          <p:cNvGrpSpPr/>
          <p:nvPr/>
        </p:nvGrpSpPr>
        <p:grpSpPr>
          <a:xfrm>
            <a:off x="439918" y="5353999"/>
            <a:ext cx="3708571" cy="786921"/>
            <a:chOff x="5455172" y="6040291"/>
            <a:chExt cx="3708571" cy="786921"/>
          </a:xfrm>
        </p:grpSpPr>
        <p:sp>
          <p:nvSpPr>
            <p:cNvPr id="16" name="Rectangle 15"/>
            <p:cNvSpPr/>
            <p:nvPr/>
          </p:nvSpPr>
          <p:spPr>
            <a:xfrm>
              <a:off x="5455172" y="6040291"/>
              <a:ext cx="3708571" cy="786921"/>
            </a:xfrm>
            <a:prstGeom prst="rect">
              <a:avLst/>
            </a:prstGeom>
            <a:solidFill>
              <a:srgbClr val="7DAA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5572618" y="6104139"/>
              <a:ext cx="3571872" cy="646331"/>
            </a:xfrm>
            <a:prstGeom prst="rect">
              <a:avLst/>
            </a:prstGeom>
          </p:spPr>
          <p:txBody>
            <a:bodyPr wrap="square">
              <a:spAutoFit/>
            </a:bodyPr>
            <a:lstStyle/>
            <a:p>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Mary would find ammonites and collect them as curiosities.</a:t>
              </a:r>
            </a:p>
          </p:txBody>
        </p:sp>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254" y="5079680"/>
            <a:ext cx="1571105" cy="1669633"/>
          </a:xfrm>
          <a:prstGeom prst="rect">
            <a:avLst/>
          </a:prstGeom>
        </p:spPr>
      </p:pic>
    </p:spTree>
    <p:extLst>
      <p:ext uri="{BB962C8B-B14F-4D97-AF65-F5344CB8AC3E}">
        <p14:creationId xmlns:p14="http://schemas.microsoft.com/office/powerpoint/2010/main" val="111860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100"/>
                                        <p:tgtEl>
                                          <p:spTgt spid="1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600" fill="hold"/>
                                        <p:tgtEl>
                                          <p:spTgt spid="15"/>
                                        </p:tgtEl>
                                        <p:attrNameLst>
                                          <p:attrName>ppt_x</p:attrName>
                                        </p:attrNameLst>
                                      </p:cBhvr>
                                      <p:tavLst>
                                        <p:tav tm="0">
                                          <p:val>
                                            <p:strVal val="#ppt_x"/>
                                          </p:val>
                                        </p:tav>
                                        <p:tav tm="100000">
                                          <p:val>
                                            <p:strVal val="#ppt_x"/>
                                          </p:val>
                                        </p:tav>
                                      </p:tavLst>
                                    </p:anim>
                                    <p:anim calcmode="lin" valueType="num">
                                      <p:cBhvr additive="base">
                                        <p:cTn id="32" dur="6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752741" y="4427622"/>
            <a:ext cx="8391258" cy="1759103"/>
          </a:xfrm>
          <a:prstGeom prst="snip1Rect">
            <a:avLst>
              <a:gd name="adj" fmla="val 27408"/>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Who Was Mary </a:t>
            </a:r>
            <a:r>
              <a:rPr lang="en-GB" dirty="0" err="1">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Anning</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a:t>
            </a:r>
          </a:p>
        </p:txBody>
      </p:sp>
      <p:grpSp>
        <p:nvGrpSpPr>
          <p:cNvPr id="18" name="Group 17"/>
          <p:cNvGrpSpPr/>
          <p:nvPr/>
        </p:nvGrpSpPr>
        <p:grpSpPr>
          <a:xfrm>
            <a:off x="-366484" y="1267719"/>
            <a:ext cx="8865591" cy="633764"/>
            <a:chOff x="-177801" y="1378182"/>
            <a:chExt cx="8865591" cy="633764"/>
          </a:xfrm>
        </p:grpSpPr>
        <p:sp>
          <p:nvSpPr>
            <p:cNvPr id="10" name="Snip and Round Single Corner Rectangle 9"/>
            <p:cNvSpPr/>
            <p:nvPr/>
          </p:nvSpPr>
          <p:spPr>
            <a:xfrm>
              <a:off x="-177801" y="1378182"/>
              <a:ext cx="8865591" cy="633764"/>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6" y="1514721"/>
              <a:ext cx="7122229" cy="369332"/>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Mary continued her searches with her dog Tray at her side. </a:t>
              </a:r>
            </a:p>
          </p:txBody>
        </p:sp>
      </p:grpSp>
      <p:sp>
        <p:nvSpPr>
          <p:cNvPr id="13" name="Rectangle 12"/>
          <p:cNvSpPr/>
          <p:nvPr/>
        </p:nvSpPr>
        <p:spPr>
          <a:xfrm>
            <a:off x="857113" y="2072758"/>
            <a:ext cx="7575177" cy="646331"/>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At the age of 12, Mary and her brother discovered the skull of an ancient reptile called an ichthyosaur, meaning ‘fish lizard’.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20029">
            <a:off x="7849667" y="1389572"/>
            <a:ext cx="421318" cy="3988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9023" y="3493970"/>
            <a:ext cx="3888488" cy="3461275"/>
          </a:xfrm>
          <a:prstGeom prst="rect">
            <a:avLst/>
          </a:prstGeom>
        </p:spPr>
      </p:pic>
      <p:sp>
        <p:nvSpPr>
          <p:cNvPr id="14" name="Rectangle 13"/>
          <p:cNvSpPr/>
          <p:nvPr/>
        </p:nvSpPr>
        <p:spPr>
          <a:xfrm>
            <a:off x="1104068" y="4584128"/>
            <a:ext cx="4950224" cy="1477328"/>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This discovery was huge in terms of palaeontology and Mary would go on to find more amazing fossils, including a marine reptile called a plesiosaur and a flying reptile known as a </a:t>
            </a:r>
            <a:r>
              <a:rPr lang="en-GB" dirty="0" err="1">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dimorphodon</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70708">
            <a:off x="1967858" y="1849699"/>
            <a:ext cx="4235529" cy="2900121"/>
          </a:xfrm>
          <a:prstGeom prst="rect">
            <a:avLst/>
          </a:prstGeom>
        </p:spPr>
      </p:pic>
    </p:spTree>
    <p:extLst>
      <p:ext uri="{BB962C8B-B14F-4D97-AF65-F5344CB8AC3E}">
        <p14:creationId xmlns:p14="http://schemas.microsoft.com/office/powerpoint/2010/main" val="108950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0" presetClass="path" presetSubtype="0" accel="50000" decel="50000" fill="hold" nodeType="withEffect">
                                  <p:stCondLst>
                                    <p:cond delay="0"/>
                                  </p:stCondLst>
                                  <p:childTnLst>
                                    <p:animMotion origin="layout" path="M 0.86997 -0.04954 L 0.86997 -0.04931 C 0.86823 -0.05371 0.86737 -0.0581 0.86528 -0.06204 C 0.86424 -0.06389 0.86233 -0.06482 0.86094 -0.06644 C 0.85973 -0.06759 0.85886 -0.06921 0.85799 -0.0706 C 0.8533 -0.07824 0.85747 -0.07454 0.8507 -0.07894 C 0.84844 -0.08218 0.84653 -0.08519 0.84306 -0.0875 C 0.84185 -0.0882 0.84028 -0.08843 0.83872 -0.08889 C 0.83733 -0.08982 0.83577 -0.09074 0.83438 -0.09167 C 0.83247 -0.09306 0.83073 -0.09491 0.82848 -0.09583 C 0.82605 -0.09676 0.82344 -0.09676 0.82101 -0.09722 C 0.81563 -0.09838 0.81563 -0.09861 0.81077 -0.1 C 0.804 -0.09954 0.79688 -0.10023 0.79011 -0.09861 C 0.78178 -0.09699 0.77987 -0.09352 0.77379 -0.09028 C 0.77205 -0.08912 0.76997 -0.08843 0.76806 -0.0875 C 0.76164 -0.07847 0.76893 -0.08681 0.7606 -0.08195 C 0.7566 -0.0794 0.75244 -0.07662 0.74879 -0.07338 C 0.74723 -0.07199 0.74601 -0.07037 0.74445 -0.06921 C 0.74323 -0.06829 0.7415 -0.06829 0.73994 -0.06783 C 0.72084 -0.05301 0.74514 -0.07083 0.72379 -0.05787 C 0.7106 -0.05 0.72171 -0.05394 0.71198 -0.05093 C 0.70261 -0.04421 0.70834 -0.04769 0.69428 -0.04097 C 0.69237 -0.04005 0.69046 -0.03889 0.68837 -0.0382 C 0.68386 -0.03681 0.67848 -0.03496 0.67362 -0.03403 C 0.67014 -0.03333 0.66685 -0.0331 0.66337 -0.03264 C 0.65139 -0.0331 0.63976 -0.03287 0.62796 -0.03403 C 0.62466 -0.03426 0.62205 -0.03588 0.6191 -0.03681 C 0.60869 -0.04005 0.62153 -0.03588 0.60869 -0.04097 C 0.60747 -0.04167 0.60573 -0.0419 0.60435 -0.04236 C 0.59167 -0.04769 0.60435 -0.04329 0.5941 -0.04676 C 0.59254 -0.04769 0.59115 -0.04884 0.58976 -0.04954 C 0.58751 -0.05046 0.58126 -0.05185 0.57917 -0.05232 C 0.56216 -0.0632 0.5731 -0.05741 0.52761 -0.05371 C 0.52501 -0.05347 0.51303 -0.04537 0.51285 -0.04537 L 0.50851 -0.04236 C 0.50382 -0.03565 0.50678 -0.03866 0.49688 -0.03264 C 0.49237 -0.03009 0.48803 -0.02755 0.48334 -0.0257 C 0.48091 -0.02454 0.4783 -0.02384 0.47605 -0.02269 C 0.47448 -0.02199 0.47327 -0.0206 0.47171 -0.01991 C 0.46928 -0.01921 0.46667 -0.01921 0.46424 -0.01852 C 0.46268 -0.01829 0.46129 -0.01759 0.4599 -0.01713 C 0.45782 -0.01667 0.45591 -0.01621 0.454 -0.01574 C 0.44549 -0.01621 0.43716 -0.01621 0.429 -0.01713 C 0.4257 -0.01759 0.41702 -0.01991 0.41268 -0.0213 C 0.41025 -0.02222 0.40782 -0.02338 0.40539 -0.02408 C 0.40296 -0.02477 0.40053 -0.02523 0.39775 -0.0257 C 0.39584 -0.02662 0.39393 -0.02732 0.39202 -0.02847 C 0.38907 -0.03009 0.38612 -0.03218 0.38316 -0.03403 C 0.379 -0.03658 0.37761 -0.03796 0.37275 -0.03958 C 0.36806 -0.04144 0.36303 -0.04283 0.35816 -0.04398 C 0.35573 -0.04445 0.3533 -0.04491 0.3507 -0.04537 C 0.33507 -0.04491 0.31928 -0.04468 0.30348 -0.04398 C 0.30191 -0.04375 0.30035 -0.04329 0.29914 -0.04236 C 0.29549 -0.03958 0.29185 -0.03634 0.28889 -0.03264 C 0.28733 -0.03079 0.28612 -0.02847 0.28455 -0.02708 C 0.28039 -0.02384 0.27518 -0.02176 0.27101 -0.01852 C 0.25747 -0.00833 0.27014 -0.01759 0.25487 -0.00741 C 0.25278 -0.00602 0.25122 -0.00417 0.24896 -0.00301 C 0.24428 -0.00093 0.23855 -0.00046 0.23421 0.00254 C 0.22691 0.00787 0.23073 0.00625 0.2224 0.0081 C 0.22101 0.00903 0.21962 0.01018 0.21806 0.01088 C 0.21198 0.01342 0.1948 0.01366 0.19306 0.01389 C 0.17917 0.01319 0.16528 0.01319 0.15174 0.01227 C 0.14514 0.01204 0.13855 0.00879 0.13247 0.00671 C 0.12813 0.00532 0.12344 0.00417 0.11928 0.00254 C 0.11667 0.00162 0.11424 0.00069 0.11181 -0.00023 C 0.10087 -0.00486 0.1106 -0.00162 0.10157 -0.0044 C 0.10018 -0.00556 0.09862 -0.00671 0.09723 -0.00741 C 0.09323 -0.00903 0.0894 -0.01019 0.08525 -0.01158 C 0.08333 -0.01204 0.08143 -0.0125 0.07952 -0.01296 C 0.07796 -0.01343 0.07657 -0.01389 0.07501 -0.01435 C 0.0573 -0.01343 0.03959 -0.01273 0.02188 -0.01158 C 0.01737 -0.01111 0.01667 -0.00903 0.01303 -0.00741 C 0.01164 -0.00671 0.01007 -0.00648 0.00869 -0.00602 L 5E-6 -0.00023 L 5E-6 1.48148E-6 " pathEditMode="relative" rAng="0" ptsTypes="AAAAAAAAAAAAAAAAAAAAAAAAAAAAAAAAAAAAAAAAAAAAAAAAAAAAAAAAAAAAAAAAAAAAAAAAAAAA">
                                      <p:cBhvr>
                                        <p:cTn id="23" dur="2000" fill="hold"/>
                                        <p:tgtEl>
                                          <p:spTgt spid="4"/>
                                        </p:tgtEl>
                                        <p:attrNameLst>
                                          <p:attrName>ppt_x</p:attrName>
                                          <p:attrName>ppt_y</p:attrName>
                                        </p:attrNameLst>
                                      </p:cBhvr>
                                      <p:rCtr x="-43507" y="648"/>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1100"/>
                                        <p:tgtEl>
                                          <p:spTgt spid="11"/>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333"/>
            <a:ext cx="9144000" cy="6119347"/>
          </a:xfrm>
          <a:prstGeom prst="rect">
            <a:avLst/>
          </a:prstGeom>
        </p:spPr>
      </p:pic>
      <p:grpSp>
        <p:nvGrpSpPr>
          <p:cNvPr id="30" name="Correct"/>
          <p:cNvGrpSpPr/>
          <p:nvPr/>
        </p:nvGrpSpPr>
        <p:grpSpPr>
          <a:xfrm>
            <a:off x="5988497" y="4625583"/>
            <a:ext cx="2037392" cy="2037392"/>
            <a:chOff x="2067374" y="4272169"/>
            <a:chExt cx="2037392" cy="2037392"/>
          </a:xfrm>
        </p:grpSpPr>
        <p:sp>
          <p:nvSpPr>
            <p:cNvPr id="27" name="Oval 26"/>
            <p:cNvSpPr/>
            <p:nvPr/>
          </p:nvSpPr>
          <p:spPr>
            <a:xfrm>
              <a:off x="2067374" y="4272169"/>
              <a:ext cx="2037392" cy="2037392"/>
            </a:xfrm>
            <a:prstGeom prst="ellipse">
              <a:avLst/>
            </a:prstGeom>
            <a:noFill/>
            <a:ln w="38100" cap="rnd">
              <a:solidFill>
                <a:srgbClr val="EE7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214709" y="4873808"/>
              <a:ext cx="1524991" cy="461665"/>
            </a:xfrm>
            <a:prstGeom prst="rect">
              <a:avLst/>
            </a:prstGeom>
            <a:noFill/>
          </p:spPr>
          <p:txBody>
            <a:bodyPr wrap="square" rtlCol="0">
              <a:spAutoFit/>
            </a:bodyPr>
            <a:lstStyle/>
            <a:p>
              <a:r>
                <a:rPr lang="en-GB" sz="2400" dirty="0">
                  <a:solidFill>
                    <a:srgbClr val="EE73AA"/>
                  </a:solidFill>
                  <a:latin typeface="BBC Reith Sans XBold" panose="020B0803020204020204" pitchFamily="34" charset="-18"/>
                  <a:ea typeface="BBC Reith Sans XBold" panose="020B0803020204020204" pitchFamily="34" charset="-18"/>
                  <a:cs typeface="BBC Reith Sans XBold" panose="020B0803020204020204" pitchFamily="34" charset="-18"/>
                </a:rPr>
                <a:t>Correct!</a:t>
              </a:r>
              <a:endParaRPr lang="en-GB" sz="2400" dirty="0">
                <a:solidFill>
                  <a:srgbClr val="EE73AA"/>
                </a:solidFill>
              </a:endParaRPr>
            </a:p>
          </p:txBody>
        </p:sp>
      </p:grpSp>
      <p:grpSp>
        <p:nvGrpSpPr>
          <p:cNvPr id="55" name="Try again"/>
          <p:cNvGrpSpPr/>
          <p:nvPr/>
        </p:nvGrpSpPr>
        <p:grpSpPr>
          <a:xfrm>
            <a:off x="5988497" y="4625583"/>
            <a:ext cx="2037392" cy="2037392"/>
            <a:chOff x="2067374" y="4272169"/>
            <a:chExt cx="2037392" cy="2037392"/>
          </a:xfrm>
        </p:grpSpPr>
        <p:sp>
          <p:nvSpPr>
            <p:cNvPr id="56" name="Oval 55"/>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58" name="Try again"/>
          <p:cNvGrpSpPr/>
          <p:nvPr/>
        </p:nvGrpSpPr>
        <p:grpSpPr>
          <a:xfrm>
            <a:off x="5988497" y="4625583"/>
            <a:ext cx="2037392" cy="2037392"/>
            <a:chOff x="2067374" y="4272169"/>
            <a:chExt cx="2037392" cy="2037392"/>
          </a:xfrm>
        </p:grpSpPr>
        <p:sp>
          <p:nvSpPr>
            <p:cNvPr id="59" name="Oval 58"/>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61" name="Try again"/>
          <p:cNvGrpSpPr/>
          <p:nvPr/>
        </p:nvGrpSpPr>
        <p:grpSpPr>
          <a:xfrm>
            <a:off x="5988497" y="4625583"/>
            <a:ext cx="2037392" cy="2037392"/>
            <a:chOff x="2067374" y="4272169"/>
            <a:chExt cx="2037392" cy="2037392"/>
          </a:xfrm>
        </p:grpSpPr>
        <p:sp>
          <p:nvSpPr>
            <p:cNvPr id="62" name="Oval 61"/>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sp>
        <p:nvSpPr>
          <p:cNvPr id="8" name="Rectangle 7"/>
          <p:cNvSpPr/>
          <p:nvPr/>
        </p:nvSpPr>
        <p:spPr>
          <a:xfrm>
            <a:off x="1045029" y="1457168"/>
            <a:ext cx="5290457" cy="495108"/>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What type of rock is best for finding fossils?</a:t>
            </a:r>
          </a:p>
        </p:txBody>
      </p:sp>
      <p:grpSp>
        <p:nvGrpSpPr>
          <p:cNvPr id="2" name="a"/>
          <p:cNvGrpSpPr/>
          <p:nvPr/>
        </p:nvGrpSpPr>
        <p:grpSpPr>
          <a:xfrm>
            <a:off x="755650" y="2162429"/>
            <a:ext cx="1965779" cy="576745"/>
            <a:chOff x="1304957" y="2162429"/>
            <a:chExt cx="1965779" cy="576745"/>
          </a:xfrm>
        </p:grpSpPr>
        <p:sp>
          <p:nvSpPr>
            <p:cNvPr id="10" name="Rounded Rectangle 9"/>
            <p:cNvSpPr/>
            <p:nvPr/>
          </p:nvSpPr>
          <p:spPr>
            <a:xfrm>
              <a:off x="1574801" y="2162429"/>
              <a:ext cx="1695935"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igneous</a:t>
              </a:r>
            </a:p>
          </p:txBody>
        </p:sp>
        <p:sp>
          <p:nvSpPr>
            <p:cNvPr id="17" name="Oval 16"/>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a</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24" name="Oval 23"/>
          <p:cNvSpPr/>
          <p:nvPr/>
        </p:nvSpPr>
        <p:spPr>
          <a:xfrm>
            <a:off x="754986" y="1429737"/>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1</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 name="Freeform 4"/>
          <p:cNvSpPr/>
          <p:nvPr/>
        </p:nvSpPr>
        <p:spPr>
          <a:xfrm>
            <a:off x="5865962" y="4157932"/>
            <a:ext cx="2279304" cy="2018581"/>
          </a:xfrm>
          <a:custGeom>
            <a:avLst/>
            <a:gdLst>
              <a:gd name="connsiteX0" fmla="*/ 517585 w 2279304"/>
              <a:gd name="connsiteY0" fmla="*/ 0 h 2018581"/>
              <a:gd name="connsiteX1" fmla="*/ 517585 w 2279304"/>
              <a:gd name="connsiteY1" fmla="*/ 0 h 2018581"/>
              <a:gd name="connsiteX2" fmla="*/ 258793 w 2279304"/>
              <a:gd name="connsiteY2" fmla="*/ 103517 h 2018581"/>
              <a:gd name="connsiteX3" fmla="*/ 172529 w 2279304"/>
              <a:gd name="connsiteY3" fmla="*/ 172528 h 2018581"/>
              <a:gd name="connsiteX4" fmla="*/ 138023 w 2279304"/>
              <a:gd name="connsiteY4" fmla="*/ 241540 h 2018581"/>
              <a:gd name="connsiteX5" fmla="*/ 120770 w 2279304"/>
              <a:gd name="connsiteY5" fmla="*/ 310551 h 2018581"/>
              <a:gd name="connsiteX6" fmla="*/ 103517 w 2279304"/>
              <a:gd name="connsiteY6" fmla="*/ 362310 h 2018581"/>
              <a:gd name="connsiteX7" fmla="*/ 120770 w 2279304"/>
              <a:gd name="connsiteY7" fmla="*/ 500332 h 2018581"/>
              <a:gd name="connsiteX8" fmla="*/ 138023 w 2279304"/>
              <a:gd name="connsiteY8" fmla="*/ 569343 h 2018581"/>
              <a:gd name="connsiteX9" fmla="*/ 155276 w 2279304"/>
              <a:gd name="connsiteY9" fmla="*/ 707366 h 2018581"/>
              <a:gd name="connsiteX10" fmla="*/ 138023 w 2279304"/>
              <a:gd name="connsiteY10" fmla="*/ 914400 h 2018581"/>
              <a:gd name="connsiteX11" fmla="*/ 103517 w 2279304"/>
              <a:gd name="connsiteY11" fmla="*/ 966159 h 2018581"/>
              <a:gd name="connsiteX12" fmla="*/ 86264 w 2279304"/>
              <a:gd name="connsiteY12" fmla="*/ 1017917 h 2018581"/>
              <a:gd name="connsiteX13" fmla="*/ 51759 w 2279304"/>
              <a:gd name="connsiteY13" fmla="*/ 1155940 h 2018581"/>
              <a:gd name="connsiteX14" fmla="*/ 17253 w 2279304"/>
              <a:gd name="connsiteY14" fmla="*/ 1293962 h 2018581"/>
              <a:gd name="connsiteX15" fmla="*/ 0 w 2279304"/>
              <a:gd name="connsiteY15" fmla="*/ 1397479 h 2018581"/>
              <a:gd name="connsiteX16" fmla="*/ 34506 w 2279304"/>
              <a:gd name="connsiteY16" fmla="*/ 1673525 h 2018581"/>
              <a:gd name="connsiteX17" fmla="*/ 69012 w 2279304"/>
              <a:gd name="connsiteY17" fmla="*/ 1777042 h 2018581"/>
              <a:gd name="connsiteX18" fmla="*/ 155276 w 2279304"/>
              <a:gd name="connsiteY18" fmla="*/ 1880559 h 2018581"/>
              <a:gd name="connsiteX19" fmla="*/ 276046 w 2279304"/>
              <a:gd name="connsiteY19" fmla="*/ 2001328 h 2018581"/>
              <a:gd name="connsiteX20" fmla="*/ 414068 w 2279304"/>
              <a:gd name="connsiteY20" fmla="*/ 2018581 h 2018581"/>
              <a:gd name="connsiteX21" fmla="*/ 845389 w 2279304"/>
              <a:gd name="connsiteY21" fmla="*/ 2001328 h 2018581"/>
              <a:gd name="connsiteX22" fmla="*/ 1242204 w 2279304"/>
              <a:gd name="connsiteY22" fmla="*/ 1966823 h 2018581"/>
              <a:gd name="connsiteX23" fmla="*/ 1311215 w 2279304"/>
              <a:gd name="connsiteY23" fmla="*/ 1949570 h 2018581"/>
              <a:gd name="connsiteX24" fmla="*/ 1621766 w 2279304"/>
              <a:gd name="connsiteY24" fmla="*/ 1915064 h 2018581"/>
              <a:gd name="connsiteX25" fmla="*/ 1846053 w 2279304"/>
              <a:gd name="connsiteY25" fmla="*/ 1880559 h 2018581"/>
              <a:gd name="connsiteX26" fmla="*/ 2173857 w 2279304"/>
              <a:gd name="connsiteY26" fmla="*/ 1708030 h 2018581"/>
              <a:gd name="connsiteX27" fmla="*/ 2225615 w 2279304"/>
              <a:gd name="connsiteY27" fmla="*/ 1656272 h 2018581"/>
              <a:gd name="connsiteX28" fmla="*/ 2277374 w 2279304"/>
              <a:gd name="connsiteY28" fmla="*/ 1518249 h 2018581"/>
              <a:gd name="connsiteX29" fmla="*/ 2260121 w 2279304"/>
              <a:gd name="connsiteY29" fmla="*/ 1276710 h 2018581"/>
              <a:gd name="connsiteX30" fmla="*/ 2242868 w 2279304"/>
              <a:gd name="connsiteY30" fmla="*/ 1224951 h 2018581"/>
              <a:gd name="connsiteX31" fmla="*/ 2208363 w 2279304"/>
              <a:gd name="connsiteY31" fmla="*/ 1086928 h 2018581"/>
              <a:gd name="connsiteX32" fmla="*/ 2191110 w 2279304"/>
              <a:gd name="connsiteY32" fmla="*/ 1017917 h 2018581"/>
              <a:gd name="connsiteX33" fmla="*/ 2173857 w 2279304"/>
              <a:gd name="connsiteY33" fmla="*/ 966159 h 2018581"/>
              <a:gd name="connsiteX34" fmla="*/ 2156604 w 2279304"/>
              <a:gd name="connsiteY34" fmla="*/ 879894 h 2018581"/>
              <a:gd name="connsiteX35" fmla="*/ 2104846 w 2279304"/>
              <a:gd name="connsiteY35" fmla="*/ 828136 h 2018581"/>
              <a:gd name="connsiteX36" fmla="*/ 2001329 w 2279304"/>
              <a:gd name="connsiteY36" fmla="*/ 759125 h 2018581"/>
              <a:gd name="connsiteX37" fmla="*/ 1949570 w 2279304"/>
              <a:gd name="connsiteY37" fmla="*/ 741872 h 2018581"/>
              <a:gd name="connsiteX38" fmla="*/ 1811547 w 2279304"/>
              <a:gd name="connsiteY38" fmla="*/ 655608 h 2018581"/>
              <a:gd name="connsiteX39" fmla="*/ 1708030 w 2279304"/>
              <a:gd name="connsiteY39" fmla="*/ 569343 h 2018581"/>
              <a:gd name="connsiteX40" fmla="*/ 1570008 w 2279304"/>
              <a:gd name="connsiteY40" fmla="*/ 465826 h 2018581"/>
              <a:gd name="connsiteX41" fmla="*/ 1500996 w 2279304"/>
              <a:gd name="connsiteY41" fmla="*/ 448574 h 2018581"/>
              <a:gd name="connsiteX42" fmla="*/ 1380227 w 2279304"/>
              <a:gd name="connsiteY42" fmla="*/ 396815 h 2018581"/>
              <a:gd name="connsiteX43" fmla="*/ 1242204 w 2279304"/>
              <a:gd name="connsiteY43" fmla="*/ 362310 h 2018581"/>
              <a:gd name="connsiteX44" fmla="*/ 1069676 w 2279304"/>
              <a:gd name="connsiteY44" fmla="*/ 310551 h 2018581"/>
              <a:gd name="connsiteX45" fmla="*/ 1017917 w 2279304"/>
              <a:gd name="connsiteY45" fmla="*/ 276045 h 2018581"/>
              <a:gd name="connsiteX46" fmla="*/ 966159 w 2279304"/>
              <a:gd name="connsiteY46" fmla="*/ 224287 h 2018581"/>
              <a:gd name="connsiteX47" fmla="*/ 862642 w 2279304"/>
              <a:gd name="connsiteY47" fmla="*/ 189781 h 2018581"/>
              <a:gd name="connsiteX48" fmla="*/ 741872 w 2279304"/>
              <a:gd name="connsiteY48" fmla="*/ 138023 h 2018581"/>
              <a:gd name="connsiteX49" fmla="*/ 638355 w 2279304"/>
              <a:gd name="connsiteY49" fmla="*/ 103517 h 2018581"/>
              <a:gd name="connsiteX50" fmla="*/ 586596 w 2279304"/>
              <a:gd name="connsiteY50" fmla="*/ 86264 h 2018581"/>
              <a:gd name="connsiteX51" fmla="*/ 534838 w 2279304"/>
              <a:gd name="connsiteY51" fmla="*/ 69011 h 2018581"/>
              <a:gd name="connsiteX52" fmla="*/ 483080 w 2279304"/>
              <a:gd name="connsiteY52" fmla="*/ 51759 h 2018581"/>
              <a:gd name="connsiteX53" fmla="*/ 517585 w 2279304"/>
              <a:gd name="connsiteY53" fmla="*/ 0 h 20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79304" h="2018581">
                <a:moveTo>
                  <a:pt x="517585" y="0"/>
                </a:moveTo>
                <a:lnTo>
                  <a:pt x="517585" y="0"/>
                </a:lnTo>
                <a:cubicBezTo>
                  <a:pt x="490524" y="10148"/>
                  <a:pt x="289266" y="83202"/>
                  <a:pt x="258793" y="103517"/>
                </a:cubicBezTo>
                <a:cubicBezTo>
                  <a:pt x="102718" y="207566"/>
                  <a:pt x="341731" y="116129"/>
                  <a:pt x="172529" y="172528"/>
                </a:cubicBezTo>
                <a:cubicBezTo>
                  <a:pt x="161027" y="195532"/>
                  <a:pt x="147054" y="217458"/>
                  <a:pt x="138023" y="241540"/>
                </a:cubicBezTo>
                <a:cubicBezTo>
                  <a:pt x="129697" y="263742"/>
                  <a:pt x="127284" y="287752"/>
                  <a:pt x="120770" y="310551"/>
                </a:cubicBezTo>
                <a:cubicBezTo>
                  <a:pt x="115774" y="328038"/>
                  <a:pt x="109268" y="345057"/>
                  <a:pt x="103517" y="362310"/>
                </a:cubicBezTo>
                <a:cubicBezTo>
                  <a:pt x="109268" y="408317"/>
                  <a:pt x="113147" y="454597"/>
                  <a:pt x="120770" y="500332"/>
                </a:cubicBezTo>
                <a:cubicBezTo>
                  <a:pt x="124668" y="523721"/>
                  <a:pt x="134125" y="545954"/>
                  <a:pt x="138023" y="569343"/>
                </a:cubicBezTo>
                <a:cubicBezTo>
                  <a:pt x="145646" y="615078"/>
                  <a:pt x="149525" y="661358"/>
                  <a:pt x="155276" y="707366"/>
                </a:cubicBezTo>
                <a:cubicBezTo>
                  <a:pt x="149525" y="776377"/>
                  <a:pt x="151604" y="846494"/>
                  <a:pt x="138023" y="914400"/>
                </a:cubicBezTo>
                <a:cubicBezTo>
                  <a:pt x="133956" y="934733"/>
                  <a:pt x="112790" y="947613"/>
                  <a:pt x="103517" y="966159"/>
                </a:cubicBezTo>
                <a:cubicBezTo>
                  <a:pt x="95384" y="982425"/>
                  <a:pt x="91049" y="1000372"/>
                  <a:pt x="86264" y="1017917"/>
                </a:cubicBezTo>
                <a:cubicBezTo>
                  <a:pt x="73786" y="1063670"/>
                  <a:pt x="61060" y="1109437"/>
                  <a:pt x="51759" y="1155940"/>
                </a:cubicBezTo>
                <a:cubicBezTo>
                  <a:pt x="30939" y="1260037"/>
                  <a:pt x="43779" y="1214385"/>
                  <a:pt x="17253" y="1293962"/>
                </a:cubicBezTo>
                <a:cubicBezTo>
                  <a:pt x="11502" y="1328468"/>
                  <a:pt x="0" y="1362497"/>
                  <a:pt x="0" y="1397479"/>
                </a:cubicBezTo>
                <a:cubicBezTo>
                  <a:pt x="0" y="1457657"/>
                  <a:pt x="13986" y="1598285"/>
                  <a:pt x="34506" y="1673525"/>
                </a:cubicBezTo>
                <a:cubicBezTo>
                  <a:pt x="44076" y="1708616"/>
                  <a:pt x="48836" y="1746778"/>
                  <a:pt x="69012" y="1777042"/>
                </a:cubicBezTo>
                <a:cubicBezTo>
                  <a:pt x="145273" y="1891435"/>
                  <a:pt x="55646" y="1764323"/>
                  <a:pt x="155276" y="1880559"/>
                </a:cubicBezTo>
                <a:cubicBezTo>
                  <a:pt x="192083" y="1923501"/>
                  <a:pt x="216234" y="1981391"/>
                  <a:pt x="276046" y="2001328"/>
                </a:cubicBezTo>
                <a:cubicBezTo>
                  <a:pt x="320032" y="2015990"/>
                  <a:pt x="368061" y="2012830"/>
                  <a:pt x="414068" y="2018581"/>
                </a:cubicBezTo>
                <a:lnTo>
                  <a:pt x="845389" y="2001328"/>
                </a:lnTo>
                <a:cubicBezTo>
                  <a:pt x="982754" y="1994098"/>
                  <a:pt x="1106481" y="1980395"/>
                  <a:pt x="1242204" y="1966823"/>
                </a:cubicBezTo>
                <a:cubicBezTo>
                  <a:pt x="1265208" y="1961072"/>
                  <a:pt x="1287886" y="1953812"/>
                  <a:pt x="1311215" y="1949570"/>
                </a:cubicBezTo>
                <a:cubicBezTo>
                  <a:pt x="1435791" y="1926920"/>
                  <a:pt x="1483768" y="1930397"/>
                  <a:pt x="1621766" y="1915064"/>
                </a:cubicBezTo>
                <a:cubicBezTo>
                  <a:pt x="1688351" y="1907666"/>
                  <a:pt x="1778825" y="1891763"/>
                  <a:pt x="1846053" y="1880559"/>
                </a:cubicBezTo>
                <a:cubicBezTo>
                  <a:pt x="2037385" y="1800837"/>
                  <a:pt x="2032859" y="1820828"/>
                  <a:pt x="2173857" y="1708030"/>
                </a:cubicBezTo>
                <a:cubicBezTo>
                  <a:pt x="2192909" y="1692788"/>
                  <a:pt x="2208362" y="1673525"/>
                  <a:pt x="2225615" y="1656272"/>
                </a:cubicBezTo>
                <a:cubicBezTo>
                  <a:pt x="2242868" y="1610264"/>
                  <a:pt x="2272925" y="1567183"/>
                  <a:pt x="2277374" y="1518249"/>
                </a:cubicBezTo>
                <a:cubicBezTo>
                  <a:pt x="2284682" y="1437862"/>
                  <a:pt x="2269552" y="1356875"/>
                  <a:pt x="2260121" y="1276710"/>
                </a:cubicBezTo>
                <a:cubicBezTo>
                  <a:pt x="2257996" y="1258648"/>
                  <a:pt x="2247653" y="1242496"/>
                  <a:pt x="2242868" y="1224951"/>
                </a:cubicBezTo>
                <a:cubicBezTo>
                  <a:pt x="2230390" y="1179198"/>
                  <a:pt x="2219865" y="1132936"/>
                  <a:pt x="2208363" y="1086928"/>
                </a:cubicBezTo>
                <a:cubicBezTo>
                  <a:pt x="2202612" y="1063924"/>
                  <a:pt x="2198608" y="1040412"/>
                  <a:pt x="2191110" y="1017917"/>
                </a:cubicBezTo>
                <a:cubicBezTo>
                  <a:pt x="2185359" y="1000664"/>
                  <a:pt x="2178268" y="983802"/>
                  <a:pt x="2173857" y="966159"/>
                </a:cubicBezTo>
                <a:cubicBezTo>
                  <a:pt x="2166745" y="937710"/>
                  <a:pt x="2169718" y="906123"/>
                  <a:pt x="2156604" y="879894"/>
                </a:cubicBezTo>
                <a:cubicBezTo>
                  <a:pt x="2145693" y="858071"/>
                  <a:pt x="2124105" y="843115"/>
                  <a:pt x="2104846" y="828136"/>
                </a:cubicBezTo>
                <a:cubicBezTo>
                  <a:pt x="2072111" y="802676"/>
                  <a:pt x="2040671" y="772239"/>
                  <a:pt x="2001329" y="759125"/>
                </a:cubicBezTo>
                <a:cubicBezTo>
                  <a:pt x="1984076" y="753374"/>
                  <a:pt x="1966286" y="749036"/>
                  <a:pt x="1949570" y="741872"/>
                </a:cubicBezTo>
                <a:cubicBezTo>
                  <a:pt x="1890664" y="716626"/>
                  <a:pt x="1861081" y="698066"/>
                  <a:pt x="1811547" y="655608"/>
                </a:cubicBezTo>
                <a:cubicBezTo>
                  <a:pt x="1590607" y="466231"/>
                  <a:pt x="1911408" y="721876"/>
                  <a:pt x="1708030" y="569343"/>
                </a:cubicBezTo>
                <a:cubicBezTo>
                  <a:pt x="1698037" y="561848"/>
                  <a:pt x="1600340" y="478825"/>
                  <a:pt x="1570008" y="465826"/>
                </a:cubicBezTo>
                <a:cubicBezTo>
                  <a:pt x="1548213" y="456486"/>
                  <a:pt x="1524000" y="454325"/>
                  <a:pt x="1500996" y="448574"/>
                </a:cubicBezTo>
                <a:cubicBezTo>
                  <a:pt x="1444443" y="420297"/>
                  <a:pt x="1436073" y="412046"/>
                  <a:pt x="1380227" y="396815"/>
                </a:cubicBezTo>
                <a:cubicBezTo>
                  <a:pt x="1334474" y="384337"/>
                  <a:pt x="1287194" y="377307"/>
                  <a:pt x="1242204" y="362310"/>
                </a:cubicBezTo>
                <a:cubicBezTo>
                  <a:pt x="1116192" y="320306"/>
                  <a:pt x="1173973" y="336626"/>
                  <a:pt x="1069676" y="310551"/>
                </a:cubicBezTo>
                <a:cubicBezTo>
                  <a:pt x="1052423" y="299049"/>
                  <a:pt x="1033846" y="289320"/>
                  <a:pt x="1017917" y="276045"/>
                </a:cubicBezTo>
                <a:cubicBezTo>
                  <a:pt x="999173" y="260425"/>
                  <a:pt x="987488" y="236136"/>
                  <a:pt x="966159" y="224287"/>
                </a:cubicBezTo>
                <a:cubicBezTo>
                  <a:pt x="934364" y="206623"/>
                  <a:pt x="892906" y="209956"/>
                  <a:pt x="862642" y="189781"/>
                </a:cubicBezTo>
                <a:cubicBezTo>
                  <a:pt x="780525" y="135038"/>
                  <a:pt x="843154" y="168408"/>
                  <a:pt x="741872" y="138023"/>
                </a:cubicBezTo>
                <a:cubicBezTo>
                  <a:pt x="707034" y="127571"/>
                  <a:pt x="672861" y="115019"/>
                  <a:pt x="638355" y="103517"/>
                </a:cubicBezTo>
                <a:lnTo>
                  <a:pt x="586596" y="86264"/>
                </a:lnTo>
                <a:lnTo>
                  <a:pt x="534838" y="69011"/>
                </a:lnTo>
                <a:lnTo>
                  <a:pt x="483080" y="51759"/>
                </a:lnTo>
                <a:cubicBezTo>
                  <a:pt x="504398" y="-12200"/>
                  <a:pt x="511834" y="8626"/>
                  <a:pt x="517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92" y="4140861"/>
            <a:ext cx="4470694" cy="2990956"/>
          </a:xfrm>
          <a:prstGeom prst="rect">
            <a:avLst/>
          </a:prstGeom>
        </p:spPr>
      </p:pic>
      <p:grpSp>
        <p:nvGrpSpPr>
          <p:cNvPr id="4" name="b"/>
          <p:cNvGrpSpPr/>
          <p:nvPr/>
        </p:nvGrpSpPr>
        <p:grpSpPr>
          <a:xfrm>
            <a:off x="755650" y="3000765"/>
            <a:ext cx="2488293" cy="576745"/>
            <a:chOff x="1304957" y="3079164"/>
            <a:chExt cx="2488293" cy="576745"/>
          </a:xfrm>
        </p:grpSpPr>
        <p:sp>
          <p:nvSpPr>
            <p:cNvPr id="47" name="Rounded Rectangle 46"/>
            <p:cNvSpPr/>
            <p:nvPr/>
          </p:nvSpPr>
          <p:spPr>
            <a:xfrm>
              <a:off x="1574800" y="3079164"/>
              <a:ext cx="2218450" cy="576745"/>
            </a:xfrm>
            <a:prstGeom prst="roundRect">
              <a:avLst>
                <a:gd name="adj" fmla="val 15451"/>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sedimentary</a:t>
              </a:r>
            </a:p>
          </p:txBody>
        </p:sp>
        <p:sp>
          <p:nvSpPr>
            <p:cNvPr id="48" name="Oval 47"/>
            <p:cNvSpPr/>
            <p:nvPr/>
          </p:nvSpPr>
          <p:spPr>
            <a:xfrm>
              <a:off x="1304957" y="3092551"/>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b</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49" name="c"/>
          <p:cNvGrpSpPr/>
          <p:nvPr/>
        </p:nvGrpSpPr>
        <p:grpSpPr>
          <a:xfrm>
            <a:off x="755650" y="3852489"/>
            <a:ext cx="2651579" cy="576745"/>
            <a:chOff x="1304957" y="2162429"/>
            <a:chExt cx="2651579" cy="576745"/>
          </a:xfrm>
        </p:grpSpPr>
        <p:sp>
          <p:nvSpPr>
            <p:cNvPr id="50" name="Rounded Rectangle 49"/>
            <p:cNvSpPr/>
            <p:nvPr/>
          </p:nvSpPr>
          <p:spPr>
            <a:xfrm>
              <a:off x="1574801" y="2162429"/>
              <a:ext cx="2381735"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metamorphic</a:t>
              </a:r>
            </a:p>
          </p:txBody>
        </p:sp>
        <p:sp>
          <p:nvSpPr>
            <p:cNvPr id="51" name="Oval 50"/>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c</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52" name="d"/>
          <p:cNvGrpSpPr/>
          <p:nvPr/>
        </p:nvGrpSpPr>
        <p:grpSpPr>
          <a:xfrm>
            <a:off x="755650" y="4725924"/>
            <a:ext cx="1665876" cy="549971"/>
            <a:chOff x="1304957" y="2175816"/>
            <a:chExt cx="1665876" cy="549971"/>
          </a:xfrm>
        </p:grpSpPr>
        <p:sp>
          <p:nvSpPr>
            <p:cNvPr id="53" name="Rounded Rectangle 52"/>
            <p:cNvSpPr/>
            <p:nvPr/>
          </p:nvSpPr>
          <p:spPr>
            <a:xfrm>
              <a:off x="1574801" y="2179306"/>
              <a:ext cx="1396032" cy="542991"/>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hard</a:t>
              </a:r>
            </a:p>
          </p:txBody>
        </p:sp>
        <p:sp>
          <p:nvSpPr>
            <p:cNvPr id="54" name="Oval 53"/>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d</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33"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spTree>
    <p:extLst>
      <p:ext uri="{BB962C8B-B14F-4D97-AF65-F5344CB8AC3E}">
        <p14:creationId xmlns:p14="http://schemas.microsoft.com/office/powerpoint/2010/main" val="23212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anim calcmode="lin" valueType="num">
                                      <p:cBhvr>
                                        <p:cTn id="26" dur="1000" fill="hold"/>
                                        <p:tgtEl>
                                          <p:spTgt spid="52"/>
                                        </p:tgtEl>
                                        <p:attrNameLst>
                                          <p:attrName>ppt_x</p:attrName>
                                        </p:attrNameLst>
                                      </p:cBhvr>
                                      <p:tavLst>
                                        <p:tav tm="0">
                                          <p:val>
                                            <p:strVal val="#ppt_x"/>
                                          </p:val>
                                        </p:tav>
                                        <p:tav tm="100000">
                                          <p:val>
                                            <p:strVal val="#ppt_x"/>
                                          </p:val>
                                        </p:tav>
                                      </p:tavLst>
                                    </p:anim>
                                    <p:anim calcmode="lin" valueType="num">
                                      <p:cBhvr>
                                        <p:cTn id="2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64" presetClass="path" presetSubtype="0" accel="50000" decel="50000" autoRev="1" fill="hold" nodeType="withEffect">
                                  <p:stCondLst>
                                    <p:cond delay="0"/>
                                  </p:stCondLst>
                                  <p:childTnLst>
                                    <p:animMotion origin="layout" path="M 5.55556E-7 3.33333E-6 L -0.2191 -0.04514 " pathEditMode="relative" rAng="0" ptsTypes="AA">
                                      <p:cBhvr>
                                        <p:cTn id="38" dur="2500" fill="hold"/>
                                        <p:tgtEl>
                                          <p:spTgt spid="55"/>
                                        </p:tgtEl>
                                        <p:attrNameLst>
                                          <p:attrName>ppt_x</p:attrName>
                                          <p:attrName>ppt_y</p:attrName>
                                        </p:attrNameLst>
                                      </p:cBhvr>
                                      <p:rCtr x="-10955" y="-2269"/>
                                    </p:animMotion>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52"/>
                                        </p:tgtEl>
                                        <p:attrNameLst>
                                          <p:attrName>r</p:attrName>
                                        </p:attrNameLst>
                                      </p:cBhvr>
                                    </p:animRot>
                                    <p:animRot by="-240000">
                                      <p:cBhvr>
                                        <p:cTn id="44" dur="200" fill="hold">
                                          <p:stCondLst>
                                            <p:cond delay="200"/>
                                          </p:stCondLst>
                                        </p:cTn>
                                        <p:tgtEl>
                                          <p:spTgt spid="52"/>
                                        </p:tgtEl>
                                        <p:attrNameLst>
                                          <p:attrName>r</p:attrName>
                                        </p:attrNameLst>
                                      </p:cBhvr>
                                    </p:animRot>
                                    <p:animRot by="240000">
                                      <p:cBhvr>
                                        <p:cTn id="45" dur="200" fill="hold">
                                          <p:stCondLst>
                                            <p:cond delay="400"/>
                                          </p:stCondLst>
                                        </p:cTn>
                                        <p:tgtEl>
                                          <p:spTgt spid="52"/>
                                        </p:tgtEl>
                                        <p:attrNameLst>
                                          <p:attrName>r</p:attrName>
                                        </p:attrNameLst>
                                      </p:cBhvr>
                                    </p:animRot>
                                    <p:animRot by="-240000">
                                      <p:cBhvr>
                                        <p:cTn id="46" dur="200" fill="hold">
                                          <p:stCondLst>
                                            <p:cond delay="600"/>
                                          </p:stCondLst>
                                        </p:cTn>
                                        <p:tgtEl>
                                          <p:spTgt spid="52"/>
                                        </p:tgtEl>
                                        <p:attrNameLst>
                                          <p:attrName>r</p:attrName>
                                        </p:attrNameLst>
                                      </p:cBhvr>
                                    </p:animRot>
                                    <p:animRot by="120000">
                                      <p:cBhvr>
                                        <p:cTn id="47" dur="200" fill="hold">
                                          <p:stCondLst>
                                            <p:cond delay="800"/>
                                          </p:stCondLst>
                                        </p:cTn>
                                        <p:tgtEl>
                                          <p:spTgt spid="52"/>
                                        </p:tgtEl>
                                        <p:attrNameLst>
                                          <p:attrName>r</p:attrName>
                                        </p:attrNameLst>
                                      </p:cBhvr>
                                    </p:animRot>
                                  </p:childTnLst>
                                </p:cTn>
                              </p:par>
                              <p:par>
                                <p:cTn id="48" presetID="64" presetClass="path" presetSubtype="0" accel="50000" decel="50000" autoRev="1" fill="hold" nodeType="withEffect">
                                  <p:stCondLst>
                                    <p:cond delay="0"/>
                                  </p:stCondLst>
                                  <p:childTnLst>
                                    <p:animMotion origin="layout" path="M 5.55556E-7 3.33333E-6 L -0.2191 -0.04514 " pathEditMode="relative" rAng="0" ptsTypes="AA">
                                      <p:cBhvr>
                                        <p:cTn id="49" dur="2500" fill="hold"/>
                                        <p:tgtEl>
                                          <p:spTgt spid="58"/>
                                        </p:tgtEl>
                                        <p:attrNameLst>
                                          <p:attrName>ppt_x</p:attrName>
                                          <p:attrName>ppt_y</p:attrName>
                                        </p:attrNameLst>
                                      </p:cBhvr>
                                      <p:rCtr x="-10955" y="-2269"/>
                                    </p:animMotion>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49"/>
                                        </p:tgtEl>
                                        <p:attrNameLst>
                                          <p:attrName>r</p:attrName>
                                        </p:attrNameLst>
                                      </p:cBhvr>
                                    </p:animRot>
                                    <p:animRot by="-240000">
                                      <p:cBhvr>
                                        <p:cTn id="55" dur="200" fill="hold">
                                          <p:stCondLst>
                                            <p:cond delay="200"/>
                                          </p:stCondLst>
                                        </p:cTn>
                                        <p:tgtEl>
                                          <p:spTgt spid="49"/>
                                        </p:tgtEl>
                                        <p:attrNameLst>
                                          <p:attrName>r</p:attrName>
                                        </p:attrNameLst>
                                      </p:cBhvr>
                                    </p:animRot>
                                    <p:animRot by="240000">
                                      <p:cBhvr>
                                        <p:cTn id="56" dur="200" fill="hold">
                                          <p:stCondLst>
                                            <p:cond delay="400"/>
                                          </p:stCondLst>
                                        </p:cTn>
                                        <p:tgtEl>
                                          <p:spTgt spid="49"/>
                                        </p:tgtEl>
                                        <p:attrNameLst>
                                          <p:attrName>r</p:attrName>
                                        </p:attrNameLst>
                                      </p:cBhvr>
                                    </p:animRot>
                                    <p:animRot by="-240000">
                                      <p:cBhvr>
                                        <p:cTn id="57" dur="200" fill="hold">
                                          <p:stCondLst>
                                            <p:cond delay="600"/>
                                          </p:stCondLst>
                                        </p:cTn>
                                        <p:tgtEl>
                                          <p:spTgt spid="49"/>
                                        </p:tgtEl>
                                        <p:attrNameLst>
                                          <p:attrName>r</p:attrName>
                                        </p:attrNameLst>
                                      </p:cBhvr>
                                    </p:animRot>
                                    <p:animRot by="120000">
                                      <p:cBhvr>
                                        <p:cTn id="58" dur="200" fill="hold">
                                          <p:stCondLst>
                                            <p:cond delay="800"/>
                                          </p:stCondLst>
                                        </p:cTn>
                                        <p:tgtEl>
                                          <p:spTgt spid="49"/>
                                        </p:tgtEl>
                                        <p:attrNameLst>
                                          <p:attrName>r</p:attrName>
                                        </p:attrNameLst>
                                      </p:cBhvr>
                                    </p:animRot>
                                  </p:childTnLst>
                                </p:cTn>
                              </p:par>
                              <p:par>
                                <p:cTn id="59" presetID="64" presetClass="path" presetSubtype="0" accel="50000" decel="50000" autoRev="1" fill="hold" nodeType="withEffect">
                                  <p:stCondLst>
                                    <p:cond delay="0"/>
                                  </p:stCondLst>
                                  <p:childTnLst>
                                    <p:animMotion origin="layout" path="M 5.55556E-7 3.33333E-6 L -0.2191 -0.04514 " pathEditMode="relative" rAng="0" ptsTypes="AA">
                                      <p:cBhvr>
                                        <p:cTn id="60" dur="2500" fill="hold"/>
                                        <p:tgtEl>
                                          <p:spTgt spid="61"/>
                                        </p:tgtEl>
                                        <p:attrNameLst>
                                          <p:attrName>ppt_x</p:attrName>
                                          <p:attrName>ppt_y</p:attrName>
                                        </p:attrNameLst>
                                      </p:cBhvr>
                                      <p:rCtr x="-10955" y="-2269"/>
                                    </p:animMotion>
                                  </p:child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9" presetClass="emph" presetSubtype="0" nodeType="afterEffect">
                                  <p:stCondLst>
                                    <p:cond delay="0"/>
                                  </p:stCondLst>
                                  <p:childTnLst>
                                    <p:set>
                                      <p:cBhvr rctx="PPT">
                                        <p:cTn id="65" dur="indefinite"/>
                                        <p:tgtEl>
                                          <p:spTgt spid="2"/>
                                        </p:tgtEl>
                                        <p:attrNameLst>
                                          <p:attrName>style.opacity</p:attrName>
                                        </p:attrNameLst>
                                      </p:cBhvr>
                                      <p:to>
                                        <p:strVal val="0.5"/>
                                      </p:to>
                                    </p:set>
                                    <p:animEffect filter="image" prLst="opacity: 0.5">
                                      <p:cBhvr rctx="IE">
                                        <p:cTn id="66" dur="indefinite"/>
                                        <p:tgtEl>
                                          <p:spTgt spid="2"/>
                                        </p:tgtEl>
                                      </p:cBhvr>
                                    </p:animEffect>
                                  </p:childTnLst>
                                </p:cTn>
                              </p:par>
                            </p:childTnLst>
                          </p:cTn>
                        </p:par>
                        <p:par>
                          <p:cTn id="67" fill="hold">
                            <p:stCondLst>
                              <p:cond delay="0"/>
                            </p:stCondLst>
                            <p:childTnLst>
                              <p:par>
                                <p:cTn id="68" presetID="9" presetClass="emph" presetSubtype="0" nodeType="afterEffect">
                                  <p:stCondLst>
                                    <p:cond delay="0"/>
                                  </p:stCondLst>
                                  <p:childTnLst>
                                    <p:set>
                                      <p:cBhvr rctx="PPT">
                                        <p:cTn id="69" dur="indefinite"/>
                                        <p:tgtEl>
                                          <p:spTgt spid="49"/>
                                        </p:tgtEl>
                                        <p:attrNameLst>
                                          <p:attrName>style.opacity</p:attrName>
                                        </p:attrNameLst>
                                      </p:cBhvr>
                                      <p:to>
                                        <p:strVal val="0.5"/>
                                      </p:to>
                                    </p:set>
                                    <p:animEffect filter="image" prLst="opacity: 0.5">
                                      <p:cBhvr rctx="IE">
                                        <p:cTn id="70" dur="indefinite"/>
                                        <p:tgtEl>
                                          <p:spTgt spid="49"/>
                                        </p:tgtEl>
                                      </p:cBhvr>
                                    </p:animEffect>
                                  </p:childTnLst>
                                </p:cTn>
                              </p:par>
                            </p:childTnLst>
                          </p:cTn>
                        </p:par>
                        <p:par>
                          <p:cTn id="71" fill="hold">
                            <p:stCondLst>
                              <p:cond delay="0"/>
                            </p:stCondLst>
                            <p:childTnLst>
                              <p:par>
                                <p:cTn id="72" presetID="9" presetClass="emph" presetSubtype="0" nodeType="afterEffect">
                                  <p:stCondLst>
                                    <p:cond delay="0"/>
                                  </p:stCondLst>
                                  <p:childTnLst>
                                    <p:set>
                                      <p:cBhvr rctx="PPT">
                                        <p:cTn id="73" dur="indefinite"/>
                                        <p:tgtEl>
                                          <p:spTgt spid="52"/>
                                        </p:tgtEl>
                                        <p:attrNameLst>
                                          <p:attrName>style.opacity</p:attrName>
                                        </p:attrNameLst>
                                      </p:cBhvr>
                                      <p:to>
                                        <p:strVal val="0.5"/>
                                      </p:to>
                                    </p:set>
                                    <p:animEffect filter="image" prLst="opacity: 0.5">
                                      <p:cBhvr rctx="IE">
                                        <p:cTn id="74" dur="indefinite"/>
                                        <p:tgtEl>
                                          <p:spTgt spid="52"/>
                                        </p:tgtEl>
                                      </p:cBhvr>
                                    </p:animEffect>
                                  </p:childTnLst>
                                </p:cTn>
                              </p:par>
                              <p:par>
                                <p:cTn id="75" presetID="64" presetClass="path" presetSubtype="0" accel="50000" decel="50000" fill="hold" nodeType="withEffect">
                                  <p:stCondLst>
                                    <p:cond delay="0"/>
                                  </p:stCondLst>
                                  <p:childTnLst>
                                    <p:animMotion origin="layout" path="M 5.55556E-7 3.33333E-6 L -0.19688 -0.03449 " pathEditMode="relative" rAng="0" ptsTypes="AA">
                                      <p:cBhvr>
                                        <p:cTn id="76" dur="2000" fill="hold"/>
                                        <p:tgtEl>
                                          <p:spTgt spid="30"/>
                                        </p:tgtEl>
                                        <p:attrNameLst>
                                          <p:attrName>ppt_x</p:attrName>
                                          <p:attrName>ppt_y</p:attrName>
                                        </p:attrNameLst>
                                      </p:cBhvr>
                                      <p:rCtr x="-9844" y="-1736"/>
                                    </p:animMotion>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333"/>
            <a:ext cx="9144000" cy="6119347"/>
          </a:xfrm>
          <a:prstGeom prst="rect">
            <a:avLst/>
          </a:prstGeom>
        </p:spPr>
      </p:pic>
      <p:grpSp>
        <p:nvGrpSpPr>
          <p:cNvPr id="30" name="Correct"/>
          <p:cNvGrpSpPr/>
          <p:nvPr/>
        </p:nvGrpSpPr>
        <p:grpSpPr>
          <a:xfrm>
            <a:off x="5988497" y="4625583"/>
            <a:ext cx="2037392" cy="2037392"/>
            <a:chOff x="2067374" y="4272169"/>
            <a:chExt cx="2037392" cy="2037392"/>
          </a:xfrm>
        </p:grpSpPr>
        <p:sp>
          <p:nvSpPr>
            <p:cNvPr id="27" name="Oval 26"/>
            <p:cNvSpPr/>
            <p:nvPr/>
          </p:nvSpPr>
          <p:spPr>
            <a:xfrm>
              <a:off x="2067374" y="4272169"/>
              <a:ext cx="2037392" cy="2037392"/>
            </a:xfrm>
            <a:prstGeom prst="ellipse">
              <a:avLst/>
            </a:prstGeom>
            <a:noFill/>
            <a:ln w="38100" cap="rnd">
              <a:solidFill>
                <a:srgbClr val="EE7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214709" y="4873808"/>
              <a:ext cx="1524991" cy="461665"/>
            </a:xfrm>
            <a:prstGeom prst="rect">
              <a:avLst/>
            </a:prstGeom>
            <a:noFill/>
          </p:spPr>
          <p:txBody>
            <a:bodyPr wrap="square" rtlCol="0">
              <a:spAutoFit/>
            </a:bodyPr>
            <a:lstStyle/>
            <a:p>
              <a:r>
                <a:rPr lang="en-GB" sz="2400" dirty="0">
                  <a:solidFill>
                    <a:srgbClr val="EE73AA"/>
                  </a:solidFill>
                  <a:latin typeface="BBC Reith Sans XBold" panose="020B0803020204020204" pitchFamily="34" charset="-18"/>
                  <a:ea typeface="BBC Reith Sans XBold" panose="020B0803020204020204" pitchFamily="34" charset="-18"/>
                  <a:cs typeface="BBC Reith Sans XBold" panose="020B0803020204020204" pitchFamily="34" charset="-18"/>
                </a:rPr>
                <a:t>Correct!</a:t>
              </a:r>
              <a:endParaRPr lang="en-GB" sz="2400" dirty="0">
                <a:solidFill>
                  <a:srgbClr val="EE73AA"/>
                </a:solidFill>
              </a:endParaRPr>
            </a:p>
          </p:txBody>
        </p:sp>
      </p:grpSp>
      <p:grpSp>
        <p:nvGrpSpPr>
          <p:cNvPr id="55" name="Try again"/>
          <p:cNvGrpSpPr/>
          <p:nvPr/>
        </p:nvGrpSpPr>
        <p:grpSpPr>
          <a:xfrm>
            <a:off x="5988497" y="4625583"/>
            <a:ext cx="2037392" cy="2037392"/>
            <a:chOff x="2067374" y="4272169"/>
            <a:chExt cx="2037392" cy="2037392"/>
          </a:xfrm>
        </p:grpSpPr>
        <p:sp>
          <p:nvSpPr>
            <p:cNvPr id="56" name="Oval 55"/>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58" name="Try again"/>
          <p:cNvGrpSpPr/>
          <p:nvPr/>
        </p:nvGrpSpPr>
        <p:grpSpPr>
          <a:xfrm>
            <a:off x="5988497" y="4625583"/>
            <a:ext cx="2037392" cy="2037392"/>
            <a:chOff x="2067374" y="4272169"/>
            <a:chExt cx="2037392" cy="2037392"/>
          </a:xfrm>
        </p:grpSpPr>
        <p:sp>
          <p:nvSpPr>
            <p:cNvPr id="59" name="Oval 58"/>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61" name="Try again"/>
          <p:cNvGrpSpPr/>
          <p:nvPr/>
        </p:nvGrpSpPr>
        <p:grpSpPr>
          <a:xfrm>
            <a:off x="5988497" y="4625583"/>
            <a:ext cx="2037392" cy="2037392"/>
            <a:chOff x="2067374" y="4272169"/>
            <a:chExt cx="2037392" cy="2037392"/>
          </a:xfrm>
        </p:grpSpPr>
        <p:sp>
          <p:nvSpPr>
            <p:cNvPr id="62" name="Oval 61"/>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sp>
        <p:nvSpPr>
          <p:cNvPr id="8" name="Rectangle 7"/>
          <p:cNvSpPr/>
          <p:nvPr/>
        </p:nvSpPr>
        <p:spPr>
          <a:xfrm>
            <a:off x="1045029" y="1457168"/>
            <a:ext cx="6868885" cy="495108"/>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Which tool is best once fossils are exposed to remove dust?</a:t>
            </a:r>
          </a:p>
        </p:txBody>
      </p:sp>
      <p:grpSp>
        <p:nvGrpSpPr>
          <p:cNvPr id="2" name="a"/>
          <p:cNvGrpSpPr/>
          <p:nvPr/>
        </p:nvGrpSpPr>
        <p:grpSpPr>
          <a:xfrm>
            <a:off x="755650" y="2162429"/>
            <a:ext cx="3892550" cy="576745"/>
            <a:chOff x="1304957" y="2162429"/>
            <a:chExt cx="3892550" cy="576745"/>
          </a:xfrm>
        </p:grpSpPr>
        <p:sp>
          <p:nvSpPr>
            <p:cNvPr id="10" name="Rounded Rectangle 9"/>
            <p:cNvSpPr/>
            <p:nvPr/>
          </p:nvSpPr>
          <p:spPr>
            <a:xfrm>
              <a:off x="1574801" y="2162429"/>
              <a:ext cx="3622706"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heavy machinery digger</a:t>
              </a:r>
            </a:p>
          </p:txBody>
        </p:sp>
        <p:sp>
          <p:nvSpPr>
            <p:cNvPr id="17" name="Oval 16"/>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a</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24" name="Oval 23"/>
          <p:cNvSpPr/>
          <p:nvPr/>
        </p:nvSpPr>
        <p:spPr>
          <a:xfrm>
            <a:off x="754986" y="1429737"/>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1</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 name="Freeform 4"/>
          <p:cNvSpPr/>
          <p:nvPr/>
        </p:nvSpPr>
        <p:spPr>
          <a:xfrm>
            <a:off x="5865962" y="4157932"/>
            <a:ext cx="2279304" cy="2018581"/>
          </a:xfrm>
          <a:custGeom>
            <a:avLst/>
            <a:gdLst>
              <a:gd name="connsiteX0" fmla="*/ 517585 w 2279304"/>
              <a:gd name="connsiteY0" fmla="*/ 0 h 2018581"/>
              <a:gd name="connsiteX1" fmla="*/ 517585 w 2279304"/>
              <a:gd name="connsiteY1" fmla="*/ 0 h 2018581"/>
              <a:gd name="connsiteX2" fmla="*/ 258793 w 2279304"/>
              <a:gd name="connsiteY2" fmla="*/ 103517 h 2018581"/>
              <a:gd name="connsiteX3" fmla="*/ 172529 w 2279304"/>
              <a:gd name="connsiteY3" fmla="*/ 172528 h 2018581"/>
              <a:gd name="connsiteX4" fmla="*/ 138023 w 2279304"/>
              <a:gd name="connsiteY4" fmla="*/ 241540 h 2018581"/>
              <a:gd name="connsiteX5" fmla="*/ 120770 w 2279304"/>
              <a:gd name="connsiteY5" fmla="*/ 310551 h 2018581"/>
              <a:gd name="connsiteX6" fmla="*/ 103517 w 2279304"/>
              <a:gd name="connsiteY6" fmla="*/ 362310 h 2018581"/>
              <a:gd name="connsiteX7" fmla="*/ 120770 w 2279304"/>
              <a:gd name="connsiteY7" fmla="*/ 500332 h 2018581"/>
              <a:gd name="connsiteX8" fmla="*/ 138023 w 2279304"/>
              <a:gd name="connsiteY8" fmla="*/ 569343 h 2018581"/>
              <a:gd name="connsiteX9" fmla="*/ 155276 w 2279304"/>
              <a:gd name="connsiteY9" fmla="*/ 707366 h 2018581"/>
              <a:gd name="connsiteX10" fmla="*/ 138023 w 2279304"/>
              <a:gd name="connsiteY10" fmla="*/ 914400 h 2018581"/>
              <a:gd name="connsiteX11" fmla="*/ 103517 w 2279304"/>
              <a:gd name="connsiteY11" fmla="*/ 966159 h 2018581"/>
              <a:gd name="connsiteX12" fmla="*/ 86264 w 2279304"/>
              <a:gd name="connsiteY12" fmla="*/ 1017917 h 2018581"/>
              <a:gd name="connsiteX13" fmla="*/ 51759 w 2279304"/>
              <a:gd name="connsiteY13" fmla="*/ 1155940 h 2018581"/>
              <a:gd name="connsiteX14" fmla="*/ 17253 w 2279304"/>
              <a:gd name="connsiteY14" fmla="*/ 1293962 h 2018581"/>
              <a:gd name="connsiteX15" fmla="*/ 0 w 2279304"/>
              <a:gd name="connsiteY15" fmla="*/ 1397479 h 2018581"/>
              <a:gd name="connsiteX16" fmla="*/ 34506 w 2279304"/>
              <a:gd name="connsiteY16" fmla="*/ 1673525 h 2018581"/>
              <a:gd name="connsiteX17" fmla="*/ 69012 w 2279304"/>
              <a:gd name="connsiteY17" fmla="*/ 1777042 h 2018581"/>
              <a:gd name="connsiteX18" fmla="*/ 155276 w 2279304"/>
              <a:gd name="connsiteY18" fmla="*/ 1880559 h 2018581"/>
              <a:gd name="connsiteX19" fmla="*/ 276046 w 2279304"/>
              <a:gd name="connsiteY19" fmla="*/ 2001328 h 2018581"/>
              <a:gd name="connsiteX20" fmla="*/ 414068 w 2279304"/>
              <a:gd name="connsiteY20" fmla="*/ 2018581 h 2018581"/>
              <a:gd name="connsiteX21" fmla="*/ 845389 w 2279304"/>
              <a:gd name="connsiteY21" fmla="*/ 2001328 h 2018581"/>
              <a:gd name="connsiteX22" fmla="*/ 1242204 w 2279304"/>
              <a:gd name="connsiteY22" fmla="*/ 1966823 h 2018581"/>
              <a:gd name="connsiteX23" fmla="*/ 1311215 w 2279304"/>
              <a:gd name="connsiteY23" fmla="*/ 1949570 h 2018581"/>
              <a:gd name="connsiteX24" fmla="*/ 1621766 w 2279304"/>
              <a:gd name="connsiteY24" fmla="*/ 1915064 h 2018581"/>
              <a:gd name="connsiteX25" fmla="*/ 1846053 w 2279304"/>
              <a:gd name="connsiteY25" fmla="*/ 1880559 h 2018581"/>
              <a:gd name="connsiteX26" fmla="*/ 2173857 w 2279304"/>
              <a:gd name="connsiteY26" fmla="*/ 1708030 h 2018581"/>
              <a:gd name="connsiteX27" fmla="*/ 2225615 w 2279304"/>
              <a:gd name="connsiteY27" fmla="*/ 1656272 h 2018581"/>
              <a:gd name="connsiteX28" fmla="*/ 2277374 w 2279304"/>
              <a:gd name="connsiteY28" fmla="*/ 1518249 h 2018581"/>
              <a:gd name="connsiteX29" fmla="*/ 2260121 w 2279304"/>
              <a:gd name="connsiteY29" fmla="*/ 1276710 h 2018581"/>
              <a:gd name="connsiteX30" fmla="*/ 2242868 w 2279304"/>
              <a:gd name="connsiteY30" fmla="*/ 1224951 h 2018581"/>
              <a:gd name="connsiteX31" fmla="*/ 2208363 w 2279304"/>
              <a:gd name="connsiteY31" fmla="*/ 1086928 h 2018581"/>
              <a:gd name="connsiteX32" fmla="*/ 2191110 w 2279304"/>
              <a:gd name="connsiteY32" fmla="*/ 1017917 h 2018581"/>
              <a:gd name="connsiteX33" fmla="*/ 2173857 w 2279304"/>
              <a:gd name="connsiteY33" fmla="*/ 966159 h 2018581"/>
              <a:gd name="connsiteX34" fmla="*/ 2156604 w 2279304"/>
              <a:gd name="connsiteY34" fmla="*/ 879894 h 2018581"/>
              <a:gd name="connsiteX35" fmla="*/ 2104846 w 2279304"/>
              <a:gd name="connsiteY35" fmla="*/ 828136 h 2018581"/>
              <a:gd name="connsiteX36" fmla="*/ 2001329 w 2279304"/>
              <a:gd name="connsiteY36" fmla="*/ 759125 h 2018581"/>
              <a:gd name="connsiteX37" fmla="*/ 1949570 w 2279304"/>
              <a:gd name="connsiteY37" fmla="*/ 741872 h 2018581"/>
              <a:gd name="connsiteX38" fmla="*/ 1811547 w 2279304"/>
              <a:gd name="connsiteY38" fmla="*/ 655608 h 2018581"/>
              <a:gd name="connsiteX39" fmla="*/ 1708030 w 2279304"/>
              <a:gd name="connsiteY39" fmla="*/ 569343 h 2018581"/>
              <a:gd name="connsiteX40" fmla="*/ 1570008 w 2279304"/>
              <a:gd name="connsiteY40" fmla="*/ 465826 h 2018581"/>
              <a:gd name="connsiteX41" fmla="*/ 1500996 w 2279304"/>
              <a:gd name="connsiteY41" fmla="*/ 448574 h 2018581"/>
              <a:gd name="connsiteX42" fmla="*/ 1380227 w 2279304"/>
              <a:gd name="connsiteY42" fmla="*/ 396815 h 2018581"/>
              <a:gd name="connsiteX43" fmla="*/ 1242204 w 2279304"/>
              <a:gd name="connsiteY43" fmla="*/ 362310 h 2018581"/>
              <a:gd name="connsiteX44" fmla="*/ 1069676 w 2279304"/>
              <a:gd name="connsiteY44" fmla="*/ 310551 h 2018581"/>
              <a:gd name="connsiteX45" fmla="*/ 1017917 w 2279304"/>
              <a:gd name="connsiteY45" fmla="*/ 276045 h 2018581"/>
              <a:gd name="connsiteX46" fmla="*/ 966159 w 2279304"/>
              <a:gd name="connsiteY46" fmla="*/ 224287 h 2018581"/>
              <a:gd name="connsiteX47" fmla="*/ 862642 w 2279304"/>
              <a:gd name="connsiteY47" fmla="*/ 189781 h 2018581"/>
              <a:gd name="connsiteX48" fmla="*/ 741872 w 2279304"/>
              <a:gd name="connsiteY48" fmla="*/ 138023 h 2018581"/>
              <a:gd name="connsiteX49" fmla="*/ 638355 w 2279304"/>
              <a:gd name="connsiteY49" fmla="*/ 103517 h 2018581"/>
              <a:gd name="connsiteX50" fmla="*/ 586596 w 2279304"/>
              <a:gd name="connsiteY50" fmla="*/ 86264 h 2018581"/>
              <a:gd name="connsiteX51" fmla="*/ 534838 w 2279304"/>
              <a:gd name="connsiteY51" fmla="*/ 69011 h 2018581"/>
              <a:gd name="connsiteX52" fmla="*/ 483080 w 2279304"/>
              <a:gd name="connsiteY52" fmla="*/ 51759 h 2018581"/>
              <a:gd name="connsiteX53" fmla="*/ 517585 w 2279304"/>
              <a:gd name="connsiteY53" fmla="*/ 0 h 20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79304" h="2018581">
                <a:moveTo>
                  <a:pt x="517585" y="0"/>
                </a:moveTo>
                <a:lnTo>
                  <a:pt x="517585" y="0"/>
                </a:lnTo>
                <a:cubicBezTo>
                  <a:pt x="490524" y="10148"/>
                  <a:pt x="289266" y="83202"/>
                  <a:pt x="258793" y="103517"/>
                </a:cubicBezTo>
                <a:cubicBezTo>
                  <a:pt x="102718" y="207566"/>
                  <a:pt x="341731" y="116129"/>
                  <a:pt x="172529" y="172528"/>
                </a:cubicBezTo>
                <a:cubicBezTo>
                  <a:pt x="161027" y="195532"/>
                  <a:pt x="147054" y="217458"/>
                  <a:pt x="138023" y="241540"/>
                </a:cubicBezTo>
                <a:cubicBezTo>
                  <a:pt x="129697" y="263742"/>
                  <a:pt x="127284" y="287752"/>
                  <a:pt x="120770" y="310551"/>
                </a:cubicBezTo>
                <a:cubicBezTo>
                  <a:pt x="115774" y="328038"/>
                  <a:pt x="109268" y="345057"/>
                  <a:pt x="103517" y="362310"/>
                </a:cubicBezTo>
                <a:cubicBezTo>
                  <a:pt x="109268" y="408317"/>
                  <a:pt x="113147" y="454597"/>
                  <a:pt x="120770" y="500332"/>
                </a:cubicBezTo>
                <a:cubicBezTo>
                  <a:pt x="124668" y="523721"/>
                  <a:pt x="134125" y="545954"/>
                  <a:pt x="138023" y="569343"/>
                </a:cubicBezTo>
                <a:cubicBezTo>
                  <a:pt x="145646" y="615078"/>
                  <a:pt x="149525" y="661358"/>
                  <a:pt x="155276" y="707366"/>
                </a:cubicBezTo>
                <a:cubicBezTo>
                  <a:pt x="149525" y="776377"/>
                  <a:pt x="151604" y="846494"/>
                  <a:pt x="138023" y="914400"/>
                </a:cubicBezTo>
                <a:cubicBezTo>
                  <a:pt x="133956" y="934733"/>
                  <a:pt x="112790" y="947613"/>
                  <a:pt x="103517" y="966159"/>
                </a:cubicBezTo>
                <a:cubicBezTo>
                  <a:pt x="95384" y="982425"/>
                  <a:pt x="91049" y="1000372"/>
                  <a:pt x="86264" y="1017917"/>
                </a:cubicBezTo>
                <a:cubicBezTo>
                  <a:pt x="73786" y="1063670"/>
                  <a:pt x="61060" y="1109437"/>
                  <a:pt x="51759" y="1155940"/>
                </a:cubicBezTo>
                <a:cubicBezTo>
                  <a:pt x="30939" y="1260037"/>
                  <a:pt x="43779" y="1214385"/>
                  <a:pt x="17253" y="1293962"/>
                </a:cubicBezTo>
                <a:cubicBezTo>
                  <a:pt x="11502" y="1328468"/>
                  <a:pt x="0" y="1362497"/>
                  <a:pt x="0" y="1397479"/>
                </a:cubicBezTo>
                <a:cubicBezTo>
                  <a:pt x="0" y="1457657"/>
                  <a:pt x="13986" y="1598285"/>
                  <a:pt x="34506" y="1673525"/>
                </a:cubicBezTo>
                <a:cubicBezTo>
                  <a:pt x="44076" y="1708616"/>
                  <a:pt x="48836" y="1746778"/>
                  <a:pt x="69012" y="1777042"/>
                </a:cubicBezTo>
                <a:cubicBezTo>
                  <a:pt x="145273" y="1891435"/>
                  <a:pt x="55646" y="1764323"/>
                  <a:pt x="155276" y="1880559"/>
                </a:cubicBezTo>
                <a:cubicBezTo>
                  <a:pt x="192083" y="1923501"/>
                  <a:pt x="216234" y="1981391"/>
                  <a:pt x="276046" y="2001328"/>
                </a:cubicBezTo>
                <a:cubicBezTo>
                  <a:pt x="320032" y="2015990"/>
                  <a:pt x="368061" y="2012830"/>
                  <a:pt x="414068" y="2018581"/>
                </a:cubicBezTo>
                <a:lnTo>
                  <a:pt x="845389" y="2001328"/>
                </a:lnTo>
                <a:cubicBezTo>
                  <a:pt x="982754" y="1994098"/>
                  <a:pt x="1106481" y="1980395"/>
                  <a:pt x="1242204" y="1966823"/>
                </a:cubicBezTo>
                <a:cubicBezTo>
                  <a:pt x="1265208" y="1961072"/>
                  <a:pt x="1287886" y="1953812"/>
                  <a:pt x="1311215" y="1949570"/>
                </a:cubicBezTo>
                <a:cubicBezTo>
                  <a:pt x="1435791" y="1926920"/>
                  <a:pt x="1483768" y="1930397"/>
                  <a:pt x="1621766" y="1915064"/>
                </a:cubicBezTo>
                <a:cubicBezTo>
                  <a:pt x="1688351" y="1907666"/>
                  <a:pt x="1778825" y="1891763"/>
                  <a:pt x="1846053" y="1880559"/>
                </a:cubicBezTo>
                <a:cubicBezTo>
                  <a:pt x="2037385" y="1800837"/>
                  <a:pt x="2032859" y="1820828"/>
                  <a:pt x="2173857" y="1708030"/>
                </a:cubicBezTo>
                <a:cubicBezTo>
                  <a:pt x="2192909" y="1692788"/>
                  <a:pt x="2208362" y="1673525"/>
                  <a:pt x="2225615" y="1656272"/>
                </a:cubicBezTo>
                <a:cubicBezTo>
                  <a:pt x="2242868" y="1610264"/>
                  <a:pt x="2272925" y="1567183"/>
                  <a:pt x="2277374" y="1518249"/>
                </a:cubicBezTo>
                <a:cubicBezTo>
                  <a:pt x="2284682" y="1437862"/>
                  <a:pt x="2269552" y="1356875"/>
                  <a:pt x="2260121" y="1276710"/>
                </a:cubicBezTo>
                <a:cubicBezTo>
                  <a:pt x="2257996" y="1258648"/>
                  <a:pt x="2247653" y="1242496"/>
                  <a:pt x="2242868" y="1224951"/>
                </a:cubicBezTo>
                <a:cubicBezTo>
                  <a:pt x="2230390" y="1179198"/>
                  <a:pt x="2219865" y="1132936"/>
                  <a:pt x="2208363" y="1086928"/>
                </a:cubicBezTo>
                <a:cubicBezTo>
                  <a:pt x="2202612" y="1063924"/>
                  <a:pt x="2198608" y="1040412"/>
                  <a:pt x="2191110" y="1017917"/>
                </a:cubicBezTo>
                <a:cubicBezTo>
                  <a:pt x="2185359" y="1000664"/>
                  <a:pt x="2178268" y="983802"/>
                  <a:pt x="2173857" y="966159"/>
                </a:cubicBezTo>
                <a:cubicBezTo>
                  <a:pt x="2166745" y="937710"/>
                  <a:pt x="2169718" y="906123"/>
                  <a:pt x="2156604" y="879894"/>
                </a:cubicBezTo>
                <a:cubicBezTo>
                  <a:pt x="2145693" y="858071"/>
                  <a:pt x="2124105" y="843115"/>
                  <a:pt x="2104846" y="828136"/>
                </a:cubicBezTo>
                <a:cubicBezTo>
                  <a:pt x="2072111" y="802676"/>
                  <a:pt x="2040671" y="772239"/>
                  <a:pt x="2001329" y="759125"/>
                </a:cubicBezTo>
                <a:cubicBezTo>
                  <a:pt x="1984076" y="753374"/>
                  <a:pt x="1966286" y="749036"/>
                  <a:pt x="1949570" y="741872"/>
                </a:cubicBezTo>
                <a:cubicBezTo>
                  <a:pt x="1890664" y="716626"/>
                  <a:pt x="1861081" y="698066"/>
                  <a:pt x="1811547" y="655608"/>
                </a:cubicBezTo>
                <a:cubicBezTo>
                  <a:pt x="1590607" y="466231"/>
                  <a:pt x="1911408" y="721876"/>
                  <a:pt x="1708030" y="569343"/>
                </a:cubicBezTo>
                <a:cubicBezTo>
                  <a:pt x="1698037" y="561848"/>
                  <a:pt x="1600340" y="478825"/>
                  <a:pt x="1570008" y="465826"/>
                </a:cubicBezTo>
                <a:cubicBezTo>
                  <a:pt x="1548213" y="456486"/>
                  <a:pt x="1524000" y="454325"/>
                  <a:pt x="1500996" y="448574"/>
                </a:cubicBezTo>
                <a:cubicBezTo>
                  <a:pt x="1444443" y="420297"/>
                  <a:pt x="1436073" y="412046"/>
                  <a:pt x="1380227" y="396815"/>
                </a:cubicBezTo>
                <a:cubicBezTo>
                  <a:pt x="1334474" y="384337"/>
                  <a:pt x="1287194" y="377307"/>
                  <a:pt x="1242204" y="362310"/>
                </a:cubicBezTo>
                <a:cubicBezTo>
                  <a:pt x="1116192" y="320306"/>
                  <a:pt x="1173973" y="336626"/>
                  <a:pt x="1069676" y="310551"/>
                </a:cubicBezTo>
                <a:cubicBezTo>
                  <a:pt x="1052423" y="299049"/>
                  <a:pt x="1033846" y="289320"/>
                  <a:pt x="1017917" y="276045"/>
                </a:cubicBezTo>
                <a:cubicBezTo>
                  <a:pt x="999173" y="260425"/>
                  <a:pt x="987488" y="236136"/>
                  <a:pt x="966159" y="224287"/>
                </a:cubicBezTo>
                <a:cubicBezTo>
                  <a:pt x="934364" y="206623"/>
                  <a:pt x="892906" y="209956"/>
                  <a:pt x="862642" y="189781"/>
                </a:cubicBezTo>
                <a:cubicBezTo>
                  <a:pt x="780525" y="135038"/>
                  <a:pt x="843154" y="168408"/>
                  <a:pt x="741872" y="138023"/>
                </a:cubicBezTo>
                <a:cubicBezTo>
                  <a:pt x="707034" y="127571"/>
                  <a:pt x="672861" y="115019"/>
                  <a:pt x="638355" y="103517"/>
                </a:cubicBezTo>
                <a:lnTo>
                  <a:pt x="586596" y="86264"/>
                </a:lnTo>
                <a:lnTo>
                  <a:pt x="534838" y="69011"/>
                </a:lnTo>
                <a:lnTo>
                  <a:pt x="483080" y="51759"/>
                </a:lnTo>
                <a:cubicBezTo>
                  <a:pt x="504398" y="-12200"/>
                  <a:pt x="511834" y="8626"/>
                  <a:pt x="517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92" y="4140861"/>
            <a:ext cx="4470694" cy="2990956"/>
          </a:xfrm>
          <a:prstGeom prst="rect">
            <a:avLst/>
          </a:prstGeom>
        </p:spPr>
      </p:pic>
      <p:grpSp>
        <p:nvGrpSpPr>
          <p:cNvPr id="4" name="d"/>
          <p:cNvGrpSpPr/>
          <p:nvPr/>
        </p:nvGrpSpPr>
        <p:grpSpPr>
          <a:xfrm>
            <a:off x="754986" y="4643862"/>
            <a:ext cx="2227699" cy="576745"/>
            <a:chOff x="1304957" y="3079164"/>
            <a:chExt cx="2227699" cy="576745"/>
          </a:xfrm>
        </p:grpSpPr>
        <p:sp>
          <p:nvSpPr>
            <p:cNvPr id="47" name="Rounded Rectangle 46"/>
            <p:cNvSpPr/>
            <p:nvPr/>
          </p:nvSpPr>
          <p:spPr>
            <a:xfrm>
              <a:off x="1574799" y="3079164"/>
              <a:ext cx="1957857" cy="576745"/>
            </a:xfrm>
            <a:prstGeom prst="roundRect">
              <a:avLst>
                <a:gd name="adj" fmla="val 15451"/>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soft brush</a:t>
              </a:r>
            </a:p>
          </p:txBody>
        </p:sp>
        <p:sp>
          <p:nvSpPr>
            <p:cNvPr id="48" name="Oval 47"/>
            <p:cNvSpPr/>
            <p:nvPr/>
          </p:nvSpPr>
          <p:spPr>
            <a:xfrm>
              <a:off x="1304957" y="3092551"/>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d</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49" name="c"/>
          <p:cNvGrpSpPr/>
          <p:nvPr/>
        </p:nvGrpSpPr>
        <p:grpSpPr>
          <a:xfrm>
            <a:off x="755650" y="3852489"/>
            <a:ext cx="1856921" cy="576745"/>
            <a:chOff x="1304957" y="2162429"/>
            <a:chExt cx="1856921" cy="576745"/>
          </a:xfrm>
        </p:grpSpPr>
        <p:sp>
          <p:nvSpPr>
            <p:cNvPr id="50" name="Rounded Rectangle 49"/>
            <p:cNvSpPr/>
            <p:nvPr/>
          </p:nvSpPr>
          <p:spPr>
            <a:xfrm>
              <a:off x="1574801" y="2162429"/>
              <a:ext cx="1587077"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trowel</a:t>
              </a:r>
            </a:p>
          </p:txBody>
        </p:sp>
        <p:sp>
          <p:nvSpPr>
            <p:cNvPr id="51" name="Oval 50"/>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c</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52" name="b"/>
          <p:cNvGrpSpPr/>
          <p:nvPr/>
        </p:nvGrpSpPr>
        <p:grpSpPr>
          <a:xfrm>
            <a:off x="754986" y="3053768"/>
            <a:ext cx="1953942" cy="549971"/>
            <a:chOff x="1304957" y="2175816"/>
            <a:chExt cx="1953942" cy="549971"/>
          </a:xfrm>
        </p:grpSpPr>
        <p:sp>
          <p:nvSpPr>
            <p:cNvPr id="53" name="Rounded Rectangle 52"/>
            <p:cNvSpPr/>
            <p:nvPr/>
          </p:nvSpPr>
          <p:spPr>
            <a:xfrm>
              <a:off x="1574800" y="2179306"/>
              <a:ext cx="1684099" cy="542991"/>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pickaxe</a:t>
              </a:r>
            </a:p>
          </p:txBody>
        </p:sp>
        <p:sp>
          <p:nvSpPr>
            <p:cNvPr id="54" name="Oval 53"/>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b</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33"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spTree>
    <p:extLst>
      <p:ext uri="{BB962C8B-B14F-4D97-AF65-F5344CB8AC3E}">
        <p14:creationId xmlns:p14="http://schemas.microsoft.com/office/powerpoint/2010/main" val="138406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anim calcmode="lin" valueType="num">
                                      <p:cBhvr>
                                        <p:cTn id="14" dur="1000" fill="hold"/>
                                        <p:tgtEl>
                                          <p:spTgt spid="52"/>
                                        </p:tgtEl>
                                        <p:attrNameLst>
                                          <p:attrName>ppt_x</p:attrName>
                                        </p:attrNameLst>
                                      </p:cBhvr>
                                      <p:tavLst>
                                        <p:tav tm="0">
                                          <p:val>
                                            <p:strVal val="#ppt_x"/>
                                          </p:val>
                                        </p:tav>
                                        <p:tav tm="100000">
                                          <p:val>
                                            <p:strVal val="#ppt_x"/>
                                          </p:val>
                                        </p:tav>
                                      </p:tavLst>
                                    </p:anim>
                                    <p:anim calcmode="lin" valueType="num">
                                      <p:cBhvr>
                                        <p:cTn id="15" dur="100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64" presetClass="path" presetSubtype="0" accel="50000" decel="50000" autoRev="1" fill="hold" nodeType="withEffect">
                                  <p:stCondLst>
                                    <p:cond delay="0"/>
                                  </p:stCondLst>
                                  <p:childTnLst>
                                    <p:animMotion origin="layout" path="M 5.55556E-7 3.33333E-6 L -0.2191 -0.04514 " pathEditMode="relative" rAng="0" ptsTypes="AA">
                                      <p:cBhvr>
                                        <p:cTn id="38" dur="2500" fill="hold"/>
                                        <p:tgtEl>
                                          <p:spTgt spid="55"/>
                                        </p:tgtEl>
                                        <p:attrNameLst>
                                          <p:attrName>ppt_x</p:attrName>
                                          <p:attrName>ppt_y</p:attrName>
                                        </p:attrNameLst>
                                      </p:cBhvr>
                                      <p:rCtr x="-10955" y="-2269"/>
                                    </p:animMotion>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52"/>
                                        </p:tgtEl>
                                        <p:attrNameLst>
                                          <p:attrName>r</p:attrName>
                                        </p:attrNameLst>
                                      </p:cBhvr>
                                    </p:animRot>
                                    <p:animRot by="-240000">
                                      <p:cBhvr>
                                        <p:cTn id="44" dur="200" fill="hold">
                                          <p:stCondLst>
                                            <p:cond delay="200"/>
                                          </p:stCondLst>
                                        </p:cTn>
                                        <p:tgtEl>
                                          <p:spTgt spid="52"/>
                                        </p:tgtEl>
                                        <p:attrNameLst>
                                          <p:attrName>r</p:attrName>
                                        </p:attrNameLst>
                                      </p:cBhvr>
                                    </p:animRot>
                                    <p:animRot by="240000">
                                      <p:cBhvr>
                                        <p:cTn id="45" dur="200" fill="hold">
                                          <p:stCondLst>
                                            <p:cond delay="400"/>
                                          </p:stCondLst>
                                        </p:cTn>
                                        <p:tgtEl>
                                          <p:spTgt spid="52"/>
                                        </p:tgtEl>
                                        <p:attrNameLst>
                                          <p:attrName>r</p:attrName>
                                        </p:attrNameLst>
                                      </p:cBhvr>
                                    </p:animRot>
                                    <p:animRot by="-240000">
                                      <p:cBhvr>
                                        <p:cTn id="46" dur="200" fill="hold">
                                          <p:stCondLst>
                                            <p:cond delay="600"/>
                                          </p:stCondLst>
                                        </p:cTn>
                                        <p:tgtEl>
                                          <p:spTgt spid="52"/>
                                        </p:tgtEl>
                                        <p:attrNameLst>
                                          <p:attrName>r</p:attrName>
                                        </p:attrNameLst>
                                      </p:cBhvr>
                                    </p:animRot>
                                    <p:animRot by="120000">
                                      <p:cBhvr>
                                        <p:cTn id="47" dur="200" fill="hold">
                                          <p:stCondLst>
                                            <p:cond delay="800"/>
                                          </p:stCondLst>
                                        </p:cTn>
                                        <p:tgtEl>
                                          <p:spTgt spid="52"/>
                                        </p:tgtEl>
                                        <p:attrNameLst>
                                          <p:attrName>r</p:attrName>
                                        </p:attrNameLst>
                                      </p:cBhvr>
                                    </p:animRot>
                                  </p:childTnLst>
                                </p:cTn>
                              </p:par>
                              <p:par>
                                <p:cTn id="48" presetID="64" presetClass="path" presetSubtype="0" accel="50000" decel="50000" autoRev="1" fill="hold" nodeType="withEffect">
                                  <p:stCondLst>
                                    <p:cond delay="0"/>
                                  </p:stCondLst>
                                  <p:childTnLst>
                                    <p:animMotion origin="layout" path="M 5.55556E-7 3.33333E-6 L -0.2191 -0.04514 " pathEditMode="relative" rAng="0" ptsTypes="AA">
                                      <p:cBhvr>
                                        <p:cTn id="49" dur="2500" fill="hold"/>
                                        <p:tgtEl>
                                          <p:spTgt spid="58"/>
                                        </p:tgtEl>
                                        <p:attrNameLst>
                                          <p:attrName>ppt_x</p:attrName>
                                          <p:attrName>ppt_y</p:attrName>
                                        </p:attrNameLst>
                                      </p:cBhvr>
                                      <p:rCtr x="-10955" y="-2269"/>
                                    </p:animMotion>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49"/>
                                        </p:tgtEl>
                                        <p:attrNameLst>
                                          <p:attrName>r</p:attrName>
                                        </p:attrNameLst>
                                      </p:cBhvr>
                                    </p:animRot>
                                    <p:animRot by="-240000">
                                      <p:cBhvr>
                                        <p:cTn id="55" dur="200" fill="hold">
                                          <p:stCondLst>
                                            <p:cond delay="200"/>
                                          </p:stCondLst>
                                        </p:cTn>
                                        <p:tgtEl>
                                          <p:spTgt spid="49"/>
                                        </p:tgtEl>
                                        <p:attrNameLst>
                                          <p:attrName>r</p:attrName>
                                        </p:attrNameLst>
                                      </p:cBhvr>
                                    </p:animRot>
                                    <p:animRot by="240000">
                                      <p:cBhvr>
                                        <p:cTn id="56" dur="200" fill="hold">
                                          <p:stCondLst>
                                            <p:cond delay="400"/>
                                          </p:stCondLst>
                                        </p:cTn>
                                        <p:tgtEl>
                                          <p:spTgt spid="49"/>
                                        </p:tgtEl>
                                        <p:attrNameLst>
                                          <p:attrName>r</p:attrName>
                                        </p:attrNameLst>
                                      </p:cBhvr>
                                    </p:animRot>
                                    <p:animRot by="-240000">
                                      <p:cBhvr>
                                        <p:cTn id="57" dur="200" fill="hold">
                                          <p:stCondLst>
                                            <p:cond delay="600"/>
                                          </p:stCondLst>
                                        </p:cTn>
                                        <p:tgtEl>
                                          <p:spTgt spid="49"/>
                                        </p:tgtEl>
                                        <p:attrNameLst>
                                          <p:attrName>r</p:attrName>
                                        </p:attrNameLst>
                                      </p:cBhvr>
                                    </p:animRot>
                                    <p:animRot by="120000">
                                      <p:cBhvr>
                                        <p:cTn id="58" dur="200" fill="hold">
                                          <p:stCondLst>
                                            <p:cond delay="800"/>
                                          </p:stCondLst>
                                        </p:cTn>
                                        <p:tgtEl>
                                          <p:spTgt spid="49"/>
                                        </p:tgtEl>
                                        <p:attrNameLst>
                                          <p:attrName>r</p:attrName>
                                        </p:attrNameLst>
                                      </p:cBhvr>
                                    </p:animRot>
                                  </p:childTnLst>
                                </p:cTn>
                              </p:par>
                              <p:par>
                                <p:cTn id="59" presetID="64" presetClass="path" presetSubtype="0" accel="50000" decel="50000" autoRev="1" fill="hold" nodeType="withEffect">
                                  <p:stCondLst>
                                    <p:cond delay="0"/>
                                  </p:stCondLst>
                                  <p:childTnLst>
                                    <p:animMotion origin="layout" path="M 5.55556E-7 3.33333E-6 L -0.2191 -0.04514 " pathEditMode="relative" rAng="0" ptsTypes="AA">
                                      <p:cBhvr>
                                        <p:cTn id="60" dur="2500" fill="hold"/>
                                        <p:tgtEl>
                                          <p:spTgt spid="61"/>
                                        </p:tgtEl>
                                        <p:attrNameLst>
                                          <p:attrName>ppt_x</p:attrName>
                                          <p:attrName>ppt_y</p:attrName>
                                        </p:attrNameLst>
                                      </p:cBhvr>
                                      <p:rCtr x="-10955" y="-2269"/>
                                    </p:animMotion>
                                  </p:child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9" presetClass="emph" presetSubtype="0" nodeType="afterEffect">
                                  <p:stCondLst>
                                    <p:cond delay="0"/>
                                  </p:stCondLst>
                                  <p:childTnLst>
                                    <p:set>
                                      <p:cBhvr rctx="PPT">
                                        <p:cTn id="65" dur="indefinite"/>
                                        <p:tgtEl>
                                          <p:spTgt spid="2"/>
                                        </p:tgtEl>
                                        <p:attrNameLst>
                                          <p:attrName>style.opacity</p:attrName>
                                        </p:attrNameLst>
                                      </p:cBhvr>
                                      <p:to>
                                        <p:strVal val="0.5"/>
                                      </p:to>
                                    </p:set>
                                    <p:animEffect filter="image" prLst="opacity: 0.5">
                                      <p:cBhvr rctx="IE">
                                        <p:cTn id="66" dur="indefinite"/>
                                        <p:tgtEl>
                                          <p:spTgt spid="2"/>
                                        </p:tgtEl>
                                      </p:cBhvr>
                                    </p:animEffect>
                                  </p:childTnLst>
                                </p:cTn>
                              </p:par>
                            </p:childTnLst>
                          </p:cTn>
                        </p:par>
                        <p:par>
                          <p:cTn id="67" fill="hold">
                            <p:stCondLst>
                              <p:cond delay="0"/>
                            </p:stCondLst>
                            <p:childTnLst>
                              <p:par>
                                <p:cTn id="68" presetID="9" presetClass="emph" presetSubtype="0" nodeType="afterEffect">
                                  <p:stCondLst>
                                    <p:cond delay="0"/>
                                  </p:stCondLst>
                                  <p:childTnLst>
                                    <p:set>
                                      <p:cBhvr rctx="PPT">
                                        <p:cTn id="69" dur="indefinite"/>
                                        <p:tgtEl>
                                          <p:spTgt spid="49"/>
                                        </p:tgtEl>
                                        <p:attrNameLst>
                                          <p:attrName>style.opacity</p:attrName>
                                        </p:attrNameLst>
                                      </p:cBhvr>
                                      <p:to>
                                        <p:strVal val="0.5"/>
                                      </p:to>
                                    </p:set>
                                    <p:animEffect filter="image" prLst="opacity: 0.5">
                                      <p:cBhvr rctx="IE">
                                        <p:cTn id="70" dur="indefinite"/>
                                        <p:tgtEl>
                                          <p:spTgt spid="49"/>
                                        </p:tgtEl>
                                      </p:cBhvr>
                                    </p:animEffect>
                                  </p:childTnLst>
                                </p:cTn>
                              </p:par>
                            </p:childTnLst>
                          </p:cTn>
                        </p:par>
                        <p:par>
                          <p:cTn id="71" fill="hold">
                            <p:stCondLst>
                              <p:cond delay="0"/>
                            </p:stCondLst>
                            <p:childTnLst>
                              <p:par>
                                <p:cTn id="72" presetID="9" presetClass="emph" presetSubtype="0" nodeType="afterEffect">
                                  <p:stCondLst>
                                    <p:cond delay="0"/>
                                  </p:stCondLst>
                                  <p:childTnLst>
                                    <p:set>
                                      <p:cBhvr rctx="PPT">
                                        <p:cTn id="73" dur="indefinite"/>
                                        <p:tgtEl>
                                          <p:spTgt spid="52"/>
                                        </p:tgtEl>
                                        <p:attrNameLst>
                                          <p:attrName>style.opacity</p:attrName>
                                        </p:attrNameLst>
                                      </p:cBhvr>
                                      <p:to>
                                        <p:strVal val="0.5"/>
                                      </p:to>
                                    </p:set>
                                    <p:animEffect filter="image" prLst="opacity: 0.5">
                                      <p:cBhvr rctx="IE">
                                        <p:cTn id="74" dur="indefinite"/>
                                        <p:tgtEl>
                                          <p:spTgt spid="52"/>
                                        </p:tgtEl>
                                      </p:cBhvr>
                                    </p:animEffect>
                                  </p:childTnLst>
                                </p:cTn>
                              </p:par>
                              <p:par>
                                <p:cTn id="75" presetID="64" presetClass="path" presetSubtype="0" accel="50000" decel="50000" fill="hold" nodeType="withEffect">
                                  <p:stCondLst>
                                    <p:cond delay="0"/>
                                  </p:stCondLst>
                                  <p:childTnLst>
                                    <p:animMotion origin="layout" path="M 5.55556E-7 3.33333E-6 L -0.19688 -0.03449 " pathEditMode="relative" rAng="0" ptsTypes="AA">
                                      <p:cBhvr>
                                        <p:cTn id="76" dur="2000" fill="hold"/>
                                        <p:tgtEl>
                                          <p:spTgt spid="30"/>
                                        </p:tgtEl>
                                        <p:attrNameLst>
                                          <p:attrName>ppt_x</p:attrName>
                                          <p:attrName>ppt_y</p:attrName>
                                        </p:attrNameLst>
                                      </p:cBhvr>
                                      <p:rCtr x="-9844" y="-1736"/>
                                    </p:animMotion>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333"/>
            <a:ext cx="9144000" cy="6119347"/>
          </a:xfrm>
          <a:prstGeom prst="rect">
            <a:avLst/>
          </a:prstGeom>
        </p:spPr>
      </p:pic>
      <p:grpSp>
        <p:nvGrpSpPr>
          <p:cNvPr id="30" name="Correct"/>
          <p:cNvGrpSpPr/>
          <p:nvPr/>
        </p:nvGrpSpPr>
        <p:grpSpPr>
          <a:xfrm>
            <a:off x="5988497" y="4625583"/>
            <a:ext cx="2037392" cy="2037392"/>
            <a:chOff x="2067374" y="4272169"/>
            <a:chExt cx="2037392" cy="2037392"/>
          </a:xfrm>
        </p:grpSpPr>
        <p:sp>
          <p:nvSpPr>
            <p:cNvPr id="27" name="Oval 26"/>
            <p:cNvSpPr/>
            <p:nvPr/>
          </p:nvSpPr>
          <p:spPr>
            <a:xfrm>
              <a:off x="2067374" y="4272169"/>
              <a:ext cx="2037392" cy="2037392"/>
            </a:xfrm>
            <a:prstGeom prst="ellipse">
              <a:avLst/>
            </a:prstGeom>
            <a:noFill/>
            <a:ln w="38100" cap="rnd">
              <a:solidFill>
                <a:srgbClr val="EE7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214709" y="4873808"/>
              <a:ext cx="1524991" cy="461665"/>
            </a:xfrm>
            <a:prstGeom prst="rect">
              <a:avLst/>
            </a:prstGeom>
            <a:noFill/>
          </p:spPr>
          <p:txBody>
            <a:bodyPr wrap="square" rtlCol="0">
              <a:spAutoFit/>
            </a:bodyPr>
            <a:lstStyle/>
            <a:p>
              <a:r>
                <a:rPr lang="en-GB" sz="2400" dirty="0">
                  <a:solidFill>
                    <a:srgbClr val="EE73AA"/>
                  </a:solidFill>
                  <a:latin typeface="BBC Reith Sans XBold" panose="020B0803020204020204" pitchFamily="34" charset="-18"/>
                  <a:ea typeface="BBC Reith Sans XBold" panose="020B0803020204020204" pitchFamily="34" charset="-18"/>
                  <a:cs typeface="BBC Reith Sans XBold" panose="020B0803020204020204" pitchFamily="34" charset="-18"/>
                </a:rPr>
                <a:t>Correct!</a:t>
              </a:r>
              <a:endParaRPr lang="en-GB" sz="2400" dirty="0">
                <a:solidFill>
                  <a:srgbClr val="EE73AA"/>
                </a:solidFill>
              </a:endParaRPr>
            </a:p>
          </p:txBody>
        </p:sp>
      </p:grpSp>
      <p:grpSp>
        <p:nvGrpSpPr>
          <p:cNvPr id="55" name="Try again"/>
          <p:cNvGrpSpPr/>
          <p:nvPr/>
        </p:nvGrpSpPr>
        <p:grpSpPr>
          <a:xfrm>
            <a:off x="5988497" y="4625583"/>
            <a:ext cx="2037392" cy="2037392"/>
            <a:chOff x="2067374" y="4272169"/>
            <a:chExt cx="2037392" cy="2037392"/>
          </a:xfrm>
        </p:grpSpPr>
        <p:sp>
          <p:nvSpPr>
            <p:cNvPr id="56" name="Oval 55"/>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58" name="Try again"/>
          <p:cNvGrpSpPr/>
          <p:nvPr/>
        </p:nvGrpSpPr>
        <p:grpSpPr>
          <a:xfrm>
            <a:off x="5988497" y="4625583"/>
            <a:ext cx="2037392" cy="2037392"/>
            <a:chOff x="2067374" y="4272169"/>
            <a:chExt cx="2037392" cy="2037392"/>
          </a:xfrm>
        </p:grpSpPr>
        <p:sp>
          <p:nvSpPr>
            <p:cNvPr id="59" name="Oval 58"/>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61" name="Try again"/>
          <p:cNvGrpSpPr/>
          <p:nvPr/>
        </p:nvGrpSpPr>
        <p:grpSpPr>
          <a:xfrm>
            <a:off x="5988497" y="4625583"/>
            <a:ext cx="2037392" cy="2037392"/>
            <a:chOff x="2067374" y="4272169"/>
            <a:chExt cx="2037392" cy="2037392"/>
          </a:xfrm>
        </p:grpSpPr>
        <p:sp>
          <p:nvSpPr>
            <p:cNvPr id="62" name="Oval 61"/>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sp>
        <p:nvSpPr>
          <p:cNvPr id="8" name="Rectangle 7"/>
          <p:cNvSpPr/>
          <p:nvPr/>
        </p:nvSpPr>
        <p:spPr>
          <a:xfrm>
            <a:off x="1045030" y="1457168"/>
            <a:ext cx="4561114" cy="495108"/>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In what year was Mary </a:t>
            </a:r>
            <a:r>
              <a:rPr lang="en-GB" dirty="0" err="1">
                <a:latin typeface="BBC Reith Sans Medium" panose="020B0703020204020204" pitchFamily="34" charset="-18"/>
                <a:ea typeface="BBC Reith Sans Medium" panose="020B0703020204020204" pitchFamily="34" charset="-18"/>
                <a:cs typeface="BBC Reith Sans Medium" panose="020B0703020204020204" pitchFamily="34" charset="-18"/>
              </a:rPr>
              <a:t>Anning</a:t>
            </a: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 born?</a:t>
            </a:r>
          </a:p>
        </p:txBody>
      </p:sp>
      <p:grpSp>
        <p:nvGrpSpPr>
          <p:cNvPr id="2" name="a"/>
          <p:cNvGrpSpPr/>
          <p:nvPr/>
        </p:nvGrpSpPr>
        <p:grpSpPr>
          <a:xfrm>
            <a:off x="755650" y="2162429"/>
            <a:ext cx="1856921" cy="576745"/>
            <a:chOff x="1304957" y="2162429"/>
            <a:chExt cx="1856921" cy="576745"/>
          </a:xfrm>
        </p:grpSpPr>
        <p:sp>
          <p:nvSpPr>
            <p:cNvPr id="10" name="Rounded Rectangle 9"/>
            <p:cNvSpPr/>
            <p:nvPr/>
          </p:nvSpPr>
          <p:spPr>
            <a:xfrm>
              <a:off x="1574801" y="2162429"/>
              <a:ext cx="1587077"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1979</a:t>
              </a:r>
            </a:p>
          </p:txBody>
        </p:sp>
        <p:sp>
          <p:nvSpPr>
            <p:cNvPr id="17" name="Oval 16"/>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a</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24" name="Oval 23"/>
          <p:cNvSpPr/>
          <p:nvPr/>
        </p:nvSpPr>
        <p:spPr>
          <a:xfrm>
            <a:off x="754986" y="1429737"/>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1</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 name="Freeform 4"/>
          <p:cNvSpPr/>
          <p:nvPr/>
        </p:nvSpPr>
        <p:spPr>
          <a:xfrm>
            <a:off x="5865962" y="4157932"/>
            <a:ext cx="2279304" cy="2018581"/>
          </a:xfrm>
          <a:custGeom>
            <a:avLst/>
            <a:gdLst>
              <a:gd name="connsiteX0" fmla="*/ 517585 w 2279304"/>
              <a:gd name="connsiteY0" fmla="*/ 0 h 2018581"/>
              <a:gd name="connsiteX1" fmla="*/ 517585 w 2279304"/>
              <a:gd name="connsiteY1" fmla="*/ 0 h 2018581"/>
              <a:gd name="connsiteX2" fmla="*/ 258793 w 2279304"/>
              <a:gd name="connsiteY2" fmla="*/ 103517 h 2018581"/>
              <a:gd name="connsiteX3" fmla="*/ 172529 w 2279304"/>
              <a:gd name="connsiteY3" fmla="*/ 172528 h 2018581"/>
              <a:gd name="connsiteX4" fmla="*/ 138023 w 2279304"/>
              <a:gd name="connsiteY4" fmla="*/ 241540 h 2018581"/>
              <a:gd name="connsiteX5" fmla="*/ 120770 w 2279304"/>
              <a:gd name="connsiteY5" fmla="*/ 310551 h 2018581"/>
              <a:gd name="connsiteX6" fmla="*/ 103517 w 2279304"/>
              <a:gd name="connsiteY6" fmla="*/ 362310 h 2018581"/>
              <a:gd name="connsiteX7" fmla="*/ 120770 w 2279304"/>
              <a:gd name="connsiteY7" fmla="*/ 500332 h 2018581"/>
              <a:gd name="connsiteX8" fmla="*/ 138023 w 2279304"/>
              <a:gd name="connsiteY8" fmla="*/ 569343 h 2018581"/>
              <a:gd name="connsiteX9" fmla="*/ 155276 w 2279304"/>
              <a:gd name="connsiteY9" fmla="*/ 707366 h 2018581"/>
              <a:gd name="connsiteX10" fmla="*/ 138023 w 2279304"/>
              <a:gd name="connsiteY10" fmla="*/ 914400 h 2018581"/>
              <a:gd name="connsiteX11" fmla="*/ 103517 w 2279304"/>
              <a:gd name="connsiteY11" fmla="*/ 966159 h 2018581"/>
              <a:gd name="connsiteX12" fmla="*/ 86264 w 2279304"/>
              <a:gd name="connsiteY12" fmla="*/ 1017917 h 2018581"/>
              <a:gd name="connsiteX13" fmla="*/ 51759 w 2279304"/>
              <a:gd name="connsiteY13" fmla="*/ 1155940 h 2018581"/>
              <a:gd name="connsiteX14" fmla="*/ 17253 w 2279304"/>
              <a:gd name="connsiteY14" fmla="*/ 1293962 h 2018581"/>
              <a:gd name="connsiteX15" fmla="*/ 0 w 2279304"/>
              <a:gd name="connsiteY15" fmla="*/ 1397479 h 2018581"/>
              <a:gd name="connsiteX16" fmla="*/ 34506 w 2279304"/>
              <a:gd name="connsiteY16" fmla="*/ 1673525 h 2018581"/>
              <a:gd name="connsiteX17" fmla="*/ 69012 w 2279304"/>
              <a:gd name="connsiteY17" fmla="*/ 1777042 h 2018581"/>
              <a:gd name="connsiteX18" fmla="*/ 155276 w 2279304"/>
              <a:gd name="connsiteY18" fmla="*/ 1880559 h 2018581"/>
              <a:gd name="connsiteX19" fmla="*/ 276046 w 2279304"/>
              <a:gd name="connsiteY19" fmla="*/ 2001328 h 2018581"/>
              <a:gd name="connsiteX20" fmla="*/ 414068 w 2279304"/>
              <a:gd name="connsiteY20" fmla="*/ 2018581 h 2018581"/>
              <a:gd name="connsiteX21" fmla="*/ 845389 w 2279304"/>
              <a:gd name="connsiteY21" fmla="*/ 2001328 h 2018581"/>
              <a:gd name="connsiteX22" fmla="*/ 1242204 w 2279304"/>
              <a:gd name="connsiteY22" fmla="*/ 1966823 h 2018581"/>
              <a:gd name="connsiteX23" fmla="*/ 1311215 w 2279304"/>
              <a:gd name="connsiteY23" fmla="*/ 1949570 h 2018581"/>
              <a:gd name="connsiteX24" fmla="*/ 1621766 w 2279304"/>
              <a:gd name="connsiteY24" fmla="*/ 1915064 h 2018581"/>
              <a:gd name="connsiteX25" fmla="*/ 1846053 w 2279304"/>
              <a:gd name="connsiteY25" fmla="*/ 1880559 h 2018581"/>
              <a:gd name="connsiteX26" fmla="*/ 2173857 w 2279304"/>
              <a:gd name="connsiteY26" fmla="*/ 1708030 h 2018581"/>
              <a:gd name="connsiteX27" fmla="*/ 2225615 w 2279304"/>
              <a:gd name="connsiteY27" fmla="*/ 1656272 h 2018581"/>
              <a:gd name="connsiteX28" fmla="*/ 2277374 w 2279304"/>
              <a:gd name="connsiteY28" fmla="*/ 1518249 h 2018581"/>
              <a:gd name="connsiteX29" fmla="*/ 2260121 w 2279304"/>
              <a:gd name="connsiteY29" fmla="*/ 1276710 h 2018581"/>
              <a:gd name="connsiteX30" fmla="*/ 2242868 w 2279304"/>
              <a:gd name="connsiteY30" fmla="*/ 1224951 h 2018581"/>
              <a:gd name="connsiteX31" fmla="*/ 2208363 w 2279304"/>
              <a:gd name="connsiteY31" fmla="*/ 1086928 h 2018581"/>
              <a:gd name="connsiteX32" fmla="*/ 2191110 w 2279304"/>
              <a:gd name="connsiteY32" fmla="*/ 1017917 h 2018581"/>
              <a:gd name="connsiteX33" fmla="*/ 2173857 w 2279304"/>
              <a:gd name="connsiteY33" fmla="*/ 966159 h 2018581"/>
              <a:gd name="connsiteX34" fmla="*/ 2156604 w 2279304"/>
              <a:gd name="connsiteY34" fmla="*/ 879894 h 2018581"/>
              <a:gd name="connsiteX35" fmla="*/ 2104846 w 2279304"/>
              <a:gd name="connsiteY35" fmla="*/ 828136 h 2018581"/>
              <a:gd name="connsiteX36" fmla="*/ 2001329 w 2279304"/>
              <a:gd name="connsiteY36" fmla="*/ 759125 h 2018581"/>
              <a:gd name="connsiteX37" fmla="*/ 1949570 w 2279304"/>
              <a:gd name="connsiteY37" fmla="*/ 741872 h 2018581"/>
              <a:gd name="connsiteX38" fmla="*/ 1811547 w 2279304"/>
              <a:gd name="connsiteY38" fmla="*/ 655608 h 2018581"/>
              <a:gd name="connsiteX39" fmla="*/ 1708030 w 2279304"/>
              <a:gd name="connsiteY39" fmla="*/ 569343 h 2018581"/>
              <a:gd name="connsiteX40" fmla="*/ 1570008 w 2279304"/>
              <a:gd name="connsiteY40" fmla="*/ 465826 h 2018581"/>
              <a:gd name="connsiteX41" fmla="*/ 1500996 w 2279304"/>
              <a:gd name="connsiteY41" fmla="*/ 448574 h 2018581"/>
              <a:gd name="connsiteX42" fmla="*/ 1380227 w 2279304"/>
              <a:gd name="connsiteY42" fmla="*/ 396815 h 2018581"/>
              <a:gd name="connsiteX43" fmla="*/ 1242204 w 2279304"/>
              <a:gd name="connsiteY43" fmla="*/ 362310 h 2018581"/>
              <a:gd name="connsiteX44" fmla="*/ 1069676 w 2279304"/>
              <a:gd name="connsiteY44" fmla="*/ 310551 h 2018581"/>
              <a:gd name="connsiteX45" fmla="*/ 1017917 w 2279304"/>
              <a:gd name="connsiteY45" fmla="*/ 276045 h 2018581"/>
              <a:gd name="connsiteX46" fmla="*/ 966159 w 2279304"/>
              <a:gd name="connsiteY46" fmla="*/ 224287 h 2018581"/>
              <a:gd name="connsiteX47" fmla="*/ 862642 w 2279304"/>
              <a:gd name="connsiteY47" fmla="*/ 189781 h 2018581"/>
              <a:gd name="connsiteX48" fmla="*/ 741872 w 2279304"/>
              <a:gd name="connsiteY48" fmla="*/ 138023 h 2018581"/>
              <a:gd name="connsiteX49" fmla="*/ 638355 w 2279304"/>
              <a:gd name="connsiteY49" fmla="*/ 103517 h 2018581"/>
              <a:gd name="connsiteX50" fmla="*/ 586596 w 2279304"/>
              <a:gd name="connsiteY50" fmla="*/ 86264 h 2018581"/>
              <a:gd name="connsiteX51" fmla="*/ 534838 w 2279304"/>
              <a:gd name="connsiteY51" fmla="*/ 69011 h 2018581"/>
              <a:gd name="connsiteX52" fmla="*/ 483080 w 2279304"/>
              <a:gd name="connsiteY52" fmla="*/ 51759 h 2018581"/>
              <a:gd name="connsiteX53" fmla="*/ 517585 w 2279304"/>
              <a:gd name="connsiteY53" fmla="*/ 0 h 20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79304" h="2018581">
                <a:moveTo>
                  <a:pt x="517585" y="0"/>
                </a:moveTo>
                <a:lnTo>
                  <a:pt x="517585" y="0"/>
                </a:lnTo>
                <a:cubicBezTo>
                  <a:pt x="490524" y="10148"/>
                  <a:pt x="289266" y="83202"/>
                  <a:pt x="258793" y="103517"/>
                </a:cubicBezTo>
                <a:cubicBezTo>
                  <a:pt x="102718" y="207566"/>
                  <a:pt x="341731" y="116129"/>
                  <a:pt x="172529" y="172528"/>
                </a:cubicBezTo>
                <a:cubicBezTo>
                  <a:pt x="161027" y="195532"/>
                  <a:pt x="147054" y="217458"/>
                  <a:pt x="138023" y="241540"/>
                </a:cubicBezTo>
                <a:cubicBezTo>
                  <a:pt x="129697" y="263742"/>
                  <a:pt x="127284" y="287752"/>
                  <a:pt x="120770" y="310551"/>
                </a:cubicBezTo>
                <a:cubicBezTo>
                  <a:pt x="115774" y="328038"/>
                  <a:pt x="109268" y="345057"/>
                  <a:pt x="103517" y="362310"/>
                </a:cubicBezTo>
                <a:cubicBezTo>
                  <a:pt x="109268" y="408317"/>
                  <a:pt x="113147" y="454597"/>
                  <a:pt x="120770" y="500332"/>
                </a:cubicBezTo>
                <a:cubicBezTo>
                  <a:pt x="124668" y="523721"/>
                  <a:pt x="134125" y="545954"/>
                  <a:pt x="138023" y="569343"/>
                </a:cubicBezTo>
                <a:cubicBezTo>
                  <a:pt x="145646" y="615078"/>
                  <a:pt x="149525" y="661358"/>
                  <a:pt x="155276" y="707366"/>
                </a:cubicBezTo>
                <a:cubicBezTo>
                  <a:pt x="149525" y="776377"/>
                  <a:pt x="151604" y="846494"/>
                  <a:pt x="138023" y="914400"/>
                </a:cubicBezTo>
                <a:cubicBezTo>
                  <a:pt x="133956" y="934733"/>
                  <a:pt x="112790" y="947613"/>
                  <a:pt x="103517" y="966159"/>
                </a:cubicBezTo>
                <a:cubicBezTo>
                  <a:pt x="95384" y="982425"/>
                  <a:pt x="91049" y="1000372"/>
                  <a:pt x="86264" y="1017917"/>
                </a:cubicBezTo>
                <a:cubicBezTo>
                  <a:pt x="73786" y="1063670"/>
                  <a:pt x="61060" y="1109437"/>
                  <a:pt x="51759" y="1155940"/>
                </a:cubicBezTo>
                <a:cubicBezTo>
                  <a:pt x="30939" y="1260037"/>
                  <a:pt x="43779" y="1214385"/>
                  <a:pt x="17253" y="1293962"/>
                </a:cubicBezTo>
                <a:cubicBezTo>
                  <a:pt x="11502" y="1328468"/>
                  <a:pt x="0" y="1362497"/>
                  <a:pt x="0" y="1397479"/>
                </a:cubicBezTo>
                <a:cubicBezTo>
                  <a:pt x="0" y="1457657"/>
                  <a:pt x="13986" y="1598285"/>
                  <a:pt x="34506" y="1673525"/>
                </a:cubicBezTo>
                <a:cubicBezTo>
                  <a:pt x="44076" y="1708616"/>
                  <a:pt x="48836" y="1746778"/>
                  <a:pt x="69012" y="1777042"/>
                </a:cubicBezTo>
                <a:cubicBezTo>
                  <a:pt x="145273" y="1891435"/>
                  <a:pt x="55646" y="1764323"/>
                  <a:pt x="155276" y="1880559"/>
                </a:cubicBezTo>
                <a:cubicBezTo>
                  <a:pt x="192083" y="1923501"/>
                  <a:pt x="216234" y="1981391"/>
                  <a:pt x="276046" y="2001328"/>
                </a:cubicBezTo>
                <a:cubicBezTo>
                  <a:pt x="320032" y="2015990"/>
                  <a:pt x="368061" y="2012830"/>
                  <a:pt x="414068" y="2018581"/>
                </a:cubicBezTo>
                <a:lnTo>
                  <a:pt x="845389" y="2001328"/>
                </a:lnTo>
                <a:cubicBezTo>
                  <a:pt x="982754" y="1994098"/>
                  <a:pt x="1106481" y="1980395"/>
                  <a:pt x="1242204" y="1966823"/>
                </a:cubicBezTo>
                <a:cubicBezTo>
                  <a:pt x="1265208" y="1961072"/>
                  <a:pt x="1287886" y="1953812"/>
                  <a:pt x="1311215" y="1949570"/>
                </a:cubicBezTo>
                <a:cubicBezTo>
                  <a:pt x="1435791" y="1926920"/>
                  <a:pt x="1483768" y="1930397"/>
                  <a:pt x="1621766" y="1915064"/>
                </a:cubicBezTo>
                <a:cubicBezTo>
                  <a:pt x="1688351" y="1907666"/>
                  <a:pt x="1778825" y="1891763"/>
                  <a:pt x="1846053" y="1880559"/>
                </a:cubicBezTo>
                <a:cubicBezTo>
                  <a:pt x="2037385" y="1800837"/>
                  <a:pt x="2032859" y="1820828"/>
                  <a:pt x="2173857" y="1708030"/>
                </a:cubicBezTo>
                <a:cubicBezTo>
                  <a:pt x="2192909" y="1692788"/>
                  <a:pt x="2208362" y="1673525"/>
                  <a:pt x="2225615" y="1656272"/>
                </a:cubicBezTo>
                <a:cubicBezTo>
                  <a:pt x="2242868" y="1610264"/>
                  <a:pt x="2272925" y="1567183"/>
                  <a:pt x="2277374" y="1518249"/>
                </a:cubicBezTo>
                <a:cubicBezTo>
                  <a:pt x="2284682" y="1437862"/>
                  <a:pt x="2269552" y="1356875"/>
                  <a:pt x="2260121" y="1276710"/>
                </a:cubicBezTo>
                <a:cubicBezTo>
                  <a:pt x="2257996" y="1258648"/>
                  <a:pt x="2247653" y="1242496"/>
                  <a:pt x="2242868" y="1224951"/>
                </a:cubicBezTo>
                <a:cubicBezTo>
                  <a:pt x="2230390" y="1179198"/>
                  <a:pt x="2219865" y="1132936"/>
                  <a:pt x="2208363" y="1086928"/>
                </a:cubicBezTo>
                <a:cubicBezTo>
                  <a:pt x="2202612" y="1063924"/>
                  <a:pt x="2198608" y="1040412"/>
                  <a:pt x="2191110" y="1017917"/>
                </a:cubicBezTo>
                <a:cubicBezTo>
                  <a:pt x="2185359" y="1000664"/>
                  <a:pt x="2178268" y="983802"/>
                  <a:pt x="2173857" y="966159"/>
                </a:cubicBezTo>
                <a:cubicBezTo>
                  <a:pt x="2166745" y="937710"/>
                  <a:pt x="2169718" y="906123"/>
                  <a:pt x="2156604" y="879894"/>
                </a:cubicBezTo>
                <a:cubicBezTo>
                  <a:pt x="2145693" y="858071"/>
                  <a:pt x="2124105" y="843115"/>
                  <a:pt x="2104846" y="828136"/>
                </a:cubicBezTo>
                <a:cubicBezTo>
                  <a:pt x="2072111" y="802676"/>
                  <a:pt x="2040671" y="772239"/>
                  <a:pt x="2001329" y="759125"/>
                </a:cubicBezTo>
                <a:cubicBezTo>
                  <a:pt x="1984076" y="753374"/>
                  <a:pt x="1966286" y="749036"/>
                  <a:pt x="1949570" y="741872"/>
                </a:cubicBezTo>
                <a:cubicBezTo>
                  <a:pt x="1890664" y="716626"/>
                  <a:pt x="1861081" y="698066"/>
                  <a:pt x="1811547" y="655608"/>
                </a:cubicBezTo>
                <a:cubicBezTo>
                  <a:pt x="1590607" y="466231"/>
                  <a:pt x="1911408" y="721876"/>
                  <a:pt x="1708030" y="569343"/>
                </a:cubicBezTo>
                <a:cubicBezTo>
                  <a:pt x="1698037" y="561848"/>
                  <a:pt x="1600340" y="478825"/>
                  <a:pt x="1570008" y="465826"/>
                </a:cubicBezTo>
                <a:cubicBezTo>
                  <a:pt x="1548213" y="456486"/>
                  <a:pt x="1524000" y="454325"/>
                  <a:pt x="1500996" y="448574"/>
                </a:cubicBezTo>
                <a:cubicBezTo>
                  <a:pt x="1444443" y="420297"/>
                  <a:pt x="1436073" y="412046"/>
                  <a:pt x="1380227" y="396815"/>
                </a:cubicBezTo>
                <a:cubicBezTo>
                  <a:pt x="1334474" y="384337"/>
                  <a:pt x="1287194" y="377307"/>
                  <a:pt x="1242204" y="362310"/>
                </a:cubicBezTo>
                <a:cubicBezTo>
                  <a:pt x="1116192" y="320306"/>
                  <a:pt x="1173973" y="336626"/>
                  <a:pt x="1069676" y="310551"/>
                </a:cubicBezTo>
                <a:cubicBezTo>
                  <a:pt x="1052423" y="299049"/>
                  <a:pt x="1033846" y="289320"/>
                  <a:pt x="1017917" y="276045"/>
                </a:cubicBezTo>
                <a:cubicBezTo>
                  <a:pt x="999173" y="260425"/>
                  <a:pt x="987488" y="236136"/>
                  <a:pt x="966159" y="224287"/>
                </a:cubicBezTo>
                <a:cubicBezTo>
                  <a:pt x="934364" y="206623"/>
                  <a:pt x="892906" y="209956"/>
                  <a:pt x="862642" y="189781"/>
                </a:cubicBezTo>
                <a:cubicBezTo>
                  <a:pt x="780525" y="135038"/>
                  <a:pt x="843154" y="168408"/>
                  <a:pt x="741872" y="138023"/>
                </a:cubicBezTo>
                <a:cubicBezTo>
                  <a:pt x="707034" y="127571"/>
                  <a:pt x="672861" y="115019"/>
                  <a:pt x="638355" y="103517"/>
                </a:cubicBezTo>
                <a:lnTo>
                  <a:pt x="586596" y="86264"/>
                </a:lnTo>
                <a:lnTo>
                  <a:pt x="534838" y="69011"/>
                </a:lnTo>
                <a:lnTo>
                  <a:pt x="483080" y="51759"/>
                </a:lnTo>
                <a:cubicBezTo>
                  <a:pt x="504398" y="-12200"/>
                  <a:pt x="511834" y="8626"/>
                  <a:pt x="517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92" y="4140861"/>
            <a:ext cx="4470694" cy="2990956"/>
          </a:xfrm>
          <a:prstGeom prst="rect">
            <a:avLst/>
          </a:prstGeom>
        </p:spPr>
      </p:pic>
      <p:grpSp>
        <p:nvGrpSpPr>
          <p:cNvPr id="4" name="c"/>
          <p:cNvGrpSpPr/>
          <p:nvPr/>
        </p:nvGrpSpPr>
        <p:grpSpPr>
          <a:xfrm>
            <a:off x="754986" y="3870566"/>
            <a:ext cx="1857585" cy="576745"/>
            <a:chOff x="1304957" y="3079164"/>
            <a:chExt cx="1857585" cy="576745"/>
          </a:xfrm>
        </p:grpSpPr>
        <p:sp>
          <p:nvSpPr>
            <p:cNvPr id="47" name="Rounded Rectangle 46"/>
            <p:cNvSpPr/>
            <p:nvPr/>
          </p:nvSpPr>
          <p:spPr>
            <a:xfrm>
              <a:off x="1574799" y="3079164"/>
              <a:ext cx="1587743" cy="576745"/>
            </a:xfrm>
            <a:prstGeom prst="roundRect">
              <a:avLst>
                <a:gd name="adj" fmla="val 15451"/>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1799</a:t>
              </a:r>
            </a:p>
          </p:txBody>
        </p:sp>
        <p:sp>
          <p:nvSpPr>
            <p:cNvPr id="48" name="Oval 47"/>
            <p:cNvSpPr/>
            <p:nvPr/>
          </p:nvSpPr>
          <p:spPr>
            <a:xfrm>
              <a:off x="1304957" y="3092551"/>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c</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49" name="d"/>
          <p:cNvGrpSpPr/>
          <p:nvPr/>
        </p:nvGrpSpPr>
        <p:grpSpPr>
          <a:xfrm>
            <a:off x="754986" y="4722524"/>
            <a:ext cx="1856921" cy="576745"/>
            <a:chOff x="1304957" y="2162429"/>
            <a:chExt cx="1856921" cy="576745"/>
          </a:xfrm>
        </p:grpSpPr>
        <p:sp>
          <p:nvSpPr>
            <p:cNvPr id="50" name="Rounded Rectangle 49"/>
            <p:cNvSpPr/>
            <p:nvPr/>
          </p:nvSpPr>
          <p:spPr>
            <a:xfrm>
              <a:off x="1574801" y="2162429"/>
              <a:ext cx="1587077"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1977</a:t>
              </a:r>
            </a:p>
          </p:txBody>
        </p:sp>
        <p:sp>
          <p:nvSpPr>
            <p:cNvPr id="51" name="Oval 50"/>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d</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52" name="b"/>
          <p:cNvGrpSpPr/>
          <p:nvPr/>
        </p:nvGrpSpPr>
        <p:grpSpPr>
          <a:xfrm>
            <a:off x="754986" y="3053768"/>
            <a:ext cx="1857586" cy="549971"/>
            <a:chOff x="1304957" y="2175816"/>
            <a:chExt cx="1857586" cy="549971"/>
          </a:xfrm>
        </p:grpSpPr>
        <p:sp>
          <p:nvSpPr>
            <p:cNvPr id="53" name="Rounded Rectangle 52"/>
            <p:cNvSpPr/>
            <p:nvPr/>
          </p:nvSpPr>
          <p:spPr>
            <a:xfrm>
              <a:off x="1574801" y="2179306"/>
              <a:ext cx="1587742" cy="542991"/>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1797</a:t>
              </a:r>
            </a:p>
          </p:txBody>
        </p:sp>
        <p:sp>
          <p:nvSpPr>
            <p:cNvPr id="54" name="Oval 53"/>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b</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33"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spTree>
    <p:extLst>
      <p:ext uri="{BB962C8B-B14F-4D97-AF65-F5344CB8AC3E}">
        <p14:creationId xmlns:p14="http://schemas.microsoft.com/office/powerpoint/2010/main" val="6377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anim calcmode="lin" valueType="num">
                                      <p:cBhvr>
                                        <p:cTn id="14" dur="1000" fill="hold"/>
                                        <p:tgtEl>
                                          <p:spTgt spid="52"/>
                                        </p:tgtEl>
                                        <p:attrNameLst>
                                          <p:attrName>ppt_x</p:attrName>
                                        </p:attrNameLst>
                                      </p:cBhvr>
                                      <p:tavLst>
                                        <p:tav tm="0">
                                          <p:val>
                                            <p:strVal val="#ppt_x"/>
                                          </p:val>
                                        </p:tav>
                                        <p:tav tm="100000">
                                          <p:val>
                                            <p:strVal val="#ppt_x"/>
                                          </p:val>
                                        </p:tav>
                                      </p:tavLst>
                                    </p:anim>
                                    <p:anim calcmode="lin" valueType="num">
                                      <p:cBhvr>
                                        <p:cTn id="15" dur="1000" fill="hold"/>
                                        <p:tgtEl>
                                          <p:spTgt spid="5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64" presetClass="path" presetSubtype="0" accel="50000" decel="50000" autoRev="1" fill="hold" nodeType="withEffect">
                                  <p:stCondLst>
                                    <p:cond delay="0"/>
                                  </p:stCondLst>
                                  <p:childTnLst>
                                    <p:animMotion origin="layout" path="M 5.55556E-7 3.33333E-6 L -0.2191 -0.04514 " pathEditMode="relative" rAng="0" ptsTypes="AA">
                                      <p:cBhvr>
                                        <p:cTn id="38" dur="2500" fill="hold"/>
                                        <p:tgtEl>
                                          <p:spTgt spid="55"/>
                                        </p:tgtEl>
                                        <p:attrNameLst>
                                          <p:attrName>ppt_x</p:attrName>
                                          <p:attrName>ppt_y</p:attrName>
                                        </p:attrNameLst>
                                      </p:cBhvr>
                                      <p:rCtr x="-10955" y="-2269"/>
                                    </p:animMotion>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52"/>
                                        </p:tgtEl>
                                        <p:attrNameLst>
                                          <p:attrName>r</p:attrName>
                                        </p:attrNameLst>
                                      </p:cBhvr>
                                    </p:animRot>
                                    <p:animRot by="-240000">
                                      <p:cBhvr>
                                        <p:cTn id="44" dur="200" fill="hold">
                                          <p:stCondLst>
                                            <p:cond delay="200"/>
                                          </p:stCondLst>
                                        </p:cTn>
                                        <p:tgtEl>
                                          <p:spTgt spid="52"/>
                                        </p:tgtEl>
                                        <p:attrNameLst>
                                          <p:attrName>r</p:attrName>
                                        </p:attrNameLst>
                                      </p:cBhvr>
                                    </p:animRot>
                                    <p:animRot by="240000">
                                      <p:cBhvr>
                                        <p:cTn id="45" dur="200" fill="hold">
                                          <p:stCondLst>
                                            <p:cond delay="400"/>
                                          </p:stCondLst>
                                        </p:cTn>
                                        <p:tgtEl>
                                          <p:spTgt spid="52"/>
                                        </p:tgtEl>
                                        <p:attrNameLst>
                                          <p:attrName>r</p:attrName>
                                        </p:attrNameLst>
                                      </p:cBhvr>
                                    </p:animRot>
                                    <p:animRot by="-240000">
                                      <p:cBhvr>
                                        <p:cTn id="46" dur="200" fill="hold">
                                          <p:stCondLst>
                                            <p:cond delay="600"/>
                                          </p:stCondLst>
                                        </p:cTn>
                                        <p:tgtEl>
                                          <p:spTgt spid="52"/>
                                        </p:tgtEl>
                                        <p:attrNameLst>
                                          <p:attrName>r</p:attrName>
                                        </p:attrNameLst>
                                      </p:cBhvr>
                                    </p:animRot>
                                    <p:animRot by="120000">
                                      <p:cBhvr>
                                        <p:cTn id="47" dur="200" fill="hold">
                                          <p:stCondLst>
                                            <p:cond delay="800"/>
                                          </p:stCondLst>
                                        </p:cTn>
                                        <p:tgtEl>
                                          <p:spTgt spid="52"/>
                                        </p:tgtEl>
                                        <p:attrNameLst>
                                          <p:attrName>r</p:attrName>
                                        </p:attrNameLst>
                                      </p:cBhvr>
                                    </p:animRot>
                                  </p:childTnLst>
                                </p:cTn>
                              </p:par>
                              <p:par>
                                <p:cTn id="48" presetID="64" presetClass="path" presetSubtype="0" accel="50000" decel="50000" autoRev="1" fill="hold" nodeType="withEffect">
                                  <p:stCondLst>
                                    <p:cond delay="0"/>
                                  </p:stCondLst>
                                  <p:childTnLst>
                                    <p:animMotion origin="layout" path="M 5.55556E-7 3.33333E-6 L -0.2191 -0.04514 " pathEditMode="relative" rAng="0" ptsTypes="AA">
                                      <p:cBhvr>
                                        <p:cTn id="49" dur="2500" fill="hold"/>
                                        <p:tgtEl>
                                          <p:spTgt spid="58"/>
                                        </p:tgtEl>
                                        <p:attrNameLst>
                                          <p:attrName>ppt_x</p:attrName>
                                          <p:attrName>ppt_y</p:attrName>
                                        </p:attrNameLst>
                                      </p:cBhvr>
                                      <p:rCtr x="-10955" y="-2269"/>
                                    </p:animMotion>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32" presetClass="emph" presetSubtype="0" fill="hold" nodeType="clickEffect">
                                  <p:stCondLst>
                                    <p:cond delay="0"/>
                                  </p:stCondLst>
                                  <p:childTnLst>
                                    <p:animRot by="120000">
                                      <p:cBhvr>
                                        <p:cTn id="54" dur="100" fill="hold">
                                          <p:stCondLst>
                                            <p:cond delay="0"/>
                                          </p:stCondLst>
                                        </p:cTn>
                                        <p:tgtEl>
                                          <p:spTgt spid="49"/>
                                        </p:tgtEl>
                                        <p:attrNameLst>
                                          <p:attrName>r</p:attrName>
                                        </p:attrNameLst>
                                      </p:cBhvr>
                                    </p:animRot>
                                    <p:animRot by="-240000">
                                      <p:cBhvr>
                                        <p:cTn id="55" dur="200" fill="hold">
                                          <p:stCondLst>
                                            <p:cond delay="200"/>
                                          </p:stCondLst>
                                        </p:cTn>
                                        <p:tgtEl>
                                          <p:spTgt spid="49"/>
                                        </p:tgtEl>
                                        <p:attrNameLst>
                                          <p:attrName>r</p:attrName>
                                        </p:attrNameLst>
                                      </p:cBhvr>
                                    </p:animRot>
                                    <p:animRot by="240000">
                                      <p:cBhvr>
                                        <p:cTn id="56" dur="200" fill="hold">
                                          <p:stCondLst>
                                            <p:cond delay="400"/>
                                          </p:stCondLst>
                                        </p:cTn>
                                        <p:tgtEl>
                                          <p:spTgt spid="49"/>
                                        </p:tgtEl>
                                        <p:attrNameLst>
                                          <p:attrName>r</p:attrName>
                                        </p:attrNameLst>
                                      </p:cBhvr>
                                    </p:animRot>
                                    <p:animRot by="-240000">
                                      <p:cBhvr>
                                        <p:cTn id="57" dur="200" fill="hold">
                                          <p:stCondLst>
                                            <p:cond delay="600"/>
                                          </p:stCondLst>
                                        </p:cTn>
                                        <p:tgtEl>
                                          <p:spTgt spid="49"/>
                                        </p:tgtEl>
                                        <p:attrNameLst>
                                          <p:attrName>r</p:attrName>
                                        </p:attrNameLst>
                                      </p:cBhvr>
                                    </p:animRot>
                                    <p:animRot by="120000">
                                      <p:cBhvr>
                                        <p:cTn id="58" dur="200" fill="hold">
                                          <p:stCondLst>
                                            <p:cond delay="800"/>
                                          </p:stCondLst>
                                        </p:cTn>
                                        <p:tgtEl>
                                          <p:spTgt spid="49"/>
                                        </p:tgtEl>
                                        <p:attrNameLst>
                                          <p:attrName>r</p:attrName>
                                        </p:attrNameLst>
                                      </p:cBhvr>
                                    </p:animRot>
                                  </p:childTnLst>
                                </p:cTn>
                              </p:par>
                              <p:par>
                                <p:cTn id="59" presetID="64" presetClass="path" presetSubtype="0" accel="50000" decel="50000" autoRev="1" fill="hold" nodeType="withEffect">
                                  <p:stCondLst>
                                    <p:cond delay="0"/>
                                  </p:stCondLst>
                                  <p:childTnLst>
                                    <p:animMotion origin="layout" path="M 5.55556E-7 3.33333E-6 L -0.2191 -0.04514 " pathEditMode="relative" rAng="0" ptsTypes="AA">
                                      <p:cBhvr>
                                        <p:cTn id="60" dur="2500" fill="hold"/>
                                        <p:tgtEl>
                                          <p:spTgt spid="61"/>
                                        </p:tgtEl>
                                        <p:attrNameLst>
                                          <p:attrName>ppt_x</p:attrName>
                                          <p:attrName>ppt_y</p:attrName>
                                        </p:attrNameLst>
                                      </p:cBhvr>
                                      <p:rCtr x="-10955" y="-2269"/>
                                    </p:animMotion>
                                  </p:child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4"/>
                    </p:tgtEl>
                  </p:cond>
                </p:stCondLst>
                <p:endSync evt="end" delay="0">
                  <p:rtn val="all"/>
                </p:endSync>
                <p:childTnLst>
                  <p:par>
                    <p:cTn id="62" fill="hold">
                      <p:stCondLst>
                        <p:cond delay="0"/>
                      </p:stCondLst>
                      <p:childTnLst>
                        <p:par>
                          <p:cTn id="63" fill="hold">
                            <p:stCondLst>
                              <p:cond delay="0"/>
                            </p:stCondLst>
                            <p:childTnLst>
                              <p:par>
                                <p:cTn id="64" presetID="9" presetClass="emph" presetSubtype="0" nodeType="afterEffect">
                                  <p:stCondLst>
                                    <p:cond delay="0"/>
                                  </p:stCondLst>
                                  <p:childTnLst>
                                    <p:set>
                                      <p:cBhvr rctx="PPT">
                                        <p:cTn id="65" dur="indefinite"/>
                                        <p:tgtEl>
                                          <p:spTgt spid="2"/>
                                        </p:tgtEl>
                                        <p:attrNameLst>
                                          <p:attrName>style.opacity</p:attrName>
                                        </p:attrNameLst>
                                      </p:cBhvr>
                                      <p:to>
                                        <p:strVal val="0.5"/>
                                      </p:to>
                                    </p:set>
                                    <p:animEffect filter="image" prLst="opacity: 0.5">
                                      <p:cBhvr rctx="IE">
                                        <p:cTn id="66" dur="indefinite"/>
                                        <p:tgtEl>
                                          <p:spTgt spid="2"/>
                                        </p:tgtEl>
                                      </p:cBhvr>
                                    </p:animEffect>
                                  </p:childTnLst>
                                </p:cTn>
                              </p:par>
                            </p:childTnLst>
                          </p:cTn>
                        </p:par>
                        <p:par>
                          <p:cTn id="67" fill="hold">
                            <p:stCondLst>
                              <p:cond delay="0"/>
                            </p:stCondLst>
                            <p:childTnLst>
                              <p:par>
                                <p:cTn id="68" presetID="9" presetClass="emph" presetSubtype="0" nodeType="afterEffect">
                                  <p:stCondLst>
                                    <p:cond delay="0"/>
                                  </p:stCondLst>
                                  <p:childTnLst>
                                    <p:set>
                                      <p:cBhvr rctx="PPT">
                                        <p:cTn id="69" dur="indefinite"/>
                                        <p:tgtEl>
                                          <p:spTgt spid="49"/>
                                        </p:tgtEl>
                                        <p:attrNameLst>
                                          <p:attrName>style.opacity</p:attrName>
                                        </p:attrNameLst>
                                      </p:cBhvr>
                                      <p:to>
                                        <p:strVal val="0.5"/>
                                      </p:to>
                                    </p:set>
                                    <p:animEffect filter="image" prLst="opacity: 0.5">
                                      <p:cBhvr rctx="IE">
                                        <p:cTn id="70" dur="indefinite"/>
                                        <p:tgtEl>
                                          <p:spTgt spid="49"/>
                                        </p:tgtEl>
                                      </p:cBhvr>
                                    </p:animEffect>
                                  </p:childTnLst>
                                </p:cTn>
                              </p:par>
                            </p:childTnLst>
                          </p:cTn>
                        </p:par>
                        <p:par>
                          <p:cTn id="71" fill="hold">
                            <p:stCondLst>
                              <p:cond delay="0"/>
                            </p:stCondLst>
                            <p:childTnLst>
                              <p:par>
                                <p:cTn id="72" presetID="9" presetClass="emph" presetSubtype="0" nodeType="afterEffect">
                                  <p:stCondLst>
                                    <p:cond delay="0"/>
                                  </p:stCondLst>
                                  <p:childTnLst>
                                    <p:set>
                                      <p:cBhvr rctx="PPT">
                                        <p:cTn id="73" dur="indefinite"/>
                                        <p:tgtEl>
                                          <p:spTgt spid="52"/>
                                        </p:tgtEl>
                                        <p:attrNameLst>
                                          <p:attrName>style.opacity</p:attrName>
                                        </p:attrNameLst>
                                      </p:cBhvr>
                                      <p:to>
                                        <p:strVal val="0.5"/>
                                      </p:to>
                                    </p:set>
                                    <p:animEffect filter="image" prLst="opacity: 0.5">
                                      <p:cBhvr rctx="IE">
                                        <p:cTn id="74" dur="indefinite"/>
                                        <p:tgtEl>
                                          <p:spTgt spid="52"/>
                                        </p:tgtEl>
                                      </p:cBhvr>
                                    </p:animEffect>
                                  </p:childTnLst>
                                </p:cTn>
                              </p:par>
                              <p:par>
                                <p:cTn id="75" presetID="64" presetClass="path" presetSubtype="0" accel="50000" decel="50000" fill="hold" nodeType="withEffect">
                                  <p:stCondLst>
                                    <p:cond delay="0"/>
                                  </p:stCondLst>
                                  <p:childTnLst>
                                    <p:animMotion origin="layout" path="M 5.55556E-7 3.33333E-6 L -0.19688 -0.03449 " pathEditMode="relative" rAng="0" ptsTypes="AA">
                                      <p:cBhvr>
                                        <p:cTn id="76" dur="2000" fill="hold"/>
                                        <p:tgtEl>
                                          <p:spTgt spid="30"/>
                                        </p:tgtEl>
                                        <p:attrNameLst>
                                          <p:attrName>ppt_x</p:attrName>
                                          <p:attrName>ppt_y</p:attrName>
                                        </p:attrNameLst>
                                      </p:cBhvr>
                                      <p:rCtr x="-9844" y="-1736"/>
                                    </p:animMotion>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333"/>
            <a:ext cx="9144000" cy="6119347"/>
          </a:xfrm>
          <a:prstGeom prst="rect">
            <a:avLst/>
          </a:prstGeom>
        </p:spPr>
      </p:pic>
      <p:grpSp>
        <p:nvGrpSpPr>
          <p:cNvPr id="30" name="Correct"/>
          <p:cNvGrpSpPr/>
          <p:nvPr/>
        </p:nvGrpSpPr>
        <p:grpSpPr>
          <a:xfrm>
            <a:off x="5988497" y="4625583"/>
            <a:ext cx="2037392" cy="2037392"/>
            <a:chOff x="2067374" y="4272169"/>
            <a:chExt cx="2037392" cy="2037392"/>
          </a:xfrm>
        </p:grpSpPr>
        <p:sp>
          <p:nvSpPr>
            <p:cNvPr id="27" name="Oval 26"/>
            <p:cNvSpPr/>
            <p:nvPr/>
          </p:nvSpPr>
          <p:spPr>
            <a:xfrm>
              <a:off x="2067374" y="4272169"/>
              <a:ext cx="2037392" cy="2037392"/>
            </a:xfrm>
            <a:prstGeom prst="ellipse">
              <a:avLst/>
            </a:prstGeom>
            <a:noFill/>
            <a:ln w="38100" cap="rnd">
              <a:solidFill>
                <a:srgbClr val="EE7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214709" y="4873808"/>
              <a:ext cx="1524991" cy="461665"/>
            </a:xfrm>
            <a:prstGeom prst="rect">
              <a:avLst/>
            </a:prstGeom>
            <a:noFill/>
          </p:spPr>
          <p:txBody>
            <a:bodyPr wrap="square" rtlCol="0">
              <a:spAutoFit/>
            </a:bodyPr>
            <a:lstStyle/>
            <a:p>
              <a:r>
                <a:rPr lang="en-GB" sz="2400" dirty="0">
                  <a:solidFill>
                    <a:srgbClr val="EE73AA"/>
                  </a:solidFill>
                  <a:latin typeface="BBC Reith Sans XBold" panose="020B0803020204020204" pitchFamily="34" charset="-18"/>
                  <a:ea typeface="BBC Reith Sans XBold" panose="020B0803020204020204" pitchFamily="34" charset="-18"/>
                  <a:cs typeface="BBC Reith Sans XBold" panose="020B0803020204020204" pitchFamily="34" charset="-18"/>
                </a:rPr>
                <a:t>Correct!</a:t>
              </a:r>
              <a:endParaRPr lang="en-GB" sz="2400" dirty="0">
                <a:solidFill>
                  <a:srgbClr val="EE73AA"/>
                </a:solidFill>
              </a:endParaRPr>
            </a:p>
          </p:txBody>
        </p:sp>
      </p:grpSp>
      <p:grpSp>
        <p:nvGrpSpPr>
          <p:cNvPr id="55" name="Try again"/>
          <p:cNvGrpSpPr/>
          <p:nvPr/>
        </p:nvGrpSpPr>
        <p:grpSpPr>
          <a:xfrm>
            <a:off x="5988497" y="4625583"/>
            <a:ext cx="2037392" cy="2037392"/>
            <a:chOff x="2067374" y="4272169"/>
            <a:chExt cx="2037392" cy="2037392"/>
          </a:xfrm>
        </p:grpSpPr>
        <p:sp>
          <p:nvSpPr>
            <p:cNvPr id="56" name="Oval 55"/>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58" name="Try again"/>
          <p:cNvGrpSpPr/>
          <p:nvPr/>
        </p:nvGrpSpPr>
        <p:grpSpPr>
          <a:xfrm>
            <a:off x="5988497" y="4625583"/>
            <a:ext cx="2037392" cy="2037392"/>
            <a:chOff x="2067374" y="4272169"/>
            <a:chExt cx="2037392" cy="2037392"/>
          </a:xfrm>
        </p:grpSpPr>
        <p:sp>
          <p:nvSpPr>
            <p:cNvPr id="59" name="Oval 58"/>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TextBox 59"/>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grpSp>
        <p:nvGrpSpPr>
          <p:cNvPr id="61" name="Try again"/>
          <p:cNvGrpSpPr/>
          <p:nvPr/>
        </p:nvGrpSpPr>
        <p:grpSpPr>
          <a:xfrm>
            <a:off x="5988497" y="4625583"/>
            <a:ext cx="2037392" cy="2037392"/>
            <a:chOff x="2067374" y="4272169"/>
            <a:chExt cx="2037392" cy="2037392"/>
          </a:xfrm>
        </p:grpSpPr>
        <p:sp>
          <p:nvSpPr>
            <p:cNvPr id="62" name="Oval 61"/>
            <p:cNvSpPr/>
            <p:nvPr/>
          </p:nvSpPr>
          <p:spPr>
            <a:xfrm>
              <a:off x="2067374" y="4272169"/>
              <a:ext cx="2037392" cy="2037392"/>
            </a:xfrm>
            <a:prstGeom prst="ellipse">
              <a:avLst/>
            </a:prstGeom>
            <a:noFill/>
            <a:ln w="38100" cap="rnd">
              <a:solidFill>
                <a:srgbClr val="F188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p:cNvSpPr txBox="1"/>
            <p:nvPr/>
          </p:nvSpPr>
          <p:spPr>
            <a:xfrm>
              <a:off x="2128532" y="4873808"/>
              <a:ext cx="1697346" cy="461665"/>
            </a:xfrm>
            <a:prstGeom prst="rect">
              <a:avLst/>
            </a:prstGeom>
            <a:noFill/>
          </p:spPr>
          <p:txBody>
            <a:bodyPr wrap="square" rtlCol="0">
              <a:spAutoFit/>
            </a:bodyPr>
            <a:lstStyle/>
            <a:p>
              <a:pPr algn="ctr"/>
              <a:r>
                <a:rPr lang="en-GB" sz="2400" dirty="0">
                  <a:solidFill>
                    <a:srgbClr val="F1884C"/>
                  </a:solidFill>
                  <a:latin typeface="BBC Reith Sans XBold" panose="020B0803020204020204" pitchFamily="34" charset="-18"/>
                  <a:ea typeface="BBC Reith Sans XBold" panose="020B0803020204020204" pitchFamily="34" charset="-18"/>
                  <a:cs typeface="BBC Reith Sans XBold" panose="020B0803020204020204" pitchFamily="34" charset="-18"/>
                </a:rPr>
                <a:t>Try again!</a:t>
              </a:r>
              <a:endParaRPr lang="en-GB" sz="2400" dirty="0">
                <a:solidFill>
                  <a:srgbClr val="F1884C"/>
                </a:solidFill>
              </a:endParaRPr>
            </a:p>
          </p:txBody>
        </p:sp>
      </p:grpSp>
      <p:sp>
        <p:nvSpPr>
          <p:cNvPr id="8" name="Rectangle 7"/>
          <p:cNvSpPr/>
          <p:nvPr/>
        </p:nvSpPr>
        <p:spPr>
          <a:xfrm>
            <a:off x="1045030" y="1457168"/>
            <a:ext cx="7100236" cy="495108"/>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What age was Mary Anning when she found the ichthyosaur?</a:t>
            </a:r>
          </a:p>
        </p:txBody>
      </p:sp>
      <p:grpSp>
        <p:nvGrpSpPr>
          <p:cNvPr id="2" name="c"/>
          <p:cNvGrpSpPr/>
          <p:nvPr/>
        </p:nvGrpSpPr>
        <p:grpSpPr>
          <a:xfrm>
            <a:off x="754986" y="3870467"/>
            <a:ext cx="1543341" cy="576745"/>
            <a:chOff x="1304957" y="2162429"/>
            <a:chExt cx="1543341" cy="576745"/>
          </a:xfrm>
        </p:grpSpPr>
        <p:sp>
          <p:nvSpPr>
            <p:cNvPr id="10" name="Rounded Rectangle 9"/>
            <p:cNvSpPr/>
            <p:nvPr/>
          </p:nvSpPr>
          <p:spPr>
            <a:xfrm>
              <a:off x="1574801" y="2162429"/>
              <a:ext cx="1273497"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16</a:t>
              </a:r>
            </a:p>
          </p:txBody>
        </p:sp>
        <p:sp>
          <p:nvSpPr>
            <p:cNvPr id="17" name="Oval 16"/>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c</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24" name="Oval 23"/>
          <p:cNvSpPr/>
          <p:nvPr/>
        </p:nvSpPr>
        <p:spPr>
          <a:xfrm>
            <a:off x="754986" y="1429737"/>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1</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5" name="Freeform 4"/>
          <p:cNvSpPr/>
          <p:nvPr/>
        </p:nvSpPr>
        <p:spPr>
          <a:xfrm>
            <a:off x="5865962" y="4157932"/>
            <a:ext cx="2279304" cy="2018581"/>
          </a:xfrm>
          <a:custGeom>
            <a:avLst/>
            <a:gdLst>
              <a:gd name="connsiteX0" fmla="*/ 517585 w 2279304"/>
              <a:gd name="connsiteY0" fmla="*/ 0 h 2018581"/>
              <a:gd name="connsiteX1" fmla="*/ 517585 w 2279304"/>
              <a:gd name="connsiteY1" fmla="*/ 0 h 2018581"/>
              <a:gd name="connsiteX2" fmla="*/ 258793 w 2279304"/>
              <a:gd name="connsiteY2" fmla="*/ 103517 h 2018581"/>
              <a:gd name="connsiteX3" fmla="*/ 172529 w 2279304"/>
              <a:gd name="connsiteY3" fmla="*/ 172528 h 2018581"/>
              <a:gd name="connsiteX4" fmla="*/ 138023 w 2279304"/>
              <a:gd name="connsiteY4" fmla="*/ 241540 h 2018581"/>
              <a:gd name="connsiteX5" fmla="*/ 120770 w 2279304"/>
              <a:gd name="connsiteY5" fmla="*/ 310551 h 2018581"/>
              <a:gd name="connsiteX6" fmla="*/ 103517 w 2279304"/>
              <a:gd name="connsiteY6" fmla="*/ 362310 h 2018581"/>
              <a:gd name="connsiteX7" fmla="*/ 120770 w 2279304"/>
              <a:gd name="connsiteY7" fmla="*/ 500332 h 2018581"/>
              <a:gd name="connsiteX8" fmla="*/ 138023 w 2279304"/>
              <a:gd name="connsiteY8" fmla="*/ 569343 h 2018581"/>
              <a:gd name="connsiteX9" fmla="*/ 155276 w 2279304"/>
              <a:gd name="connsiteY9" fmla="*/ 707366 h 2018581"/>
              <a:gd name="connsiteX10" fmla="*/ 138023 w 2279304"/>
              <a:gd name="connsiteY10" fmla="*/ 914400 h 2018581"/>
              <a:gd name="connsiteX11" fmla="*/ 103517 w 2279304"/>
              <a:gd name="connsiteY11" fmla="*/ 966159 h 2018581"/>
              <a:gd name="connsiteX12" fmla="*/ 86264 w 2279304"/>
              <a:gd name="connsiteY12" fmla="*/ 1017917 h 2018581"/>
              <a:gd name="connsiteX13" fmla="*/ 51759 w 2279304"/>
              <a:gd name="connsiteY13" fmla="*/ 1155940 h 2018581"/>
              <a:gd name="connsiteX14" fmla="*/ 17253 w 2279304"/>
              <a:gd name="connsiteY14" fmla="*/ 1293962 h 2018581"/>
              <a:gd name="connsiteX15" fmla="*/ 0 w 2279304"/>
              <a:gd name="connsiteY15" fmla="*/ 1397479 h 2018581"/>
              <a:gd name="connsiteX16" fmla="*/ 34506 w 2279304"/>
              <a:gd name="connsiteY16" fmla="*/ 1673525 h 2018581"/>
              <a:gd name="connsiteX17" fmla="*/ 69012 w 2279304"/>
              <a:gd name="connsiteY17" fmla="*/ 1777042 h 2018581"/>
              <a:gd name="connsiteX18" fmla="*/ 155276 w 2279304"/>
              <a:gd name="connsiteY18" fmla="*/ 1880559 h 2018581"/>
              <a:gd name="connsiteX19" fmla="*/ 276046 w 2279304"/>
              <a:gd name="connsiteY19" fmla="*/ 2001328 h 2018581"/>
              <a:gd name="connsiteX20" fmla="*/ 414068 w 2279304"/>
              <a:gd name="connsiteY20" fmla="*/ 2018581 h 2018581"/>
              <a:gd name="connsiteX21" fmla="*/ 845389 w 2279304"/>
              <a:gd name="connsiteY21" fmla="*/ 2001328 h 2018581"/>
              <a:gd name="connsiteX22" fmla="*/ 1242204 w 2279304"/>
              <a:gd name="connsiteY22" fmla="*/ 1966823 h 2018581"/>
              <a:gd name="connsiteX23" fmla="*/ 1311215 w 2279304"/>
              <a:gd name="connsiteY23" fmla="*/ 1949570 h 2018581"/>
              <a:gd name="connsiteX24" fmla="*/ 1621766 w 2279304"/>
              <a:gd name="connsiteY24" fmla="*/ 1915064 h 2018581"/>
              <a:gd name="connsiteX25" fmla="*/ 1846053 w 2279304"/>
              <a:gd name="connsiteY25" fmla="*/ 1880559 h 2018581"/>
              <a:gd name="connsiteX26" fmla="*/ 2173857 w 2279304"/>
              <a:gd name="connsiteY26" fmla="*/ 1708030 h 2018581"/>
              <a:gd name="connsiteX27" fmla="*/ 2225615 w 2279304"/>
              <a:gd name="connsiteY27" fmla="*/ 1656272 h 2018581"/>
              <a:gd name="connsiteX28" fmla="*/ 2277374 w 2279304"/>
              <a:gd name="connsiteY28" fmla="*/ 1518249 h 2018581"/>
              <a:gd name="connsiteX29" fmla="*/ 2260121 w 2279304"/>
              <a:gd name="connsiteY29" fmla="*/ 1276710 h 2018581"/>
              <a:gd name="connsiteX30" fmla="*/ 2242868 w 2279304"/>
              <a:gd name="connsiteY30" fmla="*/ 1224951 h 2018581"/>
              <a:gd name="connsiteX31" fmla="*/ 2208363 w 2279304"/>
              <a:gd name="connsiteY31" fmla="*/ 1086928 h 2018581"/>
              <a:gd name="connsiteX32" fmla="*/ 2191110 w 2279304"/>
              <a:gd name="connsiteY32" fmla="*/ 1017917 h 2018581"/>
              <a:gd name="connsiteX33" fmla="*/ 2173857 w 2279304"/>
              <a:gd name="connsiteY33" fmla="*/ 966159 h 2018581"/>
              <a:gd name="connsiteX34" fmla="*/ 2156604 w 2279304"/>
              <a:gd name="connsiteY34" fmla="*/ 879894 h 2018581"/>
              <a:gd name="connsiteX35" fmla="*/ 2104846 w 2279304"/>
              <a:gd name="connsiteY35" fmla="*/ 828136 h 2018581"/>
              <a:gd name="connsiteX36" fmla="*/ 2001329 w 2279304"/>
              <a:gd name="connsiteY36" fmla="*/ 759125 h 2018581"/>
              <a:gd name="connsiteX37" fmla="*/ 1949570 w 2279304"/>
              <a:gd name="connsiteY37" fmla="*/ 741872 h 2018581"/>
              <a:gd name="connsiteX38" fmla="*/ 1811547 w 2279304"/>
              <a:gd name="connsiteY38" fmla="*/ 655608 h 2018581"/>
              <a:gd name="connsiteX39" fmla="*/ 1708030 w 2279304"/>
              <a:gd name="connsiteY39" fmla="*/ 569343 h 2018581"/>
              <a:gd name="connsiteX40" fmla="*/ 1570008 w 2279304"/>
              <a:gd name="connsiteY40" fmla="*/ 465826 h 2018581"/>
              <a:gd name="connsiteX41" fmla="*/ 1500996 w 2279304"/>
              <a:gd name="connsiteY41" fmla="*/ 448574 h 2018581"/>
              <a:gd name="connsiteX42" fmla="*/ 1380227 w 2279304"/>
              <a:gd name="connsiteY42" fmla="*/ 396815 h 2018581"/>
              <a:gd name="connsiteX43" fmla="*/ 1242204 w 2279304"/>
              <a:gd name="connsiteY43" fmla="*/ 362310 h 2018581"/>
              <a:gd name="connsiteX44" fmla="*/ 1069676 w 2279304"/>
              <a:gd name="connsiteY44" fmla="*/ 310551 h 2018581"/>
              <a:gd name="connsiteX45" fmla="*/ 1017917 w 2279304"/>
              <a:gd name="connsiteY45" fmla="*/ 276045 h 2018581"/>
              <a:gd name="connsiteX46" fmla="*/ 966159 w 2279304"/>
              <a:gd name="connsiteY46" fmla="*/ 224287 h 2018581"/>
              <a:gd name="connsiteX47" fmla="*/ 862642 w 2279304"/>
              <a:gd name="connsiteY47" fmla="*/ 189781 h 2018581"/>
              <a:gd name="connsiteX48" fmla="*/ 741872 w 2279304"/>
              <a:gd name="connsiteY48" fmla="*/ 138023 h 2018581"/>
              <a:gd name="connsiteX49" fmla="*/ 638355 w 2279304"/>
              <a:gd name="connsiteY49" fmla="*/ 103517 h 2018581"/>
              <a:gd name="connsiteX50" fmla="*/ 586596 w 2279304"/>
              <a:gd name="connsiteY50" fmla="*/ 86264 h 2018581"/>
              <a:gd name="connsiteX51" fmla="*/ 534838 w 2279304"/>
              <a:gd name="connsiteY51" fmla="*/ 69011 h 2018581"/>
              <a:gd name="connsiteX52" fmla="*/ 483080 w 2279304"/>
              <a:gd name="connsiteY52" fmla="*/ 51759 h 2018581"/>
              <a:gd name="connsiteX53" fmla="*/ 517585 w 2279304"/>
              <a:gd name="connsiteY53" fmla="*/ 0 h 20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79304" h="2018581">
                <a:moveTo>
                  <a:pt x="517585" y="0"/>
                </a:moveTo>
                <a:lnTo>
                  <a:pt x="517585" y="0"/>
                </a:lnTo>
                <a:cubicBezTo>
                  <a:pt x="490524" y="10148"/>
                  <a:pt x="289266" y="83202"/>
                  <a:pt x="258793" y="103517"/>
                </a:cubicBezTo>
                <a:cubicBezTo>
                  <a:pt x="102718" y="207566"/>
                  <a:pt x="341731" y="116129"/>
                  <a:pt x="172529" y="172528"/>
                </a:cubicBezTo>
                <a:cubicBezTo>
                  <a:pt x="161027" y="195532"/>
                  <a:pt x="147054" y="217458"/>
                  <a:pt x="138023" y="241540"/>
                </a:cubicBezTo>
                <a:cubicBezTo>
                  <a:pt x="129697" y="263742"/>
                  <a:pt x="127284" y="287752"/>
                  <a:pt x="120770" y="310551"/>
                </a:cubicBezTo>
                <a:cubicBezTo>
                  <a:pt x="115774" y="328038"/>
                  <a:pt x="109268" y="345057"/>
                  <a:pt x="103517" y="362310"/>
                </a:cubicBezTo>
                <a:cubicBezTo>
                  <a:pt x="109268" y="408317"/>
                  <a:pt x="113147" y="454597"/>
                  <a:pt x="120770" y="500332"/>
                </a:cubicBezTo>
                <a:cubicBezTo>
                  <a:pt x="124668" y="523721"/>
                  <a:pt x="134125" y="545954"/>
                  <a:pt x="138023" y="569343"/>
                </a:cubicBezTo>
                <a:cubicBezTo>
                  <a:pt x="145646" y="615078"/>
                  <a:pt x="149525" y="661358"/>
                  <a:pt x="155276" y="707366"/>
                </a:cubicBezTo>
                <a:cubicBezTo>
                  <a:pt x="149525" y="776377"/>
                  <a:pt x="151604" y="846494"/>
                  <a:pt x="138023" y="914400"/>
                </a:cubicBezTo>
                <a:cubicBezTo>
                  <a:pt x="133956" y="934733"/>
                  <a:pt x="112790" y="947613"/>
                  <a:pt x="103517" y="966159"/>
                </a:cubicBezTo>
                <a:cubicBezTo>
                  <a:pt x="95384" y="982425"/>
                  <a:pt x="91049" y="1000372"/>
                  <a:pt x="86264" y="1017917"/>
                </a:cubicBezTo>
                <a:cubicBezTo>
                  <a:pt x="73786" y="1063670"/>
                  <a:pt x="61060" y="1109437"/>
                  <a:pt x="51759" y="1155940"/>
                </a:cubicBezTo>
                <a:cubicBezTo>
                  <a:pt x="30939" y="1260037"/>
                  <a:pt x="43779" y="1214385"/>
                  <a:pt x="17253" y="1293962"/>
                </a:cubicBezTo>
                <a:cubicBezTo>
                  <a:pt x="11502" y="1328468"/>
                  <a:pt x="0" y="1362497"/>
                  <a:pt x="0" y="1397479"/>
                </a:cubicBezTo>
                <a:cubicBezTo>
                  <a:pt x="0" y="1457657"/>
                  <a:pt x="13986" y="1598285"/>
                  <a:pt x="34506" y="1673525"/>
                </a:cubicBezTo>
                <a:cubicBezTo>
                  <a:pt x="44076" y="1708616"/>
                  <a:pt x="48836" y="1746778"/>
                  <a:pt x="69012" y="1777042"/>
                </a:cubicBezTo>
                <a:cubicBezTo>
                  <a:pt x="145273" y="1891435"/>
                  <a:pt x="55646" y="1764323"/>
                  <a:pt x="155276" y="1880559"/>
                </a:cubicBezTo>
                <a:cubicBezTo>
                  <a:pt x="192083" y="1923501"/>
                  <a:pt x="216234" y="1981391"/>
                  <a:pt x="276046" y="2001328"/>
                </a:cubicBezTo>
                <a:cubicBezTo>
                  <a:pt x="320032" y="2015990"/>
                  <a:pt x="368061" y="2012830"/>
                  <a:pt x="414068" y="2018581"/>
                </a:cubicBezTo>
                <a:lnTo>
                  <a:pt x="845389" y="2001328"/>
                </a:lnTo>
                <a:cubicBezTo>
                  <a:pt x="982754" y="1994098"/>
                  <a:pt x="1106481" y="1980395"/>
                  <a:pt x="1242204" y="1966823"/>
                </a:cubicBezTo>
                <a:cubicBezTo>
                  <a:pt x="1265208" y="1961072"/>
                  <a:pt x="1287886" y="1953812"/>
                  <a:pt x="1311215" y="1949570"/>
                </a:cubicBezTo>
                <a:cubicBezTo>
                  <a:pt x="1435791" y="1926920"/>
                  <a:pt x="1483768" y="1930397"/>
                  <a:pt x="1621766" y="1915064"/>
                </a:cubicBezTo>
                <a:cubicBezTo>
                  <a:pt x="1688351" y="1907666"/>
                  <a:pt x="1778825" y="1891763"/>
                  <a:pt x="1846053" y="1880559"/>
                </a:cubicBezTo>
                <a:cubicBezTo>
                  <a:pt x="2037385" y="1800837"/>
                  <a:pt x="2032859" y="1820828"/>
                  <a:pt x="2173857" y="1708030"/>
                </a:cubicBezTo>
                <a:cubicBezTo>
                  <a:pt x="2192909" y="1692788"/>
                  <a:pt x="2208362" y="1673525"/>
                  <a:pt x="2225615" y="1656272"/>
                </a:cubicBezTo>
                <a:cubicBezTo>
                  <a:pt x="2242868" y="1610264"/>
                  <a:pt x="2272925" y="1567183"/>
                  <a:pt x="2277374" y="1518249"/>
                </a:cubicBezTo>
                <a:cubicBezTo>
                  <a:pt x="2284682" y="1437862"/>
                  <a:pt x="2269552" y="1356875"/>
                  <a:pt x="2260121" y="1276710"/>
                </a:cubicBezTo>
                <a:cubicBezTo>
                  <a:pt x="2257996" y="1258648"/>
                  <a:pt x="2247653" y="1242496"/>
                  <a:pt x="2242868" y="1224951"/>
                </a:cubicBezTo>
                <a:cubicBezTo>
                  <a:pt x="2230390" y="1179198"/>
                  <a:pt x="2219865" y="1132936"/>
                  <a:pt x="2208363" y="1086928"/>
                </a:cubicBezTo>
                <a:cubicBezTo>
                  <a:pt x="2202612" y="1063924"/>
                  <a:pt x="2198608" y="1040412"/>
                  <a:pt x="2191110" y="1017917"/>
                </a:cubicBezTo>
                <a:cubicBezTo>
                  <a:pt x="2185359" y="1000664"/>
                  <a:pt x="2178268" y="983802"/>
                  <a:pt x="2173857" y="966159"/>
                </a:cubicBezTo>
                <a:cubicBezTo>
                  <a:pt x="2166745" y="937710"/>
                  <a:pt x="2169718" y="906123"/>
                  <a:pt x="2156604" y="879894"/>
                </a:cubicBezTo>
                <a:cubicBezTo>
                  <a:pt x="2145693" y="858071"/>
                  <a:pt x="2124105" y="843115"/>
                  <a:pt x="2104846" y="828136"/>
                </a:cubicBezTo>
                <a:cubicBezTo>
                  <a:pt x="2072111" y="802676"/>
                  <a:pt x="2040671" y="772239"/>
                  <a:pt x="2001329" y="759125"/>
                </a:cubicBezTo>
                <a:cubicBezTo>
                  <a:pt x="1984076" y="753374"/>
                  <a:pt x="1966286" y="749036"/>
                  <a:pt x="1949570" y="741872"/>
                </a:cubicBezTo>
                <a:cubicBezTo>
                  <a:pt x="1890664" y="716626"/>
                  <a:pt x="1861081" y="698066"/>
                  <a:pt x="1811547" y="655608"/>
                </a:cubicBezTo>
                <a:cubicBezTo>
                  <a:pt x="1590607" y="466231"/>
                  <a:pt x="1911408" y="721876"/>
                  <a:pt x="1708030" y="569343"/>
                </a:cubicBezTo>
                <a:cubicBezTo>
                  <a:pt x="1698037" y="561848"/>
                  <a:pt x="1600340" y="478825"/>
                  <a:pt x="1570008" y="465826"/>
                </a:cubicBezTo>
                <a:cubicBezTo>
                  <a:pt x="1548213" y="456486"/>
                  <a:pt x="1524000" y="454325"/>
                  <a:pt x="1500996" y="448574"/>
                </a:cubicBezTo>
                <a:cubicBezTo>
                  <a:pt x="1444443" y="420297"/>
                  <a:pt x="1436073" y="412046"/>
                  <a:pt x="1380227" y="396815"/>
                </a:cubicBezTo>
                <a:cubicBezTo>
                  <a:pt x="1334474" y="384337"/>
                  <a:pt x="1287194" y="377307"/>
                  <a:pt x="1242204" y="362310"/>
                </a:cubicBezTo>
                <a:cubicBezTo>
                  <a:pt x="1116192" y="320306"/>
                  <a:pt x="1173973" y="336626"/>
                  <a:pt x="1069676" y="310551"/>
                </a:cubicBezTo>
                <a:cubicBezTo>
                  <a:pt x="1052423" y="299049"/>
                  <a:pt x="1033846" y="289320"/>
                  <a:pt x="1017917" y="276045"/>
                </a:cubicBezTo>
                <a:cubicBezTo>
                  <a:pt x="999173" y="260425"/>
                  <a:pt x="987488" y="236136"/>
                  <a:pt x="966159" y="224287"/>
                </a:cubicBezTo>
                <a:cubicBezTo>
                  <a:pt x="934364" y="206623"/>
                  <a:pt x="892906" y="209956"/>
                  <a:pt x="862642" y="189781"/>
                </a:cubicBezTo>
                <a:cubicBezTo>
                  <a:pt x="780525" y="135038"/>
                  <a:pt x="843154" y="168408"/>
                  <a:pt x="741872" y="138023"/>
                </a:cubicBezTo>
                <a:cubicBezTo>
                  <a:pt x="707034" y="127571"/>
                  <a:pt x="672861" y="115019"/>
                  <a:pt x="638355" y="103517"/>
                </a:cubicBezTo>
                <a:lnTo>
                  <a:pt x="586596" y="86264"/>
                </a:lnTo>
                <a:lnTo>
                  <a:pt x="534838" y="69011"/>
                </a:lnTo>
                <a:lnTo>
                  <a:pt x="483080" y="51759"/>
                </a:lnTo>
                <a:cubicBezTo>
                  <a:pt x="504398" y="-12200"/>
                  <a:pt x="511834" y="8626"/>
                  <a:pt x="5175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92" y="4140861"/>
            <a:ext cx="4470694" cy="2990956"/>
          </a:xfrm>
          <a:prstGeom prst="rect">
            <a:avLst/>
          </a:prstGeom>
        </p:spPr>
      </p:pic>
      <p:grpSp>
        <p:nvGrpSpPr>
          <p:cNvPr id="4" name="a"/>
          <p:cNvGrpSpPr/>
          <p:nvPr/>
        </p:nvGrpSpPr>
        <p:grpSpPr>
          <a:xfrm>
            <a:off x="754986" y="2205703"/>
            <a:ext cx="1543341" cy="576745"/>
            <a:chOff x="1304957" y="3079164"/>
            <a:chExt cx="1543341" cy="576745"/>
          </a:xfrm>
        </p:grpSpPr>
        <p:sp>
          <p:nvSpPr>
            <p:cNvPr id="47" name="Rounded Rectangle 46"/>
            <p:cNvSpPr/>
            <p:nvPr/>
          </p:nvSpPr>
          <p:spPr>
            <a:xfrm>
              <a:off x="1574799" y="3079164"/>
              <a:ext cx="1273499" cy="576745"/>
            </a:xfrm>
            <a:prstGeom prst="roundRect">
              <a:avLst>
                <a:gd name="adj" fmla="val 15451"/>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12</a:t>
              </a:r>
            </a:p>
          </p:txBody>
        </p:sp>
        <p:sp>
          <p:nvSpPr>
            <p:cNvPr id="48" name="Oval 47"/>
            <p:cNvSpPr/>
            <p:nvPr/>
          </p:nvSpPr>
          <p:spPr>
            <a:xfrm>
              <a:off x="1304957" y="3092551"/>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a</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49" name="d"/>
          <p:cNvGrpSpPr/>
          <p:nvPr/>
        </p:nvGrpSpPr>
        <p:grpSpPr>
          <a:xfrm>
            <a:off x="754986" y="4722524"/>
            <a:ext cx="1543341" cy="576745"/>
            <a:chOff x="1304957" y="2162429"/>
            <a:chExt cx="1543341" cy="576745"/>
          </a:xfrm>
        </p:grpSpPr>
        <p:sp>
          <p:nvSpPr>
            <p:cNvPr id="50" name="Rounded Rectangle 49"/>
            <p:cNvSpPr/>
            <p:nvPr/>
          </p:nvSpPr>
          <p:spPr>
            <a:xfrm>
              <a:off x="1574801" y="2162429"/>
              <a:ext cx="1273497" cy="576745"/>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20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32</a:t>
              </a:r>
            </a:p>
          </p:txBody>
        </p:sp>
        <p:sp>
          <p:nvSpPr>
            <p:cNvPr id="51" name="Oval 50"/>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d</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grpSp>
        <p:nvGrpSpPr>
          <p:cNvPr id="52" name="b"/>
          <p:cNvGrpSpPr/>
          <p:nvPr/>
        </p:nvGrpSpPr>
        <p:grpSpPr>
          <a:xfrm>
            <a:off x="754986" y="3053768"/>
            <a:ext cx="1543341" cy="549971"/>
            <a:chOff x="1304957" y="2175816"/>
            <a:chExt cx="1543341" cy="549971"/>
          </a:xfrm>
        </p:grpSpPr>
        <p:sp>
          <p:nvSpPr>
            <p:cNvPr id="53" name="Rounded Rectangle 52"/>
            <p:cNvSpPr/>
            <p:nvPr/>
          </p:nvSpPr>
          <p:spPr>
            <a:xfrm>
              <a:off x="1574801" y="2179306"/>
              <a:ext cx="1273497" cy="542991"/>
            </a:xfrm>
            <a:prstGeom prst="roundRect">
              <a:avLst>
                <a:gd name="adj" fmla="val 16134"/>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7</a:t>
              </a:r>
            </a:p>
          </p:txBody>
        </p:sp>
        <p:sp>
          <p:nvSpPr>
            <p:cNvPr id="54" name="Oval 53"/>
            <p:cNvSpPr/>
            <p:nvPr/>
          </p:nvSpPr>
          <p:spPr>
            <a:xfrm>
              <a:off x="1304957" y="2175816"/>
              <a:ext cx="549971" cy="549971"/>
            </a:xfrm>
            <a:prstGeom prst="ellipse">
              <a:avLst/>
            </a:prstGeom>
            <a:solidFill>
              <a:schemeClr val="bg1"/>
            </a:solidFill>
            <a:ln w="38100">
              <a:solidFill>
                <a:srgbClr val="E062AE"/>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2800" dirty="0">
                  <a:solidFill>
                    <a:srgbClr val="000032"/>
                  </a:solidFill>
                  <a:latin typeface="BBC Reith Sans XBold" panose="020B0803020204020204" pitchFamily="34" charset="-18"/>
                  <a:ea typeface="BBC Reith Sans XBold" panose="020B0803020204020204" pitchFamily="34" charset="-18"/>
                  <a:cs typeface="BBC Reith Sans XBold" panose="020B0803020204020204" pitchFamily="34" charset="-18"/>
                </a:rPr>
                <a:t>b</a:t>
              </a:r>
              <a:endParaRPr lang="en-GB" sz="2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grpSp>
      <p:sp>
        <p:nvSpPr>
          <p:cNvPr id="33" name="Title 1"/>
          <p:cNvSpPr>
            <a:spLocks noGrp="1"/>
          </p:cNvSpPr>
          <p:nvPr>
            <p:ph type="title"/>
          </p:nvPr>
        </p:nvSpPr>
        <p:spPr>
          <a:xfrm>
            <a:off x="430293" y="399694"/>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Quick Quiz</a:t>
            </a:r>
          </a:p>
        </p:txBody>
      </p:sp>
    </p:spTree>
    <p:extLst>
      <p:ext uri="{BB962C8B-B14F-4D97-AF65-F5344CB8AC3E}">
        <p14:creationId xmlns:p14="http://schemas.microsoft.com/office/powerpoint/2010/main" val="24557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anim calcmode="lin" valueType="num">
                                      <p:cBhvr>
                                        <p:cTn id="14" dur="1000" fill="hold"/>
                                        <p:tgtEl>
                                          <p:spTgt spid="52"/>
                                        </p:tgtEl>
                                        <p:attrNameLst>
                                          <p:attrName>ppt_x</p:attrName>
                                        </p:attrNameLst>
                                      </p:cBhvr>
                                      <p:tavLst>
                                        <p:tav tm="0">
                                          <p:val>
                                            <p:strVal val="#ppt_x"/>
                                          </p:val>
                                        </p:tav>
                                        <p:tav tm="100000">
                                          <p:val>
                                            <p:strVal val="#ppt_x"/>
                                          </p:val>
                                        </p:tav>
                                      </p:tavLst>
                                    </p:anim>
                                    <p:anim calcmode="lin" valueType="num">
                                      <p:cBhvr>
                                        <p:cTn id="15" dur="1000" fill="hold"/>
                                        <p:tgtEl>
                                          <p:spTgt spid="5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2"/>
                                        </p:tgtEl>
                                        <p:attrNameLst>
                                          <p:attrName>r</p:attrName>
                                        </p:attrNameLst>
                                      </p:cBhvr>
                                    </p:animRot>
                                    <p:animRot by="-240000">
                                      <p:cBhvr>
                                        <p:cTn id="32" dur="200" fill="hold">
                                          <p:stCondLst>
                                            <p:cond delay="200"/>
                                          </p:stCondLst>
                                        </p:cTn>
                                        <p:tgtEl>
                                          <p:spTgt spid="2"/>
                                        </p:tgtEl>
                                        <p:attrNameLst>
                                          <p:attrName>r</p:attrName>
                                        </p:attrNameLst>
                                      </p:cBhvr>
                                    </p:animRot>
                                    <p:animRot by="240000">
                                      <p:cBhvr>
                                        <p:cTn id="33" dur="200" fill="hold">
                                          <p:stCondLst>
                                            <p:cond delay="400"/>
                                          </p:stCondLst>
                                        </p:cTn>
                                        <p:tgtEl>
                                          <p:spTgt spid="2"/>
                                        </p:tgtEl>
                                        <p:attrNameLst>
                                          <p:attrName>r</p:attrName>
                                        </p:attrNameLst>
                                      </p:cBhvr>
                                    </p:animRot>
                                    <p:animRot by="-240000">
                                      <p:cBhvr>
                                        <p:cTn id="34" dur="200" fill="hold">
                                          <p:stCondLst>
                                            <p:cond delay="600"/>
                                          </p:stCondLst>
                                        </p:cTn>
                                        <p:tgtEl>
                                          <p:spTgt spid="2"/>
                                        </p:tgtEl>
                                        <p:attrNameLst>
                                          <p:attrName>r</p:attrName>
                                        </p:attrNameLst>
                                      </p:cBhvr>
                                    </p:animRot>
                                    <p:animRot by="120000">
                                      <p:cBhvr>
                                        <p:cTn id="35" dur="200" fill="hold">
                                          <p:stCondLst>
                                            <p:cond delay="800"/>
                                          </p:stCondLst>
                                        </p:cTn>
                                        <p:tgtEl>
                                          <p:spTgt spid="2"/>
                                        </p:tgtEl>
                                        <p:attrNameLst>
                                          <p:attrName>r</p:attrName>
                                        </p:attrNameLst>
                                      </p:cBhvr>
                                    </p:animRot>
                                  </p:childTnLst>
                                </p:cTn>
                              </p:par>
                              <p:par>
                                <p:cTn id="36" presetID="64" presetClass="path" presetSubtype="0" accel="50000" decel="50000" autoRev="1" fill="hold" nodeType="withEffect">
                                  <p:stCondLst>
                                    <p:cond delay="0"/>
                                  </p:stCondLst>
                                  <p:childTnLst>
                                    <p:animMotion origin="layout" path="M 5.55556E-7 3.33333E-6 L -0.2191 -0.04514 " pathEditMode="relative" rAng="0" ptsTypes="AA">
                                      <p:cBhvr>
                                        <p:cTn id="37" dur="2500" fill="hold"/>
                                        <p:tgtEl>
                                          <p:spTgt spid="55"/>
                                        </p:tgtEl>
                                        <p:attrNameLst>
                                          <p:attrName>ppt_x</p:attrName>
                                          <p:attrName>ppt_y</p:attrName>
                                        </p:attrNameLst>
                                      </p:cBhvr>
                                      <p:rCtr x="-10955" y="-2269"/>
                                    </p:animMotion>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2"/>
                                        </p:tgtEl>
                                        <p:attrNameLst>
                                          <p:attrName>r</p:attrName>
                                        </p:attrNameLst>
                                      </p:cBhvr>
                                    </p:animRot>
                                    <p:animRot by="-240000">
                                      <p:cBhvr>
                                        <p:cTn id="43" dur="200" fill="hold">
                                          <p:stCondLst>
                                            <p:cond delay="200"/>
                                          </p:stCondLst>
                                        </p:cTn>
                                        <p:tgtEl>
                                          <p:spTgt spid="52"/>
                                        </p:tgtEl>
                                        <p:attrNameLst>
                                          <p:attrName>r</p:attrName>
                                        </p:attrNameLst>
                                      </p:cBhvr>
                                    </p:animRot>
                                    <p:animRot by="240000">
                                      <p:cBhvr>
                                        <p:cTn id="44" dur="200" fill="hold">
                                          <p:stCondLst>
                                            <p:cond delay="400"/>
                                          </p:stCondLst>
                                        </p:cTn>
                                        <p:tgtEl>
                                          <p:spTgt spid="52"/>
                                        </p:tgtEl>
                                        <p:attrNameLst>
                                          <p:attrName>r</p:attrName>
                                        </p:attrNameLst>
                                      </p:cBhvr>
                                    </p:animRot>
                                    <p:animRot by="-240000">
                                      <p:cBhvr>
                                        <p:cTn id="45" dur="200" fill="hold">
                                          <p:stCondLst>
                                            <p:cond delay="600"/>
                                          </p:stCondLst>
                                        </p:cTn>
                                        <p:tgtEl>
                                          <p:spTgt spid="52"/>
                                        </p:tgtEl>
                                        <p:attrNameLst>
                                          <p:attrName>r</p:attrName>
                                        </p:attrNameLst>
                                      </p:cBhvr>
                                    </p:animRot>
                                    <p:animRot by="120000">
                                      <p:cBhvr>
                                        <p:cTn id="46" dur="200" fill="hold">
                                          <p:stCondLst>
                                            <p:cond delay="800"/>
                                          </p:stCondLst>
                                        </p:cTn>
                                        <p:tgtEl>
                                          <p:spTgt spid="52"/>
                                        </p:tgtEl>
                                        <p:attrNameLst>
                                          <p:attrName>r</p:attrName>
                                        </p:attrNameLst>
                                      </p:cBhvr>
                                    </p:animRot>
                                  </p:childTnLst>
                                </p:cTn>
                              </p:par>
                              <p:par>
                                <p:cTn id="47" presetID="64" presetClass="path" presetSubtype="0" accel="50000" decel="50000" autoRev="1" fill="hold" nodeType="withEffect">
                                  <p:stCondLst>
                                    <p:cond delay="0"/>
                                  </p:stCondLst>
                                  <p:childTnLst>
                                    <p:animMotion origin="layout" path="M 5.55556E-7 3.33333E-6 L -0.2191 -0.04514 " pathEditMode="relative" rAng="0" ptsTypes="AA">
                                      <p:cBhvr>
                                        <p:cTn id="48" dur="2500" fill="hold"/>
                                        <p:tgtEl>
                                          <p:spTgt spid="58"/>
                                        </p:tgtEl>
                                        <p:attrNameLst>
                                          <p:attrName>ppt_x</p:attrName>
                                          <p:attrName>ppt_y</p:attrName>
                                        </p:attrNameLst>
                                      </p:cBhvr>
                                      <p:rCtr x="-10955" y="-2269"/>
                                    </p:animMotion>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49"/>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49"/>
                                        </p:tgtEl>
                                        <p:attrNameLst>
                                          <p:attrName>r</p:attrName>
                                        </p:attrNameLst>
                                      </p:cBhvr>
                                    </p:animRot>
                                    <p:animRot by="-240000">
                                      <p:cBhvr>
                                        <p:cTn id="54" dur="200" fill="hold">
                                          <p:stCondLst>
                                            <p:cond delay="200"/>
                                          </p:stCondLst>
                                        </p:cTn>
                                        <p:tgtEl>
                                          <p:spTgt spid="49"/>
                                        </p:tgtEl>
                                        <p:attrNameLst>
                                          <p:attrName>r</p:attrName>
                                        </p:attrNameLst>
                                      </p:cBhvr>
                                    </p:animRot>
                                    <p:animRot by="240000">
                                      <p:cBhvr>
                                        <p:cTn id="55" dur="200" fill="hold">
                                          <p:stCondLst>
                                            <p:cond delay="400"/>
                                          </p:stCondLst>
                                        </p:cTn>
                                        <p:tgtEl>
                                          <p:spTgt spid="49"/>
                                        </p:tgtEl>
                                        <p:attrNameLst>
                                          <p:attrName>r</p:attrName>
                                        </p:attrNameLst>
                                      </p:cBhvr>
                                    </p:animRot>
                                    <p:animRot by="-240000">
                                      <p:cBhvr>
                                        <p:cTn id="56" dur="200" fill="hold">
                                          <p:stCondLst>
                                            <p:cond delay="600"/>
                                          </p:stCondLst>
                                        </p:cTn>
                                        <p:tgtEl>
                                          <p:spTgt spid="49"/>
                                        </p:tgtEl>
                                        <p:attrNameLst>
                                          <p:attrName>r</p:attrName>
                                        </p:attrNameLst>
                                      </p:cBhvr>
                                    </p:animRot>
                                    <p:animRot by="120000">
                                      <p:cBhvr>
                                        <p:cTn id="57" dur="200" fill="hold">
                                          <p:stCondLst>
                                            <p:cond delay="800"/>
                                          </p:stCondLst>
                                        </p:cTn>
                                        <p:tgtEl>
                                          <p:spTgt spid="49"/>
                                        </p:tgtEl>
                                        <p:attrNameLst>
                                          <p:attrName>r</p:attrName>
                                        </p:attrNameLst>
                                      </p:cBhvr>
                                    </p:animRot>
                                  </p:childTnLst>
                                </p:cTn>
                              </p:par>
                              <p:par>
                                <p:cTn id="58" presetID="64" presetClass="path" presetSubtype="0" accel="50000" decel="50000" autoRev="1" fill="hold" nodeType="withEffect">
                                  <p:stCondLst>
                                    <p:cond delay="0"/>
                                  </p:stCondLst>
                                  <p:childTnLst>
                                    <p:animMotion origin="layout" path="M 5.55556E-7 3.33333E-6 L -0.2191 -0.04514 " pathEditMode="relative" rAng="0" ptsTypes="AA">
                                      <p:cBhvr>
                                        <p:cTn id="59" dur="2500" fill="hold"/>
                                        <p:tgtEl>
                                          <p:spTgt spid="61"/>
                                        </p:tgtEl>
                                        <p:attrNameLst>
                                          <p:attrName>ppt_x</p:attrName>
                                          <p:attrName>ppt_y</p:attrName>
                                        </p:attrNameLst>
                                      </p:cBhvr>
                                      <p:rCtr x="-10955" y="-2269"/>
                                    </p:animMotion>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afterEffect">
                                  <p:stCondLst>
                                    <p:cond delay="0"/>
                                  </p:stCondLst>
                                  <p:childTnLst>
                                    <p:set>
                                      <p:cBhvr rctx="PPT">
                                        <p:cTn id="64" dur="indefinite"/>
                                        <p:tgtEl>
                                          <p:spTgt spid="2"/>
                                        </p:tgtEl>
                                        <p:attrNameLst>
                                          <p:attrName>style.opacity</p:attrName>
                                        </p:attrNameLst>
                                      </p:cBhvr>
                                      <p:to>
                                        <p:strVal val="0.5"/>
                                      </p:to>
                                    </p:set>
                                    <p:animEffect filter="image" prLst="opacity: 0.5">
                                      <p:cBhvr rctx="IE">
                                        <p:cTn id="65" dur="indefinite"/>
                                        <p:tgtEl>
                                          <p:spTgt spid="2"/>
                                        </p:tgtEl>
                                      </p:cBhvr>
                                    </p:animEffect>
                                  </p:childTnLst>
                                </p:cTn>
                              </p:par>
                            </p:childTnLst>
                          </p:cTn>
                        </p:par>
                        <p:par>
                          <p:cTn id="66" fill="hold">
                            <p:stCondLst>
                              <p:cond delay="0"/>
                            </p:stCondLst>
                            <p:childTnLst>
                              <p:par>
                                <p:cTn id="67" presetID="9" presetClass="emph" presetSubtype="0" nodeType="afterEffect">
                                  <p:stCondLst>
                                    <p:cond delay="0"/>
                                  </p:stCondLst>
                                  <p:childTnLst>
                                    <p:set>
                                      <p:cBhvr rctx="PPT">
                                        <p:cTn id="68" dur="indefinite"/>
                                        <p:tgtEl>
                                          <p:spTgt spid="49"/>
                                        </p:tgtEl>
                                        <p:attrNameLst>
                                          <p:attrName>style.opacity</p:attrName>
                                        </p:attrNameLst>
                                      </p:cBhvr>
                                      <p:to>
                                        <p:strVal val="0.5"/>
                                      </p:to>
                                    </p:set>
                                    <p:animEffect filter="image" prLst="opacity: 0.5">
                                      <p:cBhvr rctx="IE">
                                        <p:cTn id="69" dur="indefinite"/>
                                        <p:tgtEl>
                                          <p:spTgt spid="49"/>
                                        </p:tgtEl>
                                      </p:cBhvr>
                                    </p:animEffect>
                                  </p:childTnLst>
                                </p:cTn>
                              </p:par>
                            </p:childTnLst>
                          </p:cTn>
                        </p:par>
                        <p:par>
                          <p:cTn id="70" fill="hold">
                            <p:stCondLst>
                              <p:cond delay="0"/>
                            </p:stCondLst>
                            <p:childTnLst>
                              <p:par>
                                <p:cTn id="71" presetID="9" presetClass="emph" presetSubtype="0" nodeType="afterEffect">
                                  <p:stCondLst>
                                    <p:cond delay="0"/>
                                  </p:stCondLst>
                                  <p:childTnLst>
                                    <p:set>
                                      <p:cBhvr rctx="PPT">
                                        <p:cTn id="72" dur="indefinite"/>
                                        <p:tgtEl>
                                          <p:spTgt spid="52"/>
                                        </p:tgtEl>
                                        <p:attrNameLst>
                                          <p:attrName>style.opacity</p:attrName>
                                        </p:attrNameLst>
                                      </p:cBhvr>
                                      <p:to>
                                        <p:strVal val="0.5"/>
                                      </p:to>
                                    </p:set>
                                    <p:animEffect filter="image" prLst="opacity: 0.5">
                                      <p:cBhvr rctx="IE">
                                        <p:cTn id="73" dur="indefinite"/>
                                        <p:tgtEl>
                                          <p:spTgt spid="52"/>
                                        </p:tgtEl>
                                      </p:cBhvr>
                                    </p:animEffect>
                                  </p:childTnLst>
                                </p:cTn>
                              </p:par>
                              <p:par>
                                <p:cTn id="74" presetID="64" presetClass="path" presetSubtype="0" accel="50000" decel="50000" fill="hold" nodeType="withEffect">
                                  <p:stCondLst>
                                    <p:cond delay="0"/>
                                  </p:stCondLst>
                                  <p:childTnLst>
                                    <p:animMotion origin="layout" path="M 5.55556E-7 3.33333E-6 L -0.19688 -0.03449 " pathEditMode="relative" rAng="0" ptsTypes="AA">
                                      <p:cBhvr>
                                        <p:cTn id="75" dur="2000" fill="hold"/>
                                        <p:tgtEl>
                                          <p:spTgt spid="30"/>
                                        </p:tgtEl>
                                        <p:attrNameLst>
                                          <p:attrName>ppt_x</p:attrName>
                                          <p:attrName>ppt_y</p:attrName>
                                        </p:attrNameLst>
                                      </p:cBhvr>
                                      <p:rCtr x="-9844" y="-1736"/>
                                    </p:animMotion>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981340" y="4808619"/>
            <a:ext cx="8391258" cy="656007"/>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sz="30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Do Fossils Tell Us about Evolution?</a:t>
            </a:r>
          </a:p>
        </p:txBody>
      </p:sp>
      <p:grpSp>
        <p:nvGrpSpPr>
          <p:cNvPr id="18" name="Group 17"/>
          <p:cNvGrpSpPr/>
          <p:nvPr/>
        </p:nvGrpSpPr>
        <p:grpSpPr>
          <a:xfrm>
            <a:off x="-366484" y="1267719"/>
            <a:ext cx="8865591" cy="633764"/>
            <a:chOff x="-177801" y="1378182"/>
            <a:chExt cx="8865591" cy="633764"/>
          </a:xfrm>
        </p:grpSpPr>
        <p:sp>
          <p:nvSpPr>
            <p:cNvPr id="10" name="Snip and Round Single Corner Rectangle 9"/>
            <p:cNvSpPr/>
            <p:nvPr/>
          </p:nvSpPr>
          <p:spPr>
            <a:xfrm>
              <a:off x="-177801" y="1378182"/>
              <a:ext cx="8865591" cy="633764"/>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6" y="1514721"/>
              <a:ext cx="7122229" cy="369332"/>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Evolution describes the way living things change over time.</a:t>
              </a:r>
            </a:p>
          </p:txBody>
        </p:sp>
      </p:grpSp>
      <p:sp>
        <p:nvSpPr>
          <p:cNvPr id="13" name="Rectangle 12"/>
          <p:cNvSpPr/>
          <p:nvPr/>
        </p:nvSpPr>
        <p:spPr>
          <a:xfrm>
            <a:off x="981340" y="2071945"/>
            <a:ext cx="4988516" cy="2585323"/>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Charles Darwin, a British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botanist</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first presented his theory of natural selection, in which he explained that individuals in a species all varied slightly in their characteristics. He stated that these individuals tended to be in competition with each other and this meant that those better suited to their environment were likely to fare better than those less adapted.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20029">
            <a:off x="7849667" y="1389572"/>
            <a:ext cx="421318" cy="398848"/>
          </a:xfrm>
          <a:prstGeom prst="rect">
            <a:avLst/>
          </a:prstGeom>
        </p:spPr>
      </p:pic>
      <p:sp>
        <p:nvSpPr>
          <p:cNvPr id="14" name="Rectangle 13"/>
          <p:cNvSpPr/>
          <p:nvPr/>
        </p:nvSpPr>
        <p:spPr>
          <a:xfrm>
            <a:off x="1332667" y="4965125"/>
            <a:ext cx="4950224" cy="369332"/>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This is natural selection.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69680" y="1839437"/>
            <a:ext cx="4243364" cy="5018563"/>
          </a:xfrm>
          <a:prstGeom prst="rect">
            <a:avLst/>
          </a:prstGeom>
        </p:spPr>
      </p:pic>
      <p:grpSp>
        <p:nvGrpSpPr>
          <p:cNvPr id="15" name="Group 14"/>
          <p:cNvGrpSpPr/>
          <p:nvPr/>
        </p:nvGrpSpPr>
        <p:grpSpPr>
          <a:xfrm>
            <a:off x="1680313" y="5710997"/>
            <a:ext cx="3960320" cy="450316"/>
            <a:chOff x="5455172" y="5982542"/>
            <a:chExt cx="3960320" cy="450316"/>
          </a:xfrm>
        </p:grpSpPr>
        <p:sp>
          <p:nvSpPr>
            <p:cNvPr id="16" name="Rectangle 15"/>
            <p:cNvSpPr/>
            <p:nvPr/>
          </p:nvSpPr>
          <p:spPr>
            <a:xfrm>
              <a:off x="5455172" y="5982542"/>
              <a:ext cx="3960320" cy="45031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495618" y="6084889"/>
              <a:ext cx="3919874"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Charles Darwin, who presented his theory of natural selection.</a:t>
              </a:r>
            </a:p>
          </p:txBody>
        </p:sp>
      </p:grpSp>
    </p:spTree>
    <p:extLst>
      <p:ext uri="{BB962C8B-B14F-4D97-AF65-F5344CB8AC3E}">
        <p14:creationId xmlns:p14="http://schemas.microsoft.com/office/powerpoint/2010/main" val="130689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 presetClass="entr" presetSubtype="4" fill="hold" nodeType="withEffect">
                                  <p:stCondLst>
                                    <p:cond delay="11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1100"/>
                                        <p:tgtEl>
                                          <p:spTgt spid="11"/>
                                        </p:tgtEl>
                                      </p:cBhvr>
                                    </p:animEffect>
                                  </p:childTnLst>
                                </p:cTn>
                              </p:par>
                              <p:par>
                                <p:cTn id="28" presetID="22" presetClass="entr" presetSubtype="8" fill="hold" grpId="0" nodeType="withEffect">
                                  <p:stCondLst>
                                    <p:cond delay="150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 presetClass="entr" presetSubtype="4" fill="hold" nodeType="withEffect">
                                  <p:stCondLst>
                                    <p:cond delay="18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600" fill="hold"/>
                                        <p:tgtEl>
                                          <p:spTgt spid="15"/>
                                        </p:tgtEl>
                                        <p:attrNameLst>
                                          <p:attrName>ppt_x</p:attrName>
                                        </p:attrNameLst>
                                      </p:cBhvr>
                                      <p:tavLst>
                                        <p:tav tm="0">
                                          <p:val>
                                            <p:strVal val="#ppt_x"/>
                                          </p:val>
                                        </p:tav>
                                        <p:tav tm="100000">
                                          <p:val>
                                            <p:strVal val="#ppt_x"/>
                                          </p:val>
                                        </p:tav>
                                      </p:tavLst>
                                    </p:anim>
                                    <p:anim calcmode="lin" valueType="num">
                                      <p:cBhvr additive="base">
                                        <p:cTn id="34" dur="6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8468" y="685799"/>
            <a:ext cx="7197199" cy="369332"/>
          </a:xfrm>
          <a:prstGeom prst="rect">
            <a:avLst/>
          </a:prstGeom>
        </p:spPr>
        <p:txBody>
          <a:bodyPr wrap="square">
            <a:spAutoFit/>
          </a:bodyPr>
          <a:lstStyle/>
          <a:p>
            <a:r>
              <a:rPr lang="en-GB" dirty="0">
                <a:latin typeface="Roboto"/>
                <a:ea typeface="Roboto"/>
                <a:cs typeface="Roboto"/>
                <a:sym typeface="Roboto"/>
              </a:rPr>
              <a:t>Watch the </a:t>
            </a:r>
            <a:r>
              <a:rPr lang="en-GB" b="1" u="sng" dirty="0">
                <a:solidFill>
                  <a:schemeClr val="accent5"/>
                </a:solidFill>
                <a:latin typeface="Roboto"/>
                <a:ea typeface="Roboto"/>
                <a:cs typeface="Roboto"/>
                <a:sym typeface="Roboto"/>
              </a:rPr>
              <a:t>Deadly 60: Museum Escape - Live Lesson</a:t>
            </a:r>
            <a:r>
              <a:rPr lang="en-GB" dirty="0">
                <a:latin typeface="Roboto"/>
                <a:ea typeface="Roboto"/>
                <a:cs typeface="Roboto"/>
                <a:sym typeface="Roboto"/>
              </a:rPr>
              <a:t> with your class.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14147">
            <a:off x="590930" y="2049176"/>
            <a:ext cx="8818685" cy="46078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22362">
            <a:off x="184042" y="5433382"/>
            <a:ext cx="662626" cy="6272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6861">
            <a:off x="7754336" y="1539410"/>
            <a:ext cx="468588" cy="44359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3726" y="935941"/>
            <a:ext cx="401110" cy="506721"/>
          </a:xfrm>
          <a:prstGeom prst="rect">
            <a:avLst/>
          </a:prstGeom>
        </p:spPr>
      </p:pic>
      <p:sp>
        <p:nvSpPr>
          <p:cNvPr id="9" name="Rectangle 8">
            <a:hlinkClick r:id="rId5"/>
          </p:cNvPr>
          <p:cNvSpPr/>
          <p:nvPr/>
        </p:nvSpPr>
        <p:spPr>
          <a:xfrm>
            <a:off x="1981200" y="694897"/>
            <a:ext cx="441960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65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14:presetBounceEnd="15000">
                                      <p:stCondLst>
                                        <p:cond delay="0"/>
                                      </p:stCondLst>
                                      <p:childTnLst>
                                        <p:animMotion origin="layout" path="M 0.56545 0.2412 L 1.94444E-6 -4.07407E-6 " pathEditMode="relative" rAng="0" ptsTypes="AA" p14:bounceEnd="15000">
                                          <p:cBhvr>
                                            <p:cTn id="6" dur="2000" fill="hold"/>
                                            <p:tgtEl>
                                              <p:spTgt spid="8"/>
                                            </p:tgtEl>
                                            <p:attrNameLst>
                                              <p:attrName>ppt_x</p:attrName>
                                              <p:attrName>ppt_y</p:attrName>
                                            </p:attrNameLst>
                                          </p:cBhvr>
                                          <p:rCtr x="-28299" y="-12037"/>
                                        </p:animMotion>
                                      </p:childTnLst>
                                    </p:cTn>
                                  </p:par>
                                  <p:par>
                                    <p:cTn id="7" presetID="26" presetClass="emph" presetSubtype="0" fill="hold" nodeType="withEffect">
                                      <p:stCondLst>
                                        <p:cond delay="2100"/>
                                      </p:stCondLst>
                                      <p:childTnLst>
                                        <p:animEffect transition="out" filter="fade">
                                          <p:cBhvr>
                                            <p:cTn id="8" dur="800" tmFilter="0, 0; .2, .5; .8, .5; 1, 0"/>
                                            <p:tgtEl>
                                              <p:spTgt spid="8"/>
                                            </p:tgtEl>
                                          </p:cBhvr>
                                        </p:animEffect>
                                        <p:animScale>
                                          <p:cBhvr>
                                            <p:cTn id="9" dur="400" autoRev="1" fill="hold"/>
                                            <p:tgtEl>
                                              <p:spTgt spid="8"/>
                                            </p:tgtEl>
                                          </p:cBhvr>
                                          <p:by x="105000" y="105000"/>
                                        </p:animScale>
                                      </p:childTnLst>
                                    </p:cTn>
                                  </p:par>
                                  <p:par>
                                    <p:cTn id="10" presetID="2" presetClass="entr" presetSubtype="4" fill="hold" nodeType="withEffect">
                                      <p:stCondLst>
                                        <p:cond delay="38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4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48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56545 0.2412 L 1.94444E-6 -4.07407E-6 " pathEditMode="relative" rAng="0" ptsTypes="AA">
                                          <p:cBhvr>
                                            <p:cTn id="6" dur="2000" fill="hold"/>
                                            <p:tgtEl>
                                              <p:spTgt spid="8"/>
                                            </p:tgtEl>
                                            <p:attrNameLst>
                                              <p:attrName>ppt_x</p:attrName>
                                              <p:attrName>ppt_y</p:attrName>
                                            </p:attrNameLst>
                                          </p:cBhvr>
                                          <p:rCtr x="-28299" y="-12037"/>
                                        </p:animMotion>
                                      </p:childTnLst>
                                    </p:cTn>
                                  </p:par>
                                  <p:par>
                                    <p:cTn id="7" presetID="26" presetClass="emph" presetSubtype="0" fill="hold" nodeType="withEffect">
                                      <p:stCondLst>
                                        <p:cond delay="2100"/>
                                      </p:stCondLst>
                                      <p:childTnLst>
                                        <p:animEffect transition="out" filter="fade">
                                          <p:cBhvr>
                                            <p:cTn id="8" dur="800" tmFilter="0, 0; .2, .5; .8, .5; 1, 0"/>
                                            <p:tgtEl>
                                              <p:spTgt spid="8"/>
                                            </p:tgtEl>
                                          </p:cBhvr>
                                        </p:animEffect>
                                        <p:animScale>
                                          <p:cBhvr>
                                            <p:cTn id="9" dur="400" autoRev="1" fill="hold"/>
                                            <p:tgtEl>
                                              <p:spTgt spid="8"/>
                                            </p:tgtEl>
                                          </p:cBhvr>
                                          <p:by x="105000" y="105000"/>
                                        </p:animScale>
                                      </p:childTnLst>
                                    </p:cTn>
                                  </p:par>
                                  <p:par>
                                    <p:cTn id="10" presetID="2" presetClass="entr" presetSubtype="4" fill="hold" nodeType="withEffect">
                                      <p:stCondLst>
                                        <p:cond delay="38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31" presetClass="entr" presetSubtype="0" fill="hold" nodeType="withEffect">
                                      <p:stCondLst>
                                        <p:cond delay="4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48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752742" y="4387094"/>
            <a:ext cx="8391258" cy="656007"/>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sz="30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Do Fossils Tell Us about Evolution?</a:t>
            </a:r>
          </a:p>
        </p:txBody>
      </p:sp>
      <p:grpSp>
        <p:nvGrpSpPr>
          <p:cNvPr id="18" name="Group 17"/>
          <p:cNvGrpSpPr/>
          <p:nvPr/>
        </p:nvGrpSpPr>
        <p:grpSpPr>
          <a:xfrm>
            <a:off x="-366484" y="1267719"/>
            <a:ext cx="8865591" cy="1684002"/>
            <a:chOff x="-177801" y="1378182"/>
            <a:chExt cx="8865591" cy="1684002"/>
          </a:xfrm>
        </p:grpSpPr>
        <p:sp>
          <p:nvSpPr>
            <p:cNvPr id="10" name="Snip and Round Single Corner Rectangle 9"/>
            <p:cNvSpPr/>
            <p:nvPr/>
          </p:nvSpPr>
          <p:spPr>
            <a:xfrm>
              <a:off x="-177801" y="1378182"/>
              <a:ext cx="8865591" cy="1684002"/>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7" y="1514721"/>
              <a:ext cx="5195343" cy="1477328"/>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Darwin stated that characteristics, such as strength, speed, intelligence and physical appeal, make species more likely to survive and reproduce, passing on those same traits to their offspring. </a:t>
              </a:r>
            </a:p>
          </p:txBody>
        </p:sp>
      </p:grpSp>
      <p:sp>
        <p:nvSpPr>
          <p:cNvPr id="13" name="Rectangle 12"/>
          <p:cNvSpPr/>
          <p:nvPr/>
        </p:nvSpPr>
        <p:spPr>
          <a:xfrm>
            <a:off x="857114" y="3185636"/>
            <a:ext cx="4988516"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Over time, these characteristics become more common and the entire species gradually changes.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20029">
            <a:off x="7646972" y="1491528"/>
            <a:ext cx="421318" cy="398848"/>
          </a:xfrm>
          <a:prstGeom prst="rect">
            <a:avLst/>
          </a:prstGeom>
        </p:spPr>
      </p:pic>
      <p:sp>
        <p:nvSpPr>
          <p:cNvPr id="14" name="Rectangle 13"/>
          <p:cNvSpPr/>
          <p:nvPr/>
        </p:nvSpPr>
        <p:spPr>
          <a:xfrm>
            <a:off x="1104069" y="4543600"/>
            <a:ext cx="4950224" cy="369332"/>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This is evolution.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69680" y="1839437"/>
            <a:ext cx="4243364" cy="5018563"/>
          </a:xfrm>
          <a:prstGeom prst="rect">
            <a:avLst/>
          </a:prstGeom>
        </p:spPr>
      </p:pic>
      <p:grpSp>
        <p:nvGrpSpPr>
          <p:cNvPr id="15" name="Group 14"/>
          <p:cNvGrpSpPr/>
          <p:nvPr/>
        </p:nvGrpSpPr>
        <p:grpSpPr>
          <a:xfrm>
            <a:off x="752742" y="5319180"/>
            <a:ext cx="5299715" cy="722269"/>
            <a:chOff x="5350800" y="5993223"/>
            <a:chExt cx="4287344" cy="537333"/>
          </a:xfrm>
        </p:grpSpPr>
        <p:sp>
          <p:nvSpPr>
            <p:cNvPr id="16" name="Rectangle 15"/>
            <p:cNvSpPr/>
            <p:nvPr/>
          </p:nvSpPr>
          <p:spPr>
            <a:xfrm>
              <a:off x="5350800" y="5993223"/>
              <a:ext cx="4287344" cy="537333"/>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425165" y="6109186"/>
              <a:ext cx="4142526" cy="320559"/>
            </a:xfrm>
            <a:prstGeom prst="rect">
              <a:avLst/>
            </a:prstGeom>
          </p:spPr>
          <p:txBody>
            <a:bodyPr wrap="square">
              <a:spAutoFit/>
            </a:bodyPr>
            <a:lstStyle/>
            <a:p>
              <a:pPr lvl="0" algn="ctr">
                <a:buClr>
                  <a:schemeClr val="dk1"/>
                </a:buClr>
                <a:buSzPts val="1100"/>
              </a:pPr>
              <a:r>
                <a:rPr lang="en-GB" sz="2200" dirty="0">
                  <a:solidFill>
                    <a:schemeClr val="dk1"/>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7"/>
                    </a:ext>
                  </a:extLst>
                </a:rPr>
                <a:t>Check out how this all happens </a:t>
              </a:r>
              <a:r>
                <a:rPr lang="en-GB" sz="2200" u="sng" dirty="0">
                  <a:solidFill>
                    <a:schemeClr val="dk1"/>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7"/>
                    </a:ext>
                  </a:extLst>
                </a:rPr>
                <a:t>here</a:t>
              </a:r>
              <a:r>
                <a:rPr lang="en-GB" sz="2200" dirty="0">
                  <a:solidFill>
                    <a:schemeClr val="dk1"/>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7"/>
                    </a:ext>
                  </a:extLst>
                </a:rPr>
                <a:t>.</a:t>
              </a:r>
              <a:endParaRPr lang="en-GB" sz="2200" dirty="0">
                <a:solidFill>
                  <a:schemeClr val="dk1"/>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8"/>
                  </a:ext>
                </a:extLst>
              </a:endParaRPr>
            </a:p>
          </p:txBody>
        </p:sp>
      </p:grpSp>
      <p:sp>
        <p:nvSpPr>
          <p:cNvPr id="4" name="Rectangle 3">
            <a:hlinkClick r:id="rId5"/>
          </p:cNvPr>
          <p:cNvSpPr/>
          <p:nvPr/>
        </p:nvSpPr>
        <p:spPr>
          <a:xfrm>
            <a:off x="5083629" y="5475054"/>
            <a:ext cx="762001"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74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 presetClass="entr" presetSubtype="4" fill="hold" nodeType="withEffect">
                                  <p:stCondLst>
                                    <p:cond delay="11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1100"/>
                                        <p:tgtEl>
                                          <p:spTgt spid="11"/>
                                        </p:tgtEl>
                                      </p:cBhvr>
                                    </p:animEffect>
                                  </p:childTnLst>
                                </p:cTn>
                              </p:par>
                              <p:par>
                                <p:cTn id="28" presetID="22" presetClass="entr" presetSubtype="8" fill="hold" grpId="0" nodeType="withEffect">
                                  <p:stCondLst>
                                    <p:cond delay="150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 presetClass="entr" presetSubtype="4" fill="hold" nodeType="withEffect">
                                  <p:stCondLst>
                                    <p:cond delay="18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600" fill="hold"/>
                                        <p:tgtEl>
                                          <p:spTgt spid="15"/>
                                        </p:tgtEl>
                                        <p:attrNameLst>
                                          <p:attrName>ppt_x</p:attrName>
                                        </p:attrNameLst>
                                      </p:cBhvr>
                                      <p:tavLst>
                                        <p:tav tm="0">
                                          <p:val>
                                            <p:strVal val="#ppt_x"/>
                                          </p:val>
                                        </p:tav>
                                        <p:tav tm="100000">
                                          <p:val>
                                            <p:strVal val="#ppt_x"/>
                                          </p:val>
                                        </p:tav>
                                      </p:tavLst>
                                    </p:anim>
                                    <p:anim calcmode="lin" valueType="num">
                                      <p:cBhvr additive="base">
                                        <p:cTn id="34" dur="6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nip Single Corner Rectangle 10"/>
          <p:cNvSpPr/>
          <p:nvPr/>
        </p:nvSpPr>
        <p:spPr>
          <a:xfrm flipH="1">
            <a:off x="861599" y="4376209"/>
            <a:ext cx="8391258" cy="1719790"/>
          </a:xfrm>
          <a:prstGeom prst="snip1Rect">
            <a:avLst>
              <a:gd name="adj" fmla="val 24139"/>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sz="30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Do Fossils Tell Us about Evolution?</a:t>
            </a:r>
          </a:p>
        </p:txBody>
      </p:sp>
      <p:grpSp>
        <p:nvGrpSpPr>
          <p:cNvPr id="18" name="Group 17"/>
          <p:cNvGrpSpPr/>
          <p:nvPr/>
        </p:nvGrpSpPr>
        <p:grpSpPr>
          <a:xfrm>
            <a:off x="-366484" y="1278605"/>
            <a:ext cx="8865591" cy="952967"/>
            <a:chOff x="-177801" y="1389068"/>
            <a:chExt cx="8865591" cy="952967"/>
          </a:xfrm>
        </p:grpSpPr>
        <p:sp>
          <p:nvSpPr>
            <p:cNvPr id="10" name="Snip and Round Single Corner Rectangle 9"/>
            <p:cNvSpPr/>
            <p:nvPr/>
          </p:nvSpPr>
          <p:spPr>
            <a:xfrm>
              <a:off x="-177801" y="1389068"/>
              <a:ext cx="8865591" cy="952967"/>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7" y="1514721"/>
              <a:ext cx="6005431" cy="646331"/>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have been an essential part of the puzzle when understanding evolution of different species.</a:t>
              </a:r>
            </a:p>
          </p:txBody>
        </p:sp>
      </p:grpSp>
      <p:sp>
        <p:nvSpPr>
          <p:cNvPr id="13" name="Rectangle 12"/>
          <p:cNvSpPr/>
          <p:nvPr/>
        </p:nvSpPr>
        <p:spPr>
          <a:xfrm>
            <a:off x="802684" y="2453390"/>
            <a:ext cx="4553086" cy="1754326"/>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that have been preserved showing parts of prehistoric animals can be used to show what species were like long ago. Palaeontologists can compare these to the same species over time to see the effects of evolution.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20029">
            <a:off x="7849667" y="1389572"/>
            <a:ext cx="421318" cy="398848"/>
          </a:xfrm>
          <a:prstGeom prst="rect">
            <a:avLst/>
          </a:prstGeom>
        </p:spPr>
      </p:pic>
      <p:sp>
        <p:nvSpPr>
          <p:cNvPr id="14" name="Rectangle 13"/>
          <p:cNvSpPr/>
          <p:nvPr/>
        </p:nvSpPr>
        <p:spPr>
          <a:xfrm>
            <a:off x="1104069" y="4510942"/>
            <a:ext cx="4556502" cy="1477328"/>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Horses are a perfect example of this. The horse has a single toe on the end of each leg - the hoof - which makes it unique in the kingdom of animals. However, this has not always been the case.</a:t>
            </a:r>
          </a:p>
        </p:txBody>
      </p:sp>
      <p:sp>
        <p:nvSpPr>
          <p:cNvPr id="19" name="Snip Single Corner Rectangle 18"/>
          <p:cNvSpPr/>
          <p:nvPr/>
        </p:nvSpPr>
        <p:spPr>
          <a:xfrm>
            <a:off x="5674441" y="2892356"/>
            <a:ext cx="2997699" cy="4052728"/>
          </a:xfrm>
          <a:prstGeom prst="snip1Rect">
            <a:avLst>
              <a:gd name="adj" fmla="val 19349"/>
            </a:avLst>
          </a:prstGeom>
          <a:blipFill dpi="0" rotWithShape="1">
            <a:blip r:embed="rId4"/>
            <a:srcRect/>
            <a:stretch>
              <a:fillRect l="-6000" t="-6000" r="-6000" b="-6000"/>
            </a:stretch>
          </a:blip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5193130" y="2322203"/>
            <a:ext cx="3960320" cy="450316"/>
            <a:chOff x="5455172" y="5982542"/>
            <a:chExt cx="3960320" cy="450316"/>
          </a:xfrm>
        </p:grpSpPr>
        <p:sp>
          <p:nvSpPr>
            <p:cNvPr id="21" name="Rectangle 20"/>
            <p:cNvSpPr/>
            <p:nvPr/>
          </p:nvSpPr>
          <p:spPr>
            <a:xfrm>
              <a:off x="5455172" y="5982542"/>
              <a:ext cx="3960320" cy="45031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495618" y="6084889"/>
              <a:ext cx="3919874"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Current horses species have only one toe - a hoof.</a:t>
              </a:r>
            </a:p>
          </p:txBody>
        </p:sp>
      </p:grpSp>
    </p:spTree>
    <p:extLst>
      <p:ext uri="{BB962C8B-B14F-4D97-AF65-F5344CB8AC3E}">
        <p14:creationId xmlns:p14="http://schemas.microsoft.com/office/powerpoint/2010/main" val="26019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right)">
                                      <p:cBhvr>
                                        <p:cTn id="23" dur="1100"/>
                                        <p:tgtEl>
                                          <p:spTgt spid="11"/>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2" presetClass="entr" presetSubtype="4" fill="hold" grpId="0" nodeType="withEffect">
                                  <p:stCondLst>
                                    <p:cond delay="22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6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600" fill="hold"/>
                                        <p:tgtEl>
                                          <p:spTgt spid="20"/>
                                        </p:tgtEl>
                                        <p:attrNameLst>
                                          <p:attrName>ppt_x</p:attrName>
                                        </p:attrNameLst>
                                      </p:cBhvr>
                                      <p:tavLst>
                                        <p:tav tm="0">
                                          <p:val>
                                            <p:strVal val="#ppt_x"/>
                                          </p:val>
                                        </p:tav>
                                        <p:tav tm="100000">
                                          <p:val>
                                            <p:strVal val="#ppt_x"/>
                                          </p:val>
                                        </p:tav>
                                      </p:tavLst>
                                    </p:anim>
                                    <p:anim calcmode="lin" valueType="num">
                                      <p:cBhvr additive="base">
                                        <p:cTn id="34" dur="6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399694"/>
            <a:ext cx="8220075" cy="963766"/>
          </a:xfrm>
        </p:spPr>
        <p:txBody>
          <a:bodyPr/>
          <a:lstStyle/>
          <a:p>
            <a:pPr algn="ctr"/>
            <a:r>
              <a:rPr lang="en-GB" sz="30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Do Fossils Tell Us about Evolution?</a:t>
            </a:r>
          </a:p>
        </p:txBody>
      </p:sp>
      <p:grpSp>
        <p:nvGrpSpPr>
          <p:cNvPr id="18" name="Group 17"/>
          <p:cNvGrpSpPr/>
          <p:nvPr/>
        </p:nvGrpSpPr>
        <p:grpSpPr>
          <a:xfrm>
            <a:off x="-366483" y="1278605"/>
            <a:ext cx="7594598" cy="1693195"/>
            <a:chOff x="-177800" y="1389068"/>
            <a:chExt cx="7594598" cy="1693195"/>
          </a:xfrm>
        </p:grpSpPr>
        <p:sp>
          <p:nvSpPr>
            <p:cNvPr id="10" name="Snip and Round Single Corner Rectangle 9"/>
            <p:cNvSpPr/>
            <p:nvPr/>
          </p:nvSpPr>
          <p:spPr>
            <a:xfrm>
              <a:off x="-177800" y="1389068"/>
              <a:ext cx="7594598" cy="1693195"/>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045797" y="1514721"/>
              <a:ext cx="6005431" cy="1477328"/>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of early horses’ hooves from over 33 million years ago reveal that horses started out with up to four toes (four on the fore feet and three on the hind feet) but this had changed 10 million years later to all feet having only three toes.</a:t>
              </a:r>
            </a:p>
          </p:txBody>
        </p:sp>
      </p:grpSp>
      <p:sp>
        <p:nvSpPr>
          <p:cNvPr id="13" name="Rectangle 12"/>
          <p:cNvSpPr/>
          <p:nvPr/>
        </p:nvSpPr>
        <p:spPr>
          <a:xfrm>
            <a:off x="857114" y="3262613"/>
            <a:ext cx="4553086" cy="2031325"/>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As the habitat of horses changed from the soft-floored forest to the firm ground of the open grassland, horses slowly evolved from having toes to having smaller toes to having only one hoof, which allowed them to run quickly over their new-found habitat.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533">
            <a:off x="6586923" y="1683489"/>
            <a:ext cx="421318" cy="398848"/>
          </a:xfrm>
          <a:prstGeom prst="rect">
            <a:avLst/>
          </a:prstGeom>
        </p:spPr>
      </p:pic>
      <p:sp>
        <p:nvSpPr>
          <p:cNvPr id="19" name="Snip Single Corner Rectangle 18"/>
          <p:cNvSpPr/>
          <p:nvPr/>
        </p:nvSpPr>
        <p:spPr>
          <a:xfrm flipH="1">
            <a:off x="5365208" y="3251727"/>
            <a:ext cx="3180077" cy="3695575"/>
          </a:xfrm>
          <a:prstGeom prst="snip1Rect">
            <a:avLst>
              <a:gd name="adj" fmla="val 19349"/>
            </a:avLst>
          </a:prstGeom>
          <a:blipFill dpi="0" rotWithShape="1">
            <a:blip r:embed="rId4"/>
            <a:srcRect/>
            <a:stretch>
              <a:fillRect l="-6000" t="-6000" r="-6000" b="-6000"/>
            </a:stretch>
          </a:blip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1394014" y="5582512"/>
            <a:ext cx="4047408" cy="589688"/>
            <a:chOff x="5455172" y="5982542"/>
            <a:chExt cx="4047408" cy="589688"/>
          </a:xfrm>
        </p:grpSpPr>
        <p:sp>
          <p:nvSpPr>
            <p:cNvPr id="21" name="Rectangle 20"/>
            <p:cNvSpPr/>
            <p:nvPr/>
          </p:nvSpPr>
          <p:spPr>
            <a:xfrm>
              <a:off x="5455172" y="5982542"/>
              <a:ext cx="3960320" cy="58968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582706" y="6084889"/>
              <a:ext cx="3919874" cy="400110"/>
            </a:xfrm>
            <a:prstGeom prst="rect">
              <a:avLst/>
            </a:prstGeom>
          </p:spPr>
          <p:txBody>
            <a:bodyPr wrap="square">
              <a:spAutoFit/>
            </a:bodyPr>
            <a:lstStyle/>
            <a:p>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Three-toed horse fossils show how horses’ feet have changed over millions of years.</a:t>
              </a:r>
            </a:p>
          </p:txBody>
        </p:sp>
      </p:grpSp>
    </p:spTree>
    <p:extLst>
      <p:ext uri="{BB962C8B-B14F-4D97-AF65-F5344CB8AC3E}">
        <p14:creationId xmlns:p14="http://schemas.microsoft.com/office/powerpoint/2010/main" val="251835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 presetClass="entr" presetSubtype="4" fill="hold" grpId="0" nodeType="withEffect">
                                  <p:stCondLst>
                                    <p:cond delay="22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6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600" fill="hold"/>
                                        <p:tgtEl>
                                          <p:spTgt spid="20"/>
                                        </p:tgtEl>
                                        <p:attrNameLst>
                                          <p:attrName>ppt_x</p:attrName>
                                        </p:attrNameLst>
                                      </p:cBhvr>
                                      <p:tavLst>
                                        <p:tav tm="0">
                                          <p:val>
                                            <p:strVal val="#ppt_x"/>
                                          </p:val>
                                        </p:tav>
                                        <p:tav tm="100000">
                                          <p:val>
                                            <p:strVal val="#ppt_x"/>
                                          </p:val>
                                        </p:tav>
                                      </p:tavLst>
                                    </p:anim>
                                    <p:anim calcmode="lin" valueType="num">
                                      <p:cBhvr additive="base">
                                        <p:cTn id="26" dur="6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Have We Learnt?</a:t>
            </a:r>
          </a:p>
        </p:txBody>
      </p:sp>
      <p:grpSp>
        <p:nvGrpSpPr>
          <p:cNvPr id="4" name="Group 3"/>
          <p:cNvGrpSpPr/>
          <p:nvPr/>
        </p:nvGrpSpPr>
        <p:grpSpPr>
          <a:xfrm>
            <a:off x="-366483" y="1278605"/>
            <a:ext cx="7594598" cy="942081"/>
            <a:chOff x="-177800" y="1389068"/>
            <a:chExt cx="7594598" cy="942081"/>
          </a:xfrm>
        </p:grpSpPr>
        <p:sp>
          <p:nvSpPr>
            <p:cNvPr id="5" name="Snip and Round Single Corner Rectangle 4"/>
            <p:cNvSpPr/>
            <p:nvPr/>
          </p:nvSpPr>
          <p:spPr>
            <a:xfrm>
              <a:off x="-177800" y="1389068"/>
              <a:ext cx="7594598" cy="942081"/>
            </a:xfrm>
            <a:prstGeom prst="snipRoundRect">
              <a:avLst>
                <a:gd name="adj1" fmla="val 0"/>
                <a:gd name="adj2" fmla="val 26246"/>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1045797" y="1525607"/>
              <a:ext cx="6005431" cy="646331"/>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Share at least three different facts you have learnt about the following topics:</a:t>
              </a:r>
            </a:p>
          </p:txBody>
        </p:sp>
      </p:grpSp>
      <p:grpSp>
        <p:nvGrpSpPr>
          <p:cNvPr id="9" name="Group 8"/>
          <p:cNvGrpSpPr/>
          <p:nvPr/>
        </p:nvGrpSpPr>
        <p:grpSpPr>
          <a:xfrm>
            <a:off x="857114" y="2400062"/>
            <a:ext cx="8391258" cy="620334"/>
            <a:chOff x="861599" y="4376209"/>
            <a:chExt cx="8391258" cy="620334"/>
          </a:xfrm>
        </p:grpSpPr>
        <p:sp>
          <p:nvSpPr>
            <p:cNvPr id="7" name="Snip Single Corner Rectangle 6"/>
            <p:cNvSpPr/>
            <p:nvPr/>
          </p:nvSpPr>
          <p:spPr>
            <a:xfrm flipH="1">
              <a:off x="861599" y="4376209"/>
              <a:ext cx="8391258" cy="620334"/>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8" name="Rectangle 7"/>
            <p:cNvSpPr/>
            <p:nvPr/>
          </p:nvSpPr>
          <p:spPr>
            <a:xfrm>
              <a:off x="1104069" y="4510942"/>
              <a:ext cx="4556502" cy="369332"/>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how fossils are made</a:t>
              </a:r>
            </a:p>
          </p:txBody>
        </p:sp>
      </p:grpSp>
      <p:grpSp>
        <p:nvGrpSpPr>
          <p:cNvPr id="10" name="Group 9"/>
          <p:cNvGrpSpPr/>
          <p:nvPr/>
        </p:nvGrpSpPr>
        <p:grpSpPr>
          <a:xfrm>
            <a:off x="857114" y="3199772"/>
            <a:ext cx="8391258" cy="620334"/>
            <a:chOff x="861599" y="4376209"/>
            <a:chExt cx="8391258" cy="620334"/>
          </a:xfrm>
        </p:grpSpPr>
        <p:sp>
          <p:nvSpPr>
            <p:cNvPr id="11" name="Snip Single Corner Rectangle 10"/>
            <p:cNvSpPr/>
            <p:nvPr/>
          </p:nvSpPr>
          <p:spPr>
            <a:xfrm flipH="1">
              <a:off x="861599" y="4376209"/>
              <a:ext cx="8391258" cy="620334"/>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104069" y="4510942"/>
              <a:ext cx="4556502" cy="369332"/>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different types of fossils</a:t>
              </a:r>
            </a:p>
          </p:txBody>
        </p:sp>
      </p:grpSp>
      <p:grpSp>
        <p:nvGrpSpPr>
          <p:cNvPr id="13" name="Group 12"/>
          <p:cNvGrpSpPr/>
          <p:nvPr/>
        </p:nvGrpSpPr>
        <p:grpSpPr>
          <a:xfrm>
            <a:off x="857114" y="3999482"/>
            <a:ext cx="8391258" cy="620334"/>
            <a:chOff x="861599" y="4376209"/>
            <a:chExt cx="8391258" cy="620334"/>
          </a:xfrm>
        </p:grpSpPr>
        <p:sp>
          <p:nvSpPr>
            <p:cNvPr id="14" name="Snip Single Corner Rectangle 13"/>
            <p:cNvSpPr/>
            <p:nvPr/>
          </p:nvSpPr>
          <p:spPr>
            <a:xfrm flipH="1">
              <a:off x="861599" y="4376209"/>
              <a:ext cx="8391258" cy="620334"/>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104069" y="4510942"/>
              <a:ext cx="4556502" cy="369332"/>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what fossils can tell us</a:t>
              </a:r>
            </a:p>
          </p:txBody>
        </p:sp>
      </p:grpSp>
      <p:grpSp>
        <p:nvGrpSpPr>
          <p:cNvPr id="17" name="Group 16"/>
          <p:cNvGrpSpPr/>
          <p:nvPr/>
        </p:nvGrpSpPr>
        <p:grpSpPr>
          <a:xfrm>
            <a:off x="857114" y="4799192"/>
            <a:ext cx="8391258" cy="620334"/>
            <a:chOff x="861599" y="4376209"/>
            <a:chExt cx="8391258" cy="620334"/>
          </a:xfrm>
        </p:grpSpPr>
        <p:sp>
          <p:nvSpPr>
            <p:cNvPr id="18" name="Snip Single Corner Rectangle 17"/>
            <p:cNvSpPr/>
            <p:nvPr/>
          </p:nvSpPr>
          <p:spPr>
            <a:xfrm flipH="1">
              <a:off x="861599" y="4376209"/>
              <a:ext cx="8391258" cy="620334"/>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104069" y="4510942"/>
              <a:ext cx="4556502" cy="369332"/>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Mary </a:t>
              </a:r>
              <a:r>
                <a:rPr lang="en-GB" b="1" dirty="0" err="1">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Anning</a:t>
              </a:r>
              <a:endPar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endParaRPr>
            </a:p>
          </p:txBody>
        </p:sp>
      </p:grpSp>
      <p:grpSp>
        <p:nvGrpSpPr>
          <p:cNvPr id="20" name="Group 19"/>
          <p:cNvGrpSpPr/>
          <p:nvPr/>
        </p:nvGrpSpPr>
        <p:grpSpPr>
          <a:xfrm>
            <a:off x="857114" y="5598902"/>
            <a:ext cx="8391258" cy="620334"/>
            <a:chOff x="861599" y="4376209"/>
            <a:chExt cx="8391258" cy="620334"/>
          </a:xfrm>
        </p:grpSpPr>
        <p:sp>
          <p:nvSpPr>
            <p:cNvPr id="21" name="Snip Single Corner Rectangle 20"/>
            <p:cNvSpPr/>
            <p:nvPr/>
          </p:nvSpPr>
          <p:spPr>
            <a:xfrm flipH="1">
              <a:off x="861599" y="4376209"/>
              <a:ext cx="8391258" cy="620334"/>
            </a:xfrm>
            <a:prstGeom prst="snip1Rect">
              <a:avLst>
                <a:gd name="adj" fmla="val 50000"/>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104069" y="4510942"/>
              <a:ext cx="4556502" cy="369332"/>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evolution</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1954"/>
            <a:ext cx="9144000" cy="6119347"/>
          </a:xfrm>
          <a:prstGeom prst="rect">
            <a:avLst/>
          </a:prstGeom>
        </p:spPr>
      </p:pic>
    </p:spTree>
    <p:extLst>
      <p:ext uri="{BB962C8B-B14F-4D97-AF65-F5344CB8AC3E}">
        <p14:creationId xmlns:p14="http://schemas.microsoft.com/office/powerpoint/2010/main" val="53534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2031"/>
            <a:ext cx="10058400" cy="6731282"/>
          </a:xfrm>
          <a:prstGeom prst="rect">
            <a:avLst/>
          </a:prstGeom>
        </p:spPr>
      </p:pic>
      <p:sp>
        <p:nvSpPr>
          <p:cNvPr id="2" name="Title 1"/>
          <p:cNvSpPr>
            <a:spLocks noGrp="1"/>
          </p:cNvSpPr>
          <p:nvPr>
            <p:ph type="title"/>
          </p:nvPr>
        </p:nvSpPr>
        <p:spPr>
          <a:xfrm>
            <a:off x="-2389519" y="428773"/>
            <a:ext cx="8220075" cy="994306"/>
          </a:xfrm>
        </p:spPr>
        <p:txBody>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Glossary</a:t>
            </a:r>
          </a:p>
        </p:txBody>
      </p:sp>
      <p:sp>
        <p:nvSpPr>
          <p:cNvPr id="3" name="Google Shape;227;p21"/>
          <p:cNvSpPr txBox="1"/>
          <p:nvPr/>
        </p:nvSpPr>
        <p:spPr>
          <a:xfrm>
            <a:off x="690112" y="734506"/>
            <a:ext cx="7866389" cy="517061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3" action="ppaction://hlinksldjump"/>
              </a:rPr>
              <a:t>ammonite</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An ext</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inct</a:t>
            </a:r>
            <a:r>
              <a:rPr lang="en-GB"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type of an animal called a mollusc.</a:t>
            </a: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4" action="ppaction://hlinksldjump"/>
              </a:rPr>
              <a:t>botanist</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A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scientist who studies plants.</a:t>
            </a: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5" action="ppaction://hlinksldjump"/>
              </a:rPr>
              <a:t>Cretaceous</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The period of time ranging from 145 million to 66 million years ago.</a:t>
            </a: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6" action="ppaction://hlinksldjump"/>
              </a:rPr>
              <a:t>crystallise</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1"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T</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o form into crystals</a:t>
            </a:r>
            <a:r>
              <a:rPr lang="en-GB"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a:t>
            </a: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7" action="ppaction://hlinksldjump"/>
              </a:rPr>
              <a:t>decomposed</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To break down and decay.</a:t>
            </a: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6" action="ppaction://hlinksldjump"/>
              </a:rPr>
              <a:t>dissolve</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When a solid mixes fully with a liquid to form a solution.</a:t>
            </a: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lvl="0" indent="0" algn="l" rtl="0">
              <a:spcBef>
                <a:spcPts val="0"/>
              </a:spcBef>
              <a:spcAft>
                <a:spcPts val="0"/>
              </a:spcAft>
              <a:buClr>
                <a:schemeClr val="dk1"/>
              </a:buClr>
              <a:buSzPts val="18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8" action="ppaction://hlinksldjump"/>
              </a:rPr>
              <a:t>evolved</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Developed gradually.</a:t>
            </a: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lvl="0" indent="0" algn="l" rtl="0">
              <a:spcBef>
                <a:spcPts val="0"/>
              </a:spcBef>
              <a:spcAft>
                <a:spcPts val="0"/>
              </a:spcAft>
              <a:buClr>
                <a:schemeClr val="dk1"/>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lvl="0" indent="0" algn="l" rtl="0">
              <a:spcBef>
                <a:spcPts val="0"/>
              </a:spcBef>
              <a:spcAft>
                <a:spcPts val="0"/>
              </a:spcAft>
              <a:buClr>
                <a:schemeClr val="dk1"/>
              </a:buClr>
              <a:buSzPts val="1100"/>
              <a:buFont typeface="Arial"/>
              <a:buNone/>
            </a:pP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9" action="ppaction://hlinksldjump"/>
              </a:rPr>
              <a:t>extinct</a:t>
            </a:r>
            <a:r>
              <a:rPr lang="en-GB"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a:t>
            </a:r>
            <a:r>
              <a:rPr lang="en-GB"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Relating to a species being no longer living anywhere on Earth.</a:t>
            </a: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p:txBody>
      </p:sp>
      <p:grpSp>
        <p:nvGrpSpPr>
          <p:cNvPr id="7" name="Group 6"/>
          <p:cNvGrpSpPr/>
          <p:nvPr/>
        </p:nvGrpSpPr>
        <p:grpSpPr>
          <a:xfrm>
            <a:off x="5029200" y="420147"/>
            <a:ext cx="4114800" cy="830683"/>
            <a:chOff x="5029200" y="428773"/>
            <a:chExt cx="4114800" cy="830683"/>
          </a:xfrm>
        </p:grpSpPr>
        <p:sp>
          <p:nvSpPr>
            <p:cNvPr id="6" name="Snip Single Corner Rectangle 5"/>
            <p:cNvSpPr/>
            <p:nvPr/>
          </p:nvSpPr>
          <p:spPr>
            <a:xfrm flipH="1">
              <a:off x="5029200" y="428773"/>
              <a:ext cx="4114800" cy="830683"/>
            </a:xfrm>
            <a:prstGeom prst="snip1Rect">
              <a:avLst>
                <a:gd name="adj" fmla="val 30353"/>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30219" y="519225"/>
              <a:ext cx="3260786" cy="646331"/>
            </a:xfrm>
            <a:prstGeom prst="rect">
              <a:avLst/>
            </a:prstGeom>
            <a:noFill/>
          </p:spPr>
          <p:txBody>
            <a:bodyPr wrap="square" rtlCol="0">
              <a:spAutoFit/>
            </a:bodyPr>
            <a:lstStyle/>
            <a:p>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Click on a word to go back to the slide it is featured on.</a:t>
              </a:r>
            </a:p>
          </p:txBody>
        </p:sp>
      </p:grpSp>
    </p:spTree>
    <p:extLst>
      <p:ext uri="{BB962C8B-B14F-4D97-AF65-F5344CB8AC3E}">
        <p14:creationId xmlns:p14="http://schemas.microsoft.com/office/powerpoint/2010/main" val="343352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8" y="738658"/>
            <a:ext cx="9144000" cy="6119347"/>
          </a:xfrm>
          <a:prstGeom prst="rect">
            <a:avLst/>
          </a:prstGeom>
        </p:spPr>
      </p:pic>
      <p:sp>
        <p:nvSpPr>
          <p:cNvPr id="3" name="Google Shape;227;p21"/>
          <p:cNvSpPr txBox="1"/>
          <p:nvPr/>
        </p:nvSpPr>
        <p:spPr>
          <a:xfrm>
            <a:off x="690112" y="734506"/>
            <a:ext cx="7866389" cy="489361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3" action="ppaction://hlinksldjump"/>
              </a:rPr>
              <a:t>fossilised</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Preserved as a fossil.</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4" action="ppaction://hlinksldjump"/>
              </a:rPr>
              <a:t>fossils</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The remains of a prehistoric plant or animal preserved in rock.</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5" action="ppaction://hlinksldjump"/>
              </a:rPr>
              <a:t>indentations</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Shaped grooves on the surface of something.</a:t>
            </a:r>
          </a:p>
          <a:p>
            <a:pPr lvl="0">
              <a:buClr>
                <a:srgbClr val="000000"/>
              </a:buClr>
              <a:buSzPts val="1800"/>
            </a:pPr>
            <a:endPar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6" action="ppaction://hlinksldjump"/>
              </a:rPr>
              <a:t>Jurassic</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The period of time ranging from 201 million to 145 million years ago.</a:t>
            </a:r>
          </a:p>
          <a:p>
            <a:pPr lvl="0">
              <a:buClr>
                <a:srgbClr val="000000"/>
              </a:buClr>
              <a:buSzPts val="1800"/>
            </a:pPr>
            <a:endPar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7" action="ppaction://hlinksldjump"/>
              </a:rPr>
              <a:t>minerals</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Natural, solid substances.</a:t>
            </a:r>
          </a:p>
          <a:p>
            <a:pPr lvl="0">
              <a:buClr>
                <a:srgbClr val="000000"/>
              </a:buClr>
              <a:buSzPts val="1800"/>
            </a:pPr>
            <a:endPar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8" action="ppaction://hlinksldjump"/>
              </a:rPr>
              <a:t>organisms</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A plant, animal or other life form.</a:t>
            </a:r>
          </a:p>
          <a:p>
            <a:pPr lvl="0">
              <a:buClr>
                <a:srgbClr val="000000"/>
              </a:buClr>
              <a:buSzPts val="1800"/>
            </a:pPr>
            <a:endPar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9" action="ppaction://hlinksldjump"/>
              </a:rPr>
              <a:t>palaeontologist</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An expert who studies fossils.</a:t>
            </a:r>
          </a:p>
          <a:p>
            <a:pPr marL="0" marR="0" lvl="0" indent="0" algn="l" rtl="0">
              <a:lnSpc>
                <a:spcPct val="100000"/>
              </a:lnSpc>
              <a:spcBef>
                <a:spcPts val="0"/>
              </a:spcBef>
              <a:spcAft>
                <a:spcPts val="0"/>
              </a:spcAft>
              <a:buClr>
                <a:srgbClr val="000000"/>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p:txBody>
      </p:sp>
      <p:sp>
        <p:nvSpPr>
          <p:cNvPr id="6" name="Title 1"/>
          <p:cNvSpPr>
            <a:spLocks noGrp="1"/>
          </p:cNvSpPr>
          <p:nvPr>
            <p:ph type="title"/>
          </p:nvPr>
        </p:nvSpPr>
        <p:spPr>
          <a:xfrm>
            <a:off x="-2389519" y="428773"/>
            <a:ext cx="8220075" cy="994306"/>
          </a:xfrm>
        </p:spPr>
        <p:txBody>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Glossary</a:t>
            </a:r>
          </a:p>
        </p:txBody>
      </p:sp>
      <p:grpSp>
        <p:nvGrpSpPr>
          <p:cNvPr id="7" name="Group 6"/>
          <p:cNvGrpSpPr/>
          <p:nvPr/>
        </p:nvGrpSpPr>
        <p:grpSpPr>
          <a:xfrm>
            <a:off x="5037992" y="420147"/>
            <a:ext cx="4114800" cy="830683"/>
            <a:chOff x="5029200" y="428773"/>
            <a:chExt cx="4114800" cy="830683"/>
          </a:xfrm>
        </p:grpSpPr>
        <p:sp>
          <p:nvSpPr>
            <p:cNvPr id="8" name="Snip Single Corner Rectangle 7"/>
            <p:cNvSpPr/>
            <p:nvPr/>
          </p:nvSpPr>
          <p:spPr>
            <a:xfrm flipH="1">
              <a:off x="5029200" y="428773"/>
              <a:ext cx="4114800" cy="830683"/>
            </a:xfrm>
            <a:prstGeom prst="snip1Rect">
              <a:avLst>
                <a:gd name="adj" fmla="val 30353"/>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30219" y="519225"/>
              <a:ext cx="3260786" cy="646331"/>
            </a:xfrm>
            <a:prstGeom prst="rect">
              <a:avLst/>
            </a:prstGeom>
            <a:noFill/>
          </p:spPr>
          <p:txBody>
            <a:bodyPr wrap="square" rtlCol="0">
              <a:spAutoFit/>
            </a:bodyPr>
            <a:lstStyle/>
            <a:p>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Click on a word to go back to the slide it is featured on.</a:t>
              </a:r>
            </a:p>
          </p:txBody>
        </p:sp>
      </p:grpSp>
    </p:spTree>
    <p:extLst>
      <p:ext uri="{BB962C8B-B14F-4D97-AF65-F5344CB8AC3E}">
        <p14:creationId xmlns:p14="http://schemas.microsoft.com/office/powerpoint/2010/main" val="1543722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548" y="398184"/>
            <a:ext cx="10058400" cy="6731282"/>
          </a:xfrm>
          <a:prstGeom prst="rect">
            <a:avLst/>
          </a:prstGeom>
        </p:spPr>
      </p:pic>
      <p:sp>
        <p:nvSpPr>
          <p:cNvPr id="3" name="Google Shape;227;p21"/>
          <p:cNvSpPr txBox="1"/>
          <p:nvPr/>
        </p:nvSpPr>
        <p:spPr>
          <a:xfrm>
            <a:off x="690112" y="734506"/>
            <a:ext cx="7866389" cy="517061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marL="0" marR="0" lvl="0" indent="0" algn="l" rtl="0">
              <a:lnSpc>
                <a:spcPct val="100000"/>
              </a:lnSpc>
              <a:spcBef>
                <a:spcPts val="0"/>
              </a:spcBef>
              <a:spcAft>
                <a:spcPts val="0"/>
              </a:spcAft>
              <a:buClr>
                <a:srgbClr val="000000"/>
              </a:buClr>
              <a:buSzPts val="1800"/>
              <a:buFont typeface="Arial"/>
              <a:buNone/>
            </a:pPr>
            <a:endParaRPr sz="1800"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3" action="ppaction://hlinksldjump"/>
              </a:rPr>
              <a:t>prehistoric</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 A time on Earth before anything was written.</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4" action="ppaction://hlinksldjump"/>
              </a:rPr>
              <a:t>sediment</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Fine fragments of rock, sand, mud or volcanic ash that settles, usually at the bottom of a body of water.</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5" action="ppaction://hlinksldjump"/>
              </a:rPr>
              <a:t>sedimentary</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Relating to sediment, e.g. rock composed of sediment.</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5" action="ppaction://hlinksldjump"/>
              </a:rPr>
              <a:t>soft tissue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The softer parts of a body, excluding bones.</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6" action="ppaction://hlinksldjump"/>
              </a:rPr>
              <a:t>species</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 type of living thing sharing characteristics.</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4" action="ppaction://hlinksldjump"/>
              </a:rPr>
              <a:t>substance</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Particular type of solid or liquid.</a:t>
            </a:r>
          </a:p>
          <a:p>
            <a:pPr lvl="0">
              <a:buClr>
                <a:srgbClr val="000000"/>
              </a:buClr>
              <a:buSzPts val="1800"/>
            </a:pPr>
            <a:endPar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a:p>
            <a:pPr lvl="0">
              <a:buClr>
                <a:srgbClr val="000000"/>
              </a:buClr>
              <a:buSzPts val="1800"/>
            </a:pP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hlinkClick r:id="rId7" action="ppaction://hlinksldjump"/>
              </a:rPr>
              <a:t>Triassic</a:t>
            </a:r>
            <a:r>
              <a:rPr lang="en-GB" b="1"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a:t>
            </a:r>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rPr>
              <a:t>- The period of time ranging from 252 million to 201 million years ago.</a:t>
            </a:r>
          </a:p>
          <a:p>
            <a:pPr marL="0" marR="0" lvl="0" indent="0" algn="l" rtl="0">
              <a:lnSpc>
                <a:spcPct val="100000"/>
              </a:lnSpc>
              <a:spcBef>
                <a:spcPts val="0"/>
              </a:spcBef>
              <a:spcAft>
                <a:spcPts val="0"/>
              </a:spcAft>
              <a:buClr>
                <a:srgbClr val="000000"/>
              </a:buClr>
              <a:buSzPts val="1800"/>
              <a:buFont typeface="Arial"/>
              <a:buNone/>
            </a:pPr>
            <a:endParaRPr sz="1800"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sym typeface="Roboto"/>
            </a:endParaRPr>
          </a:p>
        </p:txBody>
      </p:sp>
      <p:sp>
        <p:nvSpPr>
          <p:cNvPr id="6" name="Title 1"/>
          <p:cNvSpPr>
            <a:spLocks noGrp="1"/>
          </p:cNvSpPr>
          <p:nvPr>
            <p:ph type="title"/>
          </p:nvPr>
        </p:nvSpPr>
        <p:spPr>
          <a:xfrm>
            <a:off x="-2389519" y="428773"/>
            <a:ext cx="8220075" cy="994306"/>
          </a:xfrm>
        </p:spPr>
        <p:txBody>
          <a:bodyPr/>
          <a:lstStyle/>
          <a:p>
            <a:r>
              <a:rPr lang="en-GB" dirty="0">
                <a:solidFill>
                  <a:srgbClr val="000032"/>
                </a:solidFill>
                <a:latin typeface="BBC Reith Sans Medium" panose="020B0703020204020204" pitchFamily="34" charset="-18"/>
                <a:ea typeface="BBC Reith Sans Medium" panose="020B0703020204020204" pitchFamily="34" charset="-18"/>
                <a:cs typeface="BBC Reith Sans Medium" panose="020B0703020204020204" pitchFamily="34" charset="-18"/>
              </a:rPr>
              <a:t>Glossary</a:t>
            </a:r>
          </a:p>
        </p:txBody>
      </p:sp>
      <p:grpSp>
        <p:nvGrpSpPr>
          <p:cNvPr id="7" name="Group 6"/>
          <p:cNvGrpSpPr/>
          <p:nvPr/>
        </p:nvGrpSpPr>
        <p:grpSpPr>
          <a:xfrm>
            <a:off x="5037992" y="420147"/>
            <a:ext cx="4114800" cy="830683"/>
            <a:chOff x="5029200" y="428773"/>
            <a:chExt cx="4114800" cy="830683"/>
          </a:xfrm>
        </p:grpSpPr>
        <p:sp>
          <p:nvSpPr>
            <p:cNvPr id="8" name="Snip Single Corner Rectangle 7"/>
            <p:cNvSpPr/>
            <p:nvPr/>
          </p:nvSpPr>
          <p:spPr>
            <a:xfrm flipH="1">
              <a:off x="5029200" y="428773"/>
              <a:ext cx="4114800" cy="830683"/>
            </a:xfrm>
            <a:prstGeom prst="snip1Rect">
              <a:avLst>
                <a:gd name="adj" fmla="val 30353"/>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30219" y="519225"/>
              <a:ext cx="3260786" cy="646331"/>
            </a:xfrm>
            <a:prstGeom prst="rect">
              <a:avLst/>
            </a:prstGeom>
            <a:noFill/>
          </p:spPr>
          <p:txBody>
            <a:bodyPr wrap="square" rtlCol="0">
              <a:spAutoFit/>
            </a:bodyPr>
            <a:lstStyle/>
            <a:p>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Click on a word to go back to the slide it is featured on.</a:t>
              </a:r>
            </a:p>
          </p:txBody>
        </p:sp>
      </p:grpSp>
    </p:spTree>
    <p:extLst>
      <p:ext uri="{BB962C8B-B14F-4D97-AF65-F5344CB8AC3E}">
        <p14:creationId xmlns:p14="http://schemas.microsoft.com/office/powerpoint/2010/main" val="1310921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022362">
            <a:off x="184042" y="5433382"/>
            <a:ext cx="662626" cy="62728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659404"/>
            <a:ext cx="489497" cy="463391"/>
          </a:xfrm>
          <a:prstGeom prst="rect">
            <a:avLst/>
          </a:prstGeom>
        </p:spPr>
      </p:pic>
      <p:sp>
        <p:nvSpPr>
          <p:cNvPr id="9" name="Title 1"/>
          <p:cNvSpPr>
            <a:spLocks noGrp="1"/>
          </p:cNvSpPr>
          <p:nvPr>
            <p:ph type="title"/>
          </p:nvPr>
        </p:nvSpPr>
        <p:spPr>
          <a:xfrm>
            <a:off x="515355" y="463855"/>
            <a:ext cx="8220075" cy="963766"/>
          </a:xfrm>
        </p:spPr>
        <p:txBody>
          <a:bodyPr/>
          <a:lstStyle/>
          <a:p>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Natural History</a:t>
            </a:r>
          </a:p>
        </p:txBody>
      </p:sp>
      <p:sp>
        <p:nvSpPr>
          <p:cNvPr id="2" name="Rectangle 1"/>
          <p:cNvSpPr/>
          <p:nvPr/>
        </p:nvSpPr>
        <p:spPr>
          <a:xfrm>
            <a:off x="968236" y="5108787"/>
            <a:ext cx="6474555" cy="1200329"/>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One captivating collection that can be found at the Natural History Museum includes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fossils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which provide evidence about life on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prehistoric</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Earth before any record of humans had even been made.</a:t>
            </a:r>
          </a:p>
        </p:txBody>
      </p:sp>
      <p:grpSp>
        <p:nvGrpSpPr>
          <p:cNvPr id="18" name="Group 17"/>
          <p:cNvGrpSpPr/>
          <p:nvPr/>
        </p:nvGrpSpPr>
        <p:grpSpPr>
          <a:xfrm>
            <a:off x="-177800" y="1368556"/>
            <a:ext cx="7950200" cy="1146044"/>
            <a:chOff x="-177800" y="1368556"/>
            <a:chExt cx="7950200" cy="1146044"/>
          </a:xfrm>
        </p:grpSpPr>
        <p:sp>
          <p:nvSpPr>
            <p:cNvPr id="10" name="Snip and Round Single Corner Rectangle 9"/>
            <p:cNvSpPr/>
            <p:nvPr/>
          </p:nvSpPr>
          <p:spPr>
            <a:xfrm>
              <a:off x="-177800" y="1368556"/>
              <a:ext cx="7950200"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6609431" cy="923330"/>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Natural history involves the scientific study of the natural world. Scientists observe plants and animals to find out more about the history of life on Earth.</a:t>
              </a:r>
            </a:p>
          </p:txBody>
        </p:sp>
      </p:grpSp>
      <p:sp>
        <p:nvSpPr>
          <p:cNvPr id="13" name="Rectangle 12"/>
          <p:cNvSpPr/>
          <p:nvPr/>
        </p:nvSpPr>
        <p:spPr>
          <a:xfrm>
            <a:off x="968235" y="2579018"/>
            <a:ext cx="6315067"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This could include observations of plants and animals still living, remains of animals that still exist on Earth today or those that have become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5" action="ppaction://hlinksldjump"/>
              </a:rPr>
              <a:t>extinct</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a:t>
            </a:r>
          </a:p>
        </p:txBody>
      </p:sp>
      <p:grpSp>
        <p:nvGrpSpPr>
          <p:cNvPr id="19" name="Group 18"/>
          <p:cNvGrpSpPr/>
          <p:nvPr/>
        </p:nvGrpSpPr>
        <p:grpSpPr>
          <a:xfrm>
            <a:off x="-177800" y="3576973"/>
            <a:ext cx="7950200" cy="1453497"/>
            <a:chOff x="-177800" y="3576973"/>
            <a:chExt cx="7950200" cy="1453497"/>
          </a:xfrm>
        </p:grpSpPr>
        <p:sp>
          <p:nvSpPr>
            <p:cNvPr id="15" name="Snip and Round Single Corner Rectangle 14"/>
            <p:cNvSpPr/>
            <p:nvPr/>
          </p:nvSpPr>
          <p:spPr>
            <a:xfrm>
              <a:off x="-177800" y="3576973"/>
              <a:ext cx="7950200" cy="1453497"/>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968235" y="3696456"/>
              <a:ext cx="6609431" cy="1200329"/>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The Natural History Museum in London has collections of objects that have been sourced from all over the world and have helped scientists to discover some of the most important and fascinating facts about living things.</a:t>
              </a:r>
            </a:p>
          </p:txBody>
        </p:sp>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58190">
            <a:off x="7343925" y="3598347"/>
            <a:ext cx="1375266" cy="146151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045235" y="1427621"/>
            <a:ext cx="1848883" cy="1256953"/>
          </a:xfrm>
          <a:prstGeom prst="rect">
            <a:avLst/>
          </a:prstGeom>
        </p:spPr>
      </p:pic>
    </p:spTree>
    <p:extLst>
      <p:ext uri="{BB962C8B-B14F-4D97-AF65-F5344CB8AC3E}">
        <p14:creationId xmlns:p14="http://schemas.microsoft.com/office/powerpoint/2010/main" val="126584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11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22" presetClass="entr" presetSubtype="8" fill="hold" nodeType="withEffect">
                                  <p:stCondLst>
                                    <p:cond delay="20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 presetClass="entr" presetSubtype="4" fill="hold" nodeType="withEffect">
                                  <p:stCondLst>
                                    <p:cond delay="8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8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 presetClass="entr" presetSubtype="4" fill="hold" nodeType="withEffect">
                                  <p:stCondLst>
                                    <p:cond delay="8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595642"/>
            <a:ext cx="8220075" cy="963766"/>
          </a:xfrm>
        </p:spPr>
        <p:txBody>
          <a:bodyPr/>
          <a:lstStyle/>
          <a:p>
            <a:pPr algn="ctr"/>
            <a:r>
              <a:rPr lang="en-GB" sz="36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Are Fossils and How Are They Formed?</a:t>
            </a:r>
          </a:p>
        </p:txBody>
      </p:sp>
      <p:grpSp>
        <p:nvGrpSpPr>
          <p:cNvPr id="18" name="Group 17"/>
          <p:cNvGrpSpPr/>
          <p:nvPr/>
        </p:nvGrpSpPr>
        <p:grpSpPr>
          <a:xfrm>
            <a:off x="-177800" y="1740695"/>
            <a:ext cx="7950200" cy="1146044"/>
            <a:chOff x="-177800" y="1368556"/>
            <a:chExt cx="7950200" cy="1146044"/>
          </a:xfrm>
        </p:grpSpPr>
        <p:sp>
          <p:nvSpPr>
            <p:cNvPr id="10" name="Snip and Round Single Corner Rectangle 9"/>
            <p:cNvSpPr/>
            <p:nvPr/>
          </p:nvSpPr>
          <p:spPr>
            <a:xfrm>
              <a:off x="-177800" y="1368556"/>
              <a:ext cx="7950200"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6609431" cy="923330"/>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The fossils that we study now were formed many millions, even billions, of years ago in the prehistoric era, which was long before there was any written record.</a:t>
              </a:r>
            </a:p>
          </p:txBody>
        </p:sp>
      </p:grpSp>
      <p:sp>
        <p:nvSpPr>
          <p:cNvPr id="13" name="Rectangle 12"/>
          <p:cNvSpPr/>
          <p:nvPr/>
        </p:nvSpPr>
        <p:spPr>
          <a:xfrm>
            <a:off x="968235" y="2972423"/>
            <a:ext cx="6315067" cy="1477328"/>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can form in different ways but most have formed when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organisms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that lived on Earth were buried very quickly after they died. They would often be covered in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substances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such as sand, volcanic ash or mud, which would surround the plant or animal.</a:t>
            </a:r>
          </a:p>
        </p:txBody>
      </p:sp>
      <p:grpSp>
        <p:nvGrpSpPr>
          <p:cNvPr id="19" name="Group 18"/>
          <p:cNvGrpSpPr/>
          <p:nvPr/>
        </p:nvGrpSpPr>
        <p:grpSpPr>
          <a:xfrm>
            <a:off x="-177800" y="4555166"/>
            <a:ext cx="7950200" cy="1186415"/>
            <a:chOff x="-177800" y="3576973"/>
            <a:chExt cx="7950200" cy="1186415"/>
          </a:xfrm>
        </p:grpSpPr>
        <p:sp>
          <p:nvSpPr>
            <p:cNvPr id="15" name="Snip and Round Single Corner Rectangle 14"/>
            <p:cNvSpPr/>
            <p:nvPr/>
          </p:nvSpPr>
          <p:spPr>
            <a:xfrm>
              <a:off x="-177800" y="3576973"/>
              <a:ext cx="7950200" cy="1186415"/>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8235" y="3696456"/>
              <a:ext cx="6609431" cy="923330"/>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Often, this would happen if a living thing died close to or in water, where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sediment</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on the bottom of a river, lake or ocean would drift easily to cover it.</a:t>
              </a: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60342">
            <a:off x="17" y="2142002"/>
            <a:ext cx="550405" cy="52105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38653"/>
            <a:ext cx="9144000" cy="6119347"/>
          </a:xfrm>
          <a:custGeom>
            <a:avLst/>
            <a:gdLst>
              <a:gd name="connsiteX0" fmla="*/ 8336879 w 9144000"/>
              <a:gd name="connsiteY0" fmla="*/ 0 h 6119347"/>
              <a:gd name="connsiteX1" fmla="*/ 9144000 w 9144000"/>
              <a:gd name="connsiteY1" fmla="*/ 0 h 6119347"/>
              <a:gd name="connsiteX2" fmla="*/ 9144000 w 9144000"/>
              <a:gd name="connsiteY2" fmla="*/ 6119347 h 6119347"/>
              <a:gd name="connsiteX3" fmla="*/ 0 w 9144000"/>
              <a:gd name="connsiteY3" fmla="*/ 6119347 h 6119347"/>
              <a:gd name="connsiteX4" fmla="*/ 0 w 9144000"/>
              <a:gd name="connsiteY4" fmla="*/ 3290954 h 6119347"/>
              <a:gd name="connsiteX5" fmla="*/ 1278467 w 9144000"/>
              <a:gd name="connsiteY5" fmla="*/ 4713880 h 6119347"/>
              <a:gd name="connsiteX6" fmla="*/ 3937000 w 9144000"/>
              <a:gd name="connsiteY6" fmla="*/ 4917080 h 6119347"/>
              <a:gd name="connsiteX7" fmla="*/ 7010400 w 9144000"/>
              <a:gd name="connsiteY7" fmla="*/ 4502214 h 6119347"/>
              <a:gd name="connsiteX8" fmla="*/ 7391400 w 9144000"/>
              <a:gd name="connsiteY8" fmla="*/ 3553947 h 6119347"/>
              <a:gd name="connsiteX9" fmla="*/ 7374467 w 9144000"/>
              <a:gd name="connsiteY9" fmla="*/ 3291480 h 6119347"/>
              <a:gd name="connsiteX10" fmla="*/ 7603067 w 9144000"/>
              <a:gd name="connsiteY10" fmla="*/ 3079814 h 6119347"/>
              <a:gd name="connsiteX11" fmla="*/ 8051800 w 9144000"/>
              <a:gd name="connsiteY11" fmla="*/ 2317814 h 61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6119347">
                <a:moveTo>
                  <a:pt x="8336879" y="0"/>
                </a:moveTo>
                <a:lnTo>
                  <a:pt x="9144000" y="0"/>
                </a:lnTo>
                <a:lnTo>
                  <a:pt x="9144000" y="6119347"/>
                </a:lnTo>
                <a:lnTo>
                  <a:pt x="0" y="6119347"/>
                </a:lnTo>
                <a:lnTo>
                  <a:pt x="0" y="3290954"/>
                </a:lnTo>
                <a:lnTo>
                  <a:pt x="1278467" y="4713880"/>
                </a:lnTo>
                <a:lnTo>
                  <a:pt x="3937000" y="4917080"/>
                </a:lnTo>
                <a:lnTo>
                  <a:pt x="7010400" y="4502214"/>
                </a:lnTo>
                <a:lnTo>
                  <a:pt x="7391400" y="3553947"/>
                </a:lnTo>
                <a:lnTo>
                  <a:pt x="7374467" y="3291480"/>
                </a:lnTo>
                <a:lnTo>
                  <a:pt x="7603067" y="3079814"/>
                </a:lnTo>
                <a:lnTo>
                  <a:pt x="8051800" y="2317814"/>
                </a:lnTo>
                <a:close/>
              </a:path>
            </a:pathLst>
          </a:custGeom>
        </p:spPr>
      </p:pic>
    </p:spTree>
    <p:extLst>
      <p:ext uri="{BB962C8B-B14F-4D97-AF65-F5344CB8AC3E}">
        <p14:creationId xmlns:p14="http://schemas.microsoft.com/office/powerpoint/2010/main" val="53447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595642"/>
            <a:ext cx="8220075" cy="963766"/>
          </a:xfrm>
        </p:spPr>
        <p:txBody>
          <a:bodyPr/>
          <a:lstStyle/>
          <a:p>
            <a:pPr algn="ctr"/>
            <a:r>
              <a:rPr lang="en-GB" sz="36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Are Fossils and How Are They Formed?</a:t>
            </a:r>
          </a:p>
        </p:txBody>
      </p:sp>
      <p:grpSp>
        <p:nvGrpSpPr>
          <p:cNvPr id="18" name="Group 17"/>
          <p:cNvGrpSpPr/>
          <p:nvPr/>
        </p:nvGrpSpPr>
        <p:grpSpPr>
          <a:xfrm>
            <a:off x="-177801" y="1740695"/>
            <a:ext cx="8319275" cy="1146044"/>
            <a:chOff x="-177801" y="1368556"/>
            <a:chExt cx="8319275" cy="1146044"/>
          </a:xfrm>
        </p:grpSpPr>
        <p:sp>
          <p:nvSpPr>
            <p:cNvPr id="10" name="Snip and Round Single Corner Rectangle 9"/>
            <p:cNvSpPr/>
            <p:nvPr/>
          </p:nvSpPr>
          <p:spPr>
            <a:xfrm>
              <a:off x="-177801" y="1368556"/>
              <a:ext cx="8319275"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7035587" cy="923330"/>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When the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soft tissue </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of an animal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decomposed</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the remaining skeleton and other hard parts, such as teeth, claws and shells, would remain and be covered with more sediment over time.</a:t>
              </a:r>
            </a:p>
          </p:txBody>
        </p:sp>
      </p:grpSp>
      <p:sp>
        <p:nvSpPr>
          <p:cNvPr id="13" name="Rectangle 12"/>
          <p:cNvSpPr/>
          <p:nvPr/>
        </p:nvSpPr>
        <p:spPr>
          <a:xfrm>
            <a:off x="968235" y="2972423"/>
            <a:ext cx="6956565" cy="646331"/>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This sediment would be compacted under the pressure of more sediment above it, forming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sedimentary</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rocks.</a:t>
            </a:r>
          </a:p>
        </p:txBody>
      </p:sp>
      <p:grpSp>
        <p:nvGrpSpPr>
          <p:cNvPr id="19" name="Group 18"/>
          <p:cNvGrpSpPr/>
          <p:nvPr/>
        </p:nvGrpSpPr>
        <p:grpSpPr>
          <a:xfrm>
            <a:off x="-177800" y="3731074"/>
            <a:ext cx="6341533" cy="2139148"/>
            <a:chOff x="-177800" y="3576973"/>
            <a:chExt cx="6341533" cy="2139148"/>
          </a:xfrm>
        </p:grpSpPr>
        <p:sp>
          <p:nvSpPr>
            <p:cNvPr id="15" name="Snip and Round Single Corner Rectangle 14"/>
            <p:cNvSpPr/>
            <p:nvPr/>
          </p:nvSpPr>
          <p:spPr>
            <a:xfrm>
              <a:off x="-177800" y="3576973"/>
              <a:ext cx="6341533" cy="2139148"/>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956946" y="3769384"/>
              <a:ext cx="4755232" cy="1754326"/>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Therefore, fossils are mostly only found in this type of rock formation and they usually appear after millions of years once sedimentary rocks have moved or changed due to pressure and erosion (or when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5" action="ppaction://hlinksldjump"/>
                </a:rPr>
                <a:t>palaeontologists</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dig for them). </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160342">
            <a:off x="17" y="2142002"/>
            <a:ext cx="550405" cy="521050"/>
          </a:xfrm>
          <a:prstGeom prst="rect">
            <a:avLst/>
          </a:prstGeom>
        </p:spPr>
      </p:pic>
      <p:pic>
        <p:nvPicPr>
          <p:cNvPr id="4" name="Picture 3"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rcRect l="3784" t="1213" b="1398"/>
          <a:stretch>
            <a:fillRect/>
          </a:stretch>
        </p:blipFill>
        <p:spPr>
          <a:xfrm>
            <a:off x="6439038" y="3731074"/>
            <a:ext cx="2817851" cy="2139148"/>
          </a:xfrm>
          <a:custGeom>
            <a:avLst/>
            <a:gdLst>
              <a:gd name="connsiteX0" fmla="*/ 651371 w 2817851"/>
              <a:gd name="connsiteY0" fmla="*/ 0 h 2139148"/>
              <a:gd name="connsiteX1" fmla="*/ 2817851 w 2817851"/>
              <a:gd name="connsiteY1" fmla="*/ 0 h 2139148"/>
              <a:gd name="connsiteX2" fmla="*/ 2817851 w 2817851"/>
              <a:gd name="connsiteY2" fmla="*/ 2139148 h 2139148"/>
              <a:gd name="connsiteX3" fmla="*/ 0 w 2817851"/>
              <a:gd name="connsiteY3" fmla="*/ 2139148 h 2139148"/>
              <a:gd name="connsiteX4" fmla="*/ 0 w 2817851"/>
              <a:gd name="connsiteY4" fmla="*/ 651371 h 213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851" h="2139148">
                <a:moveTo>
                  <a:pt x="651371" y="0"/>
                </a:moveTo>
                <a:lnTo>
                  <a:pt x="2817851" y="0"/>
                </a:lnTo>
                <a:lnTo>
                  <a:pt x="2817851" y="2139148"/>
                </a:lnTo>
                <a:lnTo>
                  <a:pt x="0" y="2139148"/>
                </a:lnTo>
                <a:lnTo>
                  <a:pt x="0" y="651371"/>
                </a:lnTo>
                <a:close/>
              </a:path>
            </a:pathLst>
          </a:custGeom>
        </p:spPr>
      </p:pic>
      <p:grpSp>
        <p:nvGrpSpPr>
          <p:cNvPr id="17" name="Group 16"/>
          <p:cNvGrpSpPr/>
          <p:nvPr/>
        </p:nvGrpSpPr>
        <p:grpSpPr>
          <a:xfrm>
            <a:off x="5724218" y="5982542"/>
            <a:ext cx="3659656" cy="429144"/>
            <a:chOff x="5724218" y="5982542"/>
            <a:chExt cx="3659656" cy="429144"/>
          </a:xfrm>
        </p:grpSpPr>
        <p:sp>
          <p:nvSpPr>
            <p:cNvPr id="11" name="Rectangle 10"/>
            <p:cNvSpPr/>
            <p:nvPr/>
          </p:nvSpPr>
          <p:spPr>
            <a:xfrm>
              <a:off x="6018135" y="5982542"/>
              <a:ext cx="3238754" cy="429144"/>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724218" y="6084889"/>
              <a:ext cx="3659656"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Sedimentary rock erosion revealing fossils.</a:t>
              </a:r>
              <a:endParaRPr lang="en-GB" sz="1000" dirty="0">
                <a:latin typeface="BBC Reith Sans" panose="020B0603020204020204" pitchFamily="34" charset="-18"/>
                <a:ea typeface="BBC Reith Sans" panose="020B0603020204020204" pitchFamily="34" charset="-18"/>
                <a:cs typeface="BBC Reith Sans" panose="020B0603020204020204" pitchFamily="34" charset="-18"/>
              </a:endParaRPr>
            </a:p>
          </p:txBody>
        </p:sp>
      </p:grpSp>
    </p:spTree>
    <p:extLst>
      <p:ext uri="{BB962C8B-B14F-4D97-AF65-F5344CB8AC3E}">
        <p14:creationId xmlns:p14="http://schemas.microsoft.com/office/powerpoint/2010/main" val="4928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2" fill="hold" nodeType="withEffect">
                                  <p:stCondLst>
                                    <p:cond delay="100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par>
                                <p:cTn id="27" presetID="2" presetClass="entr" presetSubtype="4" fill="hold" nodeType="withEffect">
                                  <p:stCondLst>
                                    <p:cond delay="15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595642"/>
            <a:ext cx="8220075" cy="963766"/>
          </a:xfrm>
        </p:spPr>
        <p:txBody>
          <a:bodyPr/>
          <a:lstStyle/>
          <a:p>
            <a:pPr algn="ctr"/>
            <a:r>
              <a:rPr lang="en-GB" sz="3600"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Are Fossils and How Are They Formed?</a:t>
            </a:r>
          </a:p>
        </p:txBody>
      </p:sp>
      <p:grpSp>
        <p:nvGrpSpPr>
          <p:cNvPr id="18" name="Group 17"/>
          <p:cNvGrpSpPr/>
          <p:nvPr/>
        </p:nvGrpSpPr>
        <p:grpSpPr>
          <a:xfrm>
            <a:off x="-177801" y="1642721"/>
            <a:ext cx="8319275" cy="1146044"/>
            <a:chOff x="-177801" y="1368556"/>
            <a:chExt cx="8319275" cy="1146044"/>
          </a:xfrm>
        </p:grpSpPr>
        <p:sp>
          <p:nvSpPr>
            <p:cNvPr id="10" name="Snip and Round Single Corner Rectangle 9"/>
            <p:cNvSpPr/>
            <p:nvPr/>
          </p:nvSpPr>
          <p:spPr>
            <a:xfrm>
              <a:off x="-177801" y="1368556"/>
              <a:ext cx="8319275"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7035587" cy="923330"/>
            </a:xfrm>
            <a:prstGeom prst="rect">
              <a:avLst/>
            </a:prstGeom>
          </p:spPr>
          <p:txBody>
            <a:bodyPr wrap="square">
              <a:spAutoFit/>
            </a:bodyPr>
            <a:lstStyle/>
            <a:p>
              <a:pPr lvl="0">
                <a:buClr>
                  <a:srgbClr val="000000"/>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Over many years, water from above and below the Earth’s surface would seep through the rock and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dissolve</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the animals’ bones, leaving an empty space.</a:t>
              </a:r>
            </a:p>
          </p:txBody>
        </p:sp>
      </p:grpSp>
      <p:sp>
        <p:nvSpPr>
          <p:cNvPr id="13" name="Rectangle 12"/>
          <p:cNvSpPr/>
          <p:nvPr/>
        </p:nvSpPr>
        <p:spPr>
          <a:xfrm>
            <a:off x="968235" y="2885335"/>
            <a:ext cx="6956565" cy="923330"/>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However,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minerals</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within the water would be left in the empty space. These minerals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crystallise</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and leave a hard case around the shape of the animal that once lived.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160342">
            <a:off x="17" y="2142002"/>
            <a:ext cx="550405" cy="521050"/>
          </a:xfrm>
          <a:prstGeom prst="rect">
            <a:avLst/>
          </a:prstGeom>
        </p:spPr>
      </p:pic>
      <p:pic>
        <p:nvPicPr>
          <p:cNvPr id="4" name="Picture 3"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grpSp>
        <p:nvGrpSpPr>
          <p:cNvPr id="17" name="Group 16"/>
          <p:cNvGrpSpPr/>
          <p:nvPr/>
        </p:nvGrpSpPr>
        <p:grpSpPr>
          <a:xfrm>
            <a:off x="-282916" y="6170442"/>
            <a:ext cx="5203260" cy="491571"/>
            <a:chOff x="5817406" y="5982542"/>
            <a:chExt cx="3659656" cy="491571"/>
          </a:xfrm>
        </p:grpSpPr>
        <p:sp>
          <p:nvSpPr>
            <p:cNvPr id="11" name="Rectangle 10"/>
            <p:cNvSpPr/>
            <p:nvPr/>
          </p:nvSpPr>
          <p:spPr>
            <a:xfrm>
              <a:off x="6018135" y="5982542"/>
              <a:ext cx="3238754" cy="429144"/>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5817406" y="6074003"/>
              <a:ext cx="3659656" cy="400110"/>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 fossil of two duelling dinosaurs, encased in sedimentary rock.</a:t>
              </a:r>
            </a:p>
          </p:txBody>
        </p:sp>
      </p:grpSp>
      <p:grpSp>
        <p:nvGrpSpPr>
          <p:cNvPr id="23" name="Group 22"/>
          <p:cNvGrpSpPr/>
          <p:nvPr/>
        </p:nvGrpSpPr>
        <p:grpSpPr>
          <a:xfrm>
            <a:off x="5225142" y="3701141"/>
            <a:ext cx="4049486" cy="2229813"/>
            <a:chOff x="5225142" y="3701141"/>
            <a:chExt cx="4049486" cy="2229813"/>
          </a:xfrm>
        </p:grpSpPr>
        <p:sp>
          <p:nvSpPr>
            <p:cNvPr id="5" name="Snip Single Corner Rectangle 4"/>
            <p:cNvSpPr/>
            <p:nvPr/>
          </p:nvSpPr>
          <p:spPr>
            <a:xfrm flipH="1">
              <a:off x="5225142" y="3701141"/>
              <a:ext cx="4049486" cy="2229813"/>
            </a:xfrm>
            <a:prstGeom prst="snip1Rect">
              <a:avLst>
                <a:gd name="adj" fmla="val 34242"/>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5903498" y="3905235"/>
              <a:ext cx="3020650" cy="984885"/>
            </a:xfrm>
            <a:prstGeom prst="rect">
              <a:avLst/>
            </a:prstGeom>
            <a:noFill/>
          </p:spPr>
          <p:txBody>
            <a:bodyPr wrap="square" rtlCol="0">
              <a:spAutoFit/>
            </a:bodyPr>
            <a:lstStyle/>
            <a:p>
              <a:pPr lvl="0" algn="ctr"/>
              <a:r>
                <a:rPr lang="en-GB" sz="2000"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
                    </a:ext>
                  </a:extLst>
                </a:rPr>
                <a:t>Check out how this all happens </a:t>
              </a:r>
              <a:r>
                <a:rPr lang="en-GB" sz="2000" b="1" u="sng"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
                    </a:ext>
                  </a:extLst>
                </a:rPr>
                <a:t>here.</a:t>
              </a:r>
              <a:endParaRPr lang="en-GB" sz="2000" b="1" u="sng"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endParaRPr>
            </a:p>
            <a:p>
              <a:endParaRPr lang="en-GB" dirty="0"/>
            </a:p>
          </p:txBody>
        </p:sp>
        <p:sp>
          <p:nvSpPr>
            <p:cNvPr id="22" name="Rectangle 21">
              <a:hlinkClick r:id="rId7"/>
            </p:cNvPr>
            <p:cNvSpPr/>
            <p:nvPr/>
          </p:nvSpPr>
          <p:spPr>
            <a:xfrm>
              <a:off x="7532914" y="4234542"/>
              <a:ext cx="707572" cy="391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608" y="3808665"/>
            <a:ext cx="4650097" cy="2429723"/>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r="24180" b="66358"/>
          <a:stretch/>
        </p:blipFill>
        <p:spPr>
          <a:xfrm>
            <a:off x="4068921" y="4643687"/>
            <a:ext cx="5205707" cy="2307167"/>
          </a:xfrm>
          <a:prstGeom prst="rect">
            <a:avLst/>
          </a:prstGeom>
        </p:spPr>
      </p:pic>
    </p:spTree>
    <p:extLst>
      <p:ext uri="{BB962C8B-B14F-4D97-AF65-F5344CB8AC3E}">
        <p14:creationId xmlns:p14="http://schemas.microsoft.com/office/powerpoint/2010/main" val="320423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 presetClass="entr" presetSubtype="4" fill="hold" nodeType="withEffect">
                                  <p:stCondLst>
                                    <p:cond delay="15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2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432352"/>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Different Types of Fossils</a:t>
            </a:r>
          </a:p>
        </p:txBody>
      </p:sp>
      <p:grpSp>
        <p:nvGrpSpPr>
          <p:cNvPr id="18" name="Group 17"/>
          <p:cNvGrpSpPr/>
          <p:nvPr/>
        </p:nvGrpSpPr>
        <p:grpSpPr>
          <a:xfrm>
            <a:off x="-177800" y="2045493"/>
            <a:ext cx="8570686" cy="1146044"/>
            <a:chOff x="-177800" y="1368556"/>
            <a:chExt cx="8570686" cy="1146044"/>
          </a:xfrm>
        </p:grpSpPr>
        <p:sp>
          <p:nvSpPr>
            <p:cNvPr id="10" name="Snip and Round Single Corner Rectangle 9"/>
            <p:cNvSpPr/>
            <p:nvPr/>
          </p:nvSpPr>
          <p:spPr>
            <a:xfrm>
              <a:off x="-177800" y="1368556"/>
              <a:ext cx="8570686" cy="1146044"/>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68235" y="1489147"/>
              <a:ext cx="7283136" cy="923330"/>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Body fossils, which are parts of an animal or plant. Body fossils could be of a complete body, though this is extremely rare and more often, a fossil may only be part of an animal or plant.</a:t>
              </a:r>
            </a:p>
          </p:txBody>
        </p:sp>
      </p:grpSp>
      <p:sp>
        <p:nvSpPr>
          <p:cNvPr id="13" name="Rectangle 12"/>
          <p:cNvSpPr/>
          <p:nvPr/>
        </p:nvSpPr>
        <p:spPr>
          <a:xfrm>
            <a:off x="968235" y="3277221"/>
            <a:ext cx="7087194" cy="923330"/>
          </a:xfrm>
          <a:prstGeom prst="rect">
            <a:avLst/>
          </a:prstGeom>
        </p:spPr>
        <p:txBody>
          <a:bodyPr wrap="square">
            <a:spAutoFit/>
          </a:bodyPr>
          <a:lstStyle/>
          <a:p>
            <a:pPr marL="285750" lvl="0" indent="-285750">
              <a:buClr>
                <a:srgbClr val="000000"/>
              </a:buClr>
              <a:buSzPts val="1800"/>
              <a:buFont typeface="Arial" panose="020B0604020202020204" pitchFamily="34" charset="0"/>
              <a:buChar char="•"/>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Trace fossils, such as a footprint or an egg. These fossils are not a physical remain of an animal but something that has come as a result of an animal’s presence.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60342">
            <a:off x="17" y="2142002"/>
            <a:ext cx="550405" cy="521050"/>
          </a:xfrm>
          <a:prstGeom prst="rect">
            <a:avLst/>
          </a:prstGeom>
        </p:spPr>
      </p:pic>
      <p:grpSp>
        <p:nvGrpSpPr>
          <p:cNvPr id="19" name="Group 18"/>
          <p:cNvGrpSpPr/>
          <p:nvPr/>
        </p:nvGrpSpPr>
        <p:grpSpPr>
          <a:xfrm>
            <a:off x="-297546" y="4286235"/>
            <a:ext cx="8570686" cy="1186415"/>
            <a:chOff x="-177800" y="3576973"/>
            <a:chExt cx="7950200" cy="1186415"/>
          </a:xfrm>
        </p:grpSpPr>
        <p:sp>
          <p:nvSpPr>
            <p:cNvPr id="15" name="Snip and Round Single Corner Rectangle 14"/>
            <p:cNvSpPr/>
            <p:nvPr/>
          </p:nvSpPr>
          <p:spPr>
            <a:xfrm>
              <a:off x="-177800" y="3576973"/>
              <a:ext cx="7950200" cy="1186415"/>
            </a:xfrm>
            <a:prstGeom prst="snipRoundRect">
              <a:avLst>
                <a:gd name="adj1" fmla="val 0"/>
                <a:gd name="adj2" fmla="val 35621"/>
              </a:avLst>
            </a:prstGeom>
            <a:solidFill>
              <a:srgbClr val="E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8235" y="3696456"/>
              <a:ext cx="5834795" cy="923330"/>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 fossils - otherwise known as poo! Animal poo that has been buried in sediment and has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fossilised</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in the same way as animals becomes a coprolite.</a:t>
              </a:r>
            </a:p>
          </p:txBody>
        </p:sp>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38653"/>
            <a:ext cx="9144000" cy="6119347"/>
          </a:xfrm>
          <a:custGeom>
            <a:avLst/>
            <a:gdLst>
              <a:gd name="connsiteX0" fmla="*/ 8336879 w 9144000"/>
              <a:gd name="connsiteY0" fmla="*/ 0 h 6119347"/>
              <a:gd name="connsiteX1" fmla="*/ 9144000 w 9144000"/>
              <a:gd name="connsiteY1" fmla="*/ 0 h 6119347"/>
              <a:gd name="connsiteX2" fmla="*/ 9144000 w 9144000"/>
              <a:gd name="connsiteY2" fmla="*/ 6119347 h 6119347"/>
              <a:gd name="connsiteX3" fmla="*/ 0 w 9144000"/>
              <a:gd name="connsiteY3" fmla="*/ 6119347 h 6119347"/>
              <a:gd name="connsiteX4" fmla="*/ 0 w 9144000"/>
              <a:gd name="connsiteY4" fmla="*/ 3290954 h 6119347"/>
              <a:gd name="connsiteX5" fmla="*/ 1278467 w 9144000"/>
              <a:gd name="connsiteY5" fmla="*/ 4713880 h 6119347"/>
              <a:gd name="connsiteX6" fmla="*/ 3937000 w 9144000"/>
              <a:gd name="connsiteY6" fmla="*/ 4917080 h 6119347"/>
              <a:gd name="connsiteX7" fmla="*/ 7010400 w 9144000"/>
              <a:gd name="connsiteY7" fmla="*/ 4502214 h 6119347"/>
              <a:gd name="connsiteX8" fmla="*/ 7391400 w 9144000"/>
              <a:gd name="connsiteY8" fmla="*/ 3553947 h 6119347"/>
              <a:gd name="connsiteX9" fmla="*/ 7374467 w 9144000"/>
              <a:gd name="connsiteY9" fmla="*/ 3291480 h 6119347"/>
              <a:gd name="connsiteX10" fmla="*/ 7603067 w 9144000"/>
              <a:gd name="connsiteY10" fmla="*/ 3079814 h 6119347"/>
              <a:gd name="connsiteX11" fmla="*/ 8051800 w 9144000"/>
              <a:gd name="connsiteY11" fmla="*/ 2317814 h 611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6119347">
                <a:moveTo>
                  <a:pt x="8336879" y="0"/>
                </a:moveTo>
                <a:lnTo>
                  <a:pt x="9144000" y="0"/>
                </a:lnTo>
                <a:lnTo>
                  <a:pt x="9144000" y="6119347"/>
                </a:lnTo>
                <a:lnTo>
                  <a:pt x="0" y="6119347"/>
                </a:lnTo>
                <a:lnTo>
                  <a:pt x="0" y="3290954"/>
                </a:lnTo>
                <a:lnTo>
                  <a:pt x="1278467" y="4713880"/>
                </a:lnTo>
                <a:lnTo>
                  <a:pt x="3937000" y="4917080"/>
                </a:lnTo>
                <a:lnTo>
                  <a:pt x="7010400" y="4502214"/>
                </a:lnTo>
                <a:lnTo>
                  <a:pt x="7391400" y="3553947"/>
                </a:lnTo>
                <a:lnTo>
                  <a:pt x="7374467" y="3291480"/>
                </a:lnTo>
                <a:lnTo>
                  <a:pt x="7603067" y="3079814"/>
                </a:lnTo>
                <a:lnTo>
                  <a:pt x="8051800" y="2317814"/>
                </a:lnTo>
                <a:close/>
              </a:path>
            </a:pathLst>
          </a:custGeom>
        </p:spPr>
      </p:pic>
      <p:grpSp>
        <p:nvGrpSpPr>
          <p:cNvPr id="16" name="Group 15"/>
          <p:cNvGrpSpPr/>
          <p:nvPr/>
        </p:nvGrpSpPr>
        <p:grpSpPr>
          <a:xfrm>
            <a:off x="-569928" y="1384407"/>
            <a:ext cx="6872756" cy="468591"/>
            <a:chOff x="5016646" y="5982541"/>
            <a:chExt cx="6872756" cy="468591"/>
          </a:xfrm>
        </p:grpSpPr>
        <p:sp>
          <p:nvSpPr>
            <p:cNvPr id="17" name="Rectangle 16"/>
            <p:cNvSpPr/>
            <p:nvPr/>
          </p:nvSpPr>
          <p:spPr>
            <a:xfrm>
              <a:off x="6018135" y="5982541"/>
              <a:ext cx="4750039" cy="468591"/>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16646" y="6021016"/>
              <a:ext cx="6872756" cy="369332"/>
            </a:xfrm>
            <a:prstGeom prst="rect">
              <a:avLst/>
            </a:prstGeom>
          </p:spPr>
          <p:txBody>
            <a:bodyPr wrap="square">
              <a:spAutoFit/>
            </a:bodyPr>
            <a:lstStyle/>
            <a:p>
              <a:pPr algn="ctr"/>
              <a:r>
                <a:rPr lang="en-GB"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can be grouped into three types:</a:t>
              </a:r>
            </a:p>
          </p:txBody>
        </p:sp>
      </p:grpSp>
    </p:spTree>
    <p:extLst>
      <p:ext uri="{BB962C8B-B14F-4D97-AF65-F5344CB8AC3E}">
        <p14:creationId xmlns:p14="http://schemas.microsoft.com/office/powerpoint/2010/main" val="31678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8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6861">
            <a:off x="8231914" y="276632"/>
            <a:ext cx="489497" cy="463391"/>
          </a:xfrm>
          <a:prstGeom prst="rect">
            <a:avLst/>
          </a:prstGeom>
        </p:spPr>
      </p:pic>
      <p:sp>
        <p:nvSpPr>
          <p:cNvPr id="9" name="Title 1"/>
          <p:cNvSpPr>
            <a:spLocks noGrp="1"/>
          </p:cNvSpPr>
          <p:nvPr>
            <p:ph type="title"/>
          </p:nvPr>
        </p:nvSpPr>
        <p:spPr>
          <a:xfrm>
            <a:off x="430293" y="432352"/>
            <a:ext cx="8220075" cy="963766"/>
          </a:xfrm>
        </p:spPr>
        <p:txBody>
          <a:bodyPr/>
          <a:lstStyle/>
          <a:p>
            <a:pPr algn="ct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rPr>
              <a:t>What Can Fossils Tell Us?</a:t>
            </a:r>
          </a:p>
        </p:txBody>
      </p:sp>
      <p:grpSp>
        <p:nvGrpSpPr>
          <p:cNvPr id="18" name="Group 17"/>
          <p:cNvGrpSpPr/>
          <p:nvPr/>
        </p:nvGrpSpPr>
        <p:grpSpPr>
          <a:xfrm>
            <a:off x="-177800" y="1337923"/>
            <a:ext cx="8570686" cy="1795696"/>
            <a:chOff x="-177800" y="1368556"/>
            <a:chExt cx="8570686" cy="1795696"/>
          </a:xfrm>
        </p:grpSpPr>
        <p:sp>
          <p:nvSpPr>
            <p:cNvPr id="10" name="Snip and Round Single Corner Rectangle 9"/>
            <p:cNvSpPr/>
            <p:nvPr/>
          </p:nvSpPr>
          <p:spPr>
            <a:xfrm>
              <a:off x="-177800" y="1368556"/>
              <a:ext cx="8570686" cy="1795696"/>
            </a:xfrm>
            <a:prstGeom prst="snipRoundRect">
              <a:avLst>
                <a:gd name="adj1" fmla="val 0"/>
                <a:gd name="adj2" fmla="val 35621"/>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37603" y="1543577"/>
              <a:ext cx="7087194" cy="1477328"/>
            </a:xfrm>
            <a:prstGeom prst="rect">
              <a:avLst/>
            </a:prstGeom>
          </p:spPr>
          <p:txBody>
            <a:bodyPr wrap="square">
              <a:spAutoFit/>
            </a:bodyPr>
            <a:lstStyle/>
            <a:p>
              <a:pPr lvl="0">
                <a:buClr>
                  <a:schemeClr val="bg1"/>
                </a:buClr>
                <a:buSzPts val="1800"/>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Fossils have been discovered in rocks that first developed billions of years ago. Many of the </a:t>
              </a:r>
              <a:r>
                <a:rPr lang="en-GB" b="1"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3" action="ppaction://hlinksldjump"/>
                </a:rPr>
                <a:t>species</a:t>
              </a: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 found are now extinct so fossils help scientists to understand what these species looked like, how they lived, how different plants and animals were related to each other and, of course, where on Earth they lived.</a:t>
              </a:r>
            </a:p>
          </p:txBody>
        </p:sp>
      </p:grpSp>
      <p:sp>
        <p:nvSpPr>
          <p:cNvPr id="13" name="Rectangle 12"/>
          <p:cNvSpPr/>
          <p:nvPr/>
        </p:nvSpPr>
        <p:spPr>
          <a:xfrm>
            <a:off x="968235" y="3233677"/>
            <a:ext cx="7087194" cy="646331"/>
          </a:xfrm>
          <a:prstGeom prst="rect">
            <a:avLst/>
          </a:prstGeom>
        </p:spPr>
        <p:txBody>
          <a:bodyPr wrap="square">
            <a:spAutoFit/>
          </a:bodyPr>
          <a:lstStyle/>
          <a:p>
            <a:pPr lvl="0">
              <a:buClr>
                <a:srgbClr val="000000"/>
              </a:buClr>
              <a:buSzPts val="1800"/>
            </a:pP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They also help scientists to understand what the Earth was like long ago and how it has </a:t>
            </a:r>
            <a:r>
              <a:rPr lang="en-GB" b="1"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hlinkClick r:id="rId4" action="ppaction://hlinksldjump"/>
              </a:rPr>
              <a:t>evolved</a:t>
            </a:r>
            <a:r>
              <a:rPr lang="en-GB" dirty="0">
                <a:solidFill>
                  <a:srgbClr val="000032"/>
                </a:solidFill>
                <a:latin typeface="BBC Reith Sans" panose="020B0603020204020204" pitchFamily="34" charset="-18"/>
                <a:ea typeface="BBC Reith Sans" panose="020B0603020204020204" pitchFamily="34" charset="-18"/>
                <a:cs typeface="BBC Reith Sans" panose="020B0603020204020204" pitchFamily="34" charset="-18"/>
                <a:sym typeface="Roboto"/>
              </a:rPr>
              <a:t> over time.</a:t>
            </a:r>
          </a:p>
        </p:txBody>
      </p:sp>
      <p:sp>
        <p:nvSpPr>
          <p:cNvPr id="14" name="Rectangle 13"/>
          <p:cNvSpPr/>
          <p:nvPr/>
        </p:nvSpPr>
        <p:spPr>
          <a:xfrm>
            <a:off x="937933" y="4405718"/>
            <a:ext cx="6290181" cy="1200329"/>
          </a:xfrm>
          <a:prstGeom prst="rect">
            <a:avLst/>
          </a:prstGeom>
        </p:spPr>
        <p:txBody>
          <a:bodyPr wrap="square">
            <a:spAutoFit/>
          </a:bodyPr>
          <a:lstStyle/>
          <a:p>
            <a:pPr marL="285750" lvl="0" indent="-285750">
              <a:buClr>
                <a:schemeClr val="bg1"/>
              </a:buClr>
              <a:buSzPts val="1800"/>
              <a:buFont typeface="Arial" panose="020B0604020202020204" pitchFamily="34" charset="0"/>
              <a:buChar char="•"/>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Coprolite fossils - otherwise known a</a:t>
            </a:r>
          </a:p>
          <a:p>
            <a:pPr marL="285750" lvl="0" indent="-285750">
              <a:buClr>
                <a:schemeClr val="bg1"/>
              </a:buClr>
              <a:buSzPts val="1800"/>
              <a:buFont typeface="Arial" panose="020B0604020202020204" pitchFamily="34" charset="0"/>
              <a:buChar char="•"/>
            </a:pPr>
            <a:r>
              <a:rPr lang="en-GB" dirty="0">
                <a:solidFill>
                  <a:schemeClr val="bg1"/>
                </a:solidFill>
                <a:latin typeface="BBC Reith Sans" panose="020B0603020204020204" pitchFamily="34" charset="-18"/>
                <a:ea typeface="BBC Reith Sans" panose="020B0603020204020204" pitchFamily="34" charset="-18"/>
                <a:cs typeface="BBC Reith Sans" panose="020B0603020204020204" pitchFamily="34" charset="-18"/>
                <a:sym typeface="Roboto"/>
              </a:rPr>
              <a:t>s poo! Animal poo that has been buried in sediment and has fossilised in the same way as animals becomes a coprolite.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4481">
            <a:off x="114880" y="1532219"/>
            <a:ext cx="550405" cy="5210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292" y="3934438"/>
            <a:ext cx="6059473" cy="2474600"/>
          </a:xfrm>
          <a:prstGeom prst="rect">
            <a:avLst/>
          </a:prstGeom>
        </p:spPr>
      </p:pic>
      <p:grpSp>
        <p:nvGrpSpPr>
          <p:cNvPr id="21" name="Group 20"/>
          <p:cNvGrpSpPr/>
          <p:nvPr/>
        </p:nvGrpSpPr>
        <p:grpSpPr>
          <a:xfrm>
            <a:off x="2409854" y="5851869"/>
            <a:ext cx="3659656" cy="429144"/>
            <a:chOff x="5724218" y="5982542"/>
            <a:chExt cx="3659656" cy="429144"/>
          </a:xfrm>
        </p:grpSpPr>
        <p:sp>
          <p:nvSpPr>
            <p:cNvPr id="22" name="Rectangle 21"/>
            <p:cNvSpPr/>
            <p:nvPr/>
          </p:nvSpPr>
          <p:spPr>
            <a:xfrm>
              <a:off x="5818071" y="5982542"/>
              <a:ext cx="3438818" cy="429144"/>
            </a:xfrm>
            <a:prstGeom prst="rect">
              <a:avLst/>
            </a:prstGeom>
            <a:solidFill>
              <a:srgbClr val="7DAAC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724218" y="6084889"/>
              <a:ext cx="3659656" cy="246221"/>
            </a:xfrm>
            <a:prstGeom prst="rect">
              <a:avLst/>
            </a:prstGeom>
          </p:spPr>
          <p:txBody>
            <a:bodyPr wrap="square">
              <a:spAutoFit/>
            </a:bodyPr>
            <a:lstStyle/>
            <a:p>
              <a:pPr algn="ctr"/>
              <a:r>
                <a:rPr lang="en-GB" sz="10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sym typeface="Roboto"/>
                </a:rPr>
                <a:t>An ancient dinosaur lizard fossil preserved in stone.</a:t>
              </a:r>
            </a:p>
          </p:txBody>
        </p:sp>
      </p:grpSp>
      <p:pic>
        <p:nvPicPr>
          <p:cNvPr id="4" name="Picture 3"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38653"/>
            <a:ext cx="9144000" cy="6119347"/>
          </a:xfrm>
          <a:prstGeom prst="rect">
            <a:avLst/>
          </a:prstGeom>
        </p:spPr>
      </p:pic>
      <p:sp>
        <p:nvSpPr>
          <p:cNvPr id="5" name="Snip Single Corner Rectangle 4"/>
          <p:cNvSpPr/>
          <p:nvPr/>
        </p:nvSpPr>
        <p:spPr>
          <a:xfrm>
            <a:off x="5889171" y="3690257"/>
            <a:ext cx="2634343" cy="3298372"/>
          </a:xfrm>
          <a:prstGeom prst="snip1Rect">
            <a:avLst>
              <a:gd name="adj" fmla="val 22039"/>
            </a:avLst>
          </a:prstGeom>
          <a:blipFill dpi="0" rotWithShape="1">
            <a:blip r:embed="rId8" cstate="print">
              <a:extLst>
                <a:ext uri="{28A0092B-C50C-407E-A947-70E740481C1C}">
                  <a14:useLocalDpi xmlns:a14="http://schemas.microsoft.com/office/drawing/2010/main" val="0"/>
                </a:ext>
              </a:extLst>
            </a:blip>
            <a:srcRect/>
            <a:stretch>
              <a:fillRect l="-6000" t="-6000" r="-6000" b="-6000"/>
            </a:stretch>
          </a:blipFill>
          <a:ln w="28575">
            <a:solidFill>
              <a:srgbClr val="00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3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22" presetClass="entr" presetSubtype="8" fill="hold" nodeType="withEffect">
                                  <p:stCondLst>
                                    <p:cond delay="2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8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11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4" fill="hold" nodeType="withEffect">
                                  <p:stCondLst>
                                    <p:cond delay="260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22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1605</TotalTime>
  <Words>2877</Words>
  <Application>Microsoft Office PowerPoint</Application>
  <PresentationFormat>On-screen Show (4:3)</PresentationFormat>
  <Paragraphs>253</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Twinkl</vt:lpstr>
      <vt:lpstr>Arial</vt:lpstr>
      <vt:lpstr>BBC Reith Sans</vt:lpstr>
      <vt:lpstr>Roboto</vt:lpstr>
      <vt:lpstr>BBC Reith Sans XBold</vt:lpstr>
      <vt:lpstr>BBC Reith Sans Medium</vt:lpstr>
      <vt:lpstr>Calibri</vt:lpstr>
      <vt:lpstr>Office Theme</vt:lpstr>
      <vt:lpstr>Disclaimers</vt:lpstr>
      <vt:lpstr>PowerPoint Presentation</vt:lpstr>
      <vt:lpstr>PowerPoint Presentation</vt:lpstr>
      <vt:lpstr>Natural History</vt:lpstr>
      <vt:lpstr>What Are Fossils and How Are They Formed?</vt:lpstr>
      <vt:lpstr>What Are Fossils and How Are They Formed?</vt:lpstr>
      <vt:lpstr>What Are Fossils and How Are They Formed?</vt:lpstr>
      <vt:lpstr>Different Types of Fossils</vt:lpstr>
      <vt:lpstr>What Can Fossils Tell Us?</vt:lpstr>
      <vt:lpstr>What Can Fossils Tell Us?</vt:lpstr>
      <vt:lpstr>What Can Fossils Tell Us?</vt:lpstr>
      <vt:lpstr>What Can Fossils Tell Us?</vt:lpstr>
      <vt:lpstr>Quick Quiz</vt:lpstr>
      <vt:lpstr>Quick Quiz</vt:lpstr>
      <vt:lpstr>Quick Quiz</vt:lpstr>
      <vt:lpstr>Quick Quiz</vt:lpstr>
      <vt:lpstr>Quick Quiz</vt:lpstr>
      <vt:lpstr>Quick Quiz</vt:lpstr>
      <vt:lpstr>Fossil Hunting</vt:lpstr>
      <vt:lpstr>How Do Fossil Hunters Find Fossils?</vt:lpstr>
      <vt:lpstr>How Do Fossil Hunters Find Fossils?</vt:lpstr>
      <vt:lpstr>Famous Fossil Hunters</vt:lpstr>
      <vt:lpstr>Who Was Mary Anning?</vt:lpstr>
      <vt:lpstr>Who Was Mary Anning?</vt:lpstr>
      <vt:lpstr>Quick Quiz</vt:lpstr>
      <vt:lpstr>Quick Quiz</vt:lpstr>
      <vt:lpstr>Quick Quiz</vt:lpstr>
      <vt:lpstr>Quick Quiz</vt:lpstr>
      <vt:lpstr>What Do Fossils Tell Us about Evolution?</vt:lpstr>
      <vt:lpstr>What Do Fossils Tell Us about Evolution?</vt:lpstr>
      <vt:lpstr>What Do Fossils Tell Us about Evolution?</vt:lpstr>
      <vt:lpstr>What Do Fossils Tell Us about Evolution?</vt:lpstr>
      <vt:lpstr>What Have We Learnt?</vt:lpstr>
      <vt:lpstr>Glossary</vt:lpstr>
      <vt:lpstr>Glossary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Joshua Monteith</cp:lastModifiedBy>
  <cp:revision>110</cp:revision>
  <dcterms:created xsi:type="dcterms:W3CDTF">2021-10-12T14:18:38Z</dcterms:created>
  <dcterms:modified xsi:type="dcterms:W3CDTF">2021-10-15T12:03:04Z</dcterms:modified>
</cp:coreProperties>
</file>