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0"/>
  </p:notesMasterIdLst>
  <p:handoutMasterIdLst>
    <p:handoutMasterId r:id="rId21"/>
  </p:handoutMasterIdLst>
  <p:sldIdLst>
    <p:sldId id="276" r:id="rId2"/>
    <p:sldId id="278" r:id="rId3"/>
    <p:sldId id="279" r:id="rId4"/>
    <p:sldId id="281" r:id="rId5"/>
    <p:sldId id="282" r:id="rId6"/>
    <p:sldId id="285" r:id="rId7"/>
    <p:sldId id="283" r:id="rId8"/>
    <p:sldId id="304" r:id="rId9"/>
    <p:sldId id="305" r:id="rId10"/>
    <p:sldId id="306" r:id="rId11"/>
    <p:sldId id="307" r:id="rId12"/>
    <p:sldId id="308" r:id="rId13"/>
    <p:sldId id="309" r:id="rId14"/>
    <p:sldId id="310" r:id="rId15"/>
    <p:sldId id="311" r:id="rId16"/>
    <p:sldId id="312" r:id="rId17"/>
    <p:sldId id="313" r:id="rId18"/>
    <p:sldId id="280" r:id="rId19"/>
  </p:sldIdLst>
  <p:sldSz cx="9144000" cy="6858000" type="screen4x3"/>
  <p:notesSz cx="6858000" cy="9144000"/>
  <p:embeddedFontLst>
    <p:embeddedFont>
      <p:font typeface="BBC Reith Sans" panose="020B0603020204020204" pitchFamily="34" charset="-18"/>
      <p:regular r:id="rId22"/>
      <p:bold r:id="rId23"/>
      <p:italic r:id="rId24"/>
      <p:boldItalic r:id="rId25"/>
    </p:embeddedFont>
    <p:embeddedFont>
      <p:font typeface="BBC Reith Sans Medium" panose="020B0703020204020204" pitchFamily="34" charset="-18"/>
      <p:regular r:id="rId26"/>
      <p:italic r:id="rId27"/>
    </p:embeddedFont>
    <p:embeddedFont>
      <p:font typeface="BBC Reith Sans XBold" panose="020B0803020204020204" pitchFamily="34" charset="-18"/>
      <p:bold r:id="rId28"/>
      <p:italic r:id="rId29"/>
      <p:boldItalic r:id="rId30"/>
    </p:embeddedFont>
    <p:embeddedFont>
      <p:font typeface="Calibri" panose="020F0502020204030204" pitchFamily="34" charset="0"/>
      <p:regular r:id="rId31"/>
      <p:bold r:id="rId32"/>
      <p:italic r:id="rId33"/>
      <p:boldItalic r:id="rId34"/>
    </p:embeddedFont>
    <p:embeddedFont>
      <p:font typeface="Twinkl" panose="02000000000000000000" pitchFamily="2" charset="0"/>
      <p:regular r:id="rId35"/>
      <p:bold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52" userDrawn="1">
          <p15:clr>
            <a:srgbClr val="A4A3A4"/>
          </p15:clr>
        </p15:guide>
        <p15:guide id="6" pos="5420" userDrawn="1">
          <p15:clr>
            <a:srgbClr val="A4A3A4"/>
          </p15:clr>
        </p15:guide>
        <p15:guide id="7" orient="horz" pos="278" userDrawn="1">
          <p15:clr>
            <a:srgbClr val="A4A3A4"/>
          </p15:clr>
        </p15:guide>
        <p15:guide id="8" pos="476" userDrawn="1">
          <p15:clr>
            <a:srgbClr val="A4A3A4"/>
          </p15:clr>
        </p15:guide>
        <p15:guide id="9" orient="horz" pos="504"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B1E3"/>
    <a:srgbClr val="000033"/>
    <a:srgbClr val="DB6AA7"/>
    <a:srgbClr val="E3E179"/>
    <a:srgbClr val="7DAAC5"/>
    <a:srgbClr val="E062AE"/>
    <a:srgbClr val="18A0DB"/>
    <a:srgbClr val="DE1E5A"/>
    <a:srgbClr val="BC0105"/>
    <a:srgbClr val="80C1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828" autoAdjust="0"/>
    <p:restoredTop sz="92754" autoAdjust="0"/>
  </p:normalViewPr>
  <p:slideViewPr>
    <p:cSldViewPr snapToGrid="0" showGuides="1">
      <p:cViewPr varScale="1">
        <p:scale>
          <a:sx n="106" d="100"/>
          <a:sy n="106" d="100"/>
        </p:scale>
        <p:origin x="1584" y="96"/>
      </p:cViewPr>
      <p:guideLst>
        <p:guide orient="horz" pos="2160"/>
        <p:guide pos="2880"/>
        <p:guide pos="340"/>
        <p:guide orient="horz" pos="3952"/>
        <p:guide pos="5420"/>
        <p:guide orient="horz" pos="278"/>
        <p:guide pos="476"/>
        <p:guide orient="horz" pos="504"/>
        <p:guide orient="horz" pos="3838"/>
        <p:guide pos="5284"/>
      </p:guideLst>
    </p:cSldViewPr>
  </p:slideViewPr>
  <p:notesTextViewPr>
    <p:cViewPr>
      <p:scale>
        <a:sx n="260" d="100"/>
        <a:sy n="260" d="100"/>
      </p:scale>
      <p:origin x="0" y="0"/>
    </p:cViewPr>
  </p:notesTextViewPr>
  <p:notesViewPr>
    <p:cSldViewPr snapToGrid="0" showGuides="1">
      <p:cViewPr varScale="1">
        <p:scale>
          <a:sx n="58" d="100"/>
          <a:sy n="58" d="100"/>
        </p:scale>
        <p:origin x="1962"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theme" Target="theme/theme1.xml"/><Relationship Id="rId21" Type="http://schemas.openxmlformats.org/officeDocument/2006/relationships/handoutMaster" Target="handoutMasters/handoutMaster1.xml"/><Relationship Id="rId34" Type="http://schemas.openxmlformats.org/officeDocument/2006/relationships/font" Target="fonts/font1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03/11/2022</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03/11/2022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521341-850D-40E1-BB3D-87946DC9B06D}" type="slidenum">
              <a:rPr lang="en-GB" smtClean="0"/>
              <a:t>3</a:t>
            </a:fld>
            <a:endParaRPr lang="en-GB"/>
          </a:p>
        </p:txBody>
      </p:sp>
    </p:spTree>
    <p:extLst>
      <p:ext uri="{BB962C8B-B14F-4D97-AF65-F5344CB8AC3E}">
        <p14:creationId xmlns:p14="http://schemas.microsoft.com/office/powerpoint/2010/main" val="18563125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521341-850D-40E1-BB3D-87946DC9B06D}" type="slidenum">
              <a:rPr lang="en-GB" smtClean="0"/>
              <a:t>14</a:t>
            </a:fld>
            <a:endParaRPr lang="en-GB"/>
          </a:p>
        </p:txBody>
      </p:sp>
    </p:spTree>
    <p:extLst>
      <p:ext uri="{BB962C8B-B14F-4D97-AF65-F5344CB8AC3E}">
        <p14:creationId xmlns:p14="http://schemas.microsoft.com/office/powerpoint/2010/main" val="3711689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521341-850D-40E1-BB3D-87946DC9B06D}" type="slidenum">
              <a:rPr lang="en-GB" smtClean="0"/>
              <a:t>15</a:t>
            </a:fld>
            <a:endParaRPr lang="en-GB"/>
          </a:p>
        </p:txBody>
      </p:sp>
    </p:spTree>
    <p:extLst>
      <p:ext uri="{BB962C8B-B14F-4D97-AF65-F5344CB8AC3E}">
        <p14:creationId xmlns:p14="http://schemas.microsoft.com/office/powerpoint/2010/main" val="3481378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521341-850D-40E1-BB3D-87946DC9B06D}" type="slidenum">
              <a:rPr lang="en-GB" smtClean="0"/>
              <a:t>16</a:t>
            </a:fld>
            <a:endParaRPr lang="en-GB"/>
          </a:p>
        </p:txBody>
      </p:sp>
    </p:spTree>
    <p:extLst>
      <p:ext uri="{BB962C8B-B14F-4D97-AF65-F5344CB8AC3E}">
        <p14:creationId xmlns:p14="http://schemas.microsoft.com/office/powerpoint/2010/main" val="18528348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521341-850D-40E1-BB3D-87946DC9B06D}" type="slidenum">
              <a:rPr lang="en-GB" smtClean="0"/>
              <a:t>17</a:t>
            </a:fld>
            <a:endParaRPr lang="en-GB"/>
          </a:p>
        </p:txBody>
      </p:sp>
    </p:spTree>
    <p:extLst>
      <p:ext uri="{BB962C8B-B14F-4D97-AF65-F5344CB8AC3E}">
        <p14:creationId xmlns:p14="http://schemas.microsoft.com/office/powerpoint/2010/main" val="215400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521341-850D-40E1-BB3D-87946DC9B06D}" type="slidenum">
              <a:rPr lang="en-GB" smtClean="0"/>
              <a:t>6</a:t>
            </a:fld>
            <a:endParaRPr lang="en-GB"/>
          </a:p>
        </p:txBody>
      </p:sp>
    </p:spTree>
    <p:extLst>
      <p:ext uri="{BB962C8B-B14F-4D97-AF65-F5344CB8AC3E}">
        <p14:creationId xmlns:p14="http://schemas.microsoft.com/office/powerpoint/2010/main" val="1378455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521341-850D-40E1-BB3D-87946DC9B06D}" type="slidenum">
              <a:rPr lang="en-GB" smtClean="0"/>
              <a:t>7</a:t>
            </a:fld>
            <a:endParaRPr lang="en-GB"/>
          </a:p>
        </p:txBody>
      </p:sp>
    </p:spTree>
    <p:extLst>
      <p:ext uri="{BB962C8B-B14F-4D97-AF65-F5344CB8AC3E}">
        <p14:creationId xmlns:p14="http://schemas.microsoft.com/office/powerpoint/2010/main" val="2803710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521341-850D-40E1-BB3D-87946DC9B06D}" type="slidenum">
              <a:rPr lang="en-GB" smtClean="0"/>
              <a:t>8</a:t>
            </a:fld>
            <a:endParaRPr lang="en-GB"/>
          </a:p>
        </p:txBody>
      </p:sp>
    </p:spTree>
    <p:extLst>
      <p:ext uri="{BB962C8B-B14F-4D97-AF65-F5344CB8AC3E}">
        <p14:creationId xmlns:p14="http://schemas.microsoft.com/office/powerpoint/2010/main" val="3759017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521341-850D-40E1-BB3D-87946DC9B06D}" type="slidenum">
              <a:rPr lang="en-GB" smtClean="0"/>
              <a:t>9</a:t>
            </a:fld>
            <a:endParaRPr lang="en-GB"/>
          </a:p>
        </p:txBody>
      </p:sp>
    </p:spTree>
    <p:extLst>
      <p:ext uri="{BB962C8B-B14F-4D97-AF65-F5344CB8AC3E}">
        <p14:creationId xmlns:p14="http://schemas.microsoft.com/office/powerpoint/2010/main" val="3556594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521341-850D-40E1-BB3D-87946DC9B06D}" type="slidenum">
              <a:rPr lang="en-GB" smtClean="0"/>
              <a:t>10</a:t>
            </a:fld>
            <a:endParaRPr lang="en-GB"/>
          </a:p>
        </p:txBody>
      </p:sp>
    </p:spTree>
    <p:extLst>
      <p:ext uri="{BB962C8B-B14F-4D97-AF65-F5344CB8AC3E}">
        <p14:creationId xmlns:p14="http://schemas.microsoft.com/office/powerpoint/2010/main" val="1142419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521341-850D-40E1-BB3D-87946DC9B06D}" type="slidenum">
              <a:rPr lang="en-GB" smtClean="0"/>
              <a:t>11</a:t>
            </a:fld>
            <a:endParaRPr lang="en-GB"/>
          </a:p>
        </p:txBody>
      </p:sp>
    </p:spTree>
    <p:extLst>
      <p:ext uri="{BB962C8B-B14F-4D97-AF65-F5344CB8AC3E}">
        <p14:creationId xmlns:p14="http://schemas.microsoft.com/office/powerpoint/2010/main" val="3337762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521341-850D-40E1-BB3D-87946DC9B06D}" type="slidenum">
              <a:rPr lang="en-GB" smtClean="0"/>
              <a:t>12</a:t>
            </a:fld>
            <a:endParaRPr lang="en-GB"/>
          </a:p>
        </p:txBody>
      </p:sp>
    </p:spTree>
    <p:extLst>
      <p:ext uri="{BB962C8B-B14F-4D97-AF65-F5344CB8AC3E}">
        <p14:creationId xmlns:p14="http://schemas.microsoft.com/office/powerpoint/2010/main" val="7640311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521341-850D-40E1-BB3D-87946DC9B06D}" type="slidenum">
              <a:rPr lang="en-GB" smtClean="0"/>
              <a:t>13</a:t>
            </a:fld>
            <a:endParaRPr lang="en-GB"/>
          </a:p>
        </p:txBody>
      </p:sp>
    </p:spTree>
    <p:extLst>
      <p:ext uri="{BB962C8B-B14F-4D97-AF65-F5344CB8AC3E}">
        <p14:creationId xmlns:p14="http://schemas.microsoft.com/office/powerpoint/2010/main" val="416574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www.twinkl.co.uk/" TargetMode="External"/><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hyperlink" Target="https://www.twinkl.co.uk/"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hlinkClick r:id="rId3"/>
          </p:cNvPr>
          <p:cNvSpPr/>
          <p:nvPr userDrawn="1"/>
        </p:nvSpPr>
        <p:spPr>
          <a:xfrm>
            <a:off x="4137660" y="3152488"/>
            <a:ext cx="86868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Text&#10;&#10;Description automatically generated">
            <a:extLst>
              <a:ext uri="{FF2B5EF4-FFF2-40B4-BE49-F238E27FC236}">
                <a16:creationId xmlns:a16="http://schemas.microsoft.com/office/drawing/2014/main" id="{1CD35385-6054-889B-9388-2A9BD6BD1753}"/>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268"/>
            <a:ext cx="9144000" cy="6857464"/>
          </a:xfrm>
          <a:prstGeom prst="rect">
            <a:avLst/>
          </a:prstGeom>
        </p:spPr>
      </p:pic>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5"/>
          <p:cNvSpPr>
            <a:spLocks noGrp="1"/>
          </p:cNvSpPr>
          <p:nvPr>
            <p:ph type="title"/>
          </p:nvPr>
        </p:nvSpPr>
        <p:spPr>
          <a:xfrm>
            <a:off x="457198" y="478895"/>
            <a:ext cx="8220075" cy="994306"/>
          </a:xfrm>
        </p:spPr>
        <p:txBody>
          <a:bodyPr>
            <a:noAutofit/>
          </a:bodyPr>
          <a:lstStyle>
            <a:lvl1pPr>
              <a:defRPr>
                <a:latin typeface="BBC Reith Sans XBold" panose="020B0803020204020204" pitchFamily="34" charset="-18"/>
                <a:ea typeface="BBC Reith Sans XBold" panose="020B0803020204020204" pitchFamily="34" charset="-18"/>
                <a:cs typeface="BBC Reith Sans XBold" panose="020B0803020204020204" pitchFamily="34" charset="-18"/>
              </a:defRPr>
            </a:lvl1pPr>
          </a:lstStyle>
          <a:p>
            <a:r>
              <a:rPr lang="en-US" dirty="0"/>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4" name="Rectangle 3">
            <a:hlinkClick r:id="rId2"/>
          </p:cNvPr>
          <p:cNvSpPr/>
          <p:nvPr userDrawn="1"/>
        </p:nvSpPr>
        <p:spPr>
          <a:xfrm>
            <a:off x="4137660" y="3152488"/>
            <a:ext cx="868680" cy="553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picture containing text, nature, ice&#10;&#10;Description automatically generated">
            <a:extLst>
              <a:ext uri="{FF2B5EF4-FFF2-40B4-BE49-F238E27FC236}">
                <a16:creationId xmlns:a16="http://schemas.microsoft.com/office/drawing/2014/main" id="{4B86A388-37EE-A71B-C336-4BAF98CF169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64" y="0"/>
            <a:ext cx="9139535" cy="6861352"/>
          </a:xfrm>
          <a:prstGeom prst="rect">
            <a:avLst/>
          </a:prstGeom>
        </p:spPr>
      </p:pic>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A picture containing dome&#10;&#10;Description automatically generated">
            <a:extLst>
              <a:ext uri="{FF2B5EF4-FFF2-40B4-BE49-F238E27FC236}">
                <a16:creationId xmlns:a16="http://schemas.microsoft.com/office/drawing/2014/main" id="{EAC70CC1-E470-64A2-9144-8C96DE1BF1D9}"/>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464" y="0"/>
            <a:ext cx="9135071" cy="6858000"/>
          </a:xfrm>
          <a:prstGeom prst="rect">
            <a:avLst/>
          </a:prstGeom>
        </p:spPr>
      </p:pic>
      <p:sp>
        <p:nvSpPr>
          <p:cNvPr id="7" name="Rounded Rectangle 6">
            <a:extLst>
              <a:ext uri="{FF2B5EF4-FFF2-40B4-BE49-F238E27FC236}">
                <a16:creationId xmlns:a16="http://schemas.microsoft.com/office/drawing/2014/main" id="{08B5B2EA-5017-7546-A78D-40CFD65C6BF5}"/>
              </a:ext>
            </a:extLst>
          </p:cNvPr>
          <p:cNvSpPr/>
          <p:nvPr userDrawn="1"/>
        </p:nvSpPr>
        <p:spPr bwMode="auto">
          <a:xfrm>
            <a:off x="457197" y="438150"/>
            <a:ext cx="8220075" cy="5957887"/>
          </a:xfrm>
          <a:prstGeom prst="roundRect">
            <a:avLst>
              <a:gd name="adj" fmla="val 2649"/>
            </a:avLst>
          </a:prstGeom>
          <a:solidFill>
            <a:schemeClr val="bg1">
              <a:alpha val="75000"/>
            </a:schemeClr>
          </a:solidFill>
          <a:ln w="28575" cap="rnd">
            <a:solidFill>
              <a:srgbClr val="00003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Rounded Rectangle 7">
            <a:extLst>
              <a:ext uri="{FF2B5EF4-FFF2-40B4-BE49-F238E27FC236}">
                <a16:creationId xmlns:a16="http://schemas.microsoft.com/office/drawing/2014/main" id="{7BEF6757-2533-1C21-C56F-ADEFC8285271}"/>
              </a:ext>
            </a:extLst>
          </p:cNvPr>
          <p:cNvSpPr/>
          <p:nvPr userDrawn="1"/>
        </p:nvSpPr>
        <p:spPr bwMode="auto">
          <a:xfrm>
            <a:off x="457196" y="438149"/>
            <a:ext cx="8220075" cy="5957887"/>
          </a:xfrm>
          <a:prstGeom prst="roundRect">
            <a:avLst>
              <a:gd name="adj" fmla="val 2649"/>
            </a:avLst>
          </a:prstGeom>
          <a:solidFill>
            <a:schemeClr val="bg1">
              <a:alpha val="75000"/>
            </a:schemeClr>
          </a:solidFill>
          <a:ln w="28575" cap="rnd">
            <a:solidFill>
              <a:srgbClr val="00003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Lst>
  <p:txStyles>
    <p:titleStyle>
      <a:lvl1pPr algn="l" defTabSz="914400" rtl="0" eaLnBrk="1" latinLnBrk="0" hangingPunct="1">
        <a:lnSpc>
          <a:spcPct val="90000"/>
        </a:lnSpc>
        <a:spcBef>
          <a:spcPct val="0"/>
        </a:spcBef>
        <a:buNone/>
        <a:defRPr sz="4000" b="1" kern="1200">
          <a:solidFill>
            <a:srgbClr val="1C1C1C"/>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mn-lt"/>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mn-lt"/>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mn-lt"/>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mn-lt"/>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mn-lt"/>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9.tiff"/></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31.tiff"/><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4.tiff"/><Relationship Id="rId5" Type="http://schemas.openxmlformats.org/officeDocument/2006/relationships/image" Target="../media/image33.tiff"/><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5.jpg"/></Relationships>
</file>

<file path=ppt/slides/_rels/slide16.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8" Type="http://schemas.openxmlformats.org/officeDocument/2006/relationships/image" Target="../media/image41.tiff"/><Relationship Id="rId3" Type="http://schemas.openxmlformats.org/officeDocument/2006/relationships/image" Target="../media/image37.tiff"/><Relationship Id="rId7" Type="http://schemas.openxmlformats.org/officeDocument/2006/relationships/image" Target="../media/image40.tiff"/><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9.tiff"/><Relationship Id="rId11" Type="http://schemas.openxmlformats.org/officeDocument/2006/relationships/image" Target="../media/image44.tiff"/><Relationship Id="rId5" Type="http://schemas.openxmlformats.org/officeDocument/2006/relationships/image" Target="../media/image38.jpeg"/><Relationship Id="rId10" Type="http://schemas.openxmlformats.org/officeDocument/2006/relationships/image" Target="../media/image43.tiff"/><Relationship Id="rId4" Type="http://schemas.openxmlformats.org/officeDocument/2006/relationships/image" Target="../media/image10.png"/><Relationship Id="rId9" Type="http://schemas.openxmlformats.org/officeDocument/2006/relationships/image" Target="../media/image42.tiff"/></Relationships>
</file>

<file path=ppt/slides/_rels/slide18.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bbc.co.uk/teach/live-lessons/frozen-planet-ii-science-live-lesson/z6x3cxs"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8.tiff"/></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6.tiff"/><Relationship Id="rId13" Type="http://schemas.openxmlformats.org/officeDocument/2006/relationships/image" Target="../media/image21.tiff"/><Relationship Id="rId3" Type="http://schemas.openxmlformats.org/officeDocument/2006/relationships/image" Target="../media/image12.tiff"/><Relationship Id="rId7" Type="http://schemas.openxmlformats.org/officeDocument/2006/relationships/image" Target="../media/image15.tiff"/><Relationship Id="rId12" Type="http://schemas.openxmlformats.org/officeDocument/2006/relationships/image" Target="../media/image20.tif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4.tiff"/><Relationship Id="rId11" Type="http://schemas.openxmlformats.org/officeDocument/2006/relationships/image" Target="../media/image19.tiff"/><Relationship Id="rId5" Type="http://schemas.openxmlformats.org/officeDocument/2006/relationships/image" Target="../media/image13.tiff"/><Relationship Id="rId10" Type="http://schemas.openxmlformats.org/officeDocument/2006/relationships/image" Target="../media/image18.tiff"/><Relationship Id="rId4" Type="http://schemas.openxmlformats.org/officeDocument/2006/relationships/image" Target="../media/image10.png"/><Relationship Id="rId9" Type="http://schemas.openxmlformats.org/officeDocument/2006/relationships/image" Target="../media/image17.tiff"/></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p:cNvSpPr>
          <p:nvPr/>
        </p:nvSpPr>
        <p:spPr bwMode="auto">
          <a:xfrm>
            <a:off x="457200" y="6283683"/>
            <a:ext cx="8220075" cy="715963"/>
          </a:xfrm>
          <a:prstGeom prst="roundRect">
            <a:avLst>
              <a:gd name="adj" fmla="val 963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round/>
                <a:headEnd/>
                <a:tailEnd/>
              </a14:hiddenLine>
            </a:ext>
          </a:extLst>
        </p:spPr>
        <p:txBody>
          <a:bodyPr lIns="252000" tIns="252000" rIns="252000" bIns="252000" anchor="ctr" anchorCtr="1"/>
          <a:lstStyle>
            <a:lvl1pPr>
              <a:defRPr>
                <a:solidFill>
                  <a:schemeClr val="tx1"/>
                </a:solidFill>
                <a:latin typeface="Twinkl" pitchFamily="2" charset="0"/>
              </a:defRPr>
            </a:lvl1pPr>
            <a:lvl2pPr marL="742950" indent="-285750">
              <a:defRPr>
                <a:solidFill>
                  <a:schemeClr val="tx1"/>
                </a:solidFill>
                <a:latin typeface="Twinkl" pitchFamily="2" charset="0"/>
              </a:defRPr>
            </a:lvl2pPr>
            <a:lvl3pPr marL="1143000" indent="-228600">
              <a:defRPr>
                <a:solidFill>
                  <a:schemeClr val="tx1"/>
                </a:solidFill>
                <a:latin typeface="Twinkl" pitchFamily="2" charset="0"/>
              </a:defRPr>
            </a:lvl3pPr>
            <a:lvl4pPr marL="1600200" indent="-228600">
              <a:defRPr>
                <a:solidFill>
                  <a:schemeClr val="tx1"/>
                </a:solidFill>
                <a:latin typeface="Twinkl" pitchFamily="2" charset="0"/>
              </a:defRPr>
            </a:lvl4pPr>
            <a:lvl5pPr marL="2057400" indent="-228600">
              <a:defRPr>
                <a:solidFill>
                  <a:schemeClr val="tx1"/>
                </a:solidFill>
                <a:latin typeface="Twinkl" pitchFamily="2" charset="0"/>
              </a:defRPr>
            </a:lvl5pPr>
            <a:lvl6pPr marL="2514600" indent="-228600" eaLnBrk="0" fontAlgn="base" hangingPunct="0">
              <a:spcBef>
                <a:spcPct val="0"/>
              </a:spcBef>
              <a:spcAft>
                <a:spcPct val="0"/>
              </a:spcAft>
              <a:defRPr>
                <a:solidFill>
                  <a:schemeClr val="tx1"/>
                </a:solidFill>
                <a:latin typeface="Twinkl" pitchFamily="2" charset="0"/>
              </a:defRPr>
            </a:lvl6pPr>
            <a:lvl7pPr marL="2971800" indent="-228600" eaLnBrk="0" fontAlgn="base" hangingPunct="0">
              <a:spcBef>
                <a:spcPct val="0"/>
              </a:spcBef>
              <a:spcAft>
                <a:spcPct val="0"/>
              </a:spcAft>
              <a:defRPr>
                <a:solidFill>
                  <a:schemeClr val="tx1"/>
                </a:solidFill>
                <a:latin typeface="Twinkl" pitchFamily="2" charset="0"/>
              </a:defRPr>
            </a:lvl7pPr>
            <a:lvl8pPr marL="3429000" indent="-228600" eaLnBrk="0" fontAlgn="base" hangingPunct="0">
              <a:spcBef>
                <a:spcPct val="0"/>
              </a:spcBef>
              <a:spcAft>
                <a:spcPct val="0"/>
              </a:spcAft>
              <a:defRPr>
                <a:solidFill>
                  <a:schemeClr val="tx1"/>
                </a:solidFill>
                <a:latin typeface="Twinkl" pitchFamily="2" charset="0"/>
              </a:defRPr>
            </a:lvl8pPr>
            <a:lvl9pPr marL="3886200" indent="-228600" eaLnBrk="0" fontAlgn="base" hangingPunct="0">
              <a:spcBef>
                <a:spcPct val="0"/>
              </a:spcBef>
              <a:spcAft>
                <a:spcPct val="0"/>
              </a:spcAft>
              <a:defRPr>
                <a:solidFill>
                  <a:schemeClr val="tx1"/>
                </a:solidFill>
                <a:latin typeface="Twinkl" pitchFamily="2" charset="0"/>
              </a:defRPr>
            </a:lvl9pPr>
          </a:lstStyle>
          <a:p>
            <a:pPr algn="ctr" eaLnBrk="1" hangingPunct="1">
              <a:lnSpc>
                <a:spcPct val="90000"/>
              </a:lnSpc>
            </a:pPr>
            <a:r>
              <a:rPr lang="en-GB" altLang="en-US" sz="1000" dirty="0">
                <a:solidFill>
                  <a:schemeClr val="bg1"/>
                </a:solidFill>
                <a:latin typeface="+mj-lt"/>
                <a:ea typeface="Roboto" panose="02000000000000000000" pitchFamily="2" charset="0"/>
                <a:cs typeface="Arial" panose="020B0604020202020204" pitchFamily="34" charset="0"/>
              </a:rPr>
              <a:t>You may wish to delete this slide before beginning the presentation.</a:t>
            </a:r>
          </a:p>
        </p:txBody>
      </p:sp>
      <p:sp>
        <p:nvSpPr>
          <p:cNvPr id="2" name="Title 1">
            <a:extLst>
              <a:ext uri="{FF2B5EF4-FFF2-40B4-BE49-F238E27FC236}">
                <a16:creationId xmlns:a16="http://schemas.microsoft.com/office/drawing/2014/main" id="{B2B0B533-5B89-57D4-86A0-E45C08948072}"/>
              </a:ext>
            </a:extLst>
          </p:cNvPr>
          <p:cNvSpPr>
            <a:spLocks noGrp="1"/>
          </p:cNvSpPr>
          <p:nvPr/>
        </p:nvSpPr>
        <p:spPr>
          <a:xfrm>
            <a:off x="743308" y="820296"/>
            <a:ext cx="7670800" cy="1034469"/>
          </a:xfrm>
          <a:prstGeom prst="rect">
            <a:avLst/>
          </a:prstGeom>
          <a:solidFill>
            <a:schemeClr val="bg1"/>
          </a:solidFill>
          <a:ln w="25400">
            <a:solidFill>
              <a:srgbClr val="000032"/>
            </a:solidFill>
          </a:ln>
        </p:spPr>
        <p:txBody>
          <a:bodyPr vert="horz" wrap="square" lIns="180000" tIns="180000" rIns="180000" bIns="180000" rtlCol="0" anchor="ctr" anchorCtr="1">
            <a:spAutoFit/>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r>
              <a:rPr lang="en-GB" sz="1600" b="0" i="0" u="none" strike="noStrike" dirty="0">
                <a:solidFill>
                  <a:srgbClr val="1C1C1C"/>
                </a:solidFill>
                <a:effectLst/>
                <a:latin typeface="BBC Reith Sans" panose="020B0603020204020204" pitchFamily="34" charset="0"/>
                <a:ea typeface="BBC Reith Sans" panose="020B0603020204020204" pitchFamily="34" charset="0"/>
                <a:cs typeface="BBC Reith Sans" panose="020B0603020204020204" pitchFamily="34" charset="0"/>
              </a:rPr>
              <a:t>This PowerPoint presentation contains links to external websites. Please check that the content of external links is appropriate for the intended audience. Twinkl Ltd is not responsible for the content of external links.</a:t>
            </a:r>
            <a:endParaRPr lang="en-GB" sz="1200" dirty="0">
              <a:solidFill>
                <a:schemeClr val="tx1"/>
              </a:solidFill>
              <a:latin typeface="BBC Reith Sans" panose="020B0603020204020204" pitchFamily="34" charset="0"/>
              <a:ea typeface="BBC Reith Sans" panose="020B0603020204020204" pitchFamily="34" charset="0"/>
              <a:cs typeface="BBC Reith Sans" panose="020B0603020204020204" pitchFamily="34" charset="0"/>
            </a:endParaRPr>
          </a:p>
        </p:txBody>
      </p:sp>
      <p:sp>
        <p:nvSpPr>
          <p:cNvPr id="3" name="Title 1">
            <a:extLst>
              <a:ext uri="{FF2B5EF4-FFF2-40B4-BE49-F238E27FC236}">
                <a16:creationId xmlns:a16="http://schemas.microsoft.com/office/drawing/2014/main" id="{05519216-53F4-B95B-E38D-5F0CE07A0B73}"/>
              </a:ext>
            </a:extLst>
          </p:cNvPr>
          <p:cNvSpPr>
            <a:spLocks noGrp="1"/>
          </p:cNvSpPr>
          <p:nvPr/>
        </p:nvSpPr>
        <p:spPr>
          <a:xfrm>
            <a:off x="743308" y="1986774"/>
            <a:ext cx="7670800" cy="1699266"/>
          </a:xfrm>
          <a:prstGeom prst="rect">
            <a:avLst/>
          </a:prstGeom>
          <a:solidFill>
            <a:schemeClr val="bg1"/>
          </a:solidFill>
          <a:ln w="25400">
            <a:solidFill>
              <a:srgbClr val="000032"/>
            </a:solidFill>
          </a:ln>
        </p:spPr>
        <p:txBody>
          <a:bodyPr vert="horz" wrap="square" lIns="180000" tIns="180000" rIns="180000" bIns="180000" rtlCol="0" anchor="ctr" anchorCtr="1">
            <a:spAutoFit/>
          </a:bodyPr>
          <a:lst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a:lstStyle>
          <a:p>
            <a:r>
              <a:rPr lang="en-GB" sz="1600" b="0" i="0" u="none" strike="noStrike" dirty="0">
                <a:solidFill>
                  <a:srgbClr val="000000"/>
                </a:solidFill>
                <a:effectLst/>
                <a:latin typeface="BBC Reith Sans" panose="020B0603020204020204" pitchFamily="34" charset="0"/>
                <a:ea typeface="BBC Reith Sans" panose="020B0603020204020204" pitchFamily="34" charset="0"/>
                <a:cs typeface="BBC Reith Sans" panose="020B0603020204020204" pitchFamily="34" charset="0"/>
              </a:rPr>
              <a:t>We hope you find the information on our website and resources useful. This resource has been designed with animations on each slide to make it as fun and engaging as possible. To view the content in the correct formatting, please view the slideshow in ‘presentation mode’. If you view the slides without selecting ‘presentation mode’, you may find that some of the text and images overlap each other or are difficult to read.</a:t>
            </a:r>
            <a:endParaRPr lang="en-GB" sz="2800" dirty="0">
              <a:solidFill>
                <a:schemeClr val="tx1"/>
              </a:solidFill>
              <a:latin typeface="BBC Reith Sans" panose="020B0603020204020204" pitchFamily="34" charset="0"/>
              <a:ea typeface="BBC Reith Sans" panose="020B0603020204020204" pitchFamily="34" charset="0"/>
              <a:cs typeface="BBC Reith Sans" panose="020B0603020204020204" pitchFamily="34" charset="0"/>
            </a:endParaRPr>
          </a:p>
        </p:txBody>
      </p:sp>
    </p:spTree>
    <p:extLst>
      <p:ext uri="{BB962C8B-B14F-4D97-AF65-F5344CB8AC3E}">
        <p14:creationId xmlns:p14="http://schemas.microsoft.com/office/powerpoint/2010/main" val="9094001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F18FD34-AE40-3A58-AE8F-FB7329C9442D}"/>
              </a:ext>
            </a:extLst>
          </p:cNvPr>
          <p:cNvSpPr txBox="1"/>
          <p:nvPr/>
        </p:nvSpPr>
        <p:spPr>
          <a:xfrm>
            <a:off x="5660569" y="2313953"/>
            <a:ext cx="2829379" cy="4278094"/>
          </a:xfrm>
          <a:prstGeom prst="rect">
            <a:avLst/>
          </a:prstGeom>
          <a:noFill/>
        </p:spPr>
        <p:txBody>
          <a:bodyPr wrap="square" rtlCol="0">
            <a:spAutoFit/>
          </a:bodyPr>
          <a:lstStyle/>
          <a:p>
            <a:pPr algn="l" rtl="0">
              <a:spcBef>
                <a:spcPts val="0"/>
              </a:spcBef>
              <a:spcAft>
                <a:spcPts val="1200"/>
              </a:spcAft>
            </a:pPr>
            <a:r>
              <a:rPr lang="en-GB" sz="1800" b="0" i="0" u="none" strike="noStrike" dirty="0">
                <a:solidFill>
                  <a:srgbClr val="000000"/>
                </a:solidFill>
                <a:effectLst/>
              </a:rPr>
              <a:t>The area warmed by 3.1°C between 1971 and 2019, which has caused large areas of sea ice to melt.</a:t>
            </a:r>
            <a:endParaRPr lang="en-GB" b="0" i="0" u="none" strike="noStrike" dirty="0">
              <a:solidFill>
                <a:srgbClr val="000000"/>
              </a:solidFill>
              <a:effectLst/>
            </a:endParaRPr>
          </a:p>
          <a:p>
            <a:pPr algn="l" rtl="0">
              <a:spcBef>
                <a:spcPts val="0"/>
              </a:spcBef>
              <a:spcAft>
                <a:spcPts val="1200"/>
              </a:spcAft>
            </a:pPr>
            <a:r>
              <a:rPr lang="en-GB" sz="1800" b="0" i="0" u="none" strike="noStrike" dirty="0">
                <a:solidFill>
                  <a:srgbClr val="000000"/>
                </a:solidFill>
                <a:effectLst/>
              </a:rPr>
              <a:t>Scientists are predicting that climate change will cause this ice to continue to melt. Some even say that, by 2035, there may not be any summer sea ice in the Arctic.</a:t>
            </a:r>
            <a:endParaRPr lang="en-GB" dirty="0">
              <a:solidFill>
                <a:srgbClr val="000033"/>
              </a:solidFill>
              <a:ea typeface="BBC Reith Sans" panose="020B0603020204020204" pitchFamily="34" charset="-18"/>
              <a:cs typeface="BBC Reith Sans" panose="020B0603020204020204" pitchFamily="34" charset="-18"/>
            </a:endParaRPr>
          </a:p>
          <a:p>
            <a:endParaRPr lang="en-US" dirty="0"/>
          </a:p>
        </p:txBody>
      </p:sp>
      <p:sp>
        <p:nvSpPr>
          <p:cNvPr id="4" name="Rectangle 3"/>
          <p:cNvSpPr/>
          <p:nvPr/>
        </p:nvSpPr>
        <p:spPr>
          <a:xfrm>
            <a:off x="858350" y="1662084"/>
            <a:ext cx="7457154" cy="553998"/>
          </a:xfrm>
          <a:prstGeom prst="rect">
            <a:avLst/>
          </a:prstGeom>
        </p:spPr>
        <p:txBody>
          <a:bodyPr wrap="square" lIns="0" tIns="0" rIns="0" bIns="0">
            <a:spAutoFit/>
          </a:bodyPr>
          <a:lstStyle/>
          <a:p>
            <a:pPr algn="l" rtl="0">
              <a:spcBef>
                <a:spcPts val="0"/>
              </a:spcBef>
              <a:spcAft>
                <a:spcPts val="1200"/>
              </a:spcAft>
            </a:pPr>
            <a:r>
              <a:rPr lang="en-GB" sz="1800" b="0" i="0" u="none" strike="noStrike" dirty="0">
                <a:solidFill>
                  <a:srgbClr val="000000"/>
                </a:solidFill>
                <a:effectLst/>
              </a:rPr>
              <a:t>Climate change is having a noticeable impact on the Arctic region and the species that live there.</a:t>
            </a:r>
            <a:endParaRPr lang="en-GB" dirty="0">
              <a:solidFill>
                <a:srgbClr val="000033"/>
              </a:solidFill>
              <a:ea typeface="BBC Reith Sans" panose="020B0603020204020204" pitchFamily="34" charset="-18"/>
              <a:cs typeface="BBC Reith Sans" panose="020B0603020204020204" pitchFamily="34" charset="-18"/>
            </a:endParaRPr>
          </a:p>
        </p:txBody>
      </p:sp>
      <p:sp>
        <p:nvSpPr>
          <p:cNvPr id="3" name="Title 1">
            <a:extLst>
              <a:ext uri="{FF2B5EF4-FFF2-40B4-BE49-F238E27FC236}">
                <a16:creationId xmlns:a16="http://schemas.microsoft.com/office/drawing/2014/main" id="{36EBB484-3899-E1E6-8813-641403F07746}"/>
              </a:ext>
            </a:extLst>
          </p:cNvPr>
          <p:cNvSpPr txBox="1">
            <a:spLocks/>
          </p:cNvSpPr>
          <p:nvPr/>
        </p:nvSpPr>
        <p:spPr>
          <a:xfrm>
            <a:off x="490030" y="636918"/>
            <a:ext cx="8220075" cy="903915"/>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BBC Reith Sans XBold" panose="020B0803020204020204" pitchFamily="34" charset="-18"/>
                <a:ea typeface="BBC Reith Sans XBold" panose="020B0803020204020204" pitchFamily="34" charset="-18"/>
                <a:cs typeface="BBC Reith Sans XBold" panose="020B0803020204020204" pitchFamily="34" charset="-18"/>
              </a:defRPr>
            </a:lvl1pPr>
          </a:lstStyle>
          <a:p>
            <a:pPr algn="ct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What Are the Effects </a:t>
            </a:r>
            <a:b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b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of Climate Change on the Arctic? </a:t>
            </a:r>
          </a:p>
        </p:txBody>
      </p:sp>
      <p:pic>
        <p:nvPicPr>
          <p:cNvPr id="11" name="Picture 10">
            <a:extLst>
              <a:ext uri="{FF2B5EF4-FFF2-40B4-BE49-F238E27FC236}">
                <a16:creationId xmlns:a16="http://schemas.microsoft.com/office/drawing/2014/main" id="{45D21212-81F1-3786-5133-5C66FD0609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grpSp>
        <p:nvGrpSpPr>
          <p:cNvPr id="2" name="Group 1">
            <a:extLst>
              <a:ext uri="{FF2B5EF4-FFF2-40B4-BE49-F238E27FC236}">
                <a16:creationId xmlns:a16="http://schemas.microsoft.com/office/drawing/2014/main" id="{89DB317C-CBF4-258E-A4D5-09FF84269677}"/>
              </a:ext>
            </a:extLst>
          </p:cNvPr>
          <p:cNvGrpSpPr/>
          <p:nvPr/>
        </p:nvGrpSpPr>
        <p:grpSpPr>
          <a:xfrm>
            <a:off x="813406" y="2375738"/>
            <a:ext cx="4711515" cy="3702911"/>
            <a:chOff x="1421281" y="1763593"/>
            <a:chExt cx="3937623" cy="2591485"/>
          </a:xfrm>
        </p:grpSpPr>
        <p:sp>
          <p:nvSpPr>
            <p:cNvPr id="6" name="Snip Single Corner Rectangle 6">
              <a:extLst>
                <a:ext uri="{FF2B5EF4-FFF2-40B4-BE49-F238E27FC236}">
                  <a16:creationId xmlns:a16="http://schemas.microsoft.com/office/drawing/2014/main" id="{1EFEEF01-E20D-F0D3-869B-9BF67E1779D0}"/>
                </a:ext>
              </a:extLst>
            </p:cNvPr>
            <p:cNvSpPr/>
            <p:nvPr/>
          </p:nvSpPr>
          <p:spPr>
            <a:xfrm>
              <a:off x="1421281" y="1836598"/>
              <a:ext cx="3824026" cy="2518480"/>
            </a:xfrm>
            <a:prstGeom prst="snip1Rect">
              <a:avLst/>
            </a:prstGeom>
            <a:solidFill>
              <a:srgbClr val="7DAAC5"/>
            </a:solid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5202BC53-E298-7279-4623-F159671D497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4422"/>
            <a:stretch/>
          </p:blipFill>
          <p:spPr>
            <a:xfrm>
              <a:off x="1566114" y="1763593"/>
              <a:ext cx="3792790" cy="2474223"/>
            </a:xfrm>
            <a:custGeom>
              <a:avLst/>
              <a:gdLst>
                <a:gd name="connsiteX0" fmla="*/ 0 w 4368611"/>
                <a:gd name="connsiteY0" fmla="*/ 0 h 2906163"/>
                <a:gd name="connsiteX1" fmla="*/ 3884241 w 4368611"/>
                <a:gd name="connsiteY1" fmla="*/ 0 h 2906163"/>
                <a:gd name="connsiteX2" fmla="*/ 4368611 w 4368611"/>
                <a:gd name="connsiteY2" fmla="*/ 484370 h 2906163"/>
                <a:gd name="connsiteX3" fmla="*/ 4368611 w 4368611"/>
                <a:gd name="connsiteY3" fmla="*/ 2906163 h 2906163"/>
                <a:gd name="connsiteX4" fmla="*/ 0 w 4368611"/>
                <a:gd name="connsiteY4" fmla="*/ 2906163 h 2906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8611" h="2906163">
                  <a:moveTo>
                    <a:pt x="0" y="0"/>
                  </a:moveTo>
                  <a:lnTo>
                    <a:pt x="3884241" y="0"/>
                  </a:lnTo>
                  <a:lnTo>
                    <a:pt x="4368611" y="484370"/>
                  </a:lnTo>
                  <a:lnTo>
                    <a:pt x="4368611" y="2906163"/>
                  </a:lnTo>
                  <a:lnTo>
                    <a:pt x="0" y="2906163"/>
                  </a:lnTo>
                  <a:close/>
                </a:path>
              </a:pathLst>
            </a:custGeom>
            <a:ln w="28575">
              <a:solidFill>
                <a:srgbClr val="000033"/>
              </a:solidFill>
            </a:ln>
          </p:spPr>
        </p:pic>
      </p:grpSp>
    </p:spTree>
    <p:extLst>
      <p:ext uri="{BB962C8B-B14F-4D97-AF65-F5344CB8AC3E}">
        <p14:creationId xmlns:p14="http://schemas.microsoft.com/office/powerpoint/2010/main" val="211408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10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ppt_x</p:attrName>
                                        </p:attrNameLst>
                                      </p:cBhvr>
                                      <p:tavLst>
                                        <p:tav tm="0">
                                          <p:val>
                                            <p:strVal val="#ppt_x-#ppt_w*1.125000"/>
                                          </p:val>
                                        </p:tav>
                                        <p:tav tm="100000">
                                          <p:val>
                                            <p:strVal val="#ppt_x"/>
                                          </p:val>
                                        </p:tav>
                                      </p:tavLst>
                                    </p:anim>
                                    <p:animEffect transition="in" filter="wipe(right)">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6EBB484-3899-E1E6-8813-641403F07746}"/>
              </a:ext>
            </a:extLst>
          </p:cNvPr>
          <p:cNvSpPr txBox="1">
            <a:spLocks/>
          </p:cNvSpPr>
          <p:nvPr/>
        </p:nvSpPr>
        <p:spPr>
          <a:xfrm>
            <a:off x="490030" y="589418"/>
            <a:ext cx="8220075" cy="903915"/>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BBC Reith Sans XBold" panose="020B0803020204020204" pitchFamily="34" charset="-18"/>
                <a:ea typeface="BBC Reith Sans XBold" panose="020B0803020204020204" pitchFamily="34" charset="-18"/>
                <a:cs typeface="BBC Reith Sans XBold" panose="020B0803020204020204" pitchFamily="34" charset="-18"/>
              </a:defRPr>
            </a:lvl1pPr>
          </a:lstStyle>
          <a:p>
            <a:pPr algn="ct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How is Climate Change </a:t>
            </a:r>
            <a:b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b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Affecting Arctic Species? </a:t>
            </a:r>
          </a:p>
        </p:txBody>
      </p:sp>
      <p:sp>
        <p:nvSpPr>
          <p:cNvPr id="8" name="TextBox 7">
            <a:extLst>
              <a:ext uri="{FF2B5EF4-FFF2-40B4-BE49-F238E27FC236}">
                <a16:creationId xmlns:a16="http://schemas.microsoft.com/office/drawing/2014/main" id="{5F18FD34-AE40-3A58-AE8F-FB7329C9442D}"/>
              </a:ext>
            </a:extLst>
          </p:cNvPr>
          <p:cNvSpPr txBox="1"/>
          <p:nvPr/>
        </p:nvSpPr>
        <p:spPr>
          <a:xfrm>
            <a:off x="780365" y="2360489"/>
            <a:ext cx="7734298" cy="2031325"/>
          </a:xfrm>
          <a:prstGeom prst="rect">
            <a:avLst/>
          </a:prstGeom>
          <a:noFill/>
        </p:spPr>
        <p:txBody>
          <a:bodyPr wrap="square" rtlCol="0">
            <a:spAutoFit/>
          </a:bodyPr>
          <a:lstStyle/>
          <a:p>
            <a:pPr algn="l" rtl="0">
              <a:spcBef>
                <a:spcPts val="0"/>
              </a:spcBef>
              <a:spcAft>
                <a:spcPts val="1200"/>
              </a:spcAft>
            </a:pPr>
            <a:r>
              <a:rPr lang="en-GB" sz="1800" b="0" i="0" u="none" strike="noStrike" dirty="0">
                <a:solidFill>
                  <a:srgbClr val="000000"/>
                </a:solidFill>
                <a:effectLst/>
              </a:rPr>
              <a:t>Polar bears need the sea ice to hunt seals. This provides them with the food they need to live as well as allowing them to store enough fat in their bodies to help them survive the summer months. The decline in sea ice – especially during the summer months – means that </a:t>
            </a:r>
            <a:br>
              <a:rPr lang="en-GB" sz="1800" b="0" i="0" u="none" strike="noStrike" dirty="0">
                <a:solidFill>
                  <a:srgbClr val="000000"/>
                </a:solidFill>
                <a:effectLst/>
              </a:rPr>
            </a:br>
            <a:r>
              <a:rPr lang="en-GB" sz="1800" b="0" i="0" u="none" strike="noStrike" dirty="0">
                <a:solidFill>
                  <a:srgbClr val="000000"/>
                </a:solidFill>
                <a:effectLst/>
              </a:rPr>
              <a:t>polar bears are forced to live on land for </a:t>
            </a:r>
            <a:br>
              <a:rPr lang="en-GB" sz="1800" b="0" i="0" u="none" strike="noStrike" dirty="0">
                <a:solidFill>
                  <a:srgbClr val="000000"/>
                </a:solidFill>
                <a:effectLst/>
              </a:rPr>
            </a:br>
            <a:r>
              <a:rPr lang="en-GB" sz="1800" b="0" i="0" u="none" strike="noStrike" dirty="0">
                <a:solidFill>
                  <a:srgbClr val="000000"/>
                </a:solidFill>
                <a:effectLst/>
              </a:rPr>
              <a:t>longer periods, where they are not able </a:t>
            </a:r>
            <a:br>
              <a:rPr lang="en-GB" sz="1800" b="0" i="0" u="none" strike="noStrike" dirty="0">
                <a:solidFill>
                  <a:srgbClr val="000000"/>
                </a:solidFill>
                <a:effectLst/>
              </a:rPr>
            </a:br>
            <a:r>
              <a:rPr lang="en-GB" sz="1800" b="0" i="0" u="none" strike="noStrike" dirty="0">
                <a:solidFill>
                  <a:srgbClr val="000000"/>
                </a:solidFill>
                <a:effectLst/>
              </a:rPr>
              <a:t>to find as much food. </a:t>
            </a:r>
            <a:endParaRPr lang="en-US" dirty="0"/>
          </a:p>
        </p:txBody>
      </p:sp>
      <p:pic>
        <p:nvPicPr>
          <p:cNvPr id="9" name="Picture 8" descr="A picture containing text&#10;&#10;Description automatically generated">
            <a:extLst>
              <a:ext uri="{FF2B5EF4-FFF2-40B4-BE49-F238E27FC236}">
                <a16:creationId xmlns:a16="http://schemas.microsoft.com/office/drawing/2014/main" id="{EB7681CE-2C33-7860-6970-6B6EF37EFF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31785" y="3524635"/>
            <a:ext cx="3960107" cy="2753399"/>
          </a:xfrm>
          <a:prstGeom prst="rect">
            <a:avLst/>
          </a:prstGeom>
        </p:spPr>
      </p:pic>
      <p:pic>
        <p:nvPicPr>
          <p:cNvPr id="11" name="Picture 10">
            <a:extLst>
              <a:ext uri="{FF2B5EF4-FFF2-40B4-BE49-F238E27FC236}">
                <a16:creationId xmlns:a16="http://schemas.microsoft.com/office/drawing/2014/main" id="{45D21212-81F1-3786-5133-5C66FD0609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grpSp>
        <p:nvGrpSpPr>
          <p:cNvPr id="15" name="Group 14">
            <a:extLst>
              <a:ext uri="{FF2B5EF4-FFF2-40B4-BE49-F238E27FC236}">
                <a16:creationId xmlns:a16="http://schemas.microsoft.com/office/drawing/2014/main" id="{2C3C7F95-B8E0-FCBA-4A6C-905593210CD8}"/>
              </a:ext>
            </a:extLst>
          </p:cNvPr>
          <p:cNvGrpSpPr/>
          <p:nvPr/>
        </p:nvGrpSpPr>
        <p:grpSpPr>
          <a:xfrm>
            <a:off x="784717" y="4374291"/>
            <a:ext cx="3770593" cy="1903743"/>
            <a:chOff x="784717" y="4374291"/>
            <a:chExt cx="3770593" cy="1903743"/>
          </a:xfrm>
        </p:grpSpPr>
        <p:sp>
          <p:nvSpPr>
            <p:cNvPr id="13" name="Rectangle 12">
              <a:extLst>
                <a:ext uri="{FF2B5EF4-FFF2-40B4-BE49-F238E27FC236}">
                  <a16:creationId xmlns:a16="http://schemas.microsoft.com/office/drawing/2014/main" id="{F5941EBD-E775-2605-66FE-63712C95B43B}"/>
                </a:ext>
              </a:extLst>
            </p:cNvPr>
            <p:cNvSpPr/>
            <p:nvPr/>
          </p:nvSpPr>
          <p:spPr>
            <a:xfrm>
              <a:off x="784717" y="4477263"/>
              <a:ext cx="3671688" cy="1800771"/>
            </a:xfrm>
            <a:prstGeom prst="rect">
              <a:avLst/>
            </a:prstGeom>
            <a:solidFill>
              <a:srgbClr val="7DAAC5"/>
            </a:solid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44905C2-2ABB-CFBE-5C6D-EF0FE159041F}"/>
                </a:ext>
              </a:extLst>
            </p:cNvPr>
            <p:cNvSpPr/>
            <p:nvPr/>
          </p:nvSpPr>
          <p:spPr>
            <a:xfrm>
              <a:off x="883622" y="4374291"/>
              <a:ext cx="3671688" cy="1800771"/>
            </a:xfrm>
            <a:prstGeom prst="rect">
              <a:avLst/>
            </a:prstGeom>
            <a:solidFill>
              <a:schemeClr val="bg1"/>
            </a:solid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EE2A1A-732E-D87F-88CD-4937F60CBF3A}"/>
                </a:ext>
              </a:extLst>
            </p:cNvPr>
            <p:cNvSpPr/>
            <p:nvPr/>
          </p:nvSpPr>
          <p:spPr>
            <a:xfrm>
              <a:off x="989941" y="4455654"/>
              <a:ext cx="3561938" cy="1661993"/>
            </a:xfrm>
            <a:prstGeom prst="rect">
              <a:avLst/>
            </a:prstGeom>
          </p:spPr>
          <p:txBody>
            <a:bodyPr wrap="square" lIns="0" tIns="0" rIns="0" bIns="0">
              <a:spAutoFit/>
            </a:bodyPr>
            <a:lstStyle/>
            <a:p>
              <a:r>
                <a:rPr lang="en-GB" sz="1800" b="0" i="0" u="none" strike="noStrike" dirty="0">
                  <a:solidFill>
                    <a:srgbClr val="000000"/>
                  </a:solidFill>
                  <a:effectLst/>
                </a:rPr>
                <a:t>Furthermore, the lack of sea ice means that polar bears can’t travel as far so many are being cut off from each other. This can make it harder to find a mate </a:t>
              </a:r>
              <a:br>
                <a:rPr lang="en-GB" sz="1800" b="0" i="0" u="none" strike="noStrike" dirty="0">
                  <a:solidFill>
                    <a:srgbClr val="000000"/>
                  </a:solidFill>
                  <a:effectLst/>
                </a:rPr>
              </a:br>
              <a:r>
                <a:rPr lang="en-GB" sz="1800" b="0" i="0" u="none" strike="noStrike" dirty="0">
                  <a:solidFill>
                    <a:srgbClr val="000000"/>
                  </a:solidFill>
                  <a:effectLst/>
                </a:rPr>
                <a:t>and breed.</a:t>
              </a:r>
              <a:endParaRPr lang="en-GB" dirty="0">
                <a:solidFill>
                  <a:srgbClr val="000033"/>
                </a:solidFill>
                <a:ea typeface="BBC Reith Sans" panose="020B0603020204020204" pitchFamily="34" charset="-18"/>
                <a:cs typeface="BBC Reith Sans" panose="020B0603020204020204" pitchFamily="34" charset="-18"/>
              </a:endParaRPr>
            </a:p>
          </p:txBody>
        </p:sp>
      </p:grpSp>
      <p:sp>
        <p:nvSpPr>
          <p:cNvPr id="14" name="Rectangle 13">
            <a:extLst>
              <a:ext uri="{FF2B5EF4-FFF2-40B4-BE49-F238E27FC236}">
                <a16:creationId xmlns:a16="http://schemas.microsoft.com/office/drawing/2014/main" id="{5681171C-32A8-E5C5-B4BF-57CEF0C11831}"/>
              </a:ext>
            </a:extLst>
          </p:cNvPr>
          <p:cNvSpPr/>
          <p:nvPr/>
        </p:nvSpPr>
        <p:spPr>
          <a:xfrm>
            <a:off x="776744" y="1576808"/>
            <a:ext cx="7611605" cy="772107"/>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spcAft>
                <a:spcPts val="1200"/>
              </a:spcAft>
            </a:pPr>
            <a:r>
              <a:rPr lang="en-GB"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rPr>
              <a:t>Climate change is having a noticeable effect on many Arctic species since they rely on the sea ice for survival.</a:t>
            </a:r>
          </a:p>
        </p:txBody>
      </p:sp>
    </p:spTree>
    <p:extLst>
      <p:ext uri="{BB962C8B-B14F-4D97-AF65-F5344CB8AC3E}">
        <p14:creationId xmlns:p14="http://schemas.microsoft.com/office/powerpoint/2010/main" val="2872897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10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5"/>
                                        </p:tgtEl>
                                        <p:attrNameLst>
                                          <p:attrName>ppt_x</p:attrName>
                                          <p:attrName>ppt_y</p:attrName>
                                        </p:attrNameLst>
                                      </p:cBhvr>
                                    </p:animMotion>
                                    <p:animEffect transition="in" filter="fade">
                                      <p:cBhvr>
                                        <p:cTn id="2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F18FD34-AE40-3A58-AE8F-FB7329C9442D}"/>
              </a:ext>
            </a:extLst>
          </p:cNvPr>
          <p:cNvSpPr txBox="1"/>
          <p:nvPr/>
        </p:nvSpPr>
        <p:spPr>
          <a:xfrm>
            <a:off x="734556" y="2868328"/>
            <a:ext cx="7632699" cy="1200329"/>
          </a:xfrm>
          <a:prstGeom prst="rect">
            <a:avLst/>
          </a:prstGeom>
          <a:noFill/>
        </p:spPr>
        <p:txBody>
          <a:bodyPr wrap="square" rtlCol="0">
            <a:spAutoFit/>
          </a:bodyPr>
          <a:lstStyle/>
          <a:p>
            <a:pPr algn="l" rtl="0">
              <a:spcBef>
                <a:spcPts val="0"/>
              </a:spcBef>
              <a:spcAft>
                <a:spcPts val="1200"/>
              </a:spcAft>
            </a:pPr>
            <a:r>
              <a:rPr lang="en-GB" sz="1800" b="0" i="0" u="none" strike="noStrike" dirty="0">
                <a:solidFill>
                  <a:srgbClr val="000000"/>
                </a:solidFill>
                <a:effectLst/>
              </a:rPr>
              <a:t>It is much harder for walruses to move into the sea to find food when on land and it uses more of their energy. Being hauled out in large, overcrowded groups also makes them vulnerable to predators and dangerous stampedes.</a:t>
            </a:r>
            <a:endParaRPr lang="en-GB" b="0" i="0" u="none" strike="noStrike" dirty="0">
              <a:solidFill>
                <a:srgbClr val="000000"/>
              </a:solidFill>
              <a:effectLst/>
            </a:endParaRPr>
          </a:p>
        </p:txBody>
      </p:sp>
      <p:pic>
        <p:nvPicPr>
          <p:cNvPr id="11" name="Picture 10">
            <a:extLst>
              <a:ext uri="{FF2B5EF4-FFF2-40B4-BE49-F238E27FC236}">
                <a16:creationId xmlns:a16="http://schemas.microsoft.com/office/drawing/2014/main" id="{45D21212-81F1-3786-5133-5C66FD0609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grpSp>
        <p:nvGrpSpPr>
          <p:cNvPr id="17" name="Group 16">
            <a:extLst>
              <a:ext uri="{FF2B5EF4-FFF2-40B4-BE49-F238E27FC236}">
                <a16:creationId xmlns:a16="http://schemas.microsoft.com/office/drawing/2014/main" id="{53345E76-8B34-9CA4-D1FF-99D9729F73E9}"/>
              </a:ext>
            </a:extLst>
          </p:cNvPr>
          <p:cNvGrpSpPr/>
          <p:nvPr/>
        </p:nvGrpSpPr>
        <p:grpSpPr>
          <a:xfrm>
            <a:off x="755650" y="4097617"/>
            <a:ext cx="4499385" cy="2165015"/>
            <a:chOff x="755650" y="4097617"/>
            <a:chExt cx="4499385" cy="2165015"/>
          </a:xfrm>
        </p:grpSpPr>
        <p:sp>
          <p:nvSpPr>
            <p:cNvPr id="6" name="Leaf">
              <a:extLst>
                <a:ext uri="{FF2B5EF4-FFF2-40B4-BE49-F238E27FC236}">
                  <a16:creationId xmlns:a16="http://schemas.microsoft.com/office/drawing/2014/main" id="{63CCAF6A-9E50-AE7E-3979-2812BE1A7B31}"/>
                </a:ext>
              </a:extLst>
            </p:cNvPr>
            <p:cNvSpPr/>
            <p:nvPr/>
          </p:nvSpPr>
          <p:spPr>
            <a:xfrm>
              <a:off x="755650" y="4097617"/>
              <a:ext cx="2159000" cy="386628"/>
            </a:xfrm>
            <a:prstGeom prst="snip1Rect">
              <a:avLst>
                <a:gd name="adj" fmla="val 50000"/>
              </a:avLst>
            </a:prstGeom>
            <a:solidFill>
              <a:srgbClr val="00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GB" dirty="0"/>
                <a:t>Did You Know...?</a:t>
              </a:r>
            </a:p>
          </p:txBody>
        </p:sp>
        <p:sp>
          <p:nvSpPr>
            <p:cNvPr id="7" name="Rectangle 6">
              <a:extLst>
                <a:ext uri="{FF2B5EF4-FFF2-40B4-BE49-F238E27FC236}">
                  <a16:creationId xmlns:a16="http://schemas.microsoft.com/office/drawing/2014/main" id="{DA4C1895-9CB4-C9C7-C547-19E1ADE83A79}"/>
                </a:ext>
              </a:extLst>
            </p:cNvPr>
            <p:cNvSpPr/>
            <p:nvPr/>
          </p:nvSpPr>
          <p:spPr>
            <a:xfrm>
              <a:off x="871206" y="4547430"/>
              <a:ext cx="4349055" cy="1661993"/>
            </a:xfrm>
            <a:prstGeom prst="rect">
              <a:avLst/>
            </a:prstGeom>
          </p:spPr>
          <p:txBody>
            <a:bodyPr wrap="square" lIns="0" tIns="0" rIns="0" bIns="0">
              <a:spAutoFit/>
            </a:bodyPr>
            <a:lstStyle/>
            <a:p>
              <a:r>
                <a:rPr lang="en-GB" sz="1800" b="0" i="0" u="none" strike="noStrike" dirty="0">
                  <a:solidFill>
                    <a:srgbClr val="000000"/>
                  </a:solidFill>
                  <a:effectLst/>
                </a:rPr>
                <a:t>Scientists and volunteers are studying satellite images of the Arctic to count walruses. This information will help scientists to understand the effects of climate change on the species and </a:t>
              </a:r>
              <a:br>
                <a:rPr lang="en-GB" sz="1800" b="0" i="0" u="none" strike="noStrike" dirty="0">
                  <a:solidFill>
                    <a:srgbClr val="000000"/>
                  </a:solidFill>
                  <a:effectLst/>
                </a:rPr>
              </a:br>
              <a:r>
                <a:rPr lang="en-GB" sz="1800" b="0" i="0" u="none" strike="noStrike" dirty="0">
                  <a:solidFill>
                    <a:srgbClr val="000000"/>
                  </a:solidFill>
                  <a:effectLst/>
                </a:rPr>
                <a:t>help to protect them for the future.</a:t>
              </a:r>
              <a:endParaRPr lang="en-GB" dirty="0">
                <a:solidFill>
                  <a:srgbClr val="000033"/>
                </a:solidFill>
                <a:ea typeface="BBC Reith Sans" panose="020B0603020204020204" pitchFamily="34" charset="-18"/>
                <a:cs typeface="BBC Reith Sans" panose="020B0603020204020204" pitchFamily="34" charset="-18"/>
              </a:endParaRPr>
            </a:p>
          </p:txBody>
        </p:sp>
        <p:sp>
          <p:nvSpPr>
            <p:cNvPr id="14" name="Rectangle 13">
              <a:extLst>
                <a:ext uri="{FF2B5EF4-FFF2-40B4-BE49-F238E27FC236}">
                  <a16:creationId xmlns:a16="http://schemas.microsoft.com/office/drawing/2014/main" id="{69109788-DCF8-86B0-F4BC-C4D584B8CEA1}"/>
                </a:ext>
              </a:extLst>
            </p:cNvPr>
            <p:cNvSpPr/>
            <p:nvPr/>
          </p:nvSpPr>
          <p:spPr>
            <a:xfrm>
              <a:off x="771978" y="4473790"/>
              <a:ext cx="4483057" cy="1788842"/>
            </a:xfrm>
            <a:prstGeom prst="rect">
              <a:avLst/>
            </a:prstGeom>
            <a:no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a:extLst>
              <a:ext uri="{FF2B5EF4-FFF2-40B4-BE49-F238E27FC236}">
                <a16:creationId xmlns:a16="http://schemas.microsoft.com/office/drawing/2014/main" id="{F33F185B-9A51-B87E-3F37-AEBF415E51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674207" y="3954154"/>
            <a:ext cx="4409263" cy="2308478"/>
          </a:xfrm>
          <a:prstGeom prst="rect">
            <a:avLst/>
          </a:prstGeom>
        </p:spPr>
      </p:pic>
      <p:sp>
        <p:nvSpPr>
          <p:cNvPr id="15" name="Rectangle 14">
            <a:extLst>
              <a:ext uri="{FF2B5EF4-FFF2-40B4-BE49-F238E27FC236}">
                <a16:creationId xmlns:a16="http://schemas.microsoft.com/office/drawing/2014/main" id="{00220568-B561-2564-534F-5DD4E09F42D0}"/>
              </a:ext>
            </a:extLst>
          </p:cNvPr>
          <p:cNvSpPr/>
          <p:nvPr/>
        </p:nvSpPr>
        <p:spPr>
          <a:xfrm>
            <a:off x="774089" y="1549822"/>
            <a:ext cx="7611605" cy="1326105"/>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l" rtl="0">
              <a:spcBef>
                <a:spcPts val="0"/>
              </a:spcBef>
              <a:spcAft>
                <a:spcPts val="1200"/>
              </a:spcAft>
            </a:pPr>
            <a:r>
              <a:rPr lang="en-GB" sz="1800" b="0" i="0" u="none" strike="noStrike" dirty="0">
                <a:solidFill>
                  <a:schemeClr val="bg1"/>
                </a:solidFill>
                <a:effectLst/>
                <a:latin typeface="BBC Reith Sans" panose="020B0603020204020204" pitchFamily="34" charset="0"/>
                <a:ea typeface="BBC Reith Sans" panose="020B0603020204020204" pitchFamily="34" charset="0"/>
                <a:cs typeface="BBC Reith Sans" panose="020B0603020204020204" pitchFamily="34" charset="0"/>
              </a:rPr>
              <a:t>Walruses prefer to spend their time on the sea ice, foraging for food in the shallow waters. However, sea ice is melting around shallow areas so walruses are being forced to ‘haul out’ on to dry land and away from their usual feeding grounds. </a:t>
            </a:r>
            <a:endParaRPr lang="en-GB" b="0" i="0" u="none" strike="noStrike" dirty="0">
              <a:solidFill>
                <a:schemeClr val="bg1"/>
              </a:solidFill>
              <a:effectLst/>
              <a:latin typeface="BBC Reith Sans" panose="020B0603020204020204" pitchFamily="34" charset="0"/>
              <a:ea typeface="BBC Reith Sans" panose="020B0603020204020204" pitchFamily="34" charset="0"/>
              <a:cs typeface="BBC Reith Sans" panose="020B0603020204020204" pitchFamily="34" charset="0"/>
            </a:endParaRPr>
          </a:p>
        </p:txBody>
      </p:sp>
      <p:sp>
        <p:nvSpPr>
          <p:cNvPr id="16" name="Title 1">
            <a:extLst>
              <a:ext uri="{FF2B5EF4-FFF2-40B4-BE49-F238E27FC236}">
                <a16:creationId xmlns:a16="http://schemas.microsoft.com/office/drawing/2014/main" id="{C25D8DFD-DABF-8C2A-DDF4-08B1618E9989}"/>
              </a:ext>
            </a:extLst>
          </p:cNvPr>
          <p:cNvSpPr txBox="1">
            <a:spLocks/>
          </p:cNvSpPr>
          <p:nvPr/>
        </p:nvSpPr>
        <p:spPr>
          <a:xfrm>
            <a:off x="490030" y="589418"/>
            <a:ext cx="8220075" cy="903915"/>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BBC Reith Sans XBold" panose="020B0803020204020204" pitchFamily="34" charset="-18"/>
                <a:ea typeface="BBC Reith Sans XBold" panose="020B0803020204020204" pitchFamily="34" charset="-18"/>
                <a:cs typeface="BBC Reith Sans XBold" panose="020B0803020204020204" pitchFamily="34" charset="-18"/>
              </a:defRPr>
            </a:lvl1pPr>
          </a:lstStyle>
          <a:p>
            <a:pPr algn="ct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How is Climate Change </a:t>
            </a:r>
            <a:b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b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Affecting Arctic Species? </a:t>
            </a:r>
          </a:p>
        </p:txBody>
      </p:sp>
    </p:spTree>
    <p:extLst>
      <p:ext uri="{BB962C8B-B14F-4D97-AF65-F5344CB8AC3E}">
        <p14:creationId xmlns:p14="http://schemas.microsoft.com/office/powerpoint/2010/main" val="1135455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10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2"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Scale>
                                      <p:cBhvr>
                                        <p:cTn id="2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7"/>
                                        </p:tgtEl>
                                        <p:attrNameLst>
                                          <p:attrName>ppt_x</p:attrName>
                                          <p:attrName>ppt_y</p:attrName>
                                        </p:attrNameLst>
                                      </p:cBhvr>
                                    </p:animMotion>
                                    <p:animEffect transition="in" filter="fade">
                                      <p:cBhvr>
                                        <p:cTn id="24"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7D457CC-99DF-3F94-A986-75025DA18A03}"/>
              </a:ext>
            </a:extLst>
          </p:cNvPr>
          <p:cNvSpPr/>
          <p:nvPr/>
        </p:nvSpPr>
        <p:spPr>
          <a:xfrm>
            <a:off x="3807518" y="1794568"/>
            <a:ext cx="4077586" cy="1049106"/>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spcAft>
                <a:spcPts val="1200"/>
              </a:spcAft>
            </a:pPr>
            <a:r>
              <a:rPr lang="en-GB"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rPr>
              <a:t>             Seals, such as the harp seal, </a:t>
            </a:r>
            <a:br>
              <a:rPr lang="en-GB"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rPr>
            </a:br>
            <a:r>
              <a:rPr lang="en-GB"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rPr>
              <a:t>             are another species that are </a:t>
            </a:r>
            <a:br>
              <a:rPr lang="en-GB"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rPr>
            </a:br>
            <a:r>
              <a:rPr lang="en-GB"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rPr>
              <a:t>             affected by declining sea ice.</a:t>
            </a:r>
          </a:p>
        </p:txBody>
      </p:sp>
      <p:sp>
        <p:nvSpPr>
          <p:cNvPr id="8" name="TextBox 7">
            <a:extLst>
              <a:ext uri="{FF2B5EF4-FFF2-40B4-BE49-F238E27FC236}">
                <a16:creationId xmlns:a16="http://schemas.microsoft.com/office/drawing/2014/main" id="{5F18FD34-AE40-3A58-AE8F-FB7329C9442D}"/>
              </a:ext>
            </a:extLst>
          </p:cNvPr>
          <p:cNvSpPr txBox="1"/>
          <p:nvPr/>
        </p:nvSpPr>
        <p:spPr>
          <a:xfrm>
            <a:off x="755651" y="4204164"/>
            <a:ext cx="4570112" cy="2031325"/>
          </a:xfrm>
          <a:prstGeom prst="rect">
            <a:avLst/>
          </a:prstGeom>
          <a:noFill/>
        </p:spPr>
        <p:txBody>
          <a:bodyPr wrap="square" rtlCol="0">
            <a:spAutoFit/>
          </a:bodyPr>
          <a:lstStyle/>
          <a:p>
            <a:pPr algn="l" rtl="0">
              <a:spcBef>
                <a:spcPts val="0"/>
              </a:spcBef>
              <a:spcAft>
                <a:spcPts val="1200"/>
              </a:spcAft>
            </a:pPr>
            <a:r>
              <a:rPr lang="en-GB" sz="1800" b="0" i="0" u="none" strike="noStrike" dirty="0">
                <a:solidFill>
                  <a:srgbClr val="000000"/>
                </a:solidFill>
                <a:effectLst/>
                <a:latin typeface="Arial" panose="020B0604020202020204" pitchFamily="34" charset="0"/>
              </a:rPr>
              <a:t>Young seal pups need time on the sea ice before they can enter the ocean for long periods. However, melting sea ice means that they are being separated from their mothers early and tipped into the water before they are able to survive alone or build dens.</a:t>
            </a:r>
            <a:endParaRPr lang="en-GB" b="0" i="0" u="none" strike="noStrike" dirty="0">
              <a:solidFill>
                <a:srgbClr val="000000"/>
              </a:solidFill>
              <a:effectLst/>
            </a:endParaRPr>
          </a:p>
        </p:txBody>
      </p:sp>
      <p:pic>
        <p:nvPicPr>
          <p:cNvPr id="11" name="Picture 10">
            <a:extLst>
              <a:ext uri="{FF2B5EF4-FFF2-40B4-BE49-F238E27FC236}">
                <a16:creationId xmlns:a16="http://schemas.microsoft.com/office/drawing/2014/main" id="{45D21212-81F1-3786-5133-5C66FD0609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grpSp>
        <p:nvGrpSpPr>
          <p:cNvPr id="9" name="Group 8">
            <a:extLst>
              <a:ext uri="{FF2B5EF4-FFF2-40B4-BE49-F238E27FC236}">
                <a16:creationId xmlns:a16="http://schemas.microsoft.com/office/drawing/2014/main" id="{630326B0-AE26-1FC9-E65B-4F25DC08A210}"/>
              </a:ext>
            </a:extLst>
          </p:cNvPr>
          <p:cNvGrpSpPr/>
          <p:nvPr/>
        </p:nvGrpSpPr>
        <p:grpSpPr>
          <a:xfrm>
            <a:off x="822908" y="1594021"/>
            <a:ext cx="3650580" cy="2454930"/>
            <a:chOff x="909559" y="1514241"/>
            <a:chExt cx="4583321" cy="3082176"/>
          </a:xfrm>
        </p:grpSpPr>
        <p:sp>
          <p:nvSpPr>
            <p:cNvPr id="10" name="Snip Single Corner Rectangle 6">
              <a:extLst>
                <a:ext uri="{FF2B5EF4-FFF2-40B4-BE49-F238E27FC236}">
                  <a16:creationId xmlns:a16="http://schemas.microsoft.com/office/drawing/2014/main" id="{FA51316F-D024-3339-CC9A-35D8BA4B2098}"/>
                </a:ext>
              </a:extLst>
            </p:cNvPr>
            <p:cNvSpPr/>
            <p:nvPr/>
          </p:nvSpPr>
          <p:spPr>
            <a:xfrm>
              <a:off x="909559" y="1650258"/>
              <a:ext cx="4431985" cy="2946159"/>
            </a:xfrm>
            <a:prstGeom prst="snip1Rect">
              <a:avLst/>
            </a:prstGeom>
            <a:solidFill>
              <a:srgbClr val="7DAAC5"/>
            </a:solid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a:extLst>
                <a:ext uri="{FF2B5EF4-FFF2-40B4-BE49-F238E27FC236}">
                  <a16:creationId xmlns:a16="http://schemas.microsoft.com/office/drawing/2014/main" id="{202E3F0F-35A0-31E9-1897-415CBD5EC84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071282" y="1514241"/>
              <a:ext cx="4421598" cy="2947732"/>
            </a:xfrm>
            <a:custGeom>
              <a:avLst/>
              <a:gdLst>
                <a:gd name="connsiteX0" fmla="*/ 0 w 4368611"/>
                <a:gd name="connsiteY0" fmla="*/ 0 h 2906163"/>
                <a:gd name="connsiteX1" fmla="*/ 3884241 w 4368611"/>
                <a:gd name="connsiteY1" fmla="*/ 0 h 2906163"/>
                <a:gd name="connsiteX2" fmla="*/ 4368611 w 4368611"/>
                <a:gd name="connsiteY2" fmla="*/ 484370 h 2906163"/>
                <a:gd name="connsiteX3" fmla="*/ 4368611 w 4368611"/>
                <a:gd name="connsiteY3" fmla="*/ 2906163 h 2906163"/>
                <a:gd name="connsiteX4" fmla="*/ 0 w 4368611"/>
                <a:gd name="connsiteY4" fmla="*/ 2906163 h 2906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8611" h="2906163">
                  <a:moveTo>
                    <a:pt x="0" y="0"/>
                  </a:moveTo>
                  <a:lnTo>
                    <a:pt x="3884241" y="0"/>
                  </a:lnTo>
                  <a:lnTo>
                    <a:pt x="4368611" y="484370"/>
                  </a:lnTo>
                  <a:lnTo>
                    <a:pt x="4368611" y="2906163"/>
                  </a:lnTo>
                  <a:lnTo>
                    <a:pt x="0" y="2906163"/>
                  </a:lnTo>
                  <a:close/>
                </a:path>
              </a:pathLst>
            </a:custGeom>
            <a:ln w="28575">
              <a:solidFill>
                <a:srgbClr val="000033"/>
              </a:solidFill>
            </a:ln>
          </p:spPr>
        </p:pic>
      </p:grpSp>
      <p:pic>
        <p:nvPicPr>
          <p:cNvPr id="16" name="Picture 15" descr="A white fish with a black background&#10;&#10;Description automatically generated with medium confidence">
            <a:extLst>
              <a:ext uri="{FF2B5EF4-FFF2-40B4-BE49-F238E27FC236}">
                <a16:creationId xmlns:a16="http://schemas.microsoft.com/office/drawing/2014/main" id="{E06D52B1-8567-CBA7-F661-D1A950100D7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844722">
            <a:off x="4131447" y="2148404"/>
            <a:ext cx="6242745" cy="4414472"/>
          </a:xfrm>
          <a:prstGeom prst="rect">
            <a:avLst/>
          </a:prstGeom>
        </p:spPr>
      </p:pic>
      <p:sp>
        <p:nvSpPr>
          <p:cNvPr id="17" name="Title 1">
            <a:extLst>
              <a:ext uri="{FF2B5EF4-FFF2-40B4-BE49-F238E27FC236}">
                <a16:creationId xmlns:a16="http://schemas.microsoft.com/office/drawing/2014/main" id="{6826D911-1286-BE06-8656-6785462E38BF}"/>
              </a:ext>
            </a:extLst>
          </p:cNvPr>
          <p:cNvSpPr txBox="1">
            <a:spLocks/>
          </p:cNvSpPr>
          <p:nvPr/>
        </p:nvSpPr>
        <p:spPr>
          <a:xfrm>
            <a:off x="490030" y="589418"/>
            <a:ext cx="8220075" cy="903915"/>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BBC Reith Sans XBold" panose="020B0803020204020204" pitchFamily="34" charset="-18"/>
                <a:ea typeface="BBC Reith Sans XBold" panose="020B0803020204020204" pitchFamily="34" charset="-18"/>
                <a:cs typeface="BBC Reith Sans XBold" panose="020B0803020204020204" pitchFamily="34" charset="-18"/>
              </a:defRPr>
            </a:lvl1pPr>
          </a:lstStyle>
          <a:p>
            <a:pPr algn="ct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How is Climate Change </a:t>
            </a:r>
            <a:b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b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Affecting Arctic Species? </a:t>
            </a:r>
          </a:p>
        </p:txBody>
      </p:sp>
    </p:spTree>
    <p:extLst>
      <p:ext uri="{BB962C8B-B14F-4D97-AF65-F5344CB8AC3E}">
        <p14:creationId xmlns:p14="http://schemas.microsoft.com/office/powerpoint/2010/main" val="2228169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7D457CC-99DF-3F94-A986-75025DA18A03}"/>
              </a:ext>
            </a:extLst>
          </p:cNvPr>
          <p:cNvSpPr/>
          <p:nvPr/>
        </p:nvSpPr>
        <p:spPr>
          <a:xfrm>
            <a:off x="3707027" y="1725904"/>
            <a:ext cx="4681323" cy="1049106"/>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spcAft>
                <a:spcPts val="1200"/>
              </a:spcAft>
            </a:pPr>
            <a:r>
              <a:rPr lang="en-GB"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rPr>
              <a:t>       Reindeer and caribou species have </a:t>
            </a:r>
            <a:br>
              <a:rPr lang="en-GB"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rPr>
            </a:br>
            <a:r>
              <a:rPr lang="en-GB"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rPr>
              <a:t>       been experiencing the effects of </a:t>
            </a:r>
            <a:br>
              <a:rPr lang="en-GB"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rPr>
            </a:br>
            <a:r>
              <a:rPr lang="en-GB"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rPr>
              <a:t>       climate change in the Arctic.</a:t>
            </a:r>
          </a:p>
        </p:txBody>
      </p:sp>
      <p:pic>
        <p:nvPicPr>
          <p:cNvPr id="11" name="Picture 10">
            <a:extLst>
              <a:ext uri="{FF2B5EF4-FFF2-40B4-BE49-F238E27FC236}">
                <a16:creationId xmlns:a16="http://schemas.microsoft.com/office/drawing/2014/main" id="{45D21212-81F1-3786-5133-5C66FD0609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grpSp>
        <p:nvGrpSpPr>
          <p:cNvPr id="9" name="Group 8">
            <a:extLst>
              <a:ext uri="{FF2B5EF4-FFF2-40B4-BE49-F238E27FC236}">
                <a16:creationId xmlns:a16="http://schemas.microsoft.com/office/drawing/2014/main" id="{630326B0-AE26-1FC9-E65B-4F25DC08A210}"/>
              </a:ext>
            </a:extLst>
          </p:cNvPr>
          <p:cNvGrpSpPr/>
          <p:nvPr/>
        </p:nvGrpSpPr>
        <p:grpSpPr>
          <a:xfrm>
            <a:off x="793272" y="1572921"/>
            <a:ext cx="3259743" cy="2201782"/>
            <a:chOff x="909559" y="1670502"/>
            <a:chExt cx="4584623" cy="3096668"/>
          </a:xfrm>
        </p:grpSpPr>
        <p:sp>
          <p:nvSpPr>
            <p:cNvPr id="10" name="Snip Single Corner Rectangle 6">
              <a:extLst>
                <a:ext uri="{FF2B5EF4-FFF2-40B4-BE49-F238E27FC236}">
                  <a16:creationId xmlns:a16="http://schemas.microsoft.com/office/drawing/2014/main" id="{FA51316F-D024-3339-CC9A-35D8BA4B2098}"/>
                </a:ext>
              </a:extLst>
            </p:cNvPr>
            <p:cNvSpPr/>
            <p:nvPr/>
          </p:nvSpPr>
          <p:spPr>
            <a:xfrm>
              <a:off x="909559" y="1821011"/>
              <a:ext cx="4431985" cy="2946159"/>
            </a:xfrm>
            <a:prstGeom prst="snip1Rect">
              <a:avLst/>
            </a:prstGeom>
            <a:solidFill>
              <a:srgbClr val="7DAAC5"/>
            </a:solid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a:extLst>
                <a:ext uri="{FF2B5EF4-FFF2-40B4-BE49-F238E27FC236}">
                  <a16:creationId xmlns:a16="http://schemas.microsoft.com/office/drawing/2014/main" id="{202E3F0F-35A0-31E9-1897-415CBD5EC84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7897" r="7755" b="10344"/>
            <a:stretch/>
          </p:blipFill>
          <p:spPr>
            <a:xfrm>
              <a:off x="1062196" y="1670502"/>
              <a:ext cx="4431986" cy="2946159"/>
            </a:xfrm>
            <a:custGeom>
              <a:avLst/>
              <a:gdLst>
                <a:gd name="connsiteX0" fmla="*/ 0 w 4368611"/>
                <a:gd name="connsiteY0" fmla="*/ 0 h 2906163"/>
                <a:gd name="connsiteX1" fmla="*/ 3884241 w 4368611"/>
                <a:gd name="connsiteY1" fmla="*/ 0 h 2906163"/>
                <a:gd name="connsiteX2" fmla="*/ 4368611 w 4368611"/>
                <a:gd name="connsiteY2" fmla="*/ 484370 h 2906163"/>
                <a:gd name="connsiteX3" fmla="*/ 4368611 w 4368611"/>
                <a:gd name="connsiteY3" fmla="*/ 2906163 h 2906163"/>
                <a:gd name="connsiteX4" fmla="*/ 0 w 4368611"/>
                <a:gd name="connsiteY4" fmla="*/ 2906163 h 2906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8611" h="2906163">
                  <a:moveTo>
                    <a:pt x="0" y="0"/>
                  </a:moveTo>
                  <a:lnTo>
                    <a:pt x="3884241" y="0"/>
                  </a:lnTo>
                  <a:lnTo>
                    <a:pt x="4368611" y="484370"/>
                  </a:lnTo>
                  <a:lnTo>
                    <a:pt x="4368611" y="2906163"/>
                  </a:lnTo>
                  <a:lnTo>
                    <a:pt x="0" y="2906163"/>
                  </a:lnTo>
                  <a:close/>
                </a:path>
              </a:pathLst>
            </a:custGeom>
            <a:ln w="28575">
              <a:solidFill>
                <a:srgbClr val="000033"/>
              </a:solidFill>
            </a:ln>
          </p:spPr>
        </p:pic>
      </p:grpSp>
      <p:sp>
        <p:nvSpPr>
          <p:cNvPr id="2" name="TextBox 1">
            <a:extLst>
              <a:ext uri="{FF2B5EF4-FFF2-40B4-BE49-F238E27FC236}">
                <a16:creationId xmlns:a16="http://schemas.microsoft.com/office/drawing/2014/main" id="{0700FBCF-4D22-9797-34EB-A01754E5FE84}"/>
              </a:ext>
            </a:extLst>
          </p:cNvPr>
          <p:cNvSpPr txBox="1"/>
          <p:nvPr/>
        </p:nvSpPr>
        <p:spPr>
          <a:xfrm>
            <a:off x="4401696" y="2832884"/>
            <a:ext cx="4053016" cy="3416320"/>
          </a:xfrm>
          <a:prstGeom prst="rect">
            <a:avLst/>
          </a:prstGeom>
          <a:noFill/>
        </p:spPr>
        <p:txBody>
          <a:bodyPr wrap="square" rtlCol="0">
            <a:spAutoFit/>
          </a:bodyPr>
          <a:lstStyle/>
          <a:p>
            <a:pPr algn="l" rtl="0">
              <a:spcBef>
                <a:spcPts val="0"/>
              </a:spcBef>
              <a:spcAft>
                <a:spcPts val="1200"/>
              </a:spcAft>
            </a:pPr>
            <a:r>
              <a:rPr lang="en-GB" sz="1800" b="0" i="0" u="none" strike="noStrike" dirty="0">
                <a:solidFill>
                  <a:srgbClr val="000000"/>
                </a:solidFill>
                <a:effectLst/>
                <a:latin typeface="Arial" panose="020B0604020202020204" pitchFamily="34" charset="0"/>
              </a:rPr>
              <a:t>Both species dig through the snow with their hooves and eat the plants that grow beneath. However, changing weather patterns mean that plants are covered with ice, rather than snow, which is harder to break through. Many reindeer and caribou are having to swim though cold water, in areas where they would previously be able to walk on sea ice, to find food. This cold water is dangerous for young calves.</a:t>
            </a:r>
            <a:endParaRPr lang="en-GB" b="0" i="0" u="none" strike="noStrike" dirty="0">
              <a:solidFill>
                <a:srgbClr val="000000"/>
              </a:solidFill>
              <a:effectLst/>
            </a:endParaRPr>
          </a:p>
        </p:txBody>
      </p:sp>
      <p:grpSp>
        <p:nvGrpSpPr>
          <p:cNvPr id="18" name="Group 17">
            <a:extLst>
              <a:ext uri="{FF2B5EF4-FFF2-40B4-BE49-F238E27FC236}">
                <a16:creationId xmlns:a16="http://schemas.microsoft.com/office/drawing/2014/main" id="{67C09ECE-E64C-AB8D-648A-955B05A8D610}"/>
              </a:ext>
            </a:extLst>
          </p:cNvPr>
          <p:cNvGrpSpPr/>
          <p:nvPr/>
        </p:nvGrpSpPr>
        <p:grpSpPr>
          <a:xfrm>
            <a:off x="651631" y="3736848"/>
            <a:ext cx="3787136" cy="2537222"/>
            <a:chOff x="651631" y="3736848"/>
            <a:chExt cx="3787136" cy="2537222"/>
          </a:xfrm>
        </p:grpSpPr>
        <p:pic>
          <p:nvPicPr>
            <p:cNvPr id="15" name="Picture 14" descr="A deer with antlers&#10;&#10;Description automatically generated with medium confidence">
              <a:extLst>
                <a:ext uri="{FF2B5EF4-FFF2-40B4-BE49-F238E27FC236}">
                  <a16:creationId xmlns:a16="http://schemas.microsoft.com/office/drawing/2014/main" id="{A3060B5A-765C-1C91-2C3E-EAE470982CB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631" y="3995069"/>
              <a:ext cx="2738781" cy="2167484"/>
            </a:xfrm>
            <a:prstGeom prst="rect">
              <a:avLst/>
            </a:prstGeom>
          </p:spPr>
        </p:pic>
        <p:pic>
          <p:nvPicPr>
            <p:cNvPr id="7" name="Picture 6" descr="A picture containing mammal&#10;&#10;Description automatically generated">
              <a:extLst>
                <a:ext uri="{FF2B5EF4-FFF2-40B4-BE49-F238E27FC236}">
                  <a16:creationId xmlns:a16="http://schemas.microsoft.com/office/drawing/2014/main" id="{671CB2C7-28C4-4817-B0B6-9D898C08D54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97354" y="3736848"/>
              <a:ext cx="3041413" cy="2537222"/>
            </a:xfrm>
            <a:prstGeom prst="rect">
              <a:avLst/>
            </a:prstGeom>
          </p:spPr>
        </p:pic>
      </p:grpSp>
      <p:sp>
        <p:nvSpPr>
          <p:cNvPr id="17" name="Title 1">
            <a:extLst>
              <a:ext uri="{FF2B5EF4-FFF2-40B4-BE49-F238E27FC236}">
                <a16:creationId xmlns:a16="http://schemas.microsoft.com/office/drawing/2014/main" id="{1D14DA0E-0A6E-B1BF-18E6-664978D3236E}"/>
              </a:ext>
            </a:extLst>
          </p:cNvPr>
          <p:cNvSpPr txBox="1">
            <a:spLocks/>
          </p:cNvSpPr>
          <p:nvPr/>
        </p:nvSpPr>
        <p:spPr>
          <a:xfrm>
            <a:off x="490030" y="589418"/>
            <a:ext cx="8220075" cy="903915"/>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BBC Reith Sans XBold" panose="020B0803020204020204" pitchFamily="34" charset="-18"/>
                <a:ea typeface="BBC Reith Sans XBold" panose="020B0803020204020204" pitchFamily="34" charset="-18"/>
                <a:cs typeface="BBC Reith Sans XBold" panose="020B0803020204020204" pitchFamily="34" charset="-18"/>
              </a:defRPr>
            </a:lvl1pPr>
          </a:lstStyle>
          <a:p>
            <a:pPr algn="ct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How is Climate Change </a:t>
            </a:r>
            <a:b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b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Affecting Arctic Species? </a:t>
            </a:r>
          </a:p>
        </p:txBody>
      </p:sp>
    </p:spTree>
    <p:extLst>
      <p:ext uri="{BB962C8B-B14F-4D97-AF65-F5344CB8AC3E}">
        <p14:creationId xmlns:p14="http://schemas.microsoft.com/office/powerpoint/2010/main" val="2848898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par>
                                <p:cTn id="18" presetID="10" presetClass="entr" presetSubtype="0" fill="hold" nodeType="withEffect">
                                  <p:stCondLst>
                                    <p:cond delay="100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32AD235-F07B-E478-F2A5-461762E29DF8}"/>
              </a:ext>
            </a:extLst>
          </p:cNvPr>
          <p:cNvSpPr/>
          <p:nvPr/>
        </p:nvSpPr>
        <p:spPr>
          <a:xfrm>
            <a:off x="4757351" y="1694471"/>
            <a:ext cx="3680428" cy="4096094"/>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792000" tIns="108000" rIns="108000" bIns="108000" rtlCol="0" anchor="ctr">
            <a:spAutoFit/>
          </a:bodyPr>
          <a:lstStyle/>
          <a:p>
            <a:r>
              <a:rPr lang="en-GB" dirty="0">
                <a:latin typeface="BBC Reith Sans" panose="020B0603020204020204" pitchFamily="34" charset="0"/>
                <a:ea typeface="BBC Reith Sans" panose="020B0603020204020204" pitchFamily="34" charset="0"/>
                <a:cs typeface="BBC Reith Sans" panose="020B0603020204020204" pitchFamily="34" charset="0"/>
              </a:rPr>
              <a:t>To protect Arctic species for the future, humans need to work together to tackle climate change and its impacts.</a:t>
            </a:r>
          </a:p>
          <a:p>
            <a:r>
              <a:rPr lang="en-GB" dirty="0"/>
              <a:t>However, there is lots of great work happening to try and address these challenges. Many people and organisations are taking action to help protect these precious species and their delicate ecosystems.</a:t>
            </a:r>
            <a:endParaRPr lang="en-GB" dirty="0">
              <a:latin typeface="BBC Reith Sans" panose="020B0603020204020204" pitchFamily="34" charset="0"/>
              <a:ea typeface="BBC Reith Sans" panose="020B0603020204020204" pitchFamily="34" charset="0"/>
              <a:cs typeface="BBC Reith Sans" panose="020B0603020204020204" pitchFamily="34" charset="0"/>
            </a:endParaRPr>
          </a:p>
        </p:txBody>
      </p:sp>
      <p:sp>
        <p:nvSpPr>
          <p:cNvPr id="3" name="Title 1">
            <a:extLst>
              <a:ext uri="{FF2B5EF4-FFF2-40B4-BE49-F238E27FC236}">
                <a16:creationId xmlns:a16="http://schemas.microsoft.com/office/drawing/2014/main" id="{36EBB484-3899-E1E6-8813-641403F07746}"/>
              </a:ext>
            </a:extLst>
          </p:cNvPr>
          <p:cNvSpPr txBox="1">
            <a:spLocks/>
          </p:cNvSpPr>
          <p:nvPr/>
        </p:nvSpPr>
        <p:spPr>
          <a:xfrm>
            <a:off x="490030" y="587490"/>
            <a:ext cx="8220075" cy="903915"/>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BBC Reith Sans XBold" panose="020B0803020204020204" pitchFamily="34" charset="-18"/>
                <a:ea typeface="BBC Reith Sans XBold" panose="020B0803020204020204" pitchFamily="34" charset="-18"/>
                <a:cs typeface="BBC Reith Sans XBold" panose="020B0803020204020204" pitchFamily="34" charset="-18"/>
              </a:defRPr>
            </a:lvl1pPr>
          </a:lstStyle>
          <a:p>
            <a:pPr algn="ct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What is Being Done to Protect Species?</a:t>
            </a:r>
          </a:p>
        </p:txBody>
      </p:sp>
      <p:pic>
        <p:nvPicPr>
          <p:cNvPr id="11" name="Picture 10">
            <a:extLst>
              <a:ext uri="{FF2B5EF4-FFF2-40B4-BE49-F238E27FC236}">
                <a16:creationId xmlns:a16="http://schemas.microsoft.com/office/drawing/2014/main" id="{45D21212-81F1-3786-5133-5C66FD0609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grpSp>
        <p:nvGrpSpPr>
          <p:cNvPr id="2" name="Group 1">
            <a:extLst>
              <a:ext uri="{FF2B5EF4-FFF2-40B4-BE49-F238E27FC236}">
                <a16:creationId xmlns:a16="http://schemas.microsoft.com/office/drawing/2014/main" id="{BC1E1C53-0A84-D172-8964-CA59CCCB3B53}"/>
              </a:ext>
            </a:extLst>
          </p:cNvPr>
          <p:cNvGrpSpPr/>
          <p:nvPr/>
        </p:nvGrpSpPr>
        <p:grpSpPr>
          <a:xfrm>
            <a:off x="755650" y="1421527"/>
            <a:ext cx="4656985" cy="4671298"/>
            <a:chOff x="1140737" y="1538509"/>
            <a:chExt cx="4129672" cy="3057908"/>
          </a:xfrm>
        </p:grpSpPr>
        <p:sp>
          <p:nvSpPr>
            <p:cNvPr id="4" name="Snip Single Corner Rectangle 6">
              <a:extLst>
                <a:ext uri="{FF2B5EF4-FFF2-40B4-BE49-F238E27FC236}">
                  <a16:creationId xmlns:a16="http://schemas.microsoft.com/office/drawing/2014/main" id="{6DB7E93A-0A72-090B-7C7C-B6A93C18D5B8}"/>
                </a:ext>
              </a:extLst>
            </p:cNvPr>
            <p:cNvSpPr/>
            <p:nvPr/>
          </p:nvSpPr>
          <p:spPr>
            <a:xfrm>
              <a:off x="1140737" y="1650258"/>
              <a:ext cx="3974471" cy="2946159"/>
            </a:xfrm>
            <a:prstGeom prst="snip1Rect">
              <a:avLst/>
            </a:prstGeom>
            <a:solidFill>
              <a:srgbClr val="7DAAC5"/>
            </a:solid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902FFFF8-3B70-8D0C-DC85-8697C6F92D53}"/>
                </a:ext>
              </a:extLst>
            </p:cNvPr>
            <p:cNvPicPr>
              <a:picLocks noChangeAspect="1"/>
            </p:cNvPicPr>
            <p:nvPr/>
          </p:nvPicPr>
          <p:blipFill rotWithShape="1">
            <a:blip r:embed="rId4">
              <a:extLst>
                <a:ext uri="{28A0092B-C50C-407E-A947-70E740481C1C}">
                  <a14:useLocalDpi xmlns:a14="http://schemas.microsoft.com/office/drawing/2010/main" val="0"/>
                </a:ext>
              </a:extLst>
            </a:blip>
            <a:srcRect l="10183" t="1356" r="34914" b="582"/>
            <a:stretch/>
          </p:blipFill>
          <p:spPr>
            <a:xfrm>
              <a:off x="1295938" y="1538509"/>
              <a:ext cx="3974471" cy="2947731"/>
            </a:xfrm>
            <a:prstGeom prst="snip1Rect">
              <a:avLst/>
            </a:prstGeom>
            <a:ln w="28575">
              <a:solidFill>
                <a:srgbClr val="000033"/>
              </a:solidFill>
            </a:ln>
          </p:spPr>
        </p:pic>
      </p:grpSp>
    </p:spTree>
    <p:extLst>
      <p:ext uri="{BB962C8B-B14F-4D97-AF65-F5344CB8AC3E}">
        <p14:creationId xmlns:p14="http://schemas.microsoft.com/office/powerpoint/2010/main" val="4013714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2" presetClass="entr" presetSubtype="8" fill="hold" grpId="1" nodeType="withEffect">
                                  <p:stCondLst>
                                    <p:cond delay="150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6EBB484-3899-E1E6-8813-641403F07746}"/>
              </a:ext>
            </a:extLst>
          </p:cNvPr>
          <p:cNvSpPr txBox="1">
            <a:spLocks/>
          </p:cNvSpPr>
          <p:nvPr/>
        </p:nvSpPr>
        <p:spPr>
          <a:xfrm>
            <a:off x="490030" y="587490"/>
            <a:ext cx="8220075" cy="903915"/>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BBC Reith Sans XBold" panose="020B0803020204020204" pitchFamily="34" charset="-18"/>
                <a:ea typeface="BBC Reith Sans XBold" panose="020B0803020204020204" pitchFamily="34" charset="-18"/>
                <a:cs typeface="BBC Reith Sans XBold" panose="020B0803020204020204" pitchFamily="34" charset="-18"/>
              </a:defRPr>
            </a:lvl1pPr>
          </a:lstStyle>
          <a:p>
            <a:pPr algn="ct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What is Being Done to </a:t>
            </a:r>
            <a:b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b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Protect Against Climate Change?</a:t>
            </a:r>
          </a:p>
        </p:txBody>
      </p:sp>
      <p:sp>
        <p:nvSpPr>
          <p:cNvPr id="5" name="TextBox 4">
            <a:extLst>
              <a:ext uri="{FF2B5EF4-FFF2-40B4-BE49-F238E27FC236}">
                <a16:creationId xmlns:a16="http://schemas.microsoft.com/office/drawing/2014/main" id="{B4D9A184-600D-6468-6638-BA79206B4AFF}"/>
              </a:ext>
            </a:extLst>
          </p:cNvPr>
          <p:cNvSpPr txBox="1"/>
          <p:nvPr/>
        </p:nvSpPr>
        <p:spPr>
          <a:xfrm>
            <a:off x="704334" y="1564638"/>
            <a:ext cx="7684015" cy="646331"/>
          </a:xfrm>
          <a:prstGeom prst="rect">
            <a:avLst/>
          </a:prstGeom>
          <a:noFill/>
        </p:spPr>
        <p:txBody>
          <a:bodyPr wrap="square" rtlCol="0">
            <a:spAutoFit/>
          </a:bodyPr>
          <a:lstStyle/>
          <a:p>
            <a:pPr algn="l" rtl="0">
              <a:spcBef>
                <a:spcPts val="0"/>
              </a:spcBef>
              <a:spcAft>
                <a:spcPts val="1200"/>
              </a:spcAft>
            </a:pPr>
            <a:r>
              <a:rPr lang="en-GB" sz="1800" b="0" i="0" u="none" strike="noStrike" dirty="0">
                <a:effectLst/>
              </a:rPr>
              <a:t>There is still lots that people can do to help to tackle climate change and its effects.</a:t>
            </a:r>
            <a:endParaRPr lang="en-GB" b="0" i="0" u="none" strike="noStrike" dirty="0">
              <a:effectLst/>
            </a:endParaRPr>
          </a:p>
        </p:txBody>
      </p:sp>
      <p:sp>
        <p:nvSpPr>
          <p:cNvPr id="6" name="TextBox 5">
            <a:extLst>
              <a:ext uri="{FF2B5EF4-FFF2-40B4-BE49-F238E27FC236}">
                <a16:creationId xmlns:a16="http://schemas.microsoft.com/office/drawing/2014/main" id="{A4C760D3-FA1C-71F4-7744-B7AF098D7FF6}"/>
              </a:ext>
            </a:extLst>
          </p:cNvPr>
          <p:cNvSpPr txBox="1"/>
          <p:nvPr/>
        </p:nvSpPr>
        <p:spPr>
          <a:xfrm>
            <a:off x="729992" y="2210969"/>
            <a:ext cx="7772400" cy="2308324"/>
          </a:xfrm>
          <a:prstGeom prst="rect">
            <a:avLst/>
          </a:prstGeom>
          <a:noFill/>
        </p:spPr>
        <p:txBody>
          <a:bodyPr wrap="square" rtlCol="0">
            <a:spAutoFit/>
          </a:bodyPr>
          <a:lstStyle/>
          <a:p>
            <a:pPr algn="l" rtl="0" fontAlgn="base">
              <a:spcBef>
                <a:spcPts val="0"/>
              </a:spcBef>
              <a:spcAft>
                <a:spcPts val="0"/>
              </a:spcAft>
              <a:buClr>
                <a:srgbClr val="7DAAC5"/>
              </a:buClr>
              <a:buFont typeface="Arial" panose="020B0604020202020204" pitchFamily="34" charset="0"/>
              <a:buChar char="•"/>
            </a:pPr>
            <a:r>
              <a:rPr lang="en-GB" sz="1800" b="0" i="0" u="none" strike="noStrike" dirty="0">
                <a:effectLst/>
              </a:rPr>
              <a:t> Many countries are now relying more on renewable energy (energy  </a:t>
            </a:r>
            <a:br>
              <a:rPr lang="en-GB" sz="1800" b="0" i="0" u="none" strike="noStrike" dirty="0">
                <a:effectLst/>
              </a:rPr>
            </a:br>
            <a:r>
              <a:rPr lang="en-GB" sz="1800" b="0" i="0" u="none" strike="noStrike" dirty="0">
                <a:effectLst/>
              </a:rPr>
              <a:t>  from natural sources) that does not rely on the burning of fossil fuels. </a:t>
            </a:r>
          </a:p>
          <a:p>
            <a:pPr algn="l" rtl="0" fontAlgn="base">
              <a:spcBef>
                <a:spcPts val="0"/>
              </a:spcBef>
              <a:spcAft>
                <a:spcPts val="0"/>
              </a:spcAft>
              <a:buClr>
                <a:srgbClr val="7DAAC5"/>
              </a:buClr>
              <a:buFont typeface="Arial" panose="020B0604020202020204" pitchFamily="34" charset="0"/>
              <a:buChar char="•"/>
            </a:pPr>
            <a:r>
              <a:rPr lang="en-GB" dirty="0"/>
              <a:t> </a:t>
            </a:r>
            <a:r>
              <a:rPr lang="en-GB" sz="1800" b="0" i="0" u="none" strike="noStrike" dirty="0">
                <a:effectLst/>
              </a:rPr>
              <a:t>In many parts of the world, people are being encouraged to switch </a:t>
            </a:r>
            <a:br>
              <a:rPr lang="en-GB" sz="1800" b="0" i="0" u="none" strike="noStrike" dirty="0">
                <a:effectLst/>
              </a:rPr>
            </a:br>
            <a:r>
              <a:rPr lang="en-GB" sz="1800" b="0" i="0" u="none" strike="noStrike" dirty="0">
                <a:effectLst/>
              </a:rPr>
              <a:t>  to driving electric-powered cars, which release little or no </a:t>
            </a:r>
            <a:br>
              <a:rPr lang="en-GB" sz="1800" b="0" i="0" u="none" strike="noStrike" dirty="0">
                <a:effectLst/>
              </a:rPr>
            </a:br>
            <a:r>
              <a:rPr lang="en-GB" sz="1800" b="0" i="0" u="none" strike="noStrike" dirty="0">
                <a:effectLst/>
              </a:rPr>
              <a:t>  carbon dioxide. </a:t>
            </a:r>
          </a:p>
          <a:p>
            <a:pPr algn="l" rtl="0" fontAlgn="base">
              <a:spcBef>
                <a:spcPts val="0"/>
              </a:spcBef>
              <a:spcAft>
                <a:spcPts val="1200"/>
              </a:spcAft>
              <a:buClr>
                <a:srgbClr val="7DAAC5"/>
              </a:buClr>
              <a:buFont typeface="Arial" panose="020B0604020202020204" pitchFamily="34" charset="0"/>
              <a:buChar char="•"/>
            </a:pPr>
            <a:r>
              <a:rPr lang="en-GB" sz="1800" b="0" i="0" u="none" strike="noStrike" dirty="0">
                <a:effectLst/>
              </a:rPr>
              <a:t> In order to help to absorb carbon dioxide and create new habitats for   </a:t>
            </a:r>
            <a:br>
              <a:rPr lang="en-GB" sz="1800" b="0" i="0" u="none" strike="noStrike" dirty="0">
                <a:effectLst/>
              </a:rPr>
            </a:br>
            <a:r>
              <a:rPr lang="en-GB" sz="1800" b="0" i="0" u="none" strike="noStrike" dirty="0">
                <a:effectLst/>
              </a:rPr>
              <a:t>  animals, tree-planting projects aim to grow trees, especially in </a:t>
            </a:r>
            <a:br>
              <a:rPr lang="en-GB" sz="1800" b="0" i="0" u="none" strike="noStrike" dirty="0">
                <a:effectLst/>
              </a:rPr>
            </a:br>
            <a:r>
              <a:rPr lang="en-GB" sz="1800" b="0" i="0" u="none" strike="noStrike" dirty="0">
                <a:effectLst/>
              </a:rPr>
              <a:t>  areas where forests have been cut down.</a:t>
            </a:r>
          </a:p>
        </p:txBody>
      </p:sp>
      <p:grpSp>
        <p:nvGrpSpPr>
          <p:cNvPr id="17" name="Group 16">
            <a:extLst>
              <a:ext uri="{FF2B5EF4-FFF2-40B4-BE49-F238E27FC236}">
                <a16:creationId xmlns:a16="http://schemas.microsoft.com/office/drawing/2014/main" id="{3667D74B-2B06-CBFC-AD1E-FBA90F283048}"/>
              </a:ext>
            </a:extLst>
          </p:cNvPr>
          <p:cNvGrpSpPr/>
          <p:nvPr/>
        </p:nvGrpSpPr>
        <p:grpSpPr>
          <a:xfrm>
            <a:off x="755650" y="4550162"/>
            <a:ext cx="6734839" cy="1618744"/>
            <a:chOff x="755650" y="4550162"/>
            <a:chExt cx="6734839" cy="1618744"/>
          </a:xfrm>
        </p:grpSpPr>
        <p:sp>
          <p:nvSpPr>
            <p:cNvPr id="7" name="Leaf">
              <a:extLst>
                <a:ext uri="{FF2B5EF4-FFF2-40B4-BE49-F238E27FC236}">
                  <a16:creationId xmlns:a16="http://schemas.microsoft.com/office/drawing/2014/main" id="{17274293-F2F9-BBDE-E240-C2DDFFB0DF35}"/>
                </a:ext>
              </a:extLst>
            </p:cNvPr>
            <p:cNvSpPr/>
            <p:nvPr/>
          </p:nvSpPr>
          <p:spPr>
            <a:xfrm>
              <a:off x="755650" y="4550162"/>
              <a:ext cx="2216150" cy="386628"/>
            </a:xfrm>
            <a:prstGeom prst="snip1Rect">
              <a:avLst>
                <a:gd name="adj" fmla="val 50000"/>
              </a:avLst>
            </a:prstGeom>
            <a:solidFill>
              <a:srgbClr val="00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GB" dirty="0"/>
                <a:t>Did You Know...?</a:t>
              </a:r>
            </a:p>
          </p:txBody>
        </p:sp>
        <p:sp>
          <p:nvSpPr>
            <p:cNvPr id="8" name="Rectangle 7">
              <a:extLst>
                <a:ext uri="{FF2B5EF4-FFF2-40B4-BE49-F238E27FC236}">
                  <a16:creationId xmlns:a16="http://schemas.microsoft.com/office/drawing/2014/main" id="{B85EE1E5-A04F-27F5-04AB-CAA659A3C04A}"/>
                </a:ext>
              </a:extLst>
            </p:cNvPr>
            <p:cNvSpPr/>
            <p:nvPr/>
          </p:nvSpPr>
          <p:spPr>
            <a:xfrm>
              <a:off x="871205" y="4999012"/>
              <a:ext cx="6517689" cy="1107996"/>
            </a:xfrm>
            <a:prstGeom prst="rect">
              <a:avLst/>
            </a:prstGeom>
          </p:spPr>
          <p:txBody>
            <a:bodyPr wrap="square" lIns="0" tIns="0" rIns="0" bIns="0">
              <a:spAutoFit/>
            </a:bodyPr>
            <a:lstStyle/>
            <a:p>
              <a:r>
                <a:rPr lang="en-GB" sz="1800" b="0" i="0" u="none" strike="noStrike" dirty="0">
                  <a:solidFill>
                    <a:srgbClr val="434343"/>
                  </a:solidFill>
                  <a:effectLst/>
                </a:rPr>
                <a:t>Over 190 countries have signed a document called </a:t>
              </a:r>
              <a:br>
                <a:rPr lang="en-GB" sz="1800" b="0" i="0" u="none" strike="noStrike" dirty="0">
                  <a:solidFill>
                    <a:srgbClr val="434343"/>
                  </a:solidFill>
                  <a:effectLst/>
                </a:rPr>
              </a:br>
              <a:r>
                <a:rPr lang="en-GB" sz="1800" b="0" i="0" u="none" strike="noStrike" dirty="0">
                  <a:solidFill>
                    <a:srgbClr val="434343"/>
                  </a:solidFill>
                  <a:effectLst/>
                </a:rPr>
                <a:t>the Paris Agreement. This is an </a:t>
              </a:r>
              <a:r>
                <a:rPr lang="en-GB" dirty="0">
                  <a:solidFill>
                    <a:srgbClr val="434343"/>
                  </a:solidFill>
                </a:rPr>
                <a:t>a</a:t>
              </a:r>
              <a:r>
                <a:rPr lang="en-GB" sz="1800" b="0" i="0" u="none" strike="noStrike" dirty="0">
                  <a:solidFill>
                    <a:srgbClr val="434343"/>
                  </a:solidFill>
                  <a:effectLst/>
                </a:rPr>
                <a:t>greement to keep </a:t>
              </a:r>
              <a:br>
                <a:rPr lang="en-GB" sz="1800" b="0" i="0" u="none" strike="noStrike" dirty="0">
                  <a:solidFill>
                    <a:srgbClr val="434343"/>
                  </a:solidFill>
                  <a:effectLst/>
                </a:rPr>
              </a:br>
              <a:r>
                <a:rPr lang="en-GB" sz="1800" b="0" i="0" u="none" strike="noStrike" dirty="0">
                  <a:solidFill>
                    <a:srgbClr val="434343"/>
                  </a:solidFill>
                  <a:effectLst/>
                </a:rPr>
                <a:t>global warming well below 2°C and ideally </a:t>
              </a:r>
              <a:br>
                <a:rPr lang="en-GB" sz="1800" b="0" i="0" u="none" strike="noStrike" dirty="0">
                  <a:solidFill>
                    <a:srgbClr val="434343"/>
                  </a:solidFill>
                  <a:effectLst/>
                </a:rPr>
              </a:br>
              <a:r>
                <a:rPr lang="en-GB" sz="1800" b="0" i="0" u="none" strike="noStrike" dirty="0">
                  <a:solidFill>
                    <a:srgbClr val="434343"/>
                  </a:solidFill>
                  <a:effectLst/>
                </a:rPr>
                <a:t>below 1.5°C. </a:t>
              </a:r>
              <a:endParaRPr lang="en-GB" dirty="0">
                <a:solidFill>
                  <a:srgbClr val="000033"/>
                </a:solidFill>
                <a:ea typeface="BBC Reith Sans" panose="020B0603020204020204" pitchFamily="34" charset="-18"/>
                <a:cs typeface="BBC Reith Sans" panose="020B0603020204020204" pitchFamily="34" charset="-18"/>
              </a:endParaRPr>
            </a:p>
          </p:txBody>
        </p:sp>
        <p:sp>
          <p:nvSpPr>
            <p:cNvPr id="12" name="Rectangle 11">
              <a:extLst>
                <a:ext uri="{FF2B5EF4-FFF2-40B4-BE49-F238E27FC236}">
                  <a16:creationId xmlns:a16="http://schemas.microsoft.com/office/drawing/2014/main" id="{03A81296-8848-53C2-0895-DC06542D848D}"/>
                </a:ext>
              </a:extLst>
            </p:cNvPr>
            <p:cNvSpPr/>
            <p:nvPr/>
          </p:nvSpPr>
          <p:spPr>
            <a:xfrm>
              <a:off x="771978" y="4926335"/>
              <a:ext cx="6718511" cy="1242571"/>
            </a:xfrm>
            <a:prstGeom prst="rect">
              <a:avLst/>
            </a:prstGeom>
            <a:no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descr="A picture containing text&#10;&#10;Description automatically generated">
            <a:extLst>
              <a:ext uri="{FF2B5EF4-FFF2-40B4-BE49-F238E27FC236}">
                <a16:creationId xmlns:a16="http://schemas.microsoft.com/office/drawing/2014/main" id="{78B1A75C-1901-BC14-CFA5-735655141D8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3963"/>
          <a:stretch/>
        </p:blipFill>
        <p:spPr>
          <a:xfrm>
            <a:off x="5746085" y="4163180"/>
            <a:ext cx="2876704" cy="2216832"/>
          </a:xfrm>
          <a:prstGeom prst="rect">
            <a:avLst/>
          </a:prstGeom>
        </p:spPr>
      </p:pic>
      <p:pic>
        <p:nvPicPr>
          <p:cNvPr id="11" name="Picture 10">
            <a:extLst>
              <a:ext uri="{FF2B5EF4-FFF2-40B4-BE49-F238E27FC236}">
                <a16:creationId xmlns:a16="http://schemas.microsoft.com/office/drawing/2014/main" id="{45D21212-81F1-3786-5133-5C66FD0609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spTree>
    <p:extLst>
      <p:ext uri="{BB962C8B-B14F-4D97-AF65-F5344CB8AC3E}">
        <p14:creationId xmlns:p14="http://schemas.microsoft.com/office/powerpoint/2010/main" val="3564452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500"/>
                                        <p:tgtEl>
                                          <p:spTgt spid="6">
                                            <p:txEl>
                                              <p:pRg st="0" end="0"/>
                                            </p:txEl>
                                          </p:spTgt>
                                        </p:tgtEl>
                                      </p:cBhvr>
                                    </p:animEffect>
                                  </p:childTnLst>
                                </p:cTn>
                              </p:par>
                              <p:par>
                                <p:cTn id="15" presetID="10" presetClass="entr" presetSubtype="0" fill="hold" nodeType="withEffect">
                                  <p:stCondLst>
                                    <p:cond delay="100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par>
                                <p:cTn id="18" presetID="10" presetClass="entr" presetSubtype="0" fill="hold" nodeType="withEffect">
                                  <p:stCondLst>
                                    <p:cond delay="200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2"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Scale>
                                      <p:cBhvr>
                                        <p:cTn id="2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7"/>
                                        </p:tgtEl>
                                        <p:attrNameLst>
                                          <p:attrName>ppt_x</p:attrName>
                                          <p:attrName>ppt_y</p:attrName>
                                        </p:attrNameLst>
                                      </p:cBhvr>
                                    </p:animMotion>
                                    <p:animEffect transition="in" filter="fade">
                                      <p:cBhvr>
                                        <p:cTn id="27" dur="1000"/>
                                        <p:tgtEl>
                                          <p:spTgt spid="17"/>
                                        </p:tgtEl>
                                      </p:cBhvr>
                                    </p:animEffect>
                                  </p:childTnLst>
                                </p:cTn>
                              </p:par>
                              <p:par>
                                <p:cTn id="28" presetID="10" presetClass="entr" presetSubtype="0" fill="hold" nodeType="withEffect">
                                  <p:stCondLst>
                                    <p:cond delay="10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plant, leaf&#10;&#10;Description automatically generated">
            <a:extLst>
              <a:ext uri="{FF2B5EF4-FFF2-40B4-BE49-F238E27FC236}">
                <a16:creationId xmlns:a16="http://schemas.microsoft.com/office/drawing/2014/main" id="{CDE3095F-FD5F-CDC9-7BF4-4929CDABFD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224158">
            <a:off x="5633287" y="1512495"/>
            <a:ext cx="729643" cy="729643"/>
          </a:xfrm>
          <a:prstGeom prst="rect">
            <a:avLst/>
          </a:prstGeom>
        </p:spPr>
      </p:pic>
      <p:sp>
        <p:nvSpPr>
          <p:cNvPr id="3" name="Title 1">
            <a:extLst>
              <a:ext uri="{FF2B5EF4-FFF2-40B4-BE49-F238E27FC236}">
                <a16:creationId xmlns:a16="http://schemas.microsoft.com/office/drawing/2014/main" id="{36EBB484-3899-E1E6-8813-641403F07746}"/>
              </a:ext>
            </a:extLst>
          </p:cNvPr>
          <p:cNvSpPr txBox="1">
            <a:spLocks/>
          </p:cNvSpPr>
          <p:nvPr/>
        </p:nvSpPr>
        <p:spPr>
          <a:xfrm>
            <a:off x="490030" y="587490"/>
            <a:ext cx="8220075" cy="903915"/>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BBC Reith Sans XBold" panose="020B0803020204020204" pitchFamily="34" charset="-18"/>
                <a:ea typeface="BBC Reith Sans XBold" panose="020B0803020204020204" pitchFamily="34" charset="-18"/>
                <a:cs typeface="BBC Reith Sans XBold" panose="020B0803020204020204" pitchFamily="34" charset="-18"/>
              </a:defRPr>
            </a:lvl1pPr>
          </a:lstStyle>
          <a:p>
            <a:pPr algn="ct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Let’s Work Together</a:t>
            </a:r>
          </a:p>
        </p:txBody>
      </p:sp>
      <p:pic>
        <p:nvPicPr>
          <p:cNvPr id="11" name="Picture 10">
            <a:extLst>
              <a:ext uri="{FF2B5EF4-FFF2-40B4-BE49-F238E27FC236}">
                <a16:creationId xmlns:a16="http://schemas.microsoft.com/office/drawing/2014/main" id="{45D21212-81F1-3786-5133-5C66FD0609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sp>
        <p:nvSpPr>
          <p:cNvPr id="2" name="Rectangle 1">
            <a:extLst>
              <a:ext uri="{FF2B5EF4-FFF2-40B4-BE49-F238E27FC236}">
                <a16:creationId xmlns:a16="http://schemas.microsoft.com/office/drawing/2014/main" id="{811DD19F-B164-3A2C-A42E-56BBA0372E56}"/>
              </a:ext>
            </a:extLst>
          </p:cNvPr>
          <p:cNvSpPr/>
          <p:nvPr/>
        </p:nvSpPr>
        <p:spPr>
          <a:xfrm>
            <a:off x="1821355" y="4520260"/>
            <a:ext cx="6566995" cy="1616918"/>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396000" rIns="108000" bIns="108000" rtlCol="0" anchor="ctr">
            <a:spAutoFit/>
          </a:bodyPr>
          <a:lstStyle/>
          <a:p>
            <a:pPr>
              <a:spcAft>
                <a:spcPts val="1200"/>
              </a:spcAft>
            </a:pPr>
            <a:r>
              <a:rPr lang="en-GB"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rPr>
              <a:t>Everyone can and should care for our planet. If we all work together, we can play our own small part in making a big difference by helping to protect our frozen planet and the world we live for the future.</a:t>
            </a:r>
          </a:p>
        </p:txBody>
      </p:sp>
      <p:grpSp>
        <p:nvGrpSpPr>
          <p:cNvPr id="4" name="Group 3">
            <a:extLst>
              <a:ext uri="{FF2B5EF4-FFF2-40B4-BE49-F238E27FC236}">
                <a16:creationId xmlns:a16="http://schemas.microsoft.com/office/drawing/2014/main" id="{BAA6A5F6-56FB-FA9C-A807-EB84C67DB77B}"/>
              </a:ext>
            </a:extLst>
          </p:cNvPr>
          <p:cNvGrpSpPr/>
          <p:nvPr/>
        </p:nvGrpSpPr>
        <p:grpSpPr>
          <a:xfrm>
            <a:off x="755650" y="1377713"/>
            <a:ext cx="5105978" cy="3439949"/>
            <a:chOff x="909559" y="1668776"/>
            <a:chExt cx="4553703" cy="3098394"/>
          </a:xfrm>
        </p:grpSpPr>
        <p:sp>
          <p:nvSpPr>
            <p:cNvPr id="9" name="Snip Single Corner Rectangle 6">
              <a:extLst>
                <a:ext uri="{FF2B5EF4-FFF2-40B4-BE49-F238E27FC236}">
                  <a16:creationId xmlns:a16="http://schemas.microsoft.com/office/drawing/2014/main" id="{1DD6AAC8-0C2C-8906-532D-72740D3554AB}"/>
                </a:ext>
              </a:extLst>
            </p:cNvPr>
            <p:cNvSpPr/>
            <p:nvPr/>
          </p:nvSpPr>
          <p:spPr>
            <a:xfrm>
              <a:off x="909559" y="1821011"/>
              <a:ext cx="4431985" cy="2946159"/>
            </a:xfrm>
            <a:prstGeom prst="snip1Rect">
              <a:avLst/>
            </a:prstGeom>
            <a:solidFill>
              <a:srgbClr val="000033"/>
            </a:solid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a:extLst>
                <a:ext uri="{FF2B5EF4-FFF2-40B4-BE49-F238E27FC236}">
                  <a16:creationId xmlns:a16="http://schemas.microsoft.com/office/drawing/2014/main" id="{6E92B98F-F436-A13F-FF1F-C63ABA49BADE}"/>
                </a:ext>
              </a:extLst>
            </p:cNvPr>
            <p:cNvPicPr>
              <a:picLocks noChangeAspect="1"/>
            </p:cNvPicPr>
            <p:nvPr/>
          </p:nvPicPr>
          <p:blipFill>
            <a:blip r:embed="rId5" cstate="print">
              <a:extLst>
                <a:ext uri="{28A0092B-C50C-407E-A947-70E740481C1C}">
                  <a14:useLocalDpi xmlns:a14="http://schemas.microsoft.com/office/drawing/2010/main" val="0"/>
                </a:ext>
              </a:extLst>
            </a:blip>
            <a:srcRect t="5683" b="5683"/>
            <a:stretch/>
          </p:blipFill>
          <p:spPr>
            <a:xfrm>
              <a:off x="1031277" y="1668776"/>
              <a:ext cx="4431985" cy="2975465"/>
            </a:xfrm>
            <a:custGeom>
              <a:avLst/>
              <a:gdLst>
                <a:gd name="connsiteX0" fmla="*/ 0 w 4368611"/>
                <a:gd name="connsiteY0" fmla="*/ 0 h 2906163"/>
                <a:gd name="connsiteX1" fmla="*/ 3884241 w 4368611"/>
                <a:gd name="connsiteY1" fmla="*/ 0 h 2906163"/>
                <a:gd name="connsiteX2" fmla="*/ 4368611 w 4368611"/>
                <a:gd name="connsiteY2" fmla="*/ 484370 h 2906163"/>
                <a:gd name="connsiteX3" fmla="*/ 4368611 w 4368611"/>
                <a:gd name="connsiteY3" fmla="*/ 2906163 h 2906163"/>
                <a:gd name="connsiteX4" fmla="*/ 0 w 4368611"/>
                <a:gd name="connsiteY4" fmla="*/ 2906163 h 29061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8611" h="2906163">
                  <a:moveTo>
                    <a:pt x="0" y="0"/>
                  </a:moveTo>
                  <a:lnTo>
                    <a:pt x="3884241" y="0"/>
                  </a:lnTo>
                  <a:lnTo>
                    <a:pt x="4368611" y="484370"/>
                  </a:lnTo>
                  <a:lnTo>
                    <a:pt x="4368611" y="2906163"/>
                  </a:lnTo>
                  <a:lnTo>
                    <a:pt x="0" y="2906163"/>
                  </a:lnTo>
                  <a:close/>
                </a:path>
              </a:pathLst>
            </a:custGeom>
            <a:ln w="28575">
              <a:solidFill>
                <a:srgbClr val="000033"/>
              </a:solidFill>
            </a:ln>
          </p:spPr>
        </p:pic>
      </p:grpSp>
      <p:pic>
        <p:nvPicPr>
          <p:cNvPr id="15" name="Picture 14" descr="A picture containing plant, leaf&#10;&#10;Description automatically generated">
            <a:extLst>
              <a:ext uri="{FF2B5EF4-FFF2-40B4-BE49-F238E27FC236}">
                <a16:creationId xmlns:a16="http://schemas.microsoft.com/office/drawing/2014/main" id="{DC93C90A-6098-C43A-8F1A-2A05F279CFA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224158">
            <a:off x="8252446" y="2614492"/>
            <a:ext cx="703608" cy="703608"/>
          </a:xfrm>
          <a:prstGeom prst="rect">
            <a:avLst/>
          </a:prstGeom>
        </p:spPr>
      </p:pic>
      <p:pic>
        <p:nvPicPr>
          <p:cNvPr id="18" name="Picture 17">
            <a:extLst>
              <a:ext uri="{FF2B5EF4-FFF2-40B4-BE49-F238E27FC236}">
                <a16:creationId xmlns:a16="http://schemas.microsoft.com/office/drawing/2014/main" id="{4854F5C1-9318-689B-E60A-864929A112D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187292">
            <a:off x="6625555" y="2829466"/>
            <a:ext cx="489429" cy="553439"/>
          </a:xfrm>
          <a:prstGeom prst="rect">
            <a:avLst/>
          </a:prstGeom>
        </p:spPr>
      </p:pic>
      <p:pic>
        <p:nvPicPr>
          <p:cNvPr id="19" name="Picture 18">
            <a:extLst>
              <a:ext uri="{FF2B5EF4-FFF2-40B4-BE49-F238E27FC236}">
                <a16:creationId xmlns:a16="http://schemas.microsoft.com/office/drawing/2014/main" id="{86EB2A53-4AA0-70E5-6C8A-6EAC2336332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3939081">
            <a:off x="7604383" y="1112615"/>
            <a:ext cx="593708" cy="671356"/>
          </a:xfrm>
          <a:prstGeom prst="rect">
            <a:avLst/>
          </a:prstGeom>
        </p:spPr>
      </p:pic>
      <p:pic>
        <p:nvPicPr>
          <p:cNvPr id="20" name="Picture 19">
            <a:extLst>
              <a:ext uri="{FF2B5EF4-FFF2-40B4-BE49-F238E27FC236}">
                <a16:creationId xmlns:a16="http://schemas.microsoft.com/office/drawing/2014/main" id="{58EB7730-E10C-3955-DE70-D6CDD9C4F4B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3939081">
            <a:off x="7578768" y="4161301"/>
            <a:ext cx="477931" cy="540437"/>
          </a:xfrm>
          <a:prstGeom prst="rect">
            <a:avLst/>
          </a:prstGeom>
        </p:spPr>
      </p:pic>
      <p:pic>
        <p:nvPicPr>
          <p:cNvPr id="22" name="Picture 21" descr="A picture containing plant, leaf&#10;&#10;Description automatically generated">
            <a:extLst>
              <a:ext uri="{FF2B5EF4-FFF2-40B4-BE49-F238E27FC236}">
                <a16:creationId xmlns:a16="http://schemas.microsoft.com/office/drawing/2014/main" id="{D9CD3918-CF96-F810-62AB-13AB9404071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224158">
            <a:off x="228811" y="4959387"/>
            <a:ext cx="703765" cy="703765"/>
          </a:xfrm>
          <a:prstGeom prst="rect">
            <a:avLst/>
          </a:prstGeom>
        </p:spPr>
      </p:pic>
      <p:pic>
        <p:nvPicPr>
          <p:cNvPr id="23" name="Picture 22">
            <a:extLst>
              <a:ext uri="{FF2B5EF4-FFF2-40B4-BE49-F238E27FC236}">
                <a16:creationId xmlns:a16="http://schemas.microsoft.com/office/drawing/2014/main" id="{430FA3FB-0EA3-E110-0022-A5826E25539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187292">
            <a:off x="1221136" y="5799904"/>
            <a:ext cx="389505" cy="440446"/>
          </a:xfrm>
          <a:prstGeom prst="rect">
            <a:avLst/>
          </a:prstGeom>
        </p:spPr>
      </p:pic>
      <p:pic>
        <p:nvPicPr>
          <p:cNvPr id="24" name="Picture 23" descr="A picture containing plant, leaf&#10;&#10;Description automatically generated">
            <a:extLst>
              <a:ext uri="{FF2B5EF4-FFF2-40B4-BE49-F238E27FC236}">
                <a16:creationId xmlns:a16="http://schemas.microsoft.com/office/drawing/2014/main" id="{29ECF798-CC85-8669-FC75-ABBE551E5DA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1224158">
            <a:off x="5823311" y="3855553"/>
            <a:ext cx="493696" cy="493696"/>
          </a:xfrm>
          <a:prstGeom prst="rect">
            <a:avLst/>
          </a:prstGeom>
        </p:spPr>
      </p:pic>
    </p:spTree>
    <p:extLst>
      <p:ext uri="{BB962C8B-B14F-4D97-AF65-F5344CB8AC3E}">
        <p14:creationId xmlns:p14="http://schemas.microsoft.com/office/powerpoint/2010/main" val="3023230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7" presetClass="entr" presetSubtype="0" fill="hold" grpId="0" nodeType="withEffect">
                                  <p:stCondLst>
                                    <p:cond delay="10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89861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9349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F7B746C-0A54-E04A-F5CB-A7D4F22568F4}"/>
              </a:ext>
            </a:extLst>
          </p:cNvPr>
          <p:cNvGrpSpPr/>
          <p:nvPr/>
        </p:nvGrpSpPr>
        <p:grpSpPr>
          <a:xfrm>
            <a:off x="104783" y="549275"/>
            <a:ext cx="8423581" cy="925151"/>
            <a:chOff x="103498" y="947192"/>
            <a:chExt cx="8422193" cy="925151"/>
          </a:xfrm>
        </p:grpSpPr>
        <p:grpSp>
          <p:nvGrpSpPr>
            <p:cNvPr id="4" name="Group 3">
              <a:extLst>
                <a:ext uri="{FF2B5EF4-FFF2-40B4-BE49-F238E27FC236}">
                  <a16:creationId xmlns:a16="http://schemas.microsoft.com/office/drawing/2014/main" id="{B0FEDD7D-0E67-469F-4E65-390A775330FB}"/>
                </a:ext>
              </a:extLst>
            </p:cNvPr>
            <p:cNvGrpSpPr/>
            <p:nvPr/>
          </p:nvGrpSpPr>
          <p:grpSpPr>
            <a:xfrm>
              <a:off x="103498" y="947192"/>
              <a:ext cx="8422193" cy="925151"/>
              <a:chOff x="103498" y="947192"/>
              <a:chExt cx="8422193" cy="925151"/>
            </a:xfrm>
          </p:grpSpPr>
          <p:sp>
            <p:nvSpPr>
              <p:cNvPr id="6" name="Isosceles Triangle 4">
                <a:extLst>
                  <a:ext uri="{FF2B5EF4-FFF2-40B4-BE49-F238E27FC236}">
                    <a16:creationId xmlns:a16="http://schemas.microsoft.com/office/drawing/2014/main" id="{2CF87D4C-B927-7E3A-D6FF-FA312D9BD35B}"/>
                  </a:ext>
                </a:extLst>
              </p:cNvPr>
              <p:cNvSpPr/>
              <p:nvPr/>
            </p:nvSpPr>
            <p:spPr>
              <a:xfrm rot="2228592">
                <a:off x="152925" y="947192"/>
                <a:ext cx="432766" cy="309118"/>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8641BE9D-842A-147E-0F46-3FD16BC925C9}"/>
                  </a:ext>
                </a:extLst>
              </p:cNvPr>
              <p:cNvSpPr/>
              <p:nvPr/>
            </p:nvSpPr>
            <p:spPr>
              <a:xfrm>
                <a:off x="103498" y="1093042"/>
                <a:ext cx="8422193" cy="779301"/>
              </a:xfrm>
              <a:prstGeom prst="rect">
                <a:avLst/>
              </a:prstGeom>
              <a:solidFill>
                <a:srgbClr val="0000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5" name="TextBox 4">
              <a:extLst>
                <a:ext uri="{FF2B5EF4-FFF2-40B4-BE49-F238E27FC236}">
                  <a16:creationId xmlns:a16="http://schemas.microsoft.com/office/drawing/2014/main" id="{A7CCF001-FF73-34B9-2382-5033F45E84D5}"/>
                </a:ext>
              </a:extLst>
            </p:cNvPr>
            <p:cNvSpPr txBox="1"/>
            <p:nvPr/>
          </p:nvSpPr>
          <p:spPr>
            <a:xfrm>
              <a:off x="290498" y="1323784"/>
              <a:ext cx="8190623" cy="369332"/>
            </a:xfrm>
            <a:prstGeom prst="rect">
              <a:avLst/>
            </a:prstGeom>
            <a:noFill/>
          </p:spPr>
          <p:txBody>
            <a:bodyPr wrap="square" rtlCol="0">
              <a:spAutoFit/>
            </a:bodyPr>
            <a:lstStyle/>
            <a:p>
              <a:r>
                <a:rPr lang="en-GB" sz="1800" b="1" i="0" u="none" strike="noStrike" dirty="0">
                  <a:solidFill>
                    <a:schemeClr val="bg1"/>
                  </a:solidFill>
                  <a:effectLst/>
                  <a:latin typeface="Twinkl" panose="02000000000000000000" pitchFamily="2" charset="77"/>
                </a:rPr>
                <a:t>  Watch the </a:t>
              </a:r>
              <a:r>
                <a:rPr lang="en-GB" b="1" dirty="0">
                  <a:solidFill>
                    <a:srgbClr val="4DB1E3"/>
                  </a:solidFill>
                  <a:latin typeface="Twinkl" panose="02000000000000000000" pitchFamily="2" charset="77"/>
                  <a:hlinkClick r:id="rId3">
                    <a:extLst>
                      <a:ext uri="{A12FA001-AC4F-418D-AE19-62706E023703}">
                        <ahyp:hlinkClr xmlns:ahyp="http://schemas.microsoft.com/office/drawing/2018/hyperlinkcolor" val="tx"/>
                      </a:ext>
                    </a:extLst>
                  </a:hlinkClick>
                </a:rPr>
                <a:t>BBC Teach: Frozen Planet II </a:t>
              </a:r>
              <a:r>
                <a:rPr lang="en-GB" sz="1800" b="1" i="0" u="none" strike="noStrike" dirty="0">
                  <a:solidFill>
                    <a:srgbClr val="4DB1E3"/>
                  </a:solidFill>
                  <a:effectLst/>
                  <a:latin typeface="Twinkl" panose="02000000000000000000" pitchFamily="2" charset="77"/>
                  <a:hlinkClick r:id="rId3">
                    <a:extLst>
                      <a:ext uri="{A12FA001-AC4F-418D-AE19-62706E023703}">
                        <ahyp:hlinkClr xmlns:ahyp="http://schemas.microsoft.com/office/drawing/2018/hyperlinkcolor" val="tx"/>
                      </a:ext>
                    </a:extLst>
                  </a:hlinkClick>
                </a:rPr>
                <a:t>Science Live Lesson </a:t>
              </a:r>
              <a:r>
                <a:rPr lang="en-GB" sz="1800" b="1" i="0" u="none" strike="noStrike" dirty="0">
                  <a:solidFill>
                    <a:schemeClr val="bg1"/>
                  </a:solidFill>
                  <a:effectLst/>
                  <a:latin typeface="Twinkl" panose="02000000000000000000" pitchFamily="2" charset="77"/>
                </a:rPr>
                <a:t>with your class.</a:t>
              </a:r>
              <a:endParaRPr lang="en-GB" b="1" dirty="0">
                <a:solidFill>
                  <a:schemeClr val="bg1"/>
                </a:solidFill>
                <a:latin typeface="Twinkl" panose="02000000000000000000" pitchFamily="2" charset="77"/>
              </a:endParaRPr>
            </a:p>
          </p:txBody>
        </p:sp>
      </p:grpSp>
      <p:pic>
        <p:nvPicPr>
          <p:cNvPr id="13" name="Picture 12" descr="A picture containing ice, blue, painted&#10;&#10;Description automatically generated">
            <a:extLst>
              <a:ext uri="{FF2B5EF4-FFF2-40B4-BE49-F238E27FC236}">
                <a16:creationId xmlns:a16="http://schemas.microsoft.com/office/drawing/2014/main" id="{BF73A858-CD93-097C-775F-DA54DDA459B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8" t="3465" r="68" b="13938"/>
          <a:stretch/>
        </p:blipFill>
        <p:spPr>
          <a:xfrm>
            <a:off x="471126" y="1602463"/>
            <a:ext cx="8190624" cy="4778423"/>
          </a:xfrm>
          <a:prstGeom prst="roundRect">
            <a:avLst>
              <a:gd name="adj" fmla="val 2359"/>
            </a:avLst>
          </a:prstGeom>
        </p:spPr>
      </p:pic>
    </p:spTree>
    <p:extLst>
      <p:ext uri="{BB962C8B-B14F-4D97-AF65-F5344CB8AC3E}">
        <p14:creationId xmlns:p14="http://schemas.microsoft.com/office/powerpoint/2010/main" val="351932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0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8" y="586469"/>
            <a:ext cx="8220075" cy="994306"/>
          </a:xfrm>
        </p:spPr>
        <p:txBody>
          <a:bodyPr/>
          <a:lstStyle/>
          <a:p>
            <a:pPr algn="ctr"/>
            <a:r>
              <a:rPr lang="en-GB" sz="3200" i="0" u="none" strike="noStrike" dirty="0">
                <a:solidFill>
                  <a:srgbClr val="000033"/>
                </a:solidFill>
                <a:effectLst/>
                <a:latin typeface="BBC Reith Sans" panose="020B0603020204020204" pitchFamily="34" charset="0"/>
                <a:ea typeface="BBC Reith Sans" panose="020B0603020204020204" pitchFamily="34" charset="0"/>
                <a:cs typeface="BBC Reith Sans" panose="020B0603020204020204" pitchFamily="34" charset="0"/>
              </a:rPr>
              <a:t>The Arctic: </a:t>
            </a:r>
            <a:br>
              <a:rPr lang="en-GB" sz="3200" i="0" u="none" strike="noStrike" dirty="0">
                <a:solidFill>
                  <a:srgbClr val="000033"/>
                </a:solidFill>
                <a:effectLst/>
                <a:latin typeface="BBC Reith Sans" panose="020B0603020204020204" pitchFamily="34" charset="0"/>
                <a:ea typeface="BBC Reith Sans" panose="020B0603020204020204" pitchFamily="34" charset="0"/>
                <a:cs typeface="BBC Reith Sans" panose="020B0603020204020204" pitchFamily="34" charset="0"/>
              </a:rPr>
            </a:br>
            <a:r>
              <a:rPr lang="en-GB" sz="3200" i="0" u="none" strike="noStrike" dirty="0">
                <a:solidFill>
                  <a:srgbClr val="000033"/>
                </a:solidFill>
                <a:effectLst/>
                <a:latin typeface="BBC Reith Sans" panose="020B0603020204020204" pitchFamily="34" charset="0"/>
                <a:ea typeface="BBC Reith Sans" panose="020B0603020204020204" pitchFamily="34" charset="0"/>
                <a:cs typeface="BBC Reith Sans" panose="020B0603020204020204" pitchFamily="34" charset="0"/>
              </a:rPr>
              <a:t>One of the Coldest Places on Earth</a:t>
            </a:r>
            <a:endParaRPr lang="en-GB" sz="60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endParaRPr>
          </a:p>
        </p:txBody>
      </p:sp>
      <p:sp>
        <p:nvSpPr>
          <p:cNvPr id="4" name="Rectangle 3"/>
          <p:cNvSpPr/>
          <p:nvPr/>
        </p:nvSpPr>
        <p:spPr>
          <a:xfrm>
            <a:off x="707053" y="1637229"/>
            <a:ext cx="7825480" cy="1938992"/>
          </a:xfrm>
          <a:prstGeom prst="rect">
            <a:avLst/>
          </a:prstGeom>
        </p:spPr>
        <p:txBody>
          <a:bodyPr wrap="square" lIns="0" tIns="0" rIns="0" bIns="0">
            <a:spAutoFit/>
          </a:bodyPr>
          <a:lstStyle/>
          <a:p>
            <a:r>
              <a:rPr lang="en-GB" dirty="0"/>
              <a:t>The Arctic is found at the far north of our planet. It covers over 30 million square km.</a:t>
            </a:r>
            <a:br>
              <a:rPr lang="en-GB" dirty="0"/>
            </a:br>
            <a:endParaRPr lang="en-GB" dirty="0"/>
          </a:p>
          <a:p>
            <a:r>
              <a:rPr lang="en-GB" dirty="0"/>
              <a:t>It includes the Arctic Ocean and parts of Russia, the USA, Greenland, Canada, Iceland, Sweden, Norway and Finland.</a:t>
            </a:r>
            <a:br>
              <a:rPr lang="en-GB" dirty="0"/>
            </a:br>
            <a:endParaRPr lang="en-GB" dirty="0"/>
          </a:p>
          <a:p>
            <a:r>
              <a:rPr lang="en-GB" dirty="0"/>
              <a:t>It is covered almost entirely in water, which is frozen for most of the year.</a:t>
            </a:r>
            <a:endParaRPr lang="en-GB" dirty="0">
              <a:latin typeface="BBC Reith Sans" panose="020B0603020204020204" pitchFamily="34" charset="-18"/>
              <a:ea typeface="BBC Reith Sans" panose="020B0603020204020204" pitchFamily="34" charset="-18"/>
              <a:cs typeface="BBC Reith Sans" panose="020B0603020204020204" pitchFamily="34" charset="-18"/>
            </a:endParaRPr>
          </a:p>
        </p:txBody>
      </p:sp>
      <p:grpSp>
        <p:nvGrpSpPr>
          <p:cNvPr id="28" name="Group 27"/>
          <p:cNvGrpSpPr/>
          <p:nvPr/>
        </p:nvGrpSpPr>
        <p:grpSpPr>
          <a:xfrm>
            <a:off x="2215733" y="3741981"/>
            <a:ext cx="4806573" cy="2397465"/>
            <a:chOff x="6210069" y="4612358"/>
            <a:chExt cx="2436034" cy="1215350"/>
          </a:xfrm>
        </p:grpSpPr>
        <p:sp>
          <p:nvSpPr>
            <p:cNvPr id="21" name="Snip Single Corner Rectangle 20"/>
            <p:cNvSpPr/>
            <p:nvPr/>
          </p:nvSpPr>
          <p:spPr>
            <a:xfrm>
              <a:off x="6210069" y="4682650"/>
              <a:ext cx="2362708" cy="1145058"/>
            </a:xfrm>
            <a:prstGeom prst="snip1Rect">
              <a:avLst/>
            </a:prstGeom>
            <a:solidFill>
              <a:srgbClr val="7DAAC5"/>
            </a:solid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6" name="Picture 25"/>
            <p:cNvPicPr>
              <a:picLocks noChangeAspect="1"/>
            </p:cNvPicPr>
            <p:nvPr/>
          </p:nvPicPr>
          <p:blipFill>
            <a:blip r:embed="rId2" cstate="print">
              <a:extLst>
                <a:ext uri="{28A0092B-C50C-407E-A947-70E740481C1C}">
                  <a14:useLocalDpi xmlns:a14="http://schemas.microsoft.com/office/drawing/2010/main" val="0"/>
                </a:ext>
              </a:extLst>
            </a:blip>
            <a:srcRect t="14601" b="14601"/>
            <a:stretch/>
          </p:blipFill>
          <p:spPr>
            <a:xfrm>
              <a:off x="6283395" y="4612358"/>
              <a:ext cx="2362708" cy="1145058"/>
            </a:xfrm>
            <a:custGeom>
              <a:avLst/>
              <a:gdLst>
                <a:gd name="connsiteX0" fmla="*/ 0 w 2310660"/>
                <a:gd name="connsiteY0" fmla="*/ 0 h 1145058"/>
                <a:gd name="connsiteX1" fmla="*/ 2119813 w 2310660"/>
                <a:gd name="connsiteY1" fmla="*/ 0 h 1145058"/>
                <a:gd name="connsiteX2" fmla="*/ 2310660 w 2310660"/>
                <a:gd name="connsiteY2" fmla="*/ 190847 h 1145058"/>
                <a:gd name="connsiteX3" fmla="*/ 2310660 w 2310660"/>
                <a:gd name="connsiteY3" fmla="*/ 1145058 h 1145058"/>
                <a:gd name="connsiteX4" fmla="*/ 0 w 2310660"/>
                <a:gd name="connsiteY4" fmla="*/ 1145058 h 1145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0660" h="1145058">
                  <a:moveTo>
                    <a:pt x="0" y="0"/>
                  </a:moveTo>
                  <a:lnTo>
                    <a:pt x="2119813" y="0"/>
                  </a:lnTo>
                  <a:lnTo>
                    <a:pt x="2310660" y="190847"/>
                  </a:lnTo>
                  <a:lnTo>
                    <a:pt x="2310660" y="1145058"/>
                  </a:lnTo>
                  <a:lnTo>
                    <a:pt x="0" y="1145058"/>
                  </a:lnTo>
                  <a:close/>
                </a:path>
              </a:pathLst>
            </a:custGeom>
            <a:ln w="28575">
              <a:solidFill>
                <a:srgbClr val="000033"/>
              </a:solidFill>
            </a:ln>
          </p:spPr>
        </p:pic>
      </p:grpSp>
      <p:pic>
        <p:nvPicPr>
          <p:cNvPr id="10" name="Picture 9">
            <a:extLst>
              <a:ext uri="{FF2B5EF4-FFF2-40B4-BE49-F238E27FC236}">
                <a16:creationId xmlns:a16="http://schemas.microsoft.com/office/drawing/2014/main" id="{8CA71139-7AD9-43DC-827F-45CF6D3FE8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spTree>
    <p:extLst>
      <p:ext uri="{BB962C8B-B14F-4D97-AF65-F5344CB8AC3E}">
        <p14:creationId xmlns:p14="http://schemas.microsoft.com/office/powerpoint/2010/main" val="1132438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100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5650" y="1268408"/>
            <a:ext cx="7632700" cy="1692771"/>
          </a:xfrm>
          <a:prstGeom prst="rect">
            <a:avLst/>
          </a:prstGeom>
        </p:spPr>
        <p:txBody>
          <a:bodyPr wrap="square" lIns="0" tIns="0" rIns="0" bIns="0">
            <a:spAutoFit/>
          </a:bodyPr>
          <a:lstStyle/>
          <a:p>
            <a:pPr algn="l" rtl="0">
              <a:spcBef>
                <a:spcPts val="0"/>
              </a:spcBef>
              <a:spcAft>
                <a:spcPts val="1200"/>
              </a:spcAft>
            </a:pPr>
            <a:r>
              <a:rPr lang="en-GB" sz="1800" b="0" i="0" u="none" strike="noStrike" dirty="0">
                <a:solidFill>
                  <a:srgbClr val="000033"/>
                </a:solidFill>
                <a:effectLst/>
              </a:rPr>
              <a:t>The Arctic should not be confused with Antarctica since these regions are over 12,000 miles apart.</a:t>
            </a:r>
            <a:endParaRPr lang="en-GB" b="0" i="0" u="none" strike="noStrike" dirty="0">
              <a:solidFill>
                <a:srgbClr val="000033"/>
              </a:solidFill>
              <a:effectLst/>
            </a:endParaRPr>
          </a:p>
          <a:p>
            <a:pPr algn="l" rtl="0">
              <a:spcBef>
                <a:spcPts val="0"/>
              </a:spcBef>
              <a:spcAft>
                <a:spcPts val="1200"/>
              </a:spcAft>
            </a:pPr>
            <a:r>
              <a:rPr lang="en-GB" sz="1800" b="0" i="0" u="none" strike="noStrike" dirty="0">
                <a:solidFill>
                  <a:srgbClr val="000033"/>
                </a:solidFill>
                <a:effectLst/>
              </a:rPr>
              <a:t>Both are polar regions: areas around the Earth’s poles.</a:t>
            </a:r>
            <a:endParaRPr lang="en-GB" b="0" i="0" u="none" strike="noStrike" dirty="0">
              <a:solidFill>
                <a:srgbClr val="000033"/>
              </a:solidFill>
              <a:effectLst/>
            </a:endParaRPr>
          </a:p>
          <a:p>
            <a:r>
              <a:rPr lang="en-GB" sz="1800" b="1" i="0" u="none" strike="noStrike" dirty="0">
                <a:solidFill>
                  <a:srgbClr val="000033"/>
                </a:solidFill>
                <a:effectLst/>
              </a:rPr>
              <a:t>The Arctic</a:t>
            </a:r>
            <a:r>
              <a:rPr lang="en-GB" sz="1800" b="0" i="0" u="none" strike="noStrike" dirty="0">
                <a:solidFill>
                  <a:srgbClr val="000033"/>
                </a:solidFill>
                <a:effectLst/>
              </a:rPr>
              <a:t> Ocean around the </a:t>
            </a:r>
            <a:r>
              <a:rPr lang="en-GB" sz="1800" b="1" i="0" u="none" strike="noStrike" dirty="0">
                <a:solidFill>
                  <a:srgbClr val="000033"/>
                </a:solidFill>
                <a:effectLst/>
              </a:rPr>
              <a:t>North Pole</a:t>
            </a:r>
            <a:r>
              <a:rPr lang="en-GB" sz="1800" b="0" i="0" u="none" strike="noStrike" dirty="0">
                <a:solidFill>
                  <a:srgbClr val="000033"/>
                </a:solidFill>
                <a:effectLst/>
              </a:rPr>
              <a:t> (in the northern hemisphere) is covered with a thin layer of sea ice.</a:t>
            </a:r>
            <a:endParaRPr lang="en-GB" dirty="0">
              <a:solidFill>
                <a:srgbClr val="000033"/>
              </a:solidFill>
              <a:ea typeface="BBC Reith Sans" panose="020B0603020204020204" pitchFamily="34" charset="-18"/>
              <a:cs typeface="BBC Reith Sans" panose="020B0603020204020204" pitchFamily="34" charset="-18"/>
            </a:endParaRPr>
          </a:p>
        </p:txBody>
      </p:sp>
      <p:sp>
        <p:nvSpPr>
          <p:cNvPr id="14" name="Title 1"/>
          <p:cNvSpPr>
            <a:spLocks noGrp="1"/>
          </p:cNvSpPr>
          <p:nvPr>
            <p:ph type="title"/>
          </p:nvPr>
        </p:nvSpPr>
        <p:spPr>
          <a:xfrm>
            <a:off x="457198" y="478895"/>
            <a:ext cx="8220075" cy="994306"/>
          </a:xfrm>
        </p:spPr>
        <p:txBody>
          <a:bodyPr/>
          <a:lstStyle/>
          <a:p>
            <a:r>
              <a:rPr lang="en-GB" sz="3200" i="0" u="none" strike="noStrike" dirty="0">
                <a:solidFill>
                  <a:srgbClr val="000033"/>
                </a:solidFill>
                <a:effectLst/>
                <a:latin typeface="BBC Reith Sans" panose="020B0603020204020204" pitchFamily="34" charset="0"/>
                <a:ea typeface="BBC Reith Sans" panose="020B0603020204020204" pitchFamily="34" charset="0"/>
                <a:cs typeface="BBC Reith Sans" panose="020B0603020204020204" pitchFamily="34" charset="0"/>
              </a:rPr>
              <a:t>The Arctic and Antarctica</a:t>
            </a:r>
            <a:endParaRPr lang="en-GB" sz="60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endParaRPr>
          </a:p>
        </p:txBody>
      </p:sp>
      <p:sp>
        <p:nvSpPr>
          <p:cNvPr id="2" name="Rectangle 1">
            <a:extLst>
              <a:ext uri="{FF2B5EF4-FFF2-40B4-BE49-F238E27FC236}">
                <a16:creationId xmlns:a16="http://schemas.microsoft.com/office/drawing/2014/main" id="{F4FA1F04-9A58-5FE8-D10F-7DF4EF2E21AB}"/>
              </a:ext>
            </a:extLst>
          </p:cNvPr>
          <p:cNvSpPr/>
          <p:nvPr/>
        </p:nvSpPr>
        <p:spPr>
          <a:xfrm>
            <a:off x="750885" y="5451909"/>
            <a:ext cx="7632700" cy="830997"/>
          </a:xfrm>
          <a:prstGeom prst="rect">
            <a:avLst/>
          </a:prstGeom>
        </p:spPr>
        <p:txBody>
          <a:bodyPr wrap="square" lIns="0" tIns="0" rIns="0" bIns="0">
            <a:spAutoFit/>
          </a:bodyPr>
          <a:lstStyle/>
          <a:p>
            <a:pPr algn="l" rtl="0">
              <a:spcBef>
                <a:spcPts val="0"/>
              </a:spcBef>
              <a:spcAft>
                <a:spcPts val="1200"/>
              </a:spcAft>
            </a:pPr>
            <a:r>
              <a:rPr lang="en-GB" sz="1800" b="1" i="0" u="none" strike="noStrike" dirty="0">
                <a:solidFill>
                  <a:srgbClr val="000033"/>
                </a:solidFill>
                <a:effectLst/>
              </a:rPr>
              <a:t>Antarctica</a:t>
            </a:r>
            <a:r>
              <a:rPr lang="en-GB" sz="1800" b="0" i="0" u="none" strike="noStrike" dirty="0">
                <a:solidFill>
                  <a:srgbClr val="000033"/>
                </a:solidFill>
                <a:effectLst/>
              </a:rPr>
              <a:t>, on the other hand, is a continent of land around the</a:t>
            </a:r>
            <a:r>
              <a:rPr lang="en-GB" sz="1800" b="1" i="0" u="none" strike="noStrike" dirty="0">
                <a:solidFill>
                  <a:srgbClr val="000033"/>
                </a:solidFill>
                <a:effectLst/>
              </a:rPr>
              <a:t> </a:t>
            </a:r>
            <a:br>
              <a:rPr lang="en-GB" sz="1800" b="1" i="0" u="none" strike="noStrike" dirty="0">
                <a:solidFill>
                  <a:srgbClr val="000033"/>
                </a:solidFill>
                <a:effectLst/>
              </a:rPr>
            </a:br>
            <a:r>
              <a:rPr lang="en-GB" sz="1800" b="1" i="0" u="none" strike="noStrike" dirty="0">
                <a:solidFill>
                  <a:srgbClr val="000033"/>
                </a:solidFill>
                <a:effectLst/>
              </a:rPr>
              <a:t>South Pole</a:t>
            </a:r>
            <a:r>
              <a:rPr lang="en-GB" sz="1800" b="0" i="0" u="none" strike="noStrike" dirty="0">
                <a:solidFill>
                  <a:srgbClr val="000033"/>
                </a:solidFill>
                <a:effectLst/>
              </a:rPr>
              <a:t> (in the southern hemisphere) that is covered with a sheet of ice, called an ‘ice cap’.</a:t>
            </a:r>
            <a:endParaRPr lang="en-GB" dirty="0">
              <a:solidFill>
                <a:srgbClr val="000033"/>
              </a:solidFill>
              <a:ea typeface="BBC Reith Sans" panose="020B0603020204020204" pitchFamily="34" charset="-18"/>
              <a:cs typeface="BBC Reith Sans" panose="020B0603020204020204" pitchFamily="34" charset="-18"/>
            </a:endParaRPr>
          </a:p>
        </p:txBody>
      </p:sp>
      <p:pic>
        <p:nvPicPr>
          <p:cNvPr id="3" name="Picture 2">
            <a:extLst>
              <a:ext uri="{FF2B5EF4-FFF2-40B4-BE49-F238E27FC236}">
                <a16:creationId xmlns:a16="http://schemas.microsoft.com/office/drawing/2014/main" id="{AB94CC04-D52C-14DB-7233-A8AA5B850F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grpSp>
        <p:nvGrpSpPr>
          <p:cNvPr id="5" name="Group 4">
            <a:extLst>
              <a:ext uri="{FF2B5EF4-FFF2-40B4-BE49-F238E27FC236}">
                <a16:creationId xmlns:a16="http://schemas.microsoft.com/office/drawing/2014/main" id="{F61B2655-F248-B2C6-A345-A776FD2B9C40}"/>
              </a:ext>
            </a:extLst>
          </p:cNvPr>
          <p:cNvGrpSpPr/>
          <p:nvPr/>
        </p:nvGrpSpPr>
        <p:grpSpPr>
          <a:xfrm>
            <a:off x="1297167" y="2898301"/>
            <a:ext cx="7046348" cy="2616487"/>
            <a:chOff x="1297167" y="2898301"/>
            <a:chExt cx="7046348" cy="2616487"/>
          </a:xfrm>
        </p:grpSpPr>
        <p:sp>
          <p:nvSpPr>
            <p:cNvPr id="13" name="Rectangle 12">
              <a:extLst>
                <a:ext uri="{FF2B5EF4-FFF2-40B4-BE49-F238E27FC236}">
                  <a16:creationId xmlns:a16="http://schemas.microsoft.com/office/drawing/2014/main" id="{368FE15B-02F6-A27E-9723-0AAF8AA3A3F8}"/>
                </a:ext>
              </a:extLst>
            </p:cNvPr>
            <p:cNvSpPr/>
            <p:nvPr/>
          </p:nvSpPr>
          <p:spPr>
            <a:xfrm>
              <a:off x="1297167" y="3289807"/>
              <a:ext cx="940192" cy="495108"/>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latin typeface="BBC Reith Sans Medium" panose="020B0703020204020204" pitchFamily="34" charset="-18"/>
                  <a:ea typeface="BBC Reith Sans Medium" panose="020B0703020204020204" pitchFamily="34" charset="-18"/>
                  <a:cs typeface="BBC Reith Sans Medium" panose="020B0703020204020204" pitchFamily="34" charset="-18"/>
                </a:rPr>
                <a:t>Arctic</a:t>
              </a:r>
            </a:p>
          </p:txBody>
        </p:sp>
        <p:pic>
          <p:nvPicPr>
            <p:cNvPr id="12" name="Picture 11" descr="Map&#10;&#10;Description automatically generated">
              <a:extLst>
                <a:ext uri="{FF2B5EF4-FFF2-40B4-BE49-F238E27FC236}">
                  <a16:creationId xmlns:a16="http://schemas.microsoft.com/office/drawing/2014/main" id="{AE1B97BD-B1B2-192F-B9A3-DCACF869D38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4308" y="2898301"/>
              <a:ext cx="4585854" cy="2616487"/>
            </a:xfrm>
            <a:prstGeom prst="rect">
              <a:avLst/>
            </a:prstGeom>
          </p:spPr>
        </p:pic>
        <p:sp>
          <p:nvSpPr>
            <p:cNvPr id="15" name="Rectangle 14">
              <a:extLst>
                <a:ext uri="{FF2B5EF4-FFF2-40B4-BE49-F238E27FC236}">
                  <a16:creationId xmlns:a16="http://schemas.microsoft.com/office/drawing/2014/main" id="{17FC3B8B-BDE1-7DC4-697B-07CFA55E7845}"/>
                </a:ext>
              </a:extLst>
            </p:cNvPr>
            <p:cNvSpPr/>
            <p:nvPr/>
          </p:nvSpPr>
          <p:spPr>
            <a:xfrm>
              <a:off x="6858000" y="4625177"/>
              <a:ext cx="1485515" cy="495108"/>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latin typeface="BBC Reith Sans Medium" panose="020B0703020204020204" pitchFamily="34" charset="-18"/>
                  <a:ea typeface="BBC Reith Sans Medium" panose="020B0703020204020204" pitchFamily="34" charset="-18"/>
                  <a:cs typeface="BBC Reith Sans Medium" panose="020B0703020204020204" pitchFamily="34" charset="-18"/>
                </a:rPr>
                <a:t>Antarctica</a:t>
              </a:r>
            </a:p>
          </p:txBody>
        </p:sp>
        <p:cxnSp>
          <p:nvCxnSpPr>
            <p:cNvPr id="26" name="Straight Connector 25">
              <a:extLst>
                <a:ext uri="{FF2B5EF4-FFF2-40B4-BE49-F238E27FC236}">
                  <a16:creationId xmlns:a16="http://schemas.microsoft.com/office/drawing/2014/main" id="{E2642D84-5BA2-3951-4A0B-47EF0184B362}"/>
                </a:ext>
              </a:extLst>
            </p:cNvPr>
            <p:cNvCxnSpPr>
              <a:cxnSpLocks/>
            </p:cNvCxnSpPr>
            <p:nvPr/>
          </p:nvCxnSpPr>
          <p:spPr>
            <a:xfrm flipH="1">
              <a:off x="1297167" y="3273944"/>
              <a:ext cx="1642545" cy="0"/>
            </a:xfrm>
            <a:prstGeom prst="line">
              <a:avLst/>
            </a:prstGeom>
            <a:ln w="38100">
              <a:solidFill>
                <a:srgbClr val="DB6AA7"/>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3327436-52D0-A465-7E36-2E5B4A32D046}"/>
                </a:ext>
              </a:extLst>
            </p:cNvPr>
            <p:cNvCxnSpPr>
              <a:cxnSpLocks/>
            </p:cNvCxnSpPr>
            <p:nvPr/>
          </p:nvCxnSpPr>
          <p:spPr>
            <a:xfrm flipH="1">
              <a:off x="6131668" y="5139314"/>
              <a:ext cx="2211847" cy="0"/>
            </a:xfrm>
            <a:prstGeom prst="line">
              <a:avLst/>
            </a:prstGeom>
            <a:ln w="38100">
              <a:solidFill>
                <a:srgbClr val="DB6AA7"/>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14608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10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a:xfrm>
            <a:off x="457198" y="478895"/>
            <a:ext cx="8220075" cy="994306"/>
          </a:xfrm>
        </p:spPr>
        <p:txBody>
          <a:bodyPr/>
          <a:lstStyle/>
          <a:p>
            <a:r>
              <a:rPr lang="en-GB" sz="3200" i="0" u="none" strike="noStrike" dirty="0">
                <a:solidFill>
                  <a:srgbClr val="000033"/>
                </a:solidFill>
                <a:effectLst/>
                <a:latin typeface="BBC Reith Sans" panose="020B0603020204020204" pitchFamily="34" charset="0"/>
                <a:ea typeface="BBC Reith Sans" panose="020B0603020204020204" pitchFamily="34" charset="0"/>
                <a:cs typeface="BBC Reith Sans" panose="020B0603020204020204" pitchFamily="34" charset="0"/>
              </a:rPr>
              <a:t>What Species Live in the Arctic?</a:t>
            </a:r>
            <a:endParaRPr lang="en-GB" sz="60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endParaRPr>
          </a:p>
        </p:txBody>
      </p:sp>
      <p:grpSp>
        <p:nvGrpSpPr>
          <p:cNvPr id="43" name="Group 42">
            <a:extLst>
              <a:ext uri="{FF2B5EF4-FFF2-40B4-BE49-F238E27FC236}">
                <a16:creationId xmlns:a16="http://schemas.microsoft.com/office/drawing/2014/main" id="{DBEB14E7-B013-0267-043B-15A189FFFD07}"/>
              </a:ext>
            </a:extLst>
          </p:cNvPr>
          <p:cNvGrpSpPr/>
          <p:nvPr/>
        </p:nvGrpSpPr>
        <p:grpSpPr>
          <a:xfrm>
            <a:off x="1988797" y="1832813"/>
            <a:ext cx="5229467" cy="4260012"/>
            <a:chOff x="-5356299" y="2020239"/>
            <a:chExt cx="5229467" cy="4260012"/>
          </a:xfrm>
        </p:grpSpPr>
        <p:sp>
          <p:nvSpPr>
            <p:cNvPr id="33" name="Rectangle 32"/>
            <p:cNvSpPr/>
            <p:nvPr/>
          </p:nvSpPr>
          <p:spPr>
            <a:xfrm>
              <a:off x="-3528176" y="5785143"/>
              <a:ext cx="1573220" cy="495108"/>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latin typeface="BBC Reith Sans Medium" panose="020B0703020204020204" pitchFamily="34" charset="-18"/>
                  <a:ea typeface="BBC Reith Sans Medium" panose="020B0703020204020204" pitchFamily="34" charset="-18"/>
                  <a:cs typeface="BBC Reith Sans Medium" panose="020B0703020204020204" pitchFamily="34" charset="-18"/>
                </a:rPr>
                <a:t>polar bears</a:t>
              </a:r>
            </a:p>
          </p:txBody>
        </p:sp>
        <p:pic>
          <p:nvPicPr>
            <p:cNvPr id="11" name="Picture 10" descr="A picture containing text&#10;&#10;Description automatically generated">
              <a:extLst>
                <a:ext uri="{FF2B5EF4-FFF2-40B4-BE49-F238E27FC236}">
                  <a16:creationId xmlns:a16="http://schemas.microsoft.com/office/drawing/2014/main" id="{E8065BE2-7CE7-4EE0-012E-CEB3057C1C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56299" y="2020239"/>
              <a:ext cx="5229467" cy="3635966"/>
            </a:xfrm>
            <a:prstGeom prst="rect">
              <a:avLst/>
            </a:prstGeom>
          </p:spPr>
        </p:pic>
      </p:grpSp>
      <p:pic>
        <p:nvPicPr>
          <p:cNvPr id="12" name="Picture 11">
            <a:extLst>
              <a:ext uri="{FF2B5EF4-FFF2-40B4-BE49-F238E27FC236}">
                <a16:creationId xmlns:a16="http://schemas.microsoft.com/office/drawing/2014/main" id="{10E02390-ACE0-9A88-B154-32039BB2F7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sp>
        <p:nvSpPr>
          <p:cNvPr id="13" name="Rectangle 12">
            <a:extLst>
              <a:ext uri="{FF2B5EF4-FFF2-40B4-BE49-F238E27FC236}">
                <a16:creationId xmlns:a16="http://schemas.microsoft.com/office/drawing/2014/main" id="{37090704-8FBE-FA3E-3AC0-3840DF566E1A}"/>
              </a:ext>
            </a:extLst>
          </p:cNvPr>
          <p:cNvSpPr/>
          <p:nvPr/>
        </p:nvSpPr>
        <p:spPr>
          <a:xfrm>
            <a:off x="755650" y="1268408"/>
            <a:ext cx="7632700" cy="276999"/>
          </a:xfrm>
          <a:prstGeom prst="rect">
            <a:avLst/>
          </a:prstGeom>
        </p:spPr>
        <p:txBody>
          <a:bodyPr wrap="square" lIns="0" tIns="0" rIns="0" bIns="0">
            <a:spAutoFit/>
          </a:bodyPr>
          <a:lstStyle/>
          <a:p>
            <a:pPr algn="l" rtl="0">
              <a:spcBef>
                <a:spcPts val="0"/>
              </a:spcBef>
              <a:spcAft>
                <a:spcPts val="1200"/>
              </a:spcAft>
            </a:pPr>
            <a:r>
              <a:rPr lang="en-GB" sz="1800" b="0" i="0" u="none" strike="noStrike" dirty="0">
                <a:effectLst/>
              </a:rPr>
              <a:t>The Arctic is home to a variety of species. These include: </a:t>
            </a:r>
            <a:endParaRPr lang="en-GB" dirty="0">
              <a:ea typeface="BBC Reith Sans" panose="020B0603020204020204" pitchFamily="34" charset="-18"/>
              <a:cs typeface="BBC Reith Sans" panose="020B0603020204020204" pitchFamily="34" charset="-18"/>
            </a:endParaRPr>
          </a:p>
        </p:txBody>
      </p:sp>
      <p:grpSp>
        <p:nvGrpSpPr>
          <p:cNvPr id="44" name="Group 43">
            <a:extLst>
              <a:ext uri="{FF2B5EF4-FFF2-40B4-BE49-F238E27FC236}">
                <a16:creationId xmlns:a16="http://schemas.microsoft.com/office/drawing/2014/main" id="{08C70B8B-AAF3-3441-7F6B-AFC01B578758}"/>
              </a:ext>
            </a:extLst>
          </p:cNvPr>
          <p:cNvGrpSpPr/>
          <p:nvPr/>
        </p:nvGrpSpPr>
        <p:grpSpPr>
          <a:xfrm>
            <a:off x="1561530" y="2149818"/>
            <a:ext cx="6051396" cy="3934168"/>
            <a:chOff x="-9271730" y="2346083"/>
            <a:chExt cx="6051396" cy="3934168"/>
          </a:xfrm>
        </p:grpSpPr>
        <p:sp>
          <p:nvSpPr>
            <p:cNvPr id="36" name="Rectangle 35">
              <a:extLst>
                <a:ext uri="{FF2B5EF4-FFF2-40B4-BE49-F238E27FC236}">
                  <a16:creationId xmlns:a16="http://schemas.microsoft.com/office/drawing/2014/main" id="{4F6DC976-5DA5-44E3-CB5C-2A6159C1CAB6}"/>
                </a:ext>
              </a:extLst>
            </p:cNvPr>
            <p:cNvSpPr/>
            <p:nvPr/>
          </p:nvSpPr>
          <p:spPr>
            <a:xfrm>
              <a:off x="-6886864" y="5785143"/>
              <a:ext cx="1300182" cy="495108"/>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latin typeface="BBC Reith Sans Medium" panose="020B0703020204020204" pitchFamily="34" charset="-18"/>
                  <a:ea typeface="BBC Reith Sans Medium" panose="020B0703020204020204" pitchFamily="34" charset="-18"/>
                  <a:cs typeface="BBC Reith Sans Medium" panose="020B0703020204020204" pitchFamily="34" charset="-18"/>
                </a:rPr>
                <a:t>walruses</a:t>
              </a:r>
            </a:p>
          </p:txBody>
        </p:sp>
        <p:pic>
          <p:nvPicPr>
            <p:cNvPr id="37" name="Picture 36">
              <a:extLst>
                <a:ext uri="{FF2B5EF4-FFF2-40B4-BE49-F238E27FC236}">
                  <a16:creationId xmlns:a16="http://schemas.microsoft.com/office/drawing/2014/main" id="{5FC0C59D-406C-56BE-26DB-8E3A9E83FBF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9271730" y="2346083"/>
              <a:ext cx="6051396" cy="3181954"/>
            </a:xfrm>
            <a:prstGeom prst="rect">
              <a:avLst/>
            </a:prstGeom>
          </p:spPr>
        </p:pic>
      </p:grpSp>
      <p:grpSp>
        <p:nvGrpSpPr>
          <p:cNvPr id="45" name="Group 44">
            <a:extLst>
              <a:ext uri="{FF2B5EF4-FFF2-40B4-BE49-F238E27FC236}">
                <a16:creationId xmlns:a16="http://schemas.microsoft.com/office/drawing/2014/main" id="{7EDAEB12-3EA3-7459-82EE-3255B86B89F0}"/>
              </a:ext>
            </a:extLst>
          </p:cNvPr>
          <p:cNvGrpSpPr/>
          <p:nvPr/>
        </p:nvGrpSpPr>
        <p:grpSpPr>
          <a:xfrm>
            <a:off x="2300789" y="1826289"/>
            <a:ext cx="4591395" cy="4257697"/>
            <a:chOff x="-12051107" y="2022554"/>
            <a:chExt cx="4591395" cy="4257697"/>
          </a:xfrm>
        </p:grpSpPr>
        <p:pic>
          <p:nvPicPr>
            <p:cNvPr id="3" name="Picture 2" descr="A deer with antlers&#10;&#10;Description automatically generated with medium confidence">
              <a:extLst>
                <a:ext uri="{FF2B5EF4-FFF2-40B4-BE49-F238E27FC236}">
                  <a16:creationId xmlns:a16="http://schemas.microsoft.com/office/drawing/2014/main" id="{12BC1DC1-E505-5BBC-B60A-A1389CB53EF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051107" y="2022554"/>
              <a:ext cx="4591395" cy="3633651"/>
            </a:xfrm>
            <a:prstGeom prst="rect">
              <a:avLst/>
            </a:prstGeom>
          </p:spPr>
        </p:pic>
        <p:sp>
          <p:nvSpPr>
            <p:cNvPr id="23" name="Rectangle 22">
              <a:extLst>
                <a:ext uri="{FF2B5EF4-FFF2-40B4-BE49-F238E27FC236}">
                  <a16:creationId xmlns:a16="http://schemas.microsoft.com/office/drawing/2014/main" id="{CC129CF7-D5DA-F2DA-3898-ED07A463AEAE}"/>
                </a:ext>
              </a:extLst>
            </p:cNvPr>
            <p:cNvSpPr/>
            <p:nvPr/>
          </p:nvSpPr>
          <p:spPr>
            <a:xfrm>
              <a:off x="-11158457" y="5785143"/>
              <a:ext cx="2817573" cy="495108"/>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latin typeface="BBC Reith Sans Medium" panose="020B0703020204020204" pitchFamily="34" charset="-18"/>
                  <a:ea typeface="BBC Reith Sans Medium" panose="020B0703020204020204" pitchFamily="34" charset="-18"/>
                  <a:cs typeface="BBC Reith Sans Medium" panose="020B0703020204020204" pitchFamily="34" charset="-18"/>
                </a:rPr>
                <a:t>reindeers and caribou</a:t>
              </a:r>
            </a:p>
          </p:txBody>
        </p:sp>
      </p:grpSp>
      <p:grpSp>
        <p:nvGrpSpPr>
          <p:cNvPr id="46" name="Group 45">
            <a:extLst>
              <a:ext uri="{FF2B5EF4-FFF2-40B4-BE49-F238E27FC236}">
                <a16:creationId xmlns:a16="http://schemas.microsoft.com/office/drawing/2014/main" id="{3F3513AD-1E3D-55A0-2841-86F7D4847382}"/>
              </a:ext>
            </a:extLst>
          </p:cNvPr>
          <p:cNvGrpSpPr/>
          <p:nvPr/>
        </p:nvGrpSpPr>
        <p:grpSpPr>
          <a:xfrm>
            <a:off x="3167321" y="2034783"/>
            <a:ext cx="2704836" cy="4049203"/>
            <a:chOff x="-14569175" y="2231048"/>
            <a:chExt cx="2704836" cy="4049203"/>
          </a:xfrm>
        </p:grpSpPr>
        <p:pic>
          <p:nvPicPr>
            <p:cNvPr id="5" name="Picture 4" descr="A picture containing gallinaceous bird, bird, pigeon&#10;&#10;Description automatically generated">
              <a:extLst>
                <a:ext uri="{FF2B5EF4-FFF2-40B4-BE49-F238E27FC236}">
                  <a16:creationId xmlns:a16="http://schemas.microsoft.com/office/drawing/2014/main" id="{ED40DBC9-98A3-F7FA-F9E7-91753E2D7D4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4569175" y="2231048"/>
              <a:ext cx="2704836" cy="3352005"/>
            </a:xfrm>
            <a:prstGeom prst="rect">
              <a:avLst/>
            </a:prstGeom>
          </p:spPr>
        </p:pic>
        <p:sp>
          <p:nvSpPr>
            <p:cNvPr id="25" name="Rectangle 24">
              <a:extLst>
                <a:ext uri="{FF2B5EF4-FFF2-40B4-BE49-F238E27FC236}">
                  <a16:creationId xmlns:a16="http://schemas.microsoft.com/office/drawing/2014/main" id="{79587574-CB5B-EC4D-D02D-1A1DECEEF8BA}"/>
                </a:ext>
              </a:extLst>
            </p:cNvPr>
            <p:cNvSpPr/>
            <p:nvPr/>
          </p:nvSpPr>
          <p:spPr>
            <a:xfrm>
              <a:off x="-14394403" y="5785143"/>
              <a:ext cx="2328573" cy="495108"/>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latin typeface="BBC Reith Sans Medium" panose="020B0703020204020204" pitchFamily="34" charset="-18"/>
                  <a:ea typeface="BBC Reith Sans Medium" panose="020B0703020204020204" pitchFamily="34" charset="-18"/>
                  <a:cs typeface="BBC Reith Sans Medium" panose="020B0703020204020204" pitchFamily="34" charset="-18"/>
                </a:rPr>
                <a:t>crested auklets</a:t>
              </a:r>
            </a:p>
          </p:txBody>
        </p:sp>
      </p:grpSp>
      <p:grpSp>
        <p:nvGrpSpPr>
          <p:cNvPr id="47" name="Group 46">
            <a:extLst>
              <a:ext uri="{FF2B5EF4-FFF2-40B4-BE49-F238E27FC236}">
                <a16:creationId xmlns:a16="http://schemas.microsoft.com/office/drawing/2014/main" id="{552A4B39-C44E-8B9A-FE89-9639CADE3F3F}"/>
              </a:ext>
            </a:extLst>
          </p:cNvPr>
          <p:cNvGrpSpPr/>
          <p:nvPr/>
        </p:nvGrpSpPr>
        <p:grpSpPr>
          <a:xfrm>
            <a:off x="1247606" y="670483"/>
            <a:ext cx="6842705" cy="5480499"/>
            <a:chOff x="-20084289" y="858856"/>
            <a:chExt cx="6842705" cy="5480499"/>
          </a:xfrm>
        </p:grpSpPr>
        <p:pic>
          <p:nvPicPr>
            <p:cNvPr id="7" name="Picture 6" descr="A picture containing dark&#10;&#10;Description automatically generated">
              <a:extLst>
                <a:ext uri="{FF2B5EF4-FFF2-40B4-BE49-F238E27FC236}">
                  <a16:creationId xmlns:a16="http://schemas.microsoft.com/office/drawing/2014/main" id="{C3C7D51D-1AA4-B1EE-7B2D-DBA38E07D4E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084289" y="858856"/>
              <a:ext cx="6842705" cy="5480499"/>
            </a:xfrm>
            <a:prstGeom prst="rect">
              <a:avLst/>
            </a:prstGeom>
          </p:spPr>
        </p:pic>
        <p:sp>
          <p:nvSpPr>
            <p:cNvPr id="26" name="Rectangle 25">
              <a:extLst>
                <a:ext uri="{FF2B5EF4-FFF2-40B4-BE49-F238E27FC236}">
                  <a16:creationId xmlns:a16="http://schemas.microsoft.com/office/drawing/2014/main" id="{59350C26-F37A-53D5-F277-A8882E87A1D9}"/>
                </a:ext>
              </a:extLst>
            </p:cNvPr>
            <p:cNvSpPr/>
            <p:nvPr/>
          </p:nvSpPr>
          <p:spPr>
            <a:xfrm>
              <a:off x="-18374128" y="5779666"/>
              <a:ext cx="3409263" cy="495108"/>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latin typeface="BBC Reith Sans Medium" panose="020B0703020204020204" pitchFamily="34" charset="-18"/>
                  <a:ea typeface="BBC Reith Sans Medium" panose="020B0703020204020204" pitchFamily="34" charset="-18"/>
                  <a:cs typeface="BBC Reith Sans Medium" panose="020B0703020204020204" pitchFamily="34" charset="-18"/>
                </a:rPr>
                <a:t>whales (bowhead and beluga)</a:t>
              </a:r>
            </a:p>
          </p:txBody>
        </p:sp>
      </p:grpSp>
      <p:grpSp>
        <p:nvGrpSpPr>
          <p:cNvPr id="42" name="Group 41">
            <a:extLst>
              <a:ext uri="{FF2B5EF4-FFF2-40B4-BE49-F238E27FC236}">
                <a16:creationId xmlns:a16="http://schemas.microsoft.com/office/drawing/2014/main" id="{835FE822-1D6C-C459-D8E9-E16D26DFC5F5}"/>
              </a:ext>
            </a:extLst>
          </p:cNvPr>
          <p:cNvGrpSpPr/>
          <p:nvPr/>
        </p:nvGrpSpPr>
        <p:grpSpPr>
          <a:xfrm>
            <a:off x="2608565" y="1680652"/>
            <a:ext cx="3974272" cy="4422789"/>
            <a:chOff x="8976044" y="1851985"/>
            <a:chExt cx="3974272" cy="4422789"/>
          </a:xfrm>
        </p:grpSpPr>
        <p:pic>
          <p:nvPicPr>
            <p:cNvPr id="9" name="Picture 8" descr="A white wolf with a black background&#10;&#10;Description automatically generated with low confidence">
              <a:extLst>
                <a:ext uri="{FF2B5EF4-FFF2-40B4-BE49-F238E27FC236}">
                  <a16:creationId xmlns:a16="http://schemas.microsoft.com/office/drawing/2014/main" id="{B6EEFE0A-6310-32A5-E72F-6AB27EF3B91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976044" y="1851985"/>
              <a:ext cx="3974272" cy="3974272"/>
            </a:xfrm>
            <a:prstGeom prst="rect">
              <a:avLst/>
            </a:prstGeom>
          </p:spPr>
        </p:pic>
        <p:sp>
          <p:nvSpPr>
            <p:cNvPr id="27" name="Rectangle 26">
              <a:extLst>
                <a:ext uri="{FF2B5EF4-FFF2-40B4-BE49-F238E27FC236}">
                  <a16:creationId xmlns:a16="http://schemas.microsoft.com/office/drawing/2014/main" id="{B7C5401A-2A87-D301-CA01-B031B0423A42}"/>
                </a:ext>
              </a:extLst>
            </p:cNvPr>
            <p:cNvSpPr/>
            <p:nvPr/>
          </p:nvSpPr>
          <p:spPr>
            <a:xfrm>
              <a:off x="10149718" y="5779666"/>
              <a:ext cx="1573220" cy="495108"/>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latin typeface="BBC Reith Sans Medium" panose="020B0703020204020204" pitchFamily="34" charset="-18"/>
                  <a:ea typeface="BBC Reith Sans Medium" panose="020B0703020204020204" pitchFamily="34" charset="-18"/>
                  <a:cs typeface="BBC Reith Sans Medium" panose="020B0703020204020204" pitchFamily="34" charset="-18"/>
                </a:rPr>
                <a:t>Arctic foxes</a:t>
              </a:r>
            </a:p>
          </p:txBody>
        </p:sp>
      </p:grpSp>
      <p:grpSp>
        <p:nvGrpSpPr>
          <p:cNvPr id="41" name="Group 40">
            <a:extLst>
              <a:ext uri="{FF2B5EF4-FFF2-40B4-BE49-F238E27FC236}">
                <a16:creationId xmlns:a16="http://schemas.microsoft.com/office/drawing/2014/main" id="{8F024710-24EA-F356-6188-99A8E26AB127}"/>
              </a:ext>
            </a:extLst>
          </p:cNvPr>
          <p:cNvGrpSpPr/>
          <p:nvPr/>
        </p:nvGrpSpPr>
        <p:grpSpPr>
          <a:xfrm>
            <a:off x="2726365" y="2113412"/>
            <a:ext cx="3541503" cy="3970574"/>
            <a:chOff x="11291818" y="2304200"/>
            <a:chExt cx="3541503" cy="3970574"/>
          </a:xfrm>
        </p:grpSpPr>
        <p:pic>
          <p:nvPicPr>
            <p:cNvPr id="15" name="Picture 14" descr="A white and orange bird&#10;&#10;Description automatically generated with low confidence">
              <a:extLst>
                <a:ext uri="{FF2B5EF4-FFF2-40B4-BE49-F238E27FC236}">
                  <a16:creationId xmlns:a16="http://schemas.microsoft.com/office/drawing/2014/main" id="{FE5F8DE8-BFBC-16D3-3265-19C982933E6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291818" y="2304200"/>
              <a:ext cx="3541503" cy="3352005"/>
            </a:xfrm>
            <a:prstGeom prst="rect">
              <a:avLst/>
            </a:prstGeom>
          </p:spPr>
        </p:pic>
        <p:sp>
          <p:nvSpPr>
            <p:cNvPr id="28" name="Rectangle 27">
              <a:extLst>
                <a:ext uri="{FF2B5EF4-FFF2-40B4-BE49-F238E27FC236}">
                  <a16:creationId xmlns:a16="http://schemas.microsoft.com/office/drawing/2014/main" id="{26F4464B-2BFE-B015-3B2D-37F6CCBA155C}"/>
                </a:ext>
              </a:extLst>
            </p:cNvPr>
            <p:cNvSpPr/>
            <p:nvPr/>
          </p:nvSpPr>
          <p:spPr>
            <a:xfrm>
              <a:off x="12281202" y="5779666"/>
              <a:ext cx="1903596" cy="495108"/>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latin typeface="BBC Reith Sans Medium" panose="020B0703020204020204" pitchFamily="34" charset="-18"/>
                  <a:ea typeface="BBC Reith Sans Medium" panose="020B0703020204020204" pitchFamily="34" charset="-18"/>
                  <a:cs typeface="BBC Reith Sans Medium" panose="020B0703020204020204" pitchFamily="34" charset="-18"/>
                </a:rPr>
                <a:t>Atlantic puffin</a:t>
              </a:r>
            </a:p>
          </p:txBody>
        </p:sp>
      </p:grpSp>
      <p:grpSp>
        <p:nvGrpSpPr>
          <p:cNvPr id="40" name="Group 39">
            <a:extLst>
              <a:ext uri="{FF2B5EF4-FFF2-40B4-BE49-F238E27FC236}">
                <a16:creationId xmlns:a16="http://schemas.microsoft.com/office/drawing/2014/main" id="{11400A1F-1D60-2E43-1C74-33D2DDF0253E}"/>
              </a:ext>
            </a:extLst>
          </p:cNvPr>
          <p:cNvGrpSpPr/>
          <p:nvPr/>
        </p:nvGrpSpPr>
        <p:grpSpPr>
          <a:xfrm>
            <a:off x="1666028" y="2625626"/>
            <a:ext cx="6170641" cy="3471391"/>
            <a:chOff x="14754294" y="2810398"/>
            <a:chExt cx="6170641" cy="3471391"/>
          </a:xfrm>
        </p:grpSpPr>
        <p:pic>
          <p:nvPicPr>
            <p:cNvPr id="17" name="Picture 16" descr="A white and black spotted snake&#10;&#10;Description automatically generated with low confidence">
              <a:extLst>
                <a:ext uri="{FF2B5EF4-FFF2-40B4-BE49-F238E27FC236}">
                  <a16:creationId xmlns:a16="http://schemas.microsoft.com/office/drawing/2014/main" id="{EC96EADE-7497-BB31-B98F-5968148A803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4754294" y="2810398"/>
              <a:ext cx="6170641" cy="2717639"/>
            </a:xfrm>
            <a:prstGeom prst="rect">
              <a:avLst/>
            </a:prstGeom>
          </p:spPr>
        </p:pic>
        <p:sp>
          <p:nvSpPr>
            <p:cNvPr id="29" name="Rectangle 28">
              <a:extLst>
                <a:ext uri="{FF2B5EF4-FFF2-40B4-BE49-F238E27FC236}">
                  <a16:creationId xmlns:a16="http://schemas.microsoft.com/office/drawing/2014/main" id="{2099C3CB-079D-0462-BE74-0D9A505B9C05}"/>
                </a:ext>
              </a:extLst>
            </p:cNvPr>
            <p:cNvSpPr/>
            <p:nvPr/>
          </p:nvSpPr>
          <p:spPr>
            <a:xfrm>
              <a:off x="17133124" y="5786681"/>
              <a:ext cx="1074531" cy="495108"/>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latin typeface="BBC Reith Sans Medium" panose="020B0703020204020204" pitchFamily="34" charset="-18"/>
                  <a:ea typeface="BBC Reith Sans Medium" panose="020B0703020204020204" pitchFamily="34" charset="-18"/>
                  <a:cs typeface="BBC Reith Sans Medium" panose="020B0703020204020204" pitchFamily="34" charset="-18"/>
                </a:rPr>
                <a:t>seals</a:t>
              </a:r>
            </a:p>
          </p:txBody>
        </p:sp>
      </p:grpSp>
      <p:grpSp>
        <p:nvGrpSpPr>
          <p:cNvPr id="39" name="Group 38">
            <a:extLst>
              <a:ext uri="{FF2B5EF4-FFF2-40B4-BE49-F238E27FC236}">
                <a16:creationId xmlns:a16="http://schemas.microsoft.com/office/drawing/2014/main" id="{66AEED46-8E1E-2429-A44F-7A461F5B781A}"/>
              </a:ext>
            </a:extLst>
          </p:cNvPr>
          <p:cNvGrpSpPr/>
          <p:nvPr/>
        </p:nvGrpSpPr>
        <p:grpSpPr>
          <a:xfrm>
            <a:off x="2221364" y="1793937"/>
            <a:ext cx="5329432" cy="4309504"/>
            <a:chOff x="19851939" y="1972285"/>
            <a:chExt cx="5329432" cy="4309504"/>
          </a:xfrm>
        </p:grpSpPr>
        <p:pic>
          <p:nvPicPr>
            <p:cNvPr id="19" name="Picture 18" descr="A picture containing mammal&#10;&#10;Description automatically generated">
              <a:extLst>
                <a:ext uri="{FF2B5EF4-FFF2-40B4-BE49-F238E27FC236}">
                  <a16:creationId xmlns:a16="http://schemas.microsoft.com/office/drawing/2014/main" id="{1326D7B2-2AD1-B7AE-E509-8A4CAF13C69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9851939" y="1972285"/>
              <a:ext cx="5329432" cy="3610768"/>
            </a:xfrm>
            <a:prstGeom prst="rect">
              <a:avLst/>
            </a:prstGeom>
          </p:spPr>
        </p:pic>
        <p:sp>
          <p:nvSpPr>
            <p:cNvPr id="30" name="Rectangle 29">
              <a:extLst>
                <a:ext uri="{FF2B5EF4-FFF2-40B4-BE49-F238E27FC236}">
                  <a16:creationId xmlns:a16="http://schemas.microsoft.com/office/drawing/2014/main" id="{4C860AEE-611D-DD9F-7425-114A8C4A0626}"/>
                </a:ext>
              </a:extLst>
            </p:cNvPr>
            <p:cNvSpPr/>
            <p:nvPr/>
          </p:nvSpPr>
          <p:spPr>
            <a:xfrm>
              <a:off x="21496981" y="5786681"/>
              <a:ext cx="1573220" cy="495108"/>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latin typeface="BBC Reith Sans Medium" panose="020B0703020204020204" pitchFamily="34" charset="-18"/>
                  <a:ea typeface="BBC Reith Sans Medium" panose="020B0703020204020204" pitchFamily="34" charset="-18"/>
                  <a:cs typeface="BBC Reith Sans Medium" panose="020B0703020204020204" pitchFamily="34" charset="-18"/>
                </a:rPr>
                <a:t>musk oxen</a:t>
              </a:r>
            </a:p>
          </p:txBody>
        </p:sp>
      </p:grpSp>
      <p:grpSp>
        <p:nvGrpSpPr>
          <p:cNvPr id="38" name="Group 37">
            <a:extLst>
              <a:ext uri="{FF2B5EF4-FFF2-40B4-BE49-F238E27FC236}">
                <a16:creationId xmlns:a16="http://schemas.microsoft.com/office/drawing/2014/main" id="{5FD86FC8-5086-6ECF-80B0-C626FED503E2}"/>
              </a:ext>
            </a:extLst>
          </p:cNvPr>
          <p:cNvGrpSpPr/>
          <p:nvPr/>
        </p:nvGrpSpPr>
        <p:grpSpPr>
          <a:xfrm>
            <a:off x="909082" y="2544332"/>
            <a:ext cx="7388895" cy="3548313"/>
            <a:chOff x="23304927" y="2726461"/>
            <a:chExt cx="7388895" cy="3548313"/>
          </a:xfrm>
        </p:grpSpPr>
        <p:pic>
          <p:nvPicPr>
            <p:cNvPr id="21" name="Picture 20" descr="A close-up of a drop of water&#10;&#10;Description automatically generated with low confidence">
              <a:extLst>
                <a:ext uri="{FF2B5EF4-FFF2-40B4-BE49-F238E27FC236}">
                  <a16:creationId xmlns:a16="http://schemas.microsoft.com/office/drawing/2014/main" id="{F0F70261-BD5F-9FF2-5322-1E0246916E7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3304927" y="2726461"/>
              <a:ext cx="7388895" cy="2271585"/>
            </a:xfrm>
            <a:prstGeom prst="rect">
              <a:avLst/>
            </a:prstGeom>
          </p:spPr>
        </p:pic>
        <p:sp>
          <p:nvSpPr>
            <p:cNvPr id="31" name="Rectangle 30">
              <a:extLst>
                <a:ext uri="{FF2B5EF4-FFF2-40B4-BE49-F238E27FC236}">
                  <a16:creationId xmlns:a16="http://schemas.microsoft.com/office/drawing/2014/main" id="{DE0ABC37-DC5B-085E-A340-F526A9D21ACD}"/>
                </a:ext>
              </a:extLst>
            </p:cNvPr>
            <p:cNvSpPr/>
            <p:nvPr/>
          </p:nvSpPr>
          <p:spPr>
            <a:xfrm>
              <a:off x="26235195" y="5779666"/>
              <a:ext cx="1573220" cy="495108"/>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lgn="ctr"/>
              <a:r>
                <a:rPr lang="en-GB" dirty="0">
                  <a:latin typeface="BBC Reith Sans Medium" panose="020B0703020204020204" pitchFamily="34" charset="-18"/>
                  <a:ea typeface="BBC Reith Sans Medium" panose="020B0703020204020204" pitchFamily="34" charset="-18"/>
                  <a:cs typeface="BBC Reith Sans Medium" panose="020B0703020204020204" pitchFamily="34" charset="-18"/>
                </a:rPr>
                <a:t>narwhals</a:t>
              </a:r>
            </a:p>
          </p:txBody>
        </p:sp>
      </p:grpSp>
    </p:spTree>
    <p:extLst>
      <p:ext uri="{BB962C8B-B14F-4D97-AF65-F5344CB8AC3E}">
        <p14:creationId xmlns:p14="http://schemas.microsoft.com/office/powerpoint/2010/main" val="397291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xit" presetSubtype="8" fill="hold" nodeType="clickEffect">
                                  <p:stCondLst>
                                    <p:cond delay="0"/>
                                  </p:stCondLst>
                                  <p:childTnLst>
                                    <p:anim calcmode="lin" valueType="num">
                                      <p:cBhvr additive="base">
                                        <p:cTn id="12" dur="500"/>
                                        <p:tgtEl>
                                          <p:spTgt spid="43"/>
                                        </p:tgtEl>
                                        <p:attrNameLst>
                                          <p:attrName>ppt_x</p:attrName>
                                        </p:attrNameLst>
                                      </p:cBhvr>
                                      <p:tavLst>
                                        <p:tav tm="0">
                                          <p:val>
                                            <p:strVal val="#ppt_x"/>
                                          </p:val>
                                        </p:tav>
                                        <p:tav tm="100000">
                                          <p:val>
                                            <p:strVal val="#ppt_x-#ppt_w*1.125000"/>
                                          </p:val>
                                        </p:tav>
                                      </p:tavLst>
                                    </p:anim>
                                    <p:animEffect transition="out" filter="wipe(left)">
                                      <p:cBhvr>
                                        <p:cTn id="13" dur="500"/>
                                        <p:tgtEl>
                                          <p:spTgt spid="43"/>
                                        </p:tgtEl>
                                      </p:cBhvr>
                                    </p:animEffect>
                                    <p:set>
                                      <p:cBhvr>
                                        <p:cTn id="14" dur="1" fill="hold">
                                          <p:stCondLst>
                                            <p:cond delay="499"/>
                                          </p:stCondLst>
                                        </p:cTn>
                                        <p:tgtEl>
                                          <p:spTgt spid="43"/>
                                        </p:tgtEl>
                                        <p:attrNameLst>
                                          <p:attrName>style.visibility</p:attrName>
                                        </p:attrNameLst>
                                      </p:cBhvr>
                                      <p:to>
                                        <p:strVal val="hidden"/>
                                      </p:to>
                                    </p:set>
                                  </p:childTnLst>
                                </p:cTn>
                              </p:par>
                              <p:par>
                                <p:cTn id="15" presetID="2" presetClass="entr" presetSubtype="2" fill="hold" nodeType="withEffect">
                                  <p:stCondLst>
                                    <p:cond delay="500"/>
                                  </p:stCondLst>
                                  <p:childTnLst>
                                    <p:set>
                                      <p:cBhvr>
                                        <p:cTn id="16" dur="1" fill="hold">
                                          <p:stCondLst>
                                            <p:cond delay="0"/>
                                          </p:stCondLst>
                                        </p:cTn>
                                        <p:tgtEl>
                                          <p:spTgt spid="42"/>
                                        </p:tgtEl>
                                        <p:attrNameLst>
                                          <p:attrName>style.visibility</p:attrName>
                                        </p:attrNameLst>
                                      </p:cBhvr>
                                      <p:to>
                                        <p:strVal val="visible"/>
                                      </p:to>
                                    </p:set>
                                    <p:anim calcmode="lin" valueType="num">
                                      <p:cBhvr additive="base">
                                        <p:cTn id="17" dur="500" fill="hold"/>
                                        <p:tgtEl>
                                          <p:spTgt spid="42"/>
                                        </p:tgtEl>
                                        <p:attrNameLst>
                                          <p:attrName>ppt_x</p:attrName>
                                        </p:attrNameLst>
                                      </p:cBhvr>
                                      <p:tavLst>
                                        <p:tav tm="0">
                                          <p:val>
                                            <p:strVal val="1+#ppt_w/2"/>
                                          </p:val>
                                        </p:tav>
                                        <p:tav tm="100000">
                                          <p:val>
                                            <p:strVal val="#ppt_x"/>
                                          </p:val>
                                        </p:tav>
                                      </p:tavLst>
                                    </p:anim>
                                    <p:anim calcmode="lin" valueType="num">
                                      <p:cBhvr additive="base">
                                        <p:cTn id="18"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xit" presetSubtype="2" fill="hold" nodeType="clickEffect">
                                  <p:stCondLst>
                                    <p:cond delay="0"/>
                                  </p:stCondLst>
                                  <p:childTnLst>
                                    <p:anim calcmode="lin" valueType="num">
                                      <p:cBhvr additive="base">
                                        <p:cTn id="22" dur="500"/>
                                        <p:tgtEl>
                                          <p:spTgt spid="42"/>
                                        </p:tgtEl>
                                        <p:attrNameLst>
                                          <p:attrName>ppt_x</p:attrName>
                                        </p:attrNameLst>
                                      </p:cBhvr>
                                      <p:tavLst>
                                        <p:tav tm="0">
                                          <p:val>
                                            <p:strVal val="#ppt_x"/>
                                          </p:val>
                                        </p:tav>
                                        <p:tav tm="100000">
                                          <p:val>
                                            <p:strVal val="#ppt_x+#ppt_w*1.125000"/>
                                          </p:val>
                                        </p:tav>
                                      </p:tavLst>
                                    </p:anim>
                                    <p:animEffect transition="out" filter="wipe(right)">
                                      <p:cBhvr>
                                        <p:cTn id="23" dur="500"/>
                                        <p:tgtEl>
                                          <p:spTgt spid="42"/>
                                        </p:tgtEl>
                                      </p:cBhvr>
                                    </p:animEffect>
                                    <p:set>
                                      <p:cBhvr>
                                        <p:cTn id="24" dur="1" fill="hold">
                                          <p:stCondLst>
                                            <p:cond delay="499"/>
                                          </p:stCondLst>
                                        </p:cTn>
                                        <p:tgtEl>
                                          <p:spTgt spid="42"/>
                                        </p:tgtEl>
                                        <p:attrNameLst>
                                          <p:attrName>style.visibility</p:attrName>
                                        </p:attrNameLst>
                                      </p:cBhvr>
                                      <p:to>
                                        <p:strVal val="hidden"/>
                                      </p:to>
                                    </p:set>
                                  </p:childTnLst>
                                </p:cTn>
                              </p:par>
                              <p:par>
                                <p:cTn id="25" presetID="2" presetClass="entr" presetSubtype="8" fill="hold" nodeType="withEffect">
                                  <p:stCondLst>
                                    <p:cond delay="50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xit" presetSubtype="8" fill="hold" nodeType="clickEffect">
                                  <p:stCondLst>
                                    <p:cond delay="0"/>
                                  </p:stCondLst>
                                  <p:childTnLst>
                                    <p:anim calcmode="lin" valueType="num">
                                      <p:cBhvr additive="base">
                                        <p:cTn id="32" dur="500"/>
                                        <p:tgtEl>
                                          <p:spTgt spid="44"/>
                                        </p:tgtEl>
                                        <p:attrNameLst>
                                          <p:attrName>ppt_x</p:attrName>
                                        </p:attrNameLst>
                                      </p:cBhvr>
                                      <p:tavLst>
                                        <p:tav tm="0">
                                          <p:val>
                                            <p:strVal val="#ppt_x"/>
                                          </p:val>
                                        </p:tav>
                                        <p:tav tm="100000">
                                          <p:val>
                                            <p:strVal val="#ppt_x-#ppt_w*1.125000"/>
                                          </p:val>
                                        </p:tav>
                                      </p:tavLst>
                                    </p:anim>
                                    <p:animEffect transition="out" filter="wipe(left)">
                                      <p:cBhvr>
                                        <p:cTn id="33" dur="500"/>
                                        <p:tgtEl>
                                          <p:spTgt spid="44"/>
                                        </p:tgtEl>
                                      </p:cBhvr>
                                    </p:animEffect>
                                    <p:set>
                                      <p:cBhvr>
                                        <p:cTn id="34" dur="1" fill="hold">
                                          <p:stCondLst>
                                            <p:cond delay="499"/>
                                          </p:stCondLst>
                                        </p:cTn>
                                        <p:tgtEl>
                                          <p:spTgt spid="44"/>
                                        </p:tgtEl>
                                        <p:attrNameLst>
                                          <p:attrName>style.visibility</p:attrName>
                                        </p:attrNameLst>
                                      </p:cBhvr>
                                      <p:to>
                                        <p:strVal val="hidden"/>
                                      </p:to>
                                    </p:set>
                                  </p:childTnLst>
                                </p:cTn>
                              </p:par>
                              <p:par>
                                <p:cTn id="35" presetID="2" presetClass="entr" presetSubtype="2" fill="hold" nodeType="withEffect">
                                  <p:stCondLst>
                                    <p:cond delay="50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1+#ppt_w/2"/>
                                          </p:val>
                                        </p:tav>
                                        <p:tav tm="100000">
                                          <p:val>
                                            <p:strVal val="#ppt_x"/>
                                          </p:val>
                                        </p:tav>
                                      </p:tavLst>
                                    </p:anim>
                                    <p:anim calcmode="lin" valueType="num">
                                      <p:cBhvr additive="base">
                                        <p:cTn id="38" dur="5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2" presetClass="exit" presetSubtype="2" fill="hold" nodeType="clickEffect">
                                  <p:stCondLst>
                                    <p:cond delay="0"/>
                                  </p:stCondLst>
                                  <p:childTnLst>
                                    <p:anim calcmode="lin" valueType="num">
                                      <p:cBhvr additive="base">
                                        <p:cTn id="42" dur="500"/>
                                        <p:tgtEl>
                                          <p:spTgt spid="41"/>
                                        </p:tgtEl>
                                        <p:attrNameLst>
                                          <p:attrName>ppt_x</p:attrName>
                                        </p:attrNameLst>
                                      </p:cBhvr>
                                      <p:tavLst>
                                        <p:tav tm="0">
                                          <p:val>
                                            <p:strVal val="#ppt_x"/>
                                          </p:val>
                                        </p:tav>
                                        <p:tav tm="100000">
                                          <p:val>
                                            <p:strVal val="#ppt_x+#ppt_w*1.125000"/>
                                          </p:val>
                                        </p:tav>
                                      </p:tavLst>
                                    </p:anim>
                                    <p:animEffect transition="out" filter="wipe(right)">
                                      <p:cBhvr>
                                        <p:cTn id="43" dur="500"/>
                                        <p:tgtEl>
                                          <p:spTgt spid="41"/>
                                        </p:tgtEl>
                                      </p:cBhvr>
                                    </p:animEffect>
                                    <p:set>
                                      <p:cBhvr>
                                        <p:cTn id="44" dur="1" fill="hold">
                                          <p:stCondLst>
                                            <p:cond delay="499"/>
                                          </p:stCondLst>
                                        </p:cTn>
                                        <p:tgtEl>
                                          <p:spTgt spid="41"/>
                                        </p:tgtEl>
                                        <p:attrNameLst>
                                          <p:attrName>style.visibility</p:attrName>
                                        </p:attrNameLst>
                                      </p:cBhvr>
                                      <p:to>
                                        <p:strVal val="hidden"/>
                                      </p:to>
                                    </p:set>
                                  </p:childTnLst>
                                </p:cTn>
                              </p:par>
                              <p:par>
                                <p:cTn id="45" presetID="2" presetClass="entr" presetSubtype="8" fill="hold" nodeType="withEffect">
                                  <p:stCondLst>
                                    <p:cond delay="50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500" fill="hold"/>
                                        <p:tgtEl>
                                          <p:spTgt spid="45"/>
                                        </p:tgtEl>
                                        <p:attrNameLst>
                                          <p:attrName>ppt_x</p:attrName>
                                        </p:attrNameLst>
                                      </p:cBhvr>
                                      <p:tavLst>
                                        <p:tav tm="0">
                                          <p:val>
                                            <p:strVal val="0-#ppt_w/2"/>
                                          </p:val>
                                        </p:tav>
                                        <p:tav tm="100000">
                                          <p:val>
                                            <p:strVal val="#ppt_x"/>
                                          </p:val>
                                        </p:tav>
                                      </p:tavLst>
                                    </p:anim>
                                    <p:anim calcmode="lin" valueType="num">
                                      <p:cBhvr additive="base">
                                        <p:cTn id="48"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2" presetClass="exit" presetSubtype="8" fill="hold" nodeType="clickEffect">
                                  <p:stCondLst>
                                    <p:cond delay="0"/>
                                  </p:stCondLst>
                                  <p:childTnLst>
                                    <p:anim calcmode="lin" valueType="num">
                                      <p:cBhvr additive="base">
                                        <p:cTn id="52" dur="500"/>
                                        <p:tgtEl>
                                          <p:spTgt spid="45"/>
                                        </p:tgtEl>
                                        <p:attrNameLst>
                                          <p:attrName>ppt_x</p:attrName>
                                        </p:attrNameLst>
                                      </p:cBhvr>
                                      <p:tavLst>
                                        <p:tav tm="0">
                                          <p:val>
                                            <p:strVal val="#ppt_x"/>
                                          </p:val>
                                        </p:tav>
                                        <p:tav tm="100000">
                                          <p:val>
                                            <p:strVal val="#ppt_x-#ppt_w*1.125000"/>
                                          </p:val>
                                        </p:tav>
                                      </p:tavLst>
                                    </p:anim>
                                    <p:animEffect transition="out" filter="wipe(left)">
                                      <p:cBhvr>
                                        <p:cTn id="53" dur="500"/>
                                        <p:tgtEl>
                                          <p:spTgt spid="45"/>
                                        </p:tgtEl>
                                      </p:cBhvr>
                                    </p:animEffect>
                                    <p:set>
                                      <p:cBhvr>
                                        <p:cTn id="54" dur="1" fill="hold">
                                          <p:stCondLst>
                                            <p:cond delay="499"/>
                                          </p:stCondLst>
                                        </p:cTn>
                                        <p:tgtEl>
                                          <p:spTgt spid="45"/>
                                        </p:tgtEl>
                                        <p:attrNameLst>
                                          <p:attrName>style.visibility</p:attrName>
                                        </p:attrNameLst>
                                      </p:cBhvr>
                                      <p:to>
                                        <p:strVal val="hidden"/>
                                      </p:to>
                                    </p:set>
                                  </p:childTnLst>
                                </p:cTn>
                              </p:par>
                              <p:par>
                                <p:cTn id="55" presetID="2" presetClass="entr" presetSubtype="2" fill="hold" nodeType="withEffect">
                                  <p:stCondLst>
                                    <p:cond delay="50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fill="hold"/>
                                        <p:tgtEl>
                                          <p:spTgt spid="40"/>
                                        </p:tgtEl>
                                        <p:attrNameLst>
                                          <p:attrName>ppt_x</p:attrName>
                                        </p:attrNameLst>
                                      </p:cBhvr>
                                      <p:tavLst>
                                        <p:tav tm="0">
                                          <p:val>
                                            <p:strVal val="1+#ppt_w/2"/>
                                          </p:val>
                                        </p:tav>
                                        <p:tav tm="100000">
                                          <p:val>
                                            <p:strVal val="#ppt_x"/>
                                          </p:val>
                                        </p:tav>
                                      </p:tavLst>
                                    </p:anim>
                                    <p:anim calcmode="lin" valueType="num">
                                      <p:cBhvr additive="base">
                                        <p:cTn id="5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2" presetClass="exit" presetSubtype="2" fill="hold" nodeType="clickEffect">
                                  <p:stCondLst>
                                    <p:cond delay="0"/>
                                  </p:stCondLst>
                                  <p:childTnLst>
                                    <p:anim calcmode="lin" valueType="num">
                                      <p:cBhvr additive="base">
                                        <p:cTn id="62" dur="500"/>
                                        <p:tgtEl>
                                          <p:spTgt spid="40"/>
                                        </p:tgtEl>
                                        <p:attrNameLst>
                                          <p:attrName>ppt_x</p:attrName>
                                        </p:attrNameLst>
                                      </p:cBhvr>
                                      <p:tavLst>
                                        <p:tav tm="0">
                                          <p:val>
                                            <p:strVal val="#ppt_x"/>
                                          </p:val>
                                        </p:tav>
                                        <p:tav tm="100000">
                                          <p:val>
                                            <p:strVal val="#ppt_x+#ppt_w*1.125000"/>
                                          </p:val>
                                        </p:tav>
                                      </p:tavLst>
                                    </p:anim>
                                    <p:animEffect transition="out" filter="wipe(right)">
                                      <p:cBhvr>
                                        <p:cTn id="63" dur="500"/>
                                        <p:tgtEl>
                                          <p:spTgt spid="40"/>
                                        </p:tgtEl>
                                      </p:cBhvr>
                                    </p:animEffect>
                                    <p:set>
                                      <p:cBhvr>
                                        <p:cTn id="64" dur="1" fill="hold">
                                          <p:stCondLst>
                                            <p:cond delay="499"/>
                                          </p:stCondLst>
                                        </p:cTn>
                                        <p:tgtEl>
                                          <p:spTgt spid="40"/>
                                        </p:tgtEl>
                                        <p:attrNameLst>
                                          <p:attrName>style.visibility</p:attrName>
                                        </p:attrNameLst>
                                      </p:cBhvr>
                                      <p:to>
                                        <p:strVal val="hidden"/>
                                      </p:to>
                                    </p:set>
                                  </p:childTnLst>
                                </p:cTn>
                              </p:par>
                              <p:par>
                                <p:cTn id="65" presetID="2" presetClass="entr" presetSubtype="8" fill="hold" nodeType="withEffect">
                                  <p:stCondLst>
                                    <p:cond delay="50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500" fill="hold"/>
                                        <p:tgtEl>
                                          <p:spTgt spid="46"/>
                                        </p:tgtEl>
                                        <p:attrNameLst>
                                          <p:attrName>ppt_x</p:attrName>
                                        </p:attrNameLst>
                                      </p:cBhvr>
                                      <p:tavLst>
                                        <p:tav tm="0">
                                          <p:val>
                                            <p:strVal val="0-#ppt_w/2"/>
                                          </p:val>
                                        </p:tav>
                                        <p:tav tm="100000">
                                          <p:val>
                                            <p:strVal val="#ppt_x"/>
                                          </p:val>
                                        </p:tav>
                                      </p:tavLst>
                                    </p:anim>
                                    <p:anim calcmode="lin" valueType="num">
                                      <p:cBhvr additive="base">
                                        <p:cTn id="68"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2" presetClass="exit" presetSubtype="8" fill="hold" nodeType="clickEffect">
                                  <p:stCondLst>
                                    <p:cond delay="0"/>
                                  </p:stCondLst>
                                  <p:childTnLst>
                                    <p:anim calcmode="lin" valueType="num">
                                      <p:cBhvr additive="base">
                                        <p:cTn id="72" dur="500"/>
                                        <p:tgtEl>
                                          <p:spTgt spid="46"/>
                                        </p:tgtEl>
                                        <p:attrNameLst>
                                          <p:attrName>ppt_x</p:attrName>
                                        </p:attrNameLst>
                                      </p:cBhvr>
                                      <p:tavLst>
                                        <p:tav tm="0">
                                          <p:val>
                                            <p:strVal val="#ppt_x"/>
                                          </p:val>
                                        </p:tav>
                                        <p:tav tm="100000">
                                          <p:val>
                                            <p:strVal val="#ppt_x-#ppt_w*1.125000"/>
                                          </p:val>
                                        </p:tav>
                                      </p:tavLst>
                                    </p:anim>
                                    <p:animEffect transition="out" filter="wipe(left)">
                                      <p:cBhvr>
                                        <p:cTn id="73" dur="500"/>
                                        <p:tgtEl>
                                          <p:spTgt spid="46"/>
                                        </p:tgtEl>
                                      </p:cBhvr>
                                    </p:animEffect>
                                    <p:set>
                                      <p:cBhvr>
                                        <p:cTn id="74" dur="1" fill="hold">
                                          <p:stCondLst>
                                            <p:cond delay="499"/>
                                          </p:stCondLst>
                                        </p:cTn>
                                        <p:tgtEl>
                                          <p:spTgt spid="46"/>
                                        </p:tgtEl>
                                        <p:attrNameLst>
                                          <p:attrName>style.visibility</p:attrName>
                                        </p:attrNameLst>
                                      </p:cBhvr>
                                      <p:to>
                                        <p:strVal val="hidden"/>
                                      </p:to>
                                    </p:set>
                                  </p:childTnLst>
                                </p:cTn>
                              </p:par>
                              <p:par>
                                <p:cTn id="75" presetID="2" presetClass="entr" presetSubtype="2" fill="hold" nodeType="withEffect">
                                  <p:stCondLst>
                                    <p:cond delay="50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500" fill="hold"/>
                                        <p:tgtEl>
                                          <p:spTgt spid="39"/>
                                        </p:tgtEl>
                                        <p:attrNameLst>
                                          <p:attrName>ppt_x</p:attrName>
                                        </p:attrNameLst>
                                      </p:cBhvr>
                                      <p:tavLst>
                                        <p:tav tm="0">
                                          <p:val>
                                            <p:strVal val="1+#ppt_w/2"/>
                                          </p:val>
                                        </p:tav>
                                        <p:tav tm="100000">
                                          <p:val>
                                            <p:strVal val="#ppt_x"/>
                                          </p:val>
                                        </p:tav>
                                      </p:tavLst>
                                    </p:anim>
                                    <p:anim calcmode="lin" valueType="num">
                                      <p:cBhvr additive="base">
                                        <p:cTn id="7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12" presetClass="exit" presetSubtype="2" fill="hold" nodeType="clickEffect">
                                  <p:stCondLst>
                                    <p:cond delay="0"/>
                                  </p:stCondLst>
                                  <p:childTnLst>
                                    <p:anim calcmode="lin" valueType="num">
                                      <p:cBhvr additive="base">
                                        <p:cTn id="82" dur="500"/>
                                        <p:tgtEl>
                                          <p:spTgt spid="39"/>
                                        </p:tgtEl>
                                        <p:attrNameLst>
                                          <p:attrName>ppt_x</p:attrName>
                                        </p:attrNameLst>
                                      </p:cBhvr>
                                      <p:tavLst>
                                        <p:tav tm="0">
                                          <p:val>
                                            <p:strVal val="#ppt_x"/>
                                          </p:val>
                                        </p:tav>
                                        <p:tav tm="100000">
                                          <p:val>
                                            <p:strVal val="#ppt_x+#ppt_w*1.125000"/>
                                          </p:val>
                                        </p:tav>
                                      </p:tavLst>
                                    </p:anim>
                                    <p:animEffect transition="out" filter="wipe(right)">
                                      <p:cBhvr>
                                        <p:cTn id="83" dur="500"/>
                                        <p:tgtEl>
                                          <p:spTgt spid="39"/>
                                        </p:tgtEl>
                                      </p:cBhvr>
                                    </p:animEffect>
                                    <p:set>
                                      <p:cBhvr>
                                        <p:cTn id="84" dur="1" fill="hold">
                                          <p:stCondLst>
                                            <p:cond delay="499"/>
                                          </p:stCondLst>
                                        </p:cTn>
                                        <p:tgtEl>
                                          <p:spTgt spid="39"/>
                                        </p:tgtEl>
                                        <p:attrNameLst>
                                          <p:attrName>style.visibility</p:attrName>
                                        </p:attrNameLst>
                                      </p:cBhvr>
                                      <p:to>
                                        <p:strVal val="hidden"/>
                                      </p:to>
                                    </p:set>
                                  </p:childTnLst>
                                </p:cTn>
                              </p:par>
                              <p:par>
                                <p:cTn id="85" presetID="2" presetClass="entr" presetSubtype="8" fill="hold" nodeType="withEffect">
                                  <p:stCondLst>
                                    <p:cond delay="500"/>
                                  </p:stCondLst>
                                  <p:childTnLst>
                                    <p:set>
                                      <p:cBhvr>
                                        <p:cTn id="86" dur="1" fill="hold">
                                          <p:stCondLst>
                                            <p:cond delay="0"/>
                                          </p:stCondLst>
                                        </p:cTn>
                                        <p:tgtEl>
                                          <p:spTgt spid="47"/>
                                        </p:tgtEl>
                                        <p:attrNameLst>
                                          <p:attrName>style.visibility</p:attrName>
                                        </p:attrNameLst>
                                      </p:cBhvr>
                                      <p:to>
                                        <p:strVal val="visible"/>
                                      </p:to>
                                    </p:set>
                                    <p:anim calcmode="lin" valueType="num">
                                      <p:cBhvr additive="base">
                                        <p:cTn id="87" dur="500" fill="hold"/>
                                        <p:tgtEl>
                                          <p:spTgt spid="47"/>
                                        </p:tgtEl>
                                        <p:attrNameLst>
                                          <p:attrName>ppt_x</p:attrName>
                                        </p:attrNameLst>
                                      </p:cBhvr>
                                      <p:tavLst>
                                        <p:tav tm="0">
                                          <p:val>
                                            <p:strVal val="0-#ppt_w/2"/>
                                          </p:val>
                                        </p:tav>
                                        <p:tav tm="100000">
                                          <p:val>
                                            <p:strVal val="#ppt_x"/>
                                          </p:val>
                                        </p:tav>
                                      </p:tavLst>
                                    </p:anim>
                                    <p:anim calcmode="lin" valueType="num">
                                      <p:cBhvr additive="base">
                                        <p:cTn id="88"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2" presetClass="exit" presetSubtype="8" fill="hold" nodeType="clickEffect">
                                  <p:stCondLst>
                                    <p:cond delay="0"/>
                                  </p:stCondLst>
                                  <p:childTnLst>
                                    <p:anim calcmode="lin" valueType="num">
                                      <p:cBhvr additive="base">
                                        <p:cTn id="92" dur="500"/>
                                        <p:tgtEl>
                                          <p:spTgt spid="47"/>
                                        </p:tgtEl>
                                        <p:attrNameLst>
                                          <p:attrName>ppt_x</p:attrName>
                                        </p:attrNameLst>
                                      </p:cBhvr>
                                      <p:tavLst>
                                        <p:tav tm="0">
                                          <p:val>
                                            <p:strVal val="#ppt_x"/>
                                          </p:val>
                                        </p:tav>
                                        <p:tav tm="100000">
                                          <p:val>
                                            <p:strVal val="#ppt_x-#ppt_w*1.125000"/>
                                          </p:val>
                                        </p:tav>
                                      </p:tavLst>
                                    </p:anim>
                                    <p:animEffect transition="out" filter="wipe(left)">
                                      <p:cBhvr>
                                        <p:cTn id="93" dur="500"/>
                                        <p:tgtEl>
                                          <p:spTgt spid="47"/>
                                        </p:tgtEl>
                                      </p:cBhvr>
                                    </p:animEffect>
                                    <p:set>
                                      <p:cBhvr>
                                        <p:cTn id="94" dur="1" fill="hold">
                                          <p:stCondLst>
                                            <p:cond delay="499"/>
                                          </p:stCondLst>
                                        </p:cTn>
                                        <p:tgtEl>
                                          <p:spTgt spid="47"/>
                                        </p:tgtEl>
                                        <p:attrNameLst>
                                          <p:attrName>style.visibility</p:attrName>
                                        </p:attrNameLst>
                                      </p:cBhvr>
                                      <p:to>
                                        <p:strVal val="hidden"/>
                                      </p:to>
                                    </p:set>
                                  </p:childTnLst>
                                </p:cTn>
                              </p:par>
                              <p:par>
                                <p:cTn id="95" presetID="2" presetClass="entr" presetSubtype="2" fill="hold" nodeType="withEffect">
                                  <p:stCondLst>
                                    <p:cond delay="500"/>
                                  </p:stCondLst>
                                  <p:childTnLst>
                                    <p:set>
                                      <p:cBhvr>
                                        <p:cTn id="96" dur="1" fill="hold">
                                          <p:stCondLst>
                                            <p:cond delay="0"/>
                                          </p:stCondLst>
                                        </p:cTn>
                                        <p:tgtEl>
                                          <p:spTgt spid="38"/>
                                        </p:tgtEl>
                                        <p:attrNameLst>
                                          <p:attrName>style.visibility</p:attrName>
                                        </p:attrNameLst>
                                      </p:cBhvr>
                                      <p:to>
                                        <p:strVal val="visible"/>
                                      </p:to>
                                    </p:set>
                                    <p:anim calcmode="lin" valueType="num">
                                      <p:cBhvr additive="base">
                                        <p:cTn id="97" dur="500" fill="hold"/>
                                        <p:tgtEl>
                                          <p:spTgt spid="38"/>
                                        </p:tgtEl>
                                        <p:attrNameLst>
                                          <p:attrName>ppt_x</p:attrName>
                                        </p:attrNameLst>
                                      </p:cBhvr>
                                      <p:tavLst>
                                        <p:tav tm="0">
                                          <p:val>
                                            <p:strVal val="1+#ppt_w/2"/>
                                          </p:val>
                                        </p:tav>
                                        <p:tav tm="100000">
                                          <p:val>
                                            <p:strVal val="#ppt_x"/>
                                          </p:val>
                                        </p:tav>
                                      </p:tavLst>
                                    </p:anim>
                                    <p:anim calcmode="lin" valueType="num">
                                      <p:cBhvr additive="base">
                                        <p:cTn id="98"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43423" y="2147496"/>
            <a:ext cx="7457154" cy="2215991"/>
          </a:xfrm>
          <a:prstGeom prst="rect">
            <a:avLst/>
          </a:prstGeom>
        </p:spPr>
        <p:txBody>
          <a:bodyPr wrap="square" lIns="0" tIns="0" rIns="0" bIns="0">
            <a:spAutoFit/>
          </a:bodyPr>
          <a:lstStyle/>
          <a:p>
            <a:r>
              <a:rPr lang="en-GB" dirty="0"/>
              <a:t>A lot of the region is made up of frozen sea ice and many species live on the ice sheets, which can shift and move.</a:t>
            </a:r>
            <a:br>
              <a:rPr lang="en-GB" dirty="0"/>
            </a:br>
            <a:endParaRPr lang="en-GB" dirty="0"/>
          </a:p>
          <a:p>
            <a:r>
              <a:rPr lang="en-GB" dirty="0"/>
              <a:t>There are some areas of harsh, treeless land in the Arctic, known as </a:t>
            </a:r>
            <a:r>
              <a:rPr lang="en-GB" dirty="0" err="1"/>
              <a:t>tundras</a:t>
            </a:r>
            <a:r>
              <a:rPr lang="en-GB" dirty="0"/>
              <a:t>, where only a few hardy plants survive because of the harsh winds and lack of rainfall. These provide </a:t>
            </a:r>
            <a:br>
              <a:rPr lang="en-GB" dirty="0"/>
            </a:br>
            <a:r>
              <a:rPr lang="en-GB" dirty="0"/>
              <a:t>food for herbivores, like mountain goats </a:t>
            </a:r>
            <a:br>
              <a:rPr lang="en-GB" dirty="0"/>
            </a:br>
            <a:r>
              <a:rPr lang="en-GB" dirty="0"/>
              <a:t>and sheep, as well as birds. </a:t>
            </a:r>
            <a:endParaRPr lang="en-GB" dirty="0">
              <a:solidFill>
                <a:srgbClr val="000033"/>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3" name="Title 1">
            <a:extLst>
              <a:ext uri="{FF2B5EF4-FFF2-40B4-BE49-F238E27FC236}">
                <a16:creationId xmlns:a16="http://schemas.microsoft.com/office/drawing/2014/main" id="{36EBB484-3899-E1E6-8813-641403F07746}"/>
              </a:ext>
            </a:extLst>
          </p:cNvPr>
          <p:cNvSpPr txBox="1">
            <a:spLocks/>
          </p:cNvSpPr>
          <p:nvPr/>
        </p:nvSpPr>
        <p:spPr>
          <a:xfrm>
            <a:off x="490030" y="531762"/>
            <a:ext cx="8220075" cy="994306"/>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BBC Reith Sans XBold" panose="020B0803020204020204" pitchFamily="34" charset="-18"/>
                <a:ea typeface="BBC Reith Sans XBold" panose="020B0803020204020204" pitchFamily="34" charset="-18"/>
                <a:cs typeface="BBC Reith Sans XBold" panose="020B0803020204020204" pitchFamily="34" charset="-18"/>
              </a:defRPr>
            </a:lvl1pPr>
          </a:lstStyle>
          <a:p>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What is the Arctic Like?</a:t>
            </a:r>
            <a:endParaRPr lang="en-GB" sz="60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endParaRPr>
          </a:p>
        </p:txBody>
      </p:sp>
      <p:grpSp>
        <p:nvGrpSpPr>
          <p:cNvPr id="7" name="Group 6">
            <a:extLst>
              <a:ext uri="{FF2B5EF4-FFF2-40B4-BE49-F238E27FC236}">
                <a16:creationId xmlns:a16="http://schemas.microsoft.com/office/drawing/2014/main" id="{228ABFA5-0787-DABB-65BF-1CCE851F1FBF}"/>
              </a:ext>
            </a:extLst>
          </p:cNvPr>
          <p:cNvGrpSpPr/>
          <p:nvPr/>
        </p:nvGrpSpPr>
        <p:grpSpPr>
          <a:xfrm>
            <a:off x="5245100" y="3596449"/>
            <a:ext cx="3108709" cy="2538883"/>
            <a:chOff x="737279" y="4858470"/>
            <a:chExt cx="2346263" cy="1257391"/>
          </a:xfrm>
        </p:grpSpPr>
        <p:sp>
          <p:nvSpPr>
            <p:cNvPr id="9" name="Snip Single Corner Rectangle 23">
              <a:extLst>
                <a:ext uri="{FF2B5EF4-FFF2-40B4-BE49-F238E27FC236}">
                  <a16:creationId xmlns:a16="http://schemas.microsoft.com/office/drawing/2014/main" id="{E4C6F5EA-B428-DA68-D9D4-83E13651FD03}"/>
                </a:ext>
              </a:extLst>
            </p:cNvPr>
            <p:cNvSpPr/>
            <p:nvPr/>
          </p:nvSpPr>
          <p:spPr>
            <a:xfrm>
              <a:off x="737279" y="4938426"/>
              <a:ext cx="2272194" cy="1177435"/>
            </a:xfrm>
            <a:prstGeom prst="snip1Rect">
              <a:avLst/>
            </a:prstGeom>
            <a:solidFill>
              <a:srgbClr val="7DAAC5"/>
            </a:solid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39FF1674-E8FC-9E40-75E8-4B63688D2889}"/>
                </a:ext>
              </a:extLst>
            </p:cNvPr>
            <p:cNvPicPr>
              <a:picLocks noChangeAspect="1"/>
            </p:cNvPicPr>
            <p:nvPr/>
          </p:nvPicPr>
          <p:blipFill>
            <a:blip r:embed="rId3" cstate="print">
              <a:extLst>
                <a:ext uri="{28A0092B-C50C-407E-A947-70E740481C1C}">
                  <a14:useLocalDpi xmlns:a14="http://schemas.microsoft.com/office/drawing/2010/main" val="0"/>
                </a:ext>
              </a:extLst>
            </a:blip>
            <a:srcRect l="7450" r="7450"/>
            <a:stretch/>
          </p:blipFill>
          <p:spPr>
            <a:xfrm>
              <a:off x="851973" y="4858470"/>
              <a:ext cx="2231569" cy="1177435"/>
            </a:xfrm>
            <a:custGeom>
              <a:avLst/>
              <a:gdLst>
                <a:gd name="connsiteX0" fmla="*/ 0 w 2231569"/>
                <a:gd name="connsiteY0" fmla="*/ 0 h 1147148"/>
                <a:gd name="connsiteX1" fmla="*/ 2040374 w 2231569"/>
                <a:gd name="connsiteY1" fmla="*/ 0 h 1147148"/>
                <a:gd name="connsiteX2" fmla="*/ 2231569 w 2231569"/>
                <a:gd name="connsiteY2" fmla="*/ 191195 h 1147148"/>
                <a:gd name="connsiteX3" fmla="*/ 2231569 w 2231569"/>
                <a:gd name="connsiteY3" fmla="*/ 1147148 h 1147148"/>
                <a:gd name="connsiteX4" fmla="*/ 0 w 2231569"/>
                <a:gd name="connsiteY4" fmla="*/ 1147148 h 1147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1569" h="1147148">
                  <a:moveTo>
                    <a:pt x="0" y="0"/>
                  </a:moveTo>
                  <a:lnTo>
                    <a:pt x="2040374" y="0"/>
                  </a:lnTo>
                  <a:lnTo>
                    <a:pt x="2231569" y="191195"/>
                  </a:lnTo>
                  <a:lnTo>
                    <a:pt x="2231569" y="1147148"/>
                  </a:lnTo>
                  <a:lnTo>
                    <a:pt x="0" y="1147148"/>
                  </a:lnTo>
                  <a:close/>
                </a:path>
              </a:pathLst>
            </a:custGeom>
            <a:ln w="28575">
              <a:solidFill>
                <a:srgbClr val="000033"/>
              </a:solidFill>
            </a:ln>
          </p:spPr>
        </p:pic>
      </p:grpSp>
      <p:pic>
        <p:nvPicPr>
          <p:cNvPr id="11" name="Picture 10">
            <a:extLst>
              <a:ext uri="{FF2B5EF4-FFF2-40B4-BE49-F238E27FC236}">
                <a16:creationId xmlns:a16="http://schemas.microsoft.com/office/drawing/2014/main" id="{45D21212-81F1-3786-5133-5C66FD0609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grpSp>
        <p:nvGrpSpPr>
          <p:cNvPr id="27" name="Group 26">
            <a:extLst>
              <a:ext uri="{FF2B5EF4-FFF2-40B4-BE49-F238E27FC236}">
                <a16:creationId xmlns:a16="http://schemas.microsoft.com/office/drawing/2014/main" id="{7245EBE3-8C44-5032-9313-7C467EC384E8}"/>
              </a:ext>
            </a:extLst>
          </p:cNvPr>
          <p:cNvGrpSpPr/>
          <p:nvPr/>
        </p:nvGrpSpPr>
        <p:grpSpPr>
          <a:xfrm>
            <a:off x="762094" y="4434081"/>
            <a:ext cx="4294067" cy="1701249"/>
            <a:chOff x="762094" y="4434081"/>
            <a:chExt cx="4294067" cy="1701249"/>
          </a:xfrm>
        </p:grpSpPr>
        <p:sp>
          <p:nvSpPr>
            <p:cNvPr id="12" name="Leaf">
              <a:extLst>
                <a:ext uri="{FF2B5EF4-FFF2-40B4-BE49-F238E27FC236}">
                  <a16:creationId xmlns:a16="http://schemas.microsoft.com/office/drawing/2014/main" id="{CDA23E41-D4BC-4AE5-365E-FBE0D94ABE4C}"/>
                </a:ext>
              </a:extLst>
            </p:cNvPr>
            <p:cNvSpPr/>
            <p:nvPr/>
          </p:nvSpPr>
          <p:spPr>
            <a:xfrm>
              <a:off x="762094" y="4434081"/>
              <a:ext cx="2073871" cy="386628"/>
            </a:xfrm>
            <a:prstGeom prst="snip1Rect">
              <a:avLst>
                <a:gd name="adj" fmla="val 50000"/>
              </a:avLst>
            </a:prstGeom>
            <a:solidFill>
              <a:srgbClr val="0000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GB" dirty="0"/>
                <a:t>Did You Know...?</a:t>
              </a:r>
            </a:p>
          </p:txBody>
        </p:sp>
        <p:sp>
          <p:nvSpPr>
            <p:cNvPr id="13" name="Rectangle 12">
              <a:extLst>
                <a:ext uri="{FF2B5EF4-FFF2-40B4-BE49-F238E27FC236}">
                  <a16:creationId xmlns:a16="http://schemas.microsoft.com/office/drawing/2014/main" id="{06246CA0-7FA4-8A80-0C8C-964A6BA8D2AE}"/>
                </a:ext>
              </a:extLst>
            </p:cNvPr>
            <p:cNvSpPr/>
            <p:nvPr/>
          </p:nvSpPr>
          <p:spPr>
            <a:xfrm>
              <a:off x="888330" y="4907644"/>
              <a:ext cx="4151502" cy="1107996"/>
            </a:xfrm>
            <a:prstGeom prst="rect">
              <a:avLst/>
            </a:prstGeom>
          </p:spPr>
          <p:txBody>
            <a:bodyPr wrap="square" lIns="0" tIns="0" rIns="0" bIns="0">
              <a:spAutoFit/>
            </a:bodyPr>
            <a:lstStyle/>
            <a:p>
              <a:r>
                <a:rPr lang="en-GB" sz="1800" b="0" i="0" u="none" strike="noStrike" dirty="0">
                  <a:solidFill>
                    <a:srgbClr val="000000"/>
                  </a:solidFill>
                  <a:effectLst/>
                  <a:latin typeface="Arial" panose="020B0604020202020204" pitchFamily="34" charset="0"/>
                </a:rPr>
                <a:t>Deserts don’t have to be warm places. </a:t>
              </a:r>
              <a:br>
                <a:rPr lang="en-GB" sz="1800" b="0" i="0" u="none" strike="noStrike" dirty="0">
                  <a:solidFill>
                    <a:srgbClr val="000000"/>
                  </a:solidFill>
                  <a:effectLst/>
                  <a:latin typeface="Arial" panose="020B0604020202020204" pitchFamily="34" charset="0"/>
                </a:rPr>
              </a:br>
              <a:r>
                <a:rPr lang="en-GB" sz="1800" b="0" i="0" u="none" strike="noStrike" dirty="0">
                  <a:solidFill>
                    <a:srgbClr val="000000"/>
                  </a:solidFill>
                  <a:effectLst/>
                  <a:latin typeface="Arial" panose="020B0604020202020204" pitchFamily="34" charset="0"/>
                </a:rPr>
                <a:t>There are some parts of the Arctic that</a:t>
              </a:r>
              <a:r>
                <a:rPr lang="en-GB" dirty="0">
                  <a:solidFill>
                    <a:srgbClr val="000000"/>
                  </a:solidFill>
                  <a:latin typeface="Arial" panose="020B0604020202020204" pitchFamily="34" charset="0"/>
                </a:rPr>
                <a:t> </a:t>
              </a:r>
              <a:br>
                <a:rPr lang="en-GB" dirty="0">
                  <a:solidFill>
                    <a:srgbClr val="000000"/>
                  </a:solidFill>
                  <a:latin typeface="Arial" panose="020B0604020202020204" pitchFamily="34" charset="0"/>
                </a:rPr>
              </a:br>
              <a:r>
                <a:rPr lang="en-GB" sz="1800" b="0" i="0" u="none" strike="noStrike" dirty="0">
                  <a:solidFill>
                    <a:srgbClr val="000000"/>
                  </a:solidFill>
                  <a:effectLst/>
                  <a:latin typeface="Arial" panose="020B0604020202020204" pitchFamily="34" charset="0"/>
                </a:rPr>
                <a:t>are known as deserts because there is </a:t>
              </a:r>
              <a:br>
                <a:rPr lang="en-GB" sz="1800" b="0" i="0" u="none" strike="noStrike" dirty="0">
                  <a:solidFill>
                    <a:srgbClr val="000000"/>
                  </a:solidFill>
                  <a:effectLst/>
                  <a:latin typeface="Arial" panose="020B0604020202020204" pitchFamily="34" charset="0"/>
                </a:rPr>
              </a:br>
              <a:r>
                <a:rPr lang="en-GB" sz="1800" b="0" i="0" u="none" strike="noStrike" dirty="0">
                  <a:solidFill>
                    <a:srgbClr val="000000"/>
                  </a:solidFill>
                  <a:effectLst/>
                  <a:latin typeface="Arial" panose="020B0604020202020204" pitchFamily="34" charset="0"/>
                </a:rPr>
                <a:t>so little rainfall.</a:t>
              </a:r>
              <a:endParaRPr lang="en-GB" dirty="0">
                <a:solidFill>
                  <a:srgbClr val="000033"/>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16" name="Rectangle 15">
              <a:extLst>
                <a:ext uri="{FF2B5EF4-FFF2-40B4-BE49-F238E27FC236}">
                  <a16:creationId xmlns:a16="http://schemas.microsoft.com/office/drawing/2014/main" id="{EC205E33-59FE-ED67-ABFC-18893FC6E49C}"/>
                </a:ext>
              </a:extLst>
            </p:cNvPr>
            <p:cNvSpPr/>
            <p:nvPr/>
          </p:nvSpPr>
          <p:spPr>
            <a:xfrm>
              <a:off x="776744" y="4810254"/>
              <a:ext cx="4279417" cy="1325076"/>
            </a:xfrm>
            <a:prstGeom prst="rect">
              <a:avLst/>
            </a:prstGeom>
            <a:no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Rectangle 25">
            <a:extLst>
              <a:ext uri="{FF2B5EF4-FFF2-40B4-BE49-F238E27FC236}">
                <a16:creationId xmlns:a16="http://schemas.microsoft.com/office/drawing/2014/main" id="{24284352-A749-8815-4AE3-98AB11E82D8C}"/>
              </a:ext>
            </a:extLst>
          </p:cNvPr>
          <p:cNvSpPr/>
          <p:nvPr/>
        </p:nvSpPr>
        <p:spPr>
          <a:xfrm>
            <a:off x="799536" y="1301459"/>
            <a:ext cx="7544927" cy="772107"/>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108000" rIns="108000" bIns="108000" rtlCol="0" anchor="ctr">
            <a:spAutoFit/>
          </a:bodyPr>
          <a:lstStyle/>
          <a:p>
            <a:pPr>
              <a:spcAft>
                <a:spcPts val="1200"/>
              </a:spcAft>
            </a:pPr>
            <a:r>
              <a:rPr lang="en-GB" dirty="0">
                <a:latin typeface="BBC Reith Sans" panose="020B0603020204020204" pitchFamily="34" charset="0"/>
                <a:ea typeface="BBC Reith Sans" panose="020B0603020204020204" pitchFamily="34" charset="0"/>
                <a:cs typeface="BBC Reith Sans" panose="020B0603020204020204" pitchFamily="34" charset="0"/>
              </a:rPr>
              <a:t>The Arctic habitat is icy, cold and windy; the average winter temperature is around -30°C.</a:t>
            </a:r>
            <a:endParaRPr lang="en-GB"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endParaRPr>
          </a:p>
        </p:txBody>
      </p:sp>
    </p:spTree>
    <p:extLst>
      <p:ext uri="{BB962C8B-B14F-4D97-AF65-F5344CB8AC3E}">
        <p14:creationId xmlns:p14="http://schemas.microsoft.com/office/powerpoint/2010/main" val="532456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p:tgtEl>
                                          <p:spTgt spid="26"/>
                                        </p:tgtEl>
                                        <p:attrNameLst>
                                          <p:attrName>ppt_x</p:attrName>
                                        </p:attrNameLst>
                                      </p:cBhvr>
                                      <p:tavLst>
                                        <p:tav tm="0">
                                          <p:val>
                                            <p:strVal val="#ppt_x-#ppt_w*1.125000"/>
                                          </p:val>
                                        </p:tav>
                                        <p:tav tm="100000">
                                          <p:val>
                                            <p:strVal val="#ppt_x"/>
                                          </p:val>
                                        </p:tav>
                                      </p:tavLst>
                                    </p:anim>
                                    <p:animEffect transition="in" filter="wipe(right)">
                                      <p:cBhvr>
                                        <p:cTn id="8" dur="500"/>
                                        <p:tgtEl>
                                          <p:spTgt spid="26"/>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100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52"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animScale>
                                      <p:cBhvr>
                                        <p:cTn id="2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7"/>
                                        </p:tgtEl>
                                        <p:attrNameLst>
                                          <p:attrName>ppt_x</p:attrName>
                                          <p:attrName>ppt_y</p:attrName>
                                        </p:attrNameLst>
                                      </p:cBhvr>
                                    </p:animMotion>
                                    <p:animEffect transition="in" filter="fade">
                                      <p:cBhvr>
                                        <p:cTn id="25"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87898019-8F50-A19B-7BF1-A858C5F3295A}"/>
              </a:ext>
            </a:extLst>
          </p:cNvPr>
          <p:cNvSpPr/>
          <p:nvPr/>
        </p:nvSpPr>
        <p:spPr>
          <a:xfrm>
            <a:off x="2128056" y="5217820"/>
            <a:ext cx="6342611" cy="796274"/>
          </a:xfrm>
          <a:prstGeom prst="rect">
            <a:avLst/>
          </a:prstGeom>
          <a:solidFill>
            <a:srgbClr val="DB6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5F6BB75-64DA-2EBD-DDDB-4EB47373E74C}"/>
              </a:ext>
            </a:extLst>
          </p:cNvPr>
          <p:cNvSpPr/>
          <p:nvPr/>
        </p:nvSpPr>
        <p:spPr>
          <a:xfrm>
            <a:off x="2128057" y="3569525"/>
            <a:ext cx="6342611" cy="1165824"/>
          </a:xfrm>
          <a:prstGeom prst="rect">
            <a:avLst/>
          </a:prstGeom>
          <a:solidFill>
            <a:srgbClr val="E3E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DAB619D-DD29-5136-BDAC-133FD85D4A1E}"/>
              </a:ext>
            </a:extLst>
          </p:cNvPr>
          <p:cNvSpPr/>
          <p:nvPr/>
        </p:nvSpPr>
        <p:spPr>
          <a:xfrm>
            <a:off x="2128058" y="2164091"/>
            <a:ext cx="6342611" cy="1165824"/>
          </a:xfrm>
          <a:prstGeom prst="rect">
            <a:avLst/>
          </a:prstGeom>
          <a:solidFill>
            <a:srgbClr val="7DAA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888330" y="1487910"/>
            <a:ext cx="7457154" cy="553998"/>
          </a:xfrm>
          <a:prstGeom prst="rect">
            <a:avLst/>
          </a:prstGeom>
        </p:spPr>
        <p:txBody>
          <a:bodyPr wrap="square" lIns="0" tIns="0" rIns="0" bIns="0">
            <a:spAutoFit/>
          </a:bodyPr>
          <a:lstStyle/>
          <a:p>
            <a:r>
              <a:rPr lang="en-GB" b="0" i="0" u="none" strike="noStrike" dirty="0">
                <a:solidFill>
                  <a:srgbClr val="000000"/>
                </a:solidFill>
                <a:effectLst/>
              </a:rPr>
              <a:t>The species that live in the Arctic have adapted to survive in the hostile polar region.</a:t>
            </a:r>
            <a:endParaRPr lang="en-GB" dirty="0">
              <a:solidFill>
                <a:srgbClr val="000033"/>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3" name="Title 1">
            <a:extLst>
              <a:ext uri="{FF2B5EF4-FFF2-40B4-BE49-F238E27FC236}">
                <a16:creationId xmlns:a16="http://schemas.microsoft.com/office/drawing/2014/main" id="{36EBB484-3899-E1E6-8813-641403F07746}"/>
              </a:ext>
            </a:extLst>
          </p:cNvPr>
          <p:cNvSpPr txBox="1">
            <a:spLocks/>
          </p:cNvSpPr>
          <p:nvPr/>
        </p:nvSpPr>
        <p:spPr>
          <a:xfrm>
            <a:off x="473701" y="531762"/>
            <a:ext cx="8220075" cy="994306"/>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BBC Reith Sans XBold" panose="020B0803020204020204" pitchFamily="34" charset="-18"/>
                <a:ea typeface="BBC Reith Sans XBold" panose="020B0803020204020204" pitchFamily="34" charset="-18"/>
                <a:cs typeface="BBC Reith Sans XBold" panose="020B0803020204020204" pitchFamily="34" charset="-18"/>
              </a:defRPr>
            </a:lvl1pPr>
          </a:lstStyle>
          <a:p>
            <a:pPr algn="ctr"/>
            <a:r>
              <a:rPr lang="en-GB" sz="28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How Have Species </a:t>
            </a:r>
            <a:br>
              <a:rPr lang="en-GB" sz="28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br>
            <a:r>
              <a:rPr lang="en-GB" sz="28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Adapted to Live There?</a:t>
            </a:r>
            <a:endParaRPr lang="en-GB" sz="54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endParaRPr>
          </a:p>
        </p:txBody>
      </p:sp>
      <p:grpSp>
        <p:nvGrpSpPr>
          <p:cNvPr id="7" name="Group 6">
            <a:extLst>
              <a:ext uri="{FF2B5EF4-FFF2-40B4-BE49-F238E27FC236}">
                <a16:creationId xmlns:a16="http://schemas.microsoft.com/office/drawing/2014/main" id="{228ABFA5-0787-DABB-65BF-1CCE851F1FBF}"/>
              </a:ext>
            </a:extLst>
          </p:cNvPr>
          <p:cNvGrpSpPr/>
          <p:nvPr/>
        </p:nvGrpSpPr>
        <p:grpSpPr>
          <a:xfrm>
            <a:off x="776744" y="2141541"/>
            <a:ext cx="1884813" cy="1301604"/>
            <a:chOff x="737279" y="4858470"/>
            <a:chExt cx="2346263" cy="1257391"/>
          </a:xfrm>
        </p:grpSpPr>
        <p:sp>
          <p:nvSpPr>
            <p:cNvPr id="9" name="Snip Single Corner Rectangle 23">
              <a:extLst>
                <a:ext uri="{FF2B5EF4-FFF2-40B4-BE49-F238E27FC236}">
                  <a16:creationId xmlns:a16="http://schemas.microsoft.com/office/drawing/2014/main" id="{E4C6F5EA-B428-DA68-D9D4-83E13651FD03}"/>
                </a:ext>
              </a:extLst>
            </p:cNvPr>
            <p:cNvSpPr/>
            <p:nvPr/>
          </p:nvSpPr>
          <p:spPr>
            <a:xfrm>
              <a:off x="737279" y="4938426"/>
              <a:ext cx="2272194" cy="1177435"/>
            </a:xfrm>
            <a:prstGeom prst="snip1Rect">
              <a:avLst/>
            </a:prstGeom>
            <a:solidFill>
              <a:srgbClr val="7DAAC5"/>
            </a:solid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39FF1674-E8FC-9E40-75E8-4B63688D2889}"/>
                </a:ext>
              </a:extLst>
            </p:cNvPr>
            <p:cNvPicPr>
              <a:picLocks noChangeAspect="1"/>
            </p:cNvPicPr>
            <p:nvPr/>
          </p:nvPicPr>
          <p:blipFill>
            <a:blip r:embed="rId3" cstate="print">
              <a:extLst>
                <a:ext uri="{28A0092B-C50C-407E-A947-70E740481C1C}">
                  <a14:useLocalDpi xmlns:a14="http://schemas.microsoft.com/office/drawing/2010/main" val="0"/>
                </a:ext>
              </a:extLst>
            </a:blip>
            <a:srcRect l="973" r="973"/>
            <a:stretch/>
          </p:blipFill>
          <p:spPr>
            <a:xfrm>
              <a:off x="851973" y="4858470"/>
              <a:ext cx="2231569" cy="1177435"/>
            </a:xfrm>
            <a:custGeom>
              <a:avLst/>
              <a:gdLst>
                <a:gd name="connsiteX0" fmla="*/ 0 w 2231569"/>
                <a:gd name="connsiteY0" fmla="*/ 0 h 1147148"/>
                <a:gd name="connsiteX1" fmla="*/ 2040374 w 2231569"/>
                <a:gd name="connsiteY1" fmla="*/ 0 h 1147148"/>
                <a:gd name="connsiteX2" fmla="*/ 2231569 w 2231569"/>
                <a:gd name="connsiteY2" fmla="*/ 191195 h 1147148"/>
                <a:gd name="connsiteX3" fmla="*/ 2231569 w 2231569"/>
                <a:gd name="connsiteY3" fmla="*/ 1147148 h 1147148"/>
                <a:gd name="connsiteX4" fmla="*/ 0 w 2231569"/>
                <a:gd name="connsiteY4" fmla="*/ 1147148 h 1147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1569" h="1147148">
                  <a:moveTo>
                    <a:pt x="0" y="0"/>
                  </a:moveTo>
                  <a:lnTo>
                    <a:pt x="2040374" y="0"/>
                  </a:lnTo>
                  <a:lnTo>
                    <a:pt x="2231569" y="191195"/>
                  </a:lnTo>
                  <a:lnTo>
                    <a:pt x="2231569" y="1147148"/>
                  </a:lnTo>
                  <a:lnTo>
                    <a:pt x="0" y="1147148"/>
                  </a:lnTo>
                  <a:close/>
                </a:path>
              </a:pathLst>
            </a:custGeom>
            <a:ln w="28575">
              <a:solidFill>
                <a:srgbClr val="000033"/>
              </a:solidFill>
            </a:ln>
          </p:spPr>
        </p:pic>
      </p:grpSp>
      <p:pic>
        <p:nvPicPr>
          <p:cNvPr id="11" name="Picture 10">
            <a:extLst>
              <a:ext uri="{FF2B5EF4-FFF2-40B4-BE49-F238E27FC236}">
                <a16:creationId xmlns:a16="http://schemas.microsoft.com/office/drawing/2014/main" id="{45D21212-81F1-3786-5133-5C66FD0609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sp>
        <p:nvSpPr>
          <p:cNvPr id="13" name="Rectangle 12">
            <a:extLst>
              <a:ext uri="{FF2B5EF4-FFF2-40B4-BE49-F238E27FC236}">
                <a16:creationId xmlns:a16="http://schemas.microsoft.com/office/drawing/2014/main" id="{06246CA0-7FA4-8A80-0C8C-964A6BA8D2AE}"/>
              </a:ext>
            </a:extLst>
          </p:cNvPr>
          <p:cNvSpPr/>
          <p:nvPr/>
        </p:nvSpPr>
        <p:spPr>
          <a:xfrm>
            <a:off x="2799603" y="2213041"/>
            <a:ext cx="5591790" cy="1097095"/>
          </a:xfrm>
          <a:prstGeom prst="rect">
            <a:avLst/>
          </a:prstGeom>
        </p:spPr>
        <p:txBody>
          <a:bodyPr wrap="square" lIns="0" tIns="0" rIns="0" bIns="0">
            <a:spAutoFit/>
          </a:bodyPr>
          <a:lstStyle/>
          <a:p>
            <a:pPr>
              <a:lnSpc>
                <a:spcPts val="1720"/>
              </a:lnSpc>
            </a:pPr>
            <a:r>
              <a:rPr lang="en-GB" sz="1600" b="0" i="0" u="none" strike="noStrike" dirty="0">
                <a:solidFill>
                  <a:schemeClr val="bg1"/>
                </a:solidFill>
                <a:effectLst/>
                <a:latin typeface="BBC Reith Sans" panose="020B0603020204020204" pitchFamily="34" charset="0"/>
                <a:ea typeface="BBC Reith Sans" panose="020B0603020204020204" pitchFamily="34" charset="0"/>
                <a:cs typeface="BBC Reith Sans" panose="020B0603020204020204" pitchFamily="34" charset="0"/>
              </a:rPr>
              <a:t>Marine mammals including seals, walruses and whales have a thick layer of fat (called ‘blubber’) under their skin to protect them from the cold, store energy and help them to float. Many others, such as the polar bear, have a coat of thick fur to keep them warm. </a:t>
            </a:r>
            <a:endParaRPr lang="en-GB" sz="1600"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endParaRPr>
          </a:p>
        </p:txBody>
      </p:sp>
      <p:sp>
        <p:nvSpPr>
          <p:cNvPr id="2" name="Rectangle 1">
            <a:extLst>
              <a:ext uri="{FF2B5EF4-FFF2-40B4-BE49-F238E27FC236}">
                <a16:creationId xmlns:a16="http://schemas.microsoft.com/office/drawing/2014/main" id="{F69F4B6B-12CD-229A-86A8-19D9AE0EE81E}"/>
              </a:ext>
            </a:extLst>
          </p:cNvPr>
          <p:cNvSpPr/>
          <p:nvPr/>
        </p:nvSpPr>
        <p:spPr>
          <a:xfrm>
            <a:off x="2817712" y="5310357"/>
            <a:ext cx="5454776" cy="661078"/>
          </a:xfrm>
          <a:prstGeom prst="rect">
            <a:avLst/>
          </a:prstGeom>
        </p:spPr>
        <p:txBody>
          <a:bodyPr wrap="square" lIns="0" tIns="0" rIns="0" bIns="0">
            <a:spAutoFit/>
          </a:bodyPr>
          <a:lstStyle/>
          <a:p>
            <a:pPr>
              <a:lnSpc>
                <a:spcPts val="1720"/>
              </a:lnSpc>
            </a:pPr>
            <a:r>
              <a:rPr lang="en-GB" sz="1600" b="0" i="0" u="none" strike="noStrike" dirty="0">
                <a:solidFill>
                  <a:schemeClr val="bg1"/>
                </a:solidFill>
                <a:effectLst/>
                <a:latin typeface="BBC Reith Sans" panose="020B0603020204020204" pitchFamily="34" charset="0"/>
                <a:ea typeface="BBC Reith Sans" panose="020B0603020204020204" pitchFamily="34" charset="0"/>
                <a:cs typeface="BBC Reith Sans" panose="020B0603020204020204" pitchFamily="34" charset="0"/>
              </a:rPr>
              <a:t>Species like reindeer and polar bears have large feet or hooves to help spread their weight when walking on frozen ground.</a:t>
            </a:r>
            <a:endParaRPr lang="en-GB" sz="1600" dirty="0">
              <a:solidFill>
                <a:schemeClr val="bg1"/>
              </a:solidFill>
              <a:latin typeface="BBC Reith Sans" panose="020B0603020204020204" pitchFamily="34" charset="0"/>
              <a:ea typeface="BBC Reith Sans" panose="020B0603020204020204" pitchFamily="34" charset="0"/>
              <a:cs typeface="BBC Reith Sans" panose="020B0603020204020204" pitchFamily="34" charset="0"/>
            </a:endParaRPr>
          </a:p>
        </p:txBody>
      </p:sp>
      <p:sp>
        <p:nvSpPr>
          <p:cNvPr id="5" name="Rectangle 4">
            <a:extLst>
              <a:ext uri="{FF2B5EF4-FFF2-40B4-BE49-F238E27FC236}">
                <a16:creationId xmlns:a16="http://schemas.microsoft.com/office/drawing/2014/main" id="{15042348-95E6-BE30-BB65-6D2E0226A6C6}"/>
              </a:ext>
            </a:extLst>
          </p:cNvPr>
          <p:cNvSpPr/>
          <p:nvPr/>
        </p:nvSpPr>
        <p:spPr>
          <a:xfrm>
            <a:off x="2820342" y="3627448"/>
            <a:ext cx="5568007" cy="1097095"/>
          </a:xfrm>
          <a:prstGeom prst="rect">
            <a:avLst/>
          </a:prstGeom>
        </p:spPr>
        <p:txBody>
          <a:bodyPr wrap="square" lIns="0" tIns="0" rIns="0" bIns="0">
            <a:spAutoFit/>
          </a:bodyPr>
          <a:lstStyle/>
          <a:p>
            <a:pPr>
              <a:lnSpc>
                <a:spcPts val="1720"/>
              </a:lnSpc>
            </a:pPr>
            <a:r>
              <a:rPr lang="en-GB" sz="1600" b="0" i="0" u="none" strike="noStrike" dirty="0">
                <a:solidFill>
                  <a:srgbClr val="000033"/>
                </a:solidFill>
                <a:effectLst/>
                <a:latin typeface="BBC Reith Sans" panose="020B0603020204020204" pitchFamily="34" charset="0"/>
                <a:ea typeface="BBC Reith Sans" panose="020B0603020204020204" pitchFamily="34" charset="0"/>
                <a:cs typeface="BBC Reith Sans" panose="020B0603020204020204" pitchFamily="34" charset="0"/>
              </a:rPr>
              <a:t>Some creatures in the Arctic (like the polar bear and Arctic </a:t>
            </a:r>
            <a:r>
              <a:rPr lang="en-GB" sz="16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fox</a:t>
            </a:r>
            <a:r>
              <a:rPr lang="en-GB" sz="1600" b="0" i="0" u="none" strike="noStrike" dirty="0">
                <a:solidFill>
                  <a:srgbClr val="000033"/>
                </a:solidFill>
                <a:effectLst/>
                <a:latin typeface="BBC Reith Sans" panose="020B0603020204020204" pitchFamily="34" charset="0"/>
                <a:ea typeface="BBC Reith Sans" panose="020B0603020204020204" pitchFamily="34" charset="0"/>
                <a:cs typeface="BBC Reith Sans" panose="020B0603020204020204" pitchFamily="34" charset="0"/>
              </a:rPr>
              <a:t>) have a white appearance to help them camouflage amid the snow. This can either help them to hide from predators or to disguise themselves while they prey on other animals.</a:t>
            </a:r>
            <a:endParaRPr lang="en-GB" sz="16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endParaRPr>
          </a:p>
        </p:txBody>
      </p:sp>
      <p:grpSp>
        <p:nvGrpSpPr>
          <p:cNvPr id="6" name="Group 5">
            <a:extLst>
              <a:ext uri="{FF2B5EF4-FFF2-40B4-BE49-F238E27FC236}">
                <a16:creationId xmlns:a16="http://schemas.microsoft.com/office/drawing/2014/main" id="{2E43161F-81BB-180A-F366-BA6DC10ADBDD}"/>
              </a:ext>
            </a:extLst>
          </p:cNvPr>
          <p:cNvGrpSpPr/>
          <p:nvPr/>
        </p:nvGrpSpPr>
        <p:grpSpPr>
          <a:xfrm>
            <a:off x="755650" y="3540897"/>
            <a:ext cx="1884813" cy="1301604"/>
            <a:chOff x="737279" y="4858470"/>
            <a:chExt cx="2346263" cy="1257391"/>
          </a:xfrm>
        </p:grpSpPr>
        <p:sp>
          <p:nvSpPr>
            <p:cNvPr id="8" name="Snip Single Corner Rectangle 23">
              <a:extLst>
                <a:ext uri="{FF2B5EF4-FFF2-40B4-BE49-F238E27FC236}">
                  <a16:creationId xmlns:a16="http://schemas.microsoft.com/office/drawing/2014/main" id="{D43CBA77-D003-49DF-ACA5-100CCBAFAF00}"/>
                </a:ext>
              </a:extLst>
            </p:cNvPr>
            <p:cNvSpPr/>
            <p:nvPr/>
          </p:nvSpPr>
          <p:spPr>
            <a:xfrm>
              <a:off x="737279" y="4938426"/>
              <a:ext cx="2272194" cy="1177435"/>
            </a:xfrm>
            <a:prstGeom prst="snip1Rect">
              <a:avLst/>
            </a:prstGeom>
            <a:solidFill>
              <a:srgbClr val="E3E179"/>
            </a:solid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95333541-BBCC-79C3-87D0-2F560F7C1144}"/>
                </a:ext>
              </a:extLst>
            </p:cNvPr>
            <p:cNvPicPr>
              <a:picLocks noChangeAspect="1"/>
            </p:cNvPicPr>
            <p:nvPr/>
          </p:nvPicPr>
          <p:blipFill>
            <a:blip r:embed="rId5" cstate="print">
              <a:extLst>
                <a:ext uri="{28A0092B-C50C-407E-A947-70E740481C1C}">
                  <a14:useLocalDpi xmlns:a14="http://schemas.microsoft.com/office/drawing/2010/main" val="0"/>
                </a:ext>
              </a:extLst>
            </a:blip>
            <a:srcRect t="6717" b="6717"/>
            <a:stretch/>
          </p:blipFill>
          <p:spPr>
            <a:xfrm>
              <a:off x="851973" y="4858470"/>
              <a:ext cx="2231569" cy="1177435"/>
            </a:xfrm>
            <a:custGeom>
              <a:avLst/>
              <a:gdLst>
                <a:gd name="connsiteX0" fmla="*/ 0 w 2231569"/>
                <a:gd name="connsiteY0" fmla="*/ 0 h 1147148"/>
                <a:gd name="connsiteX1" fmla="*/ 2040374 w 2231569"/>
                <a:gd name="connsiteY1" fmla="*/ 0 h 1147148"/>
                <a:gd name="connsiteX2" fmla="*/ 2231569 w 2231569"/>
                <a:gd name="connsiteY2" fmla="*/ 191195 h 1147148"/>
                <a:gd name="connsiteX3" fmla="*/ 2231569 w 2231569"/>
                <a:gd name="connsiteY3" fmla="*/ 1147148 h 1147148"/>
                <a:gd name="connsiteX4" fmla="*/ 0 w 2231569"/>
                <a:gd name="connsiteY4" fmla="*/ 1147148 h 1147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1569" h="1147148">
                  <a:moveTo>
                    <a:pt x="0" y="0"/>
                  </a:moveTo>
                  <a:lnTo>
                    <a:pt x="2040374" y="0"/>
                  </a:lnTo>
                  <a:lnTo>
                    <a:pt x="2231569" y="191195"/>
                  </a:lnTo>
                  <a:lnTo>
                    <a:pt x="2231569" y="1147148"/>
                  </a:lnTo>
                  <a:lnTo>
                    <a:pt x="0" y="1147148"/>
                  </a:lnTo>
                  <a:close/>
                </a:path>
              </a:pathLst>
            </a:custGeom>
            <a:ln w="28575">
              <a:solidFill>
                <a:srgbClr val="000033"/>
              </a:solidFill>
            </a:ln>
          </p:spPr>
        </p:pic>
      </p:grpSp>
      <p:grpSp>
        <p:nvGrpSpPr>
          <p:cNvPr id="15" name="Group 14">
            <a:extLst>
              <a:ext uri="{FF2B5EF4-FFF2-40B4-BE49-F238E27FC236}">
                <a16:creationId xmlns:a16="http://schemas.microsoft.com/office/drawing/2014/main" id="{520235E1-8D62-35F2-37F7-D1B819B8234A}"/>
              </a:ext>
            </a:extLst>
          </p:cNvPr>
          <p:cNvGrpSpPr/>
          <p:nvPr/>
        </p:nvGrpSpPr>
        <p:grpSpPr>
          <a:xfrm>
            <a:off x="779375" y="4944496"/>
            <a:ext cx="1884813" cy="1301604"/>
            <a:chOff x="737279" y="4858470"/>
            <a:chExt cx="2346263" cy="1257391"/>
          </a:xfrm>
        </p:grpSpPr>
        <p:sp>
          <p:nvSpPr>
            <p:cNvPr id="17" name="Snip Single Corner Rectangle 23">
              <a:extLst>
                <a:ext uri="{FF2B5EF4-FFF2-40B4-BE49-F238E27FC236}">
                  <a16:creationId xmlns:a16="http://schemas.microsoft.com/office/drawing/2014/main" id="{5BEE830A-5201-56BB-EA75-27C6F360C585}"/>
                </a:ext>
              </a:extLst>
            </p:cNvPr>
            <p:cNvSpPr/>
            <p:nvPr/>
          </p:nvSpPr>
          <p:spPr>
            <a:xfrm>
              <a:off x="737279" y="4938426"/>
              <a:ext cx="2272194" cy="1177435"/>
            </a:xfrm>
            <a:prstGeom prst="snip1Rect">
              <a:avLst/>
            </a:prstGeom>
            <a:solidFill>
              <a:srgbClr val="DB6AA7"/>
            </a:solidFill>
            <a:ln w="28575">
              <a:solidFill>
                <a:srgbClr val="00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8" name="Picture 17">
              <a:extLst>
                <a:ext uri="{FF2B5EF4-FFF2-40B4-BE49-F238E27FC236}">
                  <a16:creationId xmlns:a16="http://schemas.microsoft.com/office/drawing/2014/main" id="{B7588D19-56B8-BF40-0E5C-4D94148D1B78}"/>
                </a:ext>
              </a:extLst>
            </p:cNvPr>
            <p:cNvPicPr>
              <a:picLocks noChangeAspect="1"/>
            </p:cNvPicPr>
            <p:nvPr/>
          </p:nvPicPr>
          <p:blipFill>
            <a:blip r:embed="rId6" cstate="print">
              <a:extLst>
                <a:ext uri="{28A0092B-C50C-407E-A947-70E740481C1C}">
                  <a14:useLocalDpi xmlns:a14="http://schemas.microsoft.com/office/drawing/2010/main" val="0"/>
                </a:ext>
              </a:extLst>
            </a:blip>
            <a:srcRect l="973" r="973"/>
            <a:stretch/>
          </p:blipFill>
          <p:spPr>
            <a:xfrm>
              <a:off x="851973" y="4858470"/>
              <a:ext cx="2231569" cy="1177435"/>
            </a:xfrm>
            <a:custGeom>
              <a:avLst/>
              <a:gdLst>
                <a:gd name="connsiteX0" fmla="*/ 0 w 2231569"/>
                <a:gd name="connsiteY0" fmla="*/ 0 h 1147148"/>
                <a:gd name="connsiteX1" fmla="*/ 2040374 w 2231569"/>
                <a:gd name="connsiteY1" fmla="*/ 0 h 1147148"/>
                <a:gd name="connsiteX2" fmla="*/ 2231569 w 2231569"/>
                <a:gd name="connsiteY2" fmla="*/ 191195 h 1147148"/>
                <a:gd name="connsiteX3" fmla="*/ 2231569 w 2231569"/>
                <a:gd name="connsiteY3" fmla="*/ 1147148 h 1147148"/>
                <a:gd name="connsiteX4" fmla="*/ 0 w 2231569"/>
                <a:gd name="connsiteY4" fmla="*/ 1147148 h 1147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1569" h="1147148">
                  <a:moveTo>
                    <a:pt x="0" y="0"/>
                  </a:moveTo>
                  <a:lnTo>
                    <a:pt x="2040374" y="0"/>
                  </a:lnTo>
                  <a:lnTo>
                    <a:pt x="2231569" y="191195"/>
                  </a:lnTo>
                  <a:lnTo>
                    <a:pt x="2231569" y="1147148"/>
                  </a:lnTo>
                  <a:lnTo>
                    <a:pt x="0" y="1147148"/>
                  </a:lnTo>
                  <a:close/>
                </a:path>
              </a:pathLst>
            </a:custGeom>
            <a:ln w="28575">
              <a:solidFill>
                <a:srgbClr val="000033"/>
              </a:solidFill>
            </a:ln>
          </p:spPr>
        </p:pic>
      </p:grpSp>
    </p:spTree>
    <p:extLst>
      <p:ext uri="{BB962C8B-B14F-4D97-AF65-F5344CB8AC3E}">
        <p14:creationId xmlns:p14="http://schemas.microsoft.com/office/powerpoint/2010/main" val="2543732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0-#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6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12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500"/>
                                        <p:tgtEl>
                                          <p:spTgt spid="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4" grpId="0" animBg="1"/>
      <p:bldP spid="23" grpId="0" animBg="1"/>
      <p:bldP spid="4" grpId="0"/>
      <p:bldP spid="13" grpId="0"/>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58350" y="1575000"/>
            <a:ext cx="7457154" cy="5170646"/>
          </a:xfrm>
          <a:prstGeom prst="rect">
            <a:avLst/>
          </a:prstGeom>
        </p:spPr>
        <p:txBody>
          <a:bodyPr wrap="square" lIns="0" tIns="0" rIns="0" bIns="0">
            <a:spAutoFit/>
          </a:bodyPr>
          <a:lstStyle/>
          <a:p>
            <a:pPr algn="l" rtl="0">
              <a:spcBef>
                <a:spcPts val="0"/>
              </a:spcBef>
              <a:spcAft>
                <a:spcPts val="1200"/>
              </a:spcAft>
            </a:pPr>
            <a:r>
              <a:rPr lang="en-GB" sz="1800" b="0" i="0" u="none" strike="noStrike" dirty="0">
                <a:effectLst/>
              </a:rPr>
              <a:t>Climate change threatens many species and is causing irreversible changes to the planet. </a:t>
            </a:r>
            <a:endParaRPr lang="en-GB" b="0" i="0" u="none" strike="noStrike" dirty="0">
              <a:effectLst/>
            </a:endParaRPr>
          </a:p>
          <a:p>
            <a:pPr algn="l" rtl="0">
              <a:spcBef>
                <a:spcPts val="0"/>
              </a:spcBef>
              <a:spcAft>
                <a:spcPts val="1200"/>
              </a:spcAft>
            </a:pPr>
            <a:r>
              <a:rPr lang="en-GB" sz="1800" b="0" i="0" u="none" strike="noStrike" dirty="0">
                <a:effectLst/>
              </a:rPr>
              <a:t>It is caused by humans burning </a:t>
            </a:r>
            <a:br>
              <a:rPr lang="en-GB" sz="1800" b="0" i="0" u="none" strike="noStrike" dirty="0">
                <a:effectLst/>
              </a:rPr>
            </a:br>
            <a:r>
              <a:rPr lang="en-GB" sz="1800" b="0" i="0" u="none" strike="noStrike" dirty="0">
                <a:effectLst/>
              </a:rPr>
              <a:t>fossil fuels, such as coal, oil and </a:t>
            </a:r>
            <a:br>
              <a:rPr lang="en-GB" sz="1800" b="0" i="0" u="none" strike="noStrike" dirty="0">
                <a:effectLst/>
              </a:rPr>
            </a:br>
            <a:r>
              <a:rPr lang="en-GB" sz="1800" b="0" i="0" u="none" strike="noStrike" dirty="0">
                <a:effectLst/>
              </a:rPr>
              <a:t>gas. This releases carbon </a:t>
            </a:r>
            <a:br>
              <a:rPr lang="en-GB" sz="1800" b="0" i="0" u="none" strike="noStrike" dirty="0">
                <a:effectLst/>
              </a:rPr>
            </a:br>
            <a:r>
              <a:rPr lang="en-GB" sz="1800" b="0" i="0" u="none" strike="noStrike" dirty="0">
                <a:effectLst/>
              </a:rPr>
              <a:t>dioxide gas into the Earth’s </a:t>
            </a:r>
            <a:br>
              <a:rPr lang="en-GB" sz="1800" b="0" i="0" u="none" strike="noStrike" dirty="0">
                <a:effectLst/>
              </a:rPr>
            </a:br>
            <a:r>
              <a:rPr lang="en-GB" sz="1800" b="0" i="0" u="none" strike="noStrike" dirty="0">
                <a:effectLst/>
              </a:rPr>
              <a:t>atmosphere and warms </a:t>
            </a:r>
            <a:br>
              <a:rPr lang="en-GB" sz="1800" b="0" i="0" u="none" strike="noStrike" dirty="0">
                <a:effectLst/>
              </a:rPr>
            </a:br>
            <a:r>
              <a:rPr lang="en-GB" sz="1800" b="0" i="0" u="none" strike="noStrike" dirty="0">
                <a:effectLst/>
              </a:rPr>
              <a:t>the planet. </a:t>
            </a:r>
            <a:endParaRPr lang="en-GB" b="0" i="0" u="none" strike="noStrike" dirty="0">
              <a:effectLst/>
            </a:endParaRPr>
          </a:p>
          <a:p>
            <a:pPr algn="l" rtl="0">
              <a:spcBef>
                <a:spcPts val="0"/>
              </a:spcBef>
              <a:spcAft>
                <a:spcPts val="1200"/>
              </a:spcAft>
            </a:pPr>
            <a:r>
              <a:rPr lang="en-GB" sz="1800" b="0" i="0" u="none" strike="noStrike" dirty="0">
                <a:effectLst/>
              </a:rPr>
              <a:t>This warming causes </a:t>
            </a:r>
            <a:br>
              <a:rPr lang="en-GB" sz="1800" b="0" i="0" u="none" strike="noStrike" dirty="0">
                <a:effectLst/>
              </a:rPr>
            </a:br>
            <a:r>
              <a:rPr lang="en-GB" sz="1800" b="0" i="0" u="none" strike="noStrike" dirty="0">
                <a:effectLst/>
              </a:rPr>
              <a:t>sea ice to melt, sea </a:t>
            </a:r>
            <a:br>
              <a:rPr lang="en-GB" sz="1800" b="0" i="0" u="none" strike="noStrike" dirty="0">
                <a:effectLst/>
              </a:rPr>
            </a:br>
            <a:r>
              <a:rPr lang="en-GB" sz="1800" b="0" i="0" u="none" strike="noStrike" dirty="0">
                <a:effectLst/>
              </a:rPr>
              <a:t>levels to rise and more </a:t>
            </a:r>
            <a:br>
              <a:rPr lang="en-GB" sz="1800" b="0" i="0" u="none" strike="noStrike" dirty="0">
                <a:effectLst/>
              </a:rPr>
            </a:br>
            <a:r>
              <a:rPr lang="en-GB" sz="1800" b="0" i="0" u="none" strike="noStrike" dirty="0">
                <a:effectLst/>
              </a:rPr>
              <a:t>unpredictable and </a:t>
            </a:r>
            <a:br>
              <a:rPr lang="en-GB" sz="1800" b="0" i="0" u="none" strike="noStrike" dirty="0">
                <a:effectLst/>
              </a:rPr>
            </a:br>
            <a:r>
              <a:rPr lang="en-GB" sz="1800" b="0" i="0" u="none" strike="noStrike" dirty="0">
                <a:effectLst/>
              </a:rPr>
              <a:t>extreme weather </a:t>
            </a:r>
            <a:br>
              <a:rPr lang="en-GB" sz="1800" b="0" i="0" u="none" strike="noStrike" dirty="0">
                <a:effectLst/>
              </a:rPr>
            </a:br>
            <a:r>
              <a:rPr lang="en-GB" sz="1800" b="0" i="0" u="none" strike="noStrike" dirty="0">
                <a:effectLst/>
              </a:rPr>
              <a:t>events.</a:t>
            </a:r>
            <a:endParaRPr lang="en-GB" b="0" i="0" u="none" strike="noStrike" dirty="0">
              <a:effectLst/>
            </a:endParaRPr>
          </a:p>
          <a:p>
            <a:br>
              <a:rPr lang="en-GB" dirty="0"/>
            </a:br>
            <a:br>
              <a:rPr lang="en-GB" dirty="0"/>
            </a:br>
            <a:endParaRPr lang="en-GB" dirty="0">
              <a:solidFill>
                <a:srgbClr val="000033"/>
              </a:solidFill>
              <a:latin typeface="BBC Reith Sans" panose="020B0603020204020204" pitchFamily="34" charset="-18"/>
              <a:ea typeface="BBC Reith Sans" panose="020B0603020204020204" pitchFamily="34" charset="-18"/>
              <a:cs typeface="BBC Reith Sans" panose="020B0603020204020204" pitchFamily="34" charset="-18"/>
            </a:endParaRPr>
          </a:p>
        </p:txBody>
      </p:sp>
      <p:sp>
        <p:nvSpPr>
          <p:cNvPr id="3" name="Title 1">
            <a:extLst>
              <a:ext uri="{FF2B5EF4-FFF2-40B4-BE49-F238E27FC236}">
                <a16:creationId xmlns:a16="http://schemas.microsoft.com/office/drawing/2014/main" id="{36EBB484-3899-E1E6-8813-641403F07746}"/>
              </a:ext>
            </a:extLst>
          </p:cNvPr>
          <p:cNvSpPr txBox="1">
            <a:spLocks/>
          </p:cNvSpPr>
          <p:nvPr/>
        </p:nvSpPr>
        <p:spPr>
          <a:xfrm>
            <a:off x="490030" y="636918"/>
            <a:ext cx="8220075" cy="903915"/>
          </a:xfrm>
          <a:prstGeom prst="roundRect">
            <a:avLst>
              <a:gd name="adj" fmla="val 9641"/>
            </a:avLst>
          </a:prstGeom>
          <a:noFill/>
          <a:ln w="25400">
            <a:noFill/>
          </a:ln>
        </p:spPr>
        <p:txBody>
          <a:bodyPr vert="horz" lIns="252000" tIns="252000" rIns="252000" bIns="252000" rtlCol="0" anchor="ctr" anchorCtr="1">
            <a:noAutofit/>
          </a:bodyPr>
          <a:lstStyle>
            <a:lvl1pPr algn="l" defTabSz="914400" rtl="0" eaLnBrk="1" latinLnBrk="0" hangingPunct="1">
              <a:lnSpc>
                <a:spcPct val="90000"/>
              </a:lnSpc>
              <a:spcBef>
                <a:spcPct val="0"/>
              </a:spcBef>
              <a:buNone/>
              <a:defRPr sz="4000" b="1" kern="1200">
                <a:solidFill>
                  <a:srgbClr val="1C1C1C"/>
                </a:solidFill>
                <a:latin typeface="BBC Reith Sans XBold" panose="020B0803020204020204" pitchFamily="34" charset="-18"/>
                <a:ea typeface="BBC Reith Sans XBold" panose="020B0803020204020204" pitchFamily="34" charset="-18"/>
                <a:cs typeface="BBC Reith Sans XBold" panose="020B0803020204020204" pitchFamily="34" charset="-18"/>
              </a:defRPr>
            </a:lvl1pPr>
          </a:lstStyle>
          <a:p>
            <a:pPr algn="ct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What Are the Effects </a:t>
            </a:r>
            <a:b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br>
            <a:r>
              <a:rPr lang="en-GB" sz="3200" dirty="0">
                <a:solidFill>
                  <a:srgbClr val="000033"/>
                </a:solidFill>
                <a:latin typeface="BBC Reith Sans" panose="020B0603020204020204" pitchFamily="34" charset="0"/>
                <a:ea typeface="BBC Reith Sans" panose="020B0603020204020204" pitchFamily="34" charset="0"/>
                <a:cs typeface="BBC Reith Sans" panose="020B0603020204020204" pitchFamily="34" charset="0"/>
              </a:rPr>
              <a:t>of Climate Change? </a:t>
            </a:r>
          </a:p>
        </p:txBody>
      </p:sp>
      <p:pic>
        <p:nvPicPr>
          <p:cNvPr id="5" name="Picture 4" descr="A picture containing blue, bright, ceramic ware, porcelain&#10;&#10;Description automatically generated">
            <a:extLst>
              <a:ext uri="{FF2B5EF4-FFF2-40B4-BE49-F238E27FC236}">
                <a16:creationId xmlns:a16="http://schemas.microsoft.com/office/drawing/2014/main" id="{385CB693-EA2C-3747-93D3-7D72A663836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651" t="-6981" r="21716" b="34268"/>
          <a:stretch/>
        </p:blipFill>
        <p:spPr>
          <a:xfrm>
            <a:off x="2280140" y="1394692"/>
            <a:ext cx="6381099" cy="4986654"/>
          </a:xfrm>
          <a:prstGeom prst="roundRect">
            <a:avLst>
              <a:gd name="adj" fmla="val 2619"/>
            </a:avLst>
          </a:prstGeom>
        </p:spPr>
      </p:pic>
      <p:pic>
        <p:nvPicPr>
          <p:cNvPr id="11" name="Picture 10">
            <a:extLst>
              <a:ext uri="{FF2B5EF4-FFF2-40B4-BE49-F238E27FC236}">
                <a16:creationId xmlns:a16="http://schemas.microsoft.com/office/drawing/2014/main" id="{45D21212-81F1-3786-5133-5C66FD0609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3505" y="6199776"/>
            <a:ext cx="7772400" cy="609962"/>
          </a:xfrm>
          <a:prstGeom prst="rect">
            <a:avLst/>
          </a:prstGeom>
        </p:spPr>
      </p:pic>
    </p:spTree>
    <p:extLst>
      <p:ext uri="{BB962C8B-B14F-4D97-AF65-F5344CB8AC3E}">
        <p14:creationId xmlns:p14="http://schemas.microsoft.com/office/powerpoint/2010/main" val="3839328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BBC Live Lessons">
      <a:majorFont>
        <a:latin typeface="BBC Reith Sans XBold"/>
        <a:ea typeface=""/>
        <a:cs typeface=""/>
      </a:majorFont>
      <a:minorFont>
        <a:latin typeface="BBC Reith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werPoint Template.potx" id="{8C058020-CE1A-4275-96FF-3E9B179AFEF1}" vid="{BE2BE99D-79A1-4F73-BB89-E052F53DA92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Template>
  <TotalTime>1467</TotalTime>
  <Words>1597</Words>
  <Application>Microsoft Office PowerPoint</Application>
  <PresentationFormat>On-screen Show (4:3)</PresentationFormat>
  <Paragraphs>87</Paragraphs>
  <Slides>18</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Calibri</vt:lpstr>
      <vt:lpstr>BBC Reith Sans</vt:lpstr>
      <vt:lpstr>BBC Reith Sans Medium</vt:lpstr>
      <vt:lpstr>BBC Reith Sans XBold</vt:lpstr>
      <vt:lpstr>Arial</vt:lpstr>
      <vt:lpstr>Twinkl</vt:lpstr>
      <vt:lpstr>Office Theme</vt:lpstr>
      <vt:lpstr>PowerPoint Presentation</vt:lpstr>
      <vt:lpstr>PowerPoint Presentation</vt:lpstr>
      <vt:lpstr>PowerPoint Presentation</vt:lpstr>
      <vt:lpstr>The Arctic:  One of the Coldest Places on Earth</vt:lpstr>
      <vt:lpstr>The Arctic and Antarctica</vt:lpstr>
      <vt:lpstr>What Species Live in the Arctic?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 Moarcas</dc:creator>
  <cp:lastModifiedBy>Twinkl Twinkl</cp:lastModifiedBy>
  <cp:revision>92</cp:revision>
  <dcterms:created xsi:type="dcterms:W3CDTF">2021-11-18T14:47:03Z</dcterms:created>
  <dcterms:modified xsi:type="dcterms:W3CDTF">2022-11-03T10:53:09Z</dcterms:modified>
</cp:coreProperties>
</file>