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276" r:id="rId2"/>
    <p:sldId id="278" r:id="rId3"/>
    <p:sldId id="279" r:id="rId4"/>
    <p:sldId id="281" r:id="rId5"/>
    <p:sldId id="282" r:id="rId6"/>
    <p:sldId id="285" r:id="rId7"/>
    <p:sldId id="283" r:id="rId8"/>
    <p:sldId id="287" r:id="rId9"/>
    <p:sldId id="288" r:id="rId10"/>
    <p:sldId id="293" r:id="rId11"/>
    <p:sldId id="286" r:id="rId12"/>
    <p:sldId id="290" r:id="rId13"/>
    <p:sldId id="291" r:id="rId14"/>
    <p:sldId id="294" r:id="rId15"/>
    <p:sldId id="296" r:id="rId16"/>
    <p:sldId id="297" r:id="rId17"/>
    <p:sldId id="295" r:id="rId18"/>
    <p:sldId id="298" r:id="rId19"/>
    <p:sldId id="299" r:id="rId20"/>
    <p:sldId id="300" r:id="rId21"/>
    <p:sldId id="301" r:id="rId22"/>
    <p:sldId id="302" r:id="rId23"/>
    <p:sldId id="303" r:id="rId24"/>
    <p:sldId id="280" r:id="rId25"/>
  </p:sldIdLst>
  <p:sldSz cx="9144000" cy="6858000" type="screen4x3"/>
  <p:notesSz cx="6858000" cy="9144000"/>
  <p:embeddedFontLst>
    <p:embeddedFont>
      <p:font typeface="Roboto" panose="02000000000000000000" pitchFamily="2" charset="0"/>
      <p:regular r:id="rId28"/>
      <p:bold r:id="rId29"/>
      <p:italic r:id="rId30"/>
      <p:boldItalic r:id="rId31"/>
    </p:embeddedFont>
    <p:embeddedFont>
      <p:font typeface="BBC Reith Sans Medium" panose="020B0703020204020204" pitchFamily="34" charset="-18"/>
      <p:regular r:id="rId32"/>
      <p:italic r:id="rId33"/>
    </p:embeddedFont>
    <p:embeddedFont>
      <p:font typeface="BBC Reith Sans" panose="020B0603020204020204" pitchFamily="34" charset="-18"/>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BBC Reith Sans XBold" panose="020B0803020204020204" pitchFamily="34" charset="-18"/>
      <p:bold r:id="rId42"/>
      <p:boldItalic r:id="rId43"/>
    </p:embeddedFont>
    <p:embeddedFont>
      <p:font typeface="Twinkl" pitchFamily="2" charset="0"/>
      <p:regular r:id="rId44"/>
      <p:bold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33"/>
    <a:srgbClr val="7DAAC5"/>
    <a:srgbClr val="E3E179"/>
    <a:srgbClr val="E062AE"/>
    <a:srgbClr val="18A0DB"/>
    <a:srgbClr val="DE1E5A"/>
    <a:srgbClr val="BC0105"/>
    <a:srgbClr val="4DB1E3"/>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2740" autoAdjust="0"/>
  </p:normalViewPr>
  <p:slideViewPr>
    <p:cSldViewPr snapToGrid="0" showGuides="1">
      <p:cViewPr varScale="1">
        <p:scale>
          <a:sx n="80" d="100"/>
          <a:sy n="80" d="100"/>
        </p:scale>
        <p:origin x="264" y="67"/>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21/12/2021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21/12/2021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521341-850D-40E1-BB3D-87946DC9B06D}" type="slidenum">
              <a:rPr lang="en-GB" smtClean="0"/>
              <a:t>18</a:t>
            </a:fld>
            <a:endParaRPr lang="en-GB"/>
          </a:p>
        </p:txBody>
      </p:sp>
    </p:spTree>
    <p:extLst>
      <p:ext uri="{BB962C8B-B14F-4D97-AF65-F5344CB8AC3E}">
        <p14:creationId xmlns:p14="http://schemas.microsoft.com/office/powerpoint/2010/main" val="473014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BBC Reith Sans XBold" panose="020B0803020204020204" pitchFamily="34" charset="-18"/>
                <a:ea typeface="BBC Reith Sans XBold" panose="020B0803020204020204" pitchFamily="34" charset="-18"/>
                <a:cs typeface="BBC Reith Sans XBold" panose="020B0803020204020204" pitchFamily="34" charset="-18"/>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mn-lt"/>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mn-lt"/>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eg"/><Relationship Id="rId1" Type="http://schemas.openxmlformats.org/officeDocument/2006/relationships/slideLayout" Target="../slideLayouts/slideLayout3.xml"/><Relationship Id="rId6" Type="http://schemas.openxmlformats.org/officeDocument/2006/relationships/hyperlink" Target="https://creativecommons.org/licenses/by/2.0/uk/" TargetMode="External"/><Relationship Id="rId5" Type="http://schemas.openxmlformats.org/officeDocument/2006/relationships/hyperlink" Target="https://www.flickr.com/photos/mikeprince/" TargetMode="External"/><Relationship Id="rId4" Type="http://schemas.openxmlformats.org/officeDocument/2006/relationships/hyperlink" Target="https://www.flickr.com/photos/mikeprince/13890819315/"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bbc.co.uk/teach/live-lessons/bitesize-the-regenerators-the-green-planet-live-lesson-1/zj4gg7h" TargetMode="External"/><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4.jpeg"/><Relationship Id="rId7" Type="http://schemas.openxmlformats.org/officeDocument/2006/relationships/image" Target="../media/image9.jpeg"/><Relationship Id="rId12"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7.jpeg"/><Relationship Id="rId11" Type="http://schemas.openxmlformats.org/officeDocument/2006/relationships/image" Target="../media/image18.jpeg"/><Relationship Id="rId5" Type="http://schemas.openxmlformats.org/officeDocument/2006/relationships/image" Target="../media/image16.jpeg"/><Relationship Id="rId10" Type="http://schemas.openxmlformats.org/officeDocument/2006/relationships/image" Target="../media/image12.jpeg"/><Relationship Id="rId4" Type="http://schemas.openxmlformats.org/officeDocument/2006/relationships/image" Target="../media/image15.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mj-lt"/>
                <a:ea typeface="Roboto" panose="02000000000000000000" pitchFamily="2" charset="0"/>
                <a:cs typeface="Arial" panose="020B0604020202020204" pitchFamily="34" charset="0"/>
              </a:rPr>
              <a:t>You may wish to delete this slide before beginning the presentation.</a:t>
            </a:r>
          </a:p>
        </p:txBody>
      </p:sp>
      <p:grpSp>
        <p:nvGrpSpPr>
          <p:cNvPr id="13" name="Group 12"/>
          <p:cNvGrpSpPr/>
          <p:nvPr/>
        </p:nvGrpSpPr>
        <p:grpSpPr>
          <a:xfrm>
            <a:off x="733078" y="3208862"/>
            <a:ext cx="7643459" cy="2949282"/>
            <a:chOff x="744891" y="3622698"/>
            <a:chExt cx="7643459" cy="2949282"/>
          </a:xfrm>
        </p:grpSpPr>
        <p:sp>
          <p:nvSpPr>
            <p:cNvPr id="29" name="Rectangle 28"/>
            <p:cNvSpPr/>
            <p:nvPr/>
          </p:nvSpPr>
          <p:spPr>
            <a:xfrm>
              <a:off x="744891" y="3622698"/>
              <a:ext cx="3457921" cy="358627"/>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ea typeface="Roboto" panose="02000000000000000000" pitchFamily="2" charset="0"/>
                </a:rPr>
                <a:t>Links to External Video Websites</a:t>
              </a:r>
            </a:p>
          </p:txBody>
        </p:sp>
        <p:sp>
          <p:nvSpPr>
            <p:cNvPr id="41" name="Rectangle 40"/>
            <p:cNvSpPr/>
            <p:nvPr/>
          </p:nvSpPr>
          <p:spPr>
            <a:xfrm>
              <a:off x="755650" y="3981325"/>
              <a:ext cx="7632700" cy="2590655"/>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ea typeface="Roboto" panose="02000000000000000000" pitchFamily="2" charset="0"/>
                </a:rPr>
                <a:t>This resource contains links to external video websites. These websites often have </a:t>
              </a:r>
              <a:r>
                <a:rPr lang="en-GB" sz="1400" dirty="0" err="1">
                  <a:ea typeface="Roboto" panose="02000000000000000000" pitchFamily="2" charset="0"/>
                </a:rPr>
                <a:t>autoplay</a:t>
              </a:r>
              <a:r>
                <a:rPr lang="en-GB" sz="1400" dirty="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ea typeface="Roboto" panose="02000000000000000000" pitchFamily="2" charset="0"/>
                </a:rPr>
                <a:t>Twinkl</a:t>
              </a:r>
              <a:r>
                <a:rPr lang="en-GB" sz="1400" dirty="0">
                  <a:ea typeface="Roboto" panose="02000000000000000000" pitchFamily="2" charset="0"/>
                </a:rPr>
                <a:t> assumes no responsibility for the contents of linked websites. The inclusion of any link in this resource should not be taken as an endorsement of any kind by </a:t>
              </a:r>
              <a:r>
                <a:rPr lang="en-GB" sz="1400" dirty="0" err="1">
                  <a:ea typeface="Roboto" panose="02000000000000000000" pitchFamily="2" charset="0"/>
                </a:rPr>
                <a:t>Twinkl</a:t>
              </a:r>
              <a:r>
                <a:rPr lang="en-GB" sz="1400" dirty="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ea typeface="Roboto" panose="02000000000000000000" pitchFamily="2" charset="0"/>
                </a:rPr>
                <a:t>TwinklCares</a:t>
              </a:r>
              <a:r>
                <a:rPr lang="en-GB" sz="1400" dirty="0">
                  <a:ea typeface="Roboto" panose="02000000000000000000" pitchFamily="2" charset="0"/>
                </a:rPr>
                <a:t> and we will try to fix it, although we can assume no responsibility if this is </a:t>
              </a:r>
              <a:br>
                <a:rPr lang="en-GB" sz="1400" dirty="0">
                  <a:ea typeface="Roboto" panose="02000000000000000000" pitchFamily="2" charset="0"/>
                </a:rPr>
              </a:br>
              <a:r>
                <a:rPr lang="en-GB" sz="1400" dirty="0">
                  <a:ea typeface="Roboto" panose="02000000000000000000" pitchFamily="2" charset="0"/>
                </a:rPr>
                <a:t>the case.</a:t>
              </a:r>
            </a:p>
          </p:txBody>
        </p:sp>
      </p:grpSp>
      <p:grpSp>
        <p:nvGrpSpPr>
          <p:cNvPr id="11" name="Group 10"/>
          <p:cNvGrpSpPr/>
          <p:nvPr/>
        </p:nvGrpSpPr>
        <p:grpSpPr>
          <a:xfrm>
            <a:off x="744980" y="704343"/>
            <a:ext cx="7644513" cy="2295228"/>
            <a:chOff x="743837" y="1344834"/>
            <a:chExt cx="7644513" cy="2295228"/>
          </a:xfrm>
        </p:grpSpPr>
        <p:sp>
          <p:nvSpPr>
            <p:cNvPr id="12" name="Rectangle 11"/>
            <p:cNvSpPr/>
            <p:nvPr/>
          </p:nvSpPr>
          <p:spPr>
            <a:xfrm>
              <a:off x="743837" y="1344834"/>
              <a:ext cx="142248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ea typeface="Roboto" panose="02000000000000000000" pitchFamily="2" charset="0"/>
                </a:rPr>
                <a:t>Animations</a:t>
              </a:r>
            </a:p>
          </p:txBody>
        </p:sp>
        <p:sp>
          <p:nvSpPr>
            <p:cNvPr id="16" name="Rectangle 15"/>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ea typeface="Roboto" panose="02000000000000000000" pitchFamily="2" charset="0"/>
                </a:rPr>
                <a:t>To enter slide show mode, go to the </a:t>
              </a:r>
              <a:r>
                <a:rPr lang="en-GB" sz="1400" b="1" dirty="0">
                  <a:ea typeface="Roboto" panose="02000000000000000000" pitchFamily="2" charset="0"/>
                </a:rPr>
                <a:t>slide show menu tab </a:t>
              </a:r>
              <a:r>
                <a:rPr lang="en-GB" sz="1400" dirty="0">
                  <a:ea typeface="Roboto" panose="02000000000000000000" pitchFamily="2" charset="0"/>
                </a:rPr>
                <a:t>and select either </a:t>
              </a:r>
              <a:r>
                <a:rPr lang="en-GB" sz="1400" b="1" dirty="0">
                  <a:ea typeface="Roboto" panose="02000000000000000000" pitchFamily="2" charset="0"/>
                </a:rPr>
                <a:t>from beginning</a:t>
              </a:r>
              <a:r>
                <a:rPr lang="en-GB" sz="1400" dirty="0">
                  <a:ea typeface="Roboto" panose="02000000000000000000" pitchFamily="2" charset="0"/>
                </a:rPr>
                <a:t> </a:t>
              </a:r>
              <a:r>
                <a:rPr lang="en-GB" sz="1400" b="1" dirty="0">
                  <a:ea typeface="Roboto" panose="02000000000000000000" pitchFamily="2" charset="0"/>
                </a:rPr>
                <a:t>or from current slide</a:t>
              </a:r>
              <a:r>
                <a:rPr lang="en-GB" sz="1400" dirty="0">
                  <a:ea typeface="Roboto" panose="02000000000000000000" pitchFamily="2" charset="0"/>
                </a:rPr>
                <a:t>.</a:t>
              </a:r>
            </a:p>
          </p:txBody>
        </p:sp>
      </p:grpSp>
    </p:spTree>
    <p:extLst>
      <p:ext uri="{BB962C8B-B14F-4D97-AF65-F5344CB8AC3E}">
        <p14:creationId xmlns:p14="http://schemas.microsoft.com/office/powerpoint/2010/main" val="909400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2219929"/>
            <a:ext cx="5144406"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Where would you place the following labels?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0314" y="2617397"/>
            <a:ext cx="4489138" cy="3756899"/>
          </a:xfrm>
          <a:prstGeom prst="rect">
            <a:avLst/>
          </a:prstGeom>
        </p:spPr>
      </p:pic>
      <p:sp>
        <p:nvSpPr>
          <p:cNvPr id="4" name="Rectangle 3"/>
          <p:cNvSpPr/>
          <p:nvPr/>
        </p:nvSpPr>
        <p:spPr>
          <a:xfrm>
            <a:off x="755650" y="1513946"/>
            <a:ext cx="7632700" cy="553998"/>
          </a:xfrm>
          <a:prstGeom prst="rect">
            <a:avLst/>
          </a:prstGeom>
        </p:spPr>
        <p:txBody>
          <a:bodyPr wrap="square" lIns="0" tIns="0" rIns="0" bIns="0">
            <a:spAutoFit/>
          </a:bodyPr>
          <a:lstStyle/>
          <a:p>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Trees are also plants although some of their features can look quite different to those of other plants.</a:t>
            </a:r>
          </a:p>
        </p:txBody>
      </p:sp>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Trees Are Also Plants</a:t>
            </a:r>
          </a:p>
        </p:txBody>
      </p:sp>
      <p:cxnSp>
        <p:nvCxnSpPr>
          <p:cNvPr id="9" name="Branches Line"/>
          <p:cNvCxnSpPr/>
          <p:nvPr/>
        </p:nvCxnSpPr>
        <p:spPr>
          <a:xfrm flipH="1">
            <a:off x="4467497" y="3701143"/>
            <a:ext cx="809897" cy="574766"/>
          </a:xfrm>
          <a:prstGeom prst="line">
            <a:avLst/>
          </a:prstGeom>
          <a:ln w="28575">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24" name="roots line"/>
          <p:cNvCxnSpPr/>
          <p:nvPr/>
        </p:nvCxnSpPr>
        <p:spPr>
          <a:xfrm flipV="1">
            <a:off x="3075823" y="5476544"/>
            <a:ext cx="428807" cy="303072"/>
          </a:xfrm>
          <a:prstGeom prst="line">
            <a:avLst/>
          </a:prstGeom>
          <a:ln w="28575">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23" name="bark line"/>
          <p:cNvCxnSpPr/>
          <p:nvPr/>
        </p:nvCxnSpPr>
        <p:spPr>
          <a:xfrm>
            <a:off x="3774910" y="4534241"/>
            <a:ext cx="466100" cy="10348"/>
          </a:xfrm>
          <a:prstGeom prst="line">
            <a:avLst/>
          </a:prstGeom>
          <a:ln w="28575">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22" name="trunk line"/>
          <p:cNvCxnSpPr/>
          <p:nvPr/>
        </p:nvCxnSpPr>
        <p:spPr>
          <a:xfrm flipV="1">
            <a:off x="4344122" y="4474969"/>
            <a:ext cx="519614" cy="107412"/>
          </a:xfrm>
          <a:prstGeom prst="line">
            <a:avLst/>
          </a:prstGeom>
          <a:ln w="28575">
            <a:solidFill>
              <a:srgbClr val="000033"/>
            </a:solidFill>
          </a:ln>
        </p:spPr>
        <p:style>
          <a:lnRef idx="1">
            <a:schemeClr val="accent1"/>
          </a:lnRef>
          <a:fillRef idx="0">
            <a:schemeClr val="accent1"/>
          </a:fillRef>
          <a:effectRef idx="0">
            <a:schemeClr val="accent1"/>
          </a:effectRef>
          <a:fontRef idx="minor">
            <a:schemeClr val="tx1"/>
          </a:fontRef>
        </p:style>
      </p:cxnSp>
      <p:cxnSp>
        <p:nvCxnSpPr>
          <p:cNvPr id="21" name="leaves line"/>
          <p:cNvCxnSpPr/>
          <p:nvPr/>
        </p:nvCxnSpPr>
        <p:spPr>
          <a:xfrm>
            <a:off x="3290227" y="3044059"/>
            <a:ext cx="428807" cy="420238"/>
          </a:xfrm>
          <a:prstGeom prst="line">
            <a:avLst/>
          </a:prstGeom>
          <a:ln w="28575">
            <a:solidFill>
              <a:srgbClr val="000033"/>
            </a:solidFill>
          </a:ln>
        </p:spPr>
        <p:style>
          <a:lnRef idx="1">
            <a:schemeClr val="accent1"/>
          </a:lnRef>
          <a:fillRef idx="0">
            <a:schemeClr val="accent1"/>
          </a:fillRef>
          <a:effectRef idx="0">
            <a:schemeClr val="accent1"/>
          </a:effectRef>
          <a:fontRef idx="minor">
            <a:schemeClr val="tx1"/>
          </a:fontRef>
        </p:style>
      </p:cxnSp>
      <p:sp>
        <p:nvSpPr>
          <p:cNvPr id="15" name="roots"/>
          <p:cNvSpPr/>
          <p:nvPr/>
        </p:nvSpPr>
        <p:spPr>
          <a:xfrm>
            <a:off x="755650" y="2867022"/>
            <a:ext cx="811893"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lgn="ctr"/>
            <a:r>
              <a:rPr lang="en-GB" dirty="0">
                <a:ea typeface="Roboto" panose="02000000000000000000" pitchFamily="2" charset="0"/>
                <a:cs typeface="Roboto"/>
                <a:sym typeface="Roboto"/>
              </a:rPr>
              <a:t>roots</a:t>
            </a:r>
          </a:p>
        </p:txBody>
      </p:sp>
      <p:sp>
        <p:nvSpPr>
          <p:cNvPr id="16" name="trunk"/>
          <p:cNvSpPr/>
          <p:nvPr/>
        </p:nvSpPr>
        <p:spPr>
          <a:xfrm>
            <a:off x="755650" y="3514115"/>
            <a:ext cx="811893"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lgn="ctr"/>
            <a:r>
              <a:rPr lang="en-GB" dirty="0">
                <a:ea typeface="Roboto" panose="02000000000000000000" pitchFamily="2" charset="0"/>
                <a:cs typeface="Roboto"/>
                <a:sym typeface="Roboto"/>
              </a:rPr>
              <a:t>trunk</a:t>
            </a:r>
          </a:p>
        </p:txBody>
      </p:sp>
      <p:sp>
        <p:nvSpPr>
          <p:cNvPr id="17" name="branches"/>
          <p:cNvSpPr/>
          <p:nvPr/>
        </p:nvSpPr>
        <p:spPr>
          <a:xfrm>
            <a:off x="755650" y="4161208"/>
            <a:ext cx="1214664"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lgn="ctr"/>
            <a:r>
              <a:rPr lang="en-GB" dirty="0">
                <a:ea typeface="Roboto" panose="02000000000000000000" pitchFamily="2" charset="0"/>
                <a:cs typeface="Roboto"/>
                <a:sym typeface="Roboto"/>
              </a:rPr>
              <a:t>branches</a:t>
            </a:r>
          </a:p>
        </p:txBody>
      </p:sp>
      <p:sp>
        <p:nvSpPr>
          <p:cNvPr id="18" name="bark"/>
          <p:cNvSpPr/>
          <p:nvPr/>
        </p:nvSpPr>
        <p:spPr>
          <a:xfrm>
            <a:off x="755650" y="4808301"/>
            <a:ext cx="811893"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lgn="ctr"/>
            <a:r>
              <a:rPr lang="en-GB" dirty="0">
                <a:ea typeface="Roboto" panose="02000000000000000000" pitchFamily="2" charset="0"/>
                <a:cs typeface="Roboto"/>
                <a:sym typeface="Roboto"/>
              </a:rPr>
              <a:t>bark</a:t>
            </a:r>
          </a:p>
        </p:txBody>
      </p:sp>
      <p:sp>
        <p:nvSpPr>
          <p:cNvPr id="19" name="leaves"/>
          <p:cNvSpPr/>
          <p:nvPr/>
        </p:nvSpPr>
        <p:spPr>
          <a:xfrm>
            <a:off x="755650" y="5455394"/>
            <a:ext cx="920750"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lvl="0" algn="ctr"/>
            <a:r>
              <a:rPr lang="en-GB" dirty="0">
                <a:ea typeface="Roboto" panose="02000000000000000000" pitchFamily="2" charset="0"/>
                <a:cs typeface="Roboto"/>
                <a:sym typeface="Roboto"/>
              </a:rPr>
              <a:t>leaves</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99" y="6084332"/>
            <a:ext cx="7577667" cy="594680"/>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r="37117" b="21481"/>
          <a:stretch/>
        </p:blipFill>
        <p:spPr>
          <a:xfrm>
            <a:off x="6438600" y="1473201"/>
            <a:ext cx="2705400" cy="5384799"/>
          </a:xfrm>
          <a:prstGeom prst="rect">
            <a:avLst/>
          </a:prstGeom>
        </p:spPr>
      </p:pic>
    </p:spTree>
    <p:extLst>
      <p:ext uri="{BB962C8B-B14F-4D97-AF65-F5344CB8AC3E}">
        <p14:creationId xmlns:p14="http://schemas.microsoft.com/office/powerpoint/2010/main" val="374521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7778E-7 3.33333E-6 L 0.17743 0.38865 " pathEditMode="relative" rAng="0" ptsTypes="AA">
                                      <p:cBhvr>
                                        <p:cTn id="6" dur="2000" fill="hold"/>
                                        <p:tgtEl>
                                          <p:spTgt spid="15"/>
                                        </p:tgtEl>
                                        <p:attrNameLst>
                                          <p:attrName>ppt_x</p:attrName>
                                          <p:attrName>ppt_y</p:attrName>
                                        </p:attrNameLst>
                                      </p:cBhvr>
                                      <p:rCtr x="8872" y="19421"/>
                                    </p:animMotion>
                                  </p:childTnLst>
                                </p:cTn>
                              </p:par>
                              <p:par>
                                <p:cTn id="7" presetID="22" presetClass="entr" presetSubtype="4" fill="hold" nodeType="withEffect">
                                  <p:stCondLst>
                                    <p:cond delay="2000"/>
                                  </p:stCondLst>
                                  <p:childTnLst>
                                    <p:set>
                                      <p:cBhvr>
                                        <p:cTn id="8" dur="1" fill="hold">
                                          <p:stCondLst>
                                            <p:cond delay="0"/>
                                          </p:stCondLst>
                                        </p:cTn>
                                        <p:tgtEl>
                                          <p:spTgt spid="24"/>
                                        </p:tgtEl>
                                        <p:attrNameLst>
                                          <p:attrName>style.visibility</p:attrName>
                                        </p:attrNameLst>
                                      </p:cBhvr>
                                      <p:to>
                                        <p:strVal val="visible"/>
                                      </p:to>
                                    </p:set>
                                    <p:animEffect transition="in" filter="wipe(down)">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2.77778E-7 3.7037E-7 L 0.43819 0.09792 " pathEditMode="relative" rAng="0" ptsTypes="AA">
                                      <p:cBhvr>
                                        <p:cTn id="13" dur="2000" fill="hold"/>
                                        <p:tgtEl>
                                          <p:spTgt spid="16"/>
                                        </p:tgtEl>
                                        <p:attrNameLst>
                                          <p:attrName>ppt_x</p:attrName>
                                          <p:attrName>ppt_y</p:attrName>
                                        </p:attrNameLst>
                                      </p:cBhvr>
                                      <p:rCtr x="21910" y="4884"/>
                                    </p:animMotion>
                                  </p:childTnLst>
                                </p:cTn>
                              </p:par>
                              <p:par>
                                <p:cTn id="14" presetID="22" presetClass="entr" presetSubtype="2" fill="hold" nodeType="withEffect">
                                  <p:stCondLst>
                                    <p:cond delay="2000"/>
                                  </p:stCondLst>
                                  <p:childTnLst>
                                    <p:set>
                                      <p:cBhvr>
                                        <p:cTn id="15" dur="1" fill="hold">
                                          <p:stCondLst>
                                            <p:cond delay="0"/>
                                          </p:stCondLst>
                                        </p:cTn>
                                        <p:tgtEl>
                                          <p:spTgt spid="22"/>
                                        </p:tgtEl>
                                        <p:attrNameLst>
                                          <p:attrName>style.visibility</p:attrName>
                                        </p:attrNameLst>
                                      </p:cBhvr>
                                      <p:to>
                                        <p:strVal val="visible"/>
                                      </p:to>
                                    </p:set>
                                    <p:animEffect transition="in" filter="wipe(righ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1.66667E-6 -4.07407E-6 L 0.42986 -0.12546 " pathEditMode="relative" rAng="0" ptsTypes="AA">
                                      <p:cBhvr>
                                        <p:cTn id="20" dur="2000" fill="hold"/>
                                        <p:tgtEl>
                                          <p:spTgt spid="17"/>
                                        </p:tgtEl>
                                        <p:attrNameLst>
                                          <p:attrName>ppt_x</p:attrName>
                                          <p:attrName>ppt_y</p:attrName>
                                        </p:attrNameLst>
                                      </p:cBhvr>
                                      <p:rCtr x="21493" y="-6273"/>
                                    </p:animMotion>
                                  </p:childTnLst>
                                </p:cTn>
                              </p:par>
                              <p:par>
                                <p:cTn id="21" presetID="22" presetClass="entr" presetSubtype="2" fill="hold" nodeType="withEffect">
                                  <p:stCondLst>
                                    <p:cond delay="2100"/>
                                  </p:stCondLst>
                                  <p:childTnLst>
                                    <p:set>
                                      <p:cBhvr>
                                        <p:cTn id="22" dur="1" fill="hold">
                                          <p:stCondLst>
                                            <p:cond delay="0"/>
                                          </p:stCondLst>
                                        </p:cTn>
                                        <p:tgtEl>
                                          <p:spTgt spid="9"/>
                                        </p:tgtEl>
                                        <p:attrNameLst>
                                          <p:attrName>style.visibility</p:attrName>
                                        </p:attrNameLst>
                                      </p:cBhvr>
                                      <p:to>
                                        <p:strVal val="visible"/>
                                      </p:to>
                                    </p:set>
                                    <p:animEffect transition="in" filter="wipe(righ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2.77778E-7 1.48148E-6 L 0.25469 -0.07246 " pathEditMode="relative" rAng="0" ptsTypes="AA">
                                      <p:cBhvr>
                                        <p:cTn id="27" dur="2000" fill="hold"/>
                                        <p:tgtEl>
                                          <p:spTgt spid="18"/>
                                        </p:tgtEl>
                                        <p:attrNameLst>
                                          <p:attrName>ppt_x</p:attrName>
                                          <p:attrName>ppt_y</p:attrName>
                                        </p:attrNameLst>
                                      </p:cBhvr>
                                      <p:rCtr x="12726" y="-3634"/>
                                    </p:animMotion>
                                  </p:childTnLst>
                                </p:cTn>
                              </p:par>
                              <p:par>
                                <p:cTn id="28" presetID="22" presetClass="entr" presetSubtype="8" fill="hold" nodeType="withEffect">
                                  <p:stCondLst>
                                    <p:cond delay="200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3.88889E-6 -1.48148E-6 L 0.18316 -0.37754 " pathEditMode="relative" rAng="0" ptsTypes="AA">
                                      <p:cBhvr>
                                        <p:cTn id="34" dur="2000" fill="hold"/>
                                        <p:tgtEl>
                                          <p:spTgt spid="19"/>
                                        </p:tgtEl>
                                        <p:attrNameLst>
                                          <p:attrName>ppt_x</p:attrName>
                                          <p:attrName>ppt_y</p:attrName>
                                        </p:attrNameLst>
                                      </p:cBhvr>
                                      <p:rCtr x="9149" y="-18889"/>
                                    </p:animMotion>
                                  </p:childTnLst>
                                </p:cTn>
                              </p:par>
                              <p:par>
                                <p:cTn id="35" presetID="22" presetClass="entr" presetSubtype="8" fill="hold" nodeType="withEffect">
                                  <p:stCondLst>
                                    <p:cond delay="200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0885" y="2483361"/>
            <a:ext cx="7632700" cy="1049106"/>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Some of the tallest plants in the world include the Redwood trees native to North America while certain species of duckweed are among the smallest plants on Earth.</a:t>
            </a:r>
          </a:p>
        </p:txBody>
      </p:sp>
      <p:sp>
        <p:nvSpPr>
          <p:cNvPr id="4" name="Rectangle 3"/>
          <p:cNvSpPr/>
          <p:nvPr/>
        </p:nvSpPr>
        <p:spPr>
          <a:xfrm>
            <a:off x="755650" y="1513946"/>
            <a:ext cx="7632700" cy="830997"/>
          </a:xfrm>
          <a:prstGeom prst="rect">
            <a:avLst/>
          </a:prstGeom>
        </p:spPr>
        <p:txBody>
          <a:bodyPr wrap="square" lIns="0" tIns="0" rIns="0" bIns="0">
            <a:spAutoFit/>
          </a:bodyPr>
          <a:lstStyle/>
          <a:p>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Even though many plants share similar characteristics, their appearance can vary hugely. Lots of plants exhibit different colours, shapes and sizes at different times of the year and in different parts of the world.</a:t>
            </a:r>
          </a:p>
        </p:txBody>
      </p:sp>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Variation In Plants</a:t>
            </a:r>
          </a:p>
        </p:txBody>
      </p:sp>
      <p:sp>
        <p:nvSpPr>
          <p:cNvPr id="15" name="Rectangle 14"/>
          <p:cNvSpPr/>
          <p:nvPr/>
        </p:nvSpPr>
        <p:spPr>
          <a:xfrm>
            <a:off x="750885" y="3670885"/>
            <a:ext cx="7632700" cy="830997"/>
          </a:xfrm>
          <a:prstGeom prst="rect">
            <a:avLst/>
          </a:prstGeom>
        </p:spPr>
        <p:txBody>
          <a:bodyPr wrap="square" lIns="0" tIns="0" rIns="0" bIns="0">
            <a:spAutoFit/>
          </a:bodyPr>
          <a:lstStyle/>
          <a:p>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Many trees can change season by season like this apple tree: it blossoms in spring and early summer, produces fruit in late summer and autumn and presents its branches bare in winter. </a:t>
            </a:r>
          </a:p>
        </p:txBody>
      </p:sp>
      <p:grpSp>
        <p:nvGrpSpPr>
          <p:cNvPr id="9" name="Group 8"/>
          <p:cNvGrpSpPr/>
          <p:nvPr/>
        </p:nvGrpSpPr>
        <p:grpSpPr>
          <a:xfrm>
            <a:off x="696455" y="4653536"/>
            <a:ext cx="2355848" cy="1272658"/>
            <a:chOff x="861558" y="4887686"/>
            <a:chExt cx="2355848" cy="1272658"/>
          </a:xfrm>
        </p:grpSpPr>
        <p:sp>
          <p:nvSpPr>
            <p:cNvPr id="24" name="Snip Single Corner Rectangle 23"/>
            <p:cNvSpPr/>
            <p:nvPr/>
          </p:nvSpPr>
          <p:spPr>
            <a:xfrm>
              <a:off x="984022" y="5013196"/>
              <a:ext cx="2233384" cy="1147148"/>
            </a:xfrm>
            <a:prstGeom prst="snip1Rect">
              <a:avLst/>
            </a:prstGeom>
            <a:solidFill>
              <a:srgbClr val="E3E179"/>
            </a:solid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rcRect t="13447" b="9505"/>
            <a:stretch>
              <a:fillRect/>
            </a:stretch>
          </p:blipFill>
          <p:spPr>
            <a:xfrm>
              <a:off x="861558" y="4887686"/>
              <a:ext cx="2231569" cy="1147148"/>
            </a:xfrm>
            <a:custGeom>
              <a:avLst/>
              <a:gdLst>
                <a:gd name="connsiteX0" fmla="*/ 0 w 2231569"/>
                <a:gd name="connsiteY0" fmla="*/ 0 h 1147148"/>
                <a:gd name="connsiteX1" fmla="*/ 2040374 w 2231569"/>
                <a:gd name="connsiteY1" fmla="*/ 0 h 1147148"/>
                <a:gd name="connsiteX2" fmla="*/ 2231569 w 2231569"/>
                <a:gd name="connsiteY2" fmla="*/ 191195 h 1147148"/>
                <a:gd name="connsiteX3" fmla="*/ 2231569 w 2231569"/>
                <a:gd name="connsiteY3" fmla="*/ 1147148 h 1147148"/>
                <a:gd name="connsiteX4" fmla="*/ 0 w 2231569"/>
                <a:gd name="connsiteY4" fmla="*/ 1147148 h 1147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1569" h="1147148">
                  <a:moveTo>
                    <a:pt x="0" y="0"/>
                  </a:moveTo>
                  <a:lnTo>
                    <a:pt x="2040374" y="0"/>
                  </a:lnTo>
                  <a:lnTo>
                    <a:pt x="2231569" y="191195"/>
                  </a:lnTo>
                  <a:lnTo>
                    <a:pt x="2231569" y="1147148"/>
                  </a:lnTo>
                  <a:lnTo>
                    <a:pt x="0" y="1147148"/>
                  </a:lnTo>
                  <a:close/>
                </a:path>
              </a:pathLst>
            </a:custGeom>
            <a:ln w="28575">
              <a:solidFill>
                <a:srgbClr val="000033"/>
              </a:solidFill>
            </a:ln>
          </p:spPr>
        </p:pic>
      </p:grpSp>
      <p:grpSp>
        <p:nvGrpSpPr>
          <p:cNvPr id="25" name="Group 24"/>
          <p:cNvGrpSpPr/>
          <p:nvPr/>
        </p:nvGrpSpPr>
        <p:grpSpPr>
          <a:xfrm>
            <a:off x="3395205" y="4653536"/>
            <a:ext cx="2357663" cy="1272658"/>
            <a:chOff x="3450543" y="4887686"/>
            <a:chExt cx="2357663" cy="1272658"/>
          </a:xfrm>
        </p:grpSpPr>
        <p:sp>
          <p:nvSpPr>
            <p:cNvPr id="23" name="Snip Single Corner Rectangle 22"/>
            <p:cNvSpPr/>
            <p:nvPr/>
          </p:nvSpPr>
          <p:spPr>
            <a:xfrm>
              <a:off x="3574822" y="5013196"/>
              <a:ext cx="2233384" cy="1147148"/>
            </a:xfrm>
            <a:prstGeom prst="snip1Rect">
              <a:avLst/>
            </a:prstGeom>
            <a:solidFill>
              <a:srgbClr val="E3E179"/>
            </a:solid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rcRect l="3564" t="11365" b="14336"/>
            <a:stretch>
              <a:fillRect/>
            </a:stretch>
          </p:blipFill>
          <p:spPr>
            <a:xfrm>
              <a:off x="3450543" y="4887686"/>
              <a:ext cx="2233384" cy="1147148"/>
            </a:xfrm>
            <a:custGeom>
              <a:avLst/>
              <a:gdLst>
                <a:gd name="connsiteX0" fmla="*/ 0 w 2233384"/>
                <a:gd name="connsiteY0" fmla="*/ 0 h 1147148"/>
                <a:gd name="connsiteX1" fmla="*/ 2042189 w 2233384"/>
                <a:gd name="connsiteY1" fmla="*/ 0 h 1147148"/>
                <a:gd name="connsiteX2" fmla="*/ 2233384 w 2233384"/>
                <a:gd name="connsiteY2" fmla="*/ 191195 h 1147148"/>
                <a:gd name="connsiteX3" fmla="*/ 2233384 w 2233384"/>
                <a:gd name="connsiteY3" fmla="*/ 1147148 h 1147148"/>
                <a:gd name="connsiteX4" fmla="*/ 0 w 2233384"/>
                <a:gd name="connsiteY4" fmla="*/ 1147148 h 1147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384" h="1147148">
                  <a:moveTo>
                    <a:pt x="0" y="0"/>
                  </a:moveTo>
                  <a:lnTo>
                    <a:pt x="2042189" y="0"/>
                  </a:lnTo>
                  <a:lnTo>
                    <a:pt x="2233384" y="191195"/>
                  </a:lnTo>
                  <a:lnTo>
                    <a:pt x="2233384" y="1147148"/>
                  </a:lnTo>
                  <a:lnTo>
                    <a:pt x="0" y="1147148"/>
                  </a:lnTo>
                  <a:close/>
                </a:path>
              </a:pathLst>
            </a:custGeom>
            <a:ln w="28575">
              <a:solidFill>
                <a:srgbClr val="000033"/>
              </a:solidFill>
            </a:ln>
          </p:spPr>
        </p:pic>
      </p:grpSp>
      <p:grpSp>
        <p:nvGrpSpPr>
          <p:cNvPr id="26" name="Group 25"/>
          <p:cNvGrpSpPr/>
          <p:nvPr/>
        </p:nvGrpSpPr>
        <p:grpSpPr>
          <a:xfrm>
            <a:off x="6095770" y="4647199"/>
            <a:ext cx="2335891" cy="1278995"/>
            <a:chOff x="6150201" y="4914007"/>
            <a:chExt cx="2335891" cy="1278995"/>
          </a:xfrm>
        </p:grpSpPr>
        <p:sp>
          <p:nvSpPr>
            <p:cNvPr id="18" name="Snip Single Corner Rectangle 17"/>
            <p:cNvSpPr/>
            <p:nvPr/>
          </p:nvSpPr>
          <p:spPr>
            <a:xfrm>
              <a:off x="6252708" y="5045854"/>
              <a:ext cx="2233384" cy="1147148"/>
            </a:xfrm>
            <a:prstGeom prst="snip1Rect">
              <a:avLst/>
            </a:prstGeom>
            <a:solidFill>
              <a:srgbClr val="E3E179"/>
            </a:solid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rcRect l="1844" t="11309" b="11927"/>
            <a:stretch>
              <a:fillRect/>
            </a:stretch>
          </p:blipFill>
          <p:spPr>
            <a:xfrm>
              <a:off x="6150201" y="4914007"/>
              <a:ext cx="2233384" cy="1147148"/>
            </a:xfrm>
            <a:custGeom>
              <a:avLst/>
              <a:gdLst>
                <a:gd name="connsiteX0" fmla="*/ 0 w 2233384"/>
                <a:gd name="connsiteY0" fmla="*/ 0 h 1147148"/>
                <a:gd name="connsiteX1" fmla="*/ 2042189 w 2233384"/>
                <a:gd name="connsiteY1" fmla="*/ 0 h 1147148"/>
                <a:gd name="connsiteX2" fmla="*/ 2233384 w 2233384"/>
                <a:gd name="connsiteY2" fmla="*/ 191195 h 1147148"/>
                <a:gd name="connsiteX3" fmla="*/ 2233384 w 2233384"/>
                <a:gd name="connsiteY3" fmla="*/ 1147148 h 1147148"/>
                <a:gd name="connsiteX4" fmla="*/ 0 w 2233384"/>
                <a:gd name="connsiteY4" fmla="*/ 1147148 h 1147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384" h="1147148">
                  <a:moveTo>
                    <a:pt x="0" y="0"/>
                  </a:moveTo>
                  <a:lnTo>
                    <a:pt x="2042189" y="0"/>
                  </a:lnTo>
                  <a:lnTo>
                    <a:pt x="2233384" y="191195"/>
                  </a:lnTo>
                  <a:lnTo>
                    <a:pt x="2233384" y="1147148"/>
                  </a:lnTo>
                  <a:lnTo>
                    <a:pt x="0" y="1147148"/>
                  </a:lnTo>
                  <a:close/>
                </a:path>
              </a:pathLst>
            </a:custGeom>
            <a:ln w="28575">
              <a:solidFill>
                <a:srgbClr val="000033"/>
              </a:solidFill>
            </a:ln>
          </p:spPr>
        </p:pic>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99" y="6084332"/>
            <a:ext cx="7577667" cy="594680"/>
          </a:xfrm>
          <a:prstGeom prst="rect">
            <a:avLst/>
          </a:prstGeom>
        </p:spPr>
      </p:pic>
    </p:spTree>
    <p:extLst>
      <p:ext uri="{BB962C8B-B14F-4D97-AF65-F5344CB8AC3E}">
        <p14:creationId xmlns:p14="http://schemas.microsoft.com/office/powerpoint/2010/main" val="274073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500"/>
                            </p:stCondLst>
                            <p:childTnLst>
                              <p:par>
                                <p:cTn id="19" presetID="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 presetClass="entr" presetSubtype="4"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childTnLst>
                          </p:cTn>
                        </p:par>
                        <p:par>
                          <p:cTn id="28" fill="hold">
                            <p:stCondLst>
                              <p:cond delay="1500"/>
                            </p:stCondLst>
                            <p:childTnLst>
                              <p:par>
                                <p:cTn id="29" presetID="2" presetClass="entr" presetSubtype="4"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0885" y="2231711"/>
            <a:ext cx="7160441"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Can you name the five key things that most plants need to grow?</a:t>
            </a:r>
          </a:p>
        </p:txBody>
      </p:sp>
      <p:sp>
        <p:nvSpPr>
          <p:cNvPr id="4" name="Rectangle 3"/>
          <p:cNvSpPr/>
          <p:nvPr/>
        </p:nvSpPr>
        <p:spPr>
          <a:xfrm>
            <a:off x="654047" y="1455386"/>
            <a:ext cx="7826375" cy="553998"/>
          </a:xfrm>
          <a:prstGeom prst="rect">
            <a:avLst/>
          </a:prstGeom>
        </p:spPr>
        <p:txBody>
          <a:bodyPr wrap="square" lIns="0" tIns="0" rIns="0" bIns="0">
            <a:spAutoFit/>
          </a:bodyPr>
          <a:lstStyle/>
          <a:p>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The BBC Live Lesson programme explained that, despite their differences, most plants need the same things in order to survive and thrive.</a:t>
            </a:r>
          </a:p>
        </p:txBody>
      </p:sp>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What Do Plants Need?</a:t>
            </a:r>
          </a:p>
        </p:txBody>
      </p:sp>
      <p:sp>
        <p:nvSpPr>
          <p:cNvPr id="15" name="Rectangle 14"/>
          <p:cNvSpPr/>
          <p:nvPr/>
        </p:nvSpPr>
        <p:spPr>
          <a:xfrm>
            <a:off x="750885" y="3359488"/>
            <a:ext cx="7632700" cy="2646878"/>
          </a:xfrm>
          <a:prstGeom prst="rect">
            <a:avLst/>
          </a:prstGeom>
        </p:spPr>
        <p:txBody>
          <a:bodyPr wrap="square" lIns="0" tIns="0" rIns="0" bIns="0">
            <a:spAutoFit/>
          </a:bodyPr>
          <a:lstStyle/>
          <a:p>
            <a:r>
              <a:rPr lang="en-GB" sz="2000" b="1" u="sng"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L</a:t>
            </a:r>
            <a:r>
              <a:rPr lang="en-GB" u="sng"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ight</a:t>
            </a:r>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 - most plants absorb sunlight in order to make their own food.</a:t>
            </a:r>
          </a:p>
          <a:p>
            <a:r>
              <a:rPr lang="en-GB" sz="2000" b="1" u="sng"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A</a:t>
            </a:r>
            <a:r>
              <a:rPr lang="en-GB" u="sng"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ir</a:t>
            </a:r>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 - plants absorb carbon dioxide from the air and use this in photosynthesis.</a:t>
            </a:r>
          </a:p>
          <a:p>
            <a:r>
              <a:rPr lang="en-GB" sz="2000" b="1" u="sng"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W</a:t>
            </a:r>
            <a:r>
              <a:rPr lang="en-GB" u="sng"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ater</a:t>
            </a:r>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 - roots absorb water from the soil, which generally comes from rainwater or when humans water plants.</a:t>
            </a:r>
          </a:p>
          <a:p>
            <a:r>
              <a:rPr lang="en-GB" sz="2000" b="1" u="sng"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N</a:t>
            </a:r>
            <a:r>
              <a:rPr lang="en-GB" u="sng"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utrients</a:t>
            </a:r>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 - these also come from the soil and are essential for the plant to function and grow. They are mostly elements that come from the soil, including carbon, nitrogen, oxygen, phosphorus and potassium.</a:t>
            </a:r>
          </a:p>
          <a:p>
            <a:r>
              <a:rPr lang="en-GB" sz="2000" b="1" u="sng"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S</a:t>
            </a:r>
            <a:r>
              <a:rPr lang="en-GB" u="sng"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pace</a:t>
            </a:r>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 - plants need room to grow (often up and also out)!</a:t>
            </a:r>
          </a:p>
        </p:txBody>
      </p:sp>
      <p:sp>
        <p:nvSpPr>
          <p:cNvPr id="2" name="TextBox 1"/>
          <p:cNvSpPr txBox="1"/>
          <p:nvPr/>
        </p:nvSpPr>
        <p:spPr>
          <a:xfrm>
            <a:off x="2637699" y="2836268"/>
            <a:ext cx="3431178" cy="523220"/>
          </a:xfrm>
          <a:prstGeom prst="rect">
            <a:avLst/>
          </a:prstGeom>
          <a:noFill/>
        </p:spPr>
        <p:txBody>
          <a:bodyPr wrap="square" rtlCol="0">
            <a:spAutoFit/>
          </a:bodyPr>
          <a:lstStyle/>
          <a:p>
            <a:pPr algn="ctr"/>
            <a:r>
              <a:rPr lang="en-GB" sz="2800" b="1" dirty="0">
                <a:solidFill>
                  <a:srgbClr val="000033"/>
                </a:solidFill>
              </a:rPr>
              <a:t>LAWNS</a:t>
            </a:r>
            <a:endParaRPr lang="en-GB" b="1" dirty="0">
              <a:solidFill>
                <a:srgbClr val="000033"/>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9" y="6084332"/>
            <a:ext cx="7577667" cy="594680"/>
          </a:xfrm>
          <a:prstGeom prst="rect">
            <a:avLst/>
          </a:prstGeom>
        </p:spPr>
      </p:pic>
    </p:spTree>
    <p:extLst>
      <p:ext uri="{BB962C8B-B14F-4D97-AF65-F5344CB8AC3E}">
        <p14:creationId xmlns:p14="http://schemas.microsoft.com/office/powerpoint/2010/main" val="117788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8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100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left)">
                                      <p:cBhvr>
                                        <p:cTn id="17" dur="1000"/>
                                        <p:tgtEl>
                                          <p:spTgt spid="15">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left)">
                                      <p:cBhvr>
                                        <p:cTn id="20" dur="1000"/>
                                        <p:tgtEl>
                                          <p:spTgt spid="2">
                                            <p:txEl>
                                              <p:pRg st="0" end="0"/>
                                            </p:txEl>
                                          </p:spTgt>
                                        </p:tgtEl>
                                      </p:cBhvr>
                                    </p:animEffect>
                                  </p:childTnLst>
                                </p:cTn>
                              </p:par>
                              <p:par>
                                <p:cTn id="21" presetID="22" presetClass="entr" presetSubtype="8" fill="hold" nodeType="withEffect">
                                  <p:stCondLst>
                                    <p:cond delay="200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left)">
                                      <p:cBhvr>
                                        <p:cTn id="23" dur="1000"/>
                                        <p:tgtEl>
                                          <p:spTgt spid="15">
                                            <p:txEl>
                                              <p:pRg st="1" end="1"/>
                                            </p:txEl>
                                          </p:spTgt>
                                        </p:tgtEl>
                                      </p:cBhvr>
                                    </p:animEffect>
                                  </p:childTnLst>
                                </p:cTn>
                              </p:par>
                              <p:par>
                                <p:cTn id="24" presetID="22" presetClass="entr" presetSubtype="8" fill="hold" nodeType="withEffect">
                                  <p:stCondLst>
                                    <p:cond delay="3000"/>
                                  </p:stCondLst>
                                  <p:childTnLst>
                                    <p:set>
                                      <p:cBhvr>
                                        <p:cTn id="25" dur="1" fill="hold">
                                          <p:stCondLst>
                                            <p:cond delay="0"/>
                                          </p:stCondLst>
                                        </p:cTn>
                                        <p:tgtEl>
                                          <p:spTgt spid="15">
                                            <p:txEl>
                                              <p:pRg st="2" end="2"/>
                                            </p:txEl>
                                          </p:spTgt>
                                        </p:tgtEl>
                                        <p:attrNameLst>
                                          <p:attrName>style.visibility</p:attrName>
                                        </p:attrNameLst>
                                      </p:cBhvr>
                                      <p:to>
                                        <p:strVal val="visible"/>
                                      </p:to>
                                    </p:set>
                                    <p:animEffect transition="in" filter="wipe(left)">
                                      <p:cBhvr>
                                        <p:cTn id="26" dur="1000"/>
                                        <p:tgtEl>
                                          <p:spTgt spid="15">
                                            <p:txEl>
                                              <p:pRg st="2" end="2"/>
                                            </p:txEl>
                                          </p:spTgt>
                                        </p:tgtEl>
                                      </p:cBhvr>
                                    </p:animEffect>
                                  </p:childTnLst>
                                </p:cTn>
                              </p:par>
                              <p:par>
                                <p:cTn id="27" presetID="22" presetClass="entr" presetSubtype="8" fill="hold" nodeType="withEffect">
                                  <p:stCondLst>
                                    <p:cond delay="4000"/>
                                  </p:stCondLst>
                                  <p:childTnLst>
                                    <p:set>
                                      <p:cBhvr>
                                        <p:cTn id="28" dur="1" fill="hold">
                                          <p:stCondLst>
                                            <p:cond delay="0"/>
                                          </p:stCondLst>
                                        </p:cTn>
                                        <p:tgtEl>
                                          <p:spTgt spid="15">
                                            <p:txEl>
                                              <p:pRg st="3" end="3"/>
                                            </p:txEl>
                                          </p:spTgt>
                                        </p:tgtEl>
                                        <p:attrNameLst>
                                          <p:attrName>style.visibility</p:attrName>
                                        </p:attrNameLst>
                                      </p:cBhvr>
                                      <p:to>
                                        <p:strVal val="visible"/>
                                      </p:to>
                                    </p:set>
                                    <p:animEffect transition="in" filter="wipe(left)">
                                      <p:cBhvr>
                                        <p:cTn id="29" dur="1000"/>
                                        <p:tgtEl>
                                          <p:spTgt spid="15">
                                            <p:txEl>
                                              <p:pRg st="3" end="3"/>
                                            </p:txEl>
                                          </p:spTgt>
                                        </p:tgtEl>
                                      </p:cBhvr>
                                    </p:animEffect>
                                  </p:childTnLst>
                                </p:cTn>
                              </p:par>
                              <p:par>
                                <p:cTn id="30" presetID="22" presetClass="entr" presetSubtype="8" fill="hold" nodeType="withEffect">
                                  <p:stCondLst>
                                    <p:cond delay="500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left)">
                                      <p:cBhvr>
                                        <p:cTn id="32" dur="10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2836" y="2386691"/>
            <a:ext cx="7926388" cy="772107"/>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Over many millions of years, plants like these have changed, or adapted, to be able to survive in their habitats. This is called adaptation.</a:t>
            </a:r>
          </a:p>
        </p:txBody>
      </p:sp>
      <p:sp>
        <p:nvSpPr>
          <p:cNvPr id="4" name="Rectangle 3"/>
          <p:cNvSpPr/>
          <p:nvPr/>
        </p:nvSpPr>
        <p:spPr>
          <a:xfrm>
            <a:off x="673274" y="1473201"/>
            <a:ext cx="7785513" cy="830997"/>
          </a:xfrm>
          <a:prstGeom prst="rect">
            <a:avLst/>
          </a:prstGeom>
        </p:spPr>
        <p:txBody>
          <a:bodyPr wrap="square" lIns="0" tIns="0" rIns="0" bIns="0">
            <a:spAutoFit/>
          </a:bodyPr>
          <a:lstStyle/>
          <a:p>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The amount of each requirement can vary from one plant to another. Some plants, in some areas of the world, don’t always have access to all of these things.</a:t>
            </a:r>
          </a:p>
        </p:txBody>
      </p:sp>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Adaptation of Plants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9" y="6084332"/>
            <a:ext cx="7577667" cy="594680"/>
          </a:xfrm>
          <a:prstGeom prst="rect">
            <a:avLst/>
          </a:prstGeom>
        </p:spPr>
      </p:pic>
      <p:sp>
        <p:nvSpPr>
          <p:cNvPr id="8" name="Rectangle 7"/>
          <p:cNvSpPr/>
          <p:nvPr/>
        </p:nvSpPr>
        <p:spPr>
          <a:xfrm>
            <a:off x="602836" y="4708779"/>
            <a:ext cx="7373267" cy="1326105"/>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Plants that have adapted to one environment may not be able to survive in another.</a:t>
            </a:r>
          </a:p>
          <a:p>
            <a:endPar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endParaRPr>
          </a:p>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Can you think of a plant that is well adapted to its environment?</a:t>
            </a:r>
          </a:p>
        </p:txBody>
      </p:sp>
      <p:sp>
        <p:nvSpPr>
          <p:cNvPr id="6" name="Rectangle 5"/>
          <p:cNvSpPr/>
          <p:nvPr/>
        </p:nvSpPr>
        <p:spPr>
          <a:xfrm>
            <a:off x="743711" y="3241291"/>
            <a:ext cx="7785513" cy="1384995"/>
          </a:xfrm>
          <a:prstGeom prst="rect">
            <a:avLst/>
          </a:prstGeom>
        </p:spPr>
        <p:txBody>
          <a:bodyPr wrap="square" lIns="0" tIns="0" rIns="0" bIns="0">
            <a:spAutoFit/>
          </a:bodyPr>
          <a:lstStyle/>
          <a:p>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Plants exist, survive and grow all over the Earth, including in some of its most challenging environments:</a:t>
            </a:r>
          </a:p>
          <a:p>
            <a:pPr marL="285750" indent="-285750">
              <a:buFont typeface="Arial" panose="020B0604020202020204" pitchFamily="34" charset="0"/>
              <a:buChar char="•"/>
            </a:pPr>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extreme heat of deserts</a:t>
            </a:r>
          </a:p>
          <a:p>
            <a:pPr marL="285750" indent="-285750">
              <a:buFont typeface="Arial" panose="020B0604020202020204" pitchFamily="34" charset="0"/>
              <a:buChar char="•"/>
            </a:pPr>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extreme cold of the Arctic tundra and Antarctic continent</a:t>
            </a:r>
          </a:p>
          <a:p>
            <a:pPr marL="285750" indent="-285750">
              <a:buFont typeface="Arial" panose="020B0604020202020204" pitchFamily="34" charset="0"/>
              <a:buChar char="•"/>
            </a:pPr>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high levels of moisture and humidity found in tropical rainforests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0628" y="3411035"/>
            <a:ext cx="1915183" cy="3888548"/>
          </a:xfrm>
          <a:prstGeom prst="rect">
            <a:avLst/>
          </a:prstGeom>
        </p:spPr>
      </p:pic>
    </p:spTree>
    <p:extLst>
      <p:ext uri="{BB962C8B-B14F-4D97-AF65-F5344CB8AC3E}">
        <p14:creationId xmlns:p14="http://schemas.microsoft.com/office/powerpoint/2010/main" val="226473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944009" y="1581829"/>
            <a:ext cx="5751370" cy="1326105"/>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36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Many cacti have adapted to suit the extreme heat and lack of water in their desert habitat.</a:t>
            </a:r>
          </a:p>
        </p:txBody>
      </p:sp>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Adaptation of Plants</a:t>
            </a:r>
          </a:p>
        </p:txBody>
      </p:sp>
      <p:grpSp>
        <p:nvGrpSpPr>
          <p:cNvPr id="19" name="Group 18"/>
          <p:cNvGrpSpPr/>
          <p:nvPr/>
        </p:nvGrpSpPr>
        <p:grpSpPr>
          <a:xfrm>
            <a:off x="782810" y="1513946"/>
            <a:ext cx="4558734" cy="3082471"/>
            <a:chOff x="782810" y="1513946"/>
            <a:chExt cx="4558734" cy="3082471"/>
          </a:xfrm>
        </p:grpSpPr>
        <p:sp>
          <p:nvSpPr>
            <p:cNvPr id="7" name="Snip Single Corner Rectangle 6"/>
            <p:cNvSpPr/>
            <p:nvPr/>
          </p:nvSpPr>
          <p:spPr>
            <a:xfrm>
              <a:off x="909559" y="1650258"/>
              <a:ext cx="4431985" cy="2946159"/>
            </a:xfrm>
            <a:prstGeom prst="snip1Rect">
              <a:avLst/>
            </a:prstGeom>
            <a:solidFill>
              <a:srgbClr val="E3E179"/>
            </a:solid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rcRect t="747" r="534"/>
            <a:stretch>
              <a:fillRect/>
            </a:stretch>
          </p:blipFill>
          <p:spPr>
            <a:xfrm>
              <a:off x="782810" y="1513946"/>
              <a:ext cx="4431985" cy="2948322"/>
            </a:xfrm>
            <a:custGeom>
              <a:avLst/>
              <a:gdLst>
                <a:gd name="connsiteX0" fmla="*/ 0 w 4368611"/>
                <a:gd name="connsiteY0" fmla="*/ 0 h 2906163"/>
                <a:gd name="connsiteX1" fmla="*/ 3884241 w 4368611"/>
                <a:gd name="connsiteY1" fmla="*/ 0 h 2906163"/>
                <a:gd name="connsiteX2" fmla="*/ 4368611 w 4368611"/>
                <a:gd name="connsiteY2" fmla="*/ 484370 h 2906163"/>
                <a:gd name="connsiteX3" fmla="*/ 4368611 w 4368611"/>
                <a:gd name="connsiteY3" fmla="*/ 2906163 h 2906163"/>
                <a:gd name="connsiteX4" fmla="*/ 0 w 4368611"/>
                <a:gd name="connsiteY4" fmla="*/ 2906163 h 290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8611" h="2906163">
                  <a:moveTo>
                    <a:pt x="0" y="0"/>
                  </a:moveTo>
                  <a:lnTo>
                    <a:pt x="3884241" y="0"/>
                  </a:lnTo>
                  <a:lnTo>
                    <a:pt x="4368611" y="484370"/>
                  </a:lnTo>
                  <a:lnTo>
                    <a:pt x="4368611" y="2906163"/>
                  </a:lnTo>
                  <a:lnTo>
                    <a:pt x="0" y="2906163"/>
                  </a:lnTo>
                  <a:close/>
                </a:path>
              </a:pathLst>
            </a:custGeom>
            <a:ln w="28575">
              <a:solidFill>
                <a:srgbClr val="000033"/>
              </a:solidFill>
            </a:ln>
          </p:spPr>
        </p:pic>
      </p:grpSp>
      <p:sp>
        <p:nvSpPr>
          <p:cNvPr id="16" name="Rectangle 15"/>
          <p:cNvSpPr/>
          <p:nvPr/>
        </p:nvSpPr>
        <p:spPr>
          <a:xfrm>
            <a:off x="717091" y="4836848"/>
            <a:ext cx="7700287" cy="1326105"/>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They can have very deep or widespread roots, which collect water from deep underground. Their stems can often store water and their spines are actually a type of leaf that are so thin that they lose less water than the larger, broader leaves of many plants.</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9694" y="2816836"/>
            <a:ext cx="2192180" cy="212921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99" y="6084332"/>
            <a:ext cx="7577667" cy="594680"/>
          </a:xfrm>
          <a:prstGeom prst="rect">
            <a:avLst/>
          </a:prstGeom>
        </p:spPr>
      </p:pic>
    </p:spTree>
    <p:extLst>
      <p:ext uri="{BB962C8B-B14F-4D97-AF65-F5344CB8AC3E}">
        <p14:creationId xmlns:p14="http://schemas.microsoft.com/office/powerpoint/2010/main" val="157754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100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944013" y="1500360"/>
            <a:ext cx="5751370" cy="1603104"/>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36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Antarctic hair grass and Antarctic </a:t>
            </a:r>
            <a:r>
              <a:rPr lang="en-GB" dirty="0" err="1">
                <a:latin typeface="BBC Reith Sans Medium" panose="020B0703020204020204" pitchFamily="34" charset="-18"/>
                <a:ea typeface="BBC Reith Sans Medium" panose="020B0703020204020204" pitchFamily="34" charset="-18"/>
                <a:cs typeface="BBC Reith Sans Medium" panose="020B0703020204020204" pitchFamily="34" charset="-18"/>
              </a:rPr>
              <a:t>pearlwort</a:t>
            </a: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 are the only species of plants that grow flowers on the continent of Antarctica.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0150" y="2989399"/>
            <a:ext cx="4693749" cy="1739562"/>
          </a:xfrm>
          <a:prstGeom prst="rect">
            <a:avLst/>
          </a:prstGeom>
        </p:spPr>
      </p:pic>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Adaptation of Plants</a:t>
            </a:r>
          </a:p>
        </p:txBody>
      </p:sp>
      <p:grpSp>
        <p:nvGrpSpPr>
          <p:cNvPr id="19" name="Group 18"/>
          <p:cNvGrpSpPr/>
          <p:nvPr/>
        </p:nvGrpSpPr>
        <p:grpSpPr>
          <a:xfrm>
            <a:off x="782810" y="1514241"/>
            <a:ext cx="4558734" cy="3082176"/>
            <a:chOff x="782810" y="1514241"/>
            <a:chExt cx="4558734" cy="3082176"/>
          </a:xfrm>
        </p:grpSpPr>
        <p:sp>
          <p:nvSpPr>
            <p:cNvPr id="7" name="Snip Single Corner Rectangle 6"/>
            <p:cNvSpPr/>
            <p:nvPr/>
          </p:nvSpPr>
          <p:spPr>
            <a:xfrm>
              <a:off x="909559" y="1650258"/>
              <a:ext cx="4431985" cy="2946159"/>
            </a:xfrm>
            <a:prstGeom prst="snip1Rect">
              <a:avLst/>
            </a:prstGeom>
            <a:solidFill>
              <a:srgbClr val="E3E179"/>
            </a:solid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10" y="1514241"/>
              <a:ext cx="4431985" cy="2947731"/>
            </a:xfrm>
            <a:custGeom>
              <a:avLst/>
              <a:gdLst>
                <a:gd name="connsiteX0" fmla="*/ 0 w 4368611"/>
                <a:gd name="connsiteY0" fmla="*/ 0 h 2906163"/>
                <a:gd name="connsiteX1" fmla="*/ 3884241 w 4368611"/>
                <a:gd name="connsiteY1" fmla="*/ 0 h 2906163"/>
                <a:gd name="connsiteX2" fmla="*/ 4368611 w 4368611"/>
                <a:gd name="connsiteY2" fmla="*/ 484370 h 2906163"/>
                <a:gd name="connsiteX3" fmla="*/ 4368611 w 4368611"/>
                <a:gd name="connsiteY3" fmla="*/ 2906163 h 2906163"/>
                <a:gd name="connsiteX4" fmla="*/ 0 w 4368611"/>
                <a:gd name="connsiteY4" fmla="*/ 2906163 h 290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8611" h="2906163">
                  <a:moveTo>
                    <a:pt x="0" y="0"/>
                  </a:moveTo>
                  <a:lnTo>
                    <a:pt x="3884241" y="0"/>
                  </a:lnTo>
                  <a:lnTo>
                    <a:pt x="4368611" y="484370"/>
                  </a:lnTo>
                  <a:lnTo>
                    <a:pt x="4368611" y="2906163"/>
                  </a:lnTo>
                  <a:lnTo>
                    <a:pt x="0" y="2906163"/>
                  </a:lnTo>
                  <a:close/>
                </a:path>
              </a:pathLst>
            </a:custGeom>
            <a:ln w="28575">
              <a:solidFill>
                <a:srgbClr val="000033"/>
              </a:solidFill>
            </a:ln>
          </p:spPr>
        </p:pic>
      </p:grpSp>
      <p:sp>
        <p:nvSpPr>
          <p:cNvPr id="16" name="Rectangle 15"/>
          <p:cNvSpPr/>
          <p:nvPr/>
        </p:nvSpPr>
        <p:spPr>
          <a:xfrm>
            <a:off x="717091" y="4732434"/>
            <a:ext cx="7700287" cy="1326105"/>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Other plants have adapted to survive in the extreme cold of this environment by staying small and close to the ground. Some plants can perform photosynthesis when the temperature around them is extremely cold.</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146" y="6135565"/>
            <a:ext cx="7577667" cy="594680"/>
          </a:xfrm>
          <a:prstGeom prst="rect">
            <a:avLst/>
          </a:prstGeom>
        </p:spPr>
      </p:pic>
    </p:spTree>
    <p:extLst>
      <p:ext uri="{BB962C8B-B14F-4D97-AF65-F5344CB8AC3E}">
        <p14:creationId xmlns:p14="http://schemas.microsoft.com/office/powerpoint/2010/main" val="115483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10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427968" y="1506711"/>
            <a:ext cx="5751370" cy="1880103"/>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36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Many rainforest plants struggle to absorb sunlight because of the wide canopy of trees that block this light out from the forest floor below.</a:t>
            </a:r>
          </a:p>
        </p:txBody>
      </p:sp>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Adaptation of Plants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766099" y="2882195"/>
            <a:ext cx="2837180" cy="2827918"/>
          </a:xfrm>
          <a:prstGeom prst="rect">
            <a:avLst/>
          </a:prstGeom>
        </p:spPr>
      </p:pic>
      <p:grpSp>
        <p:nvGrpSpPr>
          <p:cNvPr id="19" name="Group 18"/>
          <p:cNvGrpSpPr/>
          <p:nvPr/>
        </p:nvGrpSpPr>
        <p:grpSpPr>
          <a:xfrm>
            <a:off x="762048" y="1514241"/>
            <a:ext cx="4081560" cy="3082176"/>
            <a:chOff x="1033648" y="1514241"/>
            <a:chExt cx="4081560" cy="3082176"/>
          </a:xfrm>
        </p:grpSpPr>
        <p:sp>
          <p:nvSpPr>
            <p:cNvPr id="7" name="Snip Single Corner Rectangle 6"/>
            <p:cNvSpPr/>
            <p:nvPr/>
          </p:nvSpPr>
          <p:spPr>
            <a:xfrm>
              <a:off x="1140737" y="1650258"/>
              <a:ext cx="3974471" cy="2946159"/>
            </a:xfrm>
            <a:prstGeom prst="snip1Rect">
              <a:avLst/>
            </a:prstGeom>
            <a:solidFill>
              <a:srgbClr val="E3E179"/>
            </a:solid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648" y="1514241"/>
              <a:ext cx="3930308" cy="2947731"/>
            </a:xfrm>
            <a:custGeom>
              <a:avLst/>
              <a:gdLst>
                <a:gd name="connsiteX0" fmla="*/ 0 w 4368611"/>
                <a:gd name="connsiteY0" fmla="*/ 0 h 2906163"/>
                <a:gd name="connsiteX1" fmla="*/ 3884241 w 4368611"/>
                <a:gd name="connsiteY1" fmla="*/ 0 h 2906163"/>
                <a:gd name="connsiteX2" fmla="*/ 4368611 w 4368611"/>
                <a:gd name="connsiteY2" fmla="*/ 484370 h 2906163"/>
                <a:gd name="connsiteX3" fmla="*/ 4368611 w 4368611"/>
                <a:gd name="connsiteY3" fmla="*/ 2906163 h 2906163"/>
                <a:gd name="connsiteX4" fmla="*/ 0 w 4368611"/>
                <a:gd name="connsiteY4" fmla="*/ 2906163 h 290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8611" h="2906163">
                  <a:moveTo>
                    <a:pt x="0" y="0"/>
                  </a:moveTo>
                  <a:lnTo>
                    <a:pt x="3884241" y="0"/>
                  </a:lnTo>
                  <a:lnTo>
                    <a:pt x="4368611" y="484370"/>
                  </a:lnTo>
                  <a:lnTo>
                    <a:pt x="4368611" y="2906163"/>
                  </a:lnTo>
                  <a:lnTo>
                    <a:pt x="0" y="2906163"/>
                  </a:lnTo>
                  <a:close/>
                </a:path>
              </a:pathLst>
            </a:custGeom>
            <a:ln w="28575">
              <a:solidFill>
                <a:srgbClr val="000033"/>
              </a:solidFill>
            </a:ln>
          </p:spPr>
        </p:pic>
      </p:grpSp>
      <p:sp>
        <p:nvSpPr>
          <p:cNvPr id="16" name="Rectangle 15"/>
          <p:cNvSpPr/>
          <p:nvPr/>
        </p:nvSpPr>
        <p:spPr>
          <a:xfrm>
            <a:off x="717091" y="4732434"/>
            <a:ext cx="7700287" cy="1326105"/>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Some rainforest plants have adapted to overcome this: lianas have their roots in the ground but stems that make their way up along tree trunks to reach the lofty heights of the canopy, where their leaves and flowers grow above the treetops.</a:t>
            </a: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146" y="6135565"/>
            <a:ext cx="7577667" cy="594680"/>
          </a:xfrm>
          <a:prstGeom prst="rect">
            <a:avLst/>
          </a:prstGeom>
        </p:spPr>
      </p:pic>
    </p:spTree>
    <p:extLst>
      <p:ext uri="{BB962C8B-B14F-4D97-AF65-F5344CB8AC3E}">
        <p14:creationId xmlns:p14="http://schemas.microsoft.com/office/powerpoint/2010/main" val="147786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0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150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100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4181" y="2750839"/>
            <a:ext cx="7746107" cy="772107"/>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The brightly coloured and sweetly scented flowers of many plants attract a range of pollinators.</a:t>
            </a:r>
          </a:p>
        </p:txBody>
      </p:sp>
      <p:sp>
        <p:nvSpPr>
          <p:cNvPr id="4" name="Rectangle 3"/>
          <p:cNvSpPr/>
          <p:nvPr/>
        </p:nvSpPr>
        <p:spPr>
          <a:xfrm>
            <a:off x="755650" y="1513946"/>
            <a:ext cx="7632700" cy="1107996"/>
          </a:xfrm>
          <a:prstGeom prst="rect">
            <a:avLst/>
          </a:prstGeom>
        </p:spPr>
        <p:txBody>
          <a:bodyPr wrap="square" lIns="0" tIns="0" rIns="0" bIns="0">
            <a:spAutoFit/>
          </a:bodyPr>
          <a:lstStyle/>
          <a:p>
            <a:r>
              <a:rPr lang="en-GB" dirty="0">
                <a:latin typeface="BBC Reith Sans" panose="020B0603020204020204" pitchFamily="34" charset="-18"/>
                <a:ea typeface="BBC Reith Sans" panose="020B0603020204020204" pitchFamily="34" charset="-18"/>
                <a:cs typeface="BBC Reith Sans" panose="020B0603020204020204" pitchFamily="34" charset="-18"/>
              </a:rPr>
              <a:t>As well as some plants adapting to thrive in their environment, many have developed features that attract pollinators to allow them to reproduce (produce seeds that will grow more of the same species of plant).</a:t>
            </a:r>
          </a:p>
        </p:txBody>
      </p:sp>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Pollination of Plants</a:t>
            </a:r>
          </a:p>
        </p:txBody>
      </p:sp>
      <p:sp>
        <p:nvSpPr>
          <p:cNvPr id="15" name="Rectangle 14"/>
          <p:cNvSpPr/>
          <p:nvPr/>
        </p:nvSpPr>
        <p:spPr>
          <a:xfrm>
            <a:off x="755650" y="3651843"/>
            <a:ext cx="7795587" cy="1107996"/>
          </a:xfrm>
          <a:prstGeom prst="rect">
            <a:avLst/>
          </a:prstGeom>
        </p:spPr>
        <p:txBody>
          <a:bodyPr wrap="square" lIns="0" tIns="0" rIns="0" bIns="0">
            <a:spAutoFit/>
          </a:bodyPr>
          <a:lstStyle/>
          <a:p>
            <a:r>
              <a:rPr lang="en-GB" dirty="0">
                <a:latin typeface="BBC Reith Sans" panose="020B0603020204020204" pitchFamily="34" charset="-18"/>
                <a:ea typeface="BBC Reith Sans" panose="020B0603020204020204" pitchFamily="34" charset="-18"/>
                <a:cs typeface="BBC Reith Sans" panose="020B0603020204020204" pitchFamily="34" charset="-18"/>
              </a:rPr>
              <a:t>As pollinators land and suck up the sweet nectar, pollen becomes attached to their bodies. Moving from flower to flower, they carry and distribute the pollen as they go. Once the pollen has rubbed off onto egg cells in other flowers, the eggs become fertilised and can make seeds.</a:t>
            </a:r>
          </a:p>
        </p:txBody>
      </p:sp>
      <p:sp>
        <p:nvSpPr>
          <p:cNvPr id="16" name="Rectangle 15"/>
          <p:cNvSpPr/>
          <p:nvPr/>
        </p:nvSpPr>
        <p:spPr>
          <a:xfrm>
            <a:off x="694179" y="4888736"/>
            <a:ext cx="7746107" cy="772107"/>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Seeds are then dispersed in lots of ways and settle in soil to grow into new plants.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63087"/>
          <a:stretch/>
        </p:blipFill>
        <p:spPr>
          <a:xfrm>
            <a:off x="1578520" y="5327952"/>
            <a:ext cx="2589442" cy="153004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00000">
            <a:off x="4240554" y="5323904"/>
            <a:ext cx="653355" cy="1085461"/>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600955">
            <a:off x="5704146" y="5460667"/>
            <a:ext cx="344667" cy="572618"/>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22346">
            <a:off x="6685887" y="5447914"/>
            <a:ext cx="344667" cy="572618"/>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975638">
            <a:off x="7693558" y="5457197"/>
            <a:ext cx="492891" cy="818872"/>
          </a:xfrm>
          <a:prstGeom prst="rect">
            <a:avLst/>
          </a:prstGeom>
        </p:spPr>
      </p:pic>
    </p:spTree>
    <p:extLst>
      <p:ext uri="{BB962C8B-B14F-4D97-AF65-F5344CB8AC3E}">
        <p14:creationId xmlns:p14="http://schemas.microsoft.com/office/powerpoint/2010/main" val="176598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42" presetClass="entr" presetSubtype="0" fill="hold" nodeType="withEffect">
                                  <p:stCondLst>
                                    <p:cond delay="100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10" presetClass="entr" presetSubtype="0" fill="hold" nodeType="withEffect">
                                  <p:stCondLst>
                                    <p:cond delay="200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par>
                          <p:cTn id="39" fill="hold">
                            <p:stCondLst>
                              <p:cond delay="3000"/>
                            </p:stCondLst>
                            <p:childTnLst>
                              <p:par>
                                <p:cTn id="40" presetID="10"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par>
                          <p:cTn id="43" fill="hold">
                            <p:stCondLst>
                              <p:cond delay="3500"/>
                            </p:stCondLst>
                            <p:childTnLst>
                              <p:par>
                                <p:cTn id="44" presetID="10" presetClass="entr" presetSubtype="0"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5"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2747" y="1509848"/>
            <a:ext cx="7632700" cy="1107996"/>
          </a:xfrm>
          <a:prstGeom prst="rect">
            <a:avLst/>
          </a:prstGeom>
        </p:spPr>
        <p:txBody>
          <a:bodyPr wrap="square" lIns="0" tIns="0" rIns="0" bIns="0">
            <a:spAutoFit/>
          </a:bodyPr>
          <a:lstStyle/>
          <a:p>
            <a:r>
              <a:rPr lang="en-GB" dirty="0"/>
              <a:t>Pollinators include the kind of insects often seen in gardens landing on flowers, such as bees, butterflies and beetles as well as lots of less commonly considered insects, including mosquitoes and flies. In some areas of the planet, even bats, birds and other animals pollinate flowers.</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Pollination of Plants</a:t>
            </a:r>
          </a:p>
        </p:txBody>
      </p:sp>
      <p:grpSp>
        <p:nvGrpSpPr>
          <p:cNvPr id="29" name="Group 28"/>
          <p:cNvGrpSpPr/>
          <p:nvPr/>
        </p:nvGrpSpPr>
        <p:grpSpPr>
          <a:xfrm>
            <a:off x="785549" y="4756931"/>
            <a:ext cx="2423690" cy="1424701"/>
            <a:chOff x="891874" y="4806726"/>
            <a:chExt cx="2423690" cy="1424701"/>
          </a:xfrm>
        </p:grpSpPr>
        <p:sp>
          <p:nvSpPr>
            <p:cNvPr id="18" name="Snip Single Corner Rectangle 17"/>
            <p:cNvSpPr/>
            <p:nvPr/>
          </p:nvSpPr>
          <p:spPr>
            <a:xfrm>
              <a:off x="1011462" y="4913015"/>
              <a:ext cx="2304102" cy="1318412"/>
            </a:xfrm>
            <a:prstGeom prst="snip1Rect">
              <a:avLst/>
            </a:prstGeom>
            <a:solidFill>
              <a:srgbClr val="E3E179"/>
            </a:solid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rcRect l="5342" t="8877" r="4298" b="8877"/>
            <a:stretch>
              <a:fillRect/>
            </a:stretch>
          </p:blipFill>
          <p:spPr>
            <a:xfrm>
              <a:off x="891874" y="4806726"/>
              <a:ext cx="2304102" cy="1318412"/>
            </a:xfrm>
            <a:custGeom>
              <a:avLst/>
              <a:gdLst>
                <a:gd name="connsiteX0" fmla="*/ 0 w 2304102"/>
                <a:gd name="connsiteY0" fmla="*/ 0 h 1318412"/>
                <a:gd name="connsiteX1" fmla="*/ 2084362 w 2304102"/>
                <a:gd name="connsiteY1" fmla="*/ 0 h 1318412"/>
                <a:gd name="connsiteX2" fmla="*/ 2304102 w 2304102"/>
                <a:gd name="connsiteY2" fmla="*/ 219740 h 1318412"/>
                <a:gd name="connsiteX3" fmla="*/ 2304102 w 2304102"/>
                <a:gd name="connsiteY3" fmla="*/ 1318412 h 1318412"/>
                <a:gd name="connsiteX4" fmla="*/ 0 w 2304102"/>
                <a:gd name="connsiteY4" fmla="*/ 1318412 h 1318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102" h="1318412">
                  <a:moveTo>
                    <a:pt x="0" y="0"/>
                  </a:moveTo>
                  <a:lnTo>
                    <a:pt x="2084362" y="0"/>
                  </a:lnTo>
                  <a:lnTo>
                    <a:pt x="2304102" y="219740"/>
                  </a:lnTo>
                  <a:lnTo>
                    <a:pt x="2304102" y="1318412"/>
                  </a:lnTo>
                  <a:lnTo>
                    <a:pt x="0" y="1318412"/>
                  </a:lnTo>
                  <a:close/>
                </a:path>
              </a:pathLst>
            </a:custGeom>
            <a:ln w="28575">
              <a:solidFill>
                <a:srgbClr val="000033"/>
              </a:solidFill>
            </a:ln>
          </p:spPr>
        </p:pic>
      </p:gr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81828"/>
          <a:stretch/>
        </p:blipFill>
        <p:spPr>
          <a:xfrm>
            <a:off x="548346" y="2695609"/>
            <a:ext cx="7790144" cy="2377418"/>
          </a:xfrm>
          <a:prstGeom prst="rect">
            <a:avLst/>
          </a:prstGeom>
        </p:spPr>
      </p:pic>
      <p:grpSp>
        <p:nvGrpSpPr>
          <p:cNvPr id="28" name="Group 27"/>
          <p:cNvGrpSpPr/>
          <p:nvPr/>
        </p:nvGrpSpPr>
        <p:grpSpPr>
          <a:xfrm>
            <a:off x="3368653" y="4760370"/>
            <a:ext cx="2423690" cy="1421262"/>
            <a:chOff x="3415184" y="4813989"/>
            <a:chExt cx="2423690" cy="1421262"/>
          </a:xfrm>
        </p:grpSpPr>
        <p:sp>
          <p:nvSpPr>
            <p:cNvPr id="25" name="Snip Single Corner Rectangle 24"/>
            <p:cNvSpPr/>
            <p:nvPr/>
          </p:nvSpPr>
          <p:spPr>
            <a:xfrm>
              <a:off x="3534772" y="4916839"/>
              <a:ext cx="2304102" cy="1318412"/>
            </a:xfrm>
            <a:prstGeom prst="snip1Rect">
              <a:avLst/>
            </a:prstGeom>
            <a:solidFill>
              <a:srgbClr val="E3E179"/>
            </a:solid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rcRect l="2364" t="11028" r="8482" b="12450"/>
            <a:stretch>
              <a:fillRect/>
            </a:stretch>
          </p:blipFill>
          <p:spPr>
            <a:xfrm>
              <a:off x="3415184" y="4813989"/>
              <a:ext cx="2304102" cy="1318412"/>
            </a:xfrm>
            <a:custGeom>
              <a:avLst/>
              <a:gdLst>
                <a:gd name="connsiteX0" fmla="*/ 0 w 2304102"/>
                <a:gd name="connsiteY0" fmla="*/ 0 h 1318412"/>
                <a:gd name="connsiteX1" fmla="*/ 2084362 w 2304102"/>
                <a:gd name="connsiteY1" fmla="*/ 0 h 1318412"/>
                <a:gd name="connsiteX2" fmla="*/ 2304102 w 2304102"/>
                <a:gd name="connsiteY2" fmla="*/ 219740 h 1318412"/>
                <a:gd name="connsiteX3" fmla="*/ 2304102 w 2304102"/>
                <a:gd name="connsiteY3" fmla="*/ 1318412 h 1318412"/>
                <a:gd name="connsiteX4" fmla="*/ 0 w 2304102"/>
                <a:gd name="connsiteY4" fmla="*/ 1318412 h 1318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102" h="1318412">
                  <a:moveTo>
                    <a:pt x="0" y="0"/>
                  </a:moveTo>
                  <a:lnTo>
                    <a:pt x="2084362" y="0"/>
                  </a:lnTo>
                  <a:lnTo>
                    <a:pt x="2304102" y="219740"/>
                  </a:lnTo>
                  <a:lnTo>
                    <a:pt x="2304102" y="1318412"/>
                  </a:lnTo>
                  <a:lnTo>
                    <a:pt x="0" y="1318412"/>
                  </a:lnTo>
                  <a:close/>
                </a:path>
              </a:pathLst>
            </a:custGeom>
            <a:ln w="28575">
              <a:solidFill>
                <a:srgbClr val="000033"/>
              </a:solidFill>
            </a:ln>
          </p:spPr>
        </p:pic>
      </p:grpSp>
      <p:grpSp>
        <p:nvGrpSpPr>
          <p:cNvPr id="27" name="Group 26"/>
          <p:cNvGrpSpPr/>
          <p:nvPr/>
        </p:nvGrpSpPr>
        <p:grpSpPr>
          <a:xfrm>
            <a:off x="5951757" y="4760370"/>
            <a:ext cx="2423690" cy="1428525"/>
            <a:chOff x="5938494" y="4806726"/>
            <a:chExt cx="2423690" cy="1428525"/>
          </a:xfrm>
        </p:grpSpPr>
        <p:sp>
          <p:nvSpPr>
            <p:cNvPr id="26" name="Snip Single Corner Rectangle 25"/>
            <p:cNvSpPr/>
            <p:nvPr/>
          </p:nvSpPr>
          <p:spPr>
            <a:xfrm>
              <a:off x="6058082" y="4916839"/>
              <a:ext cx="2304102" cy="1318412"/>
            </a:xfrm>
            <a:prstGeom prst="snip1Rect">
              <a:avLst/>
            </a:prstGeom>
            <a:solidFill>
              <a:srgbClr val="E3E179"/>
            </a:solid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rcRect l="2078" t="8415" r="2078" b="9321"/>
            <a:stretch>
              <a:fillRect/>
            </a:stretch>
          </p:blipFill>
          <p:spPr>
            <a:xfrm>
              <a:off x="5938494" y="4806726"/>
              <a:ext cx="2304102" cy="1318412"/>
            </a:xfrm>
            <a:custGeom>
              <a:avLst/>
              <a:gdLst>
                <a:gd name="connsiteX0" fmla="*/ 0 w 2304102"/>
                <a:gd name="connsiteY0" fmla="*/ 0 h 1318412"/>
                <a:gd name="connsiteX1" fmla="*/ 2084362 w 2304102"/>
                <a:gd name="connsiteY1" fmla="*/ 0 h 1318412"/>
                <a:gd name="connsiteX2" fmla="*/ 2304102 w 2304102"/>
                <a:gd name="connsiteY2" fmla="*/ 219740 h 1318412"/>
                <a:gd name="connsiteX3" fmla="*/ 2304102 w 2304102"/>
                <a:gd name="connsiteY3" fmla="*/ 1318412 h 1318412"/>
                <a:gd name="connsiteX4" fmla="*/ 0 w 2304102"/>
                <a:gd name="connsiteY4" fmla="*/ 1318412 h 1318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102" h="1318412">
                  <a:moveTo>
                    <a:pt x="0" y="0"/>
                  </a:moveTo>
                  <a:lnTo>
                    <a:pt x="2084362" y="0"/>
                  </a:lnTo>
                  <a:lnTo>
                    <a:pt x="2304102" y="219740"/>
                  </a:lnTo>
                  <a:lnTo>
                    <a:pt x="2304102" y="1318412"/>
                  </a:lnTo>
                  <a:lnTo>
                    <a:pt x="0" y="1318412"/>
                  </a:lnTo>
                  <a:close/>
                </a:path>
              </a:pathLst>
            </a:custGeom>
            <a:ln w="28575">
              <a:solidFill>
                <a:srgbClr val="000033"/>
              </a:solidFill>
            </a:ln>
          </p:spPr>
        </p:pic>
      </p:gr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48225" y="2695609"/>
            <a:ext cx="2891617" cy="2193171"/>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933568">
            <a:off x="9639" y="2683942"/>
            <a:ext cx="2282207" cy="2534168"/>
          </a:xfrm>
          <a:prstGeom prst="rect">
            <a:avLst/>
          </a:prstGeom>
        </p:spPr>
      </p:pic>
    </p:spTree>
    <p:extLst>
      <p:ext uri="{BB962C8B-B14F-4D97-AF65-F5344CB8AC3E}">
        <p14:creationId xmlns:p14="http://schemas.microsoft.com/office/powerpoint/2010/main" val="1047614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20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anim calcmode="lin" valueType="num">
                                      <p:cBhvr>
                                        <p:cTn id="12" dur="1000" fill="hold"/>
                                        <p:tgtEl>
                                          <p:spTgt spid="29"/>
                                        </p:tgtEl>
                                        <p:attrNameLst>
                                          <p:attrName>ppt_x</p:attrName>
                                        </p:attrNameLst>
                                      </p:cBhvr>
                                      <p:tavLst>
                                        <p:tav tm="0">
                                          <p:val>
                                            <p:strVal val="#ppt_x"/>
                                          </p:val>
                                        </p:tav>
                                        <p:tav tm="100000">
                                          <p:val>
                                            <p:strVal val="#ppt_x"/>
                                          </p:val>
                                        </p:tav>
                                      </p:tavLst>
                                    </p:anim>
                                    <p:anim calcmode="lin" valueType="num">
                                      <p:cBhvr>
                                        <p:cTn id="13" dur="1000" fill="hold"/>
                                        <p:tgtEl>
                                          <p:spTgt spid="29"/>
                                        </p:tgtEl>
                                        <p:attrNameLst>
                                          <p:attrName>ppt_y</p:attrName>
                                        </p:attrNameLst>
                                      </p:cBhvr>
                                      <p:tavLst>
                                        <p:tav tm="0">
                                          <p:val>
                                            <p:strVal val="#ppt_y+.1"/>
                                          </p:val>
                                        </p:tav>
                                        <p:tav tm="100000">
                                          <p:val>
                                            <p:strVal val="#ppt_y"/>
                                          </p:val>
                                        </p:tav>
                                      </p:tavLst>
                                    </p:anim>
                                  </p:childTnLst>
                                </p:cTn>
                              </p:par>
                              <p:par>
                                <p:cTn id="14" presetID="2" presetClass="entr" presetSubtype="12" fill="hold" nodeType="withEffect">
                                  <p:stCondLst>
                                    <p:cond delay="9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1200" fill="hold"/>
                                        <p:tgtEl>
                                          <p:spTgt spid="6"/>
                                        </p:tgtEl>
                                        <p:attrNameLst>
                                          <p:attrName>ppt_x</p:attrName>
                                        </p:attrNameLst>
                                      </p:cBhvr>
                                      <p:tavLst>
                                        <p:tav tm="0">
                                          <p:val>
                                            <p:strVal val="0-#ppt_w/2"/>
                                          </p:val>
                                        </p:tav>
                                        <p:tav tm="100000">
                                          <p:val>
                                            <p:strVal val="#ppt_x"/>
                                          </p:val>
                                        </p:tav>
                                      </p:tavLst>
                                    </p:anim>
                                    <p:anim calcmode="lin" valueType="num">
                                      <p:cBhvr additive="base">
                                        <p:cTn id="17" dur="1200" fill="hold"/>
                                        <p:tgtEl>
                                          <p:spTgt spid="6"/>
                                        </p:tgtEl>
                                        <p:attrNameLst>
                                          <p:attrName>ppt_y</p:attrName>
                                        </p:attrNameLst>
                                      </p:cBhvr>
                                      <p:tavLst>
                                        <p:tav tm="0">
                                          <p:val>
                                            <p:strVal val="1+#ppt_h/2"/>
                                          </p:val>
                                        </p:tav>
                                        <p:tav tm="100000">
                                          <p:val>
                                            <p:strVal val="#ppt_y"/>
                                          </p:val>
                                        </p:tav>
                                      </p:tavLst>
                                    </p:anim>
                                  </p:childTnLst>
                                </p:cTn>
                              </p:par>
                              <p:par>
                                <p:cTn id="18" presetID="10" presetClass="entr" presetSubtype="0" fill="hold" nodeType="withEffect">
                                  <p:stCondLst>
                                    <p:cond delay="1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800"/>
                                        <p:tgtEl>
                                          <p:spTgt spid="8"/>
                                        </p:tgtEl>
                                      </p:cBhvr>
                                    </p:animEffect>
                                  </p:childTnLst>
                                </p:cTn>
                              </p:par>
                              <p:par>
                                <p:cTn id="21" presetID="2" presetClass="entr" presetSubtype="6" fill="hold" nodeType="withEffect">
                                  <p:stCondLst>
                                    <p:cond delay="190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200" fill="hold"/>
                                        <p:tgtEl>
                                          <p:spTgt spid="5"/>
                                        </p:tgtEl>
                                        <p:attrNameLst>
                                          <p:attrName>ppt_x</p:attrName>
                                        </p:attrNameLst>
                                      </p:cBhvr>
                                      <p:tavLst>
                                        <p:tav tm="0">
                                          <p:val>
                                            <p:strVal val="1+#ppt_w/2"/>
                                          </p:val>
                                        </p:tav>
                                        <p:tav tm="100000">
                                          <p:val>
                                            <p:strVal val="#ppt_x"/>
                                          </p:val>
                                        </p:tav>
                                      </p:tavLst>
                                    </p:anim>
                                    <p:anim calcmode="lin" valueType="num">
                                      <p:cBhvr additive="base">
                                        <p:cTn id="24" dur="120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3100"/>
                            </p:stCondLst>
                            <p:childTnLst>
                              <p:par>
                                <p:cTn id="26" presetID="42"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par>
                          <p:cTn id="31" fill="hold">
                            <p:stCondLst>
                              <p:cond delay="4100"/>
                            </p:stCondLst>
                            <p:childTnLst>
                              <p:par>
                                <p:cTn id="32" presetID="42" presetClass="entr" presetSubtype="0"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1000"/>
                                        <p:tgtEl>
                                          <p:spTgt spid="27"/>
                                        </p:tgtEl>
                                      </p:cBhvr>
                                    </p:animEffect>
                                    <p:anim calcmode="lin" valueType="num">
                                      <p:cBhvr>
                                        <p:cTn id="35" dur="1000" fill="hold"/>
                                        <p:tgtEl>
                                          <p:spTgt spid="27"/>
                                        </p:tgtEl>
                                        <p:attrNameLst>
                                          <p:attrName>ppt_x</p:attrName>
                                        </p:attrNameLst>
                                      </p:cBhvr>
                                      <p:tavLst>
                                        <p:tav tm="0">
                                          <p:val>
                                            <p:strVal val="#ppt_x"/>
                                          </p:val>
                                        </p:tav>
                                        <p:tav tm="100000">
                                          <p:val>
                                            <p:strVal val="#ppt_x"/>
                                          </p:val>
                                        </p:tav>
                                      </p:tavLst>
                                    </p:anim>
                                    <p:anim calcmode="lin" valueType="num">
                                      <p:cBhvr>
                                        <p:cTn id="3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06920" y="2797364"/>
            <a:ext cx="3417080" cy="1049106"/>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68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This bee orchid looks a little like a bee. This helps to attract bees to it.</a:t>
            </a:r>
          </a:p>
        </p:txBody>
      </p:sp>
      <p:sp>
        <p:nvSpPr>
          <p:cNvPr id="4" name="Rectangle 3"/>
          <p:cNvSpPr/>
          <p:nvPr/>
        </p:nvSpPr>
        <p:spPr>
          <a:xfrm>
            <a:off x="755650" y="1513946"/>
            <a:ext cx="7632700" cy="830997"/>
          </a:xfrm>
          <a:prstGeom prst="rect">
            <a:avLst/>
          </a:prstGeom>
        </p:spPr>
        <p:txBody>
          <a:bodyPr wrap="square" lIns="0" tIns="0" rIns="0" bIns="0">
            <a:spAutoFit/>
          </a:bodyPr>
          <a:lstStyle/>
          <a:p>
            <a:r>
              <a:rPr lang="en-GB" dirty="0"/>
              <a:t>We learnt in the BBC Live Lesson that some plants even mimic the pollinators they need to attract in order to achieve pollination.</a:t>
            </a:r>
          </a:p>
          <a:p>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Pollination of Plants</a:t>
            </a:r>
          </a:p>
        </p:txBody>
      </p:sp>
      <p:grpSp>
        <p:nvGrpSpPr>
          <p:cNvPr id="8" name="Group 7"/>
          <p:cNvGrpSpPr/>
          <p:nvPr/>
        </p:nvGrpSpPr>
        <p:grpSpPr>
          <a:xfrm>
            <a:off x="659219" y="2307266"/>
            <a:ext cx="3700866" cy="2026906"/>
            <a:chOff x="659219" y="2307266"/>
            <a:chExt cx="3700866" cy="2026906"/>
          </a:xfrm>
        </p:grpSpPr>
        <p:sp>
          <p:nvSpPr>
            <p:cNvPr id="16" name="Snip Single Corner Rectangle 15"/>
            <p:cNvSpPr/>
            <p:nvPr/>
          </p:nvSpPr>
          <p:spPr>
            <a:xfrm>
              <a:off x="808811" y="2441577"/>
              <a:ext cx="3551274" cy="1892595"/>
            </a:xfrm>
            <a:prstGeom prst="snip1Rect">
              <a:avLst/>
            </a:prstGeom>
            <a:solidFill>
              <a:srgbClr val="E3E179"/>
            </a:solid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rcRect l="683" t="11452" r="683" b="50000"/>
            <a:stretch>
              <a:fillRect/>
            </a:stretch>
          </p:blipFill>
          <p:spPr>
            <a:xfrm>
              <a:off x="659219" y="2307266"/>
              <a:ext cx="3551274" cy="1892595"/>
            </a:xfrm>
            <a:custGeom>
              <a:avLst/>
              <a:gdLst>
                <a:gd name="connsiteX0" fmla="*/ 0 w 3551274"/>
                <a:gd name="connsiteY0" fmla="*/ 0 h 1892595"/>
                <a:gd name="connsiteX1" fmla="*/ 3235835 w 3551274"/>
                <a:gd name="connsiteY1" fmla="*/ 0 h 1892595"/>
                <a:gd name="connsiteX2" fmla="*/ 3551274 w 3551274"/>
                <a:gd name="connsiteY2" fmla="*/ 315439 h 1892595"/>
                <a:gd name="connsiteX3" fmla="*/ 3551274 w 3551274"/>
                <a:gd name="connsiteY3" fmla="*/ 1892595 h 1892595"/>
                <a:gd name="connsiteX4" fmla="*/ 0 w 3551274"/>
                <a:gd name="connsiteY4" fmla="*/ 1892595 h 1892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274" h="1892595">
                  <a:moveTo>
                    <a:pt x="0" y="0"/>
                  </a:moveTo>
                  <a:lnTo>
                    <a:pt x="3235835" y="0"/>
                  </a:lnTo>
                  <a:lnTo>
                    <a:pt x="3551274" y="315439"/>
                  </a:lnTo>
                  <a:lnTo>
                    <a:pt x="3551274" y="1892595"/>
                  </a:lnTo>
                  <a:lnTo>
                    <a:pt x="0" y="1892595"/>
                  </a:lnTo>
                  <a:close/>
                </a:path>
              </a:pathLst>
            </a:custGeom>
            <a:ln w="28575">
              <a:solidFill>
                <a:srgbClr val="000033"/>
              </a:solidFill>
            </a:ln>
          </p:spPr>
        </p:pic>
      </p:grpSp>
      <p:sp>
        <p:nvSpPr>
          <p:cNvPr id="22" name="Rectangle 21"/>
          <p:cNvSpPr/>
          <p:nvPr/>
        </p:nvSpPr>
        <p:spPr>
          <a:xfrm>
            <a:off x="1940988" y="4573494"/>
            <a:ext cx="3417080" cy="1326105"/>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432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This </a:t>
            </a:r>
            <a:r>
              <a:rPr lang="en-GB" dirty="0" err="1">
                <a:latin typeface="BBC Reith Sans Medium" panose="020B0703020204020204" pitchFamily="34" charset="-18"/>
                <a:ea typeface="BBC Reith Sans Medium" panose="020B0703020204020204" pitchFamily="34" charset="-18"/>
                <a:cs typeface="BBC Reith Sans Medium" panose="020B0703020204020204" pitchFamily="34" charset="-18"/>
              </a:rPr>
              <a:t>rafflesia</a:t>
            </a: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 smells of rotting meat to attract pollinators that like to feed on flesh and poo.</a:t>
            </a:r>
          </a:p>
        </p:txBody>
      </p:sp>
      <p:grpSp>
        <p:nvGrpSpPr>
          <p:cNvPr id="21" name="Group 20"/>
          <p:cNvGrpSpPr/>
          <p:nvPr/>
        </p:nvGrpSpPr>
        <p:grpSpPr>
          <a:xfrm>
            <a:off x="4794543" y="4199861"/>
            <a:ext cx="3721395" cy="2048537"/>
            <a:chOff x="4773278" y="4043919"/>
            <a:chExt cx="3721395" cy="2048537"/>
          </a:xfrm>
        </p:grpSpPr>
        <p:sp>
          <p:nvSpPr>
            <p:cNvPr id="18" name="Snip Single Corner Rectangle 17"/>
            <p:cNvSpPr/>
            <p:nvPr/>
          </p:nvSpPr>
          <p:spPr>
            <a:xfrm>
              <a:off x="4943399" y="4199861"/>
              <a:ext cx="3551274" cy="1892595"/>
            </a:xfrm>
            <a:prstGeom prst="snip1Rect">
              <a:avLst/>
            </a:prstGeom>
            <a:solidFill>
              <a:srgbClr val="E3E179"/>
            </a:solid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rcRect l="3905" t="17246" r="3905" b="17246"/>
            <a:stretch>
              <a:fillRect/>
            </a:stretch>
          </p:blipFill>
          <p:spPr>
            <a:xfrm>
              <a:off x="4773278" y="4043919"/>
              <a:ext cx="3551274" cy="1892595"/>
            </a:xfrm>
            <a:custGeom>
              <a:avLst/>
              <a:gdLst>
                <a:gd name="connsiteX0" fmla="*/ 0 w 3551274"/>
                <a:gd name="connsiteY0" fmla="*/ 0 h 1892595"/>
                <a:gd name="connsiteX1" fmla="*/ 3235835 w 3551274"/>
                <a:gd name="connsiteY1" fmla="*/ 0 h 1892595"/>
                <a:gd name="connsiteX2" fmla="*/ 3551274 w 3551274"/>
                <a:gd name="connsiteY2" fmla="*/ 315439 h 1892595"/>
                <a:gd name="connsiteX3" fmla="*/ 3551274 w 3551274"/>
                <a:gd name="connsiteY3" fmla="*/ 1892595 h 1892595"/>
                <a:gd name="connsiteX4" fmla="*/ 0 w 3551274"/>
                <a:gd name="connsiteY4" fmla="*/ 1892595 h 1892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1274" h="1892595">
                  <a:moveTo>
                    <a:pt x="0" y="0"/>
                  </a:moveTo>
                  <a:lnTo>
                    <a:pt x="3235835" y="0"/>
                  </a:lnTo>
                  <a:lnTo>
                    <a:pt x="3551274" y="315439"/>
                  </a:lnTo>
                  <a:lnTo>
                    <a:pt x="3551274" y="1892595"/>
                  </a:lnTo>
                  <a:lnTo>
                    <a:pt x="0" y="1892595"/>
                  </a:lnTo>
                  <a:close/>
                </a:path>
              </a:pathLst>
            </a:custGeom>
            <a:ln w="28575">
              <a:solidFill>
                <a:srgbClr val="000033"/>
              </a:solidFill>
            </a:ln>
          </p:spPr>
        </p:pic>
      </p:grpSp>
      <p:sp>
        <p:nvSpPr>
          <p:cNvPr id="23" name="TextBox 21"/>
          <p:cNvSpPr txBox="1">
            <a:spLocks noChangeArrowheads="1"/>
          </p:cNvSpPr>
          <p:nvPr/>
        </p:nvSpPr>
        <p:spPr bwMode="auto">
          <a:xfrm>
            <a:off x="742010" y="6248398"/>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Roboto" panose="02000000000000000000" pitchFamily="2" charset="0"/>
                <a:ea typeface="Roboto" panose="02000000000000000000" pitchFamily="2" charset="0"/>
                <a:cs typeface="Arial" panose="020B0604020202020204" pitchFamily="34" charset="0"/>
              </a:rPr>
              <a:t>“</a:t>
            </a:r>
            <a:r>
              <a:rPr lang="en-GB" altLang="en-US" sz="500" b="1" dirty="0">
                <a:latin typeface="Roboto" panose="02000000000000000000" pitchFamily="2" charset="0"/>
                <a:ea typeface="Roboto" panose="02000000000000000000" pitchFamily="2" charset="0"/>
                <a:cs typeface="Arial" panose="020B0604020202020204" pitchFamily="34" charset="0"/>
                <a:hlinkClick r:id="rId4"/>
              </a:rPr>
              <a:t>Rafflesia </a:t>
            </a:r>
            <a:r>
              <a:rPr lang="en-GB" altLang="en-US" sz="500" b="1" dirty="0" err="1">
                <a:latin typeface="Roboto" panose="02000000000000000000" pitchFamily="2" charset="0"/>
                <a:ea typeface="Roboto" panose="02000000000000000000" pitchFamily="2" charset="0"/>
                <a:cs typeface="Arial" panose="020B0604020202020204" pitchFamily="34" charset="0"/>
                <a:hlinkClick r:id="rId4"/>
              </a:rPr>
              <a:t>keithii</a:t>
            </a:r>
            <a:r>
              <a:rPr lang="en-GB" altLang="en-US" sz="500" b="1" dirty="0">
                <a:latin typeface="Roboto" panose="02000000000000000000" pitchFamily="2" charset="0"/>
                <a:ea typeface="Roboto" panose="02000000000000000000" pitchFamily="2" charset="0"/>
                <a:cs typeface="Arial" panose="020B0604020202020204" pitchFamily="34" charset="0"/>
                <a:hlinkClick r:id="rId4"/>
              </a:rPr>
              <a:t> (13890819315).jpg</a:t>
            </a:r>
            <a:r>
              <a:rPr lang="en-GB" altLang="en-US" sz="500" dirty="0">
                <a:latin typeface="Roboto" panose="02000000000000000000" pitchFamily="2" charset="0"/>
                <a:ea typeface="Roboto" panose="02000000000000000000" pitchFamily="2" charset="0"/>
                <a:cs typeface="Arial" panose="020B0604020202020204" pitchFamily="34" charset="0"/>
              </a:rPr>
              <a:t>” by </a:t>
            </a:r>
            <a:r>
              <a:rPr lang="en-GB" altLang="en-US" sz="500" dirty="0">
                <a:latin typeface="Roboto" panose="02000000000000000000" pitchFamily="2" charset="0"/>
                <a:ea typeface="Roboto" panose="02000000000000000000" pitchFamily="2" charset="0"/>
                <a:cs typeface="Arial" panose="020B0604020202020204" pitchFamily="34" charset="0"/>
                <a:hlinkClick r:id="rId5"/>
              </a:rPr>
              <a:t>Mike Prince</a:t>
            </a:r>
            <a:r>
              <a:rPr lang="en-GB" altLang="en-US" sz="5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500" b="1" dirty="0">
                <a:latin typeface="Roboto" panose="02000000000000000000" pitchFamily="2" charset="0"/>
                <a:ea typeface="Roboto" panose="02000000000000000000" pitchFamily="2" charset="0"/>
                <a:cs typeface="Arial" panose="020B0604020202020204" pitchFamily="34" charset="0"/>
                <a:hlinkClick r:id="rId6"/>
              </a:rPr>
              <a:t>CC BY 2.0</a:t>
            </a:r>
            <a:endParaRPr lang="en-GB" altLang="en-US" sz="500" b="1"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05499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8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grpId="0" nodeType="withEffect">
                                  <p:stCondLst>
                                    <p:cond delay="18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2" presetClass="entr" presetSubtype="8" fill="hold" grpId="0" nodeType="withEffect">
                                  <p:stCondLst>
                                    <p:cond delay="90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0-#ppt_w/2"/>
                                          </p:val>
                                        </p:tav>
                                        <p:tav tm="100000">
                                          <p:val>
                                            <p:strVal val="#ppt_x"/>
                                          </p:val>
                                        </p:tav>
                                      </p:tavLst>
                                    </p:anim>
                                    <p:anim calcmode="lin" valueType="num">
                                      <p:cBhvr additive="base">
                                        <p:cTn id="2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349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
          <p:cNvSpPr/>
          <p:nvPr/>
        </p:nvSpPr>
        <p:spPr>
          <a:xfrm>
            <a:off x="643355" y="2390245"/>
            <a:ext cx="3760203"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to absorb water from the soil</a:t>
            </a:r>
          </a:p>
        </p:txBody>
      </p:sp>
      <p:sp>
        <p:nvSpPr>
          <p:cNvPr id="4" name="Rectangle 3"/>
          <p:cNvSpPr/>
          <p:nvPr/>
        </p:nvSpPr>
        <p:spPr>
          <a:xfrm>
            <a:off x="755650" y="1513946"/>
            <a:ext cx="7632700" cy="276999"/>
          </a:xfrm>
          <a:prstGeom prst="rect">
            <a:avLst/>
          </a:prstGeom>
        </p:spPr>
        <p:txBody>
          <a:bodyPr wrap="square" lIns="0" tIns="0" rIns="0" bIns="0">
            <a:spAutoFit/>
          </a:bodyPr>
          <a:lstStyle/>
          <a:p>
            <a:r>
              <a:rPr lang="en-GB" dirty="0">
                <a:latin typeface="BBC Reith Sans" panose="020B0603020204020204" pitchFamily="34" charset="-18"/>
                <a:ea typeface="BBC Reith Sans" panose="020B0603020204020204" pitchFamily="34" charset="-18"/>
                <a:cs typeface="BBC Reith Sans" panose="020B0603020204020204" pitchFamily="34" charset="-18"/>
              </a:rPr>
              <a:t>What is one purpose of the stem of a plant?</a:t>
            </a:r>
          </a:p>
        </p:txBody>
      </p:sp>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Quick Quiz</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6950" y="1072792"/>
            <a:ext cx="3620323" cy="5530506"/>
          </a:xfrm>
          <a:prstGeom prst="rect">
            <a:avLst/>
          </a:prstGeom>
        </p:spPr>
      </p:pic>
      <p:sp>
        <p:nvSpPr>
          <p:cNvPr id="15" name="b"/>
          <p:cNvSpPr/>
          <p:nvPr/>
        </p:nvSpPr>
        <p:spPr>
          <a:xfrm>
            <a:off x="643357" y="3254840"/>
            <a:ext cx="4205370"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to attract pollinators to the plant</a:t>
            </a:r>
          </a:p>
        </p:txBody>
      </p:sp>
      <p:sp>
        <p:nvSpPr>
          <p:cNvPr id="17" name="c"/>
          <p:cNvSpPr/>
          <p:nvPr/>
        </p:nvSpPr>
        <p:spPr>
          <a:xfrm>
            <a:off x="643354" y="4127577"/>
            <a:ext cx="7622339"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to transport water between the roots and other parts of the plant</a:t>
            </a:r>
          </a:p>
        </p:txBody>
      </p:sp>
      <p:sp>
        <p:nvSpPr>
          <p:cNvPr id="18" name="d"/>
          <p:cNvSpPr/>
          <p:nvPr/>
        </p:nvSpPr>
        <p:spPr>
          <a:xfrm>
            <a:off x="715538" y="4996631"/>
            <a:ext cx="3435351"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to make food for the plant</a:t>
            </a:r>
          </a:p>
        </p:txBody>
      </p:sp>
      <p:sp>
        <p:nvSpPr>
          <p:cNvPr id="7" name="Oval 6"/>
          <p:cNvSpPr/>
          <p:nvPr/>
        </p:nvSpPr>
        <p:spPr>
          <a:xfrm>
            <a:off x="346735" y="2265144"/>
            <a:ext cx="737613" cy="737613"/>
          </a:xfrm>
          <a:prstGeom prst="ellipse">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a)</a:t>
            </a:r>
          </a:p>
        </p:txBody>
      </p:sp>
      <p:sp>
        <p:nvSpPr>
          <p:cNvPr id="19" name="Oval 18"/>
          <p:cNvSpPr/>
          <p:nvPr/>
        </p:nvSpPr>
        <p:spPr>
          <a:xfrm>
            <a:off x="346735" y="3151506"/>
            <a:ext cx="737613" cy="737613"/>
          </a:xfrm>
          <a:prstGeom prst="ellipse">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b)</a:t>
            </a:r>
          </a:p>
        </p:txBody>
      </p:sp>
      <p:sp>
        <p:nvSpPr>
          <p:cNvPr id="20" name="Oval 19"/>
          <p:cNvSpPr/>
          <p:nvPr/>
        </p:nvSpPr>
        <p:spPr>
          <a:xfrm>
            <a:off x="346733" y="4002476"/>
            <a:ext cx="737613" cy="737613"/>
          </a:xfrm>
          <a:prstGeom prst="ellipse">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c)</a:t>
            </a:r>
          </a:p>
        </p:txBody>
      </p:sp>
      <p:sp>
        <p:nvSpPr>
          <p:cNvPr id="21" name="Oval 20"/>
          <p:cNvSpPr/>
          <p:nvPr/>
        </p:nvSpPr>
        <p:spPr>
          <a:xfrm>
            <a:off x="346731" y="4875378"/>
            <a:ext cx="737613" cy="737613"/>
          </a:xfrm>
          <a:prstGeom prst="ellipse">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d)</a:t>
            </a:r>
          </a:p>
        </p:txBody>
      </p:sp>
    </p:spTree>
    <p:extLst>
      <p:ext uri="{BB962C8B-B14F-4D97-AF65-F5344CB8AC3E}">
        <p14:creationId xmlns:p14="http://schemas.microsoft.com/office/powerpoint/2010/main" val="39341016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rgbClr val="BC0105"/>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5"/>
                                        </p:tgtEl>
                                        <p:attrNameLst>
                                          <p:attrName>fillcolor</p:attrName>
                                        </p:attrNameLst>
                                      </p:cBhvr>
                                      <p:to>
                                        <a:srgbClr val="BC0105"/>
                                      </p:to>
                                    </p:animClr>
                                    <p:set>
                                      <p:cBhvr>
                                        <p:cTn id="14" dur="2000" fill="hold"/>
                                        <p:tgtEl>
                                          <p:spTgt spid="15"/>
                                        </p:tgtEl>
                                        <p:attrNameLst>
                                          <p:attrName>fill.type</p:attrName>
                                        </p:attrNameLst>
                                      </p:cBhvr>
                                      <p:to>
                                        <p:strVal val="solid"/>
                                      </p:to>
                                    </p:set>
                                    <p:set>
                                      <p:cBhvr>
                                        <p:cTn id="15"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8"/>
                                        </p:tgtEl>
                                        <p:attrNameLst>
                                          <p:attrName>fillcolor</p:attrName>
                                        </p:attrNameLst>
                                      </p:cBhvr>
                                      <p:to>
                                        <a:srgbClr val="BC0105"/>
                                      </p:to>
                                    </p:animClr>
                                    <p:set>
                                      <p:cBhvr>
                                        <p:cTn id="21" dur="2000" fill="hold"/>
                                        <p:tgtEl>
                                          <p:spTgt spid="18"/>
                                        </p:tgtEl>
                                        <p:attrNameLst>
                                          <p:attrName>fill.type</p:attrName>
                                        </p:attrNameLst>
                                      </p:cBhvr>
                                      <p:to>
                                        <p:strVal val="solid"/>
                                      </p:to>
                                    </p:set>
                                    <p:set>
                                      <p:cBhvr>
                                        <p:cTn id="2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7"/>
                                        </p:tgtEl>
                                        <p:attrNameLst>
                                          <p:attrName>fillcolor</p:attrName>
                                        </p:attrNameLst>
                                      </p:cBhvr>
                                      <p:to>
                                        <a:srgbClr val="92D050"/>
                                      </p:to>
                                    </p:animClr>
                                    <p:set>
                                      <p:cBhvr>
                                        <p:cTn id="28" dur="2000" fill="hold"/>
                                        <p:tgtEl>
                                          <p:spTgt spid="17"/>
                                        </p:tgtEl>
                                        <p:attrNameLst>
                                          <p:attrName>fill.type</p:attrName>
                                        </p:attrNameLst>
                                      </p:cBhvr>
                                      <p:to>
                                        <p:strVal val="solid"/>
                                      </p:to>
                                    </p:set>
                                    <p:set>
                                      <p:cBhvr>
                                        <p:cTn id="29"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
          <p:cNvSpPr/>
          <p:nvPr/>
        </p:nvSpPr>
        <p:spPr>
          <a:xfrm>
            <a:off x="992275" y="2390245"/>
            <a:ext cx="1347054"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worms</a:t>
            </a:r>
          </a:p>
        </p:txBody>
      </p:sp>
      <p:sp>
        <p:nvSpPr>
          <p:cNvPr id="4" name="Rectangle 3"/>
          <p:cNvSpPr/>
          <p:nvPr/>
        </p:nvSpPr>
        <p:spPr>
          <a:xfrm>
            <a:off x="755650" y="1513946"/>
            <a:ext cx="7632700" cy="276999"/>
          </a:xfrm>
          <a:prstGeom prst="rect">
            <a:avLst/>
          </a:prstGeom>
        </p:spPr>
        <p:txBody>
          <a:bodyPr wrap="square" lIns="0" tIns="0" rIns="0" bIns="0">
            <a:spAutoFit/>
          </a:bodyPr>
          <a:lstStyle/>
          <a:p>
            <a:r>
              <a:rPr lang="en-GB" dirty="0">
                <a:latin typeface="BBC Reith Sans" panose="020B0603020204020204" pitchFamily="34" charset="-18"/>
                <a:ea typeface="BBC Reith Sans" panose="020B0603020204020204" pitchFamily="34" charset="-18"/>
                <a:cs typeface="BBC Reith Sans" panose="020B0603020204020204" pitchFamily="34" charset="-18"/>
              </a:rPr>
              <a:t>Which </a:t>
            </a:r>
            <a:r>
              <a:rPr lang="en-GB" b="1" dirty="0">
                <a:latin typeface="BBC Reith Sans" panose="020B0603020204020204" pitchFamily="34" charset="-18"/>
                <a:ea typeface="BBC Reith Sans" panose="020B0603020204020204" pitchFamily="34" charset="-18"/>
                <a:cs typeface="BBC Reith Sans" panose="020B0603020204020204" pitchFamily="34" charset="-18"/>
              </a:rPr>
              <a:t>two</a:t>
            </a:r>
            <a:r>
              <a:rPr lang="en-GB" dirty="0">
                <a:latin typeface="BBC Reith Sans" panose="020B0603020204020204" pitchFamily="34" charset="-18"/>
                <a:ea typeface="BBC Reith Sans" panose="020B0603020204020204" pitchFamily="34" charset="-18"/>
                <a:cs typeface="BBC Reith Sans" panose="020B0603020204020204" pitchFamily="34" charset="-18"/>
              </a:rPr>
              <a:t> of these things do plants need to grow?</a:t>
            </a:r>
          </a:p>
        </p:txBody>
      </p:sp>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Quick Quiz</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6950" y="1072792"/>
            <a:ext cx="3620323" cy="5530506"/>
          </a:xfrm>
          <a:prstGeom prst="rect">
            <a:avLst/>
          </a:prstGeom>
        </p:spPr>
      </p:pic>
      <p:sp>
        <p:nvSpPr>
          <p:cNvPr id="15" name="b"/>
          <p:cNvSpPr/>
          <p:nvPr/>
        </p:nvSpPr>
        <p:spPr>
          <a:xfrm>
            <a:off x="992276" y="3254840"/>
            <a:ext cx="1618580"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nutrients</a:t>
            </a:r>
          </a:p>
        </p:txBody>
      </p:sp>
      <p:sp>
        <p:nvSpPr>
          <p:cNvPr id="17" name="c"/>
          <p:cNvSpPr/>
          <p:nvPr/>
        </p:nvSpPr>
        <p:spPr>
          <a:xfrm>
            <a:off x="992273" y="4127577"/>
            <a:ext cx="1618583"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darkness</a:t>
            </a:r>
          </a:p>
        </p:txBody>
      </p:sp>
      <p:sp>
        <p:nvSpPr>
          <p:cNvPr id="18" name="d"/>
          <p:cNvSpPr/>
          <p:nvPr/>
        </p:nvSpPr>
        <p:spPr>
          <a:xfrm>
            <a:off x="1064458" y="4996631"/>
            <a:ext cx="1185450"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water</a:t>
            </a:r>
          </a:p>
        </p:txBody>
      </p:sp>
      <p:sp>
        <p:nvSpPr>
          <p:cNvPr id="7" name="Oval 6"/>
          <p:cNvSpPr/>
          <p:nvPr/>
        </p:nvSpPr>
        <p:spPr>
          <a:xfrm>
            <a:off x="695654" y="2265144"/>
            <a:ext cx="737613" cy="737613"/>
          </a:xfrm>
          <a:prstGeom prst="ellipse">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a)</a:t>
            </a:r>
          </a:p>
        </p:txBody>
      </p:sp>
      <p:sp>
        <p:nvSpPr>
          <p:cNvPr id="19" name="Oval 18"/>
          <p:cNvSpPr/>
          <p:nvPr/>
        </p:nvSpPr>
        <p:spPr>
          <a:xfrm>
            <a:off x="695654" y="3151506"/>
            <a:ext cx="737613" cy="737613"/>
          </a:xfrm>
          <a:prstGeom prst="ellipse">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b)</a:t>
            </a:r>
          </a:p>
        </p:txBody>
      </p:sp>
      <p:sp>
        <p:nvSpPr>
          <p:cNvPr id="20" name="Oval 19"/>
          <p:cNvSpPr/>
          <p:nvPr/>
        </p:nvSpPr>
        <p:spPr>
          <a:xfrm>
            <a:off x="695652" y="4002476"/>
            <a:ext cx="737613" cy="737613"/>
          </a:xfrm>
          <a:prstGeom prst="ellipse">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c)</a:t>
            </a:r>
          </a:p>
        </p:txBody>
      </p:sp>
      <p:sp>
        <p:nvSpPr>
          <p:cNvPr id="21" name="Oval 20"/>
          <p:cNvSpPr/>
          <p:nvPr/>
        </p:nvSpPr>
        <p:spPr>
          <a:xfrm>
            <a:off x="695650" y="4875378"/>
            <a:ext cx="737613" cy="737613"/>
          </a:xfrm>
          <a:prstGeom prst="ellipse">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d)</a:t>
            </a:r>
          </a:p>
        </p:txBody>
      </p:sp>
    </p:spTree>
    <p:extLst>
      <p:ext uri="{BB962C8B-B14F-4D97-AF65-F5344CB8AC3E}">
        <p14:creationId xmlns:p14="http://schemas.microsoft.com/office/powerpoint/2010/main" val="1523766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rgbClr val="BC0105"/>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5"/>
                                        </p:tgtEl>
                                        <p:attrNameLst>
                                          <p:attrName>fillcolor</p:attrName>
                                        </p:attrNameLst>
                                      </p:cBhvr>
                                      <p:to>
                                        <a:srgbClr val="92D050"/>
                                      </p:to>
                                    </p:animClr>
                                    <p:set>
                                      <p:cBhvr>
                                        <p:cTn id="14" dur="2000" fill="hold"/>
                                        <p:tgtEl>
                                          <p:spTgt spid="15"/>
                                        </p:tgtEl>
                                        <p:attrNameLst>
                                          <p:attrName>fill.type</p:attrName>
                                        </p:attrNameLst>
                                      </p:cBhvr>
                                      <p:to>
                                        <p:strVal val="solid"/>
                                      </p:to>
                                    </p:set>
                                    <p:set>
                                      <p:cBhvr>
                                        <p:cTn id="15"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8"/>
                                        </p:tgtEl>
                                        <p:attrNameLst>
                                          <p:attrName>fillcolor</p:attrName>
                                        </p:attrNameLst>
                                      </p:cBhvr>
                                      <p:to>
                                        <a:srgbClr val="92D050"/>
                                      </p:to>
                                    </p:animClr>
                                    <p:set>
                                      <p:cBhvr>
                                        <p:cTn id="21" dur="2000" fill="hold"/>
                                        <p:tgtEl>
                                          <p:spTgt spid="18"/>
                                        </p:tgtEl>
                                        <p:attrNameLst>
                                          <p:attrName>fill.type</p:attrName>
                                        </p:attrNameLst>
                                      </p:cBhvr>
                                      <p:to>
                                        <p:strVal val="solid"/>
                                      </p:to>
                                    </p:set>
                                    <p:set>
                                      <p:cBhvr>
                                        <p:cTn id="2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7"/>
                                        </p:tgtEl>
                                        <p:attrNameLst>
                                          <p:attrName>fillcolor</p:attrName>
                                        </p:attrNameLst>
                                      </p:cBhvr>
                                      <p:to>
                                        <a:srgbClr val="BC0105"/>
                                      </p:to>
                                    </p:animClr>
                                    <p:set>
                                      <p:cBhvr>
                                        <p:cTn id="28" dur="2000" fill="hold"/>
                                        <p:tgtEl>
                                          <p:spTgt spid="17"/>
                                        </p:tgtEl>
                                        <p:attrNameLst>
                                          <p:attrName>fill.type</p:attrName>
                                        </p:attrNameLst>
                                      </p:cBhvr>
                                      <p:to>
                                        <p:strVal val="solid"/>
                                      </p:to>
                                    </p:set>
                                    <p:set>
                                      <p:cBhvr>
                                        <p:cTn id="29"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
          <p:cNvSpPr/>
          <p:nvPr/>
        </p:nvSpPr>
        <p:spPr>
          <a:xfrm>
            <a:off x="992275" y="2390244"/>
            <a:ext cx="1811083"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deep roots</a:t>
            </a:r>
          </a:p>
        </p:txBody>
      </p:sp>
      <p:sp>
        <p:nvSpPr>
          <p:cNvPr id="4" name="Rectangle 3"/>
          <p:cNvSpPr/>
          <p:nvPr/>
        </p:nvSpPr>
        <p:spPr>
          <a:xfrm>
            <a:off x="755650" y="1513946"/>
            <a:ext cx="7632700" cy="553998"/>
          </a:xfrm>
          <a:prstGeom prst="rect">
            <a:avLst/>
          </a:prstGeom>
        </p:spPr>
        <p:txBody>
          <a:bodyPr wrap="square" lIns="0" tIns="0" rIns="0" bIns="0">
            <a:spAutoFit/>
          </a:bodyPr>
          <a:lstStyle/>
          <a:p>
            <a:r>
              <a:rPr lang="en-GB" dirty="0">
                <a:latin typeface="BBC Reith Sans" panose="020B0603020204020204" pitchFamily="34" charset="-18"/>
                <a:ea typeface="BBC Reith Sans" panose="020B0603020204020204" pitchFamily="34" charset="-18"/>
                <a:cs typeface="BBC Reith Sans" panose="020B0603020204020204" pitchFamily="34" charset="-18"/>
              </a:rPr>
              <a:t>Choose one adapted feature of cacti that allow them to thrive in their desert habitat.</a:t>
            </a:r>
          </a:p>
        </p:txBody>
      </p:sp>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Quick Quiz</a:t>
            </a:r>
          </a:p>
        </p:txBody>
      </p:sp>
      <p:sp>
        <p:nvSpPr>
          <p:cNvPr id="15" name="b"/>
          <p:cNvSpPr/>
          <p:nvPr/>
        </p:nvSpPr>
        <p:spPr>
          <a:xfrm>
            <a:off x="992275" y="3254840"/>
            <a:ext cx="2677357"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large, broad leaves</a:t>
            </a:r>
          </a:p>
        </p:txBody>
      </p:sp>
      <p:sp>
        <p:nvSpPr>
          <p:cNvPr id="17" name="c"/>
          <p:cNvSpPr/>
          <p:nvPr/>
        </p:nvSpPr>
        <p:spPr>
          <a:xfrm>
            <a:off x="992273" y="4127577"/>
            <a:ext cx="2232190"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tall, thin stems</a:t>
            </a:r>
          </a:p>
        </p:txBody>
      </p:sp>
      <p:sp>
        <p:nvSpPr>
          <p:cNvPr id="18" name="d"/>
          <p:cNvSpPr/>
          <p:nvPr/>
        </p:nvSpPr>
        <p:spPr>
          <a:xfrm>
            <a:off x="1064458" y="4996631"/>
            <a:ext cx="3158626"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bright, coloured flowers</a:t>
            </a:r>
          </a:p>
        </p:txBody>
      </p:sp>
      <p:sp>
        <p:nvSpPr>
          <p:cNvPr id="7" name="Oval 6"/>
          <p:cNvSpPr/>
          <p:nvPr/>
        </p:nvSpPr>
        <p:spPr>
          <a:xfrm>
            <a:off x="695654" y="2265144"/>
            <a:ext cx="737613" cy="737613"/>
          </a:xfrm>
          <a:prstGeom prst="ellipse">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a)</a:t>
            </a:r>
          </a:p>
        </p:txBody>
      </p:sp>
      <p:sp>
        <p:nvSpPr>
          <p:cNvPr id="19" name="Oval 18"/>
          <p:cNvSpPr/>
          <p:nvPr/>
        </p:nvSpPr>
        <p:spPr>
          <a:xfrm>
            <a:off x="695654" y="3151506"/>
            <a:ext cx="737613" cy="737613"/>
          </a:xfrm>
          <a:prstGeom prst="ellipse">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b)</a:t>
            </a:r>
          </a:p>
        </p:txBody>
      </p:sp>
      <p:sp>
        <p:nvSpPr>
          <p:cNvPr id="20" name="Oval 19"/>
          <p:cNvSpPr/>
          <p:nvPr/>
        </p:nvSpPr>
        <p:spPr>
          <a:xfrm>
            <a:off x="695652" y="4002476"/>
            <a:ext cx="737613" cy="737613"/>
          </a:xfrm>
          <a:prstGeom prst="ellipse">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c)</a:t>
            </a:r>
          </a:p>
        </p:txBody>
      </p:sp>
      <p:sp>
        <p:nvSpPr>
          <p:cNvPr id="21" name="Oval 20"/>
          <p:cNvSpPr/>
          <p:nvPr/>
        </p:nvSpPr>
        <p:spPr>
          <a:xfrm>
            <a:off x="695650" y="4875378"/>
            <a:ext cx="737613" cy="737613"/>
          </a:xfrm>
          <a:prstGeom prst="ellipse">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74960" y="2020761"/>
            <a:ext cx="3517940" cy="5203847"/>
          </a:xfrm>
          <a:prstGeom prst="rect">
            <a:avLst/>
          </a:prstGeom>
        </p:spPr>
      </p:pic>
    </p:spTree>
    <p:extLst>
      <p:ext uri="{BB962C8B-B14F-4D97-AF65-F5344CB8AC3E}">
        <p14:creationId xmlns:p14="http://schemas.microsoft.com/office/powerpoint/2010/main" val="1540572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rgbClr val="92D050"/>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5"/>
                                        </p:tgtEl>
                                        <p:attrNameLst>
                                          <p:attrName>fillcolor</p:attrName>
                                        </p:attrNameLst>
                                      </p:cBhvr>
                                      <p:to>
                                        <a:srgbClr val="BC0105"/>
                                      </p:to>
                                    </p:animClr>
                                    <p:set>
                                      <p:cBhvr>
                                        <p:cTn id="14" dur="2000" fill="hold"/>
                                        <p:tgtEl>
                                          <p:spTgt spid="15"/>
                                        </p:tgtEl>
                                        <p:attrNameLst>
                                          <p:attrName>fill.type</p:attrName>
                                        </p:attrNameLst>
                                      </p:cBhvr>
                                      <p:to>
                                        <p:strVal val="solid"/>
                                      </p:to>
                                    </p:set>
                                    <p:set>
                                      <p:cBhvr>
                                        <p:cTn id="15"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8"/>
                                        </p:tgtEl>
                                        <p:attrNameLst>
                                          <p:attrName>fillcolor</p:attrName>
                                        </p:attrNameLst>
                                      </p:cBhvr>
                                      <p:to>
                                        <a:srgbClr val="BC0105"/>
                                      </p:to>
                                    </p:animClr>
                                    <p:set>
                                      <p:cBhvr>
                                        <p:cTn id="21" dur="2000" fill="hold"/>
                                        <p:tgtEl>
                                          <p:spTgt spid="18"/>
                                        </p:tgtEl>
                                        <p:attrNameLst>
                                          <p:attrName>fill.type</p:attrName>
                                        </p:attrNameLst>
                                      </p:cBhvr>
                                      <p:to>
                                        <p:strVal val="solid"/>
                                      </p:to>
                                    </p:set>
                                    <p:set>
                                      <p:cBhvr>
                                        <p:cTn id="2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7"/>
                                        </p:tgtEl>
                                        <p:attrNameLst>
                                          <p:attrName>fillcolor</p:attrName>
                                        </p:attrNameLst>
                                      </p:cBhvr>
                                      <p:to>
                                        <a:srgbClr val="BC0105"/>
                                      </p:to>
                                    </p:animClr>
                                    <p:set>
                                      <p:cBhvr>
                                        <p:cTn id="28" dur="2000" fill="hold"/>
                                        <p:tgtEl>
                                          <p:spTgt spid="17"/>
                                        </p:tgtEl>
                                        <p:attrNameLst>
                                          <p:attrName>fill.type</p:attrName>
                                        </p:attrNameLst>
                                      </p:cBhvr>
                                      <p:to>
                                        <p:strVal val="solid"/>
                                      </p:to>
                                    </p:set>
                                    <p:set>
                                      <p:cBhvr>
                                        <p:cTn id="29"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
          <p:cNvSpPr/>
          <p:nvPr/>
        </p:nvSpPr>
        <p:spPr>
          <a:xfrm>
            <a:off x="992275" y="2390244"/>
            <a:ext cx="1811083"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butterflies</a:t>
            </a:r>
          </a:p>
        </p:txBody>
      </p:sp>
      <p:sp>
        <p:nvSpPr>
          <p:cNvPr id="4" name="Rectangle 3"/>
          <p:cNvSpPr/>
          <p:nvPr/>
        </p:nvSpPr>
        <p:spPr>
          <a:xfrm>
            <a:off x="755650" y="1513946"/>
            <a:ext cx="7632700" cy="276999"/>
          </a:xfrm>
          <a:prstGeom prst="rect">
            <a:avLst/>
          </a:prstGeom>
        </p:spPr>
        <p:txBody>
          <a:bodyPr wrap="square" lIns="0" tIns="0" rIns="0" bIns="0">
            <a:spAutoFit/>
          </a:bodyPr>
          <a:lstStyle/>
          <a:p>
            <a:r>
              <a:rPr lang="en-GB" dirty="0">
                <a:latin typeface="BBC Reith Sans" panose="020B0603020204020204" pitchFamily="34" charset="-18"/>
                <a:ea typeface="BBC Reith Sans" panose="020B0603020204020204" pitchFamily="34" charset="-18"/>
                <a:cs typeface="BBC Reith Sans" panose="020B0603020204020204" pitchFamily="34" charset="-18"/>
              </a:rPr>
              <a:t>Which of these might be pollinators?</a:t>
            </a:r>
          </a:p>
        </p:txBody>
      </p:sp>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Quick Quiz</a:t>
            </a:r>
          </a:p>
        </p:txBody>
      </p:sp>
      <p:sp>
        <p:nvSpPr>
          <p:cNvPr id="15" name="b"/>
          <p:cNvSpPr/>
          <p:nvPr/>
        </p:nvSpPr>
        <p:spPr>
          <a:xfrm>
            <a:off x="992276" y="3254840"/>
            <a:ext cx="1103224"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flies</a:t>
            </a:r>
          </a:p>
        </p:txBody>
      </p:sp>
      <p:sp>
        <p:nvSpPr>
          <p:cNvPr id="17" name="c"/>
          <p:cNvSpPr/>
          <p:nvPr/>
        </p:nvSpPr>
        <p:spPr>
          <a:xfrm>
            <a:off x="992273" y="4127577"/>
            <a:ext cx="1895306"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mosquitoes</a:t>
            </a:r>
          </a:p>
        </p:txBody>
      </p:sp>
      <p:sp>
        <p:nvSpPr>
          <p:cNvPr id="18" name="d"/>
          <p:cNvSpPr/>
          <p:nvPr/>
        </p:nvSpPr>
        <p:spPr>
          <a:xfrm>
            <a:off x="1064458" y="4996631"/>
            <a:ext cx="1738900"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all of them</a:t>
            </a:r>
          </a:p>
        </p:txBody>
      </p:sp>
      <p:sp>
        <p:nvSpPr>
          <p:cNvPr id="7" name="Oval 6"/>
          <p:cNvSpPr/>
          <p:nvPr/>
        </p:nvSpPr>
        <p:spPr>
          <a:xfrm>
            <a:off x="695654" y="2265144"/>
            <a:ext cx="737613" cy="737613"/>
          </a:xfrm>
          <a:prstGeom prst="ellipse">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a)</a:t>
            </a:r>
          </a:p>
        </p:txBody>
      </p:sp>
      <p:sp>
        <p:nvSpPr>
          <p:cNvPr id="19" name="Oval 18"/>
          <p:cNvSpPr/>
          <p:nvPr/>
        </p:nvSpPr>
        <p:spPr>
          <a:xfrm>
            <a:off x="695654" y="3151506"/>
            <a:ext cx="737613" cy="737613"/>
          </a:xfrm>
          <a:prstGeom prst="ellipse">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b)</a:t>
            </a:r>
          </a:p>
        </p:txBody>
      </p:sp>
      <p:sp>
        <p:nvSpPr>
          <p:cNvPr id="20" name="Oval 19"/>
          <p:cNvSpPr/>
          <p:nvPr/>
        </p:nvSpPr>
        <p:spPr>
          <a:xfrm>
            <a:off x="695652" y="4002476"/>
            <a:ext cx="737613" cy="737613"/>
          </a:xfrm>
          <a:prstGeom prst="ellipse">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c)</a:t>
            </a:r>
          </a:p>
        </p:txBody>
      </p:sp>
      <p:sp>
        <p:nvSpPr>
          <p:cNvPr id="21" name="Oval 20"/>
          <p:cNvSpPr/>
          <p:nvPr/>
        </p:nvSpPr>
        <p:spPr>
          <a:xfrm>
            <a:off x="695650" y="4875378"/>
            <a:ext cx="737613" cy="737613"/>
          </a:xfrm>
          <a:prstGeom prst="ellipse">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d)</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30078"/>
          <a:stretch/>
        </p:blipFill>
        <p:spPr>
          <a:xfrm>
            <a:off x="4567235" y="2062739"/>
            <a:ext cx="4284278" cy="479526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0039" y="2097682"/>
            <a:ext cx="1037193" cy="1723158"/>
          </a:xfrm>
          <a:prstGeom prst="rect">
            <a:avLst/>
          </a:prstGeom>
        </p:spPr>
      </p:pic>
    </p:spTree>
    <p:extLst>
      <p:ext uri="{BB962C8B-B14F-4D97-AF65-F5344CB8AC3E}">
        <p14:creationId xmlns:p14="http://schemas.microsoft.com/office/powerpoint/2010/main" val="2134764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3"/>
                                        </p:tgtEl>
                                        <p:attrNameLst>
                                          <p:attrName>fillcolor</p:attrName>
                                        </p:attrNameLst>
                                      </p:cBhvr>
                                      <p:to>
                                        <a:srgbClr val="BC0105"/>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9" restart="whenNotActive" fill="hold" evtFilter="cancelBubble" nodeType="interactiveSeq">
                <p:stCondLst>
                  <p:cond evt="onClick" delay="0">
                    <p:tgtEl>
                      <p:spTgt spid="15"/>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5"/>
                                        </p:tgtEl>
                                        <p:attrNameLst>
                                          <p:attrName>fillcolor</p:attrName>
                                        </p:attrNameLst>
                                      </p:cBhvr>
                                      <p:to>
                                        <a:srgbClr val="BC0105"/>
                                      </p:to>
                                    </p:animClr>
                                    <p:set>
                                      <p:cBhvr>
                                        <p:cTn id="14" dur="2000" fill="hold"/>
                                        <p:tgtEl>
                                          <p:spTgt spid="15"/>
                                        </p:tgtEl>
                                        <p:attrNameLst>
                                          <p:attrName>fill.type</p:attrName>
                                        </p:attrNameLst>
                                      </p:cBhvr>
                                      <p:to>
                                        <p:strVal val="solid"/>
                                      </p:to>
                                    </p:set>
                                    <p:set>
                                      <p:cBhvr>
                                        <p:cTn id="15" dur="200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8"/>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8"/>
                                        </p:tgtEl>
                                        <p:attrNameLst>
                                          <p:attrName>fillcolor</p:attrName>
                                        </p:attrNameLst>
                                      </p:cBhvr>
                                      <p:to>
                                        <a:srgbClr val="92D050"/>
                                      </p:to>
                                    </p:animClr>
                                    <p:set>
                                      <p:cBhvr>
                                        <p:cTn id="21" dur="2000" fill="hold"/>
                                        <p:tgtEl>
                                          <p:spTgt spid="18"/>
                                        </p:tgtEl>
                                        <p:attrNameLst>
                                          <p:attrName>fill.type</p:attrName>
                                        </p:attrNameLst>
                                      </p:cBhvr>
                                      <p:to>
                                        <p:strVal val="solid"/>
                                      </p:to>
                                    </p:set>
                                    <p:set>
                                      <p:cBhvr>
                                        <p:cTn id="22" dur="20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7"/>
                                        </p:tgtEl>
                                        <p:attrNameLst>
                                          <p:attrName>fillcolor</p:attrName>
                                        </p:attrNameLst>
                                      </p:cBhvr>
                                      <p:to>
                                        <a:srgbClr val="BC0105"/>
                                      </p:to>
                                    </p:animClr>
                                    <p:set>
                                      <p:cBhvr>
                                        <p:cTn id="28" dur="2000" fill="hold"/>
                                        <p:tgtEl>
                                          <p:spTgt spid="17"/>
                                        </p:tgtEl>
                                        <p:attrNameLst>
                                          <p:attrName>fill.type</p:attrName>
                                        </p:attrNameLst>
                                      </p:cBhvr>
                                      <p:to>
                                        <p:strVal val="solid"/>
                                      </p:to>
                                    </p:set>
                                    <p:set>
                                      <p:cBhvr>
                                        <p:cTn id="29"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986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4471"/>
            <a:ext cx="9144000" cy="6465864"/>
          </a:xfrm>
          <a:prstGeom prst="rect">
            <a:avLst/>
          </a:prstGeom>
        </p:spPr>
      </p:pic>
      <p:grpSp>
        <p:nvGrpSpPr>
          <p:cNvPr id="8" name="Group 7"/>
          <p:cNvGrpSpPr/>
          <p:nvPr/>
        </p:nvGrpSpPr>
        <p:grpSpPr>
          <a:xfrm>
            <a:off x="443706" y="5288379"/>
            <a:ext cx="8256588" cy="464331"/>
            <a:chOff x="426774" y="838240"/>
            <a:chExt cx="8256588" cy="464331"/>
          </a:xfrm>
        </p:grpSpPr>
        <p:sp>
          <p:nvSpPr>
            <p:cNvPr id="3" name="Rectangle 2"/>
            <p:cNvSpPr/>
            <p:nvPr/>
          </p:nvSpPr>
          <p:spPr>
            <a:xfrm>
              <a:off x="426774" y="838240"/>
              <a:ext cx="8256588" cy="464331"/>
            </a:xfrm>
            <a:prstGeom prst="rect">
              <a:avLst/>
            </a:prstGeom>
            <a:solidFill>
              <a:srgbClr val="7DAAC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Watch the </a:t>
              </a:r>
              <a:r>
                <a:rPr lang="en-GB" sz="1600" u="sng"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Bitesize: The Regenerators - The Green Planet Live Lesson</a:t>
              </a:r>
              <a:r>
                <a:rPr lang="en-GB" sz="1600"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 </a:t>
              </a:r>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with your class.</a:t>
              </a:r>
            </a:p>
          </p:txBody>
        </p:sp>
        <p:sp>
          <p:nvSpPr>
            <p:cNvPr id="7" name="Rectangle 6">
              <a:hlinkClick r:id="rId3"/>
            </p:cNvPr>
            <p:cNvSpPr/>
            <p:nvPr/>
          </p:nvSpPr>
          <p:spPr>
            <a:xfrm>
              <a:off x="1490134" y="885587"/>
              <a:ext cx="5617633" cy="397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51932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The World of Plants</a:t>
            </a:r>
          </a:p>
        </p:txBody>
      </p:sp>
      <p:sp>
        <p:nvSpPr>
          <p:cNvPr id="3" name="Rectangle 2"/>
          <p:cNvSpPr/>
          <p:nvPr/>
        </p:nvSpPr>
        <p:spPr>
          <a:xfrm>
            <a:off x="750885" y="2496928"/>
            <a:ext cx="2559582"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That’s a lot of plants!</a:t>
            </a:r>
          </a:p>
        </p:txBody>
      </p:sp>
      <p:sp>
        <p:nvSpPr>
          <p:cNvPr id="4" name="Rectangle 3"/>
          <p:cNvSpPr/>
          <p:nvPr/>
        </p:nvSpPr>
        <p:spPr>
          <a:xfrm>
            <a:off x="755650" y="1513946"/>
            <a:ext cx="7632700" cy="1107996"/>
          </a:xfrm>
          <a:prstGeom prst="rect">
            <a:avLst/>
          </a:prstGeom>
        </p:spPr>
        <p:txBody>
          <a:bodyPr wrap="square" lIns="0" tIns="0" rIns="0" bIns="0">
            <a:spAutoFit/>
          </a:bodyPr>
          <a:lstStyle/>
          <a:p>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The natural world offers a diverse variety of plants and scientists estimate that over 390,000 species exist across the Earth with many more still waiting to be discovered.</a:t>
            </a:r>
          </a:p>
          <a:p>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9" y="6084332"/>
            <a:ext cx="7577667" cy="594680"/>
          </a:xfrm>
          <a:prstGeom prst="rect">
            <a:avLst/>
          </a:prstGeom>
        </p:spPr>
      </p:pic>
      <p:sp>
        <p:nvSpPr>
          <p:cNvPr id="15" name="Rectangle 14"/>
          <p:cNvSpPr/>
          <p:nvPr/>
        </p:nvSpPr>
        <p:spPr>
          <a:xfrm>
            <a:off x="750885" y="3131245"/>
            <a:ext cx="7632700" cy="1384995"/>
          </a:xfrm>
          <a:prstGeom prst="rect">
            <a:avLst/>
          </a:prstGeom>
        </p:spPr>
        <p:txBody>
          <a:bodyPr wrap="square" lIns="0" tIns="0" rIns="0" bIns="0">
            <a:spAutoFit/>
          </a:bodyPr>
          <a:lstStyle/>
          <a:p>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Many produce flowers, some grow incredibly tall and a large number provide essential food for people and other animals all over the world. When we explore our green planet more closely, we can find out just how amazing plants can be.</a:t>
            </a:r>
          </a:p>
          <a:p>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grpSp>
        <p:nvGrpSpPr>
          <p:cNvPr id="9" name="Group 8"/>
          <p:cNvGrpSpPr/>
          <p:nvPr/>
        </p:nvGrpSpPr>
        <p:grpSpPr>
          <a:xfrm>
            <a:off x="674682" y="4601244"/>
            <a:ext cx="2414748" cy="1251797"/>
            <a:chOff x="750885" y="4453014"/>
            <a:chExt cx="2414748" cy="1251797"/>
          </a:xfrm>
        </p:grpSpPr>
        <p:sp>
          <p:nvSpPr>
            <p:cNvPr id="20" name="Snip Single Corner Rectangle 19"/>
            <p:cNvSpPr/>
            <p:nvPr/>
          </p:nvSpPr>
          <p:spPr>
            <a:xfrm>
              <a:off x="854973" y="4559753"/>
              <a:ext cx="2310660" cy="1145058"/>
            </a:xfrm>
            <a:prstGeom prst="snip1Rect">
              <a:avLst/>
            </a:prstGeom>
            <a:solidFill>
              <a:srgbClr val="E3E179"/>
            </a:solid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rcRect l="2132" t="14538" r="6897" b="17841"/>
            <a:stretch>
              <a:fillRect/>
            </a:stretch>
          </p:blipFill>
          <p:spPr>
            <a:xfrm>
              <a:off x="750885" y="4453014"/>
              <a:ext cx="2310660" cy="1145058"/>
            </a:xfrm>
            <a:custGeom>
              <a:avLst/>
              <a:gdLst>
                <a:gd name="connsiteX0" fmla="*/ 0 w 2310660"/>
                <a:gd name="connsiteY0" fmla="*/ 0 h 1145058"/>
                <a:gd name="connsiteX1" fmla="*/ 2119813 w 2310660"/>
                <a:gd name="connsiteY1" fmla="*/ 0 h 1145058"/>
                <a:gd name="connsiteX2" fmla="*/ 2310660 w 2310660"/>
                <a:gd name="connsiteY2" fmla="*/ 190847 h 1145058"/>
                <a:gd name="connsiteX3" fmla="*/ 2310660 w 2310660"/>
                <a:gd name="connsiteY3" fmla="*/ 1145058 h 1145058"/>
                <a:gd name="connsiteX4" fmla="*/ 0 w 2310660"/>
                <a:gd name="connsiteY4" fmla="*/ 1145058 h 11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660" h="1145058">
                  <a:moveTo>
                    <a:pt x="0" y="0"/>
                  </a:moveTo>
                  <a:lnTo>
                    <a:pt x="2119813" y="0"/>
                  </a:lnTo>
                  <a:lnTo>
                    <a:pt x="2310660" y="190847"/>
                  </a:lnTo>
                  <a:lnTo>
                    <a:pt x="2310660" y="1145058"/>
                  </a:lnTo>
                  <a:lnTo>
                    <a:pt x="0" y="1145058"/>
                  </a:lnTo>
                  <a:close/>
                </a:path>
              </a:pathLst>
            </a:custGeom>
            <a:ln w="28575">
              <a:solidFill>
                <a:srgbClr val="000033"/>
              </a:solidFill>
            </a:ln>
          </p:spPr>
        </p:pic>
      </p:grpSp>
      <p:grpSp>
        <p:nvGrpSpPr>
          <p:cNvPr id="27" name="Group 26"/>
          <p:cNvGrpSpPr/>
          <p:nvPr/>
        </p:nvGrpSpPr>
        <p:grpSpPr>
          <a:xfrm>
            <a:off x="3325246" y="4601244"/>
            <a:ext cx="2414748" cy="1251797"/>
            <a:chOff x="3401449" y="4601244"/>
            <a:chExt cx="2414748" cy="1251797"/>
          </a:xfrm>
        </p:grpSpPr>
        <p:sp>
          <p:nvSpPr>
            <p:cNvPr id="17" name="Snip Single Corner Rectangle 16"/>
            <p:cNvSpPr/>
            <p:nvPr/>
          </p:nvSpPr>
          <p:spPr>
            <a:xfrm>
              <a:off x="3505537" y="4707983"/>
              <a:ext cx="2310660" cy="1145058"/>
            </a:xfrm>
            <a:prstGeom prst="snip1Rect">
              <a:avLst/>
            </a:prstGeom>
            <a:solidFill>
              <a:srgbClr val="E3E179"/>
            </a:solid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rcRect l="4075" t="13433" r="3101" b="17675"/>
            <a:stretch>
              <a:fillRect/>
            </a:stretch>
          </p:blipFill>
          <p:spPr>
            <a:xfrm>
              <a:off x="3401449" y="4601244"/>
              <a:ext cx="2310660" cy="1145058"/>
            </a:xfrm>
            <a:custGeom>
              <a:avLst/>
              <a:gdLst>
                <a:gd name="connsiteX0" fmla="*/ 0 w 2310660"/>
                <a:gd name="connsiteY0" fmla="*/ 0 h 1145058"/>
                <a:gd name="connsiteX1" fmla="*/ 2119813 w 2310660"/>
                <a:gd name="connsiteY1" fmla="*/ 0 h 1145058"/>
                <a:gd name="connsiteX2" fmla="*/ 2310660 w 2310660"/>
                <a:gd name="connsiteY2" fmla="*/ 190847 h 1145058"/>
                <a:gd name="connsiteX3" fmla="*/ 2310660 w 2310660"/>
                <a:gd name="connsiteY3" fmla="*/ 1145058 h 1145058"/>
                <a:gd name="connsiteX4" fmla="*/ 0 w 2310660"/>
                <a:gd name="connsiteY4" fmla="*/ 1145058 h 11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660" h="1145058">
                  <a:moveTo>
                    <a:pt x="0" y="0"/>
                  </a:moveTo>
                  <a:lnTo>
                    <a:pt x="2119813" y="0"/>
                  </a:lnTo>
                  <a:lnTo>
                    <a:pt x="2310660" y="190847"/>
                  </a:lnTo>
                  <a:lnTo>
                    <a:pt x="2310660" y="1145058"/>
                  </a:lnTo>
                  <a:lnTo>
                    <a:pt x="0" y="1145058"/>
                  </a:lnTo>
                  <a:close/>
                </a:path>
              </a:pathLst>
            </a:custGeom>
            <a:ln w="28575">
              <a:solidFill>
                <a:srgbClr val="000033"/>
              </a:solidFill>
            </a:ln>
          </p:spPr>
        </p:pic>
      </p:grpSp>
      <p:grpSp>
        <p:nvGrpSpPr>
          <p:cNvPr id="28" name="Group 27"/>
          <p:cNvGrpSpPr/>
          <p:nvPr/>
        </p:nvGrpSpPr>
        <p:grpSpPr>
          <a:xfrm>
            <a:off x="6079898" y="4601244"/>
            <a:ext cx="2416030" cy="1251797"/>
            <a:chOff x="6156101" y="4601244"/>
            <a:chExt cx="2416030" cy="1251797"/>
          </a:xfrm>
        </p:grpSpPr>
        <p:sp>
          <p:nvSpPr>
            <p:cNvPr id="21" name="Snip Single Corner Rectangle 20"/>
            <p:cNvSpPr/>
            <p:nvPr/>
          </p:nvSpPr>
          <p:spPr>
            <a:xfrm>
              <a:off x="6261471" y="4707983"/>
              <a:ext cx="2310660" cy="1145058"/>
            </a:xfrm>
            <a:prstGeom prst="snip1Rect">
              <a:avLst/>
            </a:prstGeom>
            <a:solidFill>
              <a:srgbClr val="E3E179"/>
            </a:solidFill>
            <a:ln w="28575">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rcRect l="1121" t="12422" r="375" b="14243"/>
            <a:stretch>
              <a:fillRect/>
            </a:stretch>
          </p:blipFill>
          <p:spPr>
            <a:xfrm>
              <a:off x="6156101" y="4601244"/>
              <a:ext cx="2310660" cy="1145058"/>
            </a:xfrm>
            <a:custGeom>
              <a:avLst/>
              <a:gdLst>
                <a:gd name="connsiteX0" fmla="*/ 0 w 2310660"/>
                <a:gd name="connsiteY0" fmla="*/ 0 h 1145058"/>
                <a:gd name="connsiteX1" fmla="*/ 2119813 w 2310660"/>
                <a:gd name="connsiteY1" fmla="*/ 0 h 1145058"/>
                <a:gd name="connsiteX2" fmla="*/ 2310660 w 2310660"/>
                <a:gd name="connsiteY2" fmla="*/ 190847 h 1145058"/>
                <a:gd name="connsiteX3" fmla="*/ 2310660 w 2310660"/>
                <a:gd name="connsiteY3" fmla="*/ 1145058 h 1145058"/>
                <a:gd name="connsiteX4" fmla="*/ 0 w 2310660"/>
                <a:gd name="connsiteY4" fmla="*/ 1145058 h 1145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0660" h="1145058">
                  <a:moveTo>
                    <a:pt x="0" y="0"/>
                  </a:moveTo>
                  <a:lnTo>
                    <a:pt x="2119813" y="0"/>
                  </a:lnTo>
                  <a:lnTo>
                    <a:pt x="2310660" y="190847"/>
                  </a:lnTo>
                  <a:lnTo>
                    <a:pt x="2310660" y="1145058"/>
                  </a:lnTo>
                  <a:lnTo>
                    <a:pt x="0" y="1145058"/>
                  </a:lnTo>
                  <a:close/>
                </a:path>
              </a:pathLst>
            </a:custGeom>
            <a:ln w="28575">
              <a:solidFill>
                <a:srgbClr val="000033"/>
              </a:solidFill>
            </a:ln>
          </p:spPr>
        </p:pic>
      </p:grpSp>
    </p:spTree>
    <p:extLst>
      <p:ext uri="{BB962C8B-B14F-4D97-AF65-F5344CB8AC3E}">
        <p14:creationId xmlns:p14="http://schemas.microsoft.com/office/powerpoint/2010/main" val="113243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8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7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130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200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650" y="1573214"/>
            <a:ext cx="7632700" cy="276999"/>
          </a:xfrm>
          <a:prstGeom prst="rect">
            <a:avLst/>
          </a:prstGeom>
        </p:spPr>
        <p:txBody>
          <a:bodyPr wrap="square" lIns="0" tIns="0" rIns="0" bIns="0">
            <a:spAutoFit/>
          </a:bodyPr>
          <a:lstStyle/>
          <a:p>
            <a:r>
              <a:rPr lang="en-GB" dirty="0"/>
              <a:t>Can you name any of these plants?</a:t>
            </a:r>
            <a:endPar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The World of Plants</a:t>
            </a:r>
          </a:p>
        </p:txBody>
      </p:sp>
      <p:grpSp>
        <p:nvGrpSpPr>
          <p:cNvPr id="24" name="Group 23"/>
          <p:cNvGrpSpPr/>
          <p:nvPr/>
        </p:nvGrpSpPr>
        <p:grpSpPr>
          <a:xfrm>
            <a:off x="744446" y="2404180"/>
            <a:ext cx="7643904" cy="2749173"/>
            <a:chOff x="967317" y="2125935"/>
            <a:chExt cx="7158581" cy="2574624"/>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5003" r="18430"/>
            <a:stretch/>
          </p:blipFill>
          <p:spPr>
            <a:xfrm>
              <a:off x="967317" y="2127646"/>
              <a:ext cx="1117600" cy="111927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6905" y="2129619"/>
              <a:ext cx="1680231" cy="1119280"/>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12164" r="23592"/>
            <a:stretch/>
          </p:blipFill>
          <p:spPr>
            <a:xfrm>
              <a:off x="3961625" y="2127646"/>
              <a:ext cx="1107455" cy="1129457"/>
            </a:xfrm>
            <a:prstGeom prst="rect">
              <a:avLst/>
            </a:prstGeom>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18234"/>
            <a:stretch/>
          </p:blipFill>
          <p:spPr>
            <a:xfrm>
              <a:off x="5173569" y="2127646"/>
              <a:ext cx="1377964" cy="1124369"/>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317" y="3325336"/>
              <a:ext cx="2049704" cy="1365402"/>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4916" y="3325336"/>
              <a:ext cx="906001" cy="1365402"/>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58812" y="3325336"/>
              <a:ext cx="910268" cy="1365402"/>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1611" y="3325336"/>
              <a:ext cx="1820536" cy="1365402"/>
            </a:xfrm>
            <a:prstGeom prst="rect">
              <a:avLst/>
            </a:prstGeom>
          </p:spPr>
        </p:pic>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l="-1" r="50718"/>
            <a:stretch/>
          </p:blipFill>
          <p:spPr>
            <a:xfrm>
              <a:off x="7109277" y="3325336"/>
              <a:ext cx="1016621" cy="1375223"/>
            </a:xfrm>
            <a:prstGeom prst="rect">
              <a:avLst/>
            </a:prstGeom>
          </p:spPr>
        </p:pic>
        <p:pic>
          <p:nvPicPr>
            <p:cNvPr id="23" name="Picture 22"/>
            <p:cNvPicPr>
              <a:picLocks noChangeAspect="1"/>
            </p:cNvPicPr>
            <p:nvPr/>
          </p:nvPicPr>
          <p:blipFill rotWithShape="1">
            <a:blip r:embed="rId11" cstate="print">
              <a:extLst>
                <a:ext uri="{28A0092B-C50C-407E-A947-70E740481C1C}">
                  <a14:useLocalDpi xmlns:a14="http://schemas.microsoft.com/office/drawing/2010/main" val="0"/>
                </a:ext>
              </a:extLst>
            </a:blip>
            <a:srcRect l="2395"/>
            <a:stretch/>
          </p:blipFill>
          <p:spPr>
            <a:xfrm>
              <a:off x="6656022" y="2125935"/>
              <a:ext cx="1469876" cy="1129457"/>
            </a:xfrm>
            <a:prstGeom prst="rect">
              <a:avLst/>
            </a:prstGeom>
          </p:spPr>
        </p:pic>
      </p:grpSp>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3199" y="6084332"/>
            <a:ext cx="7577667" cy="594680"/>
          </a:xfrm>
          <a:prstGeom prst="rect">
            <a:avLst/>
          </a:prstGeom>
        </p:spPr>
      </p:pic>
    </p:spTree>
    <p:extLst>
      <p:ext uri="{BB962C8B-B14F-4D97-AF65-F5344CB8AC3E}">
        <p14:creationId xmlns:p14="http://schemas.microsoft.com/office/powerpoint/2010/main" val="191460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The World of Plants</a:t>
            </a:r>
          </a:p>
        </p:txBody>
      </p:sp>
      <p:grpSp>
        <p:nvGrpSpPr>
          <p:cNvPr id="3" name="Group 2"/>
          <p:cNvGrpSpPr/>
          <p:nvPr/>
        </p:nvGrpSpPr>
        <p:grpSpPr>
          <a:xfrm>
            <a:off x="967317" y="3845632"/>
            <a:ext cx="7158581" cy="1375223"/>
            <a:chOff x="967317" y="3845632"/>
            <a:chExt cx="7158581" cy="1375223"/>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7317" y="3845632"/>
              <a:ext cx="2049704" cy="1365402"/>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4916" y="3845632"/>
              <a:ext cx="906001" cy="1365402"/>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8812" y="3845632"/>
              <a:ext cx="910268" cy="1365402"/>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1611" y="3845632"/>
              <a:ext cx="1820536" cy="1365402"/>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1" r="50718"/>
            <a:stretch/>
          </p:blipFill>
          <p:spPr>
            <a:xfrm>
              <a:off x="7109277" y="3845632"/>
              <a:ext cx="1016621" cy="1375223"/>
            </a:xfrm>
            <a:prstGeom prst="rect">
              <a:avLst/>
            </a:prstGeom>
          </p:spPr>
        </p:pic>
      </p:grpSp>
      <p:grpSp>
        <p:nvGrpSpPr>
          <p:cNvPr id="2" name="Group 1"/>
          <p:cNvGrpSpPr/>
          <p:nvPr/>
        </p:nvGrpSpPr>
        <p:grpSpPr>
          <a:xfrm>
            <a:off x="967317" y="1854995"/>
            <a:ext cx="7158581" cy="1131168"/>
            <a:chOff x="967317" y="1854995"/>
            <a:chExt cx="7158581" cy="113116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5003" r="18430"/>
            <a:stretch/>
          </p:blipFill>
          <p:spPr>
            <a:xfrm>
              <a:off x="967317" y="1856706"/>
              <a:ext cx="1117600" cy="1119279"/>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76905" y="1858678"/>
              <a:ext cx="1680231" cy="1119279"/>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l="12164" r="23592"/>
            <a:stretch/>
          </p:blipFill>
          <p:spPr>
            <a:xfrm>
              <a:off x="3961625" y="1856706"/>
              <a:ext cx="1107455" cy="1129457"/>
            </a:xfrm>
            <a:prstGeom prst="rect">
              <a:avLst/>
            </a:prstGeom>
          </p:spPr>
        </p:pic>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l="18234"/>
            <a:stretch/>
          </p:blipFill>
          <p:spPr>
            <a:xfrm>
              <a:off x="5173569" y="1856706"/>
              <a:ext cx="1377964" cy="1124369"/>
            </a:xfrm>
            <a:prstGeom prst="rect">
              <a:avLst/>
            </a:prstGeom>
          </p:spPr>
        </p:pic>
        <p:pic>
          <p:nvPicPr>
            <p:cNvPr id="23" name="Picture 22"/>
            <p:cNvPicPr>
              <a:picLocks noChangeAspect="1"/>
            </p:cNvPicPr>
            <p:nvPr/>
          </p:nvPicPr>
          <p:blipFill rotWithShape="1">
            <a:blip r:embed="rId11" cstate="print">
              <a:extLst>
                <a:ext uri="{28A0092B-C50C-407E-A947-70E740481C1C}">
                  <a14:useLocalDpi xmlns:a14="http://schemas.microsoft.com/office/drawing/2010/main" val="0"/>
                </a:ext>
              </a:extLst>
            </a:blip>
            <a:srcRect l="2395"/>
            <a:stretch/>
          </p:blipFill>
          <p:spPr>
            <a:xfrm>
              <a:off x="6656022" y="1854995"/>
              <a:ext cx="1469876" cy="1129457"/>
            </a:xfrm>
            <a:prstGeom prst="rect">
              <a:avLst/>
            </a:prstGeom>
          </p:spPr>
        </p:pic>
      </p:grpSp>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3199" y="6084332"/>
            <a:ext cx="7577667" cy="594680"/>
          </a:xfrm>
          <a:prstGeom prst="rect">
            <a:avLst/>
          </a:prstGeom>
        </p:spPr>
      </p:pic>
      <p:sp>
        <p:nvSpPr>
          <p:cNvPr id="25" name="Rectangle 24"/>
          <p:cNvSpPr/>
          <p:nvPr/>
        </p:nvSpPr>
        <p:spPr>
          <a:xfrm>
            <a:off x="1114159" y="2883480"/>
            <a:ext cx="823915"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daisy</a:t>
            </a:r>
          </a:p>
        </p:txBody>
      </p:sp>
      <p:sp>
        <p:nvSpPr>
          <p:cNvPr id="26" name="Rectangle 25"/>
          <p:cNvSpPr/>
          <p:nvPr/>
        </p:nvSpPr>
        <p:spPr>
          <a:xfrm>
            <a:off x="2520403" y="2915701"/>
            <a:ext cx="1005735"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lettuce</a:t>
            </a:r>
          </a:p>
        </p:txBody>
      </p:sp>
      <p:sp>
        <p:nvSpPr>
          <p:cNvPr id="28" name="Rectangle 27"/>
          <p:cNvSpPr/>
          <p:nvPr/>
        </p:nvSpPr>
        <p:spPr>
          <a:xfrm>
            <a:off x="3844032" y="2911425"/>
            <a:ext cx="1342640"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sunflower</a:t>
            </a:r>
            <a:endPar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29" name="Rectangle 28"/>
          <p:cNvSpPr/>
          <p:nvPr/>
        </p:nvSpPr>
        <p:spPr>
          <a:xfrm>
            <a:off x="5538719" y="2911425"/>
            <a:ext cx="647664"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oak</a:t>
            </a:r>
            <a:endPar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30" name="Rectangle 29"/>
          <p:cNvSpPr/>
          <p:nvPr/>
        </p:nvSpPr>
        <p:spPr>
          <a:xfrm>
            <a:off x="6806291" y="2911425"/>
            <a:ext cx="1163259" cy="772107"/>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bird of Paradise</a:t>
            </a:r>
            <a:endPar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endParaRPr>
          </a:p>
        </p:txBody>
      </p:sp>
      <p:sp>
        <p:nvSpPr>
          <p:cNvPr id="31" name="Rectangle 30"/>
          <p:cNvSpPr/>
          <p:nvPr/>
        </p:nvSpPr>
        <p:spPr>
          <a:xfrm>
            <a:off x="1522073" y="5143764"/>
            <a:ext cx="940192"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carrot</a:t>
            </a:r>
          </a:p>
        </p:txBody>
      </p:sp>
      <p:sp>
        <p:nvSpPr>
          <p:cNvPr id="32" name="Rectangle 31"/>
          <p:cNvSpPr/>
          <p:nvPr/>
        </p:nvSpPr>
        <p:spPr>
          <a:xfrm>
            <a:off x="3122451" y="5150749"/>
            <a:ext cx="918466"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cactus</a:t>
            </a:r>
          </a:p>
        </p:txBody>
      </p:sp>
      <p:sp>
        <p:nvSpPr>
          <p:cNvPr id="33" name="Rectangle 32"/>
          <p:cNvSpPr/>
          <p:nvPr/>
        </p:nvSpPr>
        <p:spPr>
          <a:xfrm>
            <a:off x="4104306" y="5150749"/>
            <a:ext cx="1019280"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banana</a:t>
            </a:r>
          </a:p>
        </p:txBody>
      </p:sp>
      <p:sp>
        <p:nvSpPr>
          <p:cNvPr id="34" name="Rectangle 33"/>
          <p:cNvSpPr/>
          <p:nvPr/>
        </p:nvSpPr>
        <p:spPr>
          <a:xfrm>
            <a:off x="5592239" y="5140691"/>
            <a:ext cx="1019280"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poppy</a:t>
            </a:r>
          </a:p>
        </p:txBody>
      </p:sp>
      <p:sp>
        <p:nvSpPr>
          <p:cNvPr id="35" name="Rectangle 34"/>
          <p:cNvSpPr/>
          <p:nvPr/>
        </p:nvSpPr>
        <p:spPr>
          <a:xfrm>
            <a:off x="7222525" y="5150749"/>
            <a:ext cx="790123"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grass</a:t>
            </a:r>
          </a:p>
        </p:txBody>
      </p:sp>
    </p:spTree>
    <p:extLst>
      <p:ext uri="{BB962C8B-B14F-4D97-AF65-F5344CB8AC3E}">
        <p14:creationId xmlns:p14="http://schemas.microsoft.com/office/powerpoint/2010/main" val="397291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10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anim calcmode="lin" valueType="num">
                                      <p:cBhvr>
                                        <p:cTn id="17" dur="1000" fill="hold"/>
                                        <p:tgtEl>
                                          <p:spTgt spid="26"/>
                                        </p:tgtEl>
                                        <p:attrNameLst>
                                          <p:attrName>ppt_x</p:attrName>
                                        </p:attrNameLst>
                                      </p:cBhvr>
                                      <p:tavLst>
                                        <p:tav tm="0">
                                          <p:val>
                                            <p:strVal val="#ppt_x"/>
                                          </p:val>
                                        </p:tav>
                                        <p:tav tm="100000">
                                          <p:val>
                                            <p:strVal val="#ppt_x"/>
                                          </p:val>
                                        </p:tav>
                                      </p:tavLst>
                                    </p:anim>
                                    <p:anim calcmode="lin" valueType="num">
                                      <p:cBhvr>
                                        <p:cTn id="18" dur="1000" fill="hold"/>
                                        <p:tgtEl>
                                          <p:spTgt spid="2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15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200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5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par>
                                <p:cTn id="40" presetID="42" presetClass="entr" presetSubtype="0" fill="hold" grpId="0" nodeType="withEffect">
                                  <p:stCondLst>
                                    <p:cond delay="50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100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150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1000"/>
                                        <p:tgtEl>
                                          <p:spTgt spid="33"/>
                                        </p:tgtEl>
                                      </p:cBhvr>
                                    </p:animEffect>
                                    <p:anim calcmode="lin" valueType="num">
                                      <p:cBhvr>
                                        <p:cTn id="53" dur="1000" fill="hold"/>
                                        <p:tgtEl>
                                          <p:spTgt spid="33"/>
                                        </p:tgtEl>
                                        <p:attrNameLst>
                                          <p:attrName>ppt_x</p:attrName>
                                        </p:attrNameLst>
                                      </p:cBhvr>
                                      <p:tavLst>
                                        <p:tav tm="0">
                                          <p:val>
                                            <p:strVal val="#ppt_x"/>
                                          </p:val>
                                        </p:tav>
                                        <p:tav tm="100000">
                                          <p:val>
                                            <p:strVal val="#ppt_x"/>
                                          </p:val>
                                        </p:tav>
                                      </p:tavLst>
                                    </p:anim>
                                    <p:anim calcmode="lin" valueType="num">
                                      <p:cBhvr>
                                        <p:cTn id="54" dur="1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00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50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0884" y="1320168"/>
            <a:ext cx="7632700" cy="830997"/>
          </a:xfrm>
          <a:prstGeom prst="rect">
            <a:avLst/>
          </a:prstGeom>
        </p:spPr>
        <p:txBody>
          <a:bodyPr wrap="square" lIns="0" tIns="0" rIns="0" bIns="0">
            <a:spAutoFit/>
          </a:bodyPr>
          <a:lstStyle/>
          <a:p>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As you saw in the BBC Live Lesson, each part of a plant has a scientific name. However, the labels on this plant have been mixed up.</a:t>
            </a:r>
          </a:p>
          <a:p>
            <a:r>
              <a:rPr lang="en-GB" dirty="0">
                <a:solidFill>
                  <a:srgbClr val="000033"/>
                </a:solidFill>
                <a:latin typeface="BBC Reith Sans" panose="020B0603020204020204" pitchFamily="34" charset="-18"/>
                <a:ea typeface="BBC Reith Sans" panose="020B0603020204020204" pitchFamily="34" charset="-18"/>
                <a:cs typeface="BBC Reith Sans" panose="020B0603020204020204" pitchFamily="34" charset="-18"/>
              </a:rPr>
              <a:t>Can you make this diagram correct?</a:t>
            </a:r>
          </a:p>
        </p:txBody>
      </p:sp>
      <p:sp>
        <p:nvSpPr>
          <p:cNvPr id="24" name="Rectangle 23"/>
          <p:cNvSpPr/>
          <p:nvPr/>
        </p:nvSpPr>
        <p:spPr>
          <a:xfrm>
            <a:off x="750884" y="3231902"/>
            <a:ext cx="3723060" cy="772107"/>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dirty="0">
                <a:latin typeface="BBC Reith Sans Medium" panose="020B0703020204020204" pitchFamily="34" charset="-18"/>
                <a:ea typeface="BBC Reith Sans Medium" panose="020B0703020204020204" pitchFamily="34" charset="-18"/>
                <a:cs typeface="BBC Reith Sans Medium" panose="020B0703020204020204" pitchFamily="34" charset="-18"/>
              </a:rPr>
              <a:t>Click the ‘next’ button to see the labels in their correct places.</a:t>
            </a:r>
          </a:p>
        </p:txBody>
      </p:sp>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Parts of a Plant</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0247" r="32712" b="17037"/>
          <a:stretch/>
        </p:blipFill>
        <p:spPr>
          <a:xfrm>
            <a:off x="4234235" y="2237680"/>
            <a:ext cx="2516436" cy="3846652"/>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99" y="6084332"/>
            <a:ext cx="7577667" cy="594680"/>
          </a:xfrm>
          <a:prstGeom prst="rect">
            <a:avLst/>
          </a:prstGeom>
        </p:spPr>
      </p:pic>
      <p:sp>
        <p:nvSpPr>
          <p:cNvPr id="17" name="Freeform 16"/>
          <p:cNvSpPr/>
          <p:nvPr/>
        </p:nvSpPr>
        <p:spPr>
          <a:xfrm rot="10800000">
            <a:off x="5333700" y="3301487"/>
            <a:ext cx="1328923" cy="242439"/>
          </a:xfrm>
          <a:custGeom>
            <a:avLst/>
            <a:gdLst>
              <a:gd name="connsiteX0" fmla="*/ 1708151 w 1879601"/>
              <a:gd name="connsiteY0" fmla="*/ 0 h 342900"/>
              <a:gd name="connsiteX1" fmla="*/ 1879601 w 1879601"/>
              <a:gd name="connsiteY1" fmla="*/ 171450 h 342900"/>
              <a:gd name="connsiteX2" fmla="*/ 1708151 w 1879601"/>
              <a:gd name="connsiteY2" fmla="*/ 342900 h 342900"/>
              <a:gd name="connsiteX3" fmla="*/ 1550175 w 1879601"/>
              <a:gd name="connsiteY3" fmla="*/ 238186 h 342900"/>
              <a:gd name="connsiteX4" fmla="*/ 1547812 w 1879601"/>
              <a:gd name="connsiteY4" fmla="*/ 226484 h 342900"/>
              <a:gd name="connsiteX5" fmla="*/ 0 w 1879601"/>
              <a:gd name="connsiteY5" fmla="*/ 226484 h 342900"/>
              <a:gd name="connsiteX6" fmla="*/ 0 w 1879601"/>
              <a:gd name="connsiteY6" fmla="*/ 116417 h 342900"/>
              <a:gd name="connsiteX7" fmla="*/ 1547812 w 1879601"/>
              <a:gd name="connsiteY7" fmla="*/ 116417 h 342900"/>
              <a:gd name="connsiteX8" fmla="*/ 1550175 w 1879601"/>
              <a:gd name="connsiteY8" fmla="*/ 104714 h 342900"/>
              <a:gd name="connsiteX9" fmla="*/ 1708151 w 1879601"/>
              <a:gd name="connsiteY9"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9601" h="342900">
                <a:moveTo>
                  <a:pt x="1708151" y="0"/>
                </a:moveTo>
                <a:cubicBezTo>
                  <a:pt x="1802840" y="0"/>
                  <a:pt x="1879601" y="76761"/>
                  <a:pt x="1879601" y="171450"/>
                </a:cubicBezTo>
                <a:cubicBezTo>
                  <a:pt x="1879601" y="266139"/>
                  <a:pt x="1802840" y="342900"/>
                  <a:pt x="1708151" y="342900"/>
                </a:cubicBezTo>
                <a:cubicBezTo>
                  <a:pt x="1637135" y="342900"/>
                  <a:pt x="1576202" y="299722"/>
                  <a:pt x="1550175" y="238186"/>
                </a:cubicBezTo>
                <a:lnTo>
                  <a:pt x="1547812" y="226484"/>
                </a:lnTo>
                <a:lnTo>
                  <a:pt x="0" y="226484"/>
                </a:lnTo>
                <a:lnTo>
                  <a:pt x="0" y="116417"/>
                </a:lnTo>
                <a:lnTo>
                  <a:pt x="1547812" y="116417"/>
                </a:lnTo>
                <a:lnTo>
                  <a:pt x="1550175" y="104714"/>
                </a:lnTo>
                <a:cubicBezTo>
                  <a:pt x="1576202" y="43178"/>
                  <a:pt x="1637135" y="0"/>
                  <a:pt x="1708151" y="0"/>
                </a:cubicBezTo>
                <a:close/>
              </a:path>
            </a:pathLst>
          </a:custGeom>
          <a:solidFill>
            <a:srgbClr val="E3E179"/>
          </a:solidFill>
          <a:ln w="190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p:cNvSpPr/>
          <p:nvPr/>
        </p:nvSpPr>
        <p:spPr>
          <a:xfrm>
            <a:off x="3935327" y="2467507"/>
            <a:ext cx="1328923" cy="242439"/>
          </a:xfrm>
          <a:custGeom>
            <a:avLst/>
            <a:gdLst>
              <a:gd name="connsiteX0" fmla="*/ 1708151 w 1879601"/>
              <a:gd name="connsiteY0" fmla="*/ 0 h 342900"/>
              <a:gd name="connsiteX1" fmla="*/ 1879601 w 1879601"/>
              <a:gd name="connsiteY1" fmla="*/ 171450 h 342900"/>
              <a:gd name="connsiteX2" fmla="*/ 1708151 w 1879601"/>
              <a:gd name="connsiteY2" fmla="*/ 342900 h 342900"/>
              <a:gd name="connsiteX3" fmla="*/ 1550175 w 1879601"/>
              <a:gd name="connsiteY3" fmla="*/ 238186 h 342900"/>
              <a:gd name="connsiteX4" fmla="*/ 1547812 w 1879601"/>
              <a:gd name="connsiteY4" fmla="*/ 226484 h 342900"/>
              <a:gd name="connsiteX5" fmla="*/ 0 w 1879601"/>
              <a:gd name="connsiteY5" fmla="*/ 226484 h 342900"/>
              <a:gd name="connsiteX6" fmla="*/ 0 w 1879601"/>
              <a:gd name="connsiteY6" fmla="*/ 116417 h 342900"/>
              <a:gd name="connsiteX7" fmla="*/ 1547812 w 1879601"/>
              <a:gd name="connsiteY7" fmla="*/ 116417 h 342900"/>
              <a:gd name="connsiteX8" fmla="*/ 1550175 w 1879601"/>
              <a:gd name="connsiteY8" fmla="*/ 104714 h 342900"/>
              <a:gd name="connsiteX9" fmla="*/ 1708151 w 1879601"/>
              <a:gd name="connsiteY9"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9601" h="342900">
                <a:moveTo>
                  <a:pt x="1708151" y="0"/>
                </a:moveTo>
                <a:cubicBezTo>
                  <a:pt x="1802840" y="0"/>
                  <a:pt x="1879601" y="76761"/>
                  <a:pt x="1879601" y="171450"/>
                </a:cubicBezTo>
                <a:cubicBezTo>
                  <a:pt x="1879601" y="266139"/>
                  <a:pt x="1802840" y="342900"/>
                  <a:pt x="1708151" y="342900"/>
                </a:cubicBezTo>
                <a:cubicBezTo>
                  <a:pt x="1637135" y="342900"/>
                  <a:pt x="1576202" y="299722"/>
                  <a:pt x="1550175" y="238186"/>
                </a:cubicBezTo>
                <a:lnTo>
                  <a:pt x="1547812" y="226484"/>
                </a:lnTo>
                <a:lnTo>
                  <a:pt x="0" y="226484"/>
                </a:lnTo>
                <a:lnTo>
                  <a:pt x="0" y="116417"/>
                </a:lnTo>
                <a:lnTo>
                  <a:pt x="1547812" y="116417"/>
                </a:lnTo>
                <a:lnTo>
                  <a:pt x="1550175" y="104714"/>
                </a:lnTo>
                <a:cubicBezTo>
                  <a:pt x="1576202" y="43178"/>
                  <a:pt x="1637135" y="0"/>
                  <a:pt x="1708151" y="0"/>
                </a:cubicBezTo>
                <a:close/>
              </a:path>
            </a:pathLst>
          </a:custGeom>
          <a:solidFill>
            <a:srgbClr val="E3E179"/>
          </a:solidFill>
          <a:ln w="190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a:off x="4075370" y="4562577"/>
            <a:ext cx="1328923" cy="242439"/>
          </a:xfrm>
          <a:custGeom>
            <a:avLst/>
            <a:gdLst>
              <a:gd name="connsiteX0" fmla="*/ 1708151 w 1879601"/>
              <a:gd name="connsiteY0" fmla="*/ 0 h 342900"/>
              <a:gd name="connsiteX1" fmla="*/ 1879601 w 1879601"/>
              <a:gd name="connsiteY1" fmla="*/ 171450 h 342900"/>
              <a:gd name="connsiteX2" fmla="*/ 1708151 w 1879601"/>
              <a:gd name="connsiteY2" fmla="*/ 342900 h 342900"/>
              <a:gd name="connsiteX3" fmla="*/ 1550175 w 1879601"/>
              <a:gd name="connsiteY3" fmla="*/ 238186 h 342900"/>
              <a:gd name="connsiteX4" fmla="*/ 1547812 w 1879601"/>
              <a:gd name="connsiteY4" fmla="*/ 226484 h 342900"/>
              <a:gd name="connsiteX5" fmla="*/ 0 w 1879601"/>
              <a:gd name="connsiteY5" fmla="*/ 226484 h 342900"/>
              <a:gd name="connsiteX6" fmla="*/ 0 w 1879601"/>
              <a:gd name="connsiteY6" fmla="*/ 116417 h 342900"/>
              <a:gd name="connsiteX7" fmla="*/ 1547812 w 1879601"/>
              <a:gd name="connsiteY7" fmla="*/ 116417 h 342900"/>
              <a:gd name="connsiteX8" fmla="*/ 1550175 w 1879601"/>
              <a:gd name="connsiteY8" fmla="*/ 104714 h 342900"/>
              <a:gd name="connsiteX9" fmla="*/ 1708151 w 1879601"/>
              <a:gd name="connsiteY9"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9601" h="342900">
                <a:moveTo>
                  <a:pt x="1708151" y="0"/>
                </a:moveTo>
                <a:cubicBezTo>
                  <a:pt x="1802840" y="0"/>
                  <a:pt x="1879601" y="76761"/>
                  <a:pt x="1879601" y="171450"/>
                </a:cubicBezTo>
                <a:cubicBezTo>
                  <a:pt x="1879601" y="266139"/>
                  <a:pt x="1802840" y="342900"/>
                  <a:pt x="1708151" y="342900"/>
                </a:cubicBezTo>
                <a:cubicBezTo>
                  <a:pt x="1637135" y="342900"/>
                  <a:pt x="1576202" y="299722"/>
                  <a:pt x="1550175" y="238186"/>
                </a:cubicBezTo>
                <a:lnTo>
                  <a:pt x="1547812" y="226484"/>
                </a:lnTo>
                <a:lnTo>
                  <a:pt x="0" y="226484"/>
                </a:lnTo>
                <a:lnTo>
                  <a:pt x="0" y="116417"/>
                </a:lnTo>
                <a:lnTo>
                  <a:pt x="1547812" y="116417"/>
                </a:lnTo>
                <a:lnTo>
                  <a:pt x="1550175" y="104714"/>
                </a:lnTo>
                <a:cubicBezTo>
                  <a:pt x="1576202" y="43178"/>
                  <a:pt x="1637135" y="0"/>
                  <a:pt x="1708151" y="0"/>
                </a:cubicBezTo>
                <a:close/>
              </a:path>
            </a:pathLst>
          </a:custGeom>
          <a:solidFill>
            <a:srgbClr val="E3E179"/>
          </a:solidFill>
          <a:ln w="190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p:cNvSpPr/>
          <p:nvPr/>
        </p:nvSpPr>
        <p:spPr>
          <a:xfrm rot="10800000">
            <a:off x="5656068" y="5474319"/>
            <a:ext cx="1328923" cy="242439"/>
          </a:xfrm>
          <a:custGeom>
            <a:avLst/>
            <a:gdLst>
              <a:gd name="connsiteX0" fmla="*/ 1708151 w 1879601"/>
              <a:gd name="connsiteY0" fmla="*/ 0 h 342900"/>
              <a:gd name="connsiteX1" fmla="*/ 1879601 w 1879601"/>
              <a:gd name="connsiteY1" fmla="*/ 171450 h 342900"/>
              <a:gd name="connsiteX2" fmla="*/ 1708151 w 1879601"/>
              <a:gd name="connsiteY2" fmla="*/ 342900 h 342900"/>
              <a:gd name="connsiteX3" fmla="*/ 1550175 w 1879601"/>
              <a:gd name="connsiteY3" fmla="*/ 238186 h 342900"/>
              <a:gd name="connsiteX4" fmla="*/ 1547812 w 1879601"/>
              <a:gd name="connsiteY4" fmla="*/ 226484 h 342900"/>
              <a:gd name="connsiteX5" fmla="*/ 0 w 1879601"/>
              <a:gd name="connsiteY5" fmla="*/ 226484 h 342900"/>
              <a:gd name="connsiteX6" fmla="*/ 0 w 1879601"/>
              <a:gd name="connsiteY6" fmla="*/ 116417 h 342900"/>
              <a:gd name="connsiteX7" fmla="*/ 1547812 w 1879601"/>
              <a:gd name="connsiteY7" fmla="*/ 116417 h 342900"/>
              <a:gd name="connsiteX8" fmla="*/ 1550175 w 1879601"/>
              <a:gd name="connsiteY8" fmla="*/ 104714 h 342900"/>
              <a:gd name="connsiteX9" fmla="*/ 1708151 w 1879601"/>
              <a:gd name="connsiteY9"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9601" h="342900">
                <a:moveTo>
                  <a:pt x="1708151" y="0"/>
                </a:moveTo>
                <a:cubicBezTo>
                  <a:pt x="1802840" y="0"/>
                  <a:pt x="1879601" y="76761"/>
                  <a:pt x="1879601" y="171450"/>
                </a:cubicBezTo>
                <a:cubicBezTo>
                  <a:pt x="1879601" y="266139"/>
                  <a:pt x="1802840" y="342900"/>
                  <a:pt x="1708151" y="342900"/>
                </a:cubicBezTo>
                <a:cubicBezTo>
                  <a:pt x="1637135" y="342900"/>
                  <a:pt x="1576202" y="299722"/>
                  <a:pt x="1550175" y="238186"/>
                </a:cubicBezTo>
                <a:lnTo>
                  <a:pt x="1547812" y="226484"/>
                </a:lnTo>
                <a:lnTo>
                  <a:pt x="0" y="226484"/>
                </a:lnTo>
                <a:lnTo>
                  <a:pt x="0" y="116417"/>
                </a:lnTo>
                <a:lnTo>
                  <a:pt x="1547812" y="116417"/>
                </a:lnTo>
                <a:lnTo>
                  <a:pt x="1550175" y="104714"/>
                </a:lnTo>
                <a:cubicBezTo>
                  <a:pt x="1576202" y="43178"/>
                  <a:pt x="1637135" y="0"/>
                  <a:pt x="1708151" y="0"/>
                </a:cubicBezTo>
                <a:close/>
              </a:path>
            </a:pathLst>
          </a:custGeom>
          <a:solidFill>
            <a:srgbClr val="E3E179"/>
          </a:solidFill>
          <a:ln w="190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ot"/>
          <p:cNvSpPr/>
          <p:nvPr/>
        </p:nvSpPr>
        <p:spPr>
          <a:xfrm>
            <a:off x="6639193" y="3210279"/>
            <a:ext cx="1036714" cy="386628"/>
          </a:xfrm>
          <a:prstGeom prst="snip1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t>roots</a:t>
            </a:r>
          </a:p>
        </p:txBody>
      </p:sp>
      <p:sp>
        <p:nvSpPr>
          <p:cNvPr id="21" name="Flower"/>
          <p:cNvSpPr/>
          <p:nvPr/>
        </p:nvSpPr>
        <p:spPr>
          <a:xfrm>
            <a:off x="3081259" y="4399243"/>
            <a:ext cx="1036714" cy="386628"/>
          </a:xfrm>
          <a:prstGeom prst="snip1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t>flower</a:t>
            </a:r>
          </a:p>
        </p:txBody>
      </p:sp>
      <p:sp>
        <p:nvSpPr>
          <p:cNvPr id="22" name="Leaf"/>
          <p:cNvSpPr/>
          <p:nvPr/>
        </p:nvSpPr>
        <p:spPr>
          <a:xfrm>
            <a:off x="6936712" y="5402225"/>
            <a:ext cx="1036714" cy="386628"/>
          </a:xfrm>
          <a:prstGeom prst="snip1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t>leaf</a:t>
            </a:r>
          </a:p>
        </p:txBody>
      </p:sp>
      <p:sp>
        <p:nvSpPr>
          <p:cNvPr id="23" name="Stem"/>
          <p:cNvSpPr/>
          <p:nvPr/>
        </p:nvSpPr>
        <p:spPr>
          <a:xfrm>
            <a:off x="3011480" y="2304144"/>
            <a:ext cx="1036714" cy="386628"/>
          </a:xfrm>
          <a:prstGeom prst="snip1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t>stem</a:t>
            </a:r>
          </a:p>
        </p:txBody>
      </p:sp>
      <p:sp>
        <p:nvSpPr>
          <p:cNvPr id="25" name="Next"/>
          <p:cNvSpPr/>
          <p:nvPr/>
        </p:nvSpPr>
        <p:spPr>
          <a:xfrm>
            <a:off x="750884" y="5541299"/>
            <a:ext cx="865082" cy="49510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u="sng" dirty="0">
                <a:latin typeface="BBC Reith Sans Medium" panose="020B0703020204020204" pitchFamily="34" charset="-18"/>
                <a:ea typeface="BBC Reith Sans Medium" panose="020B0703020204020204" pitchFamily="34" charset="-18"/>
                <a:cs typeface="BBC Reith Sans Medium" panose="020B0703020204020204" pitchFamily="34" charset="-18"/>
              </a:rPr>
              <a:t>next</a:t>
            </a:r>
          </a:p>
        </p:txBody>
      </p:sp>
    </p:spTree>
    <p:extLst>
      <p:ext uri="{BB962C8B-B14F-4D97-AF65-F5344CB8AC3E}">
        <p14:creationId xmlns:p14="http://schemas.microsoft.com/office/powerpoint/2010/main" val="532456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5E-6 -3.7037E-7 L 0.39687 0.13218 " pathEditMode="relative" rAng="0" ptsTypes="AA">
                                      <p:cBhvr>
                                        <p:cTn id="6" dur="2000" fill="hold"/>
                                        <p:tgtEl>
                                          <p:spTgt spid="23"/>
                                        </p:tgtEl>
                                        <p:attrNameLst>
                                          <p:attrName>ppt_x</p:attrName>
                                          <p:attrName>ppt_y</p:attrName>
                                        </p:attrNameLst>
                                      </p:cBhvr>
                                      <p:rCtr x="19844" y="6597"/>
                                    </p:animMotion>
                                  </p:childTnLst>
                                </p:cTn>
                              </p:par>
                              <p:par>
                                <p:cTn id="7" presetID="42" presetClass="path" presetSubtype="0" accel="50000" decel="50000" fill="hold" grpId="0" nodeType="withEffect">
                                  <p:stCondLst>
                                    <p:cond delay="500"/>
                                  </p:stCondLst>
                                  <p:childTnLst>
                                    <p:animMotion origin="layout" path="M 1.11111E-6 3.7037E-6 L 0.03281 0.32083 " pathEditMode="relative" rAng="0" ptsTypes="AA">
                                      <p:cBhvr>
                                        <p:cTn id="8" dur="2000" fill="hold"/>
                                        <p:tgtEl>
                                          <p:spTgt spid="8"/>
                                        </p:tgtEl>
                                        <p:attrNameLst>
                                          <p:attrName>ppt_x</p:attrName>
                                          <p:attrName>ppt_y</p:attrName>
                                        </p:attrNameLst>
                                      </p:cBhvr>
                                      <p:rCtr x="1632" y="16042"/>
                                    </p:animMotion>
                                  </p:childTnLst>
                                </p:cTn>
                              </p:par>
                              <p:par>
                                <p:cTn id="9" presetID="42" presetClass="path" presetSubtype="0" accel="50000" decel="50000" fill="hold" grpId="0" nodeType="withEffect">
                                  <p:stCondLst>
                                    <p:cond delay="1000"/>
                                  </p:stCondLst>
                                  <p:childTnLst>
                                    <p:animMotion origin="layout" path="M 2.22222E-6 -2.22222E-6 L -0.4217 -0.1463 " pathEditMode="relative" rAng="0" ptsTypes="AA">
                                      <p:cBhvr>
                                        <p:cTn id="10" dur="2000" fill="hold"/>
                                        <p:tgtEl>
                                          <p:spTgt spid="22"/>
                                        </p:tgtEl>
                                        <p:attrNameLst>
                                          <p:attrName>ppt_x</p:attrName>
                                          <p:attrName>ppt_y</p:attrName>
                                        </p:attrNameLst>
                                      </p:cBhvr>
                                      <p:rCtr x="-21059" y="-7361"/>
                                    </p:animMotion>
                                  </p:childTnLst>
                                </p:cTn>
                              </p:par>
                              <p:par>
                                <p:cTn id="11" presetID="42" presetClass="path" presetSubtype="0" accel="50000" decel="50000" fill="hold" grpId="0" nodeType="withEffect">
                                  <p:stCondLst>
                                    <p:cond delay="1500"/>
                                  </p:stCondLst>
                                  <p:childTnLst>
                                    <p:animMotion origin="layout" path="M 3.61111E-6 4.07407E-6 L -0.00764 -0.30556 " pathEditMode="relative" rAng="0" ptsTypes="AA">
                                      <p:cBhvr>
                                        <p:cTn id="12" dur="2000" fill="hold"/>
                                        <p:tgtEl>
                                          <p:spTgt spid="21"/>
                                        </p:tgtEl>
                                        <p:attrNameLst>
                                          <p:attrName>ppt_x</p:attrName>
                                          <p:attrName>ppt_y</p:attrName>
                                        </p:attrNameLst>
                                      </p:cBhvr>
                                      <p:rCtr x="-382" y="-15255"/>
                                    </p:animMotion>
                                  </p:childTnLst>
                                </p:cTn>
                              </p:par>
                            </p:childTnLst>
                          </p:cTn>
                        </p:par>
                      </p:childTnLst>
                    </p:cTn>
                  </p:par>
                </p:childTnLst>
              </p:cTn>
              <p:nextCondLst>
                <p:cond evt="onClick" delay="0">
                  <p:tgtEl>
                    <p:spTgt spid="25"/>
                  </p:tgtEl>
                </p:cond>
              </p:nextCondLst>
            </p:seq>
          </p:childTnLst>
        </p:cTn>
      </p:par>
    </p:tnLst>
    <p:bldLst>
      <p:bldP spid="8" grpId="0" animBg="1"/>
      <p:bldP spid="21"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Parts of a Plant</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9" y="6084332"/>
            <a:ext cx="7577667" cy="594680"/>
          </a:xfrm>
          <a:prstGeom prst="rect">
            <a:avLst/>
          </a:prstGeom>
        </p:spPr>
      </p:pic>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t="10247" r="32712" b="17037"/>
          <a:stretch/>
        </p:blipFill>
        <p:spPr>
          <a:xfrm>
            <a:off x="6023549" y="923827"/>
            <a:ext cx="2516436" cy="3846652"/>
          </a:xfrm>
          <a:prstGeom prst="rect">
            <a:avLst/>
          </a:prstGeom>
        </p:spPr>
      </p:pic>
      <p:sp>
        <p:nvSpPr>
          <p:cNvPr id="30" name="Freeform 29"/>
          <p:cNvSpPr/>
          <p:nvPr/>
        </p:nvSpPr>
        <p:spPr>
          <a:xfrm>
            <a:off x="5759127" y="1433745"/>
            <a:ext cx="1328923" cy="242439"/>
          </a:xfrm>
          <a:custGeom>
            <a:avLst/>
            <a:gdLst>
              <a:gd name="connsiteX0" fmla="*/ 1708151 w 1879601"/>
              <a:gd name="connsiteY0" fmla="*/ 0 h 342900"/>
              <a:gd name="connsiteX1" fmla="*/ 1879601 w 1879601"/>
              <a:gd name="connsiteY1" fmla="*/ 171450 h 342900"/>
              <a:gd name="connsiteX2" fmla="*/ 1708151 w 1879601"/>
              <a:gd name="connsiteY2" fmla="*/ 342900 h 342900"/>
              <a:gd name="connsiteX3" fmla="*/ 1550175 w 1879601"/>
              <a:gd name="connsiteY3" fmla="*/ 238186 h 342900"/>
              <a:gd name="connsiteX4" fmla="*/ 1547812 w 1879601"/>
              <a:gd name="connsiteY4" fmla="*/ 226484 h 342900"/>
              <a:gd name="connsiteX5" fmla="*/ 0 w 1879601"/>
              <a:gd name="connsiteY5" fmla="*/ 226484 h 342900"/>
              <a:gd name="connsiteX6" fmla="*/ 0 w 1879601"/>
              <a:gd name="connsiteY6" fmla="*/ 116417 h 342900"/>
              <a:gd name="connsiteX7" fmla="*/ 1547812 w 1879601"/>
              <a:gd name="connsiteY7" fmla="*/ 116417 h 342900"/>
              <a:gd name="connsiteX8" fmla="*/ 1550175 w 1879601"/>
              <a:gd name="connsiteY8" fmla="*/ 104714 h 342900"/>
              <a:gd name="connsiteX9" fmla="*/ 1708151 w 1879601"/>
              <a:gd name="connsiteY9"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9601" h="342900">
                <a:moveTo>
                  <a:pt x="1708151" y="0"/>
                </a:moveTo>
                <a:cubicBezTo>
                  <a:pt x="1802840" y="0"/>
                  <a:pt x="1879601" y="76761"/>
                  <a:pt x="1879601" y="171450"/>
                </a:cubicBezTo>
                <a:cubicBezTo>
                  <a:pt x="1879601" y="266139"/>
                  <a:pt x="1802840" y="342900"/>
                  <a:pt x="1708151" y="342900"/>
                </a:cubicBezTo>
                <a:cubicBezTo>
                  <a:pt x="1637135" y="342900"/>
                  <a:pt x="1576202" y="299722"/>
                  <a:pt x="1550175" y="238186"/>
                </a:cubicBezTo>
                <a:lnTo>
                  <a:pt x="1547812" y="226484"/>
                </a:lnTo>
                <a:lnTo>
                  <a:pt x="0" y="226484"/>
                </a:lnTo>
                <a:lnTo>
                  <a:pt x="0" y="116417"/>
                </a:lnTo>
                <a:lnTo>
                  <a:pt x="1547812" y="116417"/>
                </a:lnTo>
                <a:lnTo>
                  <a:pt x="1550175" y="104714"/>
                </a:lnTo>
                <a:cubicBezTo>
                  <a:pt x="1576202" y="43178"/>
                  <a:pt x="1637135" y="0"/>
                  <a:pt x="1708151" y="0"/>
                </a:cubicBezTo>
                <a:close/>
              </a:path>
            </a:pathLst>
          </a:custGeom>
          <a:solidFill>
            <a:srgbClr val="E3E179"/>
          </a:solidFill>
          <a:ln w="190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30"/>
          <p:cNvSpPr/>
          <p:nvPr/>
        </p:nvSpPr>
        <p:spPr>
          <a:xfrm rot="19660394">
            <a:off x="5823747" y="3599792"/>
            <a:ext cx="1440688" cy="262829"/>
          </a:xfrm>
          <a:custGeom>
            <a:avLst/>
            <a:gdLst>
              <a:gd name="connsiteX0" fmla="*/ 1708151 w 1879601"/>
              <a:gd name="connsiteY0" fmla="*/ 0 h 342900"/>
              <a:gd name="connsiteX1" fmla="*/ 1879601 w 1879601"/>
              <a:gd name="connsiteY1" fmla="*/ 171450 h 342900"/>
              <a:gd name="connsiteX2" fmla="*/ 1708151 w 1879601"/>
              <a:gd name="connsiteY2" fmla="*/ 342900 h 342900"/>
              <a:gd name="connsiteX3" fmla="*/ 1550175 w 1879601"/>
              <a:gd name="connsiteY3" fmla="*/ 238186 h 342900"/>
              <a:gd name="connsiteX4" fmla="*/ 1547812 w 1879601"/>
              <a:gd name="connsiteY4" fmla="*/ 226484 h 342900"/>
              <a:gd name="connsiteX5" fmla="*/ 0 w 1879601"/>
              <a:gd name="connsiteY5" fmla="*/ 226484 h 342900"/>
              <a:gd name="connsiteX6" fmla="*/ 0 w 1879601"/>
              <a:gd name="connsiteY6" fmla="*/ 116417 h 342900"/>
              <a:gd name="connsiteX7" fmla="*/ 1547812 w 1879601"/>
              <a:gd name="connsiteY7" fmla="*/ 116417 h 342900"/>
              <a:gd name="connsiteX8" fmla="*/ 1550175 w 1879601"/>
              <a:gd name="connsiteY8" fmla="*/ 104714 h 342900"/>
              <a:gd name="connsiteX9" fmla="*/ 1708151 w 1879601"/>
              <a:gd name="connsiteY9"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9601" h="342900">
                <a:moveTo>
                  <a:pt x="1708151" y="0"/>
                </a:moveTo>
                <a:cubicBezTo>
                  <a:pt x="1802840" y="0"/>
                  <a:pt x="1879601" y="76761"/>
                  <a:pt x="1879601" y="171450"/>
                </a:cubicBezTo>
                <a:cubicBezTo>
                  <a:pt x="1879601" y="266139"/>
                  <a:pt x="1802840" y="342900"/>
                  <a:pt x="1708151" y="342900"/>
                </a:cubicBezTo>
                <a:cubicBezTo>
                  <a:pt x="1637135" y="342900"/>
                  <a:pt x="1576202" y="299722"/>
                  <a:pt x="1550175" y="238186"/>
                </a:cubicBezTo>
                <a:lnTo>
                  <a:pt x="1547812" y="226484"/>
                </a:lnTo>
                <a:lnTo>
                  <a:pt x="0" y="226484"/>
                </a:lnTo>
                <a:lnTo>
                  <a:pt x="0" y="116417"/>
                </a:lnTo>
                <a:lnTo>
                  <a:pt x="1547812" y="116417"/>
                </a:lnTo>
                <a:lnTo>
                  <a:pt x="1550175" y="104714"/>
                </a:lnTo>
                <a:cubicBezTo>
                  <a:pt x="1576202" y="43178"/>
                  <a:pt x="1637135" y="0"/>
                  <a:pt x="1708151" y="0"/>
                </a:cubicBezTo>
                <a:close/>
              </a:path>
            </a:pathLst>
          </a:custGeom>
          <a:solidFill>
            <a:srgbClr val="E3E179"/>
          </a:solidFill>
          <a:ln w="190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lower"/>
          <p:cNvSpPr/>
          <p:nvPr/>
        </p:nvSpPr>
        <p:spPr>
          <a:xfrm>
            <a:off x="5048278" y="1408951"/>
            <a:ext cx="1036714" cy="386628"/>
          </a:xfrm>
          <a:prstGeom prst="snip1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t>flower</a:t>
            </a:r>
          </a:p>
        </p:txBody>
      </p:sp>
      <p:sp>
        <p:nvSpPr>
          <p:cNvPr id="37" name="Rectangle 36"/>
          <p:cNvSpPr/>
          <p:nvPr/>
        </p:nvSpPr>
        <p:spPr>
          <a:xfrm>
            <a:off x="630299" y="1790917"/>
            <a:ext cx="5454693" cy="1941658"/>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Some plants produce flowers. These are usually brightly coloured and contain nectar to attract pollinators (animals that carry pollen between flowers) for pollination to happen; this is the process necessary for a plant to reproduce, which results in it forming seeds. These seeds are then dispersed in different ways to grow new plants of the same species.</a:t>
            </a:r>
          </a:p>
        </p:txBody>
      </p:sp>
      <p:sp>
        <p:nvSpPr>
          <p:cNvPr id="35" name="Leaf"/>
          <p:cNvSpPr/>
          <p:nvPr/>
        </p:nvSpPr>
        <p:spPr>
          <a:xfrm>
            <a:off x="5046107" y="3951481"/>
            <a:ext cx="1036714" cy="386628"/>
          </a:xfrm>
          <a:prstGeom prst="snip1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t>leaf</a:t>
            </a:r>
          </a:p>
        </p:txBody>
      </p:sp>
      <p:sp>
        <p:nvSpPr>
          <p:cNvPr id="38" name="Rectangle 37"/>
          <p:cNvSpPr/>
          <p:nvPr/>
        </p:nvSpPr>
        <p:spPr>
          <a:xfrm>
            <a:off x="630299" y="4315138"/>
            <a:ext cx="5454693" cy="1695437"/>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The leaves are attached to the stem in such a way that the plant’s system for transporting nutrients and water extends to them. Leaves make use of this water, along with light absorbed from </a:t>
            </a:r>
            <a:r>
              <a:rPr lang="en-GB" sz="1600">
                <a:latin typeface="BBC Reith Sans Medium" panose="020B0703020204020204" pitchFamily="34" charset="-18"/>
                <a:ea typeface="BBC Reith Sans Medium" panose="020B0703020204020204" pitchFamily="34" charset="-18"/>
                <a:cs typeface="BBC Reith Sans Medium" panose="020B0703020204020204" pitchFamily="34" charset="-18"/>
              </a:rPr>
              <a:t>the Sun </a:t>
            </a:r>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and carbon dioxide taken in from the air around the plant to make food for the plant. This process is called photosynthesis.</a:t>
            </a:r>
          </a:p>
        </p:txBody>
      </p:sp>
    </p:spTree>
    <p:extLst>
      <p:ext uri="{BB962C8B-B14F-4D97-AF65-F5344CB8AC3E}">
        <p14:creationId xmlns:p14="http://schemas.microsoft.com/office/powerpoint/2010/main" val="364496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500"/>
                                        <p:tgtEl>
                                          <p:spTgt spid="3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right)">
                                      <p:cBhvr>
                                        <p:cTn id="10" dur="500"/>
                                        <p:tgtEl>
                                          <p:spTgt spid="3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right)">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right)">
                                      <p:cBhvr>
                                        <p:cTn id="21" dur="500"/>
                                        <p:tgtEl>
                                          <p:spTgt spid="35"/>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right)">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4" grpId="0" animBg="1"/>
      <p:bldP spid="37" grpId="0" animBg="1"/>
      <p:bldP spid="35"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457198" y="478895"/>
            <a:ext cx="8220075" cy="994306"/>
          </a:xfrm>
        </p:spPr>
        <p:txBody>
          <a:bodyPr/>
          <a:lstStyle/>
          <a:p>
            <a:r>
              <a:rPr lang="en-GB" dirty="0">
                <a:solidFill>
                  <a:srgbClr val="000033"/>
                </a:solidFill>
                <a:latin typeface="BBC Reith Sans Medium" panose="020B0703020204020204" pitchFamily="34" charset="-18"/>
                <a:ea typeface="BBC Reith Sans Medium" panose="020B0703020204020204" pitchFamily="34" charset="-18"/>
                <a:cs typeface="BBC Reith Sans Medium" panose="020B0703020204020204" pitchFamily="34" charset="-18"/>
              </a:rPr>
              <a:t>Parts of a Plant</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9" y="6084332"/>
            <a:ext cx="7577667" cy="594680"/>
          </a:xfrm>
          <a:prstGeom prst="rect">
            <a:avLst/>
          </a:prstGeom>
        </p:spPr>
      </p:pic>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t="10247" r="32712" b="17037"/>
          <a:stretch/>
        </p:blipFill>
        <p:spPr>
          <a:xfrm>
            <a:off x="6056207" y="923827"/>
            <a:ext cx="2516436" cy="3846652"/>
          </a:xfrm>
          <a:prstGeom prst="rect">
            <a:avLst/>
          </a:prstGeom>
        </p:spPr>
      </p:pic>
      <p:sp>
        <p:nvSpPr>
          <p:cNvPr id="30" name="Freeform 29"/>
          <p:cNvSpPr/>
          <p:nvPr/>
        </p:nvSpPr>
        <p:spPr>
          <a:xfrm>
            <a:off x="5979432" y="1954807"/>
            <a:ext cx="1328923" cy="242439"/>
          </a:xfrm>
          <a:custGeom>
            <a:avLst/>
            <a:gdLst>
              <a:gd name="connsiteX0" fmla="*/ 1708151 w 1879601"/>
              <a:gd name="connsiteY0" fmla="*/ 0 h 342900"/>
              <a:gd name="connsiteX1" fmla="*/ 1879601 w 1879601"/>
              <a:gd name="connsiteY1" fmla="*/ 171450 h 342900"/>
              <a:gd name="connsiteX2" fmla="*/ 1708151 w 1879601"/>
              <a:gd name="connsiteY2" fmla="*/ 342900 h 342900"/>
              <a:gd name="connsiteX3" fmla="*/ 1550175 w 1879601"/>
              <a:gd name="connsiteY3" fmla="*/ 238186 h 342900"/>
              <a:gd name="connsiteX4" fmla="*/ 1547812 w 1879601"/>
              <a:gd name="connsiteY4" fmla="*/ 226484 h 342900"/>
              <a:gd name="connsiteX5" fmla="*/ 0 w 1879601"/>
              <a:gd name="connsiteY5" fmla="*/ 226484 h 342900"/>
              <a:gd name="connsiteX6" fmla="*/ 0 w 1879601"/>
              <a:gd name="connsiteY6" fmla="*/ 116417 h 342900"/>
              <a:gd name="connsiteX7" fmla="*/ 1547812 w 1879601"/>
              <a:gd name="connsiteY7" fmla="*/ 116417 h 342900"/>
              <a:gd name="connsiteX8" fmla="*/ 1550175 w 1879601"/>
              <a:gd name="connsiteY8" fmla="*/ 104714 h 342900"/>
              <a:gd name="connsiteX9" fmla="*/ 1708151 w 1879601"/>
              <a:gd name="connsiteY9"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9601" h="342900">
                <a:moveTo>
                  <a:pt x="1708151" y="0"/>
                </a:moveTo>
                <a:cubicBezTo>
                  <a:pt x="1802840" y="0"/>
                  <a:pt x="1879601" y="76761"/>
                  <a:pt x="1879601" y="171450"/>
                </a:cubicBezTo>
                <a:cubicBezTo>
                  <a:pt x="1879601" y="266139"/>
                  <a:pt x="1802840" y="342900"/>
                  <a:pt x="1708151" y="342900"/>
                </a:cubicBezTo>
                <a:cubicBezTo>
                  <a:pt x="1637135" y="342900"/>
                  <a:pt x="1576202" y="299722"/>
                  <a:pt x="1550175" y="238186"/>
                </a:cubicBezTo>
                <a:lnTo>
                  <a:pt x="1547812" y="226484"/>
                </a:lnTo>
                <a:lnTo>
                  <a:pt x="0" y="226484"/>
                </a:lnTo>
                <a:lnTo>
                  <a:pt x="0" y="116417"/>
                </a:lnTo>
                <a:lnTo>
                  <a:pt x="1547812" y="116417"/>
                </a:lnTo>
                <a:lnTo>
                  <a:pt x="1550175" y="104714"/>
                </a:lnTo>
                <a:cubicBezTo>
                  <a:pt x="1576202" y="43178"/>
                  <a:pt x="1637135" y="0"/>
                  <a:pt x="1708151" y="0"/>
                </a:cubicBezTo>
                <a:close/>
              </a:path>
            </a:pathLst>
          </a:custGeom>
          <a:solidFill>
            <a:srgbClr val="E3E179"/>
          </a:solidFill>
          <a:ln w="190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reeform 31"/>
          <p:cNvSpPr/>
          <p:nvPr/>
        </p:nvSpPr>
        <p:spPr>
          <a:xfrm>
            <a:off x="5731227" y="4057760"/>
            <a:ext cx="1328923" cy="242439"/>
          </a:xfrm>
          <a:custGeom>
            <a:avLst/>
            <a:gdLst>
              <a:gd name="connsiteX0" fmla="*/ 1708151 w 1879601"/>
              <a:gd name="connsiteY0" fmla="*/ 0 h 342900"/>
              <a:gd name="connsiteX1" fmla="*/ 1879601 w 1879601"/>
              <a:gd name="connsiteY1" fmla="*/ 171450 h 342900"/>
              <a:gd name="connsiteX2" fmla="*/ 1708151 w 1879601"/>
              <a:gd name="connsiteY2" fmla="*/ 342900 h 342900"/>
              <a:gd name="connsiteX3" fmla="*/ 1550175 w 1879601"/>
              <a:gd name="connsiteY3" fmla="*/ 238186 h 342900"/>
              <a:gd name="connsiteX4" fmla="*/ 1547812 w 1879601"/>
              <a:gd name="connsiteY4" fmla="*/ 226484 h 342900"/>
              <a:gd name="connsiteX5" fmla="*/ 0 w 1879601"/>
              <a:gd name="connsiteY5" fmla="*/ 226484 h 342900"/>
              <a:gd name="connsiteX6" fmla="*/ 0 w 1879601"/>
              <a:gd name="connsiteY6" fmla="*/ 116417 h 342900"/>
              <a:gd name="connsiteX7" fmla="*/ 1547812 w 1879601"/>
              <a:gd name="connsiteY7" fmla="*/ 116417 h 342900"/>
              <a:gd name="connsiteX8" fmla="*/ 1550175 w 1879601"/>
              <a:gd name="connsiteY8" fmla="*/ 104714 h 342900"/>
              <a:gd name="connsiteX9" fmla="*/ 1708151 w 1879601"/>
              <a:gd name="connsiteY9"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9601" h="342900">
                <a:moveTo>
                  <a:pt x="1708151" y="0"/>
                </a:moveTo>
                <a:cubicBezTo>
                  <a:pt x="1802840" y="0"/>
                  <a:pt x="1879601" y="76761"/>
                  <a:pt x="1879601" y="171450"/>
                </a:cubicBezTo>
                <a:cubicBezTo>
                  <a:pt x="1879601" y="266139"/>
                  <a:pt x="1802840" y="342900"/>
                  <a:pt x="1708151" y="342900"/>
                </a:cubicBezTo>
                <a:cubicBezTo>
                  <a:pt x="1637135" y="342900"/>
                  <a:pt x="1576202" y="299722"/>
                  <a:pt x="1550175" y="238186"/>
                </a:cubicBezTo>
                <a:lnTo>
                  <a:pt x="1547812" y="226484"/>
                </a:lnTo>
                <a:lnTo>
                  <a:pt x="0" y="226484"/>
                </a:lnTo>
                <a:lnTo>
                  <a:pt x="0" y="116417"/>
                </a:lnTo>
                <a:lnTo>
                  <a:pt x="1547812" y="116417"/>
                </a:lnTo>
                <a:lnTo>
                  <a:pt x="1550175" y="104714"/>
                </a:lnTo>
                <a:cubicBezTo>
                  <a:pt x="1576202" y="43178"/>
                  <a:pt x="1637135" y="0"/>
                  <a:pt x="1708151" y="0"/>
                </a:cubicBezTo>
                <a:close/>
              </a:path>
            </a:pathLst>
          </a:custGeom>
          <a:solidFill>
            <a:srgbClr val="E3E179"/>
          </a:solidFill>
          <a:ln w="19050">
            <a:solidFill>
              <a:srgbClr val="00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lower"/>
          <p:cNvSpPr/>
          <p:nvPr/>
        </p:nvSpPr>
        <p:spPr>
          <a:xfrm>
            <a:off x="5045427" y="1936813"/>
            <a:ext cx="1036714" cy="386628"/>
          </a:xfrm>
          <a:prstGeom prst="snip1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t>stem</a:t>
            </a:r>
          </a:p>
        </p:txBody>
      </p:sp>
      <p:sp>
        <p:nvSpPr>
          <p:cNvPr id="37" name="Rectangle 36"/>
          <p:cNvSpPr/>
          <p:nvPr/>
        </p:nvSpPr>
        <p:spPr>
          <a:xfrm>
            <a:off x="630299" y="2312624"/>
            <a:ext cx="5454693" cy="1449216"/>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The stem allows water and nutrients to travel between the roots and other parts of the plant while also supporting the leaves and helping the plant to stand upright. Some stems store water and nutrients that have been taken in by the roots.</a:t>
            </a:r>
          </a:p>
        </p:txBody>
      </p:sp>
      <p:sp>
        <p:nvSpPr>
          <p:cNvPr id="16" name="Rectangle 15"/>
          <p:cNvSpPr/>
          <p:nvPr/>
        </p:nvSpPr>
        <p:spPr>
          <a:xfrm>
            <a:off x="630299" y="4462213"/>
            <a:ext cx="5451842" cy="1449216"/>
          </a:xfrm>
          <a:prstGeom prst="rect">
            <a:avLst/>
          </a:prstGeom>
          <a:solidFill>
            <a:srgbClr val="7DAA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600" dirty="0">
                <a:latin typeface="BBC Reith Sans Medium" panose="020B0703020204020204" pitchFamily="34" charset="-18"/>
                <a:ea typeface="BBC Reith Sans Medium" panose="020B0703020204020204" pitchFamily="34" charset="-18"/>
                <a:cs typeface="BBC Reith Sans Medium" panose="020B0703020204020204" pitchFamily="34" charset="-18"/>
              </a:rPr>
              <a:t>All plants have roots, which are usually below the surface of the soil and have the primary aim of taking up water and nutrients from the soil. Additionally, roots help to anchor the plant, keeping it stable and upright.</a:t>
            </a:r>
          </a:p>
        </p:txBody>
      </p:sp>
      <p:sp>
        <p:nvSpPr>
          <p:cNvPr id="33" name="Root"/>
          <p:cNvSpPr/>
          <p:nvPr/>
        </p:nvSpPr>
        <p:spPr>
          <a:xfrm>
            <a:off x="5045427" y="4075585"/>
            <a:ext cx="1036714" cy="386628"/>
          </a:xfrm>
          <a:prstGeom prst="snip1Rect">
            <a:avLst>
              <a:gd name="adj" fmla="val 50000"/>
            </a:avLst>
          </a:prstGeom>
          <a:solidFill>
            <a:srgbClr val="00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dirty="0"/>
              <a:t>roots</a:t>
            </a:r>
          </a:p>
        </p:txBody>
      </p:sp>
    </p:spTree>
    <p:extLst>
      <p:ext uri="{BB962C8B-B14F-4D97-AF65-F5344CB8AC3E}">
        <p14:creationId xmlns:p14="http://schemas.microsoft.com/office/powerpoint/2010/main" val="208393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right)">
                                      <p:cBhvr>
                                        <p:cTn id="7" dur="500"/>
                                        <p:tgtEl>
                                          <p:spTgt spid="3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right)">
                                      <p:cBhvr>
                                        <p:cTn id="10" dur="500"/>
                                        <p:tgtEl>
                                          <p:spTgt spid="3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right)">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right)">
                                      <p:cBhvr>
                                        <p:cTn id="18" dur="500"/>
                                        <p:tgtEl>
                                          <p:spTgt spid="32"/>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right)">
                                      <p:cBhvr>
                                        <p:cTn id="21" dur="500"/>
                                        <p:tgtEl>
                                          <p:spTgt spid="33"/>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righ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4" grpId="0" animBg="1"/>
      <p:bldP spid="37" grpId="0" animBg="1"/>
      <p:bldP spid="16" grpId="0" animBg="1"/>
      <p:bldP spid="3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BBC Live Lessons">
      <a:majorFont>
        <a:latin typeface="BBC Reith Sans XBold"/>
        <a:ea typeface=""/>
        <a:cs typeface=""/>
      </a:majorFont>
      <a:minorFont>
        <a:latin typeface="BBC Reith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968</TotalTime>
  <Words>1701</Words>
  <Application>Microsoft Office PowerPoint</Application>
  <PresentationFormat>On-screen Show (4:3)</PresentationFormat>
  <Paragraphs>136</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Roboto</vt:lpstr>
      <vt:lpstr>BBC Reith Sans Medium</vt:lpstr>
      <vt:lpstr>BBC Reith Sans</vt:lpstr>
      <vt:lpstr>Calibri</vt:lpstr>
      <vt:lpstr>BBC Reith Sans XBold</vt:lpstr>
      <vt:lpstr>Twinkl</vt:lpstr>
      <vt:lpstr>Arial</vt:lpstr>
      <vt:lpstr>Office Theme</vt:lpstr>
      <vt:lpstr>PowerPoint Presentation</vt:lpstr>
      <vt:lpstr>PowerPoint Presentation</vt:lpstr>
      <vt:lpstr>PowerPoint Presentation</vt:lpstr>
      <vt:lpstr>The World of Plants</vt:lpstr>
      <vt:lpstr>The World of Plants</vt:lpstr>
      <vt:lpstr>The World of Plants</vt:lpstr>
      <vt:lpstr>Parts of a Plant</vt:lpstr>
      <vt:lpstr>Parts of a Plant</vt:lpstr>
      <vt:lpstr>Parts of a Plant</vt:lpstr>
      <vt:lpstr>Trees Are Also Plants</vt:lpstr>
      <vt:lpstr>Variation In Plants</vt:lpstr>
      <vt:lpstr>What Do Plants Need?</vt:lpstr>
      <vt:lpstr>Adaptation of Plants</vt:lpstr>
      <vt:lpstr>Adaptation of Plants</vt:lpstr>
      <vt:lpstr>Adaptation of Plants</vt:lpstr>
      <vt:lpstr>Adaptation of Plants</vt:lpstr>
      <vt:lpstr>Pollination of Plants</vt:lpstr>
      <vt:lpstr>Pollination of Plants</vt:lpstr>
      <vt:lpstr>Pollination of Plants</vt:lpstr>
      <vt:lpstr>Quick Quiz</vt:lpstr>
      <vt:lpstr>Quick Quiz</vt:lpstr>
      <vt:lpstr>Quick Quiz</vt:lpstr>
      <vt:lpstr>Quick Quiz</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Moarcas</dc:creator>
  <cp:lastModifiedBy>Ruth Ashby</cp:lastModifiedBy>
  <cp:revision>77</cp:revision>
  <dcterms:created xsi:type="dcterms:W3CDTF">2021-11-18T14:47:03Z</dcterms:created>
  <dcterms:modified xsi:type="dcterms:W3CDTF">2021-12-21T15:13:05Z</dcterms:modified>
</cp:coreProperties>
</file>