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9"/>
  </p:notesMasterIdLst>
  <p:handoutMasterIdLst>
    <p:handoutMasterId r:id="rId30"/>
  </p:handoutMasterIdLst>
  <p:sldIdLst>
    <p:sldId id="277" r:id="rId2"/>
    <p:sldId id="258" r:id="rId3"/>
    <p:sldId id="278" r:id="rId4"/>
    <p:sldId id="300" r:id="rId5"/>
    <p:sldId id="279" r:id="rId6"/>
    <p:sldId id="264" r:id="rId7"/>
    <p:sldId id="280" r:id="rId8"/>
    <p:sldId id="281" r:id="rId9"/>
    <p:sldId id="282" r:id="rId10"/>
    <p:sldId id="283" r:id="rId11"/>
    <p:sldId id="284" r:id="rId12"/>
    <p:sldId id="296" r:id="rId13"/>
    <p:sldId id="285" r:id="rId14"/>
    <p:sldId id="287" r:id="rId15"/>
    <p:sldId id="286" r:id="rId16"/>
    <p:sldId id="288" r:id="rId17"/>
    <p:sldId id="290" r:id="rId18"/>
    <p:sldId id="289" r:id="rId19"/>
    <p:sldId id="291" r:id="rId20"/>
    <p:sldId id="297" r:id="rId21"/>
    <p:sldId id="298" r:id="rId22"/>
    <p:sldId id="299" r:id="rId23"/>
    <p:sldId id="292" r:id="rId24"/>
    <p:sldId id="293" r:id="rId25"/>
    <p:sldId id="294" r:id="rId26"/>
    <p:sldId id="295" r:id="rId27"/>
    <p:sldId id="267" r:id="rId28"/>
  </p:sldIdLst>
  <p:sldSz cx="9144000" cy="6858000" type="screen4x3"/>
  <p:notesSz cx="6858000" cy="9144000"/>
  <p:embeddedFontLst>
    <p:embeddedFont>
      <p:font typeface="BBC Reith Sans" panose="020B0603020204020204" pitchFamily="34" charset="-18"/>
      <p:regular r:id="rId31"/>
      <p:bold r:id="rId32"/>
      <p:italic r:id="rId33"/>
      <p:boldItalic r:id="rId34"/>
    </p:embeddedFont>
    <p:embeddedFont>
      <p:font typeface="Roboto" panose="02000000000000000000" pitchFamily="2" charset="0"/>
      <p:regular r:id="rId35"/>
      <p:bold r:id="rId36"/>
      <p:italic r:id="rId37"/>
      <p:boldItalic r:id="rId38"/>
    </p:embeddedFont>
    <p:embeddedFont>
      <p:font typeface="Calibri" panose="020F0502020204030204" pitchFamily="34" charset="0"/>
      <p:regular r:id="rId39"/>
      <p:bold r:id="rId40"/>
      <p:italic r:id="rId41"/>
      <p:boldItalic r:id="rId42"/>
    </p:embeddedFont>
    <p:embeddedFont>
      <p:font typeface="Twinkl" pitchFamily="2" charset="0"/>
      <p:regular r:id="rId43"/>
      <p:bold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307"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3344"/>
    <a:srgbClr val="6FBD84"/>
    <a:srgbClr val="ED6C76"/>
    <a:srgbClr val="2B2E39"/>
    <a:srgbClr val="8ACBC0"/>
    <a:srgbClr val="F1884C"/>
    <a:srgbClr val="A873B0"/>
    <a:srgbClr val="8C368C"/>
    <a:srgbClr val="F9B000"/>
    <a:srgbClr val="E8C5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showGuides="1">
      <p:cViewPr varScale="1">
        <p:scale>
          <a:sx n="114" d="100"/>
          <a:sy n="114" d="100"/>
        </p:scale>
        <p:origin x="1560" y="138"/>
      </p:cViewPr>
      <p:guideLst>
        <p:guide orient="horz" pos="2160"/>
        <p:guide pos="2880"/>
        <p:guide pos="340"/>
        <p:guide orient="horz" pos="3974"/>
        <p:guide pos="5420"/>
        <p:guide orient="horz" pos="346"/>
        <p:guide pos="476"/>
        <p:guide orient="horz" pos="482"/>
        <p:guide orient="horz" pos="3838"/>
        <p:guide pos="5307"/>
      </p:guideLst>
    </p:cSldViewPr>
  </p:slideViewPr>
  <p:notesTextViewPr>
    <p:cViewPr>
      <p:scale>
        <a:sx n="3" d="2"/>
        <a:sy n="3" d="2"/>
      </p:scale>
      <p:origin x="0" y="0"/>
    </p:cViewPr>
  </p:notesTextViewPr>
  <p:notesViewPr>
    <p:cSldViewPr snapToGrid="0" showGuides="1">
      <p:cViewPr varScale="1">
        <p:scale>
          <a:sx n="58" d="100"/>
          <a:sy n="58" d="100"/>
        </p:scale>
        <p:origin x="1962"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14/10/2021</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14/10/2021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a:hlinkClick r:id="rId3"/>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5.png"/><Relationship Id="rId1" Type="http://schemas.openxmlformats.org/officeDocument/2006/relationships/slideLayout" Target="../slideLayouts/slideLayout3.xml"/><Relationship Id="rId4" Type="http://schemas.openxmlformats.org/officeDocument/2006/relationships/image" Target="../media/image38.jpe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png"/><Relationship Id="rId1" Type="http://schemas.openxmlformats.org/officeDocument/2006/relationships/slideLayout" Target="../slideLayouts/slideLayout3.xml"/><Relationship Id="rId5" Type="http://schemas.openxmlformats.org/officeDocument/2006/relationships/image" Target="../media/image46.pn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png"/><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png"/><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png"/><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bbc.co.uk/teach/live-lessons/space-live-lesson/zbt3vwx" TargetMode="Externa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gif"/><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2"/>
          <p:cNvSpPr>
            <a:spLocks/>
          </p:cNvSpPr>
          <p:nvPr/>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grpSp>
        <p:nvGrpSpPr>
          <p:cNvPr id="10" name="Group 9"/>
          <p:cNvGrpSpPr/>
          <p:nvPr/>
        </p:nvGrpSpPr>
        <p:grpSpPr>
          <a:xfrm>
            <a:off x="743837" y="778565"/>
            <a:ext cx="7644513" cy="2295228"/>
            <a:chOff x="743837" y="1344834"/>
            <a:chExt cx="7644513" cy="2295228"/>
          </a:xfrm>
        </p:grpSpPr>
        <p:sp>
          <p:nvSpPr>
            <p:cNvPr id="6" name="Rectangle 5"/>
            <p:cNvSpPr/>
            <p:nvPr/>
          </p:nvSpPr>
          <p:spPr>
            <a:xfrm>
              <a:off x="743837" y="1344834"/>
              <a:ext cx="1266195"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Animations</a:t>
              </a:r>
            </a:p>
          </p:txBody>
        </p:sp>
        <p:sp>
          <p:nvSpPr>
            <p:cNvPr id="8" name="Rectangle 7"/>
            <p:cNvSpPr/>
            <p:nvPr/>
          </p:nvSpPr>
          <p:spPr>
            <a:xfrm>
              <a:off x="755650" y="1618794"/>
              <a:ext cx="7632700" cy="2021268"/>
            </a:xfrm>
            <a:prstGeom prst="rect">
              <a:avLst/>
            </a:prstGeom>
            <a:noFill/>
            <a:ln w="19050">
              <a:solidFill>
                <a:srgbClr val="18A0DB"/>
              </a:solidFill>
            </a:ln>
          </p:spPr>
          <p:txBody>
            <a:bodyPr wrap="square" lIns="216000" tIns="216000" rIns="216000" bIns="216000">
              <a:spAutoFit/>
            </a:bodyPr>
            <a:lstStyle/>
            <a:p>
              <a:pPr>
                <a:spcAft>
                  <a:spcPts val="600"/>
                </a:spcAft>
              </a:pPr>
              <a:r>
                <a:rPr lang="en-GB" sz="1400" dirty="0">
                  <a:latin typeface="Roboto" panose="02000000000000000000" pitchFamily="2" charset="0"/>
                  <a:ea typeface="Roboto" panose="02000000000000000000" pitchFamily="2" charset="0"/>
                </a:rPr>
                <a:t>This resource has been designed with animations to make it as fun and engaging as possible. To view the content in the correct formatting, please view the PowerPoint in ‘slide show mode’. This takes you from desktop to presentation mode. If you view the slides out of ‘slide show mode’, you may find that some of the text and images overlap each other and/or are difficult to read. </a:t>
              </a:r>
            </a:p>
            <a:p>
              <a:pPr>
                <a:spcAft>
                  <a:spcPts val="600"/>
                </a:spcAft>
              </a:pPr>
              <a:r>
                <a:rPr lang="en-GB" sz="1400" dirty="0">
                  <a:latin typeface="Roboto" panose="02000000000000000000" pitchFamily="2" charset="0"/>
                  <a:ea typeface="Roboto" panose="02000000000000000000" pitchFamily="2" charset="0"/>
                </a:rPr>
                <a:t>To enter slide show mode, go to the </a:t>
              </a:r>
              <a:r>
                <a:rPr lang="en-GB" sz="1400" b="1" dirty="0">
                  <a:latin typeface="Roboto" panose="02000000000000000000" pitchFamily="2" charset="0"/>
                  <a:ea typeface="Roboto" panose="02000000000000000000" pitchFamily="2" charset="0"/>
                </a:rPr>
                <a:t>slide show menu tab </a:t>
              </a:r>
              <a:r>
                <a:rPr lang="en-GB" sz="1400" dirty="0">
                  <a:latin typeface="Roboto" panose="02000000000000000000" pitchFamily="2" charset="0"/>
                  <a:ea typeface="Roboto" panose="02000000000000000000" pitchFamily="2" charset="0"/>
                </a:rPr>
                <a:t>and select either </a:t>
              </a:r>
              <a:r>
                <a:rPr lang="en-GB" sz="1400" b="1" dirty="0">
                  <a:latin typeface="Roboto" panose="02000000000000000000" pitchFamily="2" charset="0"/>
                  <a:ea typeface="Roboto" panose="02000000000000000000" pitchFamily="2" charset="0"/>
                </a:rPr>
                <a:t>from beginning</a:t>
              </a:r>
              <a:r>
                <a:rPr lang="en-GB" sz="1400" dirty="0">
                  <a:latin typeface="Roboto" panose="02000000000000000000" pitchFamily="2" charset="0"/>
                  <a:ea typeface="Roboto" panose="02000000000000000000" pitchFamily="2" charset="0"/>
                </a:rPr>
                <a:t> </a:t>
              </a:r>
              <a:r>
                <a:rPr lang="en-GB" sz="1400" b="1" dirty="0">
                  <a:latin typeface="Roboto" panose="02000000000000000000" pitchFamily="2" charset="0"/>
                  <a:ea typeface="Roboto" panose="02000000000000000000" pitchFamily="2" charset="0"/>
                </a:rPr>
                <a:t>or from current slide</a:t>
              </a:r>
              <a:r>
                <a:rPr lang="en-GB" sz="1400" dirty="0">
                  <a:latin typeface="Roboto" panose="02000000000000000000" pitchFamily="2" charset="0"/>
                  <a:ea typeface="Roboto" panose="02000000000000000000" pitchFamily="2" charset="0"/>
                </a:rPr>
                <a:t>.</a:t>
              </a:r>
            </a:p>
          </p:txBody>
        </p:sp>
      </p:grpSp>
      <p:grpSp>
        <p:nvGrpSpPr>
          <p:cNvPr id="11" name="Group 10"/>
          <p:cNvGrpSpPr/>
          <p:nvPr/>
        </p:nvGrpSpPr>
        <p:grpSpPr>
          <a:xfrm>
            <a:off x="733079" y="3429000"/>
            <a:ext cx="7643458" cy="2649171"/>
            <a:chOff x="744892" y="3707365"/>
            <a:chExt cx="7643458" cy="2649171"/>
          </a:xfrm>
        </p:grpSpPr>
        <p:sp>
          <p:nvSpPr>
            <p:cNvPr id="12" name="Rectangle 11"/>
            <p:cNvSpPr/>
            <p:nvPr/>
          </p:nvSpPr>
          <p:spPr>
            <a:xfrm>
              <a:off x="744892" y="3707365"/>
              <a:ext cx="3214972"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Links to External Video Websites</a:t>
              </a:r>
            </a:p>
          </p:txBody>
        </p:sp>
        <p:sp>
          <p:nvSpPr>
            <p:cNvPr id="13" name="Rectangle 12"/>
            <p:cNvSpPr/>
            <p:nvPr/>
          </p:nvSpPr>
          <p:spPr>
            <a:xfrm>
              <a:off x="755650" y="3981325"/>
              <a:ext cx="7632700" cy="2375211"/>
            </a:xfrm>
            <a:prstGeom prst="rect">
              <a:avLst/>
            </a:prstGeom>
            <a:solidFill>
              <a:schemeClr val="bg1"/>
            </a:solidFill>
            <a:ln w="19050">
              <a:solidFill>
                <a:srgbClr val="18A0DB"/>
              </a:solidFill>
            </a:ln>
          </p:spPr>
          <p:txBody>
            <a:bodyPr wrap="square" lIns="216000" tIns="216000" rIns="216000" bIns="216000">
              <a:spAutoFit/>
            </a:bodyPr>
            <a:lstStyle/>
            <a:p>
              <a:r>
                <a:rPr lang="en-GB" sz="1400" dirty="0">
                  <a:latin typeface="Roboto" panose="02000000000000000000" pitchFamily="2" charset="0"/>
                  <a:ea typeface="Roboto" panose="02000000000000000000" pitchFamily="2" charset="0"/>
                </a:rPr>
                <a:t>This resource contains links to external video websites. These websites often have </a:t>
              </a:r>
              <a:r>
                <a:rPr lang="en-GB" sz="1400" dirty="0" err="1">
                  <a:latin typeface="Roboto" panose="02000000000000000000" pitchFamily="2" charset="0"/>
                  <a:ea typeface="Roboto" panose="02000000000000000000" pitchFamily="2" charset="0"/>
                </a:rPr>
                <a:t>autoplay</a:t>
              </a:r>
              <a:r>
                <a:rPr lang="en-GB" sz="1400" dirty="0">
                  <a:latin typeface="Roboto" panose="02000000000000000000" pitchFamily="2" charset="0"/>
                  <a:ea typeface="Roboto" panose="02000000000000000000" pitchFamily="2" charset="0"/>
                </a:rPr>
                <a:t> features meaning that other videos will play after the video you are watching finishes. You should disable this feature before using the video in any classroom or similar setting. </a:t>
              </a:r>
              <a:r>
                <a:rPr lang="en-GB" sz="1400" dirty="0" err="1">
                  <a:latin typeface="Roboto" panose="02000000000000000000" pitchFamily="2" charset="0"/>
                  <a:ea typeface="Roboto" panose="02000000000000000000" pitchFamily="2" charset="0"/>
                </a:rPr>
                <a:t>Twinkl</a:t>
              </a:r>
              <a:r>
                <a:rPr lang="en-GB" sz="1400" dirty="0">
                  <a:latin typeface="Roboto" panose="02000000000000000000" pitchFamily="2" charset="0"/>
                  <a:ea typeface="Roboto" panose="02000000000000000000" pitchFamily="2" charset="0"/>
                </a:rPr>
                <a:t> assumes no responsibility for the contents of linked websites. The inclusion of any link in this resource should not be taken as an endorsement of any kind by </a:t>
              </a:r>
              <a:r>
                <a:rPr lang="en-GB" sz="1400" dirty="0" err="1">
                  <a:latin typeface="Roboto" panose="02000000000000000000" pitchFamily="2" charset="0"/>
                  <a:ea typeface="Roboto" panose="02000000000000000000" pitchFamily="2" charset="0"/>
                </a:rPr>
                <a:t>Twinkl</a:t>
              </a:r>
              <a:r>
                <a:rPr lang="en-GB" sz="1400" dirty="0">
                  <a:latin typeface="Roboto" panose="02000000000000000000" pitchFamily="2" charset="0"/>
                  <a:ea typeface="Roboto" panose="02000000000000000000" pitchFamily="2" charset="0"/>
                </a:rPr>
                <a:t> of the linked website or any association with its operators. We have no control over the availability of the linked pages. If the link is not working, please let us know by contacting </a:t>
              </a:r>
              <a:r>
                <a:rPr lang="en-GB" sz="1400" dirty="0" err="1">
                  <a:latin typeface="Roboto" panose="02000000000000000000" pitchFamily="2" charset="0"/>
                  <a:ea typeface="Roboto" panose="02000000000000000000" pitchFamily="2" charset="0"/>
                </a:rPr>
                <a:t>TwinklCares</a:t>
              </a:r>
              <a:r>
                <a:rPr lang="en-GB" sz="1400" dirty="0">
                  <a:latin typeface="Roboto" panose="02000000000000000000" pitchFamily="2" charset="0"/>
                  <a:ea typeface="Roboto" panose="02000000000000000000" pitchFamily="2" charset="0"/>
                </a:rPr>
                <a:t> and we will try to fix it, although we can assume no responsibility if this is </a:t>
              </a:r>
              <a:br>
                <a:rPr lang="en-GB" sz="1400" dirty="0">
                  <a:latin typeface="Roboto" panose="02000000000000000000" pitchFamily="2" charset="0"/>
                  <a:ea typeface="Roboto" panose="02000000000000000000" pitchFamily="2" charset="0"/>
                </a:rPr>
              </a:br>
              <a:r>
                <a:rPr lang="en-GB" sz="1400" dirty="0">
                  <a:latin typeface="Roboto" panose="02000000000000000000" pitchFamily="2" charset="0"/>
                  <a:ea typeface="Roboto" panose="02000000000000000000" pitchFamily="2" charset="0"/>
                </a:rPr>
                <a:t>the case.</a:t>
              </a:r>
            </a:p>
          </p:txBody>
        </p:sp>
      </p:grpSp>
    </p:spTree>
    <p:extLst>
      <p:ext uri="{BB962C8B-B14F-4D97-AF65-F5344CB8AC3E}">
        <p14:creationId xmlns:p14="http://schemas.microsoft.com/office/powerpoint/2010/main" val="28629749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55650" y="2017046"/>
            <a:ext cx="7705062" cy="2462213"/>
          </a:xfrm>
          <a:prstGeom prst="rect">
            <a:avLst/>
          </a:prstGeom>
          <a:noFill/>
        </p:spPr>
        <p:txBody>
          <a:bodyPr wrap="square" lIns="0" tIns="0" rIns="0" bIns="0" rtlCol="0">
            <a:spAutoFit/>
          </a:bodyPr>
          <a:lstStyle/>
          <a:p>
            <a:pPr lvl="0"/>
            <a:r>
              <a:rPr lang="en-GB" sz="1600" dirty="0">
                <a:solidFill>
                  <a:schemeClr val="dk1"/>
                </a:solidFill>
                <a:latin typeface="Roboto"/>
                <a:ea typeface="Roboto"/>
                <a:cs typeface="Roboto"/>
                <a:sym typeface="Roboto"/>
              </a:rPr>
              <a:t>Scientists have been studying the Moon for many years and we already know a lot, but there is still so much more to be discovered.</a:t>
            </a:r>
          </a:p>
          <a:p>
            <a:pPr lvl="0"/>
            <a:endParaRPr lang="en-GB" sz="1600" dirty="0">
              <a:solidFill>
                <a:schemeClr val="dk1"/>
              </a:solidFill>
              <a:latin typeface="Roboto"/>
              <a:ea typeface="Roboto"/>
              <a:cs typeface="Roboto"/>
              <a:sym typeface="Roboto"/>
            </a:endParaRPr>
          </a:p>
          <a:p>
            <a:pPr lvl="0"/>
            <a:r>
              <a:rPr lang="en-GB" sz="1600" dirty="0">
                <a:solidFill>
                  <a:schemeClr val="dk1"/>
                </a:solidFill>
                <a:latin typeface="Roboto"/>
                <a:ea typeface="Roboto"/>
                <a:cs typeface="Roboto"/>
                <a:sym typeface="Roboto"/>
              </a:rPr>
              <a:t>There have only ever been 12 humans to set foot on the Moon and the rock samples they collected and brought back to Earth are still being studied by scientists now to help them understand more about the structure of the Moon and its conditions.</a:t>
            </a:r>
          </a:p>
          <a:p>
            <a:pPr lvl="0"/>
            <a:endParaRPr lang="en-US" sz="1600" dirty="0">
              <a:solidFill>
                <a:schemeClr val="dk1"/>
              </a:solidFill>
              <a:latin typeface="Roboto"/>
              <a:ea typeface="Roboto"/>
              <a:cs typeface="Roboto"/>
              <a:sym typeface="Roboto"/>
            </a:endParaRPr>
          </a:p>
          <a:p>
            <a:pPr lvl="0"/>
            <a:r>
              <a:rPr lang="en-GB" sz="1600" dirty="0">
                <a:solidFill>
                  <a:schemeClr val="dk1"/>
                </a:solidFill>
                <a:latin typeface="Roboto"/>
                <a:ea typeface="Roboto"/>
                <a:cs typeface="Roboto"/>
                <a:sym typeface="Roboto"/>
              </a:rPr>
              <a:t>These are also useful in planning future missions to the Moon, </a:t>
            </a:r>
            <a:br>
              <a:rPr lang="en-GB" sz="1600" dirty="0">
                <a:solidFill>
                  <a:schemeClr val="dk1"/>
                </a:solidFill>
                <a:latin typeface="Roboto"/>
                <a:ea typeface="Roboto"/>
                <a:cs typeface="Roboto"/>
                <a:sym typeface="Roboto"/>
              </a:rPr>
            </a:br>
            <a:r>
              <a:rPr lang="en-GB" sz="1600" dirty="0">
                <a:solidFill>
                  <a:schemeClr val="dk1"/>
                </a:solidFill>
                <a:latin typeface="Roboto"/>
                <a:ea typeface="Roboto"/>
                <a:cs typeface="Roboto"/>
                <a:sym typeface="Roboto"/>
              </a:rPr>
              <a:t>which might allow people from diverse backgrounds to </a:t>
            </a:r>
            <a:br>
              <a:rPr lang="en-GB" sz="1600" dirty="0">
                <a:solidFill>
                  <a:schemeClr val="dk1"/>
                </a:solidFill>
                <a:latin typeface="Roboto"/>
                <a:ea typeface="Roboto"/>
                <a:cs typeface="Roboto"/>
                <a:sym typeface="Roboto"/>
              </a:rPr>
            </a:br>
            <a:r>
              <a:rPr lang="en-GB" sz="1600" dirty="0">
                <a:solidFill>
                  <a:schemeClr val="dk1"/>
                </a:solidFill>
                <a:latin typeface="Roboto"/>
                <a:ea typeface="Roboto"/>
                <a:cs typeface="Roboto"/>
                <a:sym typeface="Roboto"/>
              </a:rPr>
              <a:t>experience it first hand.</a:t>
            </a:r>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a:off x="0" y="-331589"/>
            <a:ext cx="9144000" cy="2515235"/>
          </a:xfrm>
          <a:prstGeom prst="rect">
            <a:avLst/>
          </a:prstGeom>
        </p:spPr>
      </p:pic>
      <p:sp>
        <p:nvSpPr>
          <p:cNvPr id="21" name="Title 20"/>
          <p:cNvSpPr>
            <a:spLocks noGrp="1"/>
          </p:cNvSpPr>
          <p:nvPr>
            <p:ph type="title"/>
          </p:nvPr>
        </p:nvSpPr>
        <p:spPr>
          <a:xfrm>
            <a:off x="457198" y="57992"/>
            <a:ext cx="8220075" cy="994306"/>
          </a:xfrm>
        </p:spPr>
        <p:txBody>
          <a:bodyPr/>
          <a:lstStyle/>
          <a:p>
            <a:r>
              <a:rPr lang="en-GB" sz="3600" dirty="0">
                <a:ln w="12700">
                  <a:solidFill>
                    <a:schemeClr val="bg1"/>
                  </a:solidFill>
                </a:ln>
                <a:solidFill>
                  <a:srgbClr val="2E303D"/>
                </a:solidFill>
                <a:latin typeface="BBC Reith Sans" panose="020B0603020204020204" pitchFamily="34" charset="0"/>
                <a:ea typeface="BBC Reith Sans" panose="020B0603020204020204" pitchFamily="34" charset="0"/>
                <a:cs typeface="BBC Reith Sans" panose="020B0603020204020204" pitchFamily="34" charset="0"/>
              </a:rPr>
              <a:t>Missions to the Moon</a:t>
            </a: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32140" y="3522784"/>
            <a:ext cx="2068568" cy="3223846"/>
          </a:xfrm>
          <a:prstGeom prst="rect">
            <a:avLst/>
          </a:prstGeom>
        </p:spPr>
      </p:pic>
      <p:grpSp>
        <p:nvGrpSpPr>
          <p:cNvPr id="2" name="Group 1"/>
          <p:cNvGrpSpPr/>
          <p:nvPr/>
        </p:nvGrpSpPr>
        <p:grpSpPr>
          <a:xfrm>
            <a:off x="-773726" y="4583723"/>
            <a:ext cx="7748958" cy="1508267"/>
            <a:chOff x="-773726" y="4583723"/>
            <a:chExt cx="7748958" cy="1508267"/>
          </a:xfrm>
        </p:grpSpPr>
        <p:sp>
          <p:nvSpPr>
            <p:cNvPr id="14" name="Rounded Rectangle 13"/>
            <p:cNvSpPr/>
            <p:nvPr/>
          </p:nvSpPr>
          <p:spPr>
            <a:xfrm rot="5400000">
              <a:off x="2516604" y="1633363"/>
              <a:ext cx="1508267" cy="7408988"/>
            </a:xfrm>
            <a:prstGeom prst="roundRect">
              <a:avLst>
                <a:gd name="adj" fmla="val 19021"/>
              </a:avLst>
            </a:prstGeom>
            <a:solidFill>
              <a:srgbClr val="F188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ounded Rectangle 15"/>
            <p:cNvSpPr/>
            <p:nvPr/>
          </p:nvSpPr>
          <p:spPr>
            <a:xfrm rot="5400000">
              <a:off x="2421612" y="1582526"/>
              <a:ext cx="1119988" cy="7510663"/>
            </a:xfrm>
            <a:prstGeom prst="roundRect">
              <a:avLst>
                <a:gd name="adj" fmla="val 10873"/>
              </a:avLst>
            </a:prstGeom>
            <a:noFill/>
            <a:ln w="38100" cap="rnd">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8" name="TextBox 17"/>
          <p:cNvSpPr txBox="1"/>
          <p:nvPr/>
        </p:nvSpPr>
        <p:spPr>
          <a:xfrm>
            <a:off x="755650" y="4968525"/>
            <a:ext cx="5820996" cy="738664"/>
          </a:xfrm>
          <a:prstGeom prst="rect">
            <a:avLst/>
          </a:prstGeom>
          <a:noFill/>
        </p:spPr>
        <p:txBody>
          <a:bodyPr wrap="square" lIns="0" tIns="0" rIns="0" bIns="0" rtlCol="0">
            <a:spAutoFit/>
          </a:bodyPr>
          <a:lstStyle/>
          <a:p>
            <a:pPr lvl="0"/>
            <a:r>
              <a:rPr lang="en-GB" sz="1600" dirty="0">
                <a:solidFill>
                  <a:schemeClr val="dk1"/>
                </a:solidFill>
                <a:latin typeface="Roboto"/>
                <a:ea typeface="Roboto"/>
                <a:cs typeface="Roboto"/>
                <a:sym typeface="Roboto"/>
              </a:rPr>
              <a:t>The first and most well-known mission that landed on the Moon in 1969 involved three American astronauts: Neil Armstrong, Buzz Aldrin and Michael Collins. </a:t>
            </a:r>
          </a:p>
        </p:txBody>
      </p:sp>
    </p:spTree>
    <p:extLst>
      <p:ext uri="{BB962C8B-B14F-4D97-AF65-F5344CB8AC3E}">
        <p14:creationId xmlns:p14="http://schemas.microsoft.com/office/powerpoint/2010/main" val="494063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animEffect transition="in" filter="fade">
                                      <p:cBhvr>
                                        <p:cTn id="11" dur="500"/>
                                        <p:tgtEl>
                                          <p:spTgt spid="6">
                                            <p:txEl>
                                              <p:pRg st="2" end="2"/>
                                            </p:txEl>
                                          </p:spTgt>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animEffect transition="in" filter="fade">
                                      <p:cBhvr>
                                        <p:cTn id="15" dur="500"/>
                                        <p:tgtEl>
                                          <p:spTgt spid="6">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500"/>
                                        <p:tgtEl>
                                          <p:spTgt spid="2"/>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par>
                          <p:cTn id="25" fill="hold">
                            <p:stCondLst>
                              <p:cond delay="1000"/>
                            </p:stCondLst>
                            <p:childTnLst>
                              <p:par>
                                <p:cTn id="26" presetID="42" presetClass="entr" presetSubtype="0" fill="hold"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anim calcmode="lin" valueType="num">
                                      <p:cBhvr>
                                        <p:cTn id="29" dur="1000" fill="hold"/>
                                        <p:tgtEl>
                                          <p:spTgt spid="3"/>
                                        </p:tgtEl>
                                        <p:attrNameLst>
                                          <p:attrName>ppt_x</p:attrName>
                                        </p:attrNameLst>
                                      </p:cBhvr>
                                      <p:tavLst>
                                        <p:tav tm="0">
                                          <p:val>
                                            <p:strVal val="#ppt_x"/>
                                          </p:val>
                                        </p:tav>
                                        <p:tav tm="100000">
                                          <p:val>
                                            <p:strVal val="#ppt_x"/>
                                          </p:val>
                                        </p:tav>
                                      </p:tavLst>
                                    </p:anim>
                                    <p:anim calcmode="lin" valueType="num">
                                      <p:cBhvr>
                                        <p:cTn id="3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a:off x="0" y="-331589"/>
            <a:ext cx="9144000" cy="2515235"/>
          </a:xfrm>
          <a:prstGeom prst="rect">
            <a:avLst/>
          </a:prstGeom>
        </p:spPr>
      </p:pic>
      <p:sp>
        <p:nvSpPr>
          <p:cNvPr id="21" name="Title 20"/>
          <p:cNvSpPr>
            <a:spLocks noGrp="1"/>
          </p:cNvSpPr>
          <p:nvPr>
            <p:ph type="title"/>
          </p:nvPr>
        </p:nvSpPr>
        <p:spPr>
          <a:xfrm>
            <a:off x="457198" y="57992"/>
            <a:ext cx="8220075" cy="994306"/>
          </a:xfrm>
        </p:spPr>
        <p:txBody>
          <a:bodyPr/>
          <a:lstStyle/>
          <a:p>
            <a:r>
              <a:rPr lang="en-GB" sz="3600" dirty="0">
                <a:ln w="12700">
                  <a:solidFill>
                    <a:schemeClr val="bg1"/>
                  </a:solidFill>
                </a:ln>
                <a:solidFill>
                  <a:srgbClr val="2E303D"/>
                </a:solidFill>
                <a:latin typeface="BBC Reith Sans" panose="020B0603020204020204" pitchFamily="34" charset="0"/>
                <a:ea typeface="BBC Reith Sans" panose="020B0603020204020204" pitchFamily="34" charset="0"/>
                <a:cs typeface="BBC Reith Sans" panose="020B0603020204020204" pitchFamily="34" charset="0"/>
              </a:rPr>
              <a:t>Planets in the Solar System</a:t>
            </a:r>
          </a:p>
        </p:txBody>
      </p:sp>
      <p:sp>
        <p:nvSpPr>
          <p:cNvPr id="10" name="TextBox 9"/>
          <p:cNvSpPr txBox="1"/>
          <p:nvPr/>
        </p:nvSpPr>
        <p:spPr>
          <a:xfrm>
            <a:off x="755650" y="2017046"/>
            <a:ext cx="7705062" cy="2462213"/>
          </a:xfrm>
          <a:prstGeom prst="rect">
            <a:avLst/>
          </a:prstGeom>
          <a:noFill/>
        </p:spPr>
        <p:txBody>
          <a:bodyPr wrap="square" lIns="0" tIns="0" rIns="0" bIns="0" rtlCol="0">
            <a:spAutoFit/>
          </a:bodyPr>
          <a:lstStyle/>
          <a:p>
            <a:pPr lvl="0"/>
            <a: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Remember that the Earth is one of eight planets in the Solar System.</a:t>
            </a:r>
          </a:p>
          <a:p>
            <a:pPr lvl="0"/>
            <a:endPar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endParaRPr>
          </a:p>
          <a:p>
            <a:pPr lvl="0"/>
            <a: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How many other planets can you name in just 30 seconds?</a:t>
            </a:r>
          </a:p>
          <a:p>
            <a:pPr lvl="0"/>
            <a:endPar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endParaRPr>
          </a:p>
          <a:p>
            <a:pPr lvl="0"/>
            <a: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Can you also guess, or remember, how many of </a:t>
            </a:r>
            <a:b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br>
            <a: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these other planets have a moon?</a:t>
            </a:r>
          </a:p>
          <a:p>
            <a:pPr lvl="0"/>
            <a:endPar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endParaRPr>
          </a:p>
          <a:p>
            <a:pPr lvl="0"/>
            <a: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You can complete this task on your </a:t>
            </a:r>
            <a:b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br>
            <a:r>
              <a:rPr lang="en-GB" sz="1600" b="1" dirty="0">
                <a:solidFill>
                  <a:srgbClr val="2F3344"/>
                </a:solidFill>
                <a:latin typeface="BBC Reith Sans" panose="020B0603020204020204" pitchFamily="34" charset="0"/>
                <a:ea typeface="BBC Reith Sans" panose="020B0603020204020204" pitchFamily="34" charset="0"/>
                <a:cs typeface="BBC Reith Sans" panose="020B0603020204020204" pitchFamily="34" charset="0"/>
                <a:sym typeface="Roboto"/>
              </a:rPr>
              <a:t>activity sheet</a:t>
            </a:r>
            <a: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a:t>
            </a:r>
          </a:p>
          <a:p>
            <a:pPr lvl="0"/>
            <a:endPar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endParaRPr>
          </a:p>
        </p:txBody>
      </p:sp>
      <p:sp>
        <p:nvSpPr>
          <p:cNvPr id="199" name="START"/>
          <p:cNvSpPr/>
          <p:nvPr/>
        </p:nvSpPr>
        <p:spPr>
          <a:xfrm>
            <a:off x="755650" y="4477435"/>
            <a:ext cx="1132785" cy="701066"/>
          </a:xfrm>
          <a:prstGeom prst="roundRect">
            <a:avLst>
              <a:gd name="adj" fmla="val 28901"/>
            </a:avLst>
          </a:prstGeom>
          <a:solidFill>
            <a:srgbClr val="6FBD84"/>
          </a:solidFill>
          <a:ln w="38100">
            <a:solidFill>
              <a:srgbClr val="6FBD84"/>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chorCtr="0">
            <a:spAutoFit/>
          </a:bodyPr>
          <a:lstStyle/>
          <a:p>
            <a:r>
              <a:rPr lang="en-GB" sz="2400" b="1" dirty="0">
                <a:solidFill>
                  <a:srgbClr val="232321"/>
                </a:solidFill>
                <a:latin typeface="BBC Reith Sans" panose="020B0603020204020204" pitchFamily="34" charset="0"/>
                <a:ea typeface="BBC Reith Sans" panose="020B0603020204020204" pitchFamily="34" charset="0"/>
                <a:cs typeface="BBC Reith Sans" panose="020B0603020204020204" pitchFamily="34" charset="0"/>
              </a:rPr>
              <a:t>Start</a:t>
            </a:r>
          </a:p>
        </p:txBody>
      </p:sp>
      <p:sp>
        <p:nvSpPr>
          <p:cNvPr id="200" name="Ready, Steady, Go"/>
          <p:cNvSpPr/>
          <p:nvPr/>
        </p:nvSpPr>
        <p:spPr>
          <a:xfrm>
            <a:off x="2763423" y="4544770"/>
            <a:ext cx="2123427" cy="1695437"/>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nchorCtr="0">
            <a:spAutoFit/>
          </a:bodyPr>
          <a:lstStyle/>
          <a:p>
            <a:r>
              <a:rPr lang="en-GB" sz="2400" b="1" dirty="0">
                <a:solidFill>
                  <a:schemeClr val="tx1"/>
                </a:solidFill>
                <a:latin typeface="BBC Reith Sans" panose="020B0603020204020204" pitchFamily="34" charset="0"/>
                <a:ea typeface="BBC Reith Sans" panose="020B0603020204020204" pitchFamily="34" charset="0"/>
                <a:cs typeface="BBC Reith Sans" panose="020B0603020204020204" pitchFamily="34" charset="0"/>
              </a:rPr>
              <a:t>3,</a:t>
            </a:r>
          </a:p>
          <a:p>
            <a:r>
              <a:rPr lang="en-GB" sz="2400" b="1" dirty="0">
                <a:solidFill>
                  <a:schemeClr val="tx1"/>
                </a:solidFill>
                <a:latin typeface="BBC Reith Sans" panose="020B0603020204020204" pitchFamily="34" charset="0"/>
                <a:ea typeface="BBC Reith Sans" panose="020B0603020204020204" pitchFamily="34" charset="0"/>
                <a:cs typeface="BBC Reith Sans" panose="020B0603020204020204" pitchFamily="34" charset="0"/>
              </a:rPr>
              <a:t>   2,</a:t>
            </a:r>
          </a:p>
          <a:p>
            <a:r>
              <a:rPr lang="en-GB" sz="2400" b="1" dirty="0">
                <a:solidFill>
                  <a:schemeClr val="tx1"/>
                </a:solidFill>
                <a:latin typeface="BBC Reith Sans" panose="020B0603020204020204" pitchFamily="34" charset="0"/>
                <a:ea typeface="BBC Reith Sans" panose="020B0603020204020204" pitchFamily="34" charset="0"/>
                <a:cs typeface="BBC Reith Sans" panose="020B0603020204020204" pitchFamily="34" charset="0"/>
              </a:rPr>
              <a:t>     1,</a:t>
            </a:r>
          </a:p>
          <a:p>
            <a:pPr algn="r"/>
            <a:r>
              <a:rPr lang="en-GB" sz="2400" b="1" dirty="0">
                <a:solidFill>
                  <a:schemeClr val="tx1"/>
                </a:solidFill>
                <a:latin typeface="BBC Reith Sans" panose="020B0603020204020204" pitchFamily="34" charset="0"/>
                <a:ea typeface="BBC Reith Sans" panose="020B0603020204020204" pitchFamily="34" charset="0"/>
                <a:cs typeface="BBC Reith Sans" panose="020B0603020204020204" pitchFamily="34" charset="0"/>
              </a:rPr>
              <a:t>blast off!</a:t>
            </a:r>
          </a:p>
        </p:txBody>
      </p:sp>
      <p:grpSp>
        <p:nvGrpSpPr>
          <p:cNvPr id="201" name="Group 200"/>
          <p:cNvGrpSpPr/>
          <p:nvPr/>
        </p:nvGrpSpPr>
        <p:grpSpPr>
          <a:xfrm>
            <a:off x="5619319" y="3287281"/>
            <a:ext cx="2805544" cy="2805544"/>
            <a:chOff x="5813343" y="3139044"/>
            <a:chExt cx="2562406" cy="2562406"/>
          </a:xfrm>
        </p:grpSpPr>
        <p:grpSp>
          <p:nvGrpSpPr>
            <p:cNvPr id="202" name="Group 2"/>
            <p:cNvGrpSpPr>
              <a:grpSpLocks/>
            </p:cNvGrpSpPr>
            <p:nvPr/>
          </p:nvGrpSpPr>
          <p:grpSpPr bwMode="auto">
            <a:xfrm>
              <a:off x="5813343" y="3139044"/>
              <a:ext cx="2562406" cy="2562406"/>
              <a:chOff x="2920313" y="1784007"/>
              <a:chExt cx="3295136" cy="3295136"/>
            </a:xfrm>
          </p:grpSpPr>
          <p:sp>
            <p:nvSpPr>
              <p:cNvPr id="287" name="Oval 286"/>
              <p:cNvSpPr/>
              <p:nvPr/>
            </p:nvSpPr>
            <p:spPr>
              <a:xfrm>
                <a:off x="2920313" y="1784007"/>
                <a:ext cx="3295136" cy="3295136"/>
              </a:xfrm>
              <a:prstGeom prst="ellipse">
                <a:avLst/>
              </a:prstGeom>
              <a:solidFill>
                <a:schemeClr val="tx1">
                  <a:lumMod val="25000"/>
                  <a:lumOff val="7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288" name="Oval 287"/>
              <p:cNvSpPr/>
              <p:nvPr/>
            </p:nvSpPr>
            <p:spPr>
              <a:xfrm>
                <a:off x="2986978" y="1841148"/>
                <a:ext cx="3171330" cy="31713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grpSp>
        <p:grpSp>
          <p:nvGrpSpPr>
            <p:cNvPr id="203" name="Group 202"/>
            <p:cNvGrpSpPr/>
            <p:nvPr/>
          </p:nvGrpSpPr>
          <p:grpSpPr>
            <a:xfrm>
              <a:off x="5889869" y="3210633"/>
              <a:ext cx="2408118" cy="2410588"/>
              <a:chOff x="5889869" y="3210633"/>
              <a:chExt cx="2408118" cy="2410588"/>
            </a:xfrm>
          </p:grpSpPr>
          <p:grpSp>
            <p:nvGrpSpPr>
              <p:cNvPr id="204" name="Group 203"/>
              <p:cNvGrpSpPr/>
              <p:nvPr/>
            </p:nvGrpSpPr>
            <p:grpSpPr>
              <a:xfrm>
                <a:off x="5889869" y="3210633"/>
                <a:ext cx="2408118" cy="2410588"/>
                <a:chOff x="5889869" y="3210633"/>
                <a:chExt cx="2408118" cy="2410588"/>
              </a:xfrm>
            </p:grpSpPr>
            <p:grpSp>
              <p:nvGrpSpPr>
                <p:cNvPr id="272" name="Group 99"/>
                <p:cNvGrpSpPr>
                  <a:grpSpLocks/>
                </p:cNvGrpSpPr>
                <p:nvPr/>
              </p:nvGrpSpPr>
              <p:grpSpPr bwMode="auto">
                <a:xfrm>
                  <a:off x="5908384" y="3210633"/>
                  <a:ext cx="2361216" cy="2409353"/>
                  <a:chOff x="4949500" y="1737246"/>
                  <a:chExt cx="3037452" cy="3097729"/>
                </a:xfrm>
              </p:grpSpPr>
              <p:cxnSp>
                <p:nvCxnSpPr>
                  <p:cNvPr id="283" name="Straight Connector 282"/>
                  <p:cNvCxnSpPr/>
                  <p:nvPr/>
                </p:nvCxnSpPr>
                <p:spPr>
                  <a:xfrm>
                    <a:off x="6478547" y="1737246"/>
                    <a:ext cx="0" cy="274543"/>
                  </a:xfrm>
                  <a:prstGeom prst="line">
                    <a:avLst/>
                  </a:prstGeom>
                  <a:ln w="5715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4" name="Straight Connector 283"/>
                  <p:cNvCxnSpPr/>
                  <p:nvPr/>
                </p:nvCxnSpPr>
                <p:spPr>
                  <a:xfrm>
                    <a:off x="6473783" y="4560433"/>
                    <a:ext cx="0" cy="274542"/>
                  </a:xfrm>
                  <a:prstGeom prst="line">
                    <a:avLst/>
                  </a:prstGeom>
                  <a:ln w="5715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5" name="Straight Connector 284"/>
                  <p:cNvCxnSpPr/>
                  <p:nvPr/>
                </p:nvCxnSpPr>
                <p:spPr>
                  <a:xfrm rot="16200000">
                    <a:off x="7849607" y="3151940"/>
                    <a:ext cx="0" cy="274689"/>
                  </a:xfrm>
                  <a:prstGeom prst="line">
                    <a:avLst/>
                  </a:prstGeom>
                  <a:ln w="5715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6" name="Straight Connector 285"/>
                  <p:cNvCxnSpPr/>
                  <p:nvPr/>
                </p:nvCxnSpPr>
                <p:spPr>
                  <a:xfrm rot="16200000">
                    <a:off x="5086845" y="3151940"/>
                    <a:ext cx="0" cy="274689"/>
                  </a:xfrm>
                  <a:prstGeom prst="line">
                    <a:avLst/>
                  </a:prstGeom>
                  <a:ln w="57150" cap="rnd">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73" name="Group 100"/>
                <p:cNvGrpSpPr>
                  <a:grpSpLocks/>
                </p:cNvGrpSpPr>
                <p:nvPr/>
              </p:nvGrpSpPr>
              <p:grpSpPr bwMode="auto">
                <a:xfrm rot="1800000">
                  <a:off x="5912087" y="3213102"/>
                  <a:ext cx="2362449" cy="2408119"/>
                  <a:chOff x="4949500" y="1737246"/>
                  <a:chExt cx="3037452" cy="3097729"/>
                </a:xfrm>
              </p:grpSpPr>
              <p:cxnSp>
                <p:nvCxnSpPr>
                  <p:cNvPr id="279" name="Straight Connector 278"/>
                  <p:cNvCxnSpPr/>
                  <p:nvPr/>
                </p:nvCxnSpPr>
                <p:spPr>
                  <a:xfrm>
                    <a:off x="6472373" y="1736494"/>
                    <a:ext cx="0" cy="274684"/>
                  </a:xfrm>
                  <a:prstGeom prst="line">
                    <a:avLst/>
                  </a:prstGeom>
                  <a:ln w="5715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0" name="Straight Connector 279"/>
                  <p:cNvCxnSpPr/>
                  <p:nvPr/>
                </p:nvCxnSpPr>
                <p:spPr>
                  <a:xfrm>
                    <a:off x="6472537" y="4559824"/>
                    <a:ext cx="0" cy="274684"/>
                  </a:xfrm>
                  <a:prstGeom prst="line">
                    <a:avLst/>
                  </a:prstGeom>
                  <a:ln w="5715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1" name="Straight Connector 280"/>
                  <p:cNvCxnSpPr/>
                  <p:nvPr/>
                </p:nvCxnSpPr>
                <p:spPr>
                  <a:xfrm rot="16200000">
                    <a:off x="7849575" y="3153024"/>
                    <a:ext cx="0" cy="274546"/>
                  </a:xfrm>
                  <a:prstGeom prst="line">
                    <a:avLst/>
                  </a:prstGeom>
                  <a:ln w="5715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2" name="Straight Connector 281"/>
                  <p:cNvCxnSpPr/>
                  <p:nvPr/>
                </p:nvCxnSpPr>
                <p:spPr>
                  <a:xfrm rot="16200000">
                    <a:off x="5084553" y="3153328"/>
                    <a:ext cx="0" cy="274545"/>
                  </a:xfrm>
                  <a:prstGeom prst="line">
                    <a:avLst/>
                  </a:prstGeom>
                  <a:ln w="57150" cap="rnd">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74" name="Group 105"/>
                <p:cNvGrpSpPr>
                  <a:grpSpLocks/>
                </p:cNvGrpSpPr>
                <p:nvPr/>
              </p:nvGrpSpPr>
              <p:grpSpPr bwMode="auto">
                <a:xfrm rot="3600000">
                  <a:off x="5913321" y="3213103"/>
                  <a:ext cx="2361214" cy="2408118"/>
                  <a:chOff x="4949500" y="1737246"/>
                  <a:chExt cx="3037452" cy="3097729"/>
                </a:xfrm>
              </p:grpSpPr>
              <p:cxnSp>
                <p:nvCxnSpPr>
                  <p:cNvPr id="275" name="Straight Connector 274"/>
                  <p:cNvCxnSpPr/>
                  <p:nvPr/>
                </p:nvCxnSpPr>
                <p:spPr>
                  <a:xfrm>
                    <a:off x="6471427" y="1744403"/>
                    <a:ext cx="0" cy="274683"/>
                  </a:xfrm>
                  <a:prstGeom prst="line">
                    <a:avLst/>
                  </a:prstGeom>
                  <a:ln w="5715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76" name="Straight Connector 275"/>
                  <p:cNvCxnSpPr/>
                  <p:nvPr/>
                </p:nvCxnSpPr>
                <p:spPr>
                  <a:xfrm>
                    <a:off x="6471475" y="4564190"/>
                    <a:ext cx="0" cy="274683"/>
                  </a:xfrm>
                  <a:prstGeom prst="line">
                    <a:avLst/>
                  </a:prstGeom>
                  <a:ln w="5715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77" name="Straight Connector 276"/>
                  <p:cNvCxnSpPr/>
                  <p:nvPr/>
                </p:nvCxnSpPr>
                <p:spPr>
                  <a:xfrm rot="16200000">
                    <a:off x="7848234" y="3143389"/>
                    <a:ext cx="0" cy="274689"/>
                  </a:xfrm>
                  <a:prstGeom prst="line">
                    <a:avLst/>
                  </a:prstGeom>
                  <a:ln w="5715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p:nvCxnSpPr>
                <p:spPr>
                  <a:xfrm rot="16200000">
                    <a:off x="5086474" y="3147636"/>
                    <a:ext cx="0" cy="274688"/>
                  </a:xfrm>
                  <a:prstGeom prst="line">
                    <a:avLst/>
                  </a:prstGeom>
                  <a:ln w="57150" cap="rnd">
                    <a:solidFill>
                      <a:schemeClr val="accent2"/>
                    </a:solidFill>
                  </a:ln>
                </p:spPr>
                <p:style>
                  <a:lnRef idx="1">
                    <a:schemeClr val="accent1"/>
                  </a:lnRef>
                  <a:fillRef idx="0">
                    <a:schemeClr val="accent1"/>
                  </a:fillRef>
                  <a:effectRef idx="0">
                    <a:schemeClr val="accent1"/>
                  </a:effectRef>
                  <a:fontRef idx="minor">
                    <a:schemeClr val="tx1"/>
                  </a:fontRef>
                </p:style>
              </p:cxnSp>
            </p:grpSp>
          </p:grpSp>
          <p:grpSp>
            <p:nvGrpSpPr>
              <p:cNvPr id="205" name="Group 204"/>
              <p:cNvGrpSpPr/>
              <p:nvPr/>
            </p:nvGrpSpPr>
            <p:grpSpPr>
              <a:xfrm>
                <a:off x="5965161" y="3288395"/>
                <a:ext cx="2264940" cy="2257533"/>
                <a:chOff x="5965161" y="3288395"/>
                <a:chExt cx="2264940" cy="2257533"/>
              </a:xfrm>
            </p:grpSpPr>
            <p:grpSp>
              <p:nvGrpSpPr>
                <p:cNvPr id="206" name="Group 129"/>
                <p:cNvGrpSpPr>
                  <a:grpSpLocks/>
                </p:cNvGrpSpPr>
                <p:nvPr/>
              </p:nvGrpSpPr>
              <p:grpSpPr bwMode="auto">
                <a:xfrm>
                  <a:off x="5965161" y="3953682"/>
                  <a:ext cx="2257534" cy="918319"/>
                  <a:chOff x="5023636" y="2692816"/>
                  <a:chExt cx="2902901" cy="1180184"/>
                </a:xfrm>
              </p:grpSpPr>
              <p:grpSp>
                <p:nvGrpSpPr>
                  <p:cNvPr id="262" name="Group 117"/>
                  <p:cNvGrpSpPr>
                    <a:grpSpLocks/>
                  </p:cNvGrpSpPr>
                  <p:nvPr/>
                </p:nvGrpSpPr>
                <p:grpSpPr bwMode="auto">
                  <a:xfrm rot="-852115">
                    <a:off x="5023636" y="3422641"/>
                    <a:ext cx="210592" cy="450359"/>
                    <a:chOff x="4994141" y="3395533"/>
                    <a:chExt cx="252561" cy="450359"/>
                  </a:xfrm>
                </p:grpSpPr>
                <p:cxnSp>
                  <p:nvCxnSpPr>
                    <p:cNvPr id="268" name="Straight Connector 267"/>
                    <p:cNvCxnSpPr/>
                    <p:nvPr/>
                  </p:nvCxnSpPr>
                  <p:spPr>
                    <a:xfrm rot="492115">
                      <a:off x="4994013" y="3394870"/>
                      <a:ext cx="253159" cy="0"/>
                    </a:xfrm>
                    <a:prstGeom prst="line">
                      <a:avLst/>
                    </a:prstGeom>
                    <a:ln w="28575" cap="rnd">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cxnSp>
                  <p:nvCxnSpPr>
                    <p:cNvPr id="269" name="Straight Connector 268"/>
                    <p:cNvCxnSpPr/>
                    <p:nvPr/>
                  </p:nvCxnSpPr>
                  <p:spPr>
                    <a:xfrm rot="72115">
                      <a:off x="4987452" y="3539517"/>
                      <a:ext cx="256967" cy="0"/>
                    </a:xfrm>
                    <a:prstGeom prst="line">
                      <a:avLst/>
                    </a:prstGeom>
                    <a:ln w="28575" cap="rnd">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p:nvCxnSpPr>
                  <p:spPr>
                    <a:xfrm rot="21432115">
                      <a:off x="4992052" y="3685914"/>
                      <a:ext cx="255063" cy="0"/>
                    </a:xfrm>
                    <a:prstGeom prst="line">
                      <a:avLst/>
                    </a:prstGeom>
                    <a:ln w="28575" cap="rnd">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p:nvCxnSpPr>
                  <p:spPr>
                    <a:xfrm rot="21012115">
                      <a:off x="4988751" y="3839028"/>
                      <a:ext cx="255063" cy="0"/>
                    </a:xfrm>
                    <a:prstGeom prst="line">
                      <a:avLst/>
                    </a:prstGeom>
                    <a:ln w="28575" cap="rnd">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grpSp>
              <p:grpSp>
                <p:nvGrpSpPr>
                  <p:cNvPr id="263" name="Group 124"/>
                  <p:cNvGrpSpPr>
                    <a:grpSpLocks/>
                  </p:cNvGrpSpPr>
                  <p:nvPr/>
                </p:nvGrpSpPr>
                <p:grpSpPr bwMode="auto">
                  <a:xfrm rot="9947885">
                    <a:off x="7715945" y="2692816"/>
                    <a:ext cx="210592" cy="450359"/>
                    <a:chOff x="4994141" y="3395533"/>
                    <a:chExt cx="252561" cy="450359"/>
                  </a:xfrm>
                </p:grpSpPr>
                <p:cxnSp>
                  <p:nvCxnSpPr>
                    <p:cNvPr id="264" name="Straight Connector 263"/>
                    <p:cNvCxnSpPr/>
                    <p:nvPr/>
                  </p:nvCxnSpPr>
                  <p:spPr>
                    <a:xfrm rot="492115">
                      <a:off x="4991182" y="3404291"/>
                      <a:ext cx="255063" cy="0"/>
                    </a:xfrm>
                    <a:prstGeom prst="line">
                      <a:avLst/>
                    </a:prstGeom>
                    <a:ln w="28575" cap="rnd">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a:xfrm rot="72115">
                      <a:off x="4990216" y="3549716"/>
                      <a:ext cx="255063" cy="0"/>
                    </a:xfrm>
                    <a:prstGeom prst="line">
                      <a:avLst/>
                    </a:prstGeom>
                    <a:ln w="28575" cap="rnd">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p:nvCxnSpPr>
                  <p:spPr>
                    <a:xfrm rot="21432115">
                      <a:off x="4987382" y="3701292"/>
                      <a:ext cx="255063" cy="0"/>
                    </a:xfrm>
                    <a:prstGeom prst="line">
                      <a:avLst/>
                    </a:prstGeom>
                    <a:ln w="28575" cap="rnd">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p:nvCxnSpPr>
                  <p:spPr>
                    <a:xfrm rot="21012115">
                      <a:off x="4994293" y="3846541"/>
                      <a:ext cx="253159" cy="0"/>
                    </a:xfrm>
                    <a:prstGeom prst="line">
                      <a:avLst/>
                    </a:prstGeom>
                    <a:ln w="28575" cap="rnd">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grpSp>
            </p:grpSp>
            <p:grpSp>
              <p:nvGrpSpPr>
                <p:cNvPr id="207" name="Group 130"/>
                <p:cNvGrpSpPr>
                  <a:grpSpLocks/>
                </p:cNvGrpSpPr>
                <p:nvPr/>
              </p:nvGrpSpPr>
              <p:grpSpPr bwMode="auto">
                <a:xfrm rot="1800000">
                  <a:off x="5967630" y="3957385"/>
                  <a:ext cx="2257534" cy="917084"/>
                  <a:chOff x="5023636" y="2692816"/>
                  <a:chExt cx="2902901" cy="1180184"/>
                </a:xfrm>
              </p:grpSpPr>
              <p:grpSp>
                <p:nvGrpSpPr>
                  <p:cNvPr id="252" name="Group 131"/>
                  <p:cNvGrpSpPr>
                    <a:grpSpLocks/>
                  </p:cNvGrpSpPr>
                  <p:nvPr/>
                </p:nvGrpSpPr>
                <p:grpSpPr bwMode="auto">
                  <a:xfrm rot="-852115">
                    <a:off x="5023636" y="3422641"/>
                    <a:ext cx="210592" cy="450359"/>
                    <a:chOff x="4994141" y="3395533"/>
                    <a:chExt cx="252561" cy="450359"/>
                  </a:xfrm>
                </p:grpSpPr>
                <p:cxnSp>
                  <p:nvCxnSpPr>
                    <p:cNvPr id="258" name="Straight Connector 257"/>
                    <p:cNvCxnSpPr/>
                    <p:nvPr/>
                  </p:nvCxnSpPr>
                  <p:spPr>
                    <a:xfrm rot="492115">
                      <a:off x="4985090" y="3382346"/>
                      <a:ext cx="256966" cy="0"/>
                    </a:xfrm>
                    <a:prstGeom prst="line">
                      <a:avLst/>
                    </a:prstGeom>
                    <a:ln w="28575" cap="rnd">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p:nvCxnSpPr>
                  <p:spPr>
                    <a:xfrm rot="72115">
                      <a:off x="4988048" y="3537043"/>
                      <a:ext cx="255063" cy="0"/>
                    </a:xfrm>
                    <a:prstGeom prst="line">
                      <a:avLst/>
                    </a:prstGeom>
                    <a:ln w="28575" cap="rnd">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p:nvCxnSpPr>
                  <p:spPr>
                    <a:xfrm rot="21432115">
                      <a:off x="4986719" y="3690428"/>
                      <a:ext cx="258870" cy="0"/>
                    </a:xfrm>
                    <a:prstGeom prst="line">
                      <a:avLst/>
                    </a:prstGeom>
                    <a:ln w="28575" cap="rnd">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p:nvCxnSpPr>
                  <p:spPr>
                    <a:xfrm rot="21012115">
                      <a:off x="4989472" y="3838796"/>
                      <a:ext cx="255063" cy="0"/>
                    </a:xfrm>
                    <a:prstGeom prst="line">
                      <a:avLst/>
                    </a:prstGeom>
                    <a:ln w="28575" cap="rnd">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grpSp>
              <p:grpSp>
                <p:nvGrpSpPr>
                  <p:cNvPr id="253" name="Group 132"/>
                  <p:cNvGrpSpPr>
                    <a:grpSpLocks/>
                  </p:cNvGrpSpPr>
                  <p:nvPr/>
                </p:nvGrpSpPr>
                <p:grpSpPr bwMode="auto">
                  <a:xfrm rot="9947885">
                    <a:off x="7715945" y="2692816"/>
                    <a:ext cx="210592" cy="450359"/>
                    <a:chOff x="4994141" y="3395533"/>
                    <a:chExt cx="252561" cy="450359"/>
                  </a:xfrm>
                </p:grpSpPr>
                <p:cxnSp>
                  <p:nvCxnSpPr>
                    <p:cNvPr id="254" name="Straight Connector 253"/>
                    <p:cNvCxnSpPr/>
                    <p:nvPr/>
                  </p:nvCxnSpPr>
                  <p:spPr>
                    <a:xfrm rot="492115">
                      <a:off x="5001538" y="3401798"/>
                      <a:ext cx="255063" cy="0"/>
                    </a:xfrm>
                    <a:prstGeom prst="line">
                      <a:avLst/>
                    </a:prstGeom>
                    <a:ln w="28575" cap="rnd">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p:nvCxnSpPr>
                  <p:spPr>
                    <a:xfrm rot="72115">
                      <a:off x="5000280" y="3555615"/>
                      <a:ext cx="255063" cy="0"/>
                    </a:xfrm>
                    <a:prstGeom prst="line">
                      <a:avLst/>
                    </a:prstGeom>
                    <a:ln w="28575" cap="rnd">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cxnSp>
                  <p:nvCxnSpPr>
                    <p:cNvPr id="256" name="Straight Connector 255"/>
                    <p:cNvCxnSpPr/>
                    <p:nvPr/>
                  </p:nvCxnSpPr>
                  <p:spPr>
                    <a:xfrm rot="21432115">
                      <a:off x="4997395" y="3704415"/>
                      <a:ext cx="258870" cy="0"/>
                    </a:xfrm>
                    <a:prstGeom prst="line">
                      <a:avLst/>
                    </a:prstGeom>
                    <a:ln w="28575" cap="rnd">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a:xfrm rot="21012115">
                      <a:off x="5002186" y="3858680"/>
                      <a:ext cx="256967" cy="0"/>
                    </a:xfrm>
                    <a:prstGeom prst="line">
                      <a:avLst/>
                    </a:prstGeom>
                    <a:ln w="28575" cap="rnd">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grpSp>
            </p:grpSp>
            <p:grpSp>
              <p:nvGrpSpPr>
                <p:cNvPr id="208" name="Group 141"/>
                <p:cNvGrpSpPr>
                  <a:grpSpLocks/>
                </p:cNvGrpSpPr>
                <p:nvPr/>
              </p:nvGrpSpPr>
              <p:grpSpPr bwMode="auto">
                <a:xfrm rot="3600000">
                  <a:off x="5971950" y="3958002"/>
                  <a:ext cx="2257533" cy="918319"/>
                  <a:chOff x="5023636" y="2692816"/>
                  <a:chExt cx="2902901" cy="1180184"/>
                </a:xfrm>
              </p:grpSpPr>
              <p:grpSp>
                <p:nvGrpSpPr>
                  <p:cNvPr id="242" name="Group 142"/>
                  <p:cNvGrpSpPr>
                    <a:grpSpLocks/>
                  </p:cNvGrpSpPr>
                  <p:nvPr/>
                </p:nvGrpSpPr>
                <p:grpSpPr bwMode="auto">
                  <a:xfrm rot="-852115">
                    <a:off x="5023636" y="3422641"/>
                    <a:ext cx="210592" cy="450359"/>
                    <a:chOff x="4994141" y="3395533"/>
                    <a:chExt cx="252561" cy="450359"/>
                  </a:xfrm>
                </p:grpSpPr>
                <p:cxnSp>
                  <p:nvCxnSpPr>
                    <p:cNvPr id="248" name="Straight Connector 247"/>
                    <p:cNvCxnSpPr/>
                    <p:nvPr/>
                  </p:nvCxnSpPr>
                  <p:spPr>
                    <a:xfrm rot="492115">
                      <a:off x="4974455" y="3395664"/>
                      <a:ext cx="256966" cy="0"/>
                    </a:xfrm>
                    <a:prstGeom prst="line">
                      <a:avLst/>
                    </a:prstGeom>
                    <a:ln w="28575" cap="rnd">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p:nvCxnSpPr>
                  <p:spPr>
                    <a:xfrm rot="72115">
                      <a:off x="4971928" y="3549948"/>
                      <a:ext cx="255063" cy="0"/>
                    </a:xfrm>
                    <a:prstGeom prst="line">
                      <a:avLst/>
                    </a:prstGeom>
                    <a:ln w="28575" cap="rnd">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cxnSp>
                  <p:nvCxnSpPr>
                    <p:cNvPr id="250" name="Straight Connector 249"/>
                    <p:cNvCxnSpPr/>
                    <p:nvPr/>
                  </p:nvCxnSpPr>
                  <p:spPr>
                    <a:xfrm rot="21432115">
                      <a:off x="4972863" y="3703047"/>
                      <a:ext cx="256966" cy="0"/>
                    </a:xfrm>
                    <a:prstGeom prst="line">
                      <a:avLst/>
                    </a:prstGeom>
                    <a:ln w="28575" cap="rnd">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p:nvCxnSpPr>
                  <p:spPr>
                    <a:xfrm rot="21012115">
                      <a:off x="4974298" y="3852798"/>
                      <a:ext cx="255063" cy="0"/>
                    </a:xfrm>
                    <a:prstGeom prst="line">
                      <a:avLst/>
                    </a:prstGeom>
                    <a:ln w="28575" cap="rnd">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grpSp>
              <p:grpSp>
                <p:nvGrpSpPr>
                  <p:cNvPr id="243" name="Group 143"/>
                  <p:cNvGrpSpPr>
                    <a:grpSpLocks/>
                  </p:cNvGrpSpPr>
                  <p:nvPr/>
                </p:nvGrpSpPr>
                <p:grpSpPr bwMode="auto">
                  <a:xfrm rot="9947885">
                    <a:off x="7715945" y="2692816"/>
                    <a:ext cx="210592" cy="450359"/>
                    <a:chOff x="4994141" y="3395533"/>
                    <a:chExt cx="252561" cy="450359"/>
                  </a:xfrm>
                </p:grpSpPr>
                <p:cxnSp>
                  <p:nvCxnSpPr>
                    <p:cNvPr id="244" name="Straight Connector 243"/>
                    <p:cNvCxnSpPr/>
                    <p:nvPr/>
                  </p:nvCxnSpPr>
                  <p:spPr>
                    <a:xfrm rot="492115">
                      <a:off x="5004062" y="3395321"/>
                      <a:ext cx="256967" cy="0"/>
                    </a:xfrm>
                    <a:prstGeom prst="line">
                      <a:avLst/>
                    </a:prstGeom>
                    <a:ln w="28575" cap="rnd">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rot="72115">
                      <a:off x="5000134" y="3546256"/>
                      <a:ext cx="255063" cy="0"/>
                    </a:xfrm>
                    <a:prstGeom prst="line">
                      <a:avLst/>
                    </a:prstGeom>
                    <a:ln w="28575" cap="rnd">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rot="21432115">
                      <a:off x="5005476" y="3688109"/>
                      <a:ext cx="253159" cy="0"/>
                    </a:xfrm>
                    <a:prstGeom prst="line">
                      <a:avLst/>
                    </a:prstGeom>
                    <a:ln w="28575" cap="rnd">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p:nvCxnSpPr>
                  <p:spPr>
                    <a:xfrm rot="21012115">
                      <a:off x="5009177" y="3845664"/>
                      <a:ext cx="255063" cy="0"/>
                    </a:xfrm>
                    <a:prstGeom prst="line">
                      <a:avLst/>
                    </a:prstGeom>
                    <a:ln w="28575" cap="rnd">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grpSp>
            </p:grpSp>
            <p:grpSp>
              <p:nvGrpSpPr>
                <p:cNvPr id="209" name="Group 152"/>
                <p:cNvGrpSpPr>
                  <a:grpSpLocks/>
                </p:cNvGrpSpPr>
                <p:nvPr/>
              </p:nvGrpSpPr>
              <p:grpSpPr bwMode="auto">
                <a:xfrm rot="5400000">
                  <a:off x="5968865" y="3958619"/>
                  <a:ext cx="2257533" cy="917085"/>
                  <a:chOff x="5023636" y="2692816"/>
                  <a:chExt cx="2902901" cy="1180184"/>
                </a:xfrm>
              </p:grpSpPr>
              <p:grpSp>
                <p:nvGrpSpPr>
                  <p:cNvPr id="232" name="Group 153"/>
                  <p:cNvGrpSpPr>
                    <a:grpSpLocks/>
                  </p:cNvGrpSpPr>
                  <p:nvPr/>
                </p:nvGrpSpPr>
                <p:grpSpPr bwMode="auto">
                  <a:xfrm rot="-852115">
                    <a:off x="5023636" y="3422641"/>
                    <a:ext cx="210592" cy="450359"/>
                    <a:chOff x="4994141" y="3395533"/>
                    <a:chExt cx="252561" cy="450359"/>
                  </a:xfrm>
                </p:grpSpPr>
                <p:cxnSp>
                  <p:nvCxnSpPr>
                    <p:cNvPr id="238" name="Straight Connector 237"/>
                    <p:cNvCxnSpPr/>
                    <p:nvPr/>
                  </p:nvCxnSpPr>
                  <p:spPr>
                    <a:xfrm rot="492115">
                      <a:off x="4990872" y="3385598"/>
                      <a:ext cx="255063" cy="0"/>
                    </a:xfrm>
                    <a:prstGeom prst="line">
                      <a:avLst/>
                    </a:prstGeom>
                    <a:ln w="28575" cap="rnd">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p:nvCxnSpPr>
                  <p:spPr>
                    <a:xfrm rot="72115">
                      <a:off x="4990321" y="3536422"/>
                      <a:ext cx="256967" cy="0"/>
                    </a:xfrm>
                    <a:prstGeom prst="line">
                      <a:avLst/>
                    </a:prstGeom>
                    <a:ln w="28575" cap="rnd">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p:nvCxnSpPr>
                  <p:spPr>
                    <a:xfrm rot="21432115">
                      <a:off x="4992140" y="3685708"/>
                      <a:ext cx="255063" cy="0"/>
                    </a:xfrm>
                    <a:prstGeom prst="line">
                      <a:avLst/>
                    </a:prstGeom>
                    <a:ln w="28575" cap="rnd">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p:nvCxnSpPr>
                  <p:spPr>
                    <a:xfrm rot="21012115">
                      <a:off x="4988839" y="3839028"/>
                      <a:ext cx="255063" cy="0"/>
                    </a:xfrm>
                    <a:prstGeom prst="line">
                      <a:avLst/>
                    </a:prstGeom>
                    <a:ln w="28575" cap="rnd">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grpSp>
              <p:grpSp>
                <p:nvGrpSpPr>
                  <p:cNvPr id="233" name="Group 154"/>
                  <p:cNvGrpSpPr>
                    <a:grpSpLocks/>
                  </p:cNvGrpSpPr>
                  <p:nvPr/>
                </p:nvGrpSpPr>
                <p:grpSpPr bwMode="auto">
                  <a:xfrm rot="9947885">
                    <a:off x="7715945" y="2692816"/>
                    <a:ext cx="210592" cy="450359"/>
                    <a:chOff x="4994141" y="3395533"/>
                    <a:chExt cx="252561" cy="450359"/>
                  </a:xfrm>
                </p:grpSpPr>
                <p:cxnSp>
                  <p:nvCxnSpPr>
                    <p:cNvPr id="234" name="Straight Connector 233"/>
                    <p:cNvCxnSpPr/>
                    <p:nvPr/>
                  </p:nvCxnSpPr>
                  <p:spPr>
                    <a:xfrm rot="492115">
                      <a:off x="5004706" y="3398150"/>
                      <a:ext cx="253161" cy="0"/>
                    </a:xfrm>
                    <a:prstGeom prst="line">
                      <a:avLst/>
                    </a:prstGeom>
                    <a:ln w="28575" cap="rnd">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p:cNvCxnSpPr/>
                    <p:nvPr/>
                  </p:nvCxnSpPr>
                  <p:spPr>
                    <a:xfrm rot="72115">
                      <a:off x="4989276" y="3546636"/>
                      <a:ext cx="262677" cy="0"/>
                    </a:xfrm>
                    <a:prstGeom prst="line">
                      <a:avLst/>
                    </a:prstGeom>
                    <a:ln w="28575" cap="rnd">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p:cNvCxnSpPr/>
                    <p:nvPr/>
                  </p:nvCxnSpPr>
                  <p:spPr>
                    <a:xfrm rot="21432115">
                      <a:off x="4989220" y="3695726"/>
                      <a:ext cx="262677" cy="0"/>
                    </a:xfrm>
                    <a:prstGeom prst="line">
                      <a:avLst/>
                    </a:prstGeom>
                    <a:ln w="28575" cap="rnd">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rot="21012115">
                      <a:off x="4994380" y="3846552"/>
                      <a:ext cx="253161" cy="0"/>
                    </a:xfrm>
                    <a:prstGeom prst="line">
                      <a:avLst/>
                    </a:prstGeom>
                    <a:ln w="28575" cap="rnd">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grpSp>
            </p:grpSp>
            <p:grpSp>
              <p:nvGrpSpPr>
                <p:cNvPr id="210" name="Group 163"/>
                <p:cNvGrpSpPr>
                  <a:grpSpLocks/>
                </p:cNvGrpSpPr>
                <p:nvPr/>
              </p:nvGrpSpPr>
              <p:grpSpPr bwMode="auto">
                <a:xfrm rot="7200000">
                  <a:off x="5970099" y="3958620"/>
                  <a:ext cx="2257533" cy="917084"/>
                  <a:chOff x="5023636" y="2692816"/>
                  <a:chExt cx="2902901" cy="1180184"/>
                </a:xfrm>
              </p:grpSpPr>
              <p:grpSp>
                <p:nvGrpSpPr>
                  <p:cNvPr id="222" name="Group 164"/>
                  <p:cNvGrpSpPr>
                    <a:grpSpLocks/>
                  </p:cNvGrpSpPr>
                  <p:nvPr/>
                </p:nvGrpSpPr>
                <p:grpSpPr bwMode="auto">
                  <a:xfrm rot="-852115">
                    <a:off x="5023636" y="3422641"/>
                    <a:ext cx="210592" cy="450359"/>
                    <a:chOff x="4994141" y="3395533"/>
                    <a:chExt cx="252561" cy="450359"/>
                  </a:xfrm>
                </p:grpSpPr>
                <p:cxnSp>
                  <p:nvCxnSpPr>
                    <p:cNvPr id="228" name="Straight Connector 227"/>
                    <p:cNvCxnSpPr/>
                    <p:nvPr/>
                  </p:nvCxnSpPr>
                  <p:spPr>
                    <a:xfrm rot="492115">
                      <a:off x="4993487" y="3395669"/>
                      <a:ext cx="253161" cy="0"/>
                    </a:xfrm>
                    <a:prstGeom prst="line">
                      <a:avLst/>
                    </a:prstGeom>
                    <a:ln w="28575" cap="rnd">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rot="72115">
                      <a:off x="4983169" y="3545550"/>
                      <a:ext cx="262677" cy="0"/>
                    </a:xfrm>
                    <a:prstGeom prst="line">
                      <a:avLst/>
                    </a:prstGeom>
                    <a:ln w="28575" cap="rnd">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rot="21432115">
                      <a:off x="4994394" y="3695894"/>
                      <a:ext cx="253159" cy="0"/>
                    </a:xfrm>
                    <a:prstGeom prst="line">
                      <a:avLst/>
                    </a:prstGeom>
                    <a:ln w="28575" cap="rnd">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p:cNvCxnSpPr/>
                    <p:nvPr/>
                  </p:nvCxnSpPr>
                  <p:spPr>
                    <a:xfrm rot="21012115">
                      <a:off x="4993930" y="3846221"/>
                      <a:ext cx="253159" cy="0"/>
                    </a:xfrm>
                    <a:prstGeom prst="line">
                      <a:avLst/>
                    </a:prstGeom>
                    <a:ln w="28575" cap="rnd">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grpSp>
              <p:grpSp>
                <p:nvGrpSpPr>
                  <p:cNvPr id="223" name="Group 165"/>
                  <p:cNvGrpSpPr>
                    <a:grpSpLocks/>
                  </p:cNvGrpSpPr>
                  <p:nvPr/>
                </p:nvGrpSpPr>
                <p:grpSpPr bwMode="auto">
                  <a:xfrm rot="9947885">
                    <a:off x="7715945" y="2692816"/>
                    <a:ext cx="210592" cy="450359"/>
                    <a:chOff x="4994141" y="3395533"/>
                    <a:chExt cx="252561" cy="450359"/>
                  </a:xfrm>
                </p:grpSpPr>
                <p:cxnSp>
                  <p:nvCxnSpPr>
                    <p:cNvPr id="224" name="Straight Connector 223"/>
                    <p:cNvCxnSpPr/>
                    <p:nvPr/>
                  </p:nvCxnSpPr>
                  <p:spPr>
                    <a:xfrm rot="492115">
                      <a:off x="5000778" y="3393724"/>
                      <a:ext cx="255063" cy="0"/>
                    </a:xfrm>
                    <a:prstGeom prst="line">
                      <a:avLst/>
                    </a:prstGeom>
                    <a:ln w="28575" cap="rnd">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rot="72115">
                      <a:off x="4989182" y="3545781"/>
                      <a:ext cx="262677" cy="0"/>
                    </a:xfrm>
                    <a:prstGeom prst="line">
                      <a:avLst/>
                    </a:prstGeom>
                    <a:ln w="28575" cap="rnd">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rot="21432115">
                      <a:off x="5003997" y="3694827"/>
                      <a:ext cx="256967" cy="0"/>
                    </a:xfrm>
                    <a:prstGeom prst="line">
                      <a:avLst/>
                    </a:prstGeom>
                    <a:ln w="28575" cap="rnd">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rot="21012115">
                      <a:off x="5005438" y="3845156"/>
                      <a:ext cx="253159" cy="0"/>
                    </a:xfrm>
                    <a:prstGeom prst="line">
                      <a:avLst/>
                    </a:prstGeom>
                    <a:ln w="28575" cap="rnd">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grpSp>
            </p:grpSp>
            <p:grpSp>
              <p:nvGrpSpPr>
                <p:cNvPr id="211" name="Group 174"/>
                <p:cNvGrpSpPr>
                  <a:grpSpLocks/>
                </p:cNvGrpSpPr>
                <p:nvPr/>
              </p:nvGrpSpPr>
              <p:grpSpPr bwMode="auto">
                <a:xfrm rot="9000000">
                  <a:off x="5972567" y="3957385"/>
                  <a:ext cx="2257534" cy="917084"/>
                  <a:chOff x="5023636" y="2692816"/>
                  <a:chExt cx="2902901" cy="1180184"/>
                </a:xfrm>
              </p:grpSpPr>
              <p:grpSp>
                <p:nvGrpSpPr>
                  <p:cNvPr id="212" name="Group 175"/>
                  <p:cNvGrpSpPr>
                    <a:grpSpLocks/>
                  </p:cNvGrpSpPr>
                  <p:nvPr/>
                </p:nvGrpSpPr>
                <p:grpSpPr bwMode="auto">
                  <a:xfrm rot="-852115">
                    <a:off x="5023636" y="3422641"/>
                    <a:ext cx="210592" cy="450359"/>
                    <a:chOff x="4994141" y="3395533"/>
                    <a:chExt cx="252561" cy="450359"/>
                  </a:xfrm>
                </p:grpSpPr>
                <p:cxnSp>
                  <p:nvCxnSpPr>
                    <p:cNvPr id="218" name="Straight Connector 217"/>
                    <p:cNvCxnSpPr/>
                    <p:nvPr/>
                  </p:nvCxnSpPr>
                  <p:spPr>
                    <a:xfrm rot="492115">
                      <a:off x="4994392" y="3396188"/>
                      <a:ext cx="253161" cy="0"/>
                    </a:xfrm>
                    <a:prstGeom prst="line">
                      <a:avLst/>
                    </a:prstGeom>
                    <a:ln w="28575" cap="rnd">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rot="72115">
                      <a:off x="4996171" y="3552832"/>
                      <a:ext cx="258870" cy="0"/>
                    </a:xfrm>
                    <a:prstGeom prst="line">
                      <a:avLst/>
                    </a:prstGeom>
                    <a:ln w="28575" cap="rnd">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rot="21432115">
                      <a:off x="4994090" y="3700600"/>
                      <a:ext cx="253159" cy="0"/>
                    </a:xfrm>
                    <a:prstGeom prst="line">
                      <a:avLst/>
                    </a:prstGeom>
                    <a:ln w="28575" cap="rnd">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rot="21012115">
                      <a:off x="4994485" y="3855013"/>
                      <a:ext cx="258870" cy="0"/>
                    </a:xfrm>
                    <a:prstGeom prst="line">
                      <a:avLst/>
                    </a:prstGeom>
                    <a:ln w="28575" cap="rnd">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grpSp>
              <p:grpSp>
                <p:nvGrpSpPr>
                  <p:cNvPr id="213" name="Group 176"/>
                  <p:cNvGrpSpPr>
                    <a:grpSpLocks/>
                  </p:cNvGrpSpPr>
                  <p:nvPr/>
                </p:nvGrpSpPr>
                <p:grpSpPr bwMode="auto">
                  <a:xfrm rot="9947885">
                    <a:off x="7715945" y="2692816"/>
                    <a:ext cx="210592" cy="450359"/>
                    <a:chOff x="4994141" y="3395533"/>
                    <a:chExt cx="252561" cy="450359"/>
                  </a:xfrm>
                </p:grpSpPr>
                <p:cxnSp>
                  <p:nvCxnSpPr>
                    <p:cNvPr id="214" name="Straight Connector 213"/>
                    <p:cNvCxnSpPr/>
                    <p:nvPr/>
                  </p:nvCxnSpPr>
                  <p:spPr>
                    <a:xfrm rot="492115">
                      <a:off x="4982937" y="3388437"/>
                      <a:ext cx="256967" cy="0"/>
                    </a:xfrm>
                    <a:prstGeom prst="line">
                      <a:avLst/>
                    </a:prstGeom>
                    <a:ln w="28575" cap="rnd">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rot="72115">
                      <a:off x="4982526" y="3541759"/>
                      <a:ext cx="258870" cy="0"/>
                    </a:xfrm>
                    <a:prstGeom prst="line">
                      <a:avLst/>
                    </a:prstGeom>
                    <a:ln w="28575" cap="rnd">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rot="21432115">
                      <a:off x="4993113" y="3692155"/>
                      <a:ext cx="258870" cy="0"/>
                    </a:xfrm>
                    <a:prstGeom prst="line">
                      <a:avLst/>
                    </a:prstGeom>
                    <a:ln w="28575" cap="rnd">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rot="21012115">
                      <a:off x="4995162" y="3845491"/>
                      <a:ext cx="253161" cy="0"/>
                    </a:xfrm>
                    <a:prstGeom prst="line">
                      <a:avLst/>
                    </a:prstGeom>
                    <a:ln w="28575" cap="rnd">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grpSp>
            </p:grpSp>
          </p:grpSp>
        </p:grpSp>
      </p:grpSp>
      <p:grpSp>
        <p:nvGrpSpPr>
          <p:cNvPr id="289" name="Group 288"/>
          <p:cNvGrpSpPr>
            <a:grpSpLocks/>
          </p:cNvGrpSpPr>
          <p:nvPr/>
        </p:nvGrpSpPr>
        <p:grpSpPr bwMode="auto">
          <a:xfrm>
            <a:off x="7025313" y="3093711"/>
            <a:ext cx="11592" cy="3225262"/>
            <a:chOff x="6948614" y="3503140"/>
            <a:chExt cx="7930" cy="2208694"/>
          </a:xfrm>
        </p:grpSpPr>
        <p:cxnSp>
          <p:nvCxnSpPr>
            <p:cNvPr id="290" name="Straight Connector 289"/>
            <p:cNvCxnSpPr/>
            <p:nvPr/>
          </p:nvCxnSpPr>
          <p:spPr>
            <a:xfrm>
              <a:off x="6948614" y="3503140"/>
              <a:ext cx="4758" cy="1105141"/>
            </a:xfrm>
            <a:prstGeom prst="line">
              <a:avLst/>
            </a:prstGeom>
            <a:ln w="38100" cap="rnd">
              <a:solidFill>
                <a:schemeClr val="tx1"/>
              </a:solidFill>
              <a:round/>
              <a:tailEnd type="oval"/>
            </a:ln>
          </p:spPr>
          <p:style>
            <a:lnRef idx="1">
              <a:schemeClr val="accent1"/>
            </a:lnRef>
            <a:fillRef idx="0">
              <a:schemeClr val="accent1"/>
            </a:fillRef>
            <a:effectRef idx="0">
              <a:schemeClr val="accent1"/>
            </a:effectRef>
            <a:fontRef idx="minor">
              <a:schemeClr val="tx1"/>
            </a:fontRef>
          </p:style>
        </p:cxnSp>
        <p:cxnSp>
          <p:nvCxnSpPr>
            <p:cNvPr id="291" name="Straight Connector 290"/>
            <p:cNvCxnSpPr/>
            <p:nvPr/>
          </p:nvCxnSpPr>
          <p:spPr>
            <a:xfrm>
              <a:off x="6951786" y="4606693"/>
              <a:ext cx="4758" cy="1105141"/>
            </a:xfrm>
            <a:prstGeom prst="line">
              <a:avLst/>
            </a:prstGeom>
            <a:ln w="38100">
              <a:solidFill>
                <a:schemeClr val="accent3">
                  <a:lumMod val="75000"/>
                  <a:alpha val="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99638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animEffect transition="in" filter="fade">
                                      <p:cBhvr>
                                        <p:cTn id="11" dur="500"/>
                                        <p:tgtEl>
                                          <p:spTgt spid="10">
                                            <p:txEl>
                                              <p:pRg st="2" end="2"/>
                                            </p:txEl>
                                          </p:spTgt>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animEffect transition="in" filter="fade">
                                      <p:cBhvr>
                                        <p:cTn id="15" dur="500"/>
                                        <p:tgtEl>
                                          <p:spTgt spid="10">
                                            <p:txEl>
                                              <p:pRg st="4" end="4"/>
                                            </p:txEl>
                                          </p:spTgt>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10">
                                            <p:txEl>
                                              <p:pRg st="6" end="6"/>
                                            </p:txEl>
                                          </p:spTgt>
                                        </p:tgtEl>
                                        <p:attrNameLst>
                                          <p:attrName>style.visibility</p:attrName>
                                        </p:attrNameLst>
                                      </p:cBhvr>
                                      <p:to>
                                        <p:strVal val="visible"/>
                                      </p:to>
                                    </p:set>
                                    <p:animEffect transition="in" filter="fade">
                                      <p:cBhvr>
                                        <p:cTn id="19" dur="500"/>
                                        <p:tgtEl>
                                          <p:spTgt spid="10">
                                            <p:txEl>
                                              <p:pRg st="6" end="6"/>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99"/>
                                        </p:tgtEl>
                                        <p:attrNameLst>
                                          <p:attrName>style.visibility</p:attrName>
                                        </p:attrNameLst>
                                      </p:cBhvr>
                                      <p:to>
                                        <p:strVal val="visible"/>
                                      </p:to>
                                    </p:set>
                                    <p:animEffect transition="in" filter="fade">
                                      <p:cBhvr>
                                        <p:cTn id="24" dur="500"/>
                                        <p:tgtEl>
                                          <p:spTgt spid="199"/>
                                        </p:tgtEl>
                                      </p:cBhvr>
                                    </p:animEffect>
                                  </p:childTnLst>
                                </p:cTn>
                              </p:par>
                              <p:par>
                                <p:cTn id="25" presetID="10" presetClass="entr" presetSubtype="0" fill="hold" nodeType="withEffect">
                                  <p:stCondLst>
                                    <p:cond delay="0"/>
                                  </p:stCondLst>
                                  <p:childTnLst>
                                    <p:set>
                                      <p:cBhvr>
                                        <p:cTn id="26" dur="1" fill="hold">
                                          <p:stCondLst>
                                            <p:cond delay="0"/>
                                          </p:stCondLst>
                                        </p:cTn>
                                        <p:tgtEl>
                                          <p:spTgt spid="201"/>
                                        </p:tgtEl>
                                        <p:attrNameLst>
                                          <p:attrName>style.visibility</p:attrName>
                                        </p:attrNameLst>
                                      </p:cBhvr>
                                      <p:to>
                                        <p:strVal val="visible"/>
                                      </p:to>
                                    </p:set>
                                    <p:animEffect transition="in" filter="fade">
                                      <p:cBhvr>
                                        <p:cTn id="27" dur="500"/>
                                        <p:tgtEl>
                                          <p:spTgt spid="201"/>
                                        </p:tgtEl>
                                      </p:cBhvr>
                                    </p:animEffect>
                                  </p:childTnLst>
                                </p:cTn>
                              </p:par>
                              <p:par>
                                <p:cTn id="28" presetID="10" presetClass="entr" presetSubtype="0" fill="hold" nodeType="withEffect">
                                  <p:stCondLst>
                                    <p:cond delay="0"/>
                                  </p:stCondLst>
                                  <p:childTnLst>
                                    <p:set>
                                      <p:cBhvr>
                                        <p:cTn id="29" dur="1" fill="hold">
                                          <p:stCondLst>
                                            <p:cond delay="0"/>
                                          </p:stCondLst>
                                        </p:cTn>
                                        <p:tgtEl>
                                          <p:spTgt spid="289"/>
                                        </p:tgtEl>
                                        <p:attrNameLst>
                                          <p:attrName>style.visibility</p:attrName>
                                        </p:attrNameLst>
                                      </p:cBhvr>
                                      <p:to>
                                        <p:strVal val="visible"/>
                                      </p:to>
                                    </p:set>
                                    <p:animEffect transition="in" filter="fade">
                                      <p:cBhvr>
                                        <p:cTn id="30" dur="500"/>
                                        <p:tgtEl>
                                          <p:spTgt spid="28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99"/>
                    </p:tgtEl>
                  </p:cond>
                </p:stCondLst>
                <p:endSync evt="end" delay="0">
                  <p:rtn val="all"/>
                </p:endSync>
                <p:childTnLst>
                  <p:par>
                    <p:cTn id="32" fill="hold">
                      <p:stCondLst>
                        <p:cond delay="0"/>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00">
                                            <p:txEl>
                                              <p:pRg st="0" end="0"/>
                                            </p:txEl>
                                          </p:spTgt>
                                        </p:tgtEl>
                                        <p:attrNameLst>
                                          <p:attrName>style.visibility</p:attrName>
                                        </p:attrNameLst>
                                      </p:cBhvr>
                                      <p:to>
                                        <p:strVal val="visible"/>
                                      </p:to>
                                    </p:set>
                                    <p:animEffect transition="in" filter="wipe(left)">
                                      <p:cBhvr>
                                        <p:cTn id="36" dur="750"/>
                                        <p:tgtEl>
                                          <p:spTgt spid="200">
                                            <p:txEl>
                                              <p:pRg st="0" end="0"/>
                                            </p:txEl>
                                          </p:spTgt>
                                        </p:tgtEl>
                                      </p:cBhvr>
                                    </p:animEffect>
                                  </p:childTnLst>
                                </p:cTn>
                              </p:par>
                            </p:childTnLst>
                          </p:cTn>
                        </p:par>
                        <p:par>
                          <p:cTn id="37" fill="hold">
                            <p:stCondLst>
                              <p:cond delay="750"/>
                            </p:stCondLst>
                            <p:childTnLst>
                              <p:par>
                                <p:cTn id="38" presetID="22" presetClass="entr" presetSubtype="8" fill="hold" grpId="0" nodeType="afterEffect">
                                  <p:stCondLst>
                                    <p:cond delay="0"/>
                                  </p:stCondLst>
                                  <p:childTnLst>
                                    <p:set>
                                      <p:cBhvr>
                                        <p:cTn id="39" dur="1" fill="hold">
                                          <p:stCondLst>
                                            <p:cond delay="0"/>
                                          </p:stCondLst>
                                        </p:cTn>
                                        <p:tgtEl>
                                          <p:spTgt spid="200">
                                            <p:txEl>
                                              <p:pRg st="1" end="1"/>
                                            </p:txEl>
                                          </p:spTgt>
                                        </p:tgtEl>
                                        <p:attrNameLst>
                                          <p:attrName>style.visibility</p:attrName>
                                        </p:attrNameLst>
                                      </p:cBhvr>
                                      <p:to>
                                        <p:strVal val="visible"/>
                                      </p:to>
                                    </p:set>
                                    <p:animEffect transition="in" filter="wipe(left)">
                                      <p:cBhvr>
                                        <p:cTn id="40" dur="750"/>
                                        <p:tgtEl>
                                          <p:spTgt spid="200">
                                            <p:txEl>
                                              <p:pRg st="1" end="1"/>
                                            </p:txEl>
                                          </p:spTgt>
                                        </p:tgtEl>
                                      </p:cBhvr>
                                    </p:animEffect>
                                  </p:childTnLst>
                                </p:cTn>
                              </p:par>
                            </p:childTnLst>
                          </p:cTn>
                        </p:par>
                        <p:par>
                          <p:cTn id="41" fill="hold">
                            <p:stCondLst>
                              <p:cond delay="1500"/>
                            </p:stCondLst>
                            <p:childTnLst>
                              <p:par>
                                <p:cTn id="42" presetID="22" presetClass="entr" presetSubtype="8" fill="hold" grpId="0" nodeType="afterEffect">
                                  <p:stCondLst>
                                    <p:cond delay="250"/>
                                  </p:stCondLst>
                                  <p:childTnLst>
                                    <p:set>
                                      <p:cBhvr>
                                        <p:cTn id="43" dur="1" fill="hold">
                                          <p:stCondLst>
                                            <p:cond delay="0"/>
                                          </p:stCondLst>
                                        </p:cTn>
                                        <p:tgtEl>
                                          <p:spTgt spid="200">
                                            <p:txEl>
                                              <p:pRg st="2" end="2"/>
                                            </p:txEl>
                                          </p:spTgt>
                                        </p:tgtEl>
                                        <p:attrNameLst>
                                          <p:attrName>style.visibility</p:attrName>
                                        </p:attrNameLst>
                                      </p:cBhvr>
                                      <p:to>
                                        <p:strVal val="visible"/>
                                      </p:to>
                                    </p:set>
                                    <p:animEffect transition="in" filter="wipe(left)">
                                      <p:cBhvr>
                                        <p:cTn id="44" dur="750"/>
                                        <p:tgtEl>
                                          <p:spTgt spid="200">
                                            <p:txEl>
                                              <p:pRg st="2" end="2"/>
                                            </p:txEl>
                                          </p:spTgt>
                                        </p:tgtEl>
                                      </p:cBhvr>
                                    </p:animEffect>
                                  </p:childTnLst>
                                </p:cTn>
                              </p:par>
                            </p:childTnLst>
                          </p:cTn>
                        </p:par>
                        <p:par>
                          <p:cTn id="45" fill="hold">
                            <p:stCondLst>
                              <p:cond delay="2500"/>
                            </p:stCondLst>
                            <p:childTnLst>
                              <p:par>
                                <p:cTn id="46" presetID="22" presetClass="entr" presetSubtype="8" fill="hold" grpId="0" nodeType="afterEffect">
                                  <p:stCondLst>
                                    <p:cond delay="250"/>
                                  </p:stCondLst>
                                  <p:childTnLst>
                                    <p:set>
                                      <p:cBhvr>
                                        <p:cTn id="47" dur="1" fill="hold">
                                          <p:stCondLst>
                                            <p:cond delay="0"/>
                                          </p:stCondLst>
                                        </p:cTn>
                                        <p:tgtEl>
                                          <p:spTgt spid="200">
                                            <p:txEl>
                                              <p:pRg st="3" end="3"/>
                                            </p:txEl>
                                          </p:spTgt>
                                        </p:tgtEl>
                                        <p:attrNameLst>
                                          <p:attrName>style.visibility</p:attrName>
                                        </p:attrNameLst>
                                      </p:cBhvr>
                                      <p:to>
                                        <p:strVal val="visible"/>
                                      </p:to>
                                    </p:set>
                                    <p:animEffect transition="in" filter="wipe(left)">
                                      <p:cBhvr>
                                        <p:cTn id="48" dur="750"/>
                                        <p:tgtEl>
                                          <p:spTgt spid="200">
                                            <p:txEl>
                                              <p:pRg st="3" end="3"/>
                                            </p:txEl>
                                          </p:spTgt>
                                        </p:tgtEl>
                                      </p:cBhvr>
                                    </p:animEffect>
                                  </p:childTnLst>
                                </p:cTn>
                              </p:par>
                              <p:par>
                                <p:cTn id="49" presetID="26" presetClass="emph" presetSubtype="0" fill="hold" nodeType="withEffect">
                                  <p:stCondLst>
                                    <p:cond delay="500"/>
                                  </p:stCondLst>
                                  <p:childTnLst>
                                    <p:animEffect transition="out" filter="fade">
                                      <p:cBhvr>
                                        <p:cTn id="50" dur="500" tmFilter="0, 0; .2, .5; .8, .5; 1, 0"/>
                                        <p:tgtEl>
                                          <p:spTgt spid="200">
                                            <p:txEl>
                                              <p:pRg st="3" end="3"/>
                                            </p:txEl>
                                          </p:spTgt>
                                        </p:tgtEl>
                                      </p:cBhvr>
                                    </p:animEffect>
                                    <p:animScale>
                                      <p:cBhvr>
                                        <p:cTn id="51" dur="250" autoRev="1" fill="hold"/>
                                        <p:tgtEl>
                                          <p:spTgt spid="200">
                                            <p:txEl>
                                              <p:pRg st="3" end="3"/>
                                            </p:txEl>
                                          </p:spTgt>
                                        </p:tgtEl>
                                      </p:cBhvr>
                                      <p:by x="105000" y="105000"/>
                                    </p:animScale>
                                  </p:childTnLst>
                                </p:cTn>
                              </p:par>
                            </p:childTnLst>
                          </p:cTn>
                        </p:par>
                        <p:par>
                          <p:cTn id="52" fill="hold">
                            <p:stCondLst>
                              <p:cond delay="3500"/>
                            </p:stCondLst>
                            <p:childTnLst>
                              <p:par>
                                <p:cTn id="53" presetID="8" presetClass="emph" presetSubtype="0" fill="hold" nodeType="afterEffect">
                                  <p:stCondLst>
                                    <p:cond delay="0"/>
                                  </p:stCondLst>
                                  <p:childTnLst>
                                    <p:animRot by="21600000">
                                      <p:cBhvr>
                                        <p:cTn id="54" dur="30000" fill="hold"/>
                                        <p:tgtEl>
                                          <p:spTgt spid="289"/>
                                        </p:tgtEl>
                                        <p:attrNameLst>
                                          <p:attrName>r</p:attrName>
                                        </p:attrNameLst>
                                      </p:cBhvr>
                                    </p:animRot>
                                  </p:childTnLst>
                                </p:cTn>
                              </p:par>
                            </p:childTnLst>
                          </p:cTn>
                        </p:par>
                      </p:childTnLst>
                    </p:cTn>
                  </p:par>
                </p:childTnLst>
              </p:cTn>
              <p:nextCondLst>
                <p:cond evt="onClick" delay="0">
                  <p:tgtEl>
                    <p:spTgt spid="199"/>
                  </p:tgtEl>
                </p:cond>
              </p:nextCondLst>
            </p:seq>
          </p:childTnLst>
        </p:cTn>
      </p:par>
    </p:tnLst>
    <p:bldLst>
      <p:bldP spid="199" grpId="0" animBg="1"/>
      <p:bldP spid="200"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a:off x="0" y="-331589"/>
            <a:ext cx="9144000" cy="2515235"/>
          </a:xfrm>
          <a:prstGeom prst="rect">
            <a:avLst/>
          </a:prstGeom>
        </p:spPr>
      </p:pic>
      <p:sp>
        <p:nvSpPr>
          <p:cNvPr id="21" name="Title 20"/>
          <p:cNvSpPr>
            <a:spLocks noGrp="1"/>
          </p:cNvSpPr>
          <p:nvPr>
            <p:ph type="title"/>
          </p:nvPr>
        </p:nvSpPr>
        <p:spPr>
          <a:xfrm>
            <a:off x="457198" y="57992"/>
            <a:ext cx="8220075" cy="994306"/>
          </a:xfrm>
        </p:spPr>
        <p:txBody>
          <a:bodyPr/>
          <a:lstStyle/>
          <a:p>
            <a:r>
              <a:rPr lang="en-GB" sz="3600" dirty="0">
                <a:ln w="12700">
                  <a:solidFill>
                    <a:schemeClr val="bg1"/>
                  </a:solidFill>
                </a:ln>
                <a:solidFill>
                  <a:srgbClr val="2E303D"/>
                </a:solidFill>
                <a:latin typeface="BBC Reith Sans" panose="020B0603020204020204" pitchFamily="34" charset="0"/>
                <a:ea typeface="BBC Reith Sans" panose="020B0603020204020204" pitchFamily="34" charset="0"/>
                <a:cs typeface="BBC Reith Sans" panose="020B0603020204020204" pitchFamily="34" charset="0"/>
              </a:rPr>
              <a:t>Planets in the Solar System</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55650" y="1974079"/>
            <a:ext cx="7669213" cy="4118746"/>
          </a:xfrm>
          <a:prstGeom prst="roundRect">
            <a:avLst>
              <a:gd name="adj" fmla="val 6500"/>
            </a:avLst>
          </a:prstGeom>
        </p:spPr>
      </p:pic>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55650" y="1773041"/>
            <a:ext cx="1136722" cy="4535684"/>
          </a:xfrm>
          <a:prstGeom prst="rect">
            <a:avLst/>
          </a:prstGeom>
        </p:spPr>
      </p:pic>
      <p:grpSp>
        <p:nvGrpSpPr>
          <p:cNvPr id="30" name="Group 29"/>
          <p:cNvGrpSpPr/>
          <p:nvPr/>
        </p:nvGrpSpPr>
        <p:grpSpPr>
          <a:xfrm>
            <a:off x="4260385" y="3637920"/>
            <a:ext cx="666613" cy="640892"/>
            <a:chOff x="2093658" y="3589359"/>
            <a:chExt cx="666613" cy="640892"/>
          </a:xfrm>
        </p:grpSpPr>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36886" y="3851515"/>
              <a:ext cx="380158" cy="378736"/>
            </a:xfrm>
            <a:prstGeom prst="rect">
              <a:avLst/>
            </a:prstGeom>
          </p:spPr>
        </p:pic>
        <p:sp>
          <p:nvSpPr>
            <p:cNvPr id="14" name="TextBox 13"/>
            <p:cNvSpPr txBox="1"/>
            <p:nvPr/>
          </p:nvSpPr>
          <p:spPr>
            <a:xfrm>
              <a:off x="2093658" y="3589359"/>
              <a:ext cx="666613" cy="246221"/>
            </a:xfrm>
            <a:prstGeom prst="rect">
              <a:avLst/>
            </a:prstGeom>
            <a:noFill/>
          </p:spPr>
          <p:txBody>
            <a:bodyPr wrap="square" lIns="0" tIns="0" rIns="0" bIns="0" rtlCol="0">
              <a:spAutoFit/>
            </a:bodyPr>
            <a:lstStyle/>
            <a:p>
              <a:pPr algn="ctr"/>
              <a:r>
                <a:rPr lang="en-GB" sz="1600" b="1" dirty="0">
                  <a:ln>
                    <a:solidFill>
                      <a:sysClr val="windowText" lastClr="000000"/>
                    </a:solidFill>
                  </a:ln>
                  <a:solidFill>
                    <a:schemeClr val="bg1"/>
                  </a:solidFill>
                  <a:latin typeface="BBC Reith Sans" panose="020B0603020204020204" pitchFamily="34" charset="0"/>
                  <a:ea typeface="BBC Reith Sans" panose="020B0603020204020204" pitchFamily="34" charset="0"/>
                  <a:cs typeface="BBC Reith Sans" panose="020B0603020204020204" pitchFamily="34" charset="0"/>
                </a:rPr>
                <a:t>Mars</a:t>
              </a:r>
            </a:p>
          </p:txBody>
        </p:sp>
      </p:grpSp>
      <p:grpSp>
        <p:nvGrpSpPr>
          <p:cNvPr id="29" name="Group 28"/>
          <p:cNvGrpSpPr/>
          <p:nvPr/>
        </p:nvGrpSpPr>
        <p:grpSpPr>
          <a:xfrm>
            <a:off x="2820139" y="3712470"/>
            <a:ext cx="667541" cy="903047"/>
            <a:chOff x="2820139" y="3712470"/>
            <a:chExt cx="667541" cy="903047"/>
          </a:xfrm>
        </p:grpSpPr>
        <p:pic>
          <p:nvPicPr>
            <p:cNvPr id="6" name="Picture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830421" y="3712470"/>
              <a:ext cx="657259" cy="656826"/>
            </a:xfrm>
            <a:prstGeom prst="rect">
              <a:avLst/>
            </a:prstGeom>
          </p:spPr>
        </p:pic>
        <p:sp>
          <p:nvSpPr>
            <p:cNvPr id="16" name="TextBox 15"/>
            <p:cNvSpPr txBox="1"/>
            <p:nvPr/>
          </p:nvSpPr>
          <p:spPr>
            <a:xfrm>
              <a:off x="2820139" y="4369296"/>
              <a:ext cx="666613" cy="246221"/>
            </a:xfrm>
            <a:prstGeom prst="rect">
              <a:avLst/>
            </a:prstGeom>
            <a:noFill/>
          </p:spPr>
          <p:txBody>
            <a:bodyPr wrap="square" lIns="0" tIns="0" rIns="0" bIns="0" rtlCol="0">
              <a:spAutoFit/>
            </a:bodyPr>
            <a:lstStyle/>
            <a:p>
              <a:pPr algn="ctr"/>
              <a:r>
                <a:rPr lang="en-GB" sz="1600" b="1" dirty="0">
                  <a:ln>
                    <a:solidFill>
                      <a:sysClr val="windowText" lastClr="000000"/>
                    </a:solidFill>
                  </a:ln>
                  <a:solidFill>
                    <a:schemeClr val="bg1"/>
                  </a:solidFill>
                  <a:latin typeface="BBC Reith Sans" panose="020B0603020204020204" pitchFamily="34" charset="0"/>
                  <a:ea typeface="BBC Reith Sans" panose="020B0603020204020204" pitchFamily="34" charset="0"/>
                  <a:cs typeface="BBC Reith Sans" panose="020B0603020204020204" pitchFamily="34" charset="0"/>
                </a:rPr>
                <a:t>Venus</a:t>
              </a:r>
            </a:p>
          </p:txBody>
        </p:sp>
      </p:grpSp>
      <p:grpSp>
        <p:nvGrpSpPr>
          <p:cNvPr id="28" name="Group 27"/>
          <p:cNvGrpSpPr/>
          <p:nvPr/>
        </p:nvGrpSpPr>
        <p:grpSpPr>
          <a:xfrm>
            <a:off x="3640924" y="3527984"/>
            <a:ext cx="666613" cy="780505"/>
            <a:chOff x="3640924" y="3527984"/>
            <a:chExt cx="666613" cy="780505"/>
          </a:xfrm>
        </p:grpSpPr>
        <p:pic>
          <p:nvPicPr>
            <p:cNvPr id="7" name="Picture 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701057" y="3773278"/>
              <a:ext cx="535829" cy="535211"/>
            </a:xfrm>
            <a:prstGeom prst="rect">
              <a:avLst/>
            </a:prstGeom>
          </p:spPr>
        </p:pic>
        <p:sp>
          <p:nvSpPr>
            <p:cNvPr id="17" name="TextBox 16"/>
            <p:cNvSpPr txBox="1"/>
            <p:nvPr/>
          </p:nvSpPr>
          <p:spPr>
            <a:xfrm>
              <a:off x="3640924" y="3527984"/>
              <a:ext cx="666613" cy="246221"/>
            </a:xfrm>
            <a:prstGeom prst="rect">
              <a:avLst/>
            </a:prstGeom>
            <a:noFill/>
          </p:spPr>
          <p:txBody>
            <a:bodyPr wrap="square" lIns="0" tIns="0" rIns="0" bIns="0" rtlCol="0">
              <a:spAutoFit/>
            </a:bodyPr>
            <a:lstStyle/>
            <a:p>
              <a:pPr algn="ctr"/>
              <a:r>
                <a:rPr lang="en-GB" sz="1600" b="1" dirty="0">
                  <a:ln>
                    <a:solidFill>
                      <a:sysClr val="windowText" lastClr="000000"/>
                    </a:solidFill>
                  </a:ln>
                  <a:solidFill>
                    <a:schemeClr val="bg1"/>
                  </a:solidFill>
                  <a:latin typeface="BBC Reith Sans" panose="020B0603020204020204" pitchFamily="34" charset="0"/>
                  <a:ea typeface="BBC Reith Sans" panose="020B0603020204020204" pitchFamily="34" charset="0"/>
                  <a:cs typeface="BBC Reith Sans" panose="020B0603020204020204" pitchFamily="34" charset="0"/>
                </a:rPr>
                <a:t>Earth</a:t>
              </a:r>
            </a:p>
          </p:txBody>
        </p:sp>
      </p:grpSp>
      <p:grpSp>
        <p:nvGrpSpPr>
          <p:cNvPr id="27" name="Group 26"/>
          <p:cNvGrpSpPr/>
          <p:nvPr/>
        </p:nvGrpSpPr>
        <p:grpSpPr>
          <a:xfrm>
            <a:off x="1898378" y="3855729"/>
            <a:ext cx="876826" cy="622027"/>
            <a:chOff x="4133587" y="3894809"/>
            <a:chExt cx="876826" cy="622027"/>
          </a:xfrm>
        </p:grpSpPr>
        <p:pic>
          <p:nvPicPr>
            <p:cNvPr id="8" name="Picture 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450264" y="3894809"/>
              <a:ext cx="292328" cy="292149"/>
            </a:xfrm>
            <a:prstGeom prst="rect">
              <a:avLst/>
            </a:prstGeom>
          </p:spPr>
        </p:pic>
        <p:sp>
          <p:nvSpPr>
            <p:cNvPr id="18" name="TextBox 17"/>
            <p:cNvSpPr txBox="1"/>
            <p:nvPr/>
          </p:nvSpPr>
          <p:spPr>
            <a:xfrm>
              <a:off x="4133587" y="4270615"/>
              <a:ext cx="876826" cy="246221"/>
            </a:xfrm>
            <a:prstGeom prst="rect">
              <a:avLst/>
            </a:prstGeom>
            <a:noFill/>
          </p:spPr>
          <p:txBody>
            <a:bodyPr wrap="square" lIns="0" tIns="0" rIns="0" bIns="0" rtlCol="0">
              <a:spAutoFit/>
            </a:bodyPr>
            <a:lstStyle/>
            <a:p>
              <a:pPr algn="ctr"/>
              <a:r>
                <a:rPr lang="en-GB" sz="1600" b="1" dirty="0">
                  <a:ln>
                    <a:solidFill>
                      <a:sysClr val="windowText" lastClr="000000"/>
                    </a:solidFill>
                  </a:ln>
                  <a:solidFill>
                    <a:schemeClr val="bg1"/>
                  </a:solidFill>
                  <a:latin typeface="BBC Reith Sans" panose="020B0603020204020204" pitchFamily="34" charset="0"/>
                  <a:ea typeface="BBC Reith Sans" panose="020B0603020204020204" pitchFamily="34" charset="0"/>
                  <a:cs typeface="BBC Reith Sans" panose="020B0603020204020204" pitchFamily="34" charset="0"/>
                </a:rPr>
                <a:t>Mercury</a:t>
              </a:r>
            </a:p>
          </p:txBody>
        </p:sp>
      </p:grpSp>
      <p:grpSp>
        <p:nvGrpSpPr>
          <p:cNvPr id="26" name="Group 25"/>
          <p:cNvGrpSpPr/>
          <p:nvPr/>
        </p:nvGrpSpPr>
        <p:grpSpPr>
          <a:xfrm>
            <a:off x="4879845" y="3248503"/>
            <a:ext cx="1040736" cy="1312901"/>
            <a:chOff x="4879845" y="3248503"/>
            <a:chExt cx="1040736" cy="1312901"/>
          </a:xfrm>
        </p:grpSpPr>
        <p:pic>
          <p:nvPicPr>
            <p:cNvPr id="9" name="Picture 8"/>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879845" y="3520362"/>
              <a:ext cx="1040736" cy="1041042"/>
            </a:xfrm>
            <a:prstGeom prst="rect">
              <a:avLst/>
            </a:prstGeom>
          </p:spPr>
        </p:pic>
        <p:sp>
          <p:nvSpPr>
            <p:cNvPr id="19" name="TextBox 18"/>
            <p:cNvSpPr txBox="1"/>
            <p:nvPr/>
          </p:nvSpPr>
          <p:spPr>
            <a:xfrm>
              <a:off x="4961800" y="3248503"/>
              <a:ext cx="876826" cy="246221"/>
            </a:xfrm>
            <a:prstGeom prst="rect">
              <a:avLst/>
            </a:prstGeom>
            <a:noFill/>
          </p:spPr>
          <p:txBody>
            <a:bodyPr wrap="square" lIns="0" tIns="0" rIns="0" bIns="0" rtlCol="0">
              <a:spAutoFit/>
            </a:bodyPr>
            <a:lstStyle/>
            <a:p>
              <a:pPr algn="ctr"/>
              <a:r>
                <a:rPr lang="en-GB" sz="1600" b="1" dirty="0">
                  <a:ln>
                    <a:solidFill>
                      <a:sysClr val="windowText" lastClr="000000"/>
                    </a:solidFill>
                  </a:ln>
                  <a:solidFill>
                    <a:schemeClr val="bg1"/>
                  </a:solidFill>
                  <a:latin typeface="BBC Reith Sans" panose="020B0603020204020204" pitchFamily="34" charset="0"/>
                  <a:ea typeface="BBC Reith Sans" panose="020B0603020204020204" pitchFamily="34" charset="0"/>
                  <a:cs typeface="BBC Reith Sans" panose="020B0603020204020204" pitchFamily="34" charset="0"/>
                </a:rPr>
                <a:t>Jupiter</a:t>
              </a:r>
            </a:p>
          </p:txBody>
        </p:sp>
      </p:grpSp>
      <p:grpSp>
        <p:nvGrpSpPr>
          <p:cNvPr id="25" name="Group 24"/>
          <p:cNvGrpSpPr/>
          <p:nvPr/>
        </p:nvGrpSpPr>
        <p:grpSpPr>
          <a:xfrm>
            <a:off x="6131896" y="3150985"/>
            <a:ext cx="1023964" cy="1779798"/>
            <a:chOff x="6131896" y="3150985"/>
            <a:chExt cx="1023964" cy="1779798"/>
          </a:xfrm>
        </p:grpSpPr>
        <p:pic>
          <p:nvPicPr>
            <p:cNvPr id="10" name="Picture 9"/>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18887514">
              <a:off x="5607214" y="3675667"/>
              <a:ext cx="1779798" cy="730433"/>
            </a:xfrm>
            <a:prstGeom prst="rect">
              <a:avLst/>
            </a:prstGeom>
          </p:spPr>
        </p:pic>
        <p:sp>
          <p:nvSpPr>
            <p:cNvPr id="20" name="TextBox 19"/>
            <p:cNvSpPr txBox="1"/>
            <p:nvPr/>
          </p:nvSpPr>
          <p:spPr>
            <a:xfrm>
              <a:off x="6403506" y="4436765"/>
              <a:ext cx="752354" cy="246221"/>
            </a:xfrm>
            <a:prstGeom prst="rect">
              <a:avLst/>
            </a:prstGeom>
            <a:noFill/>
          </p:spPr>
          <p:txBody>
            <a:bodyPr wrap="square" lIns="0" tIns="0" rIns="0" bIns="0" rtlCol="0">
              <a:spAutoFit/>
            </a:bodyPr>
            <a:lstStyle/>
            <a:p>
              <a:pPr algn="ctr"/>
              <a:r>
                <a:rPr lang="en-GB" sz="1600" b="1" dirty="0">
                  <a:ln>
                    <a:solidFill>
                      <a:sysClr val="windowText" lastClr="000000"/>
                    </a:solidFill>
                  </a:ln>
                  <a:solidFill>
                    <a:schemeClr val="bg1"/>
                  </a:solidFill>
                  <a:latin typeface="BBC Reith Sans" panose="020B0603020204020204" pitchFamily="34" charset="0"/>
                  <a:ea typeface="BBC Reith Sans" panose="020B0603020204020204" pitchFamily="34" charset="0"/>
                  <a:cs typeface="BBC Reith Sans" panose="020B0603020204020204" pitchFamily="34" charset="0"/>
                </a:rPr>
                <a:t>Saturn</a:t>
              </a:r>
            </a:p>
          </p:txBody>
        </p:sp>
      </p:grpSp>
      <p:grpSp>
        <p:nvGrpSpPr>
          <p:cNvPr id="24" name="Group 23"/>
          <p:cNvGrpSpPr/>
          <p:nvPr/>
        </p:nvGrpSpPr>
        <p:grpSpPr>
          <a:xfrm>
            <a:off x="7049704" y="3520362"/>
            <a:ext cx="823733" cy="895178"/>
            <a:chOff x="7049704" y="3520362"/>
            <a:chExt cx="823733" cy="895178"/>
          </a:xfrm>
        </p:grpSpPr>
        <p:pic>
          <p:nvPicPr>
            <p:cNvPr id="11" name="Picture 10"/>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rot="1798980">
              <a:off x="7049704" y="3666227"/>
              <a:ext cx="466426" cy="749313"/>
            </a:xfrm>
            <a:prstGeom prst="rect">
              <a:avLst/>
            </a:prstGeom>
          </p:spPr>
        </p:pic>
        <p:sp>
          <p:nvSpPr>
            <p:cNvPr id="22" name="TextBox 21"/>
            <p:cNvSpPr txBox="1"/>
            <p:nvPr/>
          </p:nvSpPr>
          <p:spPr>
            <a:xfrm>
              <a:off x="7121083" y="3520362"/>
              <a:ext cx="752354" cy="246221"/>
            </a:xfrm>
            <a:prstGeom prst="rect">
              <a:avLst/>
            </a:prstGeom>
            <a:noFill/>
          </p:spPr>
          <p:txBody>
            <a:bodyPr wrap="square" lIns="0" tIns="0" rIns="0" bIns="0" rtlCol="0">
              <a:spAutoFit/>
            </a:bodyPr>
            <a:lstStyle/>
            <a:p>
              <a:pPr algn="ctr"/>
              <a:r>
                <a:rPr lang="en-GB" sz="1600" b="1" dirty="0">
                  <a:ln>
                    <a:solidFill>
                      <a:sysClr val="windowText" lastClr="000000"/>
                    </a:solidFill>
                  </a:ln>
                  <a:solidFill>
                    <a:schemeClr val="bg1"/>
                  </a:solidFill>
                  <a:latin typeface="BBC Reith Sans" panose="020B0603020204020204" pitchFamily="34" charset="0"/>
                  <a:ea typeface="BBC Reith Sans" panose="020B0603020204020204" pitchFamily="34" charset="0"/>
                  <a:cs typeface="BBC Reith Sans" panose="020B0603020204020204" pitchFamily="34" charset="0"/>
                </a:rPr>
                <a:t>Uranus</a:t>
              </a:r>
            </a:p>
          </p:txBody>
        </p:sp>
      </p:grpSp>
      <p:grpSp>
        <p:nvGrpSpPr>
          <p:cNvPr id="15" name="Group 14"/>
          <p:cNvGrpSpPr/>
          <p:nvPr/>
        </p:nvGrpSpPr>
        <p:grpSpPr>
          <a:xfrm>
            <a:off x="7486144" y="3811152"/>
            <a:ext cx="924513" cy="724614"/>
            <a:chOff x="7486144" y="3811152"/>
            <a:chExt cx="924513" cy="724614"/>
          </a:xfrm>
        </p:grpSpPr>
        <p:pic>
          <p:nvPicPr>
            <p:cNvPr id="13" name="Picture 12"/>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724447" y="3811152"/>
              <a:ext cx="459756" cy="459463"/>
            </a:xfrm>
            <a:prstGeom prst="rect">
              <a:avLst/>
            </a:prstGeom>
          </p:spPr>
        </p:pic>
        <p:sp>
          <p:nvSpPr>
            <p:cNvPr id="23" name="TextBox 22"/>
            <p:cNvSpPr txBox="1"/>
            <p:nvPr/>
          </p:nvSpPr>
          <p:spPr>
            <a:xfrm>
              <a:off x="7486144" y="4289545"/>
              <a:ext cx="924513" cy="246221"/>
            </a:xfrm>
            <a:prstGeom prst="rect">
              <a:avLst/>
            </a:prstGeom>
            <a:noFill/>
          </p:spPr>
          <p:txBody>
            <a:bodyPr wrap="square" lIns="0" tIns="0" rIns="0" bIns="0" rtlCol="0">
              <a:spAutoFit/>
            </a:bodyPr>
            <a:lstStyle/>
            <a:p>
              <a:pPr algn="ctr"/>
              <a:r>
                <a:rPr lang="en-GB" sz="1600" b="1" dirty="0">
                  <a:ln>
                    <a:solidFill>
                      <a:sysClr val="windowText" lastClr="000000"/>
                    </a:solidFill>
                  </a:ln>
                  <a:solidFill>
                    <a:schemeClr val="bg1"/>
                  </a:solidFill>
                  <a:latin typeface="BBC Reith Sans" panose="020B0603020204020204" pitchFamily="34" charset="0"/>
                  <a:ea typeface="BBC Reith Sans" panose="020B0603020204020204" pitchFamily="34" charset="0"/>
                  <a:cs typeface="BBC Reith Sans" panose="020B0603020204020204" pitchFamily="34" charset="0"/>
                </a:rPr>
                <a:t>Neptune</a:t>
              </a:r>
            </a:p>
          </p:txBody>
        </p:sp>
      </p:grpSp>
      <p:sp>
        <p:nvSpPr>
          <p:cNvPr id="31" name="TextBox 30"/>
          <p:cNvSpPr txBox="1"/>
          <p:nvPr/>
        </p:nvSpPr>
        <p:spPr>
          <a:xfrm>
            <a:off x="1545078" y="2728894"/>
            <a:ext cx="519551" cy="246221"/>
          </a:xfrm>
          <a:prstGeom prst="rect">
            <a:avLst/>
          </a:prstGeom>
          <a:noFill/>
        </p:spPr>
        <p:txBody>
          <a:bodyPr wrap="square" lIns="0" tIns="0" rIns="0" bIns="0" rtlCol="0">
            <a:spAutoFit/>
          </a:bodyPr>
          <a:lstStyle/>
          <a:p>
            <a:pPr algn="ctr"/>
            <a:r>
              <a:rPr lang="en-GB" sz="1600" b="1" dirty="0">
                <a:ln>
                  <a:solidFill>
                    <a:sysClr val="windowText" lastClr="000000"/>
                  </a:solidFill>
                </a:ln>
                <a:solidFill>
                  <a:schemeClr val="bg1"/>
                </a:solidFill>
                <a:latin typeface="BBC Reith Sans" panose="020B0603020204020204" pitchFamily="34" charset="0"/>
                <a:ea typeface="BBC Reith Sans" panose="020B0603020204020204" pitchFamily="34" charset="0"/>
                <a:cs typeface="BBC Reith Sans" panose="020B0603020204020204" pitchFamily="34" charset="0"/>
              </a:rPr>
              <a:t>Sun</a:t>
            </a:r>
          </a:p>
        </p:txBody>
      </p:sp>
    </p:spTree>
    <p:extLst>
      <p:ext uri="{BB962C8B-B14F-4D97-AF65-F5344CB8AC3E}">
        <p14:creationId xmlns:p14="http://schemas.microsoft.com/office/powerpoint/2010/main" val="2076066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a:off x="0" y="-331589"/>
            <a:ext cx="9144000" cy="2515235"/>
          </a:xfrm>
          <a:prstGeom prst="rect">
            <a:avLst/>
          </a:prstGeom>
        </p:spPr>
      </p:pic>
      <p:sp>
        <p:nvSpPr>
          <p:cNvPr id="21" name="Title 20"/>
          <p:cNvSpPr>
            <a:spLocks noGrp="1"/>
          </p:cNvSpPr>
          <p:nvPr>
            <p:ph type="title"/>
          </p:nvPr>
        </p:nvSpPr>
        <p:spPr>
          <a:xfrm>
            <a:off x="457198" y="57992"/>
            <a:ext cx="8220075" cy="994306"/>
          </a:xfrm>
        </p:spPr>
        <p:txBody>
          <a:bodyPr/>
          <a:lstStyle/>
          <a:p>
            <a:r>
              <a:rPr lang="en-GB" sz="3600" dirty="0">
                <a:ln w="12700">
                  <a:solidFill>
                    <a:schemeClr val="bg1"/>
                  </a:solidFill>
                </a:ln>
                <a:solidFill>
                  <a:srgbClr val="2E303D"/>
                </a:solidFill>
                <a:latin typeface="BBC Reith Sans" panose="020B0603020204020204" pitchFamily="34" charset="0"/>
                <a:ea typeface="BBC Reith Sans" panose="020B0603020204020204" pitchFamily="34" charset="0"/>
                <a:cs typeface="BBC Reith Sans" panose="020B0603020204020204" pitchFamily="34" charset="0"/>
              </a:rPr>
              <a:t>More Moons in the Solar System</a:t>
            </a:r>
          </a:p>
        </p:txBody>
      </p:sp>
      <p:sp>
        <p:nvSpPr>
          <p:cNvPr id="5" name="TextBox 4"/>
          <p:cNvSpPr txBox="1"/>
          <p:nvPr/>
        </p:nvSpPr>
        <p:spPr>
          <a:xfrm>
            <a:off x="755650" y="2060536"/>
            <a:ext cx="7705062" cy="246221"/>
          </a:xfrm>
          <a:prstGeom prst="rect">
            <a:avLst/>
          </a:prstGeom>
          <a:noFill/>
        </p:spPr>
        <p:txBody>
          <a:bodyPr wrap="square" lIns="0" tIns="0" rIns="0" bIns="0" rtlCol="0">
            <a:spAutoFit/>
          </a:bodyPr>
          <a:lstStyle/>
          <a:p>
            <a:pPr lvl="0"/>
            <a: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As for moons, we know that Earth has one moon. What about the other planets?</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5984" y="2475568"/>
            <a:ext cx="3740297" cy="3726314"/>
          </a:xfrm>
          <a:prstGeom prst="rect">
            <a:avLst/>
          </a:prstGeom>
        </p:spPr>
      </p:pic>
      <p:sp>
        <p:nvSpPr>
          <p:cNvPr id="7" name="TextBox 6"/>
          <p:cNvSpPr txBox="1"/>
          <p:nvPr/>
        </p:nvSpPr>
        <p:spPr>
          <a:xfrm>
            <a:off x="947642" y="4000171"/>
            <a:ext cx="3409771" cy="677108"/>
          </a:xfrm>
          <a:prstGeom prst="rect">
            <a:avLst/>
          </a:prstGeom>
          <a:noFill/>
        </p:spPr>
        <p:txBody>
          <a:bodyPr wrap="square" lIns="0" tIns="0" rIns="0" bIns="0" rtlCol="0">
            <a:spAutoFit/>
          </a:bodyPr>
          <a:lstStyle/>
          <a:p>
            <a:pPr lvl="0" algn="ctr"/>
            <a:r>
              <a:rPr lang="en-GB" sz="2200" b="1" dirty="0">
                <a:ln>
                  <a:solidFill>
                    <a:sysClr val="windowText" lastClr="000000"/>
                  </a:solidFill>
                </a:ln>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Roboto"/>
              </a:rPr>
              <a:t>Mars has two moons: </a:t>
            </a:r>
            <a:br>
              <a:rPr lang="en-GB" sz="2200" b="1" dirty="0">
                <a:ln>
                  <a:solidFill>
                    <a:sysClr val="windowText" lastClr="000000"/>
                  </a:solidFill>
                </a:ln>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Roboto"/>
              </a:rPr>
            </a:br>
            <a:r>
              <a:rPr lang="en-GB" sz="2200" b="1" dirty="0">
                <a:ln>
                  <a:solidFill>
                    <a:sysClr val="windowText" lastClr="000000"/>
                  </a:solidFill>
                </a:ln>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Roboto"/>
              </a:rPr>
              <a:t>Phobos and Deimos</a:t>
            </a:r>
          </a:p>
        </p:txBody>
      </p:sp>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14268" y="2573229"/>
            <a:ext cx="3147992" cy="3077490"/>
          </a:xfrm>
          <a:prstGeom prst="roundRect">
            <a:avLst>
              <a:gd name="adj" fmla="val 6306"/>
            </a:avLst>
          </a:prstGeom>
        </p:spPr>
      </p:pic>
      <p:grpSp>
        <p:nvGrpSpPr>
          <p:cNvPr id="6" name="Group 5"/>
          <p:cNvGrpSpPr/>
          <p:nvPr/>
        </p:nvGrpSpPr>
        <p:grpSpPr>
          <a:xfrm>
            <a:off x="5014267" y="5788872"/>
            <a:ext cx="3147993" cy="2477080"/>
            <a:chOff x="5014267" y="5453418"/>
            <a:chExt cx="3147993" cy="2477080"/>
          </a:xfrm>
        </p:grpSpPr>
        <p:sp>
          <p:nvSpPr>
            <p:cNvPr id="9" name="Rounded Rectangle 8"/>
            <p:cNvSpPr/>
            <p:nvPr/>
          </p:nvSpPr>
          <p:spPr>
            <a:xfrm>
              <a:off x="5014267" y="5453418"/>
              <a:ext cx="3147993" cy="2315123"/>
            </a:xfrm>
            <a:prstGeom prst="roundRect">
              <a:avLst>
                <a:gd name="adj" fmla="val 7362"/>
              </a:avLst>
            </a:prstGeom>
            <a:solidFill>
              <a:srgbClr val="F188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ounded Rectangle 9"/>
            <p:cNvSpPr/>
            <p:nvPr/>
          </p:nvSpPr>
          <p:spPr>
            <a:xfrm>
              <a:off x="5161134" y="5615375"/>
              <a:ext cx="2854258" cy="2315123"/>
            </a:xfrm>
            <a:prstGeom prst="roundRect">
              <a:avLst>
                <a:gd name="adj" fmla="val 5908"/>
              </a:avLst>
            </a:prstGeom>
            <a:noFill/>
            <a:ln w="38100" cap="rnd">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 name="TextBox 12"/>
          <p:cNvSpPr txBox="1"/>
          <p:nvPr/>
        </p:nvSpPr>
        <p:spPr>
          <a:xfrm>
            <a:off x="5267437" y="6151736"/>
            <a:ext cx="2641653" cy="492443"/>
          </a:xfrm>
          <a:prstGeom prst="rect">
            <a:avLst/>
          </a:prstGeom>
          <a:noFill/>
        </p:spPr>
        <p:txBody>
          <a:bodyPr wrap="square" lIns="0" tIns="0" rIns="0" bIns="0" rtlCol="0">
            <a:spAutoFit/>
          </a:bodyPr>
          <a:lstStyle/>
          <a:p>
            <a:pPr lvl="0" algn="ctr"/>
            <a:r>
              <a:rPr lang="en-GB" sz="1600" dirty="0" err="1">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Phobos</a:t>
            </a:r>
            <a: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 the larger of Mars’ two moons.</a:t>
            </a:r>
          </a:p>
        </p:txBody>
      </p:sp>
    </p:spTree>
    <p:extLst>
      <p:ext uri="{BB962C8B-B14F-4D97-AF65-F5344CB8AC3E}">
        <p14:creationId xmlns:p14="http://schemas.microsoft.com/office/powerpoint/2010/main" val="2208897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1000"/>
                            </p:stCondLst>
                            <p:childTnLst>
                              <p:par>
                                <p:cTn id="9" presetID="31"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fltVal val="0"/>
                                          </p:val>
                                        </p:tav>
                                        <p:tav tm="100000">
                                          <p:val>
                                            <p:strVal val="#ppt_w"/>
                                          </p:val>
                                        </p:tav>
                                      </p:tavLst>
                                    </p:anim>
                                    <p:anim calcmode="lin" valueType="num">
                                      <p:cBhvr>
                                        <p:cTn id="12" dur="1000" fill="hold"/>
                                        <p:tgtEl>
                                          <p:spTgt spid="2"/>
                                        </p:tgtEl>
                                        <p:attrNameLst>
                                          <p:attrName>ppt_h</p:attrName>
                                        </p:attrNameLst>
                                      </p:cBhvr>
                                      <p:tavLst>
                                        <p:tav tm="0">
                                          <p:val>
                                            <p:fltVal val="0"/>
                                          </p:val>
                                        </p:tav>
                                        <p:tav tm="100000">
                                          <p:val>
                                            <p:strVal val="#ppt_h"/>
                                          </p:val>
                                        </p:tav>
                                      </p:tavLst>
                                    </p:anim>
                                    <p:anim calcmode="lin" valueType="num">
                                      <p:cBhvr>
                                        <p:cTn id="13" dur="1000" fill="hold"/>
                                        <p:tgtEl>
                                          <p:spTgt spid="2"/>
                                        </p:tgtEl>
                                        <p:attrNameLst>
                                          <p:attrName>style.rotation</p:attrName>
                                        </p:attrNameLst>
                                      </p:cBhvr>
                                      <p:tavLst>
                                        <p:tav tm="0">
                                          <p:val>
                                            <p:fltVal val="90"/>
                                          </p:val>
                                        </p:tav>
                                        <p:tav tm="100000">
                                          <p:val>
                                            <p:fltVal val="0"/>
                                          </p:val>
                                        </p:tav>
                                      </p:tavLst>
                                    </p:anim>
                                    <p:animEffect transition="in" filter="fade">
                                      <p:cBhvr>
                                        <p:cTn id="14" dur="1000"/>
                                        <p:tgtEl>
                                          <p:spTgt spid="2"/>
                                        </p:tgtEl>
                                      </p:cBhvr>
                                    </p:animEffect>
                                  </p:childTnLst>
                                </p:cTn>
                              </p:par>
                            </p:childTnLst>
                          </p:cTn>
                        </p:par>
                        <p:par>
                          <p:cTn id="15" fill="hold">
                            <p:stCondLst>
                              <p:cond delay="2000"/>
                            </p:stCondLst>
                            <p:childTnLst>
                              <p:par>
                                <p:cTn id="16" presetID="10" presetClass="entr" presetSubtype="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par>
                          <p:cTn id="19" fill="hold">
                            <p:stCondLst>
                              <p:cond delay="2500"/>
                            </p:stCondLst>
                            <p:childTnLst>
                              <p:par>
                                <p:cTn id="20" presetID="2" presetClass="entr" presetSubtype="2"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1+#ppt_w/2"/>
                                          </p:val>
                                        </p:tav>
                                        <p:tav tm="100000">
                                          <p:val>
                                            <p:strVal val="#ppt_x"/>
                                          </p:val>
                                        </p:tav>
                                      </p:tavLst>
                                    </p:anim>
                                    <p:anim calcmode="lin" valueType="num">
                                      <p:cBhvr additive="base">
                                        <p:cTn id="23" dur="500" fill="hold"/>
                                        <p:tgtEl>
                                          <p:spTgt spid="3"/>
                                        </p:tgtEl>
                                        <p:attrNameLst>
                                          <p:attrName>ppt_y</p:attrName>
                                        </p:attrNameLst>
                                      </p:cBhvr>
                                      <p:tavLst>
                                        <p:tav tm="0">
                                          <p:val>
                                            <p:strVal val="#ppt_y"/>
                                          </p:val>
                                        </p:tav>
                                        <p:tav tm="100000">
                                          <p:val>
                                            <p:strVal val="#ppt_y"/>
                                          </p:val>
                                        </p:tav>
                                      </p:tavLst>
                                    </p:anim>
                                  </p:childTnLst>
                                </p:cTn>
                              </p:par>
                            </p:childTnLst>
                          </p:cTn>
                        </p:par>
                        <p:par>
                          <p:cTn id="24" fill="hold">
                            <p:stCondLst>
                              <p:cond delay="3000"/>
                            </p:stCondLst>
                            <p:childTnLst>
                              <p:par>
                                <p:cTn id="25" presetID="22" presetClass="entr" presetSubtype="4"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par>
                          <p:cTn id="28" fill="hold">
                            <p:stCondLst>
                              <p:cond delay="3500"/>
                            </p:stCondLst>
                            <p:childTnLst>
                              <p:par>
                                <p:cTn id="29" presetID="10" presetClass="entr" presetSubtype="0"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a:off x="0" y="-331589"/>
            <a:ext cx="9144000" cy="2515235"/>
          </a:xfrm>
          <a:prstGeom prst="rect">
            <a:avLst/>
          </a:prstGeom>
        </p:spPr>
      </p:pic>
      <p:sp>
        <p:nvSpPr>
          <p:cNvPr id="21" name="Title 20"/>
          <p:cNvSpPr>
            <a:spLocks noGrp="1"/>
          </p:cNvSpPr>
          <p:nvPr>
            <p:ph type="title"/>
          </p:nvPr>
        </p:nvSpPr>
        <p:spPr>
          <a:xfrm>
            <a:off x="457198" y="57992"/>
            <a:ext cx="8220075" cy="994306"/>
          </a:xfrm>
        </p:spPr>
        <p:txBody>
          <a:bodyPr/>
          <a:lstStyle/>
          <a:p>
            <a:r>
              <a:rPr lang="en-GB" sz="3600" dirty="0">
                <a:ln w="12700">
                  <a:solidFill>
                    <a:schemeClr val="bg1"/>
                  </a:solidFill>
                </a:ln>
                <a:solidFill>
                  <a:srgbClr val="2E303D"/>
                </a:solidFill>
                <a:latin typeface="BBC Reith Sans" panose="020B0603020204020204" pitchFamily="34" charset="0"/>
                <a:ea typeface="BBC Reith Sans" panose="020B0603020204020204" pitchFamily="34" charset="0"/>
                <a:cs typeface="BBC Reith Sans" panose="020B0603020204020204" pitchFamily="34" charset="0"/>
              </a:rPr>
              <a:t>More Moons in the Solar System</a:t>
            </a:r>
          </a:p>
        </p:txBody>
      </p:sp>
      <p:sp>
        <p:nvSpPr>
          <p:cNvPr id="5" name="TextBox 4"/>
          <p:cNvSpPr txBox="1"/>
          <p:nvPr/>
        </p:nvSpPr>
        <p:spPr>
          <a:xfrm>
            <a:off x="755650" y="2060536"/>
            <a:ext cx="7705062" cy="492443"/>
          </a:xfrm>
          <a:prstGeom prst="rect">
            <a:avLst/>
          </a:prstGeom>
          <a:noFill/>
        </p:spPr>
        <p:txBody>
          <a:bodyPr wrap="square" lIns="0" tIns="0" rIns="0" bIns="0" rtlCol="0">
            <a:spAutoFit/>
          </a:bodyPr>
          <a:lstStyle/>
          <a:p>
            <a:pPr lvl="0"/>
            <a: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Jupiter and Saturn each have over 50 named moons, though there are more awaiting official confirmation.</a:t>
            </a:r>
          </a:p>
        </p:txBody>
      </p:sp>
      <p:grpSp>
        <p:nvGrpSpPr>
          <p:cNvPr id="17" name="Group 16"/>
          <p:cNvGrpSpPr/>
          <p:nvPr/>
        </p:nvGrpSpPr>
        <p:grpSpPr>
          <a:xfrm>
            <a:off x="2147582" y="5516098"/>
            <a:ext cx="4874003" cy="2210164"/>
            <a:chOff x="2147582" y="5516098"/>
            <a:chExt cx="4874003" cy="2210164"/>
          </a:xfrm>
        </p:grpSpPr>
        <p:sp>
          <p:nvSpPr>
            <p:cNvPr id="9" name="Rounded Rectangle 8"/>
            <p:cNvSpPr/>
            <p:nvPr/>
          </p:nvSpPr>
          <p:spPr>
            <a:xfrm>
              <a:off x="2147582" y="5516098"/>
              <a:ext cx="4874003" cy="2126237"/>
            </a:xfrm>
            <a:prstGeom prst="roundRect">
              <a:avLst>
                <a:gd name="adj" fmla="val 7362"/>
              </a:avLst>
            </a:prstGeom>
            <a:solidFill>
              <a:srgbClr val="6FBD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ounded Rectangle 9"/>
            <p:cNvSpPr/>
            <p:nvPr/>
          </p:nvSpPr>
          <p:spPr>
            <a:xfrm>
              <a:off x="2326307" y="5704698"/>
              <a:ext cx="4498379" cy="2021564"/>
            </a:xfrm>
            <a:prstGeom prst="roundRect">
              <a:avLst>
                <a:gd name="adj" fmla="val 5908"/>
              </a:avLst>
            </a:prstGeom>
            <a:noFill/>
            <a:ln w="38100" cap="rnd">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 name="TextBox 12"/>
          <p:cNvSpPr txBox="1"/>
          <p:nvPr/>
        </p:nvSpPr>
        <p:spPr>
          <a:xfrm>
            <a:off x="2373514" y="5893627"/>
            <a:ext cx="4387442" cy="246221"/>
          </a:xfrm>
          <a:prstGeom prst="rect">
            <a:avLst/>
          </a:prstGeom>
          <a:noFill/>
        </p:spPr>
        <p:txBody>
          <a:bodyPr wrap="square" lIns="0" tIns="0" rIns="0" bIns="0" rtlCol="0">
            <a:spAutoFit/>
          </a:bodyPr>
          <a:lstStyle/>
          <a:p>
            <a:pPr lvl="0" algn="ctr"/>
            <a: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Uranus has 27 moons, while Neptune has 14.</a:t>
            </a:r>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8538" y="3056621"/>
            <a:ext cx="2293714" cy="2294389"/>
          </a:xfrm>
          <a:prstGeom prst="rect">
            <a:avLst/>
          </a:prstGeom>
        </p:spPr>
      </p:pic>
      <p:sp>
        <p:nvSpPr>
          <p:cNvPr id="7" name="TextBox 6"/>
          <p:cNvSpPr txBox="1"/>
          <p:nvPr/>
        </p:nvSpPr>
        <p:spPr>
          <a:xfrm>
            <a:off x="1344482" y="2718067"/>
            <a:ext cx="981826" cy="338554"/>
          </a:xfrm>
          <a:prstGeom prst="rect">
            <a:avLst/>
          </a:prstGeom>
          <a:noFill/>
        </p:spPr>
        <p:txBody>
          <a:bodyPr wrap="square" lIns="0" tIns="0" rIns="0" bIns="0" rtlCol="0">
            <a:spAutoFit/>
          </a:bodyPr>
          <a:lstStyle/>
          <a:p>
            <a:pPr lvl="0" algn="ctr"/>
            <a:r>
              <a:rPr lang="en-GB" sz="2200" b="1" dirty="0">
                <a:ln>
                  <a:solidFill>
                    <a:sysClr val="windowText" lastClr="000000"/>
                  </a:solidFill>
                </a:ln>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Roboto"/>
              </a:rPr>
              <a:t>Jupiter</a:t>
            </a:r>
          </a:p>
        </p:txBody>
      </p:sp>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0026886">
            <a:off x="2935010" y="3549095"/>
            <a:ext cx="2788533" cy="1144420"/>
          </a:xfrm>
          <a:prstGeom prst="rect">
            <a:avLst/>
          </a:prstGeom>
        </p:spPr>
      </p:pic>
      <p:sp>
        <p:nvSpPr>
          <p:cNvPr id="18" name="TextBox 17"/>
          <p:cNvSpPr txBox="1"/>
          <p:nvPr/>
        </p:nvSpPr>
        <p:spPr>
          <a:xfrm>
            <a:off x="4081087" y="4727047"/>
            <a:ext cx="981826" cy="276999"/>
          </a:xfrm>
          <a:prstGeom prst="rect">
            <a:avLst/>
          </a:prstGeom>
          <a:noFill/>
        </p:spPr>
        <p:txBody>
          <a:bodyPr wrap="square" lIns="0" tIns="0" rIns="0" bIns="0" rtlCol="0">
            <a:spAutoFit/>
          </a:bodyPr>
          <a:lstStyle/>
          <a:p>
            <a:pPr lvl="0" algn="ctr"/>
            <a:r>
              <a:rPr lang="en-GB" b="1" dirty="0">
                <a:ln>
                  <a:solidFill>
                    <a:sysClr val="windowText" lastClr="000000"/>
                  </a:solidFill>
                </a:ln>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Roboto"/>
              </a:rPr>
              <a:t>Saturn</a:t>
            </a:r>
          </a:p>
        </p:txBody>
      </p:sp>
      <p:pic>
        <p:nvPicPr>
          <p:cNvPr id="16" name="Picture 1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32895" y="3407159"/>
            <a:ext cx="991791" cy="1593312"/>
          </a:xfrm>
          <a:prstGeom prst="rect">
            <a:avLst/>
          </a:prstGeom>
        </p:spPr>
      </p:pic>
      <p:sp>
        <p:nvSpPr>
          <p:cNvPr id="19" name="TextBox 18"/>
          <p:cNvSpPr txBox="1"/>
          <p:nvPr/>
        </p:nvSpPr>
        <p:spPr>
          <a:xfrm>
            <a:off x="6039759" y="3141877"/>
            <a:ext cx="981826" cy="276999"/>
          </a:xfrm>
          <a:prstGeom prst="rect">
            <a:avLst/>
          </a:prstGeom>
          <a:noFill/>
        </p:spPr>
        <p:txBody>
          <a:bodyPr wrap="square" lIns="0" tIns="0" rIns="0" bIns="0" rtlCol="0">
            <a:spAutoFit/>
          </a:bodyPr>
          <a:lstStyle/>
          <a:p>
            <a:pPr lvl="0" algn="ctr"/>
            <a:r>
              <a:rPr lang="en-GB" b="1" dirty="0">
                <a:ln>
                  <a:solidFill>
                    <a:sysClr val="windowText" lastClr="000000"/>
                  </a:solidFill>
                </a:ln>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Roboto"/>
              </a:rPr>
              <a:t>Uranus</a:t>
            </a:r>
          </a:p>
        </p:txBody>
      </p:sp>
      <p:pic>
        <p:nvPicPr>
          <p:cNvPr id="15" name="Picture 1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594268" y="3679447"/>
            <a:ext cx="830595" cy="830067"/>
          </a:xfrm>
          <a:prstGeom prst="rect">
            <a:avLst/>
          </a:prstGeom>
        </p:spPr>
      </p:pic>
      <p:sp>
        <p:nvSpPr>
          <p:cNvPr id="20" name="TextBox 19"/>
          <p:cNvSpPr txBox="1"/>
          <p:nvPr/>
        </p:nvSpPr>
        <p:spPr>
          <a:xfrm>
            <a:off x="7503825" y="4505589"/>
            <a:ext cx="981826" cy="276999"/>
          </a:xfrm>
          <a:prstGeom prst="rect">
            <a:avLst/>
          </a:prstGeom>
          <a:noFill/>
        </p:spPr>
        <p:txBody>
          <a:bodyPr wrap="square" lIns="0" tIns="0" rIns="0" bIns="0" rtlCol="0">
            <a:spAutoFit/>
          </a:bodyPr>
          <a:lstStyle/>
          <a:p>
            <a:pPr lvl="0" algn="ctr"/>
            <a:r>
              <a:rPr lang="en-GB" b="1" dirty="0">
                <a:ln>
                  <a:solidFill>
                    <a:sysClr val="windowText" lastClr="000000"/>
                  </a:solidFill>
                </a:ln>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Roboto"/>
              </a:rPr>
              <a:t>Neptune</a:t>
            </a:r>
          </a:p>
        </p:txBody>
      </p:sp>
    </p:spTree>
    <p:extLst>
      <p:ext uri="{BB962C8B-B14F-4D97-AF65-F5344CB8AC3E}">
        <p14:creationId xmlns:p14="http://schemas.microsoft.com/office/powerpoint/2010/main" val="3593282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42" presetClass="entr" presetSubtype="0"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42" presetClass="entr" presetSubtype="0"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1000"/>
                                        <p:tgtEl>
                                          <p:spTgt spid="16"/>
                                        </p:tgtEl>
                                      </p:cBhvr>
                                    </p:animEffect>
                                    <p:anim calcmode="lin" valueType="num">
                                      <p:cBhvr>
                                        <p:cTn id="24" dur="1000" fill="hold"/>
                                        <p:tgtEl>
                                          <p:spTgt spid="16"/>
                                        </p:tgtEl>
                                        <p:attrNameLst>
                                          <p:attrName>ppt_x</p:attrName>
                                        </p:attrNameLst>
                                      </p:cBhvr>
                                      <p:tavLst>
                                        <p:tav tm="0">
                                          <p:val>
                                            <p:strVal val="#ppt_x"/>
                                          </p:val>
                                        </p:tav>
                                        <p:tav tm="100000">
                                          <p:val>
                                            <p:strVal val="#ppt_x"/>
                                          </p:val>
                                        </p:tav>
                                      </p:tavLst>
                                    </p:anim>
                                    <p:anim calcmode="lin" valueType="num">
                                      <p:cBhvr>
                                        <p:cTn id="25" dur="1000" fill="hold"/>
                                        <p:tgtEl>
                                          <p:spTgt spid="16"/>
                                        </p:tgtEl>
                                        <p:attrNameLst>
                                          <p:attrName>ppt_y</p:attrName>
                                        </p:attrNameLst>
                                      </p:cBhvr>
                                      <p:tavLst>
                                        <p:tav tm="0">
                                          <p:val>
                                            <p:strVal val="#ppt_y+.1"/>
                                          </p:val>
                                        </p:tav>
                                        <p:tav tm="100000">
                                          <p:val>
                                            <p:strVal val="#ppt_y"/>
                                          </p:val>
                                        </p:tav>
                                      </p:tavLst>
                                    </p:anim>
                                  </p:childTnLst>
                                </p:cTn>
                              </p:par>
                            </p:childTnLst>
                          </p:cTn>
                        </p:par>
                        <p:par>
                          <p:cTn id="26" fill="hold">
                            <p:stCondLst>
                              <p:cond delay="4000"/>
                            </p:stCondLst>
                            <p:childTnLst>
                              <p:par>
                                <p:cTn id="27" presetID="42" presetClass="entr" presetSubtype="0"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anim calcmode="lin" valueType="num">
                                      <p:cBhvr>
                                        <p:cTn id="30" dur="1000" fill="hold"/>
                                        <p:tgtEl>
                                          <p:spTgt spid="15"/>
                                        </p:tgtEl>
                                        <p:attrNameLst>
                                          <p:attrName>ppt_x</p:attrName>
                                        </p:attrNameLst>
                                      </p:cBhvr>
                                      <p:tavLst>
                                        <p:tav tm="0">
                                          <p:val>
                                            <p:strVal val="#ppt_x"/>
                                          </p:val>
                                        </p:tav>
                                        <p:tav tm="100000">
                                          <p:val>
                                            <p:strVal val="#ppt_x"/>
                                          </p:val>
                                        </p:tav>
                                      </p:tavLst>
                                    </p:anim>
                                    <p:anim calcmode="lin" valueType="num">
                                      <p:cBhvr>
                                        <p:cTn id="31" dur="1000" fill="hold"/>
                                        <p:tgtEl>
                                          <p:spTgt spid="15"/>
                                        </p:tgtEl>
                                        <p:attrNameLst>
                                          <p:attrName>ppt_y</p:attrName>
                                        </p:attrNameLst>
                                      </p:cBhvr>
                                      <p:tavLst>
                                        <p:tav tm="0">
                                          <p:val>
                                            <p:strVal val="#ppt_y+.1"/>
                                          </p:val>
                                        </p:tav>
                                        <p:tav tm="100000">
                                          <p:val>
                                            <p:strVal val="#ppt_y"/>
                                          </p:val>
                                        </p:tav>
                                      </p:tavLst>
                                    </p:anim>
                                  </p:childTnLst>
                                </p:cTn>
                              </p:par>
                            </p:childTnLst>
                          </p:cTn>
                        </p:par>
                        <p:par>
                          <p:cTn id="32" fill="hold">
                            <p:stCondLst>
                              <p:cond delay="5000"/>
                            </p:stCondLst>
                            <p:childTnLst>
                              <p:par>
                                <p:cTn id="33" presetID="10" presetClass="entr" presetSubtype="0" fill="hold" grpId="0"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par>
                          <p:cTn id="36" fill="hold">
                            <p:stCondLst>
                              <p:cond delay="5500"/>
                            </p:stCondLst>
                            <p:childTnLst>
                              <p:par>
                                <p:cTn id="37" presetID="10" presetClass="entr" presetSubtype="0" fill="hold" grpId="0" nodeType="after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cTn>
                              </p:par>
                            </p:childTnLst>
                          </p:cTn>
                        </p:par>
                        <p:par>
                          <p:cTn id="40" fill="hold">
                            <p:stCondLst>
                              <p:cond delay="6000"/>
                            </p:stCondLst>
                            <p:childTnLst>
                              <p:par>
                                <p:cTn id="41" presetID="10" presetClass="entr" presetSubtype="0" fill="hold" grpId="0" nodeType="after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childTnLst>
                                </p:cTn>
                              </p:par>
                            </p:childTnLst>
                          </p:cTn>
                        </p:par>
                        <p:par>
                          <p:cTn id="44" fill="hold">
                            <p:stCondLst>
                              <p:cond delay="6500"/>
                            </p:stCondLst>
                            <p:childTnLst>
                              <p:par>
                                <p:cTn id="45" presetID="10" presetClass="entr" presetSubtype="0" fill="hold" grpId="0" nodeType="after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
                                        <p:tgtEl>
                                          <p:spTgt spid="20"/>
                                        </p:tgtEl>
                                      </p:cBhvr>
                                    </p:animEffect>
                                  </p:childTnLst>
                                </p:cTn>
                              </p:par>
                            </p:childTnLst>
                          </p:cTn>
                        </p:par>
                        <p:par>
                          <p:cTn id="48" fill="hold">
                            <p:stCondLst>
                              <p:cond delay="7000"/>
                            </p:stCondLst>
                            <p:childTnLst>
                              <p:par>
                                <p:cTn id="49" presetID="22" presetClass="entr" presetSubtype="4" fill="hold" nodeType="after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wipe(down)">
                                      <p:cBhvr>
                                        <p:cTn id="51" dur="500"/>
                                        <p:tgtEl>
                                          <p:spTgt spid="17"/>
                                        </p:tgtEl>
                                      </p:cBhvr>
                                    </p:animEffect>
                                  </p:childTnLst>
                                </p:cTn>
                              </p:par>
                            </p:childTnLst>
                          </p:cTn>
                        </p:par>
                        <p:par>
                          <p:cTn id="52" fill="hold">
                            <p:stCondLst>
                              <p:cond delay="7500"/>
                            </p:stCondLst>
                            <p:childTnLst>
                              <p:par>
                                <p:cTn id="53" presetID="10" presetClass="entr" presetSubtype="0" fill="hold" grpId="0" nodeType="after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7" grpId="0"/>
      <p:bldP spid="18" grpId="0"/>
      <p:bldP spid="19"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a:off x="0" y="-331589"/>
            <a:ext cx="9144000" cy="2515235"/>
          </a:xfrm>
          <a:prstGeom prst="rect">
            <a:avLst/>
          </a:prstGeom>
        </p:spPr>
      </p:pic>
      <p:sp>
        <p:nvSpPr>
          <p:cNvPr id="21" name="Title 20"/>
          <p:cNvSpPr>
            <a:spLocks noGrp="1"/>
          </p:cNvSpPr>
          <p:nvPr>
            <p:ph type="title"/>
          </p:nvPr>
        </p:nvSpPr>
        <p:spPr>
          <a:xfrm>
            <a:off x="457198" y="57992"/>
            <a:ext cx="8220075" cy="994306"/>
          </a:xfrm>
        </p:spPr>
        <p:txBody>
          <a:bodyPr/>
          <a:lstStyle/>
          <a:p>
            <a:r>
              <a:rPr lang="en-GB" sz="3600" dirty="0">
                <a:ln w="12700">
                  <a:solidFill>
                    <a:schemeClr val="bg1"/>
                  </a:solidFill>
                </a:ln>
                <a:solidFill>
                  <a:srgbClr val="2E303D"/>
                </a:solidFill>
                <a:latin typeface="BBC Reith Sans" panose="020B0603020204020204" pitchFamily="34" charset="0"/>
                <a:ea typeface="BBC Reith Sans" panose="020B0603020204020204" pitchFamily="34" charset="0"/>
                <a:cs typeface="BBC Reith Sans" panose="020B0603020204020204" pitchFamily="34" charset="0"/>
              </a:rPr>
              <a:t>Satellites</a:t>
            </a:r>
          </a:p>
        </p:txBody>
      </p:sp>
      <p:grpSp>
        <p:nvGrpSpPr>
          <p:cNvPr id="26" name="Group 25"/>
          <p:cNvGrpSpPr/>
          <p:nvPr/>
        </p:nvGrpSpPr>
        <p:grpSpPr>
          <a:xfrm>
            <a:off x="755651" y="4043493"/>
            <a:ext cx="3992518" cy="3473045"/>
            <a:chOff x="755651" y="4253218"/>
            <a:chExt cx="3992518" cy="3473045"/>
          </a:xfrm>
        </p:grpSpPr>
        <p:sp>
          <p:nvSpPr>
            <p:cNvPr id="9" name="Rounded Rectangle 8"/>
            <p:cNvSpPr/>
            <p:nvPr/>
          </p:nvSpPr>
          <p:spPr>
            <a:xfrm>
              <a:off x="755651" y="4253218"/>
              <a:ext cx="3992518" cy="3389117"/>
            </a:xfrm>
            <a:prstGeom prst="roundRect">
              <a:avLst>
                <a:gd name="adj" fmla="val 7362"/>
              </a:avLst>
            </a:prstGeom>
            <a:solidFill>
              <a:srgbClr val="6FBD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ounded Rectangle 9"/>
            <p:cNvSpPr/>
            <p:nvPr/>
          </p:nvSpPr>
          <p:spPr>
            <a:xfrm>
              <a:off x="914722" y="4404221"/>
              <a:ext cx="3674377" cy="3322042"/>
            </a:xfrm>
            <a:prstGeom prst="roundRect">
              <a:avLst>
                <a:gd name="adj" fmla="val 5908"/>
              </a:avLst>
            </a:prstGeom>
            <a:noFill/>
            <a:ln w="38100" cap="rnd">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 name="TextBox 12"/>
          <p:cNvSpPr txBox="1"/>
          <p:nvPr/>
        </p:nvSpPr>
        <p:spPr>
          <a:xfrm>
            <a:off x="1060707" y="4338955"/>
            <a:ext cx="3481361" cy="1969770"/>
          </a:xfrm>
          <a:prstGeom prst="rect">
            <a:avLst/>
          </a:prstGeom>
          <a:noFill/>
        </p:spPr>
        <p:txBody>
          <a:bodyPr wrap="square" lIns="0" tIns="0" rIns="0" bIns="0" rtlCol="0">
            <a:spAutoFit/>
          </a:bodyPr>
          <a:lstStyle/>
          <a:p>
            <a:pPr lvl="0"/>
            <a: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Some satellites collect information from the Earth and send it back to a different locality on Earth very quickly, making TV signals and phone communications much faster. Others photograph the planet to help predict weather patterns, including extreme weather.</a:t>
            </a:r>
          </a:p>
        </p:txBody>
      </p:sp>
      <p:pic>
        <p:nvPicPr>
          <p:cNvPr id="17" name="Picture 1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983061" y="4043493"/>
            <a:ext cx="3441802" cy="2049332"/>
          </a:xfrm>
          <a:prstGeom prst="roundRect">
            <a:avLst>
              <a:gd name="adj" fmla="val 11345"/>
            </a:avLst>
          </a:prstGeom>
        </p:spPr>
      </p:pic>
      <p:grpSp>
        <p:nvGrpSpPr>
          <p:cNvPr id="25" name="Group 24"/>
          <p:cNvGrpSpPr/>
          <p:nvPr/>
        </p:nvGrpSpPr>
        <p:grpSpPr>
          <a:xfrm>
            <a:off x="-773729" y="1987812"/>
            <a:ext cx="9198591" cy="1812404"/>
            <a:chOff x="-773729" y="2172370"/>
            <a:chExt cx="9198591" cy="1812404"/>
          </a:xfrm>
        </p:grpSpPr>
        <p:sp>
          <p:nvSpPr>
            <p:cNvPr id="22" name="Rounded Rectangle 21"/>
            <p:cNvSpPr/>
            <p:nvPr/>
          </p:nvSpPr>
          <p:spPr>
            <a:xfrm rot="5400000">
              <a:off x="3089350" y="-1350739"/>
              <a:ext cx="1812404" cy="8858621"/>
            </a:xfrm>
            <a:prstGeom prst="roundRect">
              <a:avLst>
                <a:gd name="adj" fmla="val 13509"/>
              </a:avLst>
            </a:prstGeom>
            <a:solidFill>
              <a:srgbClr val="8ACB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Rounded Rectangle 22"/>
            <p:cNvSpPr/>
            <p:nvPr/>
          </p:nvSpPr>
          <p:spPr>
            <a:xfrm rot="5400000">
              <a:off x="2985916" y="-1418303"/>
              <a:ext cx="1475650" cy="8994939"/>
            </a:xfrm>
            <a:prstGeom prst="roundRect">
              <a:avLst>
                <a:gd name="adj" fmla="val 10873"/>
              </a:avLst>
            </a:prstGeom>
            <a:noFill/>
            <a:ln w="38100" cap="rnd">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4" name="TextBox 23"/>
          <p:cNvSpPr txBox="1"/>
          <p:nvPr/>
        </p:nvSpPr>
        <p:spPr>
          <a:xfrm>
            <a:off x="755650" y="2263555"/>
            <a:ext cx="7356504" cy="1231106"/>
          </a:xfrm>
          <a:prstGeom prst="rect">
            <a:avLst/>
          </a:prstGeom>
          <a:noFill/>
        </p:spPr>
        <p:txBody>
          <a:bodyPr wrap="square" lIns="0" tIns="0" rIns="0" bIns="0" rtlCol="0">
            <a:spAutoFit/>
          </a:bodyPr>
          <a:lstStyle/>
          <a:p>
            <a:pPr lvl="0"/>
            <a:r>
              <a:rPr lang="en-GB" sz="1600" b="1"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Did You Know… ?</a:t>
            </a:r>
          </a:p>
          <a:p>
            <a:pPr lvl="0"/>
            <a: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Moons might also be called satellites since a </a:t>
            </a:r>
            <a:r>
              <a:rPr lang="en-GB" sz="1600" b="1"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satellite</a:t>
            </a:r>
            <a: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 is any object, such as a planet, moon or machine that orbits a planet or star. The Moon is the Earth’s only natural satellite; however, the Earth has humanly constructed satellites that help us in our daily lives by studying large parts of the Earth quickly.</a:t>
            </a:r>
          </a:p>
        </p:txBody>
      </p:sp>
    </p:spTree>
    <p:extLst>
      <p:ext uri="{BB962C8B-B14F-4D97-AF65-F5344CB8AC3E}">
        <p14:creationId xmlns:p14="http://schemas.microsoft.com/office/powerpoint/2010/main" val="2804375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par>
                          <p:cTn id="12" fill="hold">
                            <p:stCondLst>
                              <p:cond delay="1500"/>
                            </p:stCondLst>
                            <p:childTnLst>
                              <p:par>
                                <p:cTn id="13" presetID="2" presetClass="entr" presetSubtype="2"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1+#ppt_w/2"/>
                                          </p:val>
                                        </p:tav>
                                        <p:tav tm="100000">
                                          <p:val>
                                            <p:strVal val="#ppt_x"/>
                                          </p:val>
                                        </p:tav>
                                      </p:tavLst>
                                    </p:anim>
                                    <p:anim calcmode="lin" valueType="num">
                                      <p:cBhvr additive="base">
                                        <p:cTn id="16" dur="500" fill="hold"/>
                                        <p:tgtEl>
                                          <p:spTgt spid="17"/>
                                        </p:tgtEl>
                                        <p:attrNameLst>
                                          <p:attrName>ppt_y</p:attrName>
                                        </p:attrNameLst>
                                      </p:cBhvr>
                                      <p:tavLst>
                                        <p:tav tm="0">
                                          <p:val>
                                            <p:strVal val="#ppt_y"/>
                                          </p:val>
                                        </p:tav>
                                        <p:tav tm="100000">
                                          <p:val>
                                            <p:strVal val="#ppt_y"/>
                                          </p:val>
                                        </p:tav>
                                      </p:tavLst>
                                    </p:anim>
                                  </p:childTnLst>
                                </p:cTn>
                              </p:par>
                            </p:childTnLst>
                          </p:cTn>
                        </p:par>
                        <p:par>
                          <p:cTn id="17" fill="hold">
                            <p:stCondLst>
                              <p:cond delay="2000"/>
                            </p:stCondLst>
                            <p:childTnLst>
                              <p:par>
                                <p:cTn id="18" presetID="22" presetClass="entr" presetSubtype="4" fill="hold" nodeType="after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down)">
                                      <p:cBhvr>
                                        <p:cTn id="20" dur="500"/>
                                        <p:tgtEl>
                                          <p:spTgt spid="26"/>
                                        </p:tgtEl>
                                      </p:cBhvr>
                                    </p:animEffect>
                                  </p:childTnLst>
                                </p:cTn>
                              </p:par>
                            </p:childTnLst>
                          </p:cTn>
                        </p:par>
                        <p:par>
                          <p:cTn id="21" fill="hold">
                            <p:stCondLst>
                              <p:cond delay="2500"/>
                            </p:stCondLst>
                            <p:childTnLst>
                              <p:par>
                                <p:cTn id="22" presetID="10" presetClass="entr" presetSubtype="0"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a:off x="0" y="-331589"/>
            <a:ext cx="9144000" cy="2515235"/>
          </a:xfrm>
          <a:prstGeom prst="rect">
            <a:avLst/>
          </a:prstGeom>
        </p:spPr>
      </p:pic>
      <p:sp>
        <p:nvSpPr>
          <p:cNvPr id="21" name="Title 20"/>
          <p:cNvSpPr>
            <a:spLocks noGrp="1"/>
          </p:cNvSpPr>
          <p:nvPr>
            <p:ph type="title"/>
          </p:nvPr>
        </p:nvSpPr>
        <p:spPr>
          <a:xfrm>
            <a:off x="457198" y="57992"/>
            <a:ext cx="8220075" cy="994306"/>
          </a:xfrm>
        </p:spPr>
        <p:txBody>
          <a:bodyPr/>
          <a:lstStyle/>
          <a:p>
            <a:r>
              <a:rPr lang="en-GB" sz="3600" dirty="0">
                <a:ln w="12700">
                  <a:solidFill>
                    <a:schemeClr val="bg1"/>
                  </a:solidFill>
                </a:ln>
                <a:solidFill>
                  <a:srgbClr val="2E303D"/>
                </a:solidFill>
                <a:latin typeface="BBC Reith Sans" panose="020B0603020204020204" pitchFamily="34" charset="0"/>
                <a:ea typeface="BBC Reith Sans" panose="020B0603020204020204" pitchFamily="34" charset="0"/>
                <a:cs typeface="BBC Reith Sans" panose="020B0603020204020204" pitchFamily="34" charset="0"/>
              </a:rPr>
              <a:t>Satellites</a:t>
            </a:r>
          </a:p>
        </p:txBody>
      </p:sp>
      <p:sp>
        <p:nvSpPr>
          <p:cNvPr id="24" name="TextBox 23"/>
          <p:cNvSpPr txBox="1"/>
          <p:nvPr/>
        </p:nvSpPr>
        <p:spPr>
          <a:xfrm>
            <a:off x="755649" y="2183647"/>
            <a:ext cx="7669213" cy="492443"/>
          </a:xfrm>
          <a:prstGeom prst="rect">
            <a:avLst/>
          </a:prstGeom>
          <a:noFill/>
        </p:spPr>
        <p:txBody>
          <a:bodyPr wrap="square" lIns="0" tIns="0" rIns="0" bIns="0" rtlCol="0">
            <a:spAutoFit/>
          </a:bodyPr>
          <a:lstStyle/>
          <a:p>
            <a:pPr lvl="0"/>
            <a: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A group of satellites work together to form the Global Positioning System (GPS), which can help to track routes and traffic on electronic devices.</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67544" y="3514987"/>
            <a:ext cx="1919099" cy="1916884"/>
          </a:xfrm>
          <a:prstGeom prst="rect">
            <a:avLst/>
          </a:prstGeom>
        </p:spPr>
      </p:pic>
      <p:grpSp>
        <p:nvGrpSpPr>
          <p:cNvPr id="5" name="Group 4"/>
          <p:cNvGrpSpPr/>
          <p:nvPr/>
        </p:nvGrpSpPr>
        <p:grpSpPr>
          <a:xfrm>
            <a:off x="914401" y="3022544"/>
            <a:ext cx="3425385" cy="2901770"/>
            <a:chOff x="914401" y="3022544"/>
            <a:chExt cx="3425385" cy="2901770"/>
          </a:xfrm>
        </p:grpSpPr>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4401" y="4287274"/>
              <a:ext cx="629174" cy="380596"/>
            </a:xfrm>
            <a:prstGeom prst="rect">
              <a:avLst/>
            </a:prstGeom>
          </p:spPr>
        </p:pic>
        <p:pic>
          <p:nvPicPr>
            <p:cNvPr id="16" name="Picture 1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12506" y="3022544"/>
              <a:ext cx="629174" cy="380596"/>
            </a:xfrm>
            <a:prstGeom prst="rect">
              <a:avLst/>
            </a:prstGeom>
          </p:spPr>
        </p:pic>
        <p:pic>
          <p:nvPicPr>
            <p:cNvPr id="18" name="Picture 1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12506" y="5543718"/>
              <a:ext cx="629174" cy="380596"/>
            </a:xfrm>
            <a:prstGeom prst="rect">
              <a:avLst/>
            </a:prstGeom>
          </p:spPr>
        </p:pic>
        <p:pic>
          <p:nvPicPr>
            <p:cNvPr id="19" name="Picture 1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10612" y="4283131"/>
              <a:ext cx="629174" cy="380596"/>
            </a:xfrm>
            <a:prstGeom prst="rect">
              <a:avLst/>
            </a:prstGeom>
          </p:spPr>
        </p:pic>
      </p:grpSp>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1292657">
            <a:off x="4742479" y="3300510"/>
            <a:ext cx="3534385" cy="2345837"/>
          </a:xfrm>
          <a:prstGeom prst="rect">
            <a:avLst/>
          </a:prstGeom>
        </p:spPr>
      </p:pic>
    </p:spTree>
    <p:extLst>
      <p:ext uri="{BB962C8B-B14F-4D97-AF65-F5344CB8AC3E}">
        <p14:creationId xmlns:p14="http://schemas.microsoft.com/office/powerpoint/2010/main" val="3224115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par>
                          <p:cTn id="8" fill="hold">
                            <p:stCondLst>
                              <p:cond delay="1000"/>
                            </p:stCondLst>
                            <p:childTnLst>
                              <p:par>
                                <p:cTn id="9" presetID="31"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fltVal val="0"/>
                                          </p:val>
                                        </p:tav>
                                        <p:tav tm="100000">
                                          <p:val>
                                            <p:strVal val="#ppt_w"/>
                                          </p:val>
                                        </p:tav>
                                      </p:tavLst>
                                    </p:anim>
                                    <p:anim calcmode="lin" valueType="num">
                                      <p:cBhvr>
                                        <p:cTn id="12" dur="1000" fill="hold"/>
                                        <p:tgtEl>
                                          <p:spTgt spid="2"/>
                                        </p:tgtEl>
                                        <p:attrNameLst>
                                          <p:attrName>ppt_h</p:attrName>
                                        </p:attrNameLst>
                                      </p:cBhvr>
                                      <p:tavLst>
                                        <p:tav tm="0">
                                          <p:val>
                                            <p:fltVal val="0"/>
                                          </p:val>
                                        </p:tav>
                                        <p:tav tm="100000">
                                          <p:val>
                                            <p:strVal val="#ppt_h"/>
                                          </p:val>
                                        </p:tav>
                                      </p:tavLst>
                                    </p:anim>
                                    <p:anim calcmode="lin" valueType="num">
                                      <p:cBhvr>
                                        <p:cTn id="13" dur="1000" fill="hold"/>
                                        <p:tgtEl>
                                          <p:spTgt spid="2"/>
                                        </p:tgtEl>
                                        <p:attrNameLst>
                                          <p:attrName>style.rotation</p:attrName>
                                        </p:attrNameLst>
                                      </p:cBhvr>
                                      <p:tavLst>
                                        <p:tav tm="0">
                                          <p:val>
                                            <p:fltVal val="90"/>
                                          </p:val>
                                        </p:tav>
                                        <p:tav tm="100000">
                                          <p:val>
                                            <p:fltVal val="0"/>
                                          </p:val>
                                        </p:tav>
                                      </p:tavLst>
                                    </p:anim>
                                    <p:animEffect transition="in" filter="fade">
                                      <p:cBhvr>
                                        <p:cTn id="14" dur="1000"/>
                                        <p:tgtEl>
                                          <p:spTgt spid="2"/>
                                        </p:tgtEl>
                                      </p:cBhvr>
                                    </p:animEffect>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8" presetClass="emph" presetSubtype="0" repeatCount="indefinite" fill="hold" nodeType="withEffect">
                                  <p:stCondLst>
                                    <p:cond delay="0"/>
                                  </p:stCondLst>
                                  <p:childTnLst>
                                    <p:animRot by="21600000">
                                      <p:cBhvr>
                                        <p:cTn id="20" dur="5000" fill="hold"/>
                                        <p:tgtEl>
                                          <p:spTgt spid="5"/>
                                        </p:tgtEl>
                                        <p:attrNameLst>
                                          <p:attrName>r</p:attrName>
                                        </p:attrNameLst>
                                      </p:cBhvr>
                                    </p:animRot>
                                  </p:childTnLst>
                                </p:cTn>
                              </p:par>
                              <p:par>
                                <p:cTn id="21" presetID="2" presetClass="entr" presetSubtype="4"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a:off x="0" y="-331589"/>
            <a:ext cx="9144000" cy="2515235"/>
          </a:xfrm>
          <a:prstGeom prst="rect">
            <a:avLst/>
          </a:prstGeom>
        </p:spPr>
      </p:pic>
      <p:sp>
        <p:nvSpPr>
          <p:cNvPr id="21" name="Title 20"/>
          <p:cNvSpPr>
            <a:spLocks noGrp="1"/>
          </p:cNvSpPr>
          <p:nvPr>
            <p:ph type="title"/>
          </p:nvPr>
        </p:nvSpPr>
        <p:spPr>
          <a:xfrm>
            <a:off x="457198" y="57992"/>
            <a:ext cx="8220075" cy="994306"/>
          </a:xfrm>
        </p:spPr>
        <p:txBody>
          <a:bodyPr/>
          <a:lstStyle/>
          <a:p>
            <a:r>
              <a:rPr lang="en-GB" sz="3600" dirty="0">
                <a:ln w="12700">
                  <a:solidFill>
                    <a:schemeClr val="bg1"/>
                  </a:solidFill>
                </a:ln>
                <a:solidFill>
                  <a:srgbClr val="2E303D"/>
                </a:solidFill>
                <a:latin typeface="BBC Reith Sans" panose="020B0603020204020204" pitchFamily="34" charset="0"/>
                <a:ea typeface="BBC Reith Sans" panose="020B0603020204020204" pitchFamily="34" charset="0"/>
                <a:cs typeface="BBC Reith Sans" panose="020B0603020204020204" pitchFamily="34" charset="0"/>
              </a:rPr>
              <a:t>What Is It like on the Moon?</a:t>
            </a:r>
          </a:p>
        </p:txBody>
      </p:sp>
      <p:sp>
        <p:nvSpPr>
          <p:cNvPr id="24" name="TextBox 23"/>
          <p:cNvSpPr txBox="1"/>
          <p:nvPr/>
        </p:nvSpPr>
        <p:spPr>
          <a:xfrm>
            <a:off x="755649" y="2183647"/>
            <a:ext cx="7669213" cy="738664"/>
          </a:xfrm>
          <a:prstGeom prst="rect">
            <a:avLst/>
          </a:prstGeom>
          <a:noFill/>
        </p:spPr>
        <p:txBody>
          <a:bodyPr wrap="square" lIns="0" tIns="0" rIns="0" bIns="0" rtlCol="0">
            <a:spAutoFit/>
          </a:bodyPr>
          <a:lstStyle/>
          <a:p>
            <a:pPr lvl="0"/>
            <a: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Remember that scientists’ most recent theory is that the Moon was made from the rocky debris of a collision? No surprise then that the Moon has a rocky surface covered in fine, grey dust. </a:t>
            </a:r>
          </a:p>
        </p:txBody>
      </p: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55650" y="3129094"/>
            <a:ext cx="3547902" cy="2963732"/>
          </a:xfrm>
          <a:prstGeom prst="roundRect">
            <a:avLst>
              <a:gd name="adj" fmla="val 7892"/>
            </a:avLst>
          </a:prstGeom>
        </p:spPr>
      </p:pic>
      <p:grpSp>
        <p:nvGrpSpPr>
          <p:cNvPr id="2" name="Group 1"/>
          <p:cNvGrpSpPr/>
          <p:nvPr/>
        </p:nvGrpSpPr>
        <p:grpSpPr>
          <a:xfrm>
            <a:off x="4569105" y="3129094"/>
            <a:ext cx="3855757" cy="4126285"/>
            <a:chOff x="4569105" y="3129094"/>
            <a:chExt cx="3855757" cy="4126285"/>
          </a:xfrm>
        </p:grpSpPr>
        <p:sp>
          <p:nvSpPr>
            <p:cNvPr id="15" name="Rounded Rectangle 14"/>
            <p:cNvSpPr/>
            <p:nvPr/>
          </p:nvSpPr>
          <p:spPr>
            <a:xfrm>
              <a:off x="4569105" y="3129094"/>
              <a:ext cx="3855757" cy="4040827"/>
            </a:xfrm>
            <a:prstGeom prst="roundRect">
              <a:avLst>
                <a:gd name="adj" fmla="val 7362"/>
              </a:avLst>
            </a:prstGeom>
            <a:solidFill>
              <a:srgbClr val="6FBD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ounded Rectangle 16"/>
            <p:cNvSpPr/>
            <p:nvPr/>
          </p:nvSpPr>
          <p:spPr>
            <a:xfrm>
              <a:off x="4722726" y="3280097"/>
              <a:ext cx="3548514" cy="3975282"/>
            </a:xfrm>
            <a:prstGeom prst="roundRect">
              <a:avLst>
                <a:gd name="adj" fmla="val 5908"/>
              </a:avLst>
            </a:prstGeom>
            <a:noFill/>
            <a:ln w="38100" cap="rnd">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0" name="TextBox 19"/>
          <p:cNvSpPr txBox="1"/>
          <p:nvPr/>
        </p:nvSpPr>
        <p:spPr>
          <a:xfrm>
            <a:off x="4889472" y="3428968"/>
            <a:ext cx="3381768" cy="1969770"/>
          </a:xfrm>
          <a:prstGeom prst="rect">
            <a:avLst/>
          </a:prstGeom>
          <a:noFill/>
        </p:spPr>
        <p:txBody>
          <a:bodyPr wrap="square" lIns="0" tIns="0" rIns="0" bIns="0" rtlCol="0">
            <a:spAutoFit/>
          </a:bodyPr>
          <a:lstStyle/>
          <a:p>
            <a:pPr lvl="0"/>
            <a: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What might come as a surprise are the huge number of </a:t>
            </a:r>
            <a:r>
              <a:rPr lang="en-GB" sz="1600" b="1"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craters</a:t>
            </a:r>
            <a: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 on the surface of the Moon. These craters have been created when large space rocks such as asteroids and comets that orbit the Sun collide with the surface of the Moon and leave imprints. </a:t>
            </a:r>
          </a:p>
        </p:txBody>
      </p:sp>
      <p:grpSp>
        <p:nvGrpSpPr>
          <p:cNvPr id="9" name="Group 8"/>
          <p:cNvGrpSpPr/>
          <p:nvPr/>
        </p:nvGrpSpPr>
        <p:grpSpPr>
          <a:xfrm>
            <a:off x="5719058" y="5547609"/>
            <a:ext cx="1555849" cy="1306130"/>
            <a:chOff x="5630021" y="5746458"/>
            <a:chExt cx="1273928" cy="1069458"/>
          </a:xfrm>
        </p:grpSpPr>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90017" y="5746458"/>
              <a:ext cx="813932" cy="876650"/>
            </a:xfrm>
            <a:prstGeom prst="rect">
              <a:avLst/>
            </a:prstGeom>
          </p:spPr>
        </p:pic>
        <p:pic>
          <p:nvPicPr>
            <p:cNvPr id="22" name="Picture 2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9605359">
              <a:off x="5630021" y="6349133"/>
              <a:ext cx="433388" cy="466783"/>
            </a:xfrm>
            <a:prstGeom prst="rect">
              <a:avLst/>
            </a:prstGeom>
          </p:spPr>
        </p:pic>
        <p:pic>
          <p:nvPicPr>
            <p:cNvPr id="23" name="Picture 2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0944340">
              <a:off x="5664459" y="5778158"/>
              <a:ext cx="283470" cy="305313"/>
            </a:xfrm>
            <a:prstGeom prst="rect">
              <a:avLst/>
            </a:prstGeom>
          </p:spPr>
        </p:pic>
      </p:grpSp>
    </p:spTree>
    <p:extLst>
      <p:ext uri="{BB962C8B-B14F-4D97-AF65-F5344CB8AC3E}">
        <p14:creationId xmlns:p14="http://schemas.microsoft.com/office/powerpoint/2010/main" val="1422477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par>
                          <p:cTn id="8" fill="hold">
                            <p:stCondLst>
                              <p:cond delay="1000"/>
                            </p:stCondLst>
                            <p:childTnLst>
                              <p:par>
                                <p:cTn id="9" presetID="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22" presetClass="entr" presetSubtype="4"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childTnLst>
                          </p:cTn>
                        </p:par>
                        <p:par>
                          <p:cTn id="17" fill="hold">
                            <p:stCondLst>
                              <p:cond delay="2000"/>
                            </p:stCondLst>
                            <p:childTnLst>
                              <p:par>
                                <p:cTn id="18" presetID="10" presetClass="entr" presetSubtype="0" fill="hold" grpId="0"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childTnLst>
                          </p:cTn>
                        </p:par>
                        <p:par>
                          <p:cTn id="21" fill="hold">
                            <p:stCondLst>
                              <p:cond delay="2500"/>
                            </p:stCondLst>
                            <p:childTnLst>
                              <p:par>
                                <p:cTn id="22" presetID="10"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a:off x="0" y="-331589"/>
            <a:ext cx="9144000" cy="2515235"/>
          </a:xfrm>
          <a:prstGeom prst="rect">
            <a:avLst/>
          </a:prstGeom>
        </p:spPr>
      </p:pic>
      <p:sp>
        <p:nvSpPr>
          <p:cNvPr id="21" name="Title 20"/>
          <p:cNvSpPr>
            <a:spLocks noGrp="1"/>
          </p:cNvSpPr>
          <p:nvPr>
            <p:ph type="title"/>
          </p:nvPr>
        </p:nvSpPr>
        <p:spPr>
          <a:xfrm>
            <a:off x="457198" y="57992"/>
            <a:ext cx="8220075" cy="994306"/>
          </a:xfrm>
        </p:spPr>
        <p:txBody>
          <a:bodyPr/>
          <a:lstStyle/>
          <a:p>
            <a:r>
              <a:rPr lang="en-GB" sz="3600" dirty="0">
                <a:ln w="12700">
                  <a:solidFill>
                    <a:schemeClr val="bg1"/>
                  </a:solidFill>
                </a:ln>
                <a:solidFill>
                  <a:srgbClr val="2E303D"/>
                </a:solidFill>
                <a:latin typeface="BBC Reith Sans" panose="020B0603020204020204" pitchFamily="34" charset="0"/>
                <a:ea typeface="BBC Reith Sans" panose="020B0603020204020204" pitchFamily="34" charset="0"/>
                <a:cs typeface="BBC Reith Sans" panose="020B0603020204020204" pitchFamily="34" charset="0"/>
              </a:rPr>
              <a:t>What Is It like on the Moon?</a:t>
            </a:r>
          </a:p>
        </p:txBody>
      </p:sp>
      <p:sp>
        <p:nvSpPr>
          <p:cNvPr id="24" name="TextBox 23"/>
          <p:cNvSpPr txBox="1"/>
          <p:nvPr/>
        </p:nvSpPr>
        <p:spPr>
          <a:xfrm>
            <a:off x="755649" y="2183647"/>
            <a:ext cx="7669213" cy="738664"/>
          </a:xfrm>
          <a:prstGeom prst="rect">
            <a:avLst/>
          </a:prstGeom>
          <a:noFill/>
        </p:spPr>
        <p:txBody>
          <a:bodyPr wrap="square" lIns="0" tIns="0" rIns="0" bIns="0" rtlCol="0">
            <a:spAutoFit/>
          </a:bodyPr>
          <a:lstStyle/>
          <a:p>
            <a:pPr lvl="0"/>
            <a: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Unlike the Earth, the Moon has a very thin atmosphere, called an exosphere, with no air or weather to slow such missiles down so, if something bumps into it at speed, it leaves a mark on the surface.</a:t>
            </a:r>
          </a:p>
        </p:txBody>
      </p:sp>
      <p:grpSp>
        <p:nvGrpSpPr>
          <p:cNvPr id="13" name="Group 12"/>
          <p:cNvGrpSpPr/>
          <p:nvPr/>
        </p:nvGrpSpPr>
        <p:grpSpPr>
          <a:xfrm>
            <a:off x="755650" y="3129094"/>
            <a:ext cx="3855757" cy="4126285"/>
            <a:chOff x="755650" y="3129094"/>
            <a:chExt cx="3855757" cy="4126285"/>
          </a:xfrm>
        </p:grpSpPr>
        <p:sp>
          <p:nvSpPr>
            <p:cNvPr id="15" name="Rounded Rectangle 14"/>
            <p:cNvSpPr/>
            <p:nvPr/>
          </p:nvSpPr>
          <p:spPr>
            <a:xfrm>
              <a:off x="755650" y="3129094"/>
              <a:ext cx="3855757" cy="4040827"/>
            </a:xfrm>
            <a:prstGeom prst="roundRect">
              <a:avLst>
                <a:gd name="adj" fmla="val 7362"/>
              </a:avLst>
            </a:prstGeom>
            <a:solidFill>
              <a:srgbClr val="8ACB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ounded Rectangle 16"/>
            <p:cNvSpPr/>
            <p:nvPr/>
          </p:nvSpPr>
          <p:spPr>
            <a:xfrm>
              <a:off x="909271" y="3280097"/>
              <a:ext cx="3548514" cy="3975282"/>
            </a:xfrm>
            <a:prstGeom prst="roundRect">
              <a:avLst>
                <a:gd name="adj" fmla="val 5908"/>
              </a:avLst>
            </a:prstGeom>
            <a:noFill/>
            <a:ln w="38100" cap="rnd">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0" name="TextBox 19"/>
          <p:cNvSpPr txBox="1"/>
          <p:nvPr/>
        </p:nvSpPr>
        <p:spPr>
          <a:xfrm>
            <a:off x="1099141" y="3428968"/>
            <a:ext cx="3168771" cy="984885"/>
          </a:xfrm>
          <a:prstGeom prst="rect">
            <a:avLst/>
          </a:prstGeom>
          <a:noFill/>
        </p:spPr>
        <p:txBody>
          <a:bodyPr wrap="square" lIns="0" tIns="0" rIns="0" bIns="0" rtlCol="0">
            <a:spAutoFit/>
          </a:bodyPr>
          <a:lstStyle/>
          <a:p>
            <a:pPr lvl="0"/>
            <a: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A footprint left on the Moon by one of the first space explorers to have set foot there over 50 </a:t>
            </a:r>
            <a:b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br>
            <a: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years ago!</a:t>
            </a:r>
          </a:p>
        </p:txBody>
      </p:sp>
      <p:pic>
        <p:nvPicPr>
          <p:cNvPr id="10" name="Picture 9"/>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919850" y="3129094"/>
            <a:ext cx="3505012" cy="2953840"/>
          </a:xfrm>
          <a:prstGeom prst="roundRect">
            <a:avLst>
              <a:gd name="adj" fmla="val 7579"/>
            </a:avLst>
          </a:prstGeom>
        </p:spPr>
      </p:pic>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05640" y="4316503"/>
            <a:ext cx="2955775" cy="2596325"/>
          </a:xfrm>
          <a:prstGeom prst="rect">
            <a:avLst/>
          </a:prstGeom>
        </p:spPr>
      </p:pic>
    </p:spTree>
    <p:extLst>
      <p:ext uri="{BB962C8B-B14F-4D97-AF65-F5344CB8AC3E}">
        <p14:creationId xmlns:p14="http://schemas.microsoft.com/office/powerpoint/2010/main" val="608547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par>
                          <p:cTn id="8" fill="hold">
                            <p:stCondLst>
                              <p:cond delay="1000"/>
                            </p:stCondLst>
                            <p:childTnLst>
                              <p:par>
                                <p:cTn id="9" presetID="2" presetClass="entr" presetSubtype="2"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22" presetClass="entr" presetSubtype="4"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childTnLst>
                          </p:cTn>
                        </p:par>
                        <p:par>
                          <p:cTn id="17" fill="hold">
                            <p:stCondLst>
                              <p:cond delay="2000"/>
                            </p:stCondLst>
                            <p:childTnLst>
                              <p:par>
                                <p:cTn id="18" presetID="10" presetClass="entr" presetSubtype="0" fill="hold" grpId="0"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childTnLst>
                          </p:cTn>
                        </p:par>
                        <p:par>
                          <p:cTn id="21" fill="hold">
                            <p:stCondLst>
                              <p:cond delay="2500"/>
                            </p:stCondLst>
                            <p:childTnLst>
                              <p:par>
                                <p:cTn id="22" presetID="22" presetClass="entr" presetSubtype="4"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a:off x="0" y="-331589"/>
            <a:ext cx="9144000" cy="2515235"/>
          </a:xfrm>
          <a:prstGeom prst="rect">
            <a:avLst/>
          </a:prstGeom>
        </p:spPr>
      </p:pic>
      <p:sp>
        <p:nvSpPr>
          <p:cNvPr id="21" name="Title 20"/>
          <p:cNvSpPr>
            <a:spLocks noGrp="1"/>
          </p:cNvSpPr>
          <p:nvPr>
            <p:ph type="title"/>
          </p:nvPr>
        </p:nvSpPr>
        <p:spPr>
          <a:xfrm>
            <a:off x="457198" y="57992"/>
            <a:ext cx="8220075" cy="994306"/>
          </a:xfrm>
        </p:spPr>
        <p:txBody>
          <a:bodyPr/>
          <a:lstStyle/>
          <a:p>
            <a:r>
              <a:rPr lang="en-GB" sz="3600" dirty="0">
                <a:ln w="12700">
                  <a:solidFill>
                    <a:schemeClr val="bg1"/>
                  </a:solidFill>
                </a:ln>
                <a:solidFill>
                  <a:srgbClr val="2E303D"/>
                </a:solidFill>
                <a:latin typeface="BBC Reith Sans" panose="020B0603020204020204" pitchFamily="34" charset="0"/>
                <a:ea typeface="BBC Reith Sans" panose="020B0603020204020204" pitchFamily="34" charset="0"/>
                <a:cs typeface="BBC Reith Sans" panose="020B0603020204020204" pitchFamily="34" charset="0"/>
              </a:rPr>
              <a:t>Quick Quiz</a:t>
            </a:r>
          </a:p>
        </p:txBody>
      </p:sp>
      <p:sp>
        <p:nvSpPr>
          <p:cNvPr id="17" name="Rounded Rectangle 16"/>
          <p:cNvSpPr/>
          <p:nvPr/>
        </p:nvSpPr>
        <p:spPr>
          <a:xfrm>
            <a:off x="4722726" y="3280097"/>
            <a:ext cx="3548514" cy="3975282"/>
          </a:xfrm>
          <a:prstGeom prst="roundRect">
            <a:avLst>
              <a:gd name="adj" fmla="val 5908"/>
            </a:avLst>
          </a:prstGeom>
          <a:noFill/>
          <a:ln w="38100" cap="rnd">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1"/>
          <p:cNvSpPr/>
          <p:nvPr/>
        </p:nvSpPr>
        <p:spPr>
          <a:xfrm>
            <a:off x="1089469" y="2294877"/>
            <a:ext cx="7275572" cy="820194"/>
          </a:xfrm>
          <a:prstGeom prst="roundRect">
            <a:avLst>
              <a:gd name="adj" fmla="val 25872"/>
            </a:avLst>
          </a:prstGeom>
          <a:solidFill>
            <a:schemeClr val="bg1"/>
          </a:solidFill>
          <a:ln w="57150">
            <a:solidFill>
              <a:srgbClr val="F99D21"/>
            </a:solidFill>
          </a:ln>
        </p:spPr>
        <p:style>
          <a:lnRef idx="2">
            <a:schemeClr val="accent1">
              <a:shade val="50000"/>
            </a:schemeClr>
          </a:lnRef>
          <a:fillRef idx="1">
            <a:schemeClr val="accent1"/>
          </a:fillRef>
          <a:effectRef idx="0">
            <a:schemeClr val="accent1"/>
          </a:effectRef>
          <a:fontRef idx="minor">
            <a:schemeClr val="lt1"/>
          </a:fontRef>
        </p:style>
        <p:txBody>
          <a:bodyPr wrap="square" lIns="828000" tIns="108000" rIns="108000" bIns="108000" rtlCol="0" anchor="ctr">
            <a:noAutofit/>
          </a:bodyPr>
          <a:lstStyle/>
          <a:p>
            <a:r>
              <a:rPr lang="en-GB" altLang="en-US" sz="1550" dirty="0">
                <a:solidFill>
                  <a:srgbClr val="121820"/>
                </a:solidFill>
              </a:rPr>
              <a:t>What is the Moon made of?</a:t>
            </a:r>
          </a:p>
        </p:txBody>
      </p:sp>
      <p:grpSp>
        <p:nvGrpSpPr>
          <p:cNvPr id="16" name="Q1"/>
          <p:cNvGrpSpPr/>
          <p:nvPr/>
        </p:nvGrpSpPr>
        <p:grpSpPr>
          <a:xfrm>
            <a:off x="761759" y="2183647"/>
            <a:ext cx="1043601" cy="1042654"/>
            <a:chOff x="833127" y="1807118"/>
            <a:chExt cx="1043601" cy="1042654"/>
          </a:xfrm>
        </p:grpSpPr>
        <p:pic>
          <p:nvPicPr>
            <p:cNvPr id="18" name="Picture 1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3127" y="1807118"/>
              <a:ext cx="1043601" cy="1042654"/>
            </a:xfrm>
            <a:prstGeom prst="rect">
              <a:avLst/>
            </a:prstGeom>
          </p:spPr>
        </p:pic>
        <p:sp>
          <p:nvSpPr>
            <p:cNvPr id="19" name="TextBox 18"/>
            <p:cNvSpPr txBox="1"/>
            <p:nvPr/>
          </p:nvSpPr>
          <p:spPr>
            <a:xfrm>
              <a:off x="1092324" y="1930932"/>
              <a:ext cx="521520" cy="707886"/>
            </a:xfrm>
            <a:prstGeom prst="rect">
              <a:avLst/>
            </a:prstGeom>
            <a:noFill/>
          </p:spPr>
          <p:txBody>
            <a:bodyPr wrap="square" rtlCol="0">
              <a:spAutoFit/>
            </a:bodyPr>
            <a:lstStyle/>
            <a:p>
              <a:r>
                <a:rPr lang="en-GB" sz="4000" b="1" dirty="0">
                  <a:ln>
                    <a:solidFill>
                      <a:sysClr val="windowText" lastClr="000000"/>
                    </a:solidFill>
                  </a:ln>
                  <a:solidFill>
                    <a:schemeClr val="bg1"/>
                  </a:solidFill>
                  <a:latin typeface="BBC Reith Sans" panose="020B0603020204020204" pitchFamily="34" charset="0"/>
                  <a:ea typeface="BBC Reith Sans" panose="020B0603020204020204" pitchFamily="34" charset="0"/>
                  <a:cs typeface="BBC Reith Sans" panose="020B0603020204020204" pitchFamily="34" charset="0"/>
                </a:rPr>
                <a:t>1</a:t>
              </a:r>
            </a:p>
          </p:txBody>
        </p:sp>
      </p:grpSp>
      <p:sp>
        <p:nvSpPr>
          <p:cNvPr id="25" name="C"/>
          <p:cNvSpPr/>
          <p:nvPr/>
        </p:nvSpPr>
        <p:spPr>
          <a:xfrm>
            <a:off x="4751460" y="3377231"/>
            <a:ext cx="1632247" cy="461473"/>
          </a:xfrm>
          <a:prstGeom prst="roundRect">
            <a:avLst>
              <a:gd name="adj" fmla="val 36022"/>
            </a:avLst>
          </a:prstGeom>
          <a:solidFill>
            <a:schemeClr val="bg1"/>
          </a:solidFill>
          <a:ln w="57150">
            <a:solidFill>
              <a:srgbClr val="F99D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50" dirty="0">
                <a:solidFill>
                  <a:schemeClr val="tx1"/>
                </a:solidFill>
              </a:rPr>
              <a:t>cheese</a:t>
            </a:r>
          </a:p>
        </p:txBody>
      </p:sp>
      <p:sp>
        <p:nvSpPr>
          <p:cNvPr id="26" name="B"/>
          <p:cNvSpPr/>
          <p:nvPr/>
        </p:nvSpPr>
        <p:spPr>
          <a:xfrm>
            <a:off x="2799955" y="3377231"/>
            <a:ext cx="1632247" cy="461473"/>
          </a:xfrm>
          <a:prstGeom prst="roundRect">
            <a:avLst>
              <a:gd name="adj" fmla="val 36022"/>
            </a:avLst>
          </a:prstGeom>
          <a:solidFill>
            <a:schemeClr val="bg1"/>
          </a:solidFill>
          <a:ln w="57150">
            <a:solidFill>
              <a:srgbClr val="F99D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50" dirty="0">
                <a:solidFill>
                  <a:schemeClr val="tx1"/>
                </a:solidFill>
              </a:rPr>
              <a:t>gas</a:t>
            </a:r>
          </a:p>
        </p:txBody>
      </p:sp>
      <p:sp>
        <p:nvSpPr>
          <p:cNvPr id="27" name="A"/>
          <p:cNvSpPr/>
          <p:nvPr/>
        </p:nvSpPr>
        <p:spPr>
          <a:xfrm>
            <a:off x="848449" y="3377231"/>
            <a:ext cx="1632247" cy="461473"/>
          </a:xfrm>
          <a:prstGeom prst="roundRect">
            <a:avLst>
              <a:gd name="adj" fmla="val 36022"/>
            </a:avLst>
          </a:prstGeom>
          <a:solidFill>
            <a:schemeClr val="bg1"/>
          </a:solidFill>
          <a:ln w="57150">
            <a:solidFill>
              <a:srgbClr val="F99D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50" dirty="0">
                <a:solidFill>
                  <a:schemeClr val="tx1"/>
                </a:solidFill>
              </a:rPr>
              <a:t>Rock</a:t>
            </a:r>
          </a:p>
        </p:txBody>
      </p:sp>
      <p:sp>
        <p:nvSpPr>
          <p:cNvPr id="28" name="Answer"/>
          <p:cNvSpPr/>
          <p:nvPr/>
        </p:nvSpPr>
        <p:spPr>
          <a:xfrm>
            <a:off x="848449" y="3377231"/>
            <a:ext cx="1632247" cy="461473"/>
          </a:xfrm>
          <a:prstGeom prst="roundRect">
            <a:avLst>
              <a:gd name="adj" fmla="val 36022"/>
            </a:avLst>
          </a:prstGeom>
          <a:solidFill>
            <a:schemeClr val="bg1"/>
          </a:solidFill>
          <a:ln w="57150">
            <a:solidFill>
              <a:srgbClr val="6FBD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50" b="1" dirty="0">
                <a:solidFill>
                  <a:schemeClr val="tx1"/>
                </a:solidFill>
              </a:rPr>
              <a:t>rock</a:t>
            </a:r>
          </a:p>
        </p:txBody>
      </p:sp>
      <p:sp>
        <p:nvSpPr>
          <p:cNvPr id="29" name="C"/>
          <p:cNvSpPr/>
          <p:nvPr/>
        </p:nvSpPr>
        <p:spPr>
          <a:xfrm>
            <a:off x="6706182" y="3357711"/>
            <a:ext cx="1632247" cy="461473"/>
          </a:xfrm>
          <a:prstGeom prst="roundRect">
            <a:avLst>
              <a:gd name="adj" fmla="val 36022"/>
            </a:avLst>
          </a:prstGeom>
          <a:solidFill>
            <a:schemeClr val="bg1"/>
          </a:solidFill>
          <a:ln w="57150">
            <a:solidFill>
              <a:srgbClr val="F99D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50" dirty="0">
                <a:solidFill>
                  <a:schemeClr val="tx1"/>
                </a:solidFill>
              </a:rPr>
              <a:t>metal</a:t>
            </a:r>
          </a:p>
        </p:txBody>
      </p:sp>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37973" y="4213057"/>
            <a:ext cx="5058524" cy="3013538"/>
          </a:xfrm>
          <a:prstGeom prst="rect">
            <a:avLst/>
          </a:prstGeom>
        </p:spPr>
      </p:pic>
    </p:spTree>
    <p:extLst>
      <p:ext uri="{BB962C8B-B14F-4D97-AF65-F5344CB8AC3E}">
        <p14:creationId xmlns:p14="http://schemas.microsoft.com/office/powerpoint/2010/main" val="1216124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par>
                          <p:cTn id="12" fill="hold">
                            <p:stCondLst>
                              <p:cond delay="1500"/>
                            </p:stCondLst>
                            <p:childTnLst>
                              <p:par>
                                <p:cTn id="13" presetID="10" presetClass="entr" presetSubtype="0" fill="hold" grpId="0" nodeType="afterEffect">
                                  <p:stCondLst>
                                    <p:cond delay="50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10" presetClass="entr" presetSubtype="0" fill="hold" grpId="0" nodeType="withEffect">
                                  <p:stCondLst>
                                    <p:cond delay="50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par>
                                <p:cTn id="19" presetID="10" presetClass="entr" presetSubtype="0" fill="hold" grpId="0" nodeType="withEffect">
                                  <p:stCondLst>
                                    <p:cond delay="50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par>
                                <p:cTn id="22" presetID="10" presetClass="entr" presetSubtype="0" fill="hold" grpId="0" nodeType="withEffect">
                                  <p:stCondLst>
                                    <p:cond delay="50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par>
                                <p:cTn id="25" presetID="10" presetClass="entr" presetSubtype="0" fill="hold" nodeType="withEffect">
                                  <p:stCondLst>
                                    <p:cond delay="50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2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grpId="1" nodeType="clickEffect">
                                  <p:stCondLst>
                                    <p:cond delay="0"/>
                                  </p:stCondLst>
                                  <p:childTnLst>
                                    <p:animRot by="120000">
                                      <p:cBhvr>
                                        <p:cTn id="32" dur="100" fill="hold">
                                          <p:stCondLst>
                                            <p:cond delay="0"/>
                                          </p:stCondLst>
                                        </p:cTn>
                                        <p:tgtEl>
                                          <p:spTgt spid="26"/>
                                        </p:tgtEl>
                                        <p:attrNameLst>
                                          <p:attrName>r</p:attrName>
                                        </p:attrNameLst>
                                      </p:cBhvr>
                                    </p:animRot>
                                    <p:animRot by="-240000">
                                      <p:cBhvr>
                                        <p:cTn id="33" dur="200" fill="hold">
                                          <p:stCondLst>
                                            <p:cond delay="200"/>
                                          </p:stCondLst>
                                        </p:cTn>
                                        <p:tgtEl>
                                          <p:spTgt spid="26"/>
                                        </p:tgtEl>
                                        <p:attrNameLst>
                                          <p:attrName>r</p:attrName>
                                        </p:attrNameLst>
                                      </p:cBhvr>
                                    </p:animRot>
                                    <p:animRot by="240000">
                                      <p:cBhvr>
                                        <p:cTn id="34" dur="200" fill="hold">
                                          <p:stCondLst>
                                            <p:cond delay="400"/>
                                          </p:stCondLst>
                                        </p:cTn>
                                        <p:tgtEl>
                                          <p:spTgt spid="26"/>
                                        </p:tgtEl>
                                        <p:attrNameLst>
                                          <p:attrName>r</p:attrName>
                                        </p:attrNameLst>
                                      </p:cBhvr>
                                    </p:animRot>
                                    <p:animRot by="-240000">
                                      <p:cBhvr>
                                        <p:cTn id="35" dur="200" fill="hold">
                                          <p:stCondLst>
                                            <p:cond delay="600"/>
                                          </p:stCondLst>
                                        </p:cTn>
                                        <p:tgtEl>
                                          <p:spTgt spid="26"/>
                                        </p:tgtEl>
                                        <p:attrNameLst>
                                          <p:attrName>r</p:attrName>
                                        </p:attrNameLst>
                                      </p:cBhvr>
                                    </p:animRot>
                                    <p:animRot by="120000">
                                      <p:cBhvr>
                                        <p:cTn id="36" dur="200" fill="hold">
                                          <p:stCondLst>
                                            <p:cond delay="800"/>
                                          </p:stCondLst>
                                        </p:cTn>
                                        <p:tgtEl>
                                          <p:spTgt spid="26"/>
                                        </p:tgtEl>
                                        <p:attrNameLst>
                                          <p:attrName>r</p:attrName>
                                        </p:attrNameLst>
                                      </p:cBhvr>
                                    </p:animRot>
                                  </p:childTnLst>
                                </p:cTn>
                              </p:par>
                            </p:childTnLst>
                          </p:cTn>
                        </p:par>
                      </p:childTnLst>
                    </p:cTn>
                  </p:par>
                </p:childTnLst>
              </p:cTn>
              <p:nextCondLst>
                <p:cond evt="onClick" delay="0">
                  <p:tgtEl>
                    <p:spTgt spid="26"/>
                  </p:tgtEl>
                </p:cond>
              </p:nextCondLst>
            </p:seq>
            <p:seq concurrent="1" nextAc="seek">
              <p:cTn id="37" restart="whenNotActive" fill="hold" evtFilter="cancelBubble" nodeType="interactiveSeq">
                <p:stCondLst>
                  <p:cond evt="onClick" delay="0">
                    <p:tgtEl>
                      <p:spTgt spid="25"/>
                    </p:tgtEl>
                  </p:cond>
                </p:stCondLst>
                <p:endSync evt="end" delay="0">
                  <p:rtn val="all"/>
                </p:endSync>
                <p:childTnLst>
                  <p:par>
                    <p:cTn id="38" fill="hold">
                      <p:stCondLst>
                        <p:cond delay="0"/>
                      </p:stCondLst>
                      <p:childTnLst>
                        <p:par>
                          <p:cTn id="39" fill="hold">
                            <p:stCondLst>
                              <p:cond delay="0"/>
                            </p:stCondLst>
                            <p:childTnLst>
                              <p:par>
                                <p:cTn id="40" presetID="32" presetClass="emph" presetSubtype="0" fill="hold" grpId="1" nodeType="clickEffect">
                                  <p:stCondLst>
                                    <p:cond delay="0"/>
                                  </p:stCondLst>
                                  <p:childTnLst>
                                    <p:animRot by="120000">
                                      <p:cBhvr>
                                        <p:cTn id="41" dur="100" fill="hold">
                                          <p:stCondLst>
                                            <p:cond delay="0"/>
                                          </p:stCondLst>
                                        </p:cTn>
                                        <p:tgtEl>
                                          <p:spTgt spid="25"/>
                                        </p:tgtEl>
                                        <p:attrNameLst>
                                          <p:attrName>r</p:attrName>
                                        </p:attrNameLst>
                                      </p:cBhvr>
                                    </p:animRot>
                                    <p:animRot by="-240000">
                                      <p:cBhvr>
                                        <p:cTn id="42" dur="200" fill="hold">
                                          <p:stCondLst>
                                            <p:cond delay="200"/>
                                          </p:stCondLst>
                                        </p:cTn>
                                        <p:tgtEl>
                                          <p:spTgt spid="25"/>
                                        </p:tgtEl>
                                        <p:attrNameLst>
                                          <p:attrName>r</p:attrName>
                                        </p:attrNameLst>
                                      </p:cBhvr>
                                    </p:animRot>
                                    <p:animRot by="240000">
                                      <p:cBhvr>
                                        <p:cTn id="43" dur="200" fill="hold">
                                          <p:stCondLst>
                                            <p:cond delay="400"/>
                                          </p:stCondLst>
                                        </p:cTn>
                                        <p:tgtEl>
                                          <p:spTgt spid="25"/>
                                        </p:tgtEl>
                                        <p:attrNameLst>
                                          <p:attrName>r</p:attrName>
                                        </p:attrNameLst>
                                      </p:cBhvr>
                                    </p:animRot>
                                    <p:animRot by="-240000">
                                      <p:cBhvr>
                                        <p:cTn id="44" dur="200" fill="hold">
                                          <p:stCondLst>
                                            <p:cond delay="600"/>
                                          </p:stCondLst>
                                        </p:cTn>
                                        <p:tgtEl>
                                          <p:spTgt spid="25"/>
                                        </p:tgtEl>
                                        <p:attrNameLst>
                                          <p:attrName>r</p:attrName>
                                        </p:attrNameLst>
                                      </p:cBhvr>
                                    </p:animRot>
                                    <p:animRot by="120000">
                                      <p:cBhvr>
                                        <p:cTn id="45" dur="200" fill="hold">
                                          <p:stCondLst>
                                            <p:cond delay="800"/>
                                          </p:stCondLst>
                                        </p:cTn>
                                        <p:tgtEl>
                                          <p:spTgt spid="25"/>
                                        </p:tgtEl>
                                        <p:attrNameLst>
                                          <p:attrName>r</p:attrName>
                                        </p:attrNameLst>
                                      </p:cBhvr>
                                    </p:animRot>
                                  </p:childTnLst>
                                </p:cTn>
                              </p:par>
                            </p:childTnLst>
                          </p:cTn>
                        </p:par>
                      </p:childTnLst>
                    </p:cTn>
                  </p:par>
                </p:childTnLst>
              </p:cTn>
              <p:nextCondLst>
                <p:cond evt="onClick" delay="0">
                  <p:tgtEl>
                    <p:spTgt spid="25"/>
                  </p:tgtEl>
                </p:cond>
              </p:nextCondLst>
            </p:seq>
            <p:seq concurrent="1" nextAc="seek">
              <p:cTn id="46" restart="whenNotActive" fill="hold" evtFilter="cancelBubble" nodeType="interactiveSeq">
                <p:stCondLst>
                  <p:cond evt="onClick" delay="0">
                    <p:tgtEl>
                      <p:spTgt spid="27"/>
                    </p:tgtEl>
                  </p:cond>
                </p:stCondLst>
                <p:endSync evt="end" delay="0">
                  <p:rtn val="all"/>
                </p:endSync>
                <p:childTnLst>
                  <p:par>
                    <p:cTn id="47" fill="hold">
                      <p:stCondLst>
                        <p:cond delay="0"/>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par>
                                <p:cTn id="51" presetID="26" presetClass="emph" presetSubtype="0" repeatCount="2000" fill="hold" grpId="1" nodeType="withEffect">
                                  <p:stCondLst>
                                    <p:cond delay="0"/>
                                  </p:stCondLst>
                                  <p:childTnLst>
                                    <p:animEffect transition="out" filter="fade">
                                      <p:cBhvr>
                                        <p:cTn id="52" dur="500" tmFilter="0, 0; .2, .5; .8, .5; 1, 0"/>
                                        <p:tgtEl>
                                          <p:spTgt spid="28"/>
                                        </p:tgtEl>
                                      </p:cBhvr>
                                    </p:animEffect>
                                    <p:animScale>
                                      <p:cBhvr>
                                        <p:cTn id="53" dur="250" autoRev="1" fill="hold"/>
                                        <p:tgtEl>
                                          <p:spTgt spid="28"/>
                                        </p:tgtEl>
                                      </p:cBhvr>
                                      <p:by x="105000" y="105000"/>
                                    </p:animScale>
                                  </p:childTnLst>
                                </p:cTn>
                              </p:par>
                              <p:par>
                                <p:cTn id="54" presetID="1" presetClass="exit" presetSubtype="0" fill="hold" grpId="1" nodeType="withEffect">
                                  <p:stCondLst>
                                    <p:cond delay="0"/>
                                  </p:stCondLst>
                                  <p:childTnLst>
                                    <p:set>
                                      <p:cBhvr>
                                        <p:cTn id="55" dur="1" fill="hold">
                                          <p:stCondLst>
                                            <p:cond delay="0"/>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56" restart="whenNotActive" fill="hold" evtFilter="cancelBubble" nodeType="interactiveSeq">
                <p:stCondLst>
                  <p:cond evt="onClick" delay="0">
                    <p:tgtEl>
                      <p:spTgt spid="29"/>
                    </p:tgtEl>
                  </p:cond>
                </p:stCondLst>
                <p:endSync evt="end" delay="0">
                  <p:rtn val="all"/>
                </p:endSync>
                <p:childTnLst>
                  <p:par>
                    <p:cTn id="57" fill="hold">
                      <p:stCondLst>
                        <p:cond delay="0"/>
                      </p:stCondLst>
                      <p:childTnLst>
                        <p:par>
                          <p:cTn id="58" fill="hold">
                            <p:stCondLst>
                              <p:cond delay="0"/>
                            </p:stCondLst>
                            <p:childTnLst>
                              <p:par>
                                <p:cTn id="59" presetID="32" presetClass="emph" presetSubtype="0" fill="hold" grpId="1" nodeType="clickEffect">
                                  <p:stCondLst>
                                    <p:cond delay="0"/>
                                  </p:stCondLst>
                                  <p:childTnLst>
                                    <p:animRot by="120000">
                                      <p:cBhvr>
                                        <p:cTn id="60" dur="100" fill="hold">
                                          <p:stCondLst>
                                            <p:cond delay="0"/>
                                          </p:stCondLst>
                                        </p:cTn>
                                        <p:tgtEl>
                                          <p:spTgt spid="29"/>
                                        </p:tgtEl>
                                        <p:attrNameLst>
                                          <p:attrName>r</p:attrName>
                                        </p:attrNameLst>
                                      </p:cBhvr>
                                    </p:animRot>
                                    <p:animRot by="-240000">
                                      <p:cBhvr>
                                        <p:cTn id="61" dur="200" fill="hold">
                                          <p:stCondLst>
                                            <p:cond delay="200"/>
                                          </p:stCondLst>
                                        </p:cTn>
                                        <p:tgtEl>
                                          <p:spTgt spid="29"/>
                                        </p:tgtEl>
                                        <p:attrNameLst>
                                          <p:attrName>r</p:attrName>
                                        </p:attrNameLst>
                                      </p:cBhvr>
                                    </p:animRot>
                                    <p:animRot by="240000">
                                      <p:cBhvr>
                                        <p:cTn id="62" dur="200" fill="hold">
                                          <p:stCondLst>
                                            <p:cond delay="400"/>
                                          </p:stCondLst>
                                        </p:cTn>
                                        <p:tgtEl>
                                          <p:spTgt spid="29"/>
                                        </p:tgtEl>
                                        <p:attrNameLst>
                                          <p:attrName>r</p:attrName>
                                        </p:attrNameLst>
                                      </p:cBhvr>
                                    </p:animRot>
                                    <p:animRot by="-240000">
                                      <p:cBhvr>
                                        <p:cTn id="63" dur="200" fill="hold">
                                          <p:stCondLst>
                                            <p:cond delay="600"/>
                                          </p:stCondLst>
                                        </p:cTn>
                                        <p:tgtEl>
                                          <p:spTgt spid="29"/>
                                        </p:tgtEl>
                                        <p:attrNameLst>
                                          <p:attrName>r</p:attrName>
                                        </p:attrNameLst>
                                      </p:cBhvr>
                                    </p:animRot>
                                    <p:animRot by="120000">
                                      <p:cBhvr>
                                        <p:cTn id="64" dur="200" fill="hold">
                                          <p:stCondLst>
                                            <p:cond delay="800"/>
                                          </p:stCondLst>
                                        </p:cTn>
                                        <p:tgtEl>
                                          <p:spTgt spid="29"/>
                                        </p:tgtEl>
                                        <p:attrNameLst>
                                          <p:attrName>r</p:attrName>
                                        </p:attrNameLst>
                                      </p:cBhvr>
                                    </p:animRot>
                                  </p:childTnLst>
                                </p:cTn>
                              </p:par>
                            </p:childTnLst>
                          </p:cTn>
                        </p:par>
                      </p:childTnLst>
                    </p:cTn>
                  </p:par>
                </p:childTnLst>
              </p:cTn>
              <p:nextCondLst>
                <p:cond evt="onClick" delay="0">
                  <p:tgtEl>
                    <p:spTgt spid="29"/>
                  </p:tgtEl>
                </p:cond>
              </p:nextCondLst>
            </p:seq>
          </p:childTnLst>
        </p:cTn>
      </p:par>
    </p:tnLst>
    <p:bldLst>
      <p:bldP spid="14" grpId="0"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a:off x="0" y="-331589"/>
            <a:ext cx="9144000" cy="2515235"/>
          </a:xfrm>
          <a:prstGeom prst="rect">
            <a:avLst/>
          </a:prstGeom>
        </p:spPr>
      </p:pic>
      <p:sp>
        <p:nvSpPr>
          <p:cNvPr id="21" name="Title 20"/>
          <p:cNvSpPr>
            <a:spLocks noGrp="1"/>
          </p:cNvSpPr>
          <p:nvPr>
            <p:ph type="title"/>
          </p:nvPr>
        </p:nvSpPr>
        <p:spPr>
          <a:xfrm>
            <a:off x="457198" y="57992"/>
            <a:ext cx="8220075" cy="994306"/>
          </a:xfrm>
        </p:spPr>
        <p:txBody>
          <a:bodyPr/>
          <a:lstStyle/>
          <a:p>
            <a:r>
              <a:rPr lang="en-GB" sz="3600" dirty="0">
                <a:ln w="12700">
                  <a:solidFill>
                    <a:schemeClr val="bg1"/>
                  </a:solidFill>
                </a:ln>
                <a:solidFill>
                  <a:srgbClr val="2E303D"/>
                </a:solidFill>
                <a:latin typeface="BBC Reith Sans" panose="020B0603020204020204" pitchFamily="34" charset="0"/>
                <a:ea typeface="BBC Reith Sans" panose="020B0603020204020204" pitchFamily="34" charset="0"/>
                <a:cs typeface="BBC Reith Sans" panose="020B0603020204020204" pitchFamily="34" charset="0"/>
              </a:rPr>
              <a:t>Quick Quiz</a:t>
            </a:r>
          </a:p>
        </p:txBody>
      </p:sp>
      <p:sp>
        <p:nvSpPr>
          <p:cNvPr id="17" name="Rounded Rectangle 16"/>
          <p:cNvSpPr/>
          <p:nvPr/>
        </p:nvSpPr>
        <p:spPr>
          <a:xfrm>
            <a:off x="4722726" y="3280097"/>
            <a:ext cx="3548514" cy="3975282"/>
          </a:xfrm>
          <a:prstGeom prst="roundRect">
            <a:avLst>
              <a:gd name="adj" fmla="val 5908"/>
            </a:avLst>
          </a:prstGeom>
          <a:noFill/>
          <a:ln w="38100" cap="rnd">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1"/>
          <p:cNvSpPr/>
          <p:nvPr/>
        </p:nvSpPr>
        <p:spPr>
          <a:xfrm>
            <a:off x="1089469" y="2294877"/>
            <a:ext cx="7275572" cy="820194"/>
          </a:xfrm>
          <a:prstGeom prst="roundRect">
            <a:avLst>
              <a:gd name="adj" fmla="val 25872"/>
            </a:avLst>
          </a:prstGeom>
          <a:solidFill>
            <a:schemeClr val="bg1"/>
          </a:solidFill>
          <a:ln w="57150">
            <a:solidFill>
              <a:srgbClr val="F99D21"/>
            </a:solidFill>
          </a:ln>
        </p:spPr>
        <p:style>
          <a:lnRef idx="2">
            <a:schemeClr val="accent1">
              <a:shade val="50000"/>
            </a:schemeClr>
          </a:lnRef>
          <a:fillRef idx="1">
            <a:schemeClr val="accent1"/>
          </a:fillRef>
          <a:effectRef idx="0">
            <a:schemeClr val="accent1"/>
          </a:effectRef>
          <a:fontRef idx="minor">
            <a:schemeClr val="lt1"/>
          </a:fontRef>
        </p:style>
        <p:txBody>
          <a:bodyPr wrap="square" lIns="828000" tIns="108000" rIns="108000" bIns="108000" rtlCol="0" anchor="ctr">
            <a:noAutofit/>
          </a:bodyPr>
          <a:lstStyle/>
          <a:p>
            <a:r>
              <a:rPr lang="en-GB" altLang="en-US" sz="1550" dirty="0">
                <a:solidFill>
                  <a:srgbClr val="121820"/>
                </a:solidFill>
                <a:latin typeface="BBC Reith Sans" panose="020B0603020204020204" pitchFamily="34" charset="0"/>
                <a:ea typeface="BBC Reith Sans" panose="020B0603020204020204" pitchFamily="34" charset="0"/>
                <a:cs typeface="BBC Reith Sans" panose="020B0603020204020204" pitchFamily="34" charset="0"/>
              </a:rPr>
              <a:t>How does the Moon affect the Earth?</a:t>
            </a:r>
          </a:p>
        </p:txBody>
      </p:sp>
      <p:grpSp>
        <p:nvGrpSpPr>
          <p:cNvPr id="16" name="Q1"/>
          <p:cNvGrpSpPr/>
          <p:nvPr/>
        </p:nvGrpSpPr>
        <p:grpSpPr>
          <a:xfrm>
            <a:off x="761759" y="2183647"/>
            <a:ext cx="1043601" cy="1042654"/>
            <a:chOff x="833127" y="1807118"/>
            <a:chExt cx="1043601" cy="1042654"/>
          </a:xfrm>
        </p:grpSpPr>
        <p:pic>
          <p:nvPicPr>
            <p:cNvPr id="18" name="Picture 1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3127" y="1807118"/>
              <a:ext cx="1043601" cy="1042654"/>
            </a:xfrm>
            <a:prstGeom prst="rect">
              <a:avLst/>
            </a:prstGeom>
          </p:spPr>
        </p:pic>
        <p:sp>
          <p:nvSpPr>
            <p:cNvPr id="19" name="TextBox 18"/>
            <p:cNvSpPr txBox="1"/>
            <p:nvPr/>
          </p:nvSpPr>
          <p:spPr>
            <a:xfrm>
              <a:off x="1092324" y="1930932"/>
              <a:ext cx="521520" cy="707886"/>
            </a:xfrm>
            <a:prstGeom prst="rect">
              <a:avLst/>
            </a:prstGeom>
            <a:noFill/>
          </p:spPr>
          <p:txBody>
            <a:bodyPr wrap="square" rtlCol="0">
              <a:spAutoFit/>
            </a:bodyPr>
            <a:lstStyle/>
            <a:p>
              <a:r>
                <a:rPr lang="en-GB" sz="4000" b="1" dirty="0">
                  <a:ln>
                    <a:solidFill>
                      <a:sysClr val="windowText" lastClr="000000"/>
                    </a:solidFill>
                  </a:ln>
                  <a:solidFill>
                    <a:schemeClr val="bg1"/>
                  </a:solidFill>
                  <a:latin typeface="BBC Reith Sans" panose="020B0603020204020204" pitchFamily="34" charset="0"/>
                  <a:ea typeface="BBC Reith Sans" panose="020B0603020204020204" pitchFamily="34" charset="0"/>
                  <a:cs typeface="BBC Reith Sans" panose="020B0603020204020204" pitchFamily="34" charset="0"/>
                </a:rPr>
                <a:t>2</a:t>
              </a:r>
            </a:p>
          </p:txBody>
        </p:sp>
      </p:grpSp>
      <p:sp>
        <p:nvSpPr>
          <p:cNvPr id="25" name="C"/>
          <p:cNvSpPr/>
          <p:nvPr/>
        </p:nvSpPr>
        <p:spPr>
          <a:xfrm>
            <a:off x="848449" y="4905108"/>
            <a:ext cx="7516592" cy="461473"/>
          </a:xfrm>
          <a:prstGeom prst="roundRect">
            <a:avLst>
              <a:gd name="adj" fmla="val 36022"/>
            </a:avLst>
          </a:prstGeom>
          <a:solidFill>
            <a:schemeClr val="bg1"/>
          </a:solidFill>
          <a:ln w="57150">
            <a:solidFill>
              <a:srgbClr val="F99D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50" dirty="0">
                <a:solidFill>
                  <a:schemeClr val="tx1"/>
                </a:solidFill>
                <a:latin typeface="BBC Reith Sans" panose="020B0603020204020204" pitchFamily="34" charset="0"/>
                <a:ea typeface="BBC Reith Sans" panose="020B0603020204020204" pitchFamily="34" charset="0"/>
                <a:cs typeface="BBC Reith Sans" panose="020B0603020204020204" pitchFamily="34" charset="0"/>
              </a:rPr>
              <a:t>It makes the Earth spin.</a:t>
            </a:r>
          </a:p>
        </p:txBody>
      </p:sp>
      <p:sp>
        <p:nvSpPr>
          <p:cNvPr id="26" name="B"/>
          <p:cNvSpPr/>
          <p:nvPr/>
        </p:nvSpPr>
        <p:spPr>
          <a:xfrm>
            <a:off x="848449" y="3506876"/>
            <a:ext cx="7516592" cy="461473"/>
          </a:xfrm>
          <a:prstGeom prst="roundRect">
            <a:avLst>
              <a:gd name="adj" fmla="val 36022"/>
            </a:avLst>
          </a:prstGeom>
          <a:solidFill>
            <a:schemeClr val="bg1"/>
          </a:solidFill>
          <a:ln w="57150">
            <a:solidFill>
              <a:srgbClr val="F99D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50" dirty="0">
                <a:solidFill>
                  <a:schemeClr val="tx1"/>
                </a:solidFill>
                <a:latin typeface="BBC Reith Sans" panose="020B0603020204020204" pitchFamily="34" charset="0"/>
                <a:ea typeface="BBC Reith Sans" panose="020B0603020204020204" pitchFamily="34" charset="0"/>
                <a:cs typeface="BBC Reith Sans" panose="020B0603020204020204" pitchFamily="34" charset="0"/>
              </a:rPr>
              <a:t>It causes night and day.</a:t>
            </a:r>
          </a:p>
        </p:txBody>
      </p:sp>
      <p:sp>
        <p:nvSpPr>
          <p:cNvPr id="27" name="A"/>
          <p:cNvSpPr/>
          <p:nvPr/>
        </p:nvSpPr>
        <p:spPr>
          <a:xfrm>
            <a:off x="848449" y="4205992"/>
            <a:ext cx="7516592" cy="461473"/>
          </a:xfrm>
          <a:prstGeom prst="roundRect">
            <a:avLst>
              <a:gd name="adj" fmla="val 36022"/>
            </a:avLst>
          </a:prstGeom>
          <a:solidFill>
            <a:schemeClr val="bg1"/>
          </a:solidFill>
          <a:ln w="57150">
            <a:solidFill>
              <a:srgbClr val="F99D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50" dirty="0">
                <a:solidFill>
                  <a:schemeClr val="tx1"/>
                </a:solidFill>
                <a:latin typeface="BBC Reith Sans" panose="020B0603020204020204" pitchFamily="34" charset="0"/>
                <a:ea typeface="BBC Reith Sans" panose="020B0603020204020204" pitchFamily="34" charset="0"/>
                <a:cs typeface="BBC Reith Sans" panose="020B0603020204020204" pitchFamily="34" charset="0"/>
              </a:rPr>
              <a:t>It controls the ocean tides and helps to keep the Earth stable on its axis.</a:t>
            </a:r>
          </a:p>
        </p:txBody>
      </p:sp>
      <p:sp>
        <p:nvSpPr>
          <p:cNvPr id="28" name="Answer"/>
          <p:cNvSpPr/>
          <p:nvPr/>
        </p:nvSpPr>
        <p:spPr>
          <a:xfrm>
            <a:off x="848449" y="4205992"/>
            <a:ext cx="7516592" cy="461473"/>
          </a:xfrm>
          <a:prstGeom prst="roundRect">
            <a:avLst>
              <a:gd name="adj" fmla="val 36022"/>
            </a:avLst>
          </a:prstGeom>
          <a:solidFill>
            <a:schemeClr val="bg1"/>
          </a:solidFill>
          <a:ln w="57150">
            <a:solidFill>
              <a:srgbClr val="6FBD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50" b="1" dirty="0">
                <a:solidFill>
                  <a:schemeClr val="tx1"/>
                </a:solidFill>
                <a:latin typeface="BBC Reith Sans" panose="020B0603020204020204" pitchFamily="34" charset="0"/>
                <a:ea typeface="BBC Reith Sans" panose="020B0603020204020204" pitchFamily="34" charset="0"/>
                <a:cs typeface="BBC Reith Sans" panose="020B0603020204020204" pitchFamily="34" charset="0"/>
              </a:rPr>
              <a:t>It controls the ocean tides and helps to keep the Earth stable on its axis.</a:t>
            </a:r>
          </a:p>
        </p:txBody>
      </p:sp>
      <p:sp>
        <p:nvSpPr>
          <p:cNvPr id="29" name="C"/>
          <p:cNvSpPr/>
          <p:nvPr/>
        </p:nvSpPr>
        <p:spPr>
          <a:xfrm>
            <a:off x="848449" y="5604223"/>
            <a:ext cx="7516592" cy="461473"/>
          </a:xfrm>
          <a:prstGeom prst="roundRect">
            <a:avLst>
              <a:gd name="adj" fmla="val 36022"/>
            </a:avLst>
          </a:prstGeom>
          <a:solidFill>
            <a:schemeClr val="bg1"/>
          </a:solidFill>
          <a:ln w="57150">
            <a:solidFill>
              <a:srgbClr val="F99D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50" dirty="0">
                <a:solidFill>
                  <a:schemeClr val="tx1"/>
                </a:solidFill>
                <a:latin typeface="BBC Reith Sans" panose="020B0603020204020204" pitchFamily="34" charset="0"/>
                <a:ea typeface="BBC Reith Sans" panose="020B0603020204020204" pitchFamily="34" charset="0"/>
                <a:cs typeface="BBC Reith Sans" panose="020B0603020204020204" pitchFamily="34" charset="0"/>
              </a:rPr>
              <a:t>It turns the Earth into cheese.</a:t>
            </a:r>
          </a:p>
        </p:txBody>
      </p:sp>
    </p:spTree>
    <p:extLst>
      <p:ext uri="{BB962C8B-B14F-4D97-AF65-F5344CB8AC3E}">
        <p14:creationId xmlns:p14="http://schemas.microsoft.com/office/powerpoint/2010/main" val="2058752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par>
                          <p:cTn id="12" fill="hold">
                            <p:stCondLst>
                              <p:cond delay="1500"/>
                            </p:stCondLst>
                            <p:childTnLst>
                              <p:par>
                                <p:cTn id="13" presetID="10" presetClass="entr" presetSubtype="0" fill="hold" grpId="0" nodeType="afterEffect">
                                  <p:stCondLst>
                                    <p:cond delay="50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10" presetClass="entr" presetSubtype="0" fill="hold" grpId="0" nodeType="withEffect">
                                  <p:stCondLst>
                                    <p:cond delay="50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par>
                                <p:cTn id="19" presetID="10" presetClass="entr" presetSubtype="0" fill="hold" grpId="0" nodeType="withEffect">
                                  <p:stCondLst>
                                    <p:cond delay="50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par>
                                <p:cTn id="22" presetID="10" presetClass="entr" presetSubtype="0" fill="hold" grpId="0" nodeType="withEffect">
                                  <p:stCondLst>
                                    <p:cond delay="50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26"/>
                    </p:tgtEl>
                  </p:cond>
                </p:stCondLst>
                <p:endSync evt="end" delay="0">
                  <p:rtn val="all"/>
                </p:endSync>
                <p:childTnLst>
                  <p:par>
                    <p:cTn id="26" fill="hold">
                      <p:stCondLst>
                        <p:cond delay="0"/>
                      </p:stCondLst>
                      <p:childTnLst>
                        <p:par>
                          <p:cTn id="27" fill="hold">
                            <p:stCondLst>
                              <p:cond delay="0"/>
                            </p:stCondLst>
                            <p:childTnLst>
                              <p:par>
                                <p:cTn id="28" presetID="32" presetClass="emph" presetSubtype="0" fill="hold" grpId="1" nodeType="clickEffect">
                                  <p:stCondLst>
                                    <p:cond delay="0"/>
                                  </p:stCondLst>
                                  <p:childTnLst>
                                    <p:animRot by="120000">
                                      <p:cBhvr>
                                        <p:cTn id="29" dur="100" fill="hold">
                                          <p:stCondLst>
                                            <p:cond delay="0"/>
                                          </p:stCondLst>
                                        </p:cTn>
                                        <p:tgtEl>
                                          <p:spTgt spid="26"/>
                                        </p:tgtEl>
                                        <p:attrNameLst>
                                          <p:attrName>r</p:attrName>
                                        </p:attrNameLst>
                                      </p:cBhvr>
                                    </p:animRot>
                                    <p:animRot by="-240000">
                                      <p:cBhvr>
                                        <p:cTn id="30" dur="200" fill="hold">
                                          <p:stCondLst>
                                            <p:cond delay="200"/>
                                          </p:stCondLst>
                                        </p:cTn>
                                        <p:tgtEl>
                                          <p:spTgt spid="26"/>
                                        </p:tgtEl>
                                        <p:attrNameLst>
                                          <p:attrName>r</p:attrName>
                                        </p:attrNameLst>
                                      </p:cBhvr>
                                    </p:animRot>
                                    <p:animRot by="240000">
                                      <p:cBhvr>
                                        <p:cTn id="31" dur="200" fill="hold">
                                          <p:stCondLst>
                                            <p:cond delay="400"/>
                                          </p:stCondLst>
                                        </p:cTn>
                                        <p:tgtEl>
                                          <p:spTgt spid="26"/>
                                        </p:tgtEl>
                                        <p:attrNameLst>
                                          <p:attrName>r</p:attrName>
                                        </p:attrNameLst>
                                      </p:cBhvr>
                                    </p:animRot>
                                    <p:animRot by="-240000">
                                      <p:cBhvr>
                                        <p:cTn id="32" dur="200" fill="hold">
                                          <p:stCondLst>
                                            <p:cond delay="600"/>
                                          </p:stCondLst>
                                        </p:cTn>
                                        <p:tgtEl>
                                          <p:spTgt spid="26"/>
                                        </p:tgtEl>
                                        <p:attrNameLst>
                                          <p:attrName>r</p:attrName>
                                        </p:attrNameLst>
                                      </p:cBhvr>
                                    </p:animRot>
                                    <p:animRot by="120000">
                                      <p:cBhvr>
                                        <p:cTn id="33" dur="200" fill="hold">
                                          <p:stCondLst>
                                            <p:cond delay="800"/>
                                          </p:stCondLst>
                                        </p:cTn>
                                        <p:tgtEl>
                                          <p:spTgt spid="26"/>
                                        </p:tgtEl>
                                        <p:attrNameLst>
                                          <p:attrName>r</p:attrName>
                                        </p:attrNameLst>
                                      </p:cBhvr>
                                    </p:animRot>
                                  </p:childTnLst>
                                </p:cTn>
                              </p:par>
                            </p:childTnLst>
                          </p:cTn>
                        </p:par>
                      </p:childTnLst>
                    </p:cTn>
                  </p:par>
                </p:childTnLst>
              </p:cTn>
              <p:nextCondLst>
                <p:cond evt="onClick" delay="0">
                  <p:tgtEl>
                    <p:spTgt spid="26"/>
                  </p:tgtEl>
                </p:cond>
              </p:nextCondLst>
            </p:seq>
            <p:seq concurrent="1" nextAc="seek">
              <p:cTn id="34" restart="whenNotActive" fill="hold" evtFilter="cancelBubble" nodeType="interactiveSeq">
                <p:stCondLst>
                  <p:cond evt="onClick" delay="0">
                    <p:tgtEl>
                      <p:spTgt spid="25"/>
                    </p:tgtEl>
                  </p:cond>
                </p:stCondLst>
                <p:endSync evt="end" delay="0">
                  <p:rtn val="all"/>
                </p:endSync>
                <p:childTnLst>
                  <p:par>
                    <p:cTn id="35" fill="hold">
                      <p:stCondLst>
                        <p:cond delay="0"/>
                      </p:stCondLst>
                      <p:childTnLst>
                        <p:par>
                          <p:cTn id="36" fill="hold">
                            <p:stCondLst>
                              <p:cond delay="0"/>
                            </p:stCondLst>
                            <p:childTnLst>
                              <p:par>
                                <p:cTn id="37" presetID="32" presetClass="emph" presetSubtype="0" fill="hold" grpId="1" nodeType="clickEffect">
                                  <p:stCondLst>
                                    <p:cond delay="0"/>
                                  </p:stCondLst>
                                  <p:childTnLst>
                                    <p:animRot by="120000">
                                      <p:cBhvr>
                                        <p:cTn id="38" dur="100" fill="hold">
                                          <p:stCondLst>
                                            <p:cond delay="0"/>
                                          </p:stCondLst>
                                        </p:cTn>
                                        <p:tgtEl>
                                          <p:spTgt spid="25"/>
                                        </p:tgtEl>
                                        <p:attrNameLst>
                                          <p:attrName>r</p:attrName>
                                        </p:attrNameLst>
                                      </p:cBhvr>
                                    </p:animRot>
                                    <p:animRot by="-240000">
                                      <p:cBhvr>
                                        <p:cTn id="39" dur="200" fill="hold">
                                          <p:stCondLst>
                                            <p:cond delay="200"/>
                                          </p:stCondLst>
                                        </p:cTn>
                                        <p:tgtEl>
                                          <p:spTgt spid="25"/>
                                        </p:tgtEl>
                                        <p:attrNameLst>
                                          <p:attrName>r</p:attrName>
                                        </p:attrNameLst>
                                      </p:cBhvr>
                                    </p:animRot>
                                    <p:animRot by="240000">
                                      <p:cBhvr>
                                        <p:cTn id="40" dur="200" fill="hold">
                                          <p:stCondLst>
                                            <p:cond delay="400"/>
                                          </p:stCondLst>
                                        </p:cTn>
                                        <p:tgtEl>
                                          <p:spTgt spid="25"/>
                                        </p:tgtEl>
                                        <p:attrNameLst>
                                          <p:attrName>r</p:attrName>
                                        </p:attrNameLst>
                                      </p:cBhvr>
                                    </p:animRot>
                                    <p:animRot by="-240000">
                                      <p:cBhvr>
                                        <p:cTn id="41" dur="200" fill="hold">
                                          <p:stCondLst>
                                            <p:cond delay="600"/>
                                          </p:stCondLst>
                                        </p:cTn>
                                        <p:tgtEl>
                                          <p:spTgt spid="25"/>
                                        </p:tgtEl>
                                        <p:attrNameLst>
                                          <p:attrName>r</p:attrName>
                                        </p:attrNameLst>
                                      </p:cBhvr>
                                    </p:animRot>
                                    <p:animRot by="120000">
                                      <p:cBhvr>
                                        <p:cTn id="42" dur="200" fill="hold">
                                          <p:stCondLst>
                                            <p:cond delay="800"/>
                                          </p:stCondLst>
                                        </p:cTn>
                                        <p:tgtEl>
                                          <p:spTgt spid="25"/>
                                        </p:tgtEl>
                                        <p:attrNameLst>
                                          <p:attrName>r</p:attrName>
                                        </p:attrNameLst>
                                      </p:cBhvr>
                                    </p:animRot>
                                  </p:childTnLst>
                                </p:cTn>
                              </p:par>
                            </p:childTnLst>
                          </p:cTn>
                        </p:par>
                      </p:childTnLst>
                    </p:cTn>
                  </p:par>
                </p:childTnLst>
              </p:cTn>
              <p:nextCondLst>
                <p:cond evt="onClick" delay="0">
                  <p:tgtEl>
                    <p:spTgt spid="25"/>
                  </p:tgtEl>
                </p:cond>
              </p:nextCondLst>
            </p:seq>
            <p:seq concurrent="1" nextAc="seek">
              <p:cTn id="43" restart="whenNotActive" fill="hold" evtFilter="cancelBubble" nodeType="interactiveSeq">
                <p:stCondLst>
                  <p:cond evt="onClick" delay="0">
                    <p:tgtEl>
                      <p:spTgt spid="27"/>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28"/>
                                        </p:tgtEl>
                                        <p:attrNameLst>
                                          <p:attrName>style.visibility</p:attrName>
                                        </p:attrNameLst>
                                      </p:cBhvr>
                                      <p:to>
                                        <p:strVal val="visible"/>
                                      </p:to>
                                    </p:set>
                                  </p:childTnLst>
                                </p:cTn>
                              </p:par>
                              <p:par>
                                <p:cTn id="48" presetID="26" presetClass="emph" presetSubtype="0" repeatCount="2000" fill="hold" grpId="1" nodeType="withEffect">
                                  <p:stCondLst>
                                    <p:cond delay="0"/>
                                  </p:stCondLst>
                                  <p:childTnLst>
                                    <p:animEffect transition="out" filter="fade">
                                      <p:cBhvr>
                                        <p:cTn id="49" dur="500" tmFilter="0, 0; .2, .5; .8, .5; 1, 0"/>
                                        <p:tgtEl>
                                          <p:spTgt spid="28"/>
                                        </p:tgtEl>
                                      </p:cBhvr>
                                    </p:animEffect>
                                    <p:animScale>
                                      <p:cBhvr>
                                        <p:cTn id="50" dur="250" autoRev="1" fill="hold"/>
                                        <p:tgtEl>
                                          <p:spTgt spid="28"/>
                                        </p:tgtEl>
                                      </p:cBhvr>
                                      <p:by x="105000" y="105000"/>
                                    </p:animScale>
                                  </p:childTnLst>
                                </p:cTn>
                              </p:par>
                              <p:par>
                                <p:cTn id="51" presetID="1" presetClass="exit" presetSubtype="0" fill="hold" grpId="1" nodeType="withEffect">
                                  <p:stCondLst>
                                    <p:cond delay="0"/>
                                  </p:stCondLst>
                                  <p:childTnLst>
                                    <p:set>
                                      <p:cBhvr>
                                        <p:cTn id="52" dur="1" fill="hold">
                                          <p:stCondLst>
                                            <p:cond delay="0"/>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53" restart="whenNotActive" fill="hold" evtFilter="cancelBubble" nodeType="interactiveSeq">
                <p:stCondLst>
                  <p:cond evt="onClick" delay="0">
                    <p:tgtEl>
                      <p:spTgt spid="29"/>
                    </p:tgtEl>
                  </p:cond>
                </p:stCondLst>
                <p:endSync evt="end" delay="0">
                  <p:rtn val="all"/>
                </p:endSync>
                <p:childTnLst>
                  <p:par>
                    <p:cTn id="54" fill="hold">
                      <p:stCondLst>
                        <p:cond delay="0"/>
                      </p:stCondLst>
                      <p:childTnLst>
                        <p:par>
                          <p:cTn id="55" fill="hold">
                            <p:stCondLst>
                              <p:cond delay="0"/>
                            </p:stCondLst>
                            <p:childTnLst>
                              <p:par>
                                <p:cTn id="56" presetID="32" presetClass="emph" presetSubtype="0" fill="hold" grpId="1" nodeType="clickEffect">
                                  <p:stCondLst>
                                    <p:cond delay="0"/>
                                  </p:stCondLst>
                                  <p:childTnLst>
                                    <p:animRot by="120000">
                                      <p:cBhvr>
                                        <p:cTn id="57" dur="100" fill="hold">
                                          <p:stCondLst>
                                            <p:cond delay="0"/>
                                          </p:stCondLst>
                                        </p:cTn>
                                        <p:tgtEl>
                                          <p:spTgt spid="29"/>
                                        </p:tgtEl>
                                        <p:attrNameLst>
                                          <p:attrName>r</p:attrName>
                                        </p:attrNameLst>
                                      </p:cBhvr>
                                    </p:animRot>
                                    <p:animRot by="-240000">
                                      <p:cBhvr>
                                        <p:cTn id="58" dur="200" fill="hold">
                                          <p:stCondLst>
                                            <p:cond delay="200"/>
                                          </p:stCondLst>
                                        </p:cTn>
                                        <p:tgtEl>
                                          <p:spTgt spid="29"/>
                                        </p:tgtEl>
                                        <p:attrNameLst>
                                          <p:attrName>r</p:attrName>
                                        </p:attrNameLst>
                                      </p:cBhvr>
                                    </p:animRot>
                                    <p:animRot by="240000">
                                      <p:cBhvr>
                                        <p:cTn id="59" dur="200" fill="hold">
                                          <p:stCondLst>
                                            <p:cond delay="400"/>
                                          </p:stCondLst>
                                        </p:cTn>
                                        <p:tgtEl>
                                          <p:spTgt spid="29"/>
                                        </p:tgtEl>
                                        <p:attrNameLst>
                                          <p:attrName>r</p:attrName>
                                        </p:attrNameLst>
                                      </p:cBhvr>
                                    </p:animRot>
                                    <p:animRot by="-240000">
                                      <p:cBhvr>
                                        <p:cTn id="60" dur="200" fill="hold">
                                          <p:stCondLst>
                                            <p:cond delay="600"/>
                                          </p:stCondLst>
                                        </p:cTn>
                                        <p:tgtEl>
                                          <p:spTgt spid="29"/>
                                        </p:tgtEl>
                                        <p:attrNameLst>
                                          <p:attrName>r</p:attrName>
                                        </p:attrNameLst>
                                      </p:cBhvr>
                                    </p:animRot>
                                    <p:animRot by="120000">
                                      <p:cBhvr>
                                        <p:cTn id="61" dur="200" fill="hold">
                                          <p:stCondLst>
                                            <p:cond delay="800"/>
                                          </p:stCondLst>
                                        </p:cTn>
                                        <p:tgtEl>
                                          <p:spTgt spid="29"/>
                                        </p:tgtEl>
                                        <p:attrNameLst>
                                          <p:attrName>r</p:attrName>
                                        </p:attrNameLst>
                                      </p:cBhvr>
                                    </p:animRot>
                                  </p:childTnLst>
                                </p:cTn>
                              </p:par>
                            </p:childTnLst>
                          </p:cTn>
                        </p:par>
                      </p:childTnLst>
                    </p:cTn>
                  </p:par>
                </p:childTnLst>
              </p:cTn>
              <p:nextCondLst>
                <p:cond evt="onClick" delay="0">
                  <p:tgtEl>
                    <p:spTgt spid="29"/>
                  </p:tgtEl>
                </p:cond>
              </p:nextCondLst>
            </p:seq>
          </p:childTnLst>
        </p:cTn>
      </p:par>
    </p:tnLst>
    <p:bldLst>
      <p:bldP spid="14" grpId="0"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a:off x="0" y="-331589"/>
            <a:ext cx="9144000" cy="2515235"/>
          </a:xfrm>
          <a:prstGeom prst="rect">
            <a:avLst/>
          </a:prstGeom>
        </p:spPr>
      </p:pic>
      <p:sp>
        <p:nvSpPr>
          <p:cNvPr id="21" name="Title 20"/>
          <p:cNvSpPr>
            <a:spLocks noGrp="1"/>
          </p:cNvSpPr>
          <p:nvPr>
            <p:ph type="title"/>
          </p:nvPr>
        </p:nvSpPr>
        <p:spPr>
          <a:xfrm>
            <a:off x="457198" y="57992"/>
            <a:ext cx="8220075" cy="994306"/>
          </a:xfrm>
        </p:spPr>
        <p:txBody>
          <a:bodyPr/>
          <a:lstStyle/>
          <a:p>
            <a:r>
              <a:rPr lang="en-GB" sz="3600" dirty="0">
                <a:ln w="12700">
                  <a:solidFill>
                    <a:schemeClr val="bg1"/>
                  </a:solidFill>
                </a:ln>
                <a:solidFill>
                  <a:srgbClr val="2E303D"/>
                </a:solidFill>
                <a:latin typeface="BBC Reith Sans" panose="020B0603020204020204" pitchFamily="34" charset="0"/>
                <a:ea typeface="BBC Reith Sans" panose="020B0603020204020204" pitchFamily="34" charset="0"/>
                <a:cs typeface="BBC Reith Sans" panose="020B0603020204020204" pitchFamily="34" charset="0"/>
              </a:rPr>
              <a:t>Quick Quiz</a:t>
            </a:r>
          </a:p>
        </p:txBody>
      </p:sp>
      <p:sp>
        <p:nvSpPr>
          <p:cNvPr id="17" name="Rounded Rectangle 16"/>
          <p:cNvSpPr/>
          <p:nvPr/>
        </p:nvSpPr>
        <p:spPr>
          <a:xfrm>
            <a:off x="4722726" y="3280097"/>
            <a:ext cx="3548514" cy="3975282"/>
          </a:xfrm>
          <a:prstGeom prst="roundRect">
            <a:avLst>
              <a:gd name="adj" fmla="val 5908"/>
            </a:avLst>
          </a:prstGeom>
          <a:noFill/>
          <a:ln w="38100" cap="rnd">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1"/>
          <p:cNvSpPr/>
          <p:nvPr/>
        </p:nvSpPr>
        <p:spPr>
          <a:xfrm>
            <a:off x="1089469" y="2294877"/>
            <a:ext cx="7275572" cy="820194"/>
          </a:xfrm>
          <a:prstGeom prst="roundRect">
            <a:avLst>
              <a:gd name="adj" fmla="val 25872"/>
            </a:avLst>
          </a:prstGeom>
          <a:solidFill>
            <a:schemeClr val="bg1"/>
          </a:solidFill>
          <a:ln w="57150">
            <a:solidFill>
              <a:srgbClr val="F99D21"/>
            </a:solidFill>
          </a:ln>
        </p:spPr>
        <p:style>
          <a:lnRef idx="2">
            <a:schemeClr val="accent1">
              <a:shade val="50000"/>
            </a:schemeClr>
          </a:lnRef>
          <a:fillRef idx="1">
            <a:schemeClr val="accent1"/>
          </a:fillRef>
          <a:effectRef idx="0">
            <a:schemeClr val="accent1"/>
          </a:effectRef>
          <a:fontRef idx="minor">
            <a:schemeClr val="lt1"/>
          </a:fontRef>
        </p:style>
        <p:txBody>
          <a:bodyPr wrap="square" lIns="828000" tIns="108000" rIns="108000" bIns="108000" rtlCol="0" anchor="ctr">
            <a:noAutofit/>
          </a:bodyPr>
          <a:lstStyle/>
          <a:p>
            <a:r>
              <a:rPr lang="en-GB" altLang="en-US" sz="1550" dirty="0">
                <a:solidFill>
                  <a:srgbClr val="121820"/>
                </a:solidFill>
                <a:latin typeface="BBC Reith Sans" panose="020B0603020204020204" pitchFamily="34" charset="0"/>
                <a:ea typeface="BBC Reith Sans" panose="020B0603020204020204" pitchFamily="34" charset="0"/>
                <a:cs typeface="BBC Reith Sans" panose="020B0603020204020204" pitchFamily="34" charset="0"/>
              </a:rPr>
              <a:t>Why does the Moon shine so brightly?</a:t>
            </a:r>
          </a:p>
        </p:txBody>
      </p:sp>
      <p:grpSp>
        <p:nvGrpSpPr>
          <p:cNvPr id="16" name="Q1"/>
          <p:cNvGrpSpPr/>
          <p:nvPr/>
        </p:nvGrpSpPr>
        <p:grpSpPr>
          <a:xfrm>
            <a:off x="761759" y="2183647"/>
            <a:ext cx="1043601" cy="1042654"/>
            <a:chOff x="833127" y="1807118"/>
            <a:chExt cx="1043601" cy="1042654"/>
          </a:xfrm>
        </p:grpSpPr>
        <p:pic>
          <p:nvPicPr>
            <p:cNvPr id="18" name="Picture 1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3127" y="1807118"/>
              <a:ext cx="1043601" cy="1042654"/>
            </a:xfrm>
            <a:prstGeom prst="rect">
              <a:avLst/>
            </a:prstGeom>
          </p:spPr>
        </p:pic>
        <p:sp>
          <p:nvSpPr>
            <p:cNvPr id="19" name="TextBox 18"/>
            <p:cNvSpPr txBox="1"/>
            <p:nvPr/>
          </p:nvSpPr>
          <p:spPr>
            <a:xfrm>
              <a:off x="1092324" y="1930932"/>
              <a:ext cx="521520" cy="707886"/>
            </a:xfrm>
            <a:prstGeom prst="rect">
              <a:avLst/>
            </a:prstGeom>
            <a:noFill/>
          </p:spPr>
          <p:txBody>
            <a:bodyPr wrap="square" rtlCol="0">
              <a:spAutoFit/>
            </a:bodyPr>
            <a:lstStyle/>
            <a:p>
              <a:r>
                <a:rPr lang="en-GB" sz="4000" b="1" dirty="0">
                  <a:ln>
                    <a:solidFill>
                      <a:sysClr val="windowText" lastClr="000000"/>
                    </a:solidFill>
                  </a:ln>
                  <a:solidFill>
                    <a:schemeClr val="bg1"/>
                  </a:solidFill>
                  <a:latin typeface="BBC Reith Sans" panose="020B0603020204020204" pitchFamily="34" charset="0"/>
                  <a:ea typeface="BBC Reith Sans" panose="020B0603020204020204" pitchFamily="34" charset="0"/>
                  <a:cs typeface="BBC Reith Sans" panose="020B0603020204020204" pitchFamily="34" charset="0"/>
                </a:rPr>
                <a:t>3</a:t>
              </a:r>
            </a:p>
          </p:txBody>
        </p:sp>
      </p:grpSp>
      <p:sp>
        <p:nvSpPr>
          <p:cNvPr id="25" name="C"/>
          <p:cNvSpPr/>
          <p:nvPr/>
        </p:nvSpPr>
        <p:spPr>
          <a:xfrm>
            <a:off x="848449" y="4176156"/>
            <a:ext cx="4432852" cy="461473"/>
          </a:xfrm>
          <a:prstGeom prst="roundRect">
            <a:avLst>
              <a:gd name="adj" fmla="val 36022"/>
            </a:avLst>
          </a:prstGeom>
          <a:solidFill>
            <a:schemeClr val="bg1"/>
          </a:solidFill>
          <a:ln w="57150">
            <a:solidFill>
              <a:srgbClr val="F99D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50" dirty="0">
                <a:solidFill>
                  <a:schemeClr val="tx1"/>
                </a:solidFill>
                <a:latin typeface="BBC Reith Sans" panose="020B0603020204020204" pitchFamily="34" charset="0"/>
                <a:ea typeface="BBC Reith Sans" panose="020B0603020204020204" pitchFamily="34" charset="0"/>
                <a:cs typeface="BBC Reith Sans" panose="020B0603020204020204" pitchFamily="34" charset="0"/>
              </a:rPr>
              <a:t>It doesn’t shine - it is always completely dark.</a:t>
            </a:r>
          </a:p>
        </p:txBody>
      </p:sp>
      <p:sp>
        <p:nvSpPr>
          <p:cNvPr id="26" name="B"/>
          <p:cNvSpPr/>
          <p:nvPr/>
        </p:nvSpPr>
        <p:spPr>
          <a:xfrm>
            <a:off x="848449" y="3464146"/>
            <a:ext cx="4432852" cy="461473"/>
          </a:xfrm>
          <a:prstGeom prst="roundRect">
            <a:avLst>
              <a:gd name="adj" fmla="val 36022"/>
            </a:avLst>
          </a:prstGeom>
          <a:solidFill>
            <a:schemeClr val="bg1"/>
          </a:solidFill>
          <a:ln w="57150">
            <a:solidFill>
              <a:srgbClr val="F99D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50" dirty="0">
                <a:solidFill>
                  <a:schemeClr val="tx1"/>
                </a:solidFill>
                <a:latin typeface="BBC Reith Sans" panose="020B0603020204020204" pitchFamily="34" charset="0"/>
                <a:ea typeface="BBC Reith Sans" panose="020B0603020204020204" pitchFamily="34" charset="0"/>
                <a:cs typeface="BBC Reith Sans" panose="020B0603020204020204" pitchFamily="34" charset="0"/>
              </a:rPr>
              <a:t>It makes its own light.</a:t>
            </a:r>
          </a:p>
        </p:txBody>
      </p:sp>
      <p:sp>
        <p:nvSpPr>
          <p:cNvPr id="27" name="A"/>
          <p:cNvSpPr/>
          <p:nvPr/>
        </p:nvSpPr>
        <p:spPr>
          <a:xfrm>
            <a:off x="848449" y="5600176"/>
            <a:ext cx="4432852" cy="461473"/>
          </a:xfrm>
          <a:prstGeom prst="roundRect">
            <a:avLst>
              <a:gd name="adj" fmla="val 36022"/>
            </a:avLst>
          </a:prstGeom>
          <a:solidFill>
            <a:schemeClr val="bg1"/>
          </a:solidFill>
          <a:ln w="57150">
            <a:solidFill>
              <a:srgbClr val="F99D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50" dirty="0">
                <a:solidFill>
                  <a:schemeClr val="tx1"/>
                </a:solidFill>
                <a:latin typeface="BBC Reith Sans" panose="020B0603020204020204" pitchFamily="34" charset="0"/>
                <a:ea typeface="BBC Reith Sans" panose="020B0603020204020204" pitchFamily="34" charset="0"/>
                <a:cs typeface="BBC Reith Sans" panose="020B0603020204020204" pitchFamily="34" charset="0"/>
              </a:rPr>
              <a:t>It reflects the sun’s light.</a:t>
            </a:r>
          </a:p>
        </p:txBody>
      </p:sp>
      <p:sp>
        <p:nvSpPr>
          <p:cNvPr id="28" name="Answer"/>
          <p:cNvSpPr/>
          <p:nvPr/>
        </p:nvSpPr>
        <p:spPr>
          <a:xfrm>
            <a:off x="848449" y="5600176"/>
            <a:ext cx="4432852" cy="461473"/>
          </a:xfrm>
          <a:prstGeom prst="roundRect">
            <a:avLst>
              <a:gd name="adj" fmla="val 36022"/>
            </a:avLst>
          </a:prstGeom>
          <a:solidFill>
            <a:schemeClr val="bg1"/>
          </a:solidFill>
          <a:ln w="57150">
            <a:solidFill>
              <a:srgbClr val="6FBD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50" b="1" dirty="0">
                <a:solidFill>
                  <a:schemeClr val="tx1"/>
                </a:solidFill>
                <a:latin typeface="BBC Reith Sans" panose="020B0603020204020204" pitchFamily="34" charset="0"/>
                <a:ea typeface="BBC Reith Sans" panose="020B0603020204020204" pitchFamily="34" charset="0"/>
                <a:cs typeface="BBC Reith Sans" panose="020B0603020204020204" pitchFamily="34" charset="0"/>
              </a:rPr>
              <a:t>It reflects the Sun’s light.</a:t>
            </a:r>
          </a:p>
        </p:txBody>
      </p:sp>
      <p:sp>
        <p:nvSpPr>
          <p:cNvPr id="29" name="C"/>
          <p:cNvSpPr/>
          <p:nvPr/>
        </p:nvSpPr>
        <p:spPr>
          <a:xfrm>
            <a:off x="848449" y="4888166"/>
            <a:ext cx="4432852" cy="461473"/>
          </a:xfrm>
          <a:prstGeom prst="roundRect">
            <a:avLst>
              <a:gd name="adj" fmla="val 36022"/>
            </a:avLst>
          </a:prstGeom>
          <a:solidFill>
            <a:schemeClr val="bg1"/>
          </a:solidFill>
          <a:ln w="57150">
            <a:solidFill>
              <a:srgbClr val="F99D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50" dirty="0">
                <a:solidFill>
                  <a:schemeClr val="tx1"/>
                </a:solidFill>
                <a:latin typeface="BBC Reith Sans" panose="020B0603020204020204" pitchFamily="34" charset="0"/>
                <a:ea typeface="BBC Reith Sans" panose="020B0603020204020204" pitchFamily="34" charset="0"/>
                <a:cs typeface="BBC Reith Sans" panose="020B0603020204020204" pitchFamily="34" charset="0"/>
              </a:rPr>
              <a:t>Someone forgot to switch the lights off.</a:t>
            </a:r>
          </a:p>
        </p:txBody>
      </p:sp>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03896" y="3338668"/>
            <a:ext cx="3344750" cy="3527878"/>
          </a:xfrm>
          <a:prstGeom prst="rect">
            <a:avLst/>
          </a:prstGeom>
        </p:spPr>
      </p:pic>
    </p:spTree>
    <p:extLst>
      <p:ext uri="{BB962C8B-B14F-4D97-AF65-F5344CB8AC3E}">
        <p14:creationId xmlns:p14="http://schemas.microsoft.com/office/powerpoint/2010/main" val="3977859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par>
                          <p:cTn id="12" fill="hold">
                            <p:stCondLst>
                              <p:cond delay="1500"/>
                            </p:stCondLst>
                            <p:childTnLst>
                              <p:par>
                                <p:cTn id="13" presetID="10" presetClass="entr" presetSubtype="0" fill="hold" grpId="0" nodeType="afterEffect">
                                  <p:stCondLst>
                                    <p:cond delay="50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10" presetClass="entr" presetSubtype="0" fill="hold" grpId="0" nodeType="withEffect">
                                  <p:stCondLst>
                                    <p:cond delay="50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par>
                                <p:cTn id="19" presetID="10" presetClass="entr" presetSubtype="0" fill="hold" grpId="0" nodeType="withEffect">
                                  <p:stCondLst>
                                    <p:cond delay="50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par>
                                <p:cTn id="22" presetID="10" presetClass="entr" presetSubtype="0" fill="hold" grpId="0" nodeType="withEffect">
                                  <p:stCondLst>
                                    <p:cond delay="50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par>
                                <p:cTn id="25" presetID="10" presetClass="entr" presetSubtype="0" fill="hold" nodeType="withEffect">
                                  <p:stCondLst>
                                    <p:cond delay="50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2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grpId="1" nodeType="clickEffect">
                                  <p:stCondLst>
                                    <p:cond delay="0"/>
                                  </p:stCondLst>
                                  <p:childTnLst>
                                    <p:animRot by="120000">
                                      <p:cBhvr>
                                        <p:cTn id="32" dur="100" fill="hold">
                                          <p:stCondLst>
                                            <p:cond delay="0"/>
                                          </p:stCondLst>
                                        </p:cTn>
                                        <p:tgtEl>
                                          <p:spTgt spid="26"/>
                                        </p:tgtEl>
                                        <p:attrNameLst>
                                          <p:attrName>r</p:attrName>
                                        </p:attrNameLst>
                                      </p:cBhvr>
                                    </p:animRot>
                                    <p:animRot by="-240000">
                                      <p:cBhvr>
                                        <p:cTn id="33" dur="200" fill="hold">
                                          <p:stCondLst>
                                            <p:cond delay="200"/>
                                          </p:stCondLst>
                                        </p:cTn>
                                        <p:tgtEl>
                                          <p:spTgt spid="26"/>
                                        </p:tgtEl>
                                        <p:attrNameLst>
                                          <p:attrName>r</p:attrName>
                                        </p:attrNameLst>
                                      </p:cBhvr>
                                    </p:animRot>
                                    <p:animRot by="240000">
                                      <p:cBhvr>
                                        <p:cTn id="34" dur="200" fill="hold">
                                          <p:stCondLst>
                                            <p:cond delay="400"/>
                                          </p:stCondLst>
                                        </p:cTn>
                                        <p:tgtEl>
                                          <p:spTgt spid="26"/>
                                        </p:tgtEl>
                                        <p:attrNameLst>
                                          <p:attrName>r</p:attrName>
                                        </p:attrNameLst>
                                      </p:cBhvr>
                                    </p:animRot>
                                    <p:animRot by="-240000">
                                      <p:cBhvr>
                                        <p:cTn id="35" dur="200" fill="hold">
                                          <p:stCondLst>
                                            <p:cond delay="600"/>
                                          </p:stCondLst>
                                        </p:cTn>
                                        <p:tgtEl>
                                          <p:spTgt spid="26"/>
                                        </p:tgtEl>
                                        <p:attrNameLst>
                                          <p:attrName>r</p:attrName>
                                        </p:attrNameLst>
                                      </p:cBhvr>
                                    </p:animRot>
                                    <p:animRot by="120000">
                                      <p:cBhvr>
                                        <p:cTn id="36" dur="200" fill="hold">
                                          <p:stCondLst>
                                            <p:cond delay="800"/>
                                          </p:stCondLst>
                                        </p:cTn>
                                        <p:tgtEl>
                                          <p:spTgt spid="26"/>
                                        </p:tgtEl>
                                        <p:attrNameLst>
                                          <p:attrName>r</p:attrName>
                                        </p:attrNameLst>
                                      </p:cBhvr>
                                    </p:animRot>
                                  </p:childTnLst>
                                </p:cTn>
                              </p:par>
                            </p:childTnLst>
                          </p:cTn>
                        </p:par>
                      </p:childTnLst>
                    </p:cTn>
                  </p:par>
                </p:childTnLst>
              </p:cTn>
              <p:nextCondLst>
                <p:cond evt="onClick" delay="0">
                  <p:tgtEl>
                    <p:spTgt spid="26"/>
                  </p:tgtEl>
                </p:cond>
              </p:nextCondLst>
            </p:seq>
            <p:seq concurrent="1" nextAc="seek">
              <p:cTn id="37" restart="whenNotActive" fill="hold" evtFilter="cancelBubble" nodeType="interactiveSeq">
                <p:stCondLst>
                  <p:cond evt="onClick" delay="0">
                    <p:tgtEl>
                      <p:spTgt spid="25"/>
                    </p:tgtEl>
                  </p:cond>
                </p:stCondLst>
                <p:endSync evt="end" delay="0">
                  <p:rtn val="all"/>
                </p:endSync>
                <p:childTnLst>
                  <p:par>
                    <p:cTn id="38" fill="hold">
                      <p:stCondLst>
                        <p:cond delay="0"/>
                      </p:stCondLst>
                      <p:childTnLst>
                        <p:par>
                          <p:cTn id="39" fill="hold">
                            <p:stCondLst>
                              <p:cond delay="0"/>
                            </p:stCondLst>
                            <p:childTnLst>
                              <p:par>
                                <p:cTn id="40" presetID="32" presetClass="emph" presetSubtype="0" fill="hold" grpId="1" nodeType="clickEffect">
                                  <p:stCondLst>
                                    <p:cond delay="0"/>
                                  </p:stCondLst>
                                  <p:childTnLst>
                                    <p:animRot by="120000">
                                      <p:cBhvr>
                                        <p:cTn id="41" dur="100" fill="hold">
                                          <p:stCondLst>
                                            <p:cond delay="0"/>
                                          </p:stCondLst>
                                        </p:cTn>
                                        <p:tgtEl>
                                          <p:spTgt spid="25"/>
                                        </p:tgtEl>
                                        <p:attrNameLst>
                                          <p:attrName>r</p:attrName>
                                        </p:attrNameLst>
                                      </p:cBhvr>
                                    </p:animRot>
                                    <p:animRot by="-240000">
                                      <p:cBhvr>
                                        <p:cTn id="42" dur="200" fill="hold">
                                          <p:stCondLst>
                                            <p:cond delay="200"/>
                                          </p:stCondLst>
                                        </p:cTn>
                                        <p:tgtEl>
                                          <p:spTgt spid="25"/>
                                        </p:tgtEl>
                                        <p:attrNameLst>
                                          <p:attrName>r</p:attrName>
                                        </p:attrNameLst>
                                      </p:cBhvr>
                                    </p:animRot>
                                    <p:animRot by="240000">
                                      <p:cBhvr>
                                        <p:cTn id="43" dur="200" fill="hold">
                                          <p:stCondLst>
                                            <p:cond delay="400"/>
                                          </p:stCondLst>
                                        </p:cTn>
                                        <p:tgtEl>
                                          <p:spTgt spid="25"/>
                                        </p:tgtEl>
                                        <p:attrNameLst>
                                          <p:attrName>r</p:attrName>
                                        </p:attrNameLst>
                                      </p:cBhvr>
                                    </p:animRot>
                                    <p:animRot by="-240000">
                                      <p:cBhvr>
                                        <p:cTn id="44" dur="200" fill="hold">
                                          <p:stCondLst>
                                            <p:cond delay="600"/>
                                          </p:stCondLst>
                                        </p:cTn>
                                        <p:tgtEl>
                                          <p:spTgt spid="25"/>
                                        </p:tgtEl>
                                        <p:attrNameLst>
                                          <p:attrName>r</p:attrName>
                                        </p:attrNameLst>
                                      </p:cBhvr>
                                    </p:animRot>
                                    <p:animRot by="120000">
                                      <p:cBhvr>
                                        <p:cTn id="45" dur="200" fill="hold">
                                          <p:stCondLst>
                                            <p:cond delay="800"/>
                                          </p:stCondLst>
                                        </p:cTn>
                                        <p:tgtEl>
                                          <p:spTgt spid="25"/>
                                        </p:tgtEl>
                                        <p:attrNameLst>
                                          <p:attrName>r</p:attrName>
                                        </p:attrNameLst>
                                      </p:cBhvr>
                                    </p:animRot>
                                  </p:childTnLst>
                                </p:cTn>
                              </p:par>
                            </p:childTnLst>
                          </p:cTn>
                        </p:par>
                      </p:childTnLst>
                    </p:cTn>
                  </p:par>
                </p:childTnLst>
              </p:cTn>
              <p:nextCondLst>
                <p:cond evt="onClick" delay="0">
                  <p:tgtEl>
                    <p:spTgt spid="25"/>
                  </p:tgtEl>
                </p:cond>
              </p:nextCondLst>
            </p:seq>
            <p:seq concurrent="1" nextAc="seek">
              <p:cTn id="46" restart="whenNotActive" fill="hold" evtFilter="cancelBubble" nodeType="interactiveSeq">
                <p:stCondLst>
                  <p:cond evt="onClick" delay="0">
                    <p:tgtEl>
                      <p:spTgt spid="27"/>
                    </p:tgtEl>
                  </p:cond>
                </p:stCondLst>
                <p:endSync evt="end" delay="0">
                  <p:rtn val="all"/>
                </p:endSync>
                <p:childTnLst>
                  <p:par>
                    <p:cTn id="47" fill="hold">
                      <p:stCondLst>
                        <p:cond delay="0"/>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par>
                                <p:cTn id="51" presetID="26" presetClass="emph" presetSubtype="0" repeatCount="2000" fill="hold" grpId="1" nodeType="withEffect">
                                  <p:stCondLst>
                                    <p:cond delay="0"/>
                                  </p:stCondLst>
                                  <p:childTnLst>
                                    <p:animEffect transition="out" filter="fade">
                                      <p:cBhvr>
                                        <p:cTn id="52" dur="500" tmFilter="0, 0; .2, .5; .8, .5; 1, 0"/>
                                        <p:tgtEl>
                                          <p:spTgt spid="28"/>
                                        </p:tgtEl>
                                      </p:cBhvr>
                                    </p:animEffect>
                                    <p:animScale>
                                      <p:cBhvr>
                                        <p:cTn id="53" dur="250" autoRev="1" fill="hold"/>
                                        <p:tgtEl>
                                          <p:spTgt spid="28"/>
                                        </p:tgtEl>
                                      </p:cBhvr>
                                      <p:by x="105000" y="105000"/>
                                    </p:animScale>
                                  </p:childTnLst>
                                </p:cTn>
                              </p:par>
                              <p:par>
                                <p:cTn id="54" presetID="1" presetClass="exit" presetSubtype="0" fill="hold" grpId="1" nodeType="withEffect">
                                  <p:stCondLst>
                                    <p:cond delay="0"/>
                                  </p:stCondLst>
                                  <p:childTnLst>
                                    <p:set>
                                      <p:cBhvr>
                                        <p:cTn id="55" dur="1" fill="hold">
                                          <p:stCondLst>
                                            <p:cond delay="0"/>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56" restart="whenNotActive" fill="hold" evtFilter="cancelBubble" nodeType="interactiveSeq">
                <p:stCondLst>
                  <p:cond evt="onClick" delay="0">
                    <p:tgtEl>
                      <p:spTgt spid="29"/>
                    </p:tgtEl>
                  </p:cond>
                </p:stCondLst>
                <p:endSync evt="end" delay="0">
                  <p:rtn val="all"/>
                </p:endSync>
                <p:childTnLst>
                  <p:par>
                    <p:cTn id="57" fill="hold">
                      <p:stCondLst>
                        <p:cond delay="0"/>
                      </p:stCondLst>
                      <p:childTnLst>
                        <p:par>
                          <p:cTn id="58" fill="hold">
                            <p:stCondLst>
                              <p:cond delay="0"/>
                            </p:stCondLst>
                            <p:childTnLst>
                              <p:par>
                                <p:cTn id="59" presetID="32" presetClass="emph" presetSubtype="0" fill="hold" grpId="1" nodeType="clickEffect">
                                  <p:stCondLst>
                                    <p:cond delay="0"/>
                                  </p:stCondLst>
                                  <p:childTnLst>
                                    <p:animRot by="120000">
                                      <p:cBhvr>
                                        <p:cTn id="60" dur="100" fill="hold">
                                          <p:stCondLst>
                                            <p:cond delay="0"/>
                                          </p:stCondLst>
                                        </p:cTn>
                                        <p:tgtEl>
                                          <p:spTgt spid="29"/>
                                        </p:tgtEl>
                                        <p:attrNameLst>
                                          <p:attrName>r</p:attrName>
                                        </p:attrNameLst>
                                      </p:cBhvr>
                                    </p:animRot>
                                    <p:animRot by="-240000">
                                      <p:cBhvr>
                                        <p:cTn id="61" dur="200" fill="hold">
                                          <p:stCondLst>
                                            <p:cond delay="200"/>
                                          </p:stCondLst>
                                        </p:cTn>
                                        <p:tgtEl>
                                          <p:spTgt spid="29"/>
                                        </p:tgtEl>
                                        <p:attrNameLst>
                                          <p:attrName>r</p:attrName>
                                        </p:attrNameLst>
                                      </p:cBhvr>
                                    </p:animRot>
                                    <p:animRot by="240000">
                                      <p:cBhvr>
                                        <p:cTn id="62" dur="200" fill="hold">
                                          <p:stCondLst>
                                            <p:cond delay="400"/>
                                          </p:stCondLst>
                                        </p:cTn>
                                        <p:tgtEl>
                                          <p:spTgt spid="29"/>
                                        </p:tgtEl>
                                        <p:attrNameLst>
                                          <p:attrName>r</p:attrName>
                                        </p:attrNameLst>
                                      </p:cBhvr>
                                    </p:animRot>
                                    <p:animRot by="-240000">
                                      <p:cBhvr>
                                        <p:cTn id="63" dur="200" fill="hold">
                                          <p:stCondLst>
                                            <p:cond delay="600"/>
                                          </p:stCondLst>
                                        </p:cTn>
                                        <p:tgtEl>
                                          <p:spTgt spid="29"/>
                                        </p:tgtEl>
                                        <p:attrNameLst>
                                          <p:attrName>r</p:attrName>
                                        </p:attrNameLst>
                                      </p:cBhvr>
                                    </p:animRot>
                                    <p:animRot by="120000">
                                      <p:cBhvr>
                                        <p:cTn id="64" dur="200" fill="hold">
                                          <p:stCondLst>
                                            <p:cond delay="800"/>
                                          </p:stCondLst>
                                        </p:cTn>
                                        <p:tgtEl>
                                          <p:spTgt spid="29"/>
                                        </p:tgtEl>
                                        <p:attrNameLst>
                                          <p:attrName>r</p:attrName>
                                        </p:attrNameLst>
                                      </p:cBhvr>
                                    </p:animRot>
                                  </p:childTnLst>
                                </p:cTn>
                              </p:par>
                            </p:childTnLst>
                          </p:cTn>
                        </p:par>
                      </p:childTnLst>
                    </p:cTn>
                  </p:par>
                </p:childTnLst>
              </p:cTn>
              <p:nextCondLst>
                <p:cond evt="onClick" delay="0">
                  <p:tgtEl>
                    <p:spTgt spid="29"/>
                  </p:tgtEl>
                </p:cond>
              </p:nextCondLst>
            </p:seq>
          </p:childTnLst>
        </p:cTn>
      </p:par>
    </p:tnLst>
    <p:bldLst>
      <p:bldP spid="14" grpId="0"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a:off x="0" y="-331589"/>
            <a:ext cx="9144000" cy="2515235"/>
          </a:xfrm>
          <a:prstGeom prst="rect">
            <a:avLst/>
          </a:prstGeom>
        </p:spPr>
      </p:pic>
      <p:sp>
        <p:nvSpPr>
          <p:cNvPr id="21" name="Title 20"/>
          <p:cNvSpPr>
            <a:spLocks noGrp="1"/>
          </p:cNvSpPr>
          <p:nvPr>
            <p:ph type="title"/>
          </p:nvPr>
        </p:nvSpPr>
        <p:spPr>
          <a:xfrm>
            <a:off x="457198" y="57992"/>
            <a:ext cx="8220075" cy="994306"/>
          </a:xfrm>
        </p:spPr>
        <p:txBody>
          <a:bodyPr/>
          <a:lstStyle/>
          <a:p>
            <a:r>
              <a:rPr lang="en-GB" sz="3600" dirty="0">
                <a:ln w="12700">
                  <a:solidFill>
                    <a:schemeClr val="bg1"/>
                  </a:solidFill>
                </a:ln>
                <a:solidFill>
                  <a:srgbClr val="2E303D"/>
                </a:solidFill>
                <a:latin typeface="BBC Reith Sans" panose="020B0603020204020204" pitchFamily="34" charset="0"/>
                <a:ea typeface="BBC Reith Sans" panose="020B0603020204020204" pitchFamily="34" charset="0"/>
                <a:cs typeface="BBC Reith Sans" panose="020B0603020204020204" pitchFamily="34" charset="0"/>
              </a:rPr>
              <a:t>Quick Quiz</a:t>
            </a:r>
          </a:p>
        </p:txBody>
      </p:sp>
      <p:sp>
        <p:nvSpPr>
          <p:cNvPr id="17" name="Rounded Rectangle 16"/>
          <p:cNvSpPr/>
          <p:nvPr/>
        </p:nvSpPr>
        <p:spPr>
          <a:xfrm>
            <a:off x="4722726" y="3280097"/>
            <a:ext cx="3548514" cy="3975282"/>
          </a:xfrm>
          <a:prstGeom prst="roundRect">
            <a:avLst>
              <a:gd name="adj" fmla="val 5908"/>
            </a:avLst>
          </a:prstGeom>
          <a:noFill/>
          <a:ln w="38100" cap="rnd">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1"/>
          <p:cNvSpPr/>
          <p:nvPr/>
        </p:nvSpPr>
        <p:spPr>
          <a:xfrm>
            <a:off x="1089469" y="2294877"/>
            <a:ext cx="7275572" cy="820194"/>
          </a:xfrm>
          <a:prstGeom prst="roundRect">
            <a:avLst>
              <a:gd name="adj" fmla="val 25872"/>
            </a:avLst>
          </a:prstGeom>
          <a:solidFill>
            <a:schemeClr val="bg1"/>
          </a:solidFill>
          <a:ln w="57150">
            <a:solidFill>
              <a:srgbClr val="F99D21"/>
            </a:solidFill>
          </a:ln>
        </p:spPr>
        <p:style>
          <a:lnRef idx="2">
            <a:schemeClr val="accent1">
              <a:shade val="50000"/>
            </a:schemeClr>
          </a:lnRef>
          <a:fillRef idx="1">
            <a:schemeClr val="accent1"/>
          </a:fillRef>
          <a:effectRef idx="0">
            <a:schemeClr val="accent1"/>
          </a:effectRef>
          <a:fontRef idx="minor">
            <a:schemeClr val="lt1"/>
          </a:fontRef>
        </p:style>
        <p:txBody>
          <a:bodyPr wrap="square" lIns="828000" tIns="108000" rIns="108000" bIns="108000" rtlCol="0" anchor="ctr">
            <a:noAutofit/>
          </a:bodyPr>
          <a:lstStyle/>
          <a:p>
            <a:r>
              <a:rPr lang="en-GB" altLang="en-US" sz="1550" dirty="0">
                <a:solidFill>
                  <a:srgbClr val="121820"/>
                </a:solidFill>
                <a:latin typeface="BBC Reith Sans" panose="020B0603020204020204" pitchFamily="34" charset="0"/>
                <a:ea typeface="BBC Reith Sans" panose="020B0603020204020204" pitchFamily="34" charset="0"/>
                <a:cs typeface="BBC Reith Sans" panose="020B0603020204020204" pitchFamily="34" charset="0"/>
              </a:rPr>
              <a:t>Why does the Moon change shape and size?</a:t>
            </a:r>
          </a:p>
        </p:txBody>
      </p:sp>
      <p:grpSp>
        <p:nvGrpSpPr>
          <p:cNvPr id="16" name="Q1"/>
          <p:cNvGrpSpPr/>
          <p:nvPr/>
        </p:nvGrpSpPr>
        <p:grpSpPr>
          <a:xfrm>
            <a:off x="761759" y="2183647"/>
            <a:ext cx="1043601" cy="1042654"/>
            <a:chOff x="833127" y="1807118"/>
            <a:chExt cx="1043601" cy="1042654"/>
          </a:xfrm>
        </p:grpSpPr>
        <p:pic>
          <p:nvPicPr>
            <p:cNvPr id="18" name="Picture 1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3127" y="1807118"/>
              <a:ext cx="1043601" cy="1042654"/>
            </a:xfrm>
            <a:prstGeom prst="rect">
              <a:avLst/>
            </a:prstGeom>
          </p:spPr>
        </p:pic>
        <p:sp>
          <p:nvSpPr>
            <p:cNvPr id="19" name="TextBox 18"/>
            <p:cNvSpPr txBox="1"/>
            <p:nvPr/>
          </p:nvSpPr>
          <p:spPr>
            <a:xfrm>
              <a:off x="1092324" y="1930932"/>
              <a:ext cx="521520" cy="707886"/>
            </a:xfrm>
            <a:prstGeom prst="rect">
              <a:avLst/>
            </a:prstGeom>
            <a:noFill/>
          </p:spPr>
          <p:txBody>
            <a:bodyPr wrap="square" rtlCol="0">
              <a:spAutoFit/>
            </a:bodyPr>
            <a:lstStyle/>
            <a:p>
              <a:r>
                <a:rPr lang="en-GB" sz="4000" b="1" dirty="0">
                  <a:ln>
                    <a:solidFill>
                      <a:sysClr val="windowText" lastClr="000000"/>
                    </a:solidFill>
                  </a:ln>
                  <a:solidFill>
                    <a:schemeClr val="bg1"/>
                  </a:solidFill>
                  <a:latin typeface="BBC Reith Sans" panose="020B0603020204020204" pitchFamily="34" charset="0"/>
                  <a:ea typeface="BBC Reith Sans" panose="020B0603020204020204" pitchFamily="34" charset="0"/>
                  <a:cs typeface="BBC Reith Sans" panose="020B0603020204020204" pitchFamily="34" charset="0"/>
                </a:rPr>
                <a:t>4</a:t>
              </a:r>
            </a:p>
          </p:txBody>
        </p:sp>
      </p:grpSp>
      <p:sp>
        <p:nvSpPr>
          <p:cNvPr id="25" name="C"/>
          <p:cNvSpPr/>
          <p:nvPr/>
        </p:nvSpPr>
        <p:spPr>
          <a:xfrm>
            <a:off x="848449" y="4970958"/>
            <a:ext cx="7516592" cy="461473"/>
          </a:xfrm>
          <a:prstGeom prst="roundRect">
            <a:avLst>
              <a:gd name="adj" fmla="val 36022"/>
            </a:avLst>
          </a:prstGeom>
          <a:solidFill>
            <a:schemeClr val="bg1"/>
          </a:solidFill>
          <a:ln w="57150">
            <a:solidFill>
              <a:srgbClr val="F99D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50" dirty="0">
                <a:solidFill>
                  <a:schemeClr val="tx1"/>
                </a:solidFill>
                <a:latin typeface="BBC Reith Sans" panose="020B0603020204020204" pitchFamily="34" charset="0"/>
                <a:ea typeface="BBC Reith Sans" panose="020B0603020204020204" pitchFamily="34" charset="0"/>
                <a:cs typeface="BBC Reith Sans" panose="020B0603020204020204" pitchFamily="34" charset="0"/>
              </a:rPr>
              <a:t>It gets smaller when it is night time.</a:t>
            </a:r>
          </a:p>
        </p:txBody>
      </p:sp>
      <p:sp>
        <p:nvSpPr>
          <p:cNvPr id="26" name="B"/>
          <p:cNvSpPr/>
          <p:nvPr/>
        </p:nvSpPr>
        <p:spPr>
          <a:xfrm>
            <a:off x="848449" y="4267833"/>
            <a:ext cx="7516592" cy="461473"/>
          </a:xfrm>
          <a:prstGeom prst="roundRect">
            <a:avLst>
              <a:gd name="adj" fmla="val 36022"/>
            </a:avLst>
          </a:prstGeom>
          <a:solidFill>
            <a:schemeClr val="bg1"/>
          </a:solidFill>
          <a:ln w="57150">
            <a:solidFill>
              <a:srgbClr val="F99D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50" dirty="0">
                <a:solidFill>
                  <a:schemeClr val="tx1"/>
                </a:solidFill>
                <a:latin typeface="BBC Reith Sans" panose="020B0603020204020204" pitchFamily="34" charset="0"/>
                <a:ea typeface="BBC Reith Sans" panose="020B0603020204020204" pitchFamily="34" charset="0"/>
                <a:cs typeface="BBC Reith Sans" panose="020B0603020204020204" pitchFamily="34" charset="0"/>
              </a:rPr>
              <a:t>Sometimes it is further away from the Earth.</a:t>
            </a:r>
          </a:p>
        </p:txBody>
      </p:sp>
      <p:sp>
        <p:nvSpPr>
          <p:cNvPr id="27" name="A"/>
          <p:cNvSpPr/>
          <p:nvPr/>
        </p:nvSpPr>
        <p:spPr>
          <a:xfrm>
            <a:off x="848449" y="3450181"/>
            <a:ext cx="7516592" cy="576000"/>
          </a:xfrm>
          <a:prstGeom prst="roundRect">
            <a:avLst>
              <a:gd name="adj" fmla="val 36022"/>
            </a:avLst>
          </a:prstGeom>
          <a:solidFill>
            <a:schemeClr val="bg1"/>
          </a:solidFill>
          <a:ln w="57150">
            <a:solidFill>
              <a:srgbClr val="F99D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 dirty="0">
                <a:solidFill>
                  <a:schemeClr val="tx1"/>
                </a:solidFill>
                <a:latin typeface="BBC Reith Sans" panose="020B0603020204020204" pitchFamily="34" charset="0"/>
                <a:ea typeface="BBC Reith Sans" panose="020B0603020204020204" pitchFamily="34" charset="0"/>
                <a:cs typeface="BBC Reith Sans" panose="020B0603020204020204" pitchFamily="34" charset="0"/>
              </a:rPr>
              <a:t>It doesn’t! From Earth we only see the part that is lit up so our view changes as the Moon orbits the Earth but the shape and size of the Moon remains the same.</a:t>
            </a:r>
          </a:p>
        </p:txBody>
      </p:sp>
      <p:sp>
        <p:nvSpPr>
          <p:cNvPr id="28" name="Answer"/>
          <p:cNvSpPr/>
          <p:nvPr/>
        </p:nvSpPr>
        <p:spPr>
          <a:xfrm>
            <a:off x="848449" y="3450181"/>
            <a:ext cx="7516592" cy="576000"/>
          </a:xfrm>
          <a:prstGeom prst="roundRect">
            <a:avLst>
              <a:gd name="adj" fmla="val 36022"/>
            </a:avLst>
          </a:prstGeom>
          <a:solidFill>
            <a:schemeClr val="bg1"/>
          </a:solidFill>
          <a:ln w="57150">
            <a:solidFill>
              <a:srgbClr val="6FBD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 b="1" dirty="0">
                <a:solidFill>
                  <a:schemeClr val="tx1"/>
                </a:solidFill>
                <a:latin typeface="BBC Reith Sans" panose="020B0603020204020204" pitchFamily="34" charset="0"/>
                <a:ea typeface="BBC Reith Sans" panose="020B0603020204020204" pitchFamily="34" charset="0"/>
                <a:cs typeface="BBC Reith Sans" panose="020B0603020204020204" pitchFamily="34" charset="0"/>
              </a:rPr>
              <a:t>It doesn’t! From Earth, we only see the part that is lit up so our view changes as the Moon orbits the Earth but the shape and size of the Moon remains the same.</a:t>
            </a:r>
          </a:p>
        </p:txBody>
      </p:sp>
      <p:sp>
        <p:nvSpPr>
          <p:cNvPr id="29" name="C"/>
          <p:cNvSpPr/>
          <p:nvPr/>
        </p:nvSpPr>
        <p:spPr>
          <a:xfrm>
            <a:off x="848449" y="5674082"/>
            <a:ext cx="7516592" cy="461473"/>
          </a:xfrm>
          <a:prstGeom prst="roundRect">
            <a:avLst>
              <a:gd name="adj" fmla="val 36022"/>
            </a:avLst>
          </a:prstGeom>
          <a:solidFill>
            <a:schemeClr val="bg1"/>
          </a:solidFill>
          <a:ln w="57150">
            <a:solidFill>
              <a:srgbClr val="F99D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50" dirty="0">
                <a:solidFill>
                  <a:schemeClr val="tx1"/>
                </a:solidFill>
                <a:latin typeface="BBC Reith Sans" panose="020B0603020204020204" pitchFamily="34" charset="0"/>
                <a:ea typeface="BBC Reith Sans" panose="020B0603020204020204" pitchFamily="34" charset="0"/>
                <a:cs typeface="BBC Reith Sans" panose="020B0603020204020204" pitchFamily="34" charset="0"/>
              </a:rPr>
              <a:t>Someone ate some of the cheese.</a:t>
            </a:r>
          </a:p>
        </p:txBody>
      </p:sp>
    </p:spTree>
    <p:extLst>
      <p:ext uri="{BB962C8B-B14F-4D97-AF65-F5344CB8AC3E}">
        <p14:creationId xmlns:p14="http://schemas.microsoft.com/office/powerpoint/2010/main" val="1825030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par>
                          <p:cTn id="12" fill="hold">
                            <p:stCondLst>
                              <p:cond delay="1500"/>
                            </p:stCondLst>
                            <p:childTnLst>
                              <p:par>
                                <p:cTn id="13" presetID="10" presetClass="entr" presetSubtype="0" fill="hold" grpId="0" nodeType="afterEffect">
                                  <p:stCondLst>
                                    <p:cond delay="50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10" presetClass="entr" presetSubtype="0" fill="hold" grpId="0" nodeType="withEffect">
                                  <p:stCondLst>
                                    <p:cond delay="50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par>
                                <p:cTn id="19" presetID="10" presetClass="entr" presetSubtype="0" fill="hold" grpId="0" nodeType="withEffect">
                                  <p:stCondLst>
                                    <p:cond delay="50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par>
                                <p:cTn id="22" presetID="10" presetClass="entr" presetSubtype="0" fill="hold" grpId="0" nodeType="withEffect">
                                  <p:stCondLst>
                                    <p:cond delay="50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26"/>
                    </p:tgtEl>
                  </p:cond>
                </p:stCondLst>
                <p:endSync evt="end" delay="0">
                  <p:rtn val="all"/>
                </p:endSync>
                <p:childTnLst>
                  <p:par>
                    <p:cTn id="26" fill="hold">
                      <p:stCondLst>
                        <p:cond delay="0"/>
                      </p:stCondLst>
                      <p:childTnLst>
                        <p:par>
                          <p:cTn id="27" fill="hold">
                            <p:stCondLst>
                              <p:cond delay="0"/>
                            </p:stCondLst>
                            <p:childTnLst>
                              <p:par>
                                <p:cTn id="28" presetID="32" presetClass="emph" presetSubtype="0" fill="hold" grpId="1" nodeType="clickEffect">
                                  <p:stCondLst>
                                    <p:cond delay="0"/>
                                  </p:stCondLst>
                                  <p:childTnLst>
                                    <p:animRot by="120000">
                                      <p:cBhvr>
                                        <p:cTn id="29" dur="100" fill="hold">
                                          <p:stCondLst>
                                            <p:cond delay="0"/>
                                          </p:stCondLst>
                                        </p:cTn>
                                        <p:tgtEl>
                                          <p:spTgt spid="26"/>
                                        </p:tgtEl>
                                        <p:attrNameLst>
                                          <p:attrName>r</p:attrName>
                                        </p:attrNameLst>
                                      </p:cBhvr>
                                    </p:animRot>
                                    <p:animRot by="-240000">
                                      <p:cBhvr>
                                        <p:cTn id="30" dur="200" fill="hold">
                                          <p:stCondLst>
                                            <p:cond delay="200"/>
                                          </p:stCondLst>
                                        </p:cTn>
                                        <p:tgtEl>
                                          <p:spTgt spid="26"/>
                                        </p:tgtEl>
                                        <p:attrNameLst>
                                          <p:attrName>r</p:attrName>
                                        </p:attrNameLst>
                                      </p:cBhvr>
                                    </p:animRot>
                                    <p:animRot by="240000">
                                      <p:cBhvr>
                                        <p:cTn id="31" dur="200" fill="hold">
                                          <p:stCondLst>
                                            <p:cond delay="400"/>
                                          </p:stCondLst>
                                        </p:cTn>
                                        <p:tgtEl>
                                          <p:spTgt spid="26"/>
                                        </p:tgtEl>
                                        <p:attrNameLst>
                                          <p:attrName>r</p:attrName>
                                        </p:attrNameLst>
                                      </p:cBhvr>
                                    </p:animRot>
                                    <p:animRot by="-240000">
                                      <p:cBhvr>
                                        <p:cTn id="32" dur="200" fill="hold">
                                          <p:stCondLst>
                                            <p:cond delay="600"/>
                                          </p:stCondLst>
                                        </p:cTn>
                                        <p:tgtEl>
                                          <p:spTgt spid="26"/>
                                        </p:tgtEl>
                                        <p:attrNameLst>
                                          <p:attrName>r</p:attrName>
                                        </p:attrNameLst>
                                      </p:cBhvr>
                                    </p:animRot>
                                    <p:animRot by="120000">
                                      <p:cBhvr>
                                        <p:cTn id="33" dur="200" fill="hold">
                                          <p:stCondLst>
                                            <p:cond delay="800"/>
                                          </p:stCondLst>
                                        </p:cTn>
                                        <p:tgtEl>
                                          <p:spTgt spid="26"/>
                                        </p:tgtEl>
                                        <p:attrNameLst>
                                          <p:attrName>r</p:attrName>
                                        </p:attrNameLst>
                                      </p:cBhvr>
                                    </p:animRot>
                                  </p:childTnLst>
                                </p:cTn>
                              </p:par>
                            </p:childTnLst>
                          </p:cTn>
                        </p:par>
                      </p:childTnLst>
                    </p:cTn>
                  </p:par>
                </p:childTnLst>
              </p:cTn>
              <p:nextCondLst>
                <p:cond evt="onClick" delay="0">
                  <p:tgtEl>
                    <p:spTgt spid="26"/>
                  </p:tgtEl>
                </p:cond>
              </p:nextCondLst>
            </p:seq>
            <p:seq concurrent="1" nextAc="seek">
              <p:cTn id="34" restart="whenNotActive" fill="hold" evtFilter="cancelBubble" nodeType="interactiveSeq">
                <p:stCondLst>
                  <p:cond evt="onClick" delay="0">
                    <p:tgtEl>
                      <p:spTgt spid="25"/>
                    </p:tgtEl>
                  </p:cond>
                </p:stCondLst>
                <p:endSync evt="end" delay="0">
                  <p:rtn val="all"/>
                </p:endSync>
                <p:childTnLst>
                  <p:par>
                    <p:cTn id="35" fill="hold">
                      <p:stCondLst>
                        <p:cond delay="0"/>
                      </p:stCondLst>
                      <p:childTnLst>
                        <p:par>
                          <p:cTn id="36" fill="hold">
                            <p:stCondLst>
                              <p:cond delay="0"/>
                            </p:stCondLst>
                            <p:childTnLst>
                              <p:par>
                                <p:cTn id="37" presetID="32" presetClass="emph" presetSubtype="0" fill="hold" grpId="1" nodeType="clickEffect">
                                  <p:stCondLst>
                                    <p:cond delay="0"/>
                                  </p:stCondLst>
                                  <p:childTnLst>
                                    <p:animRot by="120000">
                                      <p:cBhvr>
                                        <p:cTn id="38" dur="100" fill="hold">
                                          <p:stCondLst>
                                            <p:cond delay="0"/>
                                          </p:stCondLst>
                                        </p:cTn>
                                        <p:tgtEl>
                                          <p:spTgt spid="25"/>
                                        </p:tgtEl>
                                        <p:attrNameLst>
                                          <p:attrName>r</p:attrName>
                                        </p:attrNameLst>
                                      </p:cBhvr>
                                    </p:animRot>
                                    <p:animRot by="-240000">
                                      <p:cBhvr>
                                        <p:cTn id="39" dur="200" fill="hold">
                                          <p:stCondLst>
                                            <p:cond delay="200"/>
                                          </p:stCondLst>
                                        </p:cTn>
                                        <p:tgtEl>
                                          <p:spTgt spid="25"/>
                                        </p:tgtEl>
                                        <p:attrNameLst>
                                          <p:attrName>r</p:attrName>
                                        </p:attrNameLst>
                                      </p:cBhvr>
                                    </p:animRot>
                                    <p:animRot by="240000">
                                      <p:cBhvr>
                                        <p:cTn id="40" dur="200" fill="hold">
                                          <p:stCondLst>
                                            <p:cond delay="400"/>
                                          </p:stCondLst>
                                        </p:cTn>
                                        <p:tgtEl>
                                          <p:spTgt spid="25"/>
                                        </p:tgtEl>
                                        <p:attrNameLst>
                                          <p:attrName>r</p:attrName>
                                        </p:attrNameLst>
                                      </p:cBhvr>
                                    </p:animRot>
                                    <p:animRot by="-240000">
                                      <p:cBhvr>
                                        <p:cTn id="41" dur="200" fill="hold">
                                          <p:stCondLst>
                                            <p:cond delay="600"/>
                                          </p:stCondLst>
                                        </p:cTn>
                                        <p:tgtEl>
                                          <p:spTgt spid="25"/>
                                        </p:tgtEl>
                                        <p:attrNameLst>
                                          <p:attrName>r</p:attrName>
                                        </p:attrNameLst>
                                      </p:cBhvr>
                                    </p:animRot>
                                    <p:animRot by="120000">
                                      <p:cBhvr>
                                        <p:cTn id="42" dur="200" fill="hold">
                                          <p:stCondLst>
                                            <p:cond delay="800"/>
                                          </p:stCondLst>
                                        </p:cTn>
                                        <p:tgtEl>
                                          <p:spTgt spid="25"/>
                                        </p:tgtEl>
                                        <p:attrNameLst>
                                          <p:attrName>r</p:attrName>
                                        </p:attrNameLst>
                                      </p:cBhvr>
                                    </p:animRot>
                                  </p:childTnLst>
                                </p:cTn>
                              </p:par>
                            </p:childTnLst>
                          </p:cTn>
                        </p:par>
                      </p:childTnLst>
                    </p:cTn>
                  </p:par>
                </p:childTnLst>
              </p:cTn>
              <p:nextCondLst>
                <p:cond evt="onClick" delay="0">
                  <p:tgtEl>
                    <p:spTgt spid="25"/>
                  </p:tgtEl>
                </p:cond>
              </p:nextCondLst>
            </p:seq>
            <p:seq concurrent="1" nextAc="seek">
              <p:cTn id="43" restart="whenNotActive" fill="hold" evtFilter="cancelBubble" nodeType="interactiveSeq">
                <p:stCondLst>
                  <p:cond evt="onClick" delay="0">
                    <p:tgtEl>
                      <p:spTgt spid="27"/>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28"/>
                                        </p:tgtEl>
                                        <p:attrNameLst>
                                          <p:attrName>style.visibility</p:attrName>
                                        </p:attrNameLst>
                                      </p:cBhvr>
                                      <p:to>
                                        <p:strVal val="visible"/>
                                      </p:to>
                                    </p:set>
                                  </p:childTnLst>
                                </p:cTn>
                              </p:par>
                              <p:par>
                                <p:cTn id="48" presetID="26" presetClass="emph" presetSubtype="0" repeatCount="2000" fill="hold" grpId="1" nodeType="withEffect">
                                  <p:stCondLst>
                                    <p:cond delay="0"/>
                                  </p:stCondLst>
                                  <p:childTnLst>
                                    <p:animEffect transition="out" filter="fade">
                                      <p:cBhvr>
                                        <p:cTn id="49" dur="500" tmFilter="0, 0; .2, .5; .8, .5; 1, 0"/>
                                        <p:tgtEl>
                                          <p:spTgt spid="28"/>
                                        </p:tgtEl>
                                      </p:cBhvr>
                                    </p:animEffect>
                                    <p:animScale>
                                      <p:cBhvr>
                                        <p:cTn id="50" dur="250" autoRev="1" fill="hold"/>
                                        <p:tgtEl>
                                          <p:spTgt spid="28"/>
                                        </p:tgtEl>
                                      </p:cBhvr>
                                      <p:by x="105000" y="105000"/>
                                    </p:animScale>
                                  </p:childTnLst>
                                </p:cTn>
                              </p:par>
                              <p:par>
                                <p:cTn id="51" presetID="1" presetClass="exit" presetSubtype="0" fill="hold" grpId="1" nodeType="withEffect">
                                  <p:stCondLst>
                                    <p:cond delay="0"/>
                                  </p:stCondLst>
                                  <p:childTnLst>
                                    <p:set>
                                      <p:cBhvr>
                                        <p:cTn id="52" dur="1" fill="hold">
                                          <p:stCondLst>
                                            <p:cond delay="0"/>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53" restart="whenNotActive" fill="hold" evtFilter="cancelBubble" nodeType="interactiveSeq">
                <p:stCondLst>
                  <p:cond evt="onClick" delay="0">
                    <p:tgtEl>
                      <p:spTgt spid="29"/>
                    </p:tgtEl>
                  </p:cond>
                </p:stCondLst>
                <p:endSync evt="end" delay="0">
                  <p:rtn val="all"/>
                </p:endSync>
                <p:childTnLst>
                  <p:par>
                    <p:cTn id="54" fill="hold">
                      <p:stCondLst>
                        <p:cond delay="0"/>
                      </p:stCondLst>
                      <p:childTnLst>
                        <p:par>
                          <p:cTn id="55" fill="hold">
                            <p:stCondLst>
                              <p:cond delay="0"/>
                            </p:stCondLst>
                            <p:childTnLst>
                              <p:par>
                                <p:cTn id="56" presetID="32" presetClass="emph" presetSubtype="0" fill="hold" grpId="1" nodeType="clickEffect">
                                  <p:stCondLst>
                                    <p:cond delay="0"/>
                                  </p:stCondLst>
                                  <p:childTnLst>
                                    <p:animRot by="120000">
                                      <p:cBhvr>
                                        <p:cTn id="57" dur="100" fill="hold">
                                          <p:stCondLst>
                                            <p:cond delay="0"/>
                                          </p:stCondLst>
                                        </p:cTn>
                                        <p:tgtEl>
                                          <p:spTgt spid="29"/>
                                        </p:tgtEl>
                                        <p:attrNameLst>
                                          <p:attrName>r</p:attrName>
                                        </p:attrNameLst>
                                      </p:cBhvr>
                                    </p:animRot>
                                    <p:animRot by="-240000">
                                      <p:cBhvr>
                                        <p:cTn id="58" dur="200" fill="hold">
                                          <p:stCondLst>
                                            <p:cond delay="200"/>
                                          </p:stCondLst>
                                        </p:cTn>
                                        <p:tgtEl>
                                          <p:spTgt spid="29"/>
                                        </p:tgtEl>
                                        <p:attrNameLst>
                                          <p:attrName>r</p:attrName>
                                        </p:attrNameLst>
                                      </p:cBhvr>
                                    </p:animRot>
                                    <p:animRot by="240000">
                                      <p:cBhvr>
                                        <p:cTn id="59" dur="200" fill="hold">
                                          <p:stCondLst>
                                            <p:cond delay="400"/>
                                          </p:stCondLst>
                                        </p:cTn>
                                        <p:tgtEl>
                                          <p:spTgt spid="29"/>
                                        </p:tgtEl>
                                        <p:attrNameLst>
                                          <p:attrName>r</p:attrName>
                                        </p:attrNameLst>
                                      </p:cBhvr>
                                    </p:animRot>
                                    <p:animRot by="-240000">
                                      <p:cBhvr>
                                        <p:cTn id="60" dur="200" fill="hold">
                                          <p:stCondLst>
                                            <p:cond delay="600"/>
                                          </p:stCondLst>
                                        </p:cTn>
                                        <p:tgtEl>
                                          <p:spTgt spid="29"/>
                                        </p:tgtEl>
                                        <p:attrNameLst>
                                          <p:attrName>r</p:attrName>
                                        </p:attrNameLst>
                                      </p:cBhvr>
                                    </p:animRot>
                                    <p:animRot by="120000">
                                      <p:cBhvr>
                                        <p:cTn id="61" dur="200" fill="hold">
                                          <p:stCondLst>
                                            <p:cond delay="800"/>
                                          </p:stCondLst>
                                        </p:cTn>
                                        <p:tgtEl>
                                          <p:spTgt spid="29"/>
                                        </p:tgtEl>
                                        <p:attrNameLst>
                                          <p:attrName>r</p:attrName>
                                        </p:attrNameLst>
                                      </p:cBhvr>
                                    </p:animRot>
                                  </p:childTnLst>
                                </p:cTn>
                              </p:par>
                            </p:childTnLst>
                          </p:cTn>
                        </p:par>
                      </p:childTnLst>
                    </p:cTn>
                  </p:par>
                </p:childTnLst>
              </p:cTn>
              <p:nextCondLst>
                <p:cond evt="onClick" delay="0">
                  <p:tgtEl>
                    <p:spTgt spid="29"/>
                  </p:tgtEl>
                </p:cond>
              </p:nextCondLst>
            </p:seq>
          </p:childTnLst>
        </p:cTn>
      </p:par>
    </p:tnLst>
    <p:bldLst>
      <p:bldP spid="14" grpId="0"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a:off x="0" y="-331589"/>
            <a:ext cx="9144000" cy="2515235"/>
          </a:xfrm>
          <a:prstGeom prst="rect">
            <a:avLst/>
          </a:prstGeom>
        </p:spPr>
      </p:pic>
      <p:sp>
        <p:nvSpPr>
          <p:cNvPr id="21" name="Title 20"/>
          <p:cNvSpPr>
            <a:spLocks noGrp="1"/>
          </p:cNvSpPr>
          <p:nvPr>
            <p:ph type="title"/>
          </p:nvPr>
        </p:nvSpPr>
        <p:spPr>
          <a:xfrm>
            <a:off x="457198" y="57992"/>
            <a:ext cx="8220075" cy="994306"/>
          </a:xfrm>
        </p:spPr>
        <p:txBody>
          <a:bodyPr/>
          <a:lstStyle/>
          <a:p>
            <a:r>
              <a:rPr lang="en-GB" sz="3600" dirty="0">
                <a:ln w="12700">
                  <a:solidFill>
                    <a:schemeClr val="bg1"/>
                  </a:solidFill>
                </a:ln>
                <a:solidFill>
                  <a:srgbClr val="2E303D"/>
                </a:solidFill>
                <a:latin typeface="BBC Reith Sans" panose="020B0603020204020204" pitchFamily="34" charset="0"/>
                <a:ea typeface="BBC Reith Sans" panose="020B0603020204020204" pitchFamily="34" charset="0"/>
                <a:cs typeface="BBC Reith Sans" panose="020B0603020204020204" pitchFamily="34" charset="0"/>
              </a:rPr>
              <a:t>Further Exploration</a:t>
            </a:r>
          </a:p>
        </p:txBody>
      </p:sp>
      <p:sp>
        <p:nvSpPr>
          <p:cNvPr id="6" name="TextBox 5"/>
          <p:cNvSpPr txBox="1"/>
          <p:nvPr/>
        </p:nvSpPr>
        <p:spPr>
          <a:xfrm>
            <a:off x="755649" y="2183647"/>
            <a:ext cx="7669213" cy="984885"/>
          </a:xfrm>
          <a:prstGeom prst="rect">
            <a:avLst/>
          </a:prstGeom>
          <a:noFill/>
        </p:spPr>
        <p:txBody>
          <a:bodyPr wrap="square" lIns="0" tIns="0" rIns="0" bIns="0" rtlCol="0">
            <a:spAutoFit/>
          </a:bodyPr>
          <a:lstStyle/>
          <a:p>
            <a:pPr lvl="0"/>
            <a: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The Moon continues to be of interest to space agencies across the world and many are still doing important work to take Moon exploration further, including plans for the first woman and first person of Black or Minority Ethnic background to set foot on the Moon.</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5650" y="3314996"/>
            <a:ext cx="2791437" cy="2791437"/>
          </a:xfrm>
          <a:prstGeom prst="roundRect">
            <a:avLst>
              <a:gd name="adj" fmla="val 4802"/>
            </a:avLst>
          </a:prstGeom>
        </p:spPr>
      </p:pic>
      <p:grpSp>
        <p:nvGrpSpPr>
          <p:cNvPr id="3" name="Group 2"/>
          <p:cNvGrpSpPr/>
          <p:nvPr/>
        </p:nvGrpSpPr>
        <p:grpSpPr>
          <a:xfrm>
            <a:off x="3875714" y="3314996"/>
            <a:ext cx="6090406" cy="2777829"/>
            <a:chOff x="3875714" y="3314996"/>
            <a:chExt cx="6090406" cy="2777829"/>
          </a:xfrm>
        </p:grpSpPr>
        <p:sp>
          <p:nvSpPr>
            <p:cNvPr id="8" name="Rounded Rectangle 7"/>
            <p:cNvSpPr/>
            <p:nvPr/>
          </p:nvSpPr>
          <p:spPr>
            <a:xfrm>
              <a:off x="3875714" y="3314996"/>
              <a:ext cx="5486399" cy="2777829"/>
            </a:xfrm>
            <a:prstGeom prst="roundRect">
              <a:avLst>
                <a:gd name="adj" fmla="val 7362"/>
              </a:avLst>
            </a:prstGeom>
            <a:solidFill>
              <a:srgbClr val="8ACB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ounded Rectangle 8"/>
            <p:cNvSpPr/>
            <p:nvPr/>
          </p:nvSpPr>
          <p:spPr>
            <a:xfrm>
              <a:off x="4026557" y="3440319"/>
              <a:ext cx="5939563" cy="2527183"/>
            </a:xfrm>
            <a:prstGeom prst="roundRect">
              <a:avLst>
                <a:gd name="adj" fmla="val 7236"/>
              </a:avLst>
            </a:prstGeom>
            <a:noFill/>
            <a:ln w="38100" cap="rnd">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 name="TextBox 9"/>
          <p:cNvSpPr txBox="1"/>
          <p:nvPr/>
        </p:nvSpPr>
        <p:spPr>
          <a:xfrm>
            <a:off x="4219662" y="3719025"/>
            <a:ext cx="4362276" cy="1969770"/>
          </a:xfrm>
          <a:prstGeom prst="rect">
            <a:avLst/>
          </a:prstGeom>
          <a:noFill/>
        </p:spPr>
        <p:txBody>
          <a:bodyPr wrap="square" lIns="0" tIns="0" rIns="0" bIns="0" rtlCol="0">
            <a:spAutoFit/>
          </a:bodyPr>
          <a:lstStyle/>
          <a:p>
            <a:pPr lvl="0"/>
            <a: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There are still many opportunities for scientific discoveries to be made on the Moon, using special vehicles to collect samples of rock and to drive over the cratered surface.</a:t>
            </a:r>
          </a:p>
          <a:p>
            <a:pPr lvl="0"/>
            <a:endPar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endParaRPr>
          </a:p>
          <a:p>
            <a:pPr lvl="0"/>
            <a: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The Moon could also be a stepping stone in the future for astronauts to make longer journeys, to Mars for example.</a:t>
            </a:r>
          </a:p>
        </p:txBody>
      </p:sp>
    </p:spTree>
    <p:extLst>
      <p:ext uri="{BB962C8B-B14F-4D97-AF65-F5344CB8AC3E}">
        <p14:creationId xmlns:p14="http://schemas.microsoft.com/office/powerpoint/2010/main" val="3588605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1000"/>
                            </p:stCondLst>
                            <p:childTnLst>
                              <p:par>
                                <p:cTn id="9" presetID="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22" presetClass="entr" presetSubtype="2"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right)">
                                      <p:cBhvr>
                                        <p:cTn id="16" dur="500"/>
                                        <p:tgtEl>
                                          <p:spTgt spid="3"/>
                                        </p:tgtEl>
                                      </p:cBhvr>
                                    </p:animEffect>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par>
                          <p:cTn id="21" fill="hold">
                            <p:stCondLst>
                              <p:cond delay="2500"/>
                            </p:stCondLst>
                            <p:childTnLst>
                              <p:par>
                                <p:cTn id="22" presetID="10" presetClass="entr" presetSubtype="0" fill="hold" nodeType="afterEffect">
                                  <p:stCondLst>
                                    <p:cond delay="0"/>
                                  </p:stCondLst>
                                  <p:childTnLst>
                                    <p:set>
                                      <p:cBhvr>
                                        <p:cTn id="23" dur="1" fill="hold">
                                          <p:stCondLst>
                                            <p:cond delay="0"/>
                                          </p:stCondLst>
                                        </p:cTn>
                                        <p:tgtEl>
                                          <p:spTgt spid="10">
                                            <p:txEl>
                                              <p:pRg st="2" end="2"/>
                                            </p:txEl>
                                          </p:spTgt>
                                        </p:tgtEl>
                                        <p:attrNameLst>
                                          <p:attrName>style.visibility</p:attrName>
                                        </p:attrNameLst>
                                      </p:cBhvr>
                                      <p:to>
                                        <p:strVal val="visible"/>
                                      </p:to>
                                    </p:set>
                                    <p:animEffect transition="in" filter="fade">
                                      <p:cBhvr>
                                        <p:cTn id="24"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a:off x="0" y="-331589"/>
            <a:ext cx="9144000" cy="2515235"/>
          </a:xfrm>
          <a:prstGeom prst="rect">
            <a:avLst/>
          </a:prstGeom>
        </p:spPr>
      </p:pic>
      <p:sp>
        <p:nvSpPr>
          <p:cNvPr id="21" name="Title 20"/>
          <p:cNvSpPr>
            <a:spLocks noGrp="1"/>
          </p:cNvSpPr>
          <p:nvPr>
            <p:ph type="title"/>
          </p:nvPr>
        </p:nvSpPr>
        <p:spPr>
          <a:xfrm>
            <a:off x="457198" y="57992"/>
            <a:ext cx="8220075" cy="994306"/>
          </a:xfrm>
        </p:spPr>
        <p:txBody>
          <a:bodyPr/>
          <a:lstStyle/>
          <a:p>
            <a:r>
              <a:rPr lang="en-GB" sz="3600" dirty="0">
                <a:ln w="12700">
                  <a:solidFill>
                    <a:schemeClr val="bg1"/>
                  </a:solidFill>
                </a:ln>
                <a:solidFill>
                  <a:srgbClr val="2E303D"/>
                </a:solidFill>
                <a:latin typeface="BBC Reith Sans" panose="020B0603020204020204" pitchFamily="34" charset="0"/>
                <a:ea typeface="BBC Reith Sans" panose="020B0603020204020204" pitchFamily="34" charset="0"/>
                <a:cs typeface="BBC Reith Sans" panose="020B0603020204020204" pitchFamily="34" charset="0"/>
              </a:rPr>
              <a:t>Glossary</a:t>
            </a:r>
          </a:p>
        </p:txBody>
      </p:sp>
      <p:sp>
        <p:nvSpPr>
          <p:cNvPr id="44" name="Freeform 43"/>
          <p:cNvSpPr/>
          <p:nvPr/>
        </p:nvSpPr>
        <p:spPr>
          <a:xfrm>
            <a:off x="1504060" y="2665391"/>
            <a:ext cx="2879933" cy="1402407"/>
          </a:xfrm>
          <a:custGeom>
            <a:avLst/>
            <a:gdLst>
              <a:gd name="connsiteX0" fmla="*/ 0 w 2879933"/>
              <a:gd name="connsiteY0" fmla="*/ 1402407 h 1402407"/>
              <a:gd name="connsiteX1" fmla="*/ 1538243 w 2879933"/>
              <a:gd name="connsiteY1" fmla="*/ 889659 h 1402407"/>
              <a:gd name="connsiteX2" fmla="*/ 2059536 w 2879933"/>
              <a:gd name="connsiteY2" fmla="*/ 129084 h 1402407"/>
              <a:gd name="connsiteX3" fmla="*/ 2879933 w 2879933"/>
              <a:gd name="connsiteY3" fmla="*/ 897 h 1402407"/>
              <a:gd name="connsiteX4" fmla="*/ 2879933 w 2879933"/>
              <a:gd name="connsiteY4" fmla="*/ 897 h 1402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9933" h="1402407">
                <a:moveTo>
                  <a:pt x="0" y="1402407"/>
                </a:moveTo>
                <a:cubicBezTo>
                  <a:pt x="597493" y="1252143"/>
                  <a:pt x="1194987" y="1101879"/>
                  <a:pt x="1538243" y="889659"/>
                </a:cubicBezTo>
                <a:cubicBezTo>
                  <a:pt x="1881499" y="677438"/>
                  <a:pt x="1835921" y="277211"/>
                  <a:pt x="2059536" y="129084"/>
                </a:cubicBezTo>
                <a:cubicBezTo>
                  <a:pt x="2283151" y="-19043"/>
                  <a:pt x="2879933" y="897"/>
                  <a:pt x="2879933" y="897"/>
                </a:cubicBezTo>
                <a:lnTo>
                  <a:pt x="2879933" y="897"/>
                </a:lnTo>
              </a:path>
            </a:pathLst>
          </a:custGeom>
          <a:noFill/>
          <a:ln w="38100" cap="rnd">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Freeform 44"/>
          <p:cNvSpPr/>
          <p:nvPr/>
        </p:nvSpPr>
        <p:spPr>
          <a:xfrm>
            <a:off x="1486968" y="2644412"/>
            <a:ext cx="3016666" cy="2909601"/>
          </a:xfrm>
          <a:custGeom>
            <a:avLst/>
            <a:gdLst>
              <a:gd name="connsiteX0" fmla="*/ 0 w 3016666"/>
              <a:gd name="connsiteY0" fmla="*/ 38967 h 2909601"/>
              <a:gd name="connsiteX1" fmla="*/ 1025496 w 3016666"/>
              <a:gd name="connsiteY1" fmla="*/ 355162 h 2909601"/>
              <a:gd name="connsiteX2" fmla="*/ 1016950 w 3016666"/>
              <a:gd name="connsiteY2" fmla="*/ 2619797 h 2909601"/>
              <a:gd name="connsiteX3" fmla="*/ 3016666 w 3016666"/>
              <a:gd name="connsiteY3" fmla="*/ 2807805 h 2909601"/>
            </a:gdLst>
            <a:ahLst/>
            <a:cxnLst>
              <a:cxn ang="0">
                <a:pos x="connsiteX0" y="connsiteY0"/>
              </a:cxn>
              <a:cxn ang="0">
                <a:pos x="connsiteX1" y="connsiteY1"/>
              </a:cxn>
              <a:cxn ang="0">
                <a:pos x="connsiteX2" y="connsiteY2"/>
              </a:cxn>
              <a:cxn ang="0">
                <a:pos x="connsiteX3" y="connsiteY3"/>
              </a:cxn>
            </a:cxnLst>
            <a:rect l="l" t="t" r="r" b="b"/>
            <a:pathLst>
              <a:path w="3016666" h="2909601">
                <a:moveTo>
                  <a:pt x="0" y="38967"/>
                </a:moveTo>
                <a:cubicBezTo>
                  <a:pt x="428002" y="-18005"/>
                  <a:pt x="856004" y="-74976"/>
                  <a:pt x="1025496" y="355162"/>
                </a:cubicBezTo>
                <a:cubicBezTo>
                  <a:pt x="1194988" y="785300"/>
                  <a:pt x="685088" y="2211023"/>
                  <a:pt x="1016950" y="2619797"/>
                </a:cubicBezTo>
                <a:cubicBezTo>
                  <a:pt x="1348812" y="3028571"/>
                  <a:pt x="2182739" y="2918188"/>
                  <a:pt x="3016666" y="2807805"/>
                </a:cubicBezTo>
              </a:path>
            </a:pathLst>
          </a:custGeom>
          <a:noFill/>
          <a:ln w="38100" cap="rnd">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Freeform 45"/>
          <p:cNvSpPr/>
          <p:nvPr/>
        </p:nvSpPr>
        <p:spPr>
          <a:xfrm>
            <a:off x="1504060" y="3918465"/>
            <a:ext cx="2956845" cy="1525206"/>
          </a:xfrm>
          <a:custGeom>
            <a:avLst/>
            <a:gdLst>
              <a:gd name="connsiteX0" fmla="*/ 0 w 2956845"/>
              <a:gd name="connsiteY0" fmla="*/ 1525206 h 1525206"/>
              <a:gd name="connsiteX1" fmla="*/ 1709159 w 2956845"/>
              <a:gd name="connsiteY1" fmla="*/ 764630 h 1525206"/>
              <a:gd name="connsiteX2" fmla="*/ 2110811 w 2956845"/>
              <a:gd name="connsiteY2" fmla="*/ 38238 h 1525206"/>
              <a:gd name="connsiteX3" fmla="*/ 2956845 w 2956845"/>
              <a:gd name="connsiteY3" fmla="*/ 166425 h 1525206"/>
            </a:gdLst>
            <a:ahLst/>
            <a:cxnLst>
              <a:cxn ang="0">
                <a:pos x="connsiteX0" y="connsiteY0"/>
              </a:cxn>
              <a:cxn ang="0">
                <a:pos x="connsiteX1" y="connsiteY1"/>
              </a:cxn>
              <a:cxn ang="0">
                <a:pos x="connsiteX2" y="connsiteY2"/>
              </a:cxn>
              <a:cxn ang="0">
                <a:pos x="connsiteX3" y="connsiteY3"/>
              </a:cxn>
            </a:cxnLst>
            <a:rect l="l" t="t" r="r" b="b"/>
            <a:pathLst>
              <a:path w="2956845" h="1525206">
                <a:moveTo>
                  <a:pt x="0" y="1525206"/>
                </a:moveTo>
                <a:cubicBezTo>
                  <a:pt x="678678" y="1268832"/>
                  <a:pt x="1357357" y="1012458"/>
                  <a:pt x="1709159" y="764630"/>
                </a:cubicBezTo>
                <a:cubicBezTo>
                  <a:pt x="2060961" y="516802"/>
                  <a:pt x="1902863" y="137939"/>
                  <a:pt x="2110811" y="38238"/>
                </a:cubicBezTo>
                <a:cubicBezTo>
                  <a:pt x="2318759" y="-61463"/>
                  <a:pt x="2637802" y="52481"/>
                  <a:pt x="2956845" y="166425"/>
                </a:cubicBezTo>
              </a:path>
            </a:pathLst>
          </a:custGeom>
          <a:noFill/>
          <a:ln w="38100" cap="rnd">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 name="asteroid"/>
          <p:cNvGrpSpPr/>
          <p:nvPr/>
        </p:nvGrpSpPr>
        <p:grpSpPr>
          <a:xfrm>
            <a:off x="755650" y="2228858"/>
            <a:ext cx="978884" cy="964164"/>
            <a:chOff x="747261" y="2330042"/>
            <a:chExt cx="1115736" cy="1098958"/>
          </a:xfrm>
        </p:grpSpPr>
        <p:sp>
          <p:nvSpPr>
            <p:cNvPr id="3" name="Oval 2"/>
            <p:cNvSpPr/>
            <p:nvPr/>
          </p:nvSpPr>
          <p:spPr>
            <a:xfrm>
              <a:off x="755650" y="2330042"/>
              <a:ext cx="1098958" cy="1098958"/>
            </a:xfrm>
            <a:prstGeom prst="ellipse">
              <a:avLst/>
            </a:prstGeom>
            <a:solidFill>
              <a:srgbClr val="6FBD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4"/>
            <p:cNvSpPr txBox="1"/>
            <p:nvPr/>
          </p:nvSpPr>
          <p:spPr>
            <a:xfrm>
              <a:off x="747261" y="2694855"/>
              <a:ext cx="1115736" cy="338554"/>
            </a:xfrm>
            <a:prstGeom prst="rect">
              <a:avLst/>
            </a:prstGeom>
            <a:noFill/>
          </p:spPr>
          <p:txBody>
            <a:bodyPr wrap="square" rtlCol="0">
              <a:spAutoFit/>
            </a:bodyPr>
            <a:lstStyle/>
            <a:p>
              <a:pPr algn="ctr"/>
              <a:r>
                <a:rPr lang="en-GB" sz="1600" b="1" dirty="0">
                  <a:ln>
                    <a:solidFill>
                      <a:sysClr val="windowText" lastClr="000000"/>
                    </a:solidFill>
                  </a:ln>
                  <a:solidFill>
                    <a:schemeClr val="bg1"/>
                  </a:solidFill>
                  <a:latin typeface="BBC Reith Sans" panose="020B0603020204020204" pitchFamily="34" charset="0"/>
                  <a:ea typeface="BBC Reith Sans" panose="020B0603020204020204" pitchFamily="34" charset="0"/>
                  <a:cs typeface="BBC Reith Sans" panose="020B0603020204020204" pitchFamily="34" charset="0"/>
                </a:rPr>
                <a:t>asteroid</a:t>
              </a:r>
            </a:p>
          </p:txBody>
        </p:sp>
      </p:grpSp>
      <p:sp>
        <p:nvSpPr>
          <p:cNvPr id="35" name="Rounded Rectangle 34"/>
          <p:cNvSpPr/>
          <p:nvPr/>
        </p:nvSpPr>
        <p:spPr>
          <a:xfrm>
            <a:off x="4255805" y="5060773"/>
            <a:ext cx="4169057" cy="755055"/>
          </a:xfrm>
          <a:prstGeom prst="roundRect">
            <a:avLst>
              <a:gd name="adj" fmla="val 27011"/>
            </a:avLst>
          </a:prstGeom>
          <a:solidFill>
            <a:srgbClr val="F1884C"/>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spAutoFit/>
          </a:bodyPr>
          <a:lstStyle/>
          <a:p>
            <a:pPr lvl="0" algn="ctr"/>
            <a: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a rocky object that orbits the Sun, varying hugely in size</a:t>
            </a:r>
          </a:p>
        </p:txBody>
      </p:sp>
      <p:grpSp>
        <p:nvGrpSpPr>
          <p:cNvPr id="23" name="axis"/>
          <p:cNvGrpSpPr/>
          <p:nvPr/>
        </p:nvGrpSpPr>
        <p:grpSpPr>
          <a:xfrm>
            <a:off x="747261" y="3592538"/>
            <a:ext cx="978884" cy="964164"/>
            <a:chOff x="747261" y="2330042"/>
            <a:chExt cx="1115736" cy="1098958"/>
          </a:xfrm>
        </p:grpSpPr>
        <p:sp>
          <p:nvSpPr>
            <p:cNvPr id="24" name="Oval 23"/>
            <p:cNvSpPr/>
            <p:nvPr/>
          </p:nvSpPr>
          <p:spPr>
            <a:xfrm>
              <a:off x="755650" y="2330042"/>
              <a:ext cx="1098958" cy="1098958"/>
            </a:xfrm>
            <a:prstGeom prst="ellipse">
              <a:avLst/>
            </a:prstGeom>
            <a:solidFill>
              <a:srgbClr val="6FBD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TextBox 24"/>
            <p:cNvSpPr txBox="1"/>
            <p:nvPr/>
          </p:nvSpPr>
          <p:spPr>
            <a:xfrm>
              <a:off x="747261" y="2694855"/>
              <a:ext cx="1115736" cy="385885"/>
            </a:xfrm>
            <a:prstGeom prst="rect">
              <a:avLst/>
            </a:prstGeom>
            <a:noFill/>
          </p:spPr>
          <p:txBody>
            <a:bodyPr wrap="square" rtlCol="0">
              <a:spAutoFit/>
            </a:bodyPr>
            <a:lstStyle/>
            <a:p>
              <a:pPr algn="ctr"/>
              <a:r>
                <a:rPr lang="en-GB" sz="1600" b="1" dirty="0">
                  <a:ln>
                    <a:solidFill>
                      <a:sysClr val="windowText" lastClr="000000"/>
                    </a:solidFill>
                  </a:ln>
                  <a:solidFill>
                    <a:schemeClr val="bg1"/>
                  </a:solidFill>
                  <a:latin typeface="BBC Reith Sans" panose="020B0603020204020204" pitchFamily="34" charset="0"/>
                  <a:ea typeface="BBC Reith Sans" panose="020B0603020204020204" pitchFamily="34" charset="0"/>
                  <a:cs typeface="BBC Reith Sans" panose="020B0603020204020204" pitchFamily="34" charset="0"/>
                </a:rPr>
                <a:t>axis</a:t>
              </a:r>
            </a:p>
          </p:txBody>
        </p:sp>
      </p:grpSp>
      <p:sp>
        <p:nvSpPr>
          <p:cNvPr id="36" name="Rounded Rectangle 35"/>
          <p:cNvSpPr/>
          <p:nvPr/>
        </p:nvSpPr>
        <p:spPr>
          <a:xfrm>
            <a:off x="4255805" y="2333413"/>
            <a:ext cx="4169057" cy="755055"/>
          </a:xfrm>
          <a:prstGeom prst="roundRect">
            <a:avLst>
              <a:gd name="adj" fmla="val 27011"/>
            </a:avLst>
          </a:prstGeom>
          <a:solidFill>
            <a:srgbClr val="F1884C"/>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spAutoFit/>
          </a:bodyPr>
          <a:lstStyle/>
          <a:p>
            <a:pPr lvl="0" algn="ctr"/>
            <a: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an imaginary line around which an object, such as a moon or planet, rotates</a:t>
            </a:r>
          </a:p>
        </p:txBody>
      </p:sp>
      <p:sp>
        <p:nvSpPr>
          <p:cNvPr id="38" name="Rounded Rectangle 37"/>
          <p:cNvSpPr/>
          <p:nvPr/>
        </p:nvSpPr>
        <p:spPr>
          <a:xfrm>
            <a:off x="4255804" y="3697093"/>
            <a:ext cx="4169057" cy="755055"/>
          </a:xfrm>
          <a:prstGeom prst="roundRect">
            <a:avLst>
              <a:gd name="adj" fmla="val 27011"/>
            </a:avLst>
          </a:prstGeom>
          <a:solidFill>
            <a:srgbClr val="F1884C"/>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spAutoFit/>
          </a:bodyPr>
          <a:lstStyle/>
          <a:p>
            <a:pPr lvl="0" algn="ctr"/>
            <a: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an object found in space made of ice, </a:t>
            </a:r>
            <a:b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br>
            <a: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gas and dust</a:t>
            </a:r>
          </a:p>
        </p:txBody>
      </p:sp>
      <p:grpSp>
        <p:nvGrpSpPr>
          <p:cNvPr id="26" name="comet"/>
          <p:cNvGrpSpPr/>
          <p:nvPr/>
        </p:nvGrpSpPr>
        <p:grpSpPr>
          <a:xfrm>
            <a:off x="747261" y="4956218"/>
            <a:ext cx="978884" cy="964164"/>
            <a:chOff x="747261" y="2330042"/>
            <a:chExt cx="1115736" cy="1098958"/>
          </a:xfrm>
        </p:grpSpPr>
        <p:sp>
          <p:nvSpPr>
            <p:cNvPr id="27" name="Oval 26"/>
            <p:cNvSpPr/>
            <p:nvPr/>
          </p:nvSpPr>
          <p:spPr>
            <a:xfrm>
              <a:off x="755650" y="2330042"/>
              <a:ext cx="1098958" cy="1098958"/>
            </a:xfrm>
            <a:prstGeom prst="ellipse">
              <a:avLst/>
            </a:prstGeom>
            <a:solidFill>
              <a:srgbClr val="6FBD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p:cNvSpPr txBox="1"/>
            <p:nvPr/>
          </p:nvSpPr>
          <p:spPr>
            <a:xfrm>
              <a:off x="747261" y="2694855"/>
              <a:ext cx="1115736" cy="385885"/>
            </a:xfrm>
            <a:prstGeom prst="rect">
              <a:avLst/>
            </a:prstGeom>
            <a:noFill/>
          </p:spPr>
          <p:txBody>
            <a:bodyPr wrap="square" rtlCol="0">
              <a:spAutoFit/>
            </a:bodyPr>
            <a:lstStyle/>
            <a:p>
              <a:pPr algn="ctr"/>
              <a:r>
                <a:rPr lang="en-GB" sz="1600" b="1" dirty="0">
                  <a:ln>
                    <a:solidFill>
                      <a:sysClr val="windowText" lastClr="000000"/>
                    </a:solidFill>
                  </a:ln>
                  <a:solidFill>
                    <a:schemeClr val="bg1"/>
                  </a:solidFill>
                  <a:latin typeface="BBC Reith Sans" panose="020B0603020204020204" pitchFamily="34" charset="0"/>
                  <a:ea typeface="BBC Reith Sans" panose="020B0603020204020204" pitchFamily="34" charset="0"/>
                  <a:cs typeface="BBC Reith Sans" panose="020B0603020204020204" pitchFamily="34" charset="0"/>
                </a:rPr>
                <a:t>comet</a:t>
              </a:r>
            </a:p>
          </p:txBody>
        </p:sp>
      </p:grpSp>
    </p:spTree>
    <p:extLst>
      <p:ext uri="{BB962C8B-B14F-4D97-AF65-F5344CB8AC3E}">
        <p14:creationId xmlns:p14="http://schemas.microsoft.com/office/powerpoint/2010/main" val="2718688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2000" fill="hold" nodeType="withEffect">
                                  <p:stCondLst>
                                    <p:cond delay="500"/>
                                  </p:stCondLst>
                                  <p:childTnLst>
                                    <p:animEffect transition="out" filter="fade">
                                      <p:cBhvr>
                                        <p:cTn id="6" dur="500" tmFilter="0, 0; .2, .5; .8, .5; 1, 0"/>
                                        <p:tgtEl>
                                          <p:spTgt spid="7"/>
                                        </p:tgtEl>
                                      </p:cBhvr>
                                    </p:animEffect>
                                    <p:animScale>
                                      <p:cBhvr>
                                        <p:cTn id="7" dur="250" autoRev="1" fill="hold"/>
                                        <p:tgtEl>
                                          <p:spTgt spid="7"/>
                                        </p:tgtEl>
                                      </p:cBhvr>
                                      <p:by x="105000" y="105000"/>
                                    </p:animScale>
                                  </p:childTnLst>
                                </p:cTn>
                              </p:par>
                              <p:par>
                                <p:cTn id="8" presetID="26" presetClass="emph" presetSubtype="0" repeatCount="2000" fill="hold" nodeType="withEffect">
                                  <p:stCondLst>
                                    <p:cond delay="500"/>
                                  </p:stCondLst>
                                  <p:childTnLst>
                                    <p:animEffect transition="out" filter="fade">
                                      <p:cBhvr>
                                        <p:cTn id="9" dur="500" tmFilter="0, 0; .2, .5; .8, .5; 1, 0"/>
                                        <p:tgtEl>
                                          <p:spTgt spid="23"/>
                                        </p:tgtEl>
                                      </p:cBhvr>
                                    </p:animEffect>
                                    <p:animScale>
                                      <p:cBhvr>
                                        <p:cTn id="10" dur="250" autoRev="1" fill="hold"/>
                                        <p:tgtEl>
                                          <p:spTgt spid="23"/>
                                        </p:tgtEl>
                                      </p:cBhvr>
                                      <p:by x="105000" y="105000"/>
                                    </p:animScale>
                                  </p:childTnLst>
                                </p:cTn>
                              </p:par>
                              <p:par>
                                <p:cTn id="11" presetID="26" presetClass="emph" presetSubtype="0" repeatCount="2000" fill="hold" nodeType="withEffect">
                                  <p:stCondLst>
                                    <p:cond delay="500"/>
                                  </p:stCondLst>
                                  <p:childTnLst>
                                    <p:animEffect transition="out" filter="fade">
                                      <p:cBhvr>
                                        <p:cTn id="12" dur="500" tmFilter="0, 0; .2, .5; .8, .5; 1, 0"/>
                                        <p:tgtEl>
                                          <p:spTgt spid="26"/>
                                        </p:tgtEl>
                                      </p:cBhvr>
                                    </p:animEffect>
                                    <p:animScale>
                                      <p:cBhvr>
                                        <p:cTn id="13" dur="250" autoRev="1" fill="hold"/>
                                        <p:tgtEl>
                                          <p:spTgt spid="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wipe(left)">
                                      <p:cBhvr>
                                        <p:cTn id="19" dur="500"/>
                                        <p:tgtEl>
                                          <p:spTgt spid="45"/>
                                        </p:tgtEl>
                                      </p:cBhvr>
                                    </p:animEffect>
                                  </p:childTnLst>
                                </p:cTn>
                              </p:par>
                            </p:childTnLst>
                          </p:cTn>
                        </p:par>
                        <p:par>
                          <p:cTn id="20" fill="hold">
                            <p:stCondLst>
                              <p:cond delay="500"/>
                            </p:stCondLst>
                            <p:childTnLst>
                              <p:par>
                                <p:cTn id="21" presetID="26" presetClass="emph" presetSubtype="0" repeatCount="2000" fill="hold" grpId="0" nodeType="afterEffect">
                                  <p:stCondLst>
                                    <p:cond delay="0"/>
                                  </p:stCondLst>
                                  <p:childTnLst>
                                    <p:animEffect transition="out" filter="fade">
                                      <p:cBhvr>
                                        <p:cTn id="22" dur="500" tmFilter="0, 0; .2, .5; .8, .5; 1, 0"/>
                                        <p:tgtEl>
                                          <p:spTgt spid="35"/>
                                        </p:tgtEl>
                                      </p:cBhvr>
                                    </p:animEffect>
                                    <p:animScale>
                                      <p:cBhvr>
                                        <p:cTn id="23" dur="250" autoRev="1" fill="hold"/>
                                        <p:tgtEl>
                                          <p:spTgt spid="35"/>
                                        </p:tgtEl>
                                      </p:cBhvr>
                                      <p:by x="105000" y="105000"/>
                                    </p:animScale>
                                  </p:childTnLst>
                                </p:cTn>
                              </p:par>
                            </p:childTnLst>
                          </p:cTn>
                        </p:par>
                      </p:childTnLst>
                    </p:cTn>
                  </p:par>
                </p:childTnLst>
              </p:cTn>
              <p:nextCondLst>
                <p:cond evt="onClick" delay="0">
                  <p:tgtEl>
                    <p:spTgt spid="7"/>
                  </p:tgtEl>
                </p:cond>
              </p:nextCondLst>
            </p:seq>
            <p:seq concurrent="1" nextAc="seek">
              <p:cTn id="24" restart="whenNotActive" fill="hold" evtFilter="cancelBubble" nodeType="interactiveSeq">
                <p:stCondLst>
                  <p:cond evt="onClick" delay="0">
                    <p:tgtEl>
                      <p:spTgt spid="23"/>
                    </p:tgtEl>
                  </p:cond>
                </p:stCondLst>
                <p:endSync evt="end" delay="0">
                  <p:rtn val="all"/>
                </p:endSync>
                <p:childTnLst>
                  <p:par>
                    <p:cTn id="25" fill="hold">
                      <p:stCondLst>
                        <p:cond delay="0"/>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wipe(left)">
                                      <p:cBhvr>
                                        <p:cTn id="29" dur="500"/>
                                        <p:tgtEl>
                                          <p:spTgt spid="44"/>
                                        </p:tgtEl>
                                      </p:cBhvr>
                                    </p:animEffect>
                                  </p:childTnLst>
                                </p:cTn>
                              </p:par>
                            </p:childTnLst>
                          </p:cTn>
                        </p:par>
                        <p:par>
                          <p:cTn id="30" fill="hold">
                            <p:stCondLst>
                              <p:cond delay="500"/>
                            </p:stCondLst>
                            <p:childTnLst>
                              <p:par>
                                <p:cTn id="31" presetID="26" presetClass="emph" presetSubtype="0" repeatCount="2000" fill="hold" grpId="0" nodeType="afterEffect">
                                  <p:stCondLst>
                                    <p:cond delay="0"/>
                                  </p:stCondLst>
                                  <p:childTnLst>
                                    <p:animEffect transition="out" filter="fade">
                                      <p:cBhvr>
                                        <p:cTn id="32" dur="500" tmFilter="0, 0; .2, .5; .8, .5; 1, 0"/>
                                        <p:tgtEl>
                                          <p:spTgt spid="36"/>
                                        </p:tgtEl>
                                      </p:cBhvr>
                                    </p:animEffect>
                                    <p:animScale>
                                      <p:cBhvr>
                                        <p:cTn id="33" dur="250" autoRev="1" fill="hold"/>
                                        <p:tgtEl>
                                          <p:spTgt spid="36"/>
                                        </p:tgtEl>
                                      </p:cBhvr>
                                      <p:by x="105000" y="105000"/>
                                    </p:animScale>
                                  </p:childTnLst>
                                </p:cTn>
                              </p:par>
                            </p:childTnLst>
                          </p:cTn>
                        </p:par>
                      </p:childTnLst>
                    </p:cTn>
                  </p:par>
                </p:childTnLst>
              </p:cTn>
              <p:nextCondLst>
                <p:cond evt="onClick" delay="0">
                  <p:tgtEl>
                    <p:spTgt spid="23"/>
                  </p:tgtEl>
                </p:cond>
              </p:nextCondLst>
            </p:seq>
            <p:seq concurrent="1" nextAc="seek">
              <p:cTn id="34" restart="whenNotActive" fill="hold" evtFilter="cancelBubble" nodeType="interactiveSeq">
                <p:stCondLst>
                  <p:cond evt="onClick" delay="0">
                    <p:tgtEl>
                      <p:spTgt spid="26"/>
                    </p:tgtEl>
                  </p:cond>
                </p:stCondLst>
                <p:endSync evt="end" delay="0">
                  <p:rtn val="all"/>
                </p:endSync>
                <p:childTnLst>
                  <p:par>
                    <p:cTn id="35" fill="hold">
                      <p:stCondLst>
                        <p:cond delay="0"/>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wipe(left)">
                                      <p:cBhvr>
                                        <p:cTn id="39" dur="500"/>
                                        <p:tgtEl>
                                          <p:spTgt spid="46"/>
                                        </p:tgtEl>
                                      </p:cBhvr>
                                    </p:animEffect>
                                  </p:childTnLst>
                                </p:cTn>
                              </p:par>
                            </p:childTnLst>
                          </p:cTn>
                        </p:par>
                        <p:par>
                          <p:cTn id="40" fill="hold">
                            <p:stCondLst>
                              <p:cond delay="500"/>
                            </p:stCondLst>
                            <p:childTnLst>
                              <p:par>
                                <p:cTn id="41" presetID="26" presetClass="emph" presetSubtype="0" repeatCount="2000" fill="hold" grpId="0" nodeType="afterEffect">
                                  <p:stCondLst>
                                    <p:cond delay="0"/>
                                  </p:stCondLst>
                                  <p:childTnLst>
                                    <p:animEffect transition="out" filter="fade">
                                      <p:cBhvr>
                                        <p:cTn id="42" dur="500" tmFilter="0, 0; .2, .5; .8, .5; 1, 0"/>
                                        <p:tgtEl>
                                          <p:spTgt spid="38"/>
                                        </p:tgtEl>
                                      </p:cBhvr>
                                    </p:animEffect>
                                    <p:animScale>
                                      <p:cBhvr>
                                        <p:cTn id="43" dur="250" autoRev="1" fill="hold"/>
                                        <p:tgtEl>
                                          <p:spTgt spid="38"/>
                                        </p:tgtEl>
                                      </p:cBhvr>
                                      <p:by x="105000" y="105000"/>
                                    </p:animScale>
                                  </p:childTnLst>
                                </p:cTn>
                              </p:par>
                            </p:childTnLst>
                          </p:cTn>
                        </p:par>
                      </p:childTnLst>
                    </p:cTn>
                  </p:par>
                </p:childTnLst>
              </p:cTn>
              <p:nextCondLst>
                <p:cond evt="onClick" delay="0">
                  <p:tgtEl>
                    <p:spTgt spid="26"/>
                  </p:tgtEl>
                </p:cond>
              </p:nextCondLst>
            </p:seq>
          </p:childTnLst>
        </p:cTn>
      </p:par>
    </p:tnLst>
    <p:bldLst>
      <p:bldP spid="44" grpId="0" animBg="1"/>
      <p:bldP spid="45" grpId="0" animBg="1"/>
      <p:bldP spid="46" grpId="0" animBg="1"/>
      <p:bldP spid="35" grpId="0" animBg="1"/>
      <p:bldP spid="36" grpId="0" animBg="1"/>
      <p:bldP spid="3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a:off x="0" y="-331589"/>
            <a:ext cx="9144000" cy="2515235"/>
          </a:xfrm>
          <a:prstGeom prst="rect">
            <a:avLst/>
          </a:prstGeom>
        </p:spPr>
      </p:pic>
      <p:sp>
        <p:nvSpPr>
          <p:cNvPr id="21" name="Title 20"/>
          <p:cNvSpPr>
            <a:spLocks noGrp="1"/>
          </p:cNvSpPr>
          <p:nvPr>
            <p:ph type="title"/>
          </p:nvPr>
        </p:nvSpPr>
        <p:spPr>
          <a:xfrm>
            <a:off x="457198" y="57992"/>
            <a:ext cx="8220075" cy="994306"/>
          </a:xfrm>
        </p:spPr>
        <p:txBody>
          <a:bodyPr/>
          <a:lstStyle/>
          <a:p>
            <a:r>
              <a:rPr lang="en-GB" sz="3600" dirty="0">
                <a:ln w="12700">
                  <a:solidFill>
                    <a:schemeClr val="bg1"/>
                  </a:solidFill>
                </a:ln>
                <a:solidFill>
                  <a:srgbClr val="2E303D"/>
                </a:solidFill>
                <a:latin typeface="BBC Reith Sans" panose="020B0603020204020204" pitchFamily="34" charset="0"/>
                <a:ea typeface="BBC Reith Sans" panose="020B0603020204020204" pitchFamily="34" charset="0"/>
                <a:cs typeface="BBC Reith Sans" panose="020B0603020204020204" pitchFamily="34" charset="0"/>
              </a:rPr>
              <a:t>Glossary</a:t>
            </a:r>
          </a:p>
        </p:txBody>
      </p:sp>
      <p:sp>
        <p:nvSpPr>
          <p:cNvPr id="2" name="Freeform 1"/>
          <p:cNvSpPr/>
          <p:nvPr/>
        </p:nvSpPr>
        <p:spPr>
          <a:xfrm>
            <a:off x="1350236" y="2486225"/>
            <a:ext cx="3093577" cy="256975"/>
          </a:xfrm>
          <a:custGeom>
            <a:avLst/>
            <a:gdLst>
              <a:gd name="connsiteX0" fmla="*/ 0 w 3093577"/>
              <a:gd name="connsiteY0" fmla="*/ 256975 h 256975"/>
              <a:gd name="connsiteX1" fmla="*/ 880216 w 3093577"/>
              <a:gd name="connsiteY1" fmla="*/ 205700 h 256975"/>
              <a:gd name="connsiteX2" fmla="*/ 1478422 w 3093577"/>
              <a:gd name="connsiteY2" fmla="*/ 601 h 256975"/>
              <a:gd name="connsiteX3" fmla="*/ 2025353 w 3093577"/>
              <a:gd name="connsiteY3" fmla="*/ 145880 h 256975"/>
              <a:gd name="connsiteX4" fmla="*/ 3093577 w 3093577"/>
              <a:gd name="connsiteY4" fmla="*/ 231338 h 256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3577" h="256975">
                <a:moveTo>
                  <a:pt x="0" y="256975"/>
                </a:moveTo>
                <a:cubicBezTo>
                  <a:pt x="316906" y="252702"/>
                  <a:pt x="633812" y="248429"/>
                  <a:pt x="880216" y="205700"/>
                </a:cubicBezTo>
                <a:cubicBezTo>
                  <a:pt x="1126620" y="162971"/>
                  <a:pt x="1287566" y="10571"/>
                  <a:pt x="1478422" y="601"/>
                </a:cubicBezTo>
                <a:cubicBezTo>
                  <a:pt x="1669278" y="-9369"/>
                  <a:pt x="1756161" y="107424"/>
                  <a:pt x="2025353" y="145880"/>
                </a:cubicBezTo>
                <a:cubicBezTo>
                  <a:pt x="2294545" y="184336"/>
                  <a:pt x="2694061" y="207837"/>
                  <a:pt x="3093577" y="231338"/>
                </a:cubicBezTo>
              </a:path>
            </a:pathLst>
          </a:custGeom>
          <a:noFill/>
          <a:ln w="38100" cap="rnd">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reeform 5"/>
          <p:cNvSpPr/>
          <p:nvPr/>
        </p:nvSpPr>
        <p:spPr>
          <a:xfrm>
            <a:off x="1478422" y="4178157"/>
            <a:ext cx="3033757" cy="1762282"/>
          </a:xfrm>
          <a:custGeom>
            <a:avLst/>
            <a:gdLst>
              <a:gd name="connsiteX0" fmla="*/ 0 w 3033757"/>
              <a:gd name="connsiteY0" fmla="*/ 43465 h 1762282"/>
              <a:gd name="connsiteX1" fmla="*/ 905855 w 3033757"/>
              <a:gd name="connsiteY1" fmla="*/ 205836 h 1762282"/>
              <a:gd name="connsiteX2" fmla="*/ 1187866 w 3033757"/>
              <a:gd name="connsiteY2" fmla="*/ 1658621 h 1762282"/>
              <a:gd name="connsiteX3" fmla="*/ 3033757 w 3033757"/>
              <a:gd name="connsiteY3" fmla="*/ 1530434 h 1762282"/>
            </a:gdLst>
            <a:ahLst/>
            <a:cxnLst>
              <a:cxn ang="0">
                <a:pos x="connsiteX0" y="connsiteY0"/>
              </a:cxn>
              <a:cxn ang="0">
                <a:pos x="connsiteX1" y="connsiteY1"/>
              </a:cxn>
              <a:cxn ang="0">
                <a:pos x="connsiteX2" y="connsiteY2"/>
              </a:cxn>
              <a:cxn ang="0">
                <a:pos x="connsiteX3" y="connsiteY3"/>
              </a:cxn>
            </a:cxnLst>
            <a:rect l="l" t="t" r="r" b="b"/>
            <a:pathLst>
              <a:path w="3033757" h="1762282">
                <a:moveTo>
                  <a:pt x="0" y="43465"/>
                </a:moveTo>
                <a:cubicBezTo>
                  <a:pt x="353938" y="-9946"/>
                  <a:pt x="707877" y="-63357"/>
                  <a:pt x="905855" y="205836"/>
                </a:cubicBezTo>
                <a:cubicBezTo>
                  <a:pt x="1103833" y="475029"/>
                  <a:pt x="833216" y="1437855"/>
                  <a:pt x="1187866" y="1658621"/>
                </a:cubicBezTo>
                <a:cubicBezTo>
                  <a:pt x="1542516" y="1879387"/>
                  <a:pt x="2288136" y="1704910"/>
                  <a:pt x="3033757" y="1530434"/>
                </a:cubicBezTo>
              </a:path>
            </a:pathLst>
          </a:custGeom>
          <a:noFill/>
          <a:ln w="38100" cap="rnd">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p:cNvSpPr/>
          <p:nvPr/>
        </p:nvSpPr>
        <p:spPr>
          <a:xfrm>
            <a:off x="1504060" y="4257910"/>
            <a:ext cx="2879933" cy="1484864"/>
          </a:xfrm>
          <a:custGeom>
            <a:avLst/>
            <a:gdLst>
              <a:gd name="connsiteX0" fmla="*/ 0 w 2879933"/>
              <a:gd name="connsiteY0" fmla="*/ 1484864 h 1484864"/>
              <a:gd name="connsiteX1" fmla="*/ 1563880 w 2879933"/>
              <a:gd name="connsiteY1" fmla="*/ 972116 h 1484864"/>
              <a:gd name="connsiteX2" fmla="*/ 1999716 w 2879933"/>
              <a:gd name="connsiteY2" fmla="*/ 108991 h 1484864"/>
              <a:gd name="connsiteX3" fmla="*/ 2879933 w 2879933"/>
              <a:gd name="connsiteY3" fmla="*/ 40625 h 1484864"/>
            </a:gdLst>
            <a:ahLst/>
            <a:cxnLst>
              <a:cxn ang="0">
                <a:pos x="connsiteX0" y="connsiteY0"/>
              </a:cxn>
              <a:cxn ang="0">
                <a:pos x="connsiteX1" y="connsiteY1"/>
              </a:cxn>
              <a:cxn ang="0">
                <a:pos x="connsiteX2" y="connsiteY2"/>
              </a:cxn>
              <a:cxn ang="0">
                <a:pos x="connsiteX3" y="connsiteY3"/>
              </a:cxn>
            </a:cxnLst>
            <a:rect l="l" t="t" r="r" b="b"/>
            <a:pathLst>
              <a:path w="2879933" h="1484864">
                <a:moveTo>
                  <a:pt x="0" y="1484864"/>
                </a:moveTo>
                <a:cubicBezTo>
                  <a:pt x="615297" y="1343146"/>
                  <a:pt x="1230594" y="1201428"/>
                  <a:pt x="1563880" y="972116"/>
                </a:cubicBezTo>
                <a:cubicBezTo>
                  <a:pt x="1897166" y="742804"/>
                  <a:pt x="1780374" y="264239"/>
                  <a:pt x="1999716" y="108991"/>
                </a:cubicBezTo>
                <a:cubicBezTo>
                  <a:pt x="2219058" y="-46258"/>
                  <a:pt x="2549495" y="-2817"/>
                  <a:pt x="2879933" y="40625"/>
                </a:cubicBezTo>
              </a:path>
            </a:pathLst>
          </a:custGeom>
          <a:noFill/>
          <a:ln w="38100" cap="rnd">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 name="debris"/>
          <p:cNvGrpSpPr/>
          <p:nvPr/>
        </p:nvGrpSpPr>
        <p:grpSpPr>
          <a:xfrm>
            <a:off x="755650" y="3771952"/>
            <a:ext cx="978884" cy="964164"/>
            <a:chOff x="747261" y="2330042"/>
            <a:chExt cx="1115736" cy="1098958"/>
          </a:xfrm>
        </p:grpSpPr>
        <p:sp>
          <p:nvSpPr>
            <p:cNvPr id="3" name="Oval 2"/>
            <p:cNvSpPr/>
            <p:nvPr/>
          </p:nvSpPr>
          <p:spPr>
            <a:xfrm>
              <a:off x="755650" y="2330042"/>
              <a:ext cx="1098958" cy="1098958"/>
            </a:xfrm>
            <a:prstGeom prst="ellipse">
              <a:avLst/>
            </a:prstGeom>
            <a:solidFill>
              <a:srgbClr val="6FBD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4"/>
            <p:cNvSpPr txBox="1"/>
            <p:nvPr/>
          </p:nvSpPr>
          <p:spPr>
            <a:xfrm>
              <a:off x="747261" y="2667095"/>
              <a:ext cx="1115736" cy="385885"/>
            </a:xfrm>
            <a:prstGeom prst="rect">
              <a:avLst/>
            </a:prstGeom>
            <a:noFill/>
          </p:spPr>
          <p:txBody>
            <a:bodyPr wrap="square" rtlCol="0">
              <a:spAutoFit/>
            </a:bodyPr>
            <a:lstStyle/>
            <a:p>
              <a:pPr algn="ctr"/>
              <a:r>
                <a:rPr lang="en-GB" sz="1600" b="1" dirty="0">
                  <a:ln>
                    <a:solidFill>
                      <a:sysClr val="windowText" lastClr="000000"/>
                    </a:solidFill>
                  </a:ln>
                  <a:solidFill>
                    <a:schemeClr val="bg1"/>
                  </a:solidFill>
                  <a:latin typeface="BBC Reith Sans" panose="020B0603020204020204" pitchFamily="34" charset="0"/>
                  <a:ea typeface="BBC Reith Sans" panose="020B0603020204020204" pitchFamily="34" charset="0"/>
                  <a:cs typeface="BBC Reith Sans" panose="020B0603020204020204" pitchFamily="34" charset="0"/>
                </a:rPr>
                <a:t>debris</a:t>
              </a:r>
            </a:p>
          </p:txBody>
        </p:sp>
      </p:grpSp>
      <p:grpSp>
        <p:nvGrpSpPr>
          <p:cNvPr id="23" name="dwarf planet"/>
          <p:cNvGrpSpPr/>
          <p:nvPr/>
        </p:nvGrpSpPr>
        <p:grpSpPr>
          <a:xfrm>
            <a:off x="747261" y="5257453"/>
            <a:ext cx="978884" cy="964164"/>
            <a:chOff x="747261" y="2330042"/>
            <a:chExt cx="1115736" cy="1098958"/>
          </a:xfrm>
        </p:grpSpPr>
        <p:sp>
          <p:nvSpPr>
            <p:cNvPr id="24" name="Oval 23"/>
            <p:cNvSpPr/>
            <p:nvPr/>
          </p:nvSpPr>
          <p:spPr>
            <a:xfrm>
              <a:off x="755650" y="2330042"/>
              <a:ext cx="1098958" cy="1098958"/>
            </a:xfrm>
            <a:prstGeom prst="ellipse">
              <a:avLst/>
            </a:prstGeom>
            <a:solidFill>
              <a:srgbClr val="6FBD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TextBox 24"/>
            <p:cNvSpPr txBox="1"/>
            <p:nvPr/>
          </p:nvSpPr>
          <p:spPr>
            <a:xfrm>
              <a:off x="747261" y="2546256"/>
              <a:ext cx="1115736" cy="666529"/>
            </a:xfrm>
            <a:prstGeom prst="rect">
              <a:avLst/>
            </a:prstGeom>
            <a:noFill/>
          </p:spPr>
          <p:txBody>
            <a:bodyPr wrap="square" rtlCol="0">
              <a:spAutoFit/>
            </a:bodyPr>
            <a:lstStyle/>
            <a:p>
              <a:pPr algn="ctr"/>
              <a:r>
                <a:rPr lang="en-GB" sz="1600" b="1" dirty="0">
                  <a:ln>
                    <a:solidFill>
                      <a:sysClr val="windowText" lastClr="000000"/>
                    </a:solidFill>
                  </a:ln>
                  <a:solidFill>
                    <a:schemeClr val="bg1"/>
                  </a:solidFill>
                  <a:latin typeface="BBC Reith Sans" panose="020B0603020204020204" pitchFamily="34" charset="0"/>
                  <a:ea typeface="BBC Reith Sans" panose="020B0603020204020204" pitchFamily="34" charset="0"/>
                  <a:cs typeface="BBC Reith Sans" panose="020B0603020204020204" pitchFamily="34" charset="0"/>
                </a:rPr>
                <a:t>dwarf planet</a:t>
              </a:r>
            </a:p>
          </p:txBody>
        </p:sp>
      </p:grpSp>
      <p:sp>
        <p:nvSpPr>
          <p:cNvPr id="36" name="Rounded Rectangle 35"/>
          <p:cNvSpPr/>
          <p:nvPr/>
        </p:nvSpPr>
        <p:spPr>
          <a:xfrm>
            <a:off x="4255805" y="3829291"/>
            <a:ext cx="4169057" cy="995220"/>
          </a:xfrm>
          <a:prstGeom prst="roundRect">
            <a:avLst>
              <a:gd name="adj" fmla="val 19662"/>
            </a:avLst>
          </a:prstGeom>
          <a:solidFill>
            <a:srgbClr val="F1884C"/>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spAutoFit/>
          </a:bodyPr>
          <a:lstStyle/>
          <a:p>
            <a:pPr lvl="0" algn="ctr"/>
            <a: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an object in space that resembles a planet but without all of the features that allow it to be classified as such</a:t>
            </a:r>
          </a:p>
        </p:txBody>
      </p:sp>
      <p:sp>
        <p:nvSpPr>
          <p:cNvPr id="38" name="Rounded Rectangle 37"/>
          <p:cNvSpPr/>
          <p:nvPr/>
        </p:nvSpPr>
        <p:spPr>
          <a:xfrm>
            <a:off x="4255804" y="5362008"/>
            <a:ext cx="4169057" cy="755055"/>
          </a:xfrm>
          <a:prstGeom prst="roundRect">
            <a:avLst>
              <a:gd name="adj" fmla="val 27011"/>
            </a:avLst>
          </a:prstGeom>
          <a:solidFill>
            <a:srgbClr val="F1884C"/>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spAutoFit/>
          </a:bodyPr>
          <a:lstStyle/>
          <a:p>
            <a:pPr lvl="0" algn="ctr"/>
            <a: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the remains of something that has broken up, often left scattered</a:t>
            </a:r>
          </a:p>
        </p:txBody>
      </p:sp>
      <p:grpSp>
        <p:nvGrpSpPr>
          <p:cNvPr id="32" name="crater"/>
          <p:cNvGrpSpPr/>
          <p:nvPr/>
        </p:nvGrpSpPr>
        <p:grpSpPr>
          <a:xfrm>
            <a:off x="747261" y="2286451"/>
            <a:ext cx="978884" cy="964164"/>
            <a:chOff x="747261" y="2330042"/>
            <a:chExt cx="1115736" cy="1098958"/>
          </a:xfrm>
        </p:grpSpPr>
        <p:sp>
          <p:nvSpPr>
            <p:cNvPr id="33" name="Oval 32"/>
            <p:cNvSpPr/>
            <p:nvPr/>
          </p:nvSpPr>
          <p:spPr>
            <a:xfrm>
              <a:off x="755650" y="2330042"/>
              <a:ext cx="1098958" cy="1098958"/>
            </a:xfrm>
            <a:prstGeom prst="ellipse">
              <a:avLst/>
            </a:prstGeom>
            <a:solidFill>
              <a:srgbClr val="6FBD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TextBox 33"/>
            <p:cNvSpPr txBox="1"/>
            <p:nvPr/>
          </p:nvSpPr>
          <p:spPr>
            <a:xfrm>
              <a:off x="747261" y="2678007"/>
              <a:ext cx="1115736" cy="385885"/>
            </a:xfrm>
            <a:prstGeom prst="rect">
              <a:avLst/>
            </a:prstGeom>
            <a:noFill/>
          </p:spPr>
          <p:txBody>
            <a:bodyPr wrap="square" rtlCol="0">
              <a:spAutoFit/>
            </a:bodyPr>
            <a:lstStyle/>
            <a:p>
              <a:pPr algn="ctr"/>
              <a:r>
                <a:rPr lang="en-GB" sz="1600" b="1" dirty="0">
                  <a:ln>
                    <a:solidFill>
                      <a:sysClr val="windowText" lastClr="000000"/>
                    </a:solidFill>
                  </a:ln>
                  <a:solidFill>
                    <a:schemeClr val="bg1"/>
                  </a:solidFill>
                  <a:latin typeface="BBC Reith Sans" panose="020B0603020204020204" pitchFamily="34" charset="0"/>
                  <a:ea typeface="BBC Reith Sans" panose="020B0603020204020204" pitchFamily="34" charset="0"/>
                  <a:cs typeface="BBC Reith Sans" panose="020B0603020204020204" pitchFamily="34" charset="0"/>
                </a:rPr>
                <a:t>crater</a:t>
              </a:r>
            </a:p>
          </p:txBody>
        </p:sp>
      </p:grpSp>
      <p:sp>
        <p:nvSpPr>
          <p:cNvPr id="42" name="Rounded Rectangle 41"/>
          <p:cNvSpPr/>
          <p:nvPr/>
        </p:nvSpPr>
        <p:spPr>
          <a:xfrm>
            <a:off x="4255805" y="2283748"/>
            <a:ext cx="4169057" cy="969570"/>
          </a:xfrm>
          <a:prstGeom prst="roundRect">
            <a:avLst>
              <a:gd name="adj" fmla="val 16395"/>
            </a:avLst>
          </a:prstGeom>
          <a:solidFill>
            <a:srgbClr val="F1884C"/>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spAutoFit/>
          </a:bodyPr>
          <a:lstStyle/>
          <a:p>
            <a:pPr lvl="0" algn="ctr"/>
            <a: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a large bowl-shaped hole on the surface of an object, usually caused by a collision with another object</a:t>
            </a:r>
          </a:p>
        </p:txBody>
      </p:sp>
    </p:spTree>
    <p:extLst>
      <p:ext uri="{BB962C8B-B14F-4D97-AF65-F5344CB8AC3E}">
        <p14:creationId xmlns:p14="http://schemas.microsoft.com/office/powerpoint/2010/main" val="1682681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2000" fill="hold" nodeType="withEffect">
                                  <p:stCondLst>
                                    <p:cond delay="500"/>
                                  </p:stCondLst>
                                  <p:childTnLst>
                                    <p:animEffect transition="out" filter="fade">
                                      <p:cBhvr>
                                        <p:cTn id="6" dur="500" tmFilter="0, 0; .2, .5; .8, .5; 1, 0"/>
                                        <p:tgtEl>
                                          <p:spTgt spid="32"/>
                                        </p:tgtEl>
                                      </p:cBhvr>
                                    </p:animEffect>
                                    <p:animScale>
                                      <p:cBhvr>
                                        <p:cTn id="7" dur="250" autoRev="1" fill="hold"/>
                                        <p:tgtEl>
                                          <p:spTgt spid="32"/>
                                        </p:tgtEl>
                                      </p:cBhvr>
                                      <p:by x="105000" y="105000"/>
                                    </p:animScale>
                                  </p:childTnLst>
                                </p:cTn>
                              </p:par>
                              <p:par>
                                <p:cTn id="8" presetID="26" presetClass="emph" presetSubtype="0" repeatCount="2000" fill="hold" nodeType="withEffect">
                                  <p:stCondLst>
                                    <p:cond delay="500"/>
                                  </p:stCondLst>
                                  <p:childTnLst>
                                    <p:animEffect transition="out" filter="fade">
                                      <p:cBhvr>
                                        <p:cTn id="9" dur="500" tmFilter="0, 0; .2, .5; .8, .5; 1, 0"/>
                                        <p:tgtEl>
                                          <p:spTgt spid="7"/>
                                        </p:tgtEl>
                                      </p:cBhvr>
                                    </p:animEffect>
                                    <p:animScale>
                                      <p:cBhvr>
                                        <p:cTn id="10" dur="250" autoRev="1" fill="hold"/>
                                        <p:tgtEl>
                                          <p:spTgt spid="7"/>
                                        </p:tgtEl>
                                      </p:cBhvr>
                                      <p:by x="105000" y="105000"/>
                                    </p:animScale>
                                  </p:childTnLst>
                                </p:cTn>
                              </p:par>
                              <p:par>
                                <p:cTn id="11" presetID="26" presetClass="emph" presetSubtype="0" repeatCount="2000" fill="hold" nodeType="withEffect">
                                  <p:stCondLst>
                                    <p:cond delay="500"/>
                                  </p:stCondLst>
                                  <p:childTnLst>
                                    <p:animEffect transition="out" filter="fade">
                                      <p:cBhvr>
                                        <p:cTn id="12" dur="500" tmFilter="0, 0; .2, .5; .8, .5; 1, 0"/>
                                        <p:tgtEl>
                                          <p:spTgt spid="23"/>
                                        </p:tgtEl>
                                      </p:cBhvr>
                                    </p:animEffect>
                                    <p:animScale>
                                      <p:cBhvr>
                                        <p:cTn id="13" dur="250" autoRev="1" fill="hold"/>
                                        <p:tgtEl>
                                          <p:spTgt spid="2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32"/>
                    </p:tgtEl>
                  </p:cond>
                </p:stCondLst>
                <p:endSync evt="end" delay="0">
                  <p:rtn val="all"/>
                </p:endSync>
                <p:childTnLst>
                  <p:par>
                    <p:cTn id="15" fill="hold">
                      <p:stCondLst>
                        <p:cond delay="0"/>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500"/>
                                        <p:tgtEl>
                                          <p:spTgt spid="2"/>
                                        </p:tgtEl>
                                      </p:cBhvr>
                                    </p:animEffect>
                                  </p:childTnLst>
                                </p:cTn>
                              </p:par>
                            </p:childTnLst>
                          </p:cTn>
                        </p:par>
                        <p:par>
                          <p:cTn id="20" fill="hold">
                            <p:stCondLst>
                              <p:cond delay="500"/>
                            </p:stCondLst>
                            <p:childTnLst>
                              <p:par>
                                <p:cTn id="21" presetID="26" presetClass="emph" presetSubtype="0" repeatCount="2000" fill="hold" grpId="0" nodeType="afterEffect">
                                  <p:stCondLst>
                                    <p:cond delay="0"/>
                                  </p:stCondLst>
                                  <p:childTnLst>
                                    <p:animEffect transition="out" filter="fade">
                                      <p:cBhvr>
                                        <p:cTn id="22" dur="500" tmFilter="0, 0; .2, .5; .8, .5; 1, 0"/>
                                        <p:tgtEl>
                                          <p:spTgt spid="42"/>
                                        </p:tgtEl>
                                      </p:cBhvr>
                                    </p:animEffect>
                                    <p:animScale>
                                      <p:cBhvr>
                                        <p:cTn id="23" dur="250" autoRev="1" fill="hold"/>
                                        <p:tgtEl>
                                          <p:spTgt spid="42"/>
                                        </p:tgtEl>
                                      </p:cBhvr>
                                      <p:by x="105000" y="105000"/>
                                    </p:animScale>
                                  </p:childTnLst>
                                </p:cTn>
                              </p:par>
                            </p:childTnLst>
                          </p:cTn>
                        </p:par>
                      </p:childTnLst>
                    </p:cTn>
                  </p:par>
                </p:childTnLst>
              </p:cTn>
              <p:nextCondLst>
                <p:cond evt="onClick" delay="0">
                  <p:tgtEl>
                    <p:spTgt spid="32"/>
                  </p:tgtEl>
                </p:cond>
              </p:nextCondLst>
            </p:seq>
            <p:seq concurrent="1" nextAc="seek">
              <p:cTn id="24" restart="whenNotActive" fill="hold" evtFilter="cancelBubble" nodeType="interactiveSeq">
                <p:stCondLst>
                  <p:cond evt="onClick" delay="0">
                    <p:tgtEl>
                      <p:spTgt spid="7"/>
                    </p:tgtEl>
                  </p:cond>
                </p:stCondLst>
                <p:endSync evt="end" delay="0">
                  <p:rtn val="all"/>
                </p:endSync>
                <p:childTnLst>
                  <p:par>
                    <p:cTn id="25" fill="hold">
                      <p:stCondLst>
                        <p:cond delay="0"/>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par>
                          <p:cTn id="30" fill="hold">
                            <p:stCondLst>
                              <p:cond delay="500"/>
                            </p:stCondLst>
                            <p:childTnLst>
                              <p:par>
                                <p:cTn id="31" presetID="26" presetClass="emph" presetSubtype="0" repeatCount="2000" fill="hold" grpId="0" nodeType="afterEffect">
                                  <p:stCondLst>
                                    <p:cond delay="0"/>
                                  </p:stCondLst>
                                  <p:childTnLst>
                                    <p:animEffect transition="out" filter="fade">
                                      <p:cBhvr>
                                        <p:cTn id="32" dur="500" tmFilter="0, 0; .2, .5; .8, .5; 1, 0"/>
                                        <p:tgtEl>
                                          <p:spTgt spid="38"/>
                                        </p:tgtEl>
                                      </p:cBhvr>
                                    </p:animEffect>
                                    <p:animScale>
                                      <p:cBhvr>
                                        <p:cTn id="33" dur="250" autoRev="1" fill="hold"/>
                                        <p:tgtEl>
                                          <p:spTgt spid="38"/>
                                        </p:tgtEl>
                                      </p:cBhvr>
                                      <p:by x="105000" y="105000"/>
                                    </p:animScale>
                                  </p:childTnLst>
                                </p:cTn>
                              </p:par>
                            </p:childTnLst>
                          </p:cTn>
                        </p:par>
                      </p:childTnLst>
                    </p:cTn>
                  </p:par>
                </p:childTnLst>
              </p:cTn>
              <p:nextCondLst>
                <p:cond evt="onClick" delay="0">
                  <p:tgtEl>
                    <p:spTgt spid="7"/>
                  </p:tgtEl>
                </p:cond>
              </p:nextCondLst>
            </p:seq>
            <p:seq concurrent="1" nextAc="seek">
              <p:cTn id="34" restart="whenNotActive" fill="hold" evtFilter="cancelBubble" nodeType="interactiveSeq">
                <p:stCondLst>
                  <p:cond evt="onClick" delay="0">
                    <p:tgtEl>
                      <p:spTgt spid="23"/>
                    </p:tgtEl>
                  </p:cond>
                </p:stCondLst>
                <p:endSync evt="end" delay="0">
                  <p:rtn val="all"/>
                </p:endSync>
                <p:childTnLst>
                  <p:par>
                    <p:cTn id="35" fill="hold">
                      <p:stCondLst>
                        <p:cond delay="0"/>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left)">
                                      <p:cBhvr>
                                        <p:cTn id="39" dur="500"/>
                                        <p:tgtEl>
                                          <p:spTgt spid="8"/>
                                        </p:tgtEl>
                                      </p:cBhvr>
                                    </p:animEffect>
                                  </p:childTnLst>
                                </p:cTn>
                              </p:par>
                            </p:childTnLst>
                          </p:cTn>
                        </p:par>
                        <p:par>
                          <p:cTn id="40" fill="hold">
                            <p:stCondLst>
                              <p:cond delay="500"/>
                            </p:stCondLst>
                            <p:childTnLst>
                              <p:par>
                                <p:cTn id="41" presetID="26" presetClass="emph" presetSubtype="0" repeatCount="2000" fill="hold" grpId="0" nodeType="afterEffect">
                                  <p:stCondLst>
                                    <p:cond delay="0"/>
                                  </p:stCondLst>
                                  <p:childTnLst>
                                    <p:animEffect transition="out" filter="fade">
                                      <p:cBhvr>
                                        <p:cTn id="42" dur="500" tmFilter="0, 0; .2, .5; .8, .5; 1, 0"/>
                                        <p:tgtEl>
                                          <p:spTgt spid="36"/>
                                        </p:tgtEl>
                                      </p:cBhvr>
                                    </p:animEffect>
                                    <p:animScale>
                                      <p:cBhvr>
                                        <p:cTn id="43" dur="250" autoRev="1" fill="hold"/>
                                        <p:tgtEl>
                                          <p:spTgt spid="36"/>
                                        </p:tgtEl>
                                      </p:cBhvr>
                                      <p:by x="105000" y="105000"/>
                                    </p:animScale>
                                  </p:childTnLst>
                                </p:cTn>
                              </p:par>
                            </p:childTnLst>
                          </p:cTn>
                        </p:par>
                      </p:childTnLst>
                    </p:cTn>
                  </p:par>
                </p:childTnLst>
              </p:cTn>
              <p:nextCondLst>
                <p:cond evt="onClick" delay="0">
                  <p:tgtEl>
                    <p:spTgt spid="23"/>
                  </p:tgtEl>
                </p:cond>
              </p:nextCondLst>
            </p:seq>
          </p:childTnLst>
        </p:cTn>
      </p:par>
    </p:tnLst>
    <p:bldLst>
      <p:bldP spid="2" grpId="0" animBg="1"/>
      <p:bldP spid="6" grpId="0" animBg="1"/>
      <p:bldP spid="8" grpId="0" animBg="1"/>
      <p:bldP spid="36" grpId="0" animBg="1"/>
      <p:bldP spid="38" grpId="0" animBg="1"/>
      <p:bldP spid="4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a:off x="0" y="-331589"/>
            <a:ext cx="9144000" cy="2515235"/>
          </a:xfrm>
          <a:prstGeom prst="rect">
            <a:avLst/>
          </a:prstGeom>
        </p:spPr>
      </p:pic>
      <p:sp>
        <p:nvSpPr>
          <p:cNvPr id="21" name="Title 20"/>
          <p:cNvSpPr>
            <a:spLocks noGrp="1"/>
          </p:cNvSpPr>
          <p:nvPr>
            <p:ph type="title"/>
          </p:nvPr>
        </p:nvSpPr>
        <p:spPr>
          <a:xfrm>
            <a:off x="457198" y="57992"/>
            <a:ext cx="8220075" cy="994306"/>
          </a:xfrm>
        </p:spPr>
        <p:txBody>
          <a:bodyPr/>
          <a:lstStyle/>
          <a:p>
            <a:r>
              <a:rPr lang="en-GB" sz="3600" dirty="0">
                <a:ln w="12700">
                  <a:solidFill>
                    <a:schemeClr val="bg1"/>
                  </a:solidFill>
                </a:ln>
                <a:solidFill>
                  <a:srgbClr val="2E303D"/>
                </a:solidFill>
                <a:latin typeface="BBC Reith Sans" panose="020B0603020204020204" pitchFamily="34" charset="0"/>
                <a:ea typeface="BBC Reith Sans" panose="020B0603020204020204" pitchFamily="34" charset="0"/>
                <a:cs typeface="BBC Reith Sans" panose="020B0603020204020204" pitchFamily="34" charset="0"/>
              </a:rPr>
              <a:t>Glossary</a:t>
            </a:r>
          </a:p>
        </p:txBody>
      </p:sp>
      <p:sp>
        <p:nvSpPr>
          <p:cNvPr id="2" name="Freeform 1"/>
          <p:cNvSpPr/>
          <p:nvPr/>
        </p:nvSpPr>
        <p:spPr>
          <a:xfrm>
            <a:off x="1452785" y="2376585"/>
            <a:ext cx="2409914" cy="3289277"/>
          </a:xfrm>
          <a:custGeom>
            <a:avLst/>
            <a:gdLst>
              <a:gd name="connsiteX0" fmla="*/ 0 w 2409914"/>
              <a:gd name="connsiteY0" fmla="*/ 3289277 h 3289277"/>
              <a:gd name="connsiteX1" fmla="*/ 1059679 w 2409914"/>
              <a:gd name="connsiteY1" fmla="*/ 2272327 h 3289277"/>
              <a:gd name="connsiteX2" fmla="*/ 1162228 w 2409914"/>
              <a:gd name="connsiteY2" fmla="*/ 332432 h 3289277"/>
              <a:gd name="connsiteX3" fmla="*/ 2409914 w 2409914"/>
              <a:gd name="connsiteY3" fmla="*/ 16237 h 3289277"/>
            </a:gdLst>
            <a:ahLst/>
            <a:cxnLst>
              <a:cxn ang="0">
                <a:pos x="connsiteX0" y="connsiteY0"/>
              </a:cxn>
              <a:cxn ang="0">
                <a:pos x="connsiteX1" y="connsiteY1"/>
              </a:cxn>
              <a:cxn ang="0">
                <a:pos x="connsiteX2" y="connsiteY2"/>
              </a:cxn>
              <a:cxn ang="0">
                <a:pos x="connsiteX3" y="connsiteY3"/>
              </a:cxn>
            </a:cxnLst>
            <a:rect l="l" t="t" r="r" b="b"/>
            <a:pathLst>
              <a:path w="2409914" h="3289277">
                <a:moveTo>
                  <a:pt x="0" y="3289277"/>
                </a:moveTo>
                <a:cubicBezTo>
                  <a:pt x="432987" y="3027205"/>
                  <a:pt x="865974" y="2765134"/>
                  <a:pt x="1059679" y="2272327"/>
                </a:cubicBezTo>
                <a:cubicBezTo>
                  <a:pt x="1253384" y="1779520"/>
                  <a:pt x="937189" y="708447"/>
                  <a:pt x="1162228" y="332432"/>
                </a:cubicBezTo>
                <a:cubicBezTo>
                  <a:pt x="1387267" y="-43583"/>
                  <a:pt x="1898590" y="-13673"/>
                  <a:pt x="2409914" y="16237"/>
                </a:cubicBezTo>
              </a:path>
            </a:pathLst>
          </a:custGeom>
          <a:noFill/>
          <a:ln w="28575" cap="rnd">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reeform 5"/>
          <p:cNvSpPr/>
          <p:nvPr/>
        </p:nvSpPr>
        <p:spPr>
          <a:xfrm>
            <a:off x="1401510" y="2379600"/>
            <a:ext cx="2144995" cy="3294807"/>
          </a:xfrm>
          <a:custGeom>
            <a:avLst/>
            <a:gdLst>
              <a:gd name="connsiteX0" fmla="*/ 0 w 2144995"/>
              <a:gd name="connsiteY0" fmla="*/ 81589 h 3294807"/>
              <a:gd name="connsiteX1" fmla="*/ 623843 w 2144995"/>
              <a:gd name="connsiteY1" fmla="*/ 98680 h 3294807"/>
              <a:gd name="connsiteX2" fmla="*/ 760576 w 2144995"/>
              <a:gd name="connsiteY2" fmla="*/ 1064355 h 3294807"/>
              <a:gd name="connsiteX3" fmla="*/ 606752 w 2144995"/>
              <a:gd name="connsiteY3" fmla="*/ 2269312 h 3294807"/>
              <a:gd name="connsiteX4" fmla="*/ 1179320 w 2144995"/>
              <a:gd name="connsiteY4" fmla="*/ 3046979 h 3294807"/>
              <a:gd name="connsiteX5" fmla="*/ 2144995 w 2144995"/>
              <a:gd name="connsiteY5" fmla="*/ 3294807 h 3294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4995" h="3294807">
                <a:moveTo>
                  <a:pt x="0" y="81589"/>
                </a:moveTo>
                <a:cubicBezTo>
                  <a:pt x="248540" y="8237"/>
                  <a:pt x="497080" y="-65114"/>
                  <a:pt x="623843" y="98680"/>
                </a:cubicBezTo>
                <a:cubicBezTo>
                  <a:pt x="750606" y="262474"/>
                  <a:pt x="763424" y="702583"/>
                  <a:pt x="760576" y="1064355"/>
                </a:cubicBezTo>
                <a:cubicBezTo>
                  <a:pt x="757728" y="1426127"/>
                  <a:pt x="536961" y="1938875"/>
                  <a:pt x="606752" y="2269312"/>
                </a:cubicBezTo>
                <a:cubicBezTo>
                  <a:pt x="676543" y="2599749"/>
                  <a:pt x="922946" y="2876063"/>
                  <a:pt x="1179320" y="3046979"/>
                </a:cubicBezTo>
                <a:cubicBezTo>
                  <a:pt x="1435694" y="3217895"/>
                  <a:pt x="1790344" y="3256351"/>
                  <a:pt x="2144995" y="3294807"/>
                </a:cubicBezTo>
              </a:path>
            </a:pathLst>
          </a:custGeom>
          <a:noFill/>
          <a:ln w="28575" cap="rnd">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p:cNvSpPr/>
          <p:nvPr/>
        </p:nvSpPr>
        <p:spPr>
          <a:xfrm>
            <a:off x="1529697" y="3462668"/>
            <a:ext cx="2008262" cy="1284461"/>
          </a:xfrm>
          <a:custGeom>
            <a:avLst/>
            <a:gdLst>
              <a:gd name="connsiteX0" fmla="*/ 0 w 2008262"/>
              <a:gd name="connsiteY0" fmla="*/ 32562 h 1284461"/>
              <a:gd name="connsiteX1" fmla="*/ 1367327 w 2008262"/>
              <a:gd name="connsiteY1" fmla="*/ 152203 h 1284461"/>
              <a:gd name="connsiteX2" fmla="*/ 1350236 w 2008262"/>
              <a:gd name="connsiteY2" fmla="*/ 1228973 h 1284461"/>
              <a:gd name="connsiteX3" fmla="*/ 2008262 w 2008262"/>
              <a:gd name="connsiteY3" fmla="*/ 1032420 h 1284461"/>
            </a:gdLst>
            <a:ahLst/>
            <a:cxnLst>
              <a:cxn ang="0">
                <a:pos x="connsiteX0" y="connsiteY0"/>
              </a:cxn>
              <a:cxn ang="0">
                <a:pos x="connsiteX1" y="connsiteY1"/>
              </a:cxn>
              <a:cxn ang="0">
                <a:pos x="connsiteX2" y="connsiteY2"/>
              </a:cxn>
              <a:cxn ang="0">
                <a:pos x="connsiteX3" y="connsiteY3"/>
              </a:cxn>
            </a:cxnLst>
            <a:rect l="l" t="t" r="r" b="b"/>
            <a:pathLst>
              <a:path w="2008262" h="1284461">
                <a:moveTo>
                  <a:pt x="0" y="32562"/>
                </a:moveTo>
                <a:cubicBezTo>
                  <a:pt x="571144" y="-7319"/>
                  <a:pt x="1142288" y="-47199"/>
                  <a:pt x="1367327" y="152203"/>
                </a:cubicBezTo>
                <a:cubicBezTo>
                  <a:pt x="1592366" y="351605"/>
                  <a:pt x="1243414" y="1082270"/>
                  <a:pt x="1350236" y="1228973"/>
                </a:cubicBezTo>
                <a:cubicBezTo>
                  <a:pt x="1457058" y="1375676"/>
                  <a:pt x="1732660" y="1204048"/>
                  <a:pt x="2008262" y="1032420"/>
                </a:cubicBezTo>
              </a:path>
            </a:pathLst>
          </a:custGeom>
          <a:noFill/>
          <a:ln w="28575" cap="rnd">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8"/>
          <p:cNvSpPr/>
          <p:nvPr/>
        </p:nvSpPr>
        <p:spPr>
          <a:xfrm>
            <a:off x="1589518" y="3431860"/>
            <a:ext cx="2127903" cy="1123048"/>
          </a:xfrm>
          <a:custGeom>
            <a:avLst/>
            <a:gdLst>
              <a:gd name="connsiteX0" fmla="*/ 0 w 2127903"/>
              <a:gd name="connsiteY0" fmla="*/ 1123048 h 1123048"/>
              <a:gd name="connsiteX1" fmla="*/ 880217 w 2127903"/>
              <a:gd name="connsiteY1" fmla="*/ 627392 h 1123048"/>
              <a:gd name="connsiteX2" fmla="*/ 1435693 w 2127903"/>
              <a:gd name="connsiteY2" fmla="*/ 63370 h 1123048"/>
              <a:gd name="connsiteX3" fmla="*/ 2127903 w 2127903"/>
              <a:gd name="connsiteY3" fmla="*/ 37733 h 1123048"/>
            </a:gdLst>
            <a:ahLst/>
            <a:cxnLst>
              <a:cxn ang="0">
                <a:pos x="connsiteX0" y="connsiteY0"/>
              </a:cxn>
              <a:cxn ang="0">
                <a:pos x="connsiteX1" y="connsiteY1"/>
              </a:cxn>
              <a:cxn ang="0">
                <a:pos x="connsiteX2" y="connsiteY2"/>
              </a:cxn>
              <a:cxn ang="0">
                <a:pos x="connsiteX3" y="connsiteY3"/>
              </a:cxn>
            </a:cxnLst>
            <a:rect l="l" t="t" r="r" b="b"/>
            <a:pathLst>
              <a:path w="2127903" h="1123048">
                <a:moveTo>
                  <a:pt x="0" y="1123048"/>
                </a:moveTo>
                <a:cubicBezTo>
                  <a:pt x="320467" y="963526"/>
                  <a:pt x="640935" y="804005"/>
                  <a:pt x="880217" y="627392"/>
                </a:cubicBezTo>
                <a:cubicBezTo>
                  <a:pt x="1119499" y="450779"/>
                  <a:pt x="1227745" y="161646"/>
                  <a:pt x="1435693" y="63370"/>
                </a:cubicBezTo>
                <a:cubicBezTo>
                  <a:pt x="1643641" y="-34906"/>
                  <a:pt x="1885772" y="1413"/>
                  <a:pt x="2127903" y="37733"/>
                </a:cubicBezTo>
              </a:path>
            </a:pathLst>
          </a:custGeom>
          <a:noFill/>
          <a:ln w="28575" cap="rnd">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 name="orbit"/>
          <p:cNvGrpSpPr/>
          <p:nvPr/>
        </p:nvGrpSpPr>
        <p:grpSpPr>
          <a:xfrm>
            <a:off x="755650" y="3054357"/>
            <a:ext cx="978884" cy="964164"/>
            <a:chOff x="747261" y="2330042"/>
            <a:chExt cx="1115736" cy="1098958"/>
          </a:xfrm>
        </p:grpSpPr>
        <p:sp>
          <p:nvSpPr>
            <p:cNvPr id="3" name="Oval 2"/>
            <p:cNvSpPr/>
            <p:nvPr/>
          </p:nvSpPr>
          <p:spPr>
            <a:xfrm>
              <a:off x="755650" y="2330042"/>
              <a:ext cx="1098958" cy="1098958"/>
            </a:xfrm>
            <a:prstGeom prst="ellipse">
              <a:avLst/>
            </a:prstGeom>
            <a:solidFill>
              <a:srgbClr val="6FBD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4"/>
            <p:cNvSpPr txBox="1"/>
            <p:nvPr/>
          </p:nvSpPr>
          <p:spPr>
            <a:xfrm>
              <a:off x="747261" y="2667095"/>
              <a:ext cx="1115736" cy="385885"/>
            </a:xfrm>
            <a:prstGeom prst="rect">
              <a:avLst/>
            </a:prstGeom>
            <a:noFill/>
          </p:spPr>
          <p:txBody>
            <a:bodyPr wrap="square" rtlCol="0">
              <a:spAutoFit/>
            </a:bodyPr>
            <a:lstStyle/>
            <a:p>
              <a:pPr algn="ctr"/>
              <a:r>
                <a:rPr lang="en-GB" sz="1600" b="1" dirty="0">
                  <a:ln>
                    <a:solidFill>
                      <a:sysClr val="windowText" lastClr="000000"/>
                    </a:solidFill>
                  </a:ln>
                  <a:solidFill>
                    <a:schemeClr val="bg1"/>
                  </a:solidFill>
                  <a:latin typeface="BBC Reith Sans" panose="020B0603020204020204" pitchFamily="34" charset="0"/>
                  <a:ea typeface="BBC Reith Sans" panose="020B0603020204020204" pitchFamily="34" charset="0"/>
                  <a:cs typeface="BBC Reith Sans" panose="020B0603020204020204" pitchFamily="34" charset="0"/>
                </a:rPr>
                <a:t>orbit</a:t>
              </a:r>
            </a:p>
          </p:txBody>
        </p:sp>
      </p:grpSp>
      <p:grpSp>
        <p:nvGrpSpPr>
          <p:cNvPr id="23" name="radius"/>
          <p:cNvGrpSpPr/>
          <p:nvPr/>
        </p:nvGrpSpPr>
        <p:grpSpPr>
          <a:xfrm>
            <a:off x="747261" y="4120412"/>
            <a:ext cx="978884" cy="964164"/>
            <a:chOff x="747261" y="2330042"/>
            <a:chExt cx="1115736" cy="1098958"/>
          </a:xfrm>
        </p:grpSpPr>
        <p:sp>
          <p:nvSpPr>
            <p:cNvPr id="24" name="Oval 23"/>
            <p:cNvSpPr/>
            <p:nvPr/>
          </p:nvSpPr>
          <p:spPr>
            <a:xfrm>
              <a:off x="755650" y="2330042"/>
              <a:ext cx="1098958" cy="1098958"/>
            </a:xfrm>
            <a:prstGeom prst="ellipse">
              <a:avLst/>
            </a:prstGeom>
            <a:solidFill>
              <a:srgbClr val="6FBD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TextBox 24"/>
            <p:cNvSpPr txBox="1"/>
            <p:nvPr/>
          </p:nvSpPr>
          <p:spPr>
            <a:xfrm>
              <a:off x="747261" y="2686578"/>
              <a:ext cx="1115736" cy="385885"/>
            </a:xfrm>
            <a:prstGeom prst="rect">
              <a:avLst/>
            </a:prstGeom>
            <a:noFill/>
          </p:spPr>
          <p:txBody>
            <a:bodyPr wrap="square" rtlCol="0">
              <a:spAutoFit/>
            </a:bodyPr>
            <a:lstStyle/>
            <a:p>
              <a:pPr algn="ctr"/>
              <a:r>
                <a:rPr lang="en-GB" sz="1600" b="1" dirty="0">
                  <a:ln>
                    <a:solidFill>
                      <a:sysClr val="windowText" lastClr="000000"/>
                    </a:solidFill>
                  </a:ln>
                  <a:solidFill>
                    <a:schemeClr val="bg1"/>
                  </a:solidFill>
                  <a:latin typeface="BBC Reith Sans" panose="020B0603020204020204" pitchFamily="34" charset="0"/>
                  <a:ea typeface="BBC Reith Sans" panose="020B0603020204020204" pitchFamily="34" charset="0"/>
                  <a:cs typeface="BBC Reith Sans" panose="020B0603020204020204" pitchFamily="34" charset="0"/>
                </a:rPr>
                <a:t>radius</a:t>
              </a:r>
            </a:p>
          </p:txBody>
        </p:sp>
      </p:grpSp>
      <p:sp>
        <p:nvSpPr>
          <p:cNvPr id="36" name="Rounded Rectangle 35"/>
          <p:cNvSpPr/>
          <p:nvPr/>
        </p:nvSpPr>
        <p:spPr>
          <a:xfrm>
            <a:off x="3401227" y="4031393"/>
            <a:ext cx="5023636" cy="995220"/>
          </a:xfrm>
          <a:prstGeom prst="roundRect">
            <a:avLst>
              <a:gd name="adj" fmla="val 19662"/>
            </a:avLst>
          </a:prstGeom>
          <a:solidFill>
            <a:srgbClr val="F1884C"/>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spAutoFit/>
          </a:bodyPr>
          <a:lstStyle/>
          <a:p>
            <a:pPr lvl="0" algn="ctr"/>
            <a: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the movement of an object in space along a curved path around another object, such as a star, planet or moon</a:t>
            </a:r>
          </a:p>
        </p:txBody>
      </p:sp>
      <p:sp>
        <p:nvSpPr>
          <p:cNvPr id="38" name="Rounded Rectangle 37"/>
          <p:cNvSpPr/>
          <p:nvPr/>
        </p:nvSpPr>
        <p:spPr>
          <a:xfrm>
            <a:off x="3401226" y="1981324"/>
            <a:ext cx="5023636" cy="978120"/>
          </a:xfrm>
          <a:prstGeom prst="roundRect">
            <a:avLst>
              <a:gd name="adj" fmla="val 17212"/>
            </a:avLst>
          </a:prstGeom>
          <a:solidFill>
            <a:srgbClr val="F1884C"/>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spAutoFit/>
          </a:bodyPr>
          <a:lstStyle/>
          <a:p>
            <a:pPr lvl="0" algn="ctr"/>
            <a: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an object orbiting another object in space, including the Earth, the Moon or another planet, either natural or humanly constructed</a:t>
            </a:r>
          </a:p>
        </p:txBody>
      </p:sp>
      <p:grpSp>
        <p:nvGrpSpPr>
          <p:cNvPr id="32" name="gravity"/>
          <p:cNvGrpSpPr/>
          <p:nvPr/>
        </p:nvGrpSpPr>
        <p:grpSpPr>
          <a:xfrm>
            <a:off x="755650" y="1988302"/>
            <a:ext cx="978884" cy="964164"/>
            <a:chOff x="747261" y="2330042"/>
            <a:chExt cx="1115736" cy="1098958"/>
          </a:xfrm>
        </p:grpSpPr>
        <p:sp>
          <p:nvSpPr>
            <p:cNvPr id="33" name="Oval 32"/>
            <p:cNvSpPr/>
            <p:nvPr/>
          </p:nvSpPr>
          <p:spPr>
            <a:xfrm>
              <a:off x="755650" y="2330042"/>
              <a:ext cx="1098958" cy="1098958"/>
            </a:xfrm>
            <a:prstGeom prst="ellipse">
              <a:avLst/>
            </a:prstGeom>
            <a:solidFill>
              <a:srgbClr val="6FBD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TextBox 33"/>
            <p:cNvSpPr txBox="1"/>
            <p:nvPr/>
          </p:nvSpPr>
          <p:spPr>
            <a:xfrm>
              <a:off x="747261" y="2678007"/>
              <a:ext cx="1115736" cy="385885"/>
            </a:xfrm>
            <a:prstGeom prst="rect">
              <a:avLst/>
            </a:prstGeom>
            <a:noFill/>
          </p:spPr>
          <p:txBody>
            <a:bodyPr wrap="square" rtlCol="0">
              <a:spAutoFit/>
            </a:bodyPr>
            <a:lstStyle/>
            <a:p>
              <a:pPr algn="ctr"/>
              <a:r>
                <a:rPr lang="en-GB" sz="1600" b="1" dirty="0">
                  <a:ln>
                    <a:solidFill>
                      <a:sysClr val="windowText" lastClr="000000"/>
                    </a:solidFill>
                  </a:ln>
                  <a:solidFill>
                    <a:schemeClr val="bg1"/>
                  </a:solidFill>
                  <a:latin typeface="BBC Reith Sans" panose="020B0603020204020204" pitchFamily="34" charset="0"/>
                  <a:ea typeface="BBC Reith Sans" panose="020B0603020204020204" pitchFamily="34" charset="0"/>
                  <a:cs typeface="BBC Reith Sans" panose="020B0603020204020204" pitchFamily="34" charset="0"/>
                </a:rPr>
                <a:t>gravity</a:t>
              </a:r>
            </a:p>
          </p:txBody>
        </p:sp>
      </p:grpSp>
      <p:sp>
        <p:nvSpPr>
          <p:cNvPr id="42" name="Rounded Rectangle 41"/>
          <p:cNvSpPr/>
          <p:nvPr/>
        </p:nvSpPr>
        <p:spPr>
          <a:xfrm>
            <a:off x="3401227" y="5165092"/>
            <a:ext cx="5023636" cy="1012320"/>
          </a:xfrm>
          <a:prstGeom prst="roundRect">
            <a:avLst>
              <a:gd name="adj" fmla="val 22565"/>
            </a:avLst>
          </a:prstGeom>
          <a:solidFill>
            <a:srgbClr val="F1884C"/>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spAutoFit/>
          </a:bodyPr>
          <a:lstStyle/>
          <a:p>
            <a:pPr lvl="0" algn="ctr"/>
            <a: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the force that pulls everything towards the centre of a planet or moon and that keeps the planets and other bodies in their place, orbiting the Sun</a:t>
            </a:r>
          </a:p>
        </p:txBody>
      </p:sp>
      <p:grpSp>
        <p:nvGrpSpPr>
          <p:cNvPr id="17" name="satellite"/>
          <p:cNvGrpSpPr/>
          <p:nvPr/>
        </p:nvGrpSpPr>
        <p:grpSpPr>
          <a:xfrm>
            <a:off x="747261" y="5186466"/>
            <a:ext cx="978884" cy="964164"/>
            <a:chOff x="747261" y="2330042"/>
            <a:chExt cx="1115736" cy="1098958"/>
          </a:xfrm>
        </p:grpSpPr>
        <p:sp>
          <p:nvSpPr>
            <p:cNvPr id="18" name="Oval 17"/>
            <p:cNvSpPr/>
            <p:nvPr/>
          </p:nvSpPr>
          <p:spPr>
            <a:xfrm>
              <a:off x="755650" y="2330042"/>
              <a:ext cx="1098958" cy="1098958"/>
            </a:xfrm>
            <a:prstGeom prst="ellipse">
              <a:avLst/>
            </a:prstGeom>
            <a:solidFill>
              <a:srgbClr val="6FBD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747261" y="2686578"/>
              <a:ext cx="1115736" cy="385885"/>
            </a:xfrm>
            <a:prstGeom prst="rect">
              <a:avLst/>
            </a:prstGeom>
            <a:noFill/>
          </p:spPr>
          <p:txBody>
            <a:bodyPr wrap="square" rtlCol="0">
              <a:spAutoFit/>
            </a:bodyPr>
            <a:lstStyle/>
            <a:p>
              <a:pPr algn="ctr"/>
              <a:r>
                <a:rPr lang="en-GB" sz="1600" b="1" dirty="0">
                  <a:ln>
                    <a:solidFill>
                      <a:sysClr val="windowText" lastClr="000000"/>
                    </a:solidFill>
                  </a:ln>
                  <a:solidFill>
                    <a:schemeClr val="bg1"/>
                  </a:solidFill>
                  <a:latin typeface="BBC Reith Sans" panose="020B0603020204020204" pitchFamily="34" charset="0"/>
                  <a:ea typeface="BBC Reith Sans" panose="020B0603020204020204" pitchFamily="34" charset="0"/>
                  <a:cs typeface="BBC Reith Sans" panose="020B0603020204020204" pitchFamily="34" charset="0"/>
                </a:rPr>
                <a:t>satellite</a:t>
              </a:r>
            </a:p>
          </p:txBody>
        </p:sp>
      </p:grpSp>
      <p:sp>
        <p:nvSpPr>
          <p:cNvPr id="20" name="Rounded Rectangle 19"/>
          <p:cNvSpPr/>
          <p:nvPr/>
        </p:nvSpPr>
        <p:spPr>
          <a:xfrm>
            <a:off x="3408587" y="3138076"/>
            <a:ext cx="5023636" cy="748886"/>
          </a:xfrm>
          <a:prstGeom prst="roundRect">
            <a:avLst>
              <a:gd name="adj" fmla="val 25613"/>
            </a:avLst>
          </a:prstGeom>
          <a:solidFill>
            <a:srgbClr val="F1884C"/>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spAutoFit/>
          </a:bodyPr>
          <a:lstStyle/>
          <a:p>
            <a:pPr lvl="0" algn="ctr"/>
            <a: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a straight line from the centre of a circle or spherical object to the side or outer edge</a:t>
            </a:r>
          </a:p>
        </p:txBody>
      </p:sp>
    </p:spTree>
    <p:extLst>
      <p:ext uri="{BB962C8B-B14F-4D97-AF65-F5344CB8AC3E}">
        <p14:creationId xmlns:p14="http://schemas.microsoft.com/office/powerpoint/2010/main" val="3008758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2000" fill="hold" nodeType="withEffect">
                                  <p:stCondLst>
                                    <p:cond delay="0"/>
                                  </p:stCondLst>
                                  <p:childTnLst>
                                    <p:animEffect transition="out" filter="fade">
                                      <p:cBhvr>
                                        <p:cTn id="6" dur="500" tmFilter="0, 0; .2, .5; .8, .5; 1, 0"/>
                                        <p:tgtEl>
                                          <p:spTgt spid="32"/>
                                        </p:tgtEl>
                                      </p:cBhvr>
                                    </p:animEffect>
                                    <p:animScale>
                                      <p:cBhvr>
                                        <p:cTn id="7" dur="250" autoRev="1" fill="hold"/>
                                        <p:tgtEl>
                                          <p:spTgt spid="32"/>
                                        </p:tgtEl>
                                      </p:cBhvr>
                                      <p:by x="105000" y="105000"/>
                                    </p:animScale>
                                  </p:childTnLst>
                                </p:cTn>
                              </p:par>
                              <p:par>
                                <p:cTn id="8" presetID="26" presetClass="emph" presetSubtype="0" repeatCount="2000" fill="hold" nodeType="withEffect">
                                  <p:stCondLst>
                                    <p:cond delay="0"/>
                                  </p:stCondLst>
                                  <p:childTnLst>
                                    <p:animEffect transition="out" filter="fade">
                                      <p:cBhvr>
                                        <p:cTn id="9" dur="500" tmFilter="0, 0; .2, .5; .8, .5; 1, 0"/>
                                        <p:tgtEl>
                                          <p:spTgt spid="7"/>
                                        </p:tgtEl>
                                      </p:cBhvr>
                                    </p:animEffect>
                                    <p:animScale>
                                      <p:cBhvr>
                                        <p:cTn id="10" dur="250" autoRev="1" fill="hold"/>
                                        <p:tgtEl>
                                          <p:spTgt spid="7"/>
                                        </p:tgtEl>
                                      </p:cBhvr>
                                      <p:by x="105000" y="105000"/>
                                    </p:animScale>
                                  </p:childTnLst>
                                </p:cTn>
                              </p:par>
                              <p:par>
                                <p:cTn id="11" presetID="26" presetClass="emph" presetSubtype="0" repeatCount="2000" fill="hold" nodeType="withEffect">
                                  <p:stCondLst>
                                    <p:cond delay="0"/>
                                  </p:stCondLst>
                                  <p:childTnLst>
                                    <p:animEffect transition="out" filter="fade">
                                      <p:cBhvr>
                                        <p:cTn id="12" dur="500" tmFilter="0, 0; .2, .5; .8, .5; 1, 0"/>
                                        <p:tgtEl>
                                          <p:spTgt spid="23"/>
                                        </p:tgtEl>
                                      </p:cBhvr>
                                    </p:animEffect>
                                    <p:animScale>
                                      <p:cBhvr>
                                        <p:cTn id="13" dur="250" autoRev="1" fill="hold"/>
                                        <p:tgtEl>
                                          <p:spTgt spid="23"/>
                                        </p:tgtEl>
                                      </p:cBhvr>
                                      <p:by x="105000" y="105000"/>
                                    </p:animScale>
                                  </p:childTnLst>
                                </p:cTn>
                              </p:par>
                              <p:par>
                                <p:cTn id="14" presetID="26" presetClass="emph" presetSubtype="0" repeatCount="2000" fill="hold" nodeType="withEffect">
                                  <p:stCondLst>
                                    <p:cond delay="0"/>
                                  </p:stCondLst>
                                  <p:childTnLst>
                                    <p:animEffect transition="out" filter="fade">
                                      <p:cBhvr>
                                        <p:cTn id="15" dur="500" tmFilter="0, 0; .2, .5; .8, .5; 1, 0"/>
                                        <p:tgtEl>
                                          <p:spTgt spid="17"/>
                                        </p:tgtEl>
                                      </p:cBhvr>
                                    </p:animEffect>
                                    <p:animScale>
                                      <p:cBhvr>
                                        <p:cTn id="16" dur="250" autoRev="1" fill="hold"/>
                                        <p:tgtEl>
                                          <p:spTgt spid="1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2"/>
                    </p:tgtEl>
                  </p:cond>
                </p:stCondLst>
                <p:endSync evt="end" delay="0">
                  <p:rtn val="all"/>
                </p:endSync>
                <p:childTnLst>
                  <p:par>
                    <p:cTn id="18" fill="hold">
                      <p:stCondLst>
                        <p:cond delay="0"/>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par>
                          <p:cTn id="23" fill="hold">
                            <p:stCondLst>
                              <p:cond delay="500"/>
                            </p:stCondLst>
                            <p:childTnLst>
                              <p:par>
                                <p:cTn id="24" presetID="26" presetClass="emph" presetSubtype="0" repeatCount="2000" fill="hold" grpId="0" nodeType="afterEffect">
                                  <p:stCondLst>
                                    <p:cond delay="0"/>
                                  </p:stCondLst>
                                  <p:childTnLst>
                                    <p:animEffect transition="out" filter="fade">
                                      <p:cBhvr>
                                        <p:cTn id="25" dur="500" tmFilter="0, 0; .2, .5; .8, .5; 1, 0"/>
                                        <p:tgtEl>
                                          <p:spTgt spid="42"/>
                                        </p:tgtEl>
                                      </p:cBhvr>
                                    </p:animEffect>
                                    <p:animScale>
                                      <p:cBhvr>
                                        <p:cTn id="26" dur="250" autoRev="1" fill="hold"/>
                                        <p:tgtEl>
                                          <p:spTgt spid="42"/>
                                        </p:tgtEl>
                                      </p:cBhvr>
                                      <p:by x="105000" y="105000"/>
                                    </p:animScale>
                                  </p:childTnLst>
                                </p:cTn>
                              </p:par>
                            </p:childTnLst>
                          </p:cTn>
                        </p:par>
                      </p:childTnLst>
                    </p:cTn>
                  </p:par>
                </p:childTnLst>
              </p:cTn>
              <p:nextCondLst>
                <p:cond evt="onClick" delay="0">
                  <p:tgtEl>
                    <p:spTgt spid="32"/>
                  </p:tgtEl>
                </p:cond>
              </p:nextCondLst>
            </p:seq>
            <p:seq concurrent="1" nextAc="seek">
              <p:cTn id="27" restart="whenNotActive" fill="hold" evtFilter="cancelBubble" nodeType="interactiveSeq">
                <p:stCondLst>
                  <p:cond evt="onClick" delay="0">
                    <p:tgtEl>
                      <p:spTgt spid="7"/>
                    </p:tgtEl>
                  </p:cond>
                </p:stCondLst>
                <p:endSync evt="end" delay="0">
                  <p:rtn val="all"/>
                </p:endSync>
                <p:childTnLst>
                  <p:par>
                    <p:cTn id="28" fill="hold">
                      <p:stCondLst>
                        <p:cond delay="0"/>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500"/>
                                        <p:tgtEl>
                                          <p:spTgt spid="8"/>
                                        </p:tgtEl>
                                      </p:cBhvr>
                                    </p:animEffect>
                                  </p:childTnLst>
                                </p:cTn>
                              </p:par>
                            </p:childTnLst>
                          </p:cTn>
                        </p:par>
                        <p:par>
                          <p:cTn id="33" fill="hold">
                            <p:stCondLst>
                              <p:cond delay="500"/>
                            </p:stCondLst>
                            <p:childTnLst>
                              <p:par>
                                <p:cTn id="34" presetID="26" presetClass="emph" presetSubtype="0" repeatCount="2000" fill="hold" grpId="0" nodeType="afterEffect">
                                  <p:stCondLst>
                                    <p:cond delay="0"/>
                                  </p:stCondLst>
                                  <p:childTnLst>
                                    <p:animEffect transition="out" filter="fade">
                                      <p:cBhvr>
                                        <p:cTn id="35" dur="500" tmFilter="0, 0; .2, .5; .8, .5; 1, 0"/>
                                        <p:tgtEl>
                                          <p:spTgt spid="36"/>
                                        </p:tgtEl>
                                      </p:cBhvr>
                                    </p:animEffect>
                                    <p:animScale>
                                      <p:cBhvr>
                                        <p:cTn id="36" dur="250" autoRev="1" fill="hold"/>
                                        <p:tgtEl>
                                          <p:spTgt spid="36"/>
                                        </p:tgtEl>
                                      </p:cBhvr>
                                      <p:by x="105000" y="105000"/>
                                    </p:animScale>
                                  </p:childTnLst>
                                </p:cTn>
                              </p:par>
                            </p:childTnLst>
                          </p:cTn>
                        </p:par>
                      </p:childTnLst>
                    </p:cTn>
                  </p:par>
                </p:childTnLst>
              </p:cTn>
              <p:nextCondLst>
                <p:cond evt="onClick" delay="0">
                  <p:tgtEl>
                    <p:spTgt spid="7"/>
                  </p:tgtEl>
                </p:cond>
              </p:nextCondLst>
            </p:seq>
            <p:seq concurrent="1" nextAc="seek">
              <p:cTn id="37" restart="whenNotActive" fill="hold" evtFilter="cancelBubble" nodeType="interactiveSeq">
                <p:stCondLst>
                  <p:cond evt="onClick" delay="0">
                    <p:tgtEl>
                      <p:spTgt spid="23"/>
                    </p:tgtEl>
                  </p:cond>
                </p:stCondLst>
                <p:endSync evt="end" delay="0">
                  <p:rtn val="all"/>
                </p:endSync>
                <p:childTnLst>
                  <p:par>
                    <p:cTn id="38" fill="hold">
                      <p:stCondLst>
                        <p:cond delay="0"/>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left)">
                                      <p:cBhvr>
                                        <p:cTn id="42" dur="500"/>
                                        <p:tgtEl>
                                          <p:spTgt spid="9"/>
                                        </p:tgtEl>
                                      </p:cBhvr>
                                    </p:animEffect>
                                  </p:childTnLst>
                                </p:cTn>
                              </p:par>
                            </p:childTnLst>
                          </p:cTn>
                        </p:par>
                        <p:par>
                          <p:cTn id="43" fill="hold">
                            <p:stCondLst>
                              <p:cond delay="500"/>
                            </p:stCondLst>
                            <p:childTnLst>
                              <p:par>
                                <p:cTn id="44" presetID="26" presetClass="emph" presetSubtype="0" repeatCount="2000" fill="hold" grpId="0" nodeType="afterEffect">
                                  <p:stCondLst>
                                    <p:cond delay="0"/>
                                  </p:stCondLst>
                                  <p:childTnLst>
                                    <p:animEffect transition="out" filter="fade">
                                      <p:cBhvr>
                                        <p:cTn id="45" dur="500" tmFilter="0, 0; .2, .5; .8, .5; 1, 0"/>
                                        <p:tgtEl>
                                          <p:spTgt spid="20"/>
                                        </p:tgtEl>
                                      </p:cBhvr>
                                    </p:animEffect>
                                    <p:animScale>
                                      <p:cBhvr>
                                        <p:cTn id="46" dur="250" autoRev="1" fill="hold"/>
                                        <p:tgtEl>
                                          <p:spTgt spid="20"/>
                                        </p:tgtEl>
                                      </p:cBhvr>
                                      <p:by x="105000" y="105000"/>
                                    </p:animScale>
                                  </p:childTnLst>
                                </p:cTn>
                              </p:par>
                            </p:childTnLst>
                          </p:cTn>
                        </p:par>
                      </p:childTnLst>
                    </p:cTn>
                  </p:par>
                </p:childTnLst>
              </p:cTn>
              <p:nextCondLst>
                <p:cond evt="onClick" delay="0">
                  <p:tgtEl>
                    <p:spTgt spid="23"/>
                  </p:tgtEl>
                </p:cond>
              </p:nextCondLst>
            </p:seq>
            <p:seq concurrent="1" nextAc="seek">
              <p:cTn id="47" restart="whenNotActive" fill="hold" evtFilter="cancelBubble" nodeType="interactiveSeq">
                <p:stCondLst>
                  <p:cond evt="onClick" delay="0">
                    <p:tgtEl>
                      <p:spTgt spid="17"/>
                    </p:tgtEl>
                  </p:cond>
                </p:stCondLst>
                <p:endSync evt="end" delay="0">
                  <p:rtn val="all"/>
                </p:endSync>
                <p:childTnLst>
                  <p:par>
                    <p:cTn id="48" fill="hold">
                      <p:stCondLst>
                        <p:cond delay="0"/>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wipe(left)">
                                      <p:cBhvr>
                                        <p:cTn id="52" dur="500"/>
                                        <p:tgtEl>
                                          <p:spTgt spid="2"/>
                                        </p:tgtEl>
                                      </p:cBhvr>
                                    </p:animEffect>
                                  </p:childTnLst>
                                </p:cTn>
                              </p:par>
                            </p:childTnLst>
                          </p:cTn>
                        </p:par>
                        <p:par>
                          <p:cTn id="53" fill="hold">
                            <p:stCondLst>
                              <p:cond delay="500"/>
                            </p:stCondLst>
                            <p:childTnLst>
                              <p:par>
                                <p:cTn id="54" presetID="26" presetClass="emph" presetSubtype="0" repeatCount="2000" fill="hold" grpId="0" nodeType="afterEffect">
                                  <p:stCondLst>
                                    <p:cond delay="0"/>
                                  </p:stCondLst>
                                  <p:childTnLst>
                                    <p:animEffect transition="out" filter="fade">
                                      <p:cBhvr>
                                        <p:cTn id="55" dur="500" tmFilter="0, 0; .2, .5; .8, .5; 1, 0"/>
                                        <p:tgtEl>
                                          <p:spTgt spid="38"/>
                                        </p:tgtEl>
                                      </p:cBhvr>
                                    </p:animEffect>
                                    <p:animScale>
                                      <p:cBhvr>
                                        <p:cTn id="56" dur="250" autoRev="1" fill="hold"/>
                                        <p:tgtEl>
                                          <p:spTgt spid="38"/>
                                        </p:tgtEl>
                                      </p:cBhvr>
                                      <p:by x="105000" y="105000"/>
                                    </p:animScale>
                                  </p:childTnLst>
                                </p:cTn>
                              </p:par>
                            </p:childTnLst>
                          </p:cTn>
                        </p:par>
                      </p:childTnLst>
                    </p:cTn>
                  </p:par>
                </p:childTnLst>
              </p:cTn>
              <p:nextCondLst>
                <p:cond evt="onClick" delay="0">
                  <p:tgtEl>
                    <p:spTgt spid="17"/>
                  </p:tgtEl>
                </p:cond>
              </p:nextCondLst>
            </p:seq>
          </p:childTnLst>
        </p:cTn>
      </p:par>
    </p:tnLst>
    <p:bldLst>
      <p:bldP spid="2" grpId="0" animBg="1"/>
      <p:bldP spid="6" grpId="0" animBg="1"/>
      <p:bldP spid="8" grpId="0" animBg="1"/>
      <p:bldP spid="9" grpId="0" animBg="1"/>
      <p:bldP spid="36" grpId="0" animBg="1"/>
      <p:bldP spid="38" grpId="0" animBg="1"/>
      <p:bldP spid="42" grpId="0" animBg="1"/>
      <p:bldP spid="2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55650" y="2183647"/>
            <a:ext cx="7705062" cy="246221"/>
          </a:xfrm>
          <a:prstGeom prst="rect">
            <a:avLst/>
          </a:prstGeom>
          <a:noFill/>
        </p:spPr>
        <p:txBody>
          <a:bodyPr wrap="square" lIns="0" tIns="0" rIns="0" bIns="0" rtlCol="0">
            <a:spAutoFit/>
          </a:bodyPr>
          <a:lstStyle/>
          <a:p>
            <a:pPr lvl="0"/>
            <a: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Watch the </a:t>
            </a:r>
            <a:r>
              <a:rPr lang="en-GB" sz="1600" b="1" dirty="0">
                <a:solidFill>
                  <a:srgbClr val="2F3344"/>
                </a:solidFill>
                <a:latin typeface="BBC Reith Sans" panose="020B0603020204020204" pitchFamily="34" charset="0"/>
                <a:ea typeface="BBC Reith Sans" panose="020B0603020204020204" pitchFamily="34" charset="0"/>
                <a:cs typeface="BBC Reith Sans" panose="020B0603020204020204" pitchFamily="34" charset="0"/>
                <a:sym typeface="Roboto"/>
                <a:hlinkClick r:id="rId2"/>
              </a:rPr>
              <a:t>BBC World Space Week Live Lesson</a:t>
            </a:r>
            <a: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 </a:t>
            </a:r>
            <a:r>
              <a:rPr lang="en-GB" sz="1600" dirty="0">
                <a:latin typeface="Roboto"/>
                <a:ea typeface="Roboto"/>
                <a:cs typeface="Roboto"/>
                <a:sym typeface="Roboto"/>
              </a:rPr>
              <a:t>with your class.</a:t>
            </a:r>
            <a: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 </a:t>
            </a:r>
          </a:p>
        </p:txBody>
      </p:sp>
      <p:sp>
        <p:nvSpPr>
          <p:cNvPr id="10" name="Freeform 9"/>
          <p:cNvSpPr/>
          <p:nvPr/>
        </p:nvSpPr>
        <p:spPr>
          <a:xfrm>
            <a:off x="1987826" y="2818085"/>
            <a:ext cx="7345017" cy="2459593"/>
          </a:xfrm>
          <a:custGeom>
            <a:avLst/>
            <a:gdLst>
              <a:gd name="connsiteX0" fmla="*/ 0 w 7345017"/>
              <a:gd name="connsiteY0" fmla="*/ 1227141 h 2459593"/>
              <a:gd name="connsiteX1" fmla="*/ 1113183 w 7345017"/>
              <a:gd name="connsiteY1" fmla="*/ 1813550 h 2459593"/>
              <a:gd name="connsiteX2" fmla="*/ 2782957 w 7345017"/>
              <a:gd name="connsiteY2" fmla="*/ 1217202 h 2459593"/>
              <a:gd name="connsiteX3" fmla="*/ 4104861 w 7345017"/>
              <a:gd name="connsiteY3" fmla="*/ 133837 h 2459593"/>
              <a:gd name="connsiteX4" fmla="*/ 5685183 w 7345017"/>
              <a:gd name="connsiteY4" fmla="*/ 233228 h 2459593"/>
              <a:gd name="connsiteX5" fmla="*/ 5864087 w 7345017"/>
              <a:gd name="connsiteY5" fmla="*/ 2081906 h 2459593"/>
              <a:gd name="connsiteX6" fmla="*/ 7345017 w 7345017"/>
              <a:gd name="connsiteY6" fmla="*/ 2459593 h 2459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45017" h="2459593">
                <a:moveTo>
                  <a:pt x="0" y="1227141"/>
                </a:moveTo>
                <a:cubicBezTo>
                  <a:pt x="324678" y="1521173"/>
                  <a:pt x="649357" y="1815206"/>
                  <a:pt x="1113183" y="1813550"/>
                </a:cubicBezTo>
                <a:cubicBezTo>
                  <a:pt x="1577009" y="1811894"/>
                  <a:pt x="2284344" y="1497154"/>
                  <a:pt x="2782957" y="1217202"/>
                </a:cubicBezTo>
                <a:cubicBezTo>
                  <a:pt x="3281570" y="937250"/>
                  <a:pt x="3621157" y="297833"/>
                  <a:pt x="4104861" y="133837"/>
                </a:cubicBezTo>
                <a:cubicBezTo>
                  <a:pt x="4588565" y="-30159"/>
                  <a:pt x="5391979" y="-91450"/>
                  <a:pt x="5685183" y="233228"/>
                </a:cubicBezTo>
                <a:cubicBezTo>
                  <a:pt x="5978387" y="557906"/>
                  <a:pt x="5587448" y="1710845"/>
                  <a:pt x="5864087" y="2081906"/>
                </a:cubicBezTo>
                <a:cubicBezTo>
                  <a:pt x="6140726" y="2452967"/>
                  <a:pt x="6742871" y="2456280"/>
                  <a:pt x="7345017" y="2459593"/>
                </a:cubicBezTo>
              </a:path>
            </a:pathLst>
          </a:custGeom>
          <a:noFill/>
          <a:ln w="38100" cap="rnd">
            <a:solidFill>
              <a:srgbClr val="ED6C7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0800000">
            <a:off x="0" y="-331589"/>
            <a:ext cx="9144000" cy="2515235"/>
          </a:xfrm>
          <a:prstGeom prst="rect">
            <a:avLst/>
          </a:prstGeom>
        </p:spPr>
      </p:pic>
      <p:sp>
        <p:nvSpPr>
          <p:cNvPr id="21" name="Title 20"/>
          <p:cNvSpPr>
            <a:spLocks noGrp="1"/>
          </p:cNvSpPr>
          <p:nvPr>
            <p:ph type="title"/>
          </p:nvPr>
        </p:nvSpPr>
        <p:spPr>
          <a:xfrm>
            <a:off x="457198" y="57992"/>
            <a:ext cx="8220075" cy="994306"/>
          </a:xfrm>
        </p:spPr>
        <p:txBody>
          <a:bodyPr/>
          <a:lstStyle/>
          <a:p>
            <a:r>
              <a:rPr lang="en-GB" sz="3500" dirty="0">
                <a:ln w="12700">
                  <a:solidFill>
                    <a:schemeClr val="bg1"/>
                  </a:solidFill>
                </a:ln>
                <a:solidFill>
                  <a:srgbClr val="2E303D"/>
                </a:solidFill>
                <a:latin typeface="BBC Reith Sans" panose="020B0603020204020204" pitchFamily="34" charset="0"/>
                <a:ea typeface="BBC Reith Sans" panose="020B0603020204020204" pitchFamily="34" charset="0"/>
                <a:cs typeface="BBC Reith Sans" panose="020B0603020204020204" pitchFamily="34" charset="0"/>
              </a:rPr>
              <a:t>BBC World Space Week Live Lesson</a:t>
            </a:r>
          </a:p>
        </p:txBody>
      </p:sp>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25921" y="2661264"/>
            <a:ext cx="4292158" cy="4196735"/>
          </a:xfrm>
          <a:prstGeom prst="rect">
            <a:avLst/>
          </a:prstGeom>
        </p:spPr>
      </p:pic>
      <p:pic>
        <p:nvPicPr>
          <p:cNvPr id="13" name="Picture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1152149">
            <a:off x="1163494" y="2728413"/>
            <a:ext cx="1150808" cy="1793525"/>
          </a:xfrm>
          <a:prstGeom prst="rect">
            <a:avLst/>
          </a:prstGeom>
        </p:spPr>
      </p:pic>
    </p:spTree>
    <p:extLst>
      <p:ext uri="{BB962C8B-B14F-4D97-AF65-F5344CB8AC3E}">
        <p14:creationId xmlns:p14="http://schemas.microsoft.com/office/powerpoint/2010/main" val="2266382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22" presetClass="entr" presetSubtype="2"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right)">
                                      <p:cBhvr>
                                        <p:cTn id="17" dur="500"/>
                                        <p:tgtEl>
                                          <p:spTgt spid="10"/>
                                        </p:tgtEl>
                                      </p:cBhvr>
                                    </p:animEffect>
                                  </p:childTnLst>
                                </p:cTn>
                              </p:par>
                            </p:childTnLst>
                          </p:cTn>
                        </p:par>
                        <p:par>
                          <p:cTn id="18" fill="hold">
                            <p:stCondLst>
                              <p:cond delay="2500"/>
                            </p:stCondLst>
                            <p:childTnLst>
                              <p:par>
                                <p:cTn id="19" presetID="10" presetClass="entr" presetSubtype="0"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55650" y="2017046"/>
            <a:ext cx="7705062" cy="1477328"/>
          </a:xfrm>
          <a:prstGeom prst="rect">
            <a:avLst/>
          </a:prstGeom>
          <a:noFill/>
        </p:spPr>
        <p:txBody>
          <a:bodyPr wrap="square" lIns="0" tIns="0" rIns="0" bIns="0" rtlCol="0">
            <a:spAutoFit/>
          </a:bodyPr>
          <a:lstStyle/>
          <a:p>
            <a:pPr lvl="0"/>
            <a: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The Solar System consists of the Sun at its centre and everything else that revolves around it, including the eight planets, their moons, </a:t>
            </a:r>
            <a:r>
              <a:rPr lang="en-GB" sz="1600" b="1" dirty="0">
                <a:solidFill>
                  <a:srgbClr val="38405B"/>
                </a:solidFill>
                <a:latin typeface="BBC Reith Sans" panose="020B0603020204020204" pitchFamily="34" charset="0"/>
                <a:ea typeface="BBC Reith Sans" panose="020B0603020204020204" pitchFamily="34" charset="0"/>
                <a:cs typeface="BBC Reith Sans" panose="020B0603020204020204" pitchFamily="34" charset="0"/>
                <a:sym typeface="Roboto"/>
              </a:rPr>
              <a:t>comets</a:t>
            </a:r>
            <a: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 </a:t>
            </a:r>
            <a:r>
              <a:rPr lang="en-GB" sz="1600" b="1" dirty="0">
                <a:solidFill>
                  <a:srgbClr val="38405B"/>
                </a:solidFill>
                <a:latin typeface="BBC Reith Sans" panose="020B0603020204020204" pitchFamily="34" charset="0"/>
                <a:ea typeface="BBC Reith Sans" panose="020B0603020204020204" pitchFamily="34" charset="0"/>
                <a:cs typeface="BBC Reith Sans" panose="020B0603020204020204" pitchFamily="34" charset="0"/>
                <a:sym typeface="Roboto"/>
              </a:rPr>
              <a:t>asteroids</a:t>
            </a:r>
            <a: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 rocks and ice, as well as five </a:t>
            </a:r>
            <a:r>
              <a:rPr lang="en-GB" sz="1600" b="1" dirty="0">
                <a:solidFill>
                  <a:srgbClr val="38405B"/>
                </a:solidFill>
                <a:latin typeface="BBC Reith Sans" panose="020B0603020204020204" pitchFamily="34" charset="0"/>
                <a:ea typeface="BBC Reith Sans" panose="020B0603020204020204" pitchFamily="34" charset="0"/>
                <a:cs typeface="BBC Reith Sans" panose="020B0603020204020204" pitchFamily="34" charset="0"/>
                <a:sym typeface="Roboto"/>
              </a:rPr>
              <a:t>dwarf planets</a:t>
            </a:r>
            <a: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a:t>
            </a:r>
          </a:p>
          <a:p>
            <a:pPr lvl="0"/>
            <a:endPar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endParaRPr>
          </a:p>
          <a:p>
            <a:pPr lvl="0"/>
            <a: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The Earth is the third planet from the Sun and is the only planet to have its own single moon. </a:t>
            </a:r>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a:off x="0" y="-331589"/>
            <a:ext cx="9144000" cy="2515235"/>
          </a:xfrm>
          <a:prstGeom prst="rect">
            <a:avLst/>
          </a:prstGeom>
        </p:spPr>
      </p:pic>
      <p:sp>
        <p:nvSpPr>
          <p:cNvPr id="21" name="Title 20"/>
          <p:cNvSpPr>
            <a:spLocks noGrp="1"/>
          </p:cNvSpPr>
          <p:nvPr>
            <p:ph type="title"/>
          </p:nvPr>
        </p:nvSpPr>
        <p:spPr>
          <a:xfrm>
            <a:off x="457198" y="57992"/>
            <a:ext cx="8220075" cy="994306"/>
          </a:xfrm>
        </p:spPr>
        <p:txBody>
          <a:bodyPr/>
          <a:lstStyle/>
          <a:p>
            <a:r>
              <a:rPr lang="en-GB" sz="3600" dirty="0">
                <a:ln w="12700">
                  <a:solidFill>
                    <a:schemeClr val="bg1"/>
                  </a:solidFill>
                </a:ln>
                <a:solidFill>
                  <a:srgbClr val="2E303D"/>
                </a:solidFill>
                <a:latin typeface="BBC Reith Sans" panose="020B0603020204020204" pitchFamily="34" charset="0"/>
                <a:ea typeface="BBC Reith Sans" panose="020B0603020204020204" pitchFamily="34" charset="0"/>
                <a:cs typeface="BBC Reith Sans" panose="020B0603020204020204" pitchFamily="34" charset="0"/>
              </a:rPr>
              <a:t>Introducing the Solar System</a:t>
            </a: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5650" y="3585995"/>
            <a:ext cx="3545045" cy="2506830"/>
          </a:xfrm>
          <a:prstGeom prst="roundRect">
            <a:avLst>
              <a:gd name="adj" fmla="val 7926"/>
            </a:avLst>
          </a:prstGeom>
        </p:spPr>
      </p:pic>
      <p:grpSp>
        <p:nvGrpSpPr>
          <p:cNvPr id="2" name="Group 1"/>
          <p:cNvGrpSpPr/>
          <p:nvPr/>
        </p:nvGrpSpPr>
        <p:grpSpPr>
          <a:xfrm>
            <a:off x="4652387" y="3585995"/>
            <a:ext cx="3735963" cy="3690195"/>
            <a:chOff x="4652387" y="3585995"/>
            <a:chExt cx="3735963" cy="3690195"/>
          </a:xfrm>
        </p:grpSpPr>
        <p:sp>
          <p:nvSpPr>
            <p:cNvPr id="8" name="Rounded Rectangle 7"/>
            <p:cNvSpPr/>
            <p:nvPr/>
          </p:nvSpPr>
          <p:spPr>
            <a:xfrm>
              <a:off x="4652387" y="3585995"/>
              <a:ext cx="3735963" cy="3528238"/>
            </a:xfrm>
            <a:prstGeom prst="roundRect">
              <a:avLst>
                <a:gd name="adj" fmla="val 5908"/>
              </a:avLst>
            </a:prstGeom>
            <a:solidFill>
              <a:srgbClr val="F188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ounded Rectangle 10"/>
            <p:cNvSpPr/>
            <p:nvPr/>
          </p:nvSpPr>
          <p:spPr>
            <a:xfrm>
              <a:off x="4803112" y="3747952"/>
              <a:ext cx="3436536" cy="3528238"/>
            </a:xfrm>
            <a:prstGeom prst="roundRect">
              <a:avLst>
                <a:gd name="adj" fmla="val 5908"/>
              </a:avLst>
            </a:prstGeom>
            <a:noFill/>
            <a:ln w="38100" cap="rnd">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TextBox 8"/>
          <p:cNvSpPr txBox="1"/>
          <p:nvPr/>
        </p:nvSpPr>
        <p:spPr>
          <a:xfrm>
            <a:off x="4977948" y="4002150"/>
            <a:ext cx="3084840" cy="2708434"/>
          </a:xfrm>
          <a:prstGeom prst="rect">
            <a:avLst/>
          </a:prstGeom>
          <a:noFill/>
        </p:spPr>
        <p:txBody>
          <a:bodyPr wrap="square" lIns="0" tIns="0" rIns="0" bIns="0" rtlCol="0">
            <a:spAutoFit/>
          </a:bodyPr>
          <a:lstStyle/>
          <a:p>
            <a:pPr lvl="0" algn="ctr"/>
            <a: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Many scientists believe that at some time in the past, over four billion years ago, a large chunk of rock around half the size of the Earth (possibly even another planet) collided with it.</a:t>
            </a:r>
          </a:p>
          <a:p>
            <a:pPr lvl="0" algn="ctr"/>
            <a:endPar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endParaRPr>
          </a:p>
          <a:p>
            <a:pPr lvl="0" algn="ctr"/>
            <a:endPar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endParaRPr>
          </a:p>
          <a:p>
            <a:pPr lvl="0" algn="ctr"/>
            <a: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The resulting rocky </a:t>
            </a:r>
            <a:r>
              <a:rPr lang="en-GB" sz="1600" b="1"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debris</a:t>
            </a:r>
            <a: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 clumped together to form </a:t>
            </a:r>
            <a:b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br>
            <a: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the Moon.</a:t>
            </a:r>
          </a:p>
        </p:txBody>
      </p:sp>
    </p:spTree>
    <p:extLst>
      <p:ext uri="{BB962C8B-B14F-4D97-AF65-F5344CB8AC3E}">
        <p14:creationId xmlns:p14="http://schemas.microsoft.com/office/powerpoint/2010/main" val="3535800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1000"/>
                            </p:stCondLst>
                            <p:childTnLst>
                              <p:par>
                                <p:cTn id="9" presetID="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22" presetClass="entr" presetSubtype="4"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childTnLst>
                          </p:cTn>
                        </p:par>
                        <p:par>
                          <p:cTn id="17" fill="hold">
                            <p:stCondLst>
                              <p:cond delay="2000"/>
                            </p:stCondLst>
                            <p:childTnLst>
                              <p:par>
                                <p:cTn id="18" presetID="10" presetClass="entr" presetSubtype="0"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55650" y="2017046"/>
            <a:ext cx="7705062" cy="1231106"/>
          </a:xfrm>
          <a:prstGeom prst="rect">
            <a:avLst/>
          </a:prstGeom>
          <a:noFill/>
        </p:spPr>
        <p:txBody>
          <a:bodyPr wrap="square" lIns="0" tIns="0" rIns="0" bIns="0" rtlCol="0">
            <a:spAutoFit/>
          </a:bodyPr>
          <a:lstStyle/>
          <a:p>
            <a:pPr lvl="0"/>
            <a: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The Moon is the brightest object you will see in the night sky.</a:t>
            </a:r>
          </a:p>
          <a:p>
            <a:pPr lvl="0"/>
            <a:endPar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endParaRPr>
          </a:p>
          <a:p>
            <a:pPr lvl="0"/>
            <a: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It is the fifth largest moon in the Solar System; however, it is unique because </a:t>
            </a:r>
            <a:b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br>
            <a: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it is much larger in relation to the planet it orbits than any of the other </a:t>
            </a:r>
            <a:b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br>
            <a: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planets’ moons.</a:t>
            </a:r>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a:off x="0" y="-331589"/>
            <a:ext cx="9144000" cy="2515235"/>
          </a:xfrm>
          <a:prstGeom prst="rect">
            <a:avLst/>
          </a:prstGeom>
        </p:spPr>
      </p:pic>
      <p:sp>
        <p:nvSpPr>
          <p:cNvPr id="21" name="Title 20"/>
          <p:cNvSpPr>
            <a:spLocks noGrp="1"/>
          </p:cNvSpPr>
          <p:nvPr>
            <p:ph type="title"/>
          </p:nvPr>
        </p:nvSpPr>
        <p:spPr>
          <a:xfrm>
            <a:off x="457198" y="57992"/>
            <a:ext cx="8220075" cy="994306"/>
          </a:xfrm>
        </p:spPr>
        <p:txBody>
          <a:bodyPr/>
          <a:lstStyle/>
          <a:p>
            <a:r>
              <a:rPr lang="en-GB" sz="3600" dirty="0">
                <a:ln w="12700">
                  <a:solidFill>
                    <a:schemeClr val="bg1"/>
                  </a:solidFill>
                </a:ln>
                <a:solidFill>
                  <a:srgbClr val="2E303D"/>
                </a:solidFill>
                <a:latin typeface="BBC Reith Sans" panose="020B0603020204020204" pitchFamily="34" charset="0"/>
                <a:ea typeface="BBC Reith Sans" panose="020B0603020204020204" pitchFamily="34" charset="0"/>
                <a:cs typeface="BBC Reith Sans" panose="020B0603020204020204" pitchFamily="34" charset="0"/>
              </a:rPr>
              <a:t>The Moon</a:t>
            </a:r>
          </a:p>
        </p:txBody>
      </p:sp>
      <p:grpSp>
        <p:nvGrpSpPr>
          <p:cNvPr id="2" name="Group 1"/>
          <p:cNvGrpSpPr/>
          <p:nvPr/>
        </p:nvGrpSpPr>
        <p:grpSpPr>
          <a:xfrm>
            <a:off x="4391131" y="3248152"/>
            <a:ext cx="3997220" cy="4028038"/>
            <a:chOff x="4391131" y="3248152"/>
            <a:chExt cx="3997220" cy="4028038"/>
          </a:xfrm>
        </p:grpSpPr>
        <p:sp>
          <p:nvSpPr>
            <p:cNvPr id="8" name="Rounded Rectangle 7"/>
            <p:cNvSpPr/>
            <p:nvPr/>
          </p:nvSpPr>
          <p:spPr>
            <a:xfrm>
              <a:off x="4391131" y="3248152"/>
              <a:ext cx="3997220" cy="3866081"/>
            </a:xfrm>
            <a:prstGeom prst="roundRect">
              <a:avLst>
                <a:gd name="adj" fmla="val 5908"/>
              </a:avLst>
            </a:prstGeom>
            <a:solidFill>
              <a:srgbClr val="6FBD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ounded Rectangle 10"/>
            <p:cNvSpPr/>
            <p:nvPr/>
          </p:nvSpPr>
          <p:spPr>
            <a:xfrm>
              <a:off x="4551314" y="3410109"/>
              <a:ext cx="3676854" cy="3866081"/>
            </a:xfrm>
            <a:prstGeom prst="roundRect">
              <a:avLst>
                <a:gd name="adj" fmla="val 5908"/>
              </a:avLst>
            </a:prstGeom>
            <a:noFill/>
            <a:ln w="38100" cap="rnd">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2659" y="3348634"/>
            <a:ext cx="4827221" cy="4822837"/>
          </a:xfrm>
          <a:prstGeom prst="rect">
            <a:avLst/>
          </a:prstGeom>
        </p:spPr>
      </p:pic>
      <p:grpSp>
        <p:nvGrpSpPr>
          <p:cNvPr id="3" name="Group 2"/>
          <p:cNvGrpSpPr/>
          <p:nvPr/>
        </p:nvGrpSpPr>
        <p:grpSpPr>
          <a:xfrm>
            <a:off x="4712677" y="3583119"/>
            <a:ext cx="3631466" cy="3000466"/>
            <a:chOff x="4712677" y="3583119"/>
            <a:chExt cx="3631466" cy="3000466"/>
          </a:xfrm>
        </p:grpSpPr>
        <p:sp>
          <p:nvSpPr>
            <p:cNvPr id="9" name="TextBox 8"/>
            <p:cNvSpPr txBox="1"/>
            <p:nvPr/>
          </p:nvSpPr>
          <p:spPr>
            <a:xfrm>
              <a:off x="4712677" y="3875151"/>
              <a:ext cx="3350111" cy="2708434"/>
            </a:xfrm>
            <a:prstGeom prst="rect">
              <a:avLst/>
            </a:prstGeom>
            <a:noFill/>
          </p:spPr>
          <p:txBody>
            <a:bodyPr wrap="square" lIns="0" tIns="0" rIns="0" bIns="0" rtlCol="0">
              <a:spAutoFit/>
            </a:bodyPr>
            <a:lstStyle/>
            <a:p>
              <a:pPr marL="285750" lvl="0" indent="-285750">
                <a:buFont typeface="Arial" panose="020B0604020202020204" pitchFamily="34" charset="0"/>
                <a:buChar char="•"/>
              </a:pPr>
              <a: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The word lunar derives from the Latin word for moon, ‘</a:t>
              </a:r>
              <a:r>
                <a:rPr lang="en-GB" sz="1600" dirty="0" err="1">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luna</a:t>
              </a:r>
              <a: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 and means anything resembling or affected by the Moon.</a:t>
              </a:r>
            </a:p>
            <a:p>
              <a:pPr marL="285750" lvl="0" indent="-285750">
                <a:buFont typeface="Arial" panose="020B0604020202020204" pitchFamily="34" charset="0"/>
                <a:buChar char="•"/>
              </a:pPr>
              <a:endPar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endParaRPr>
            </a:p>
            <a:p>
              <a:pPr marL="285750" lvl="0" indent="-285750">
                <a:buFont typeface="Arial" panose="020B0604020202020204" pitchFamily="34" charset="0"/>
                <a:buChar char="•"/>
              </a:pPr>
              <a: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The </a:t>
              </a:r>
              <a:r>
                <a:rPr lang="en-GB" sz="1600" b="1"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radius</a:t>
              </a:r>
              <a: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 of the Moon is about 1740km, which is 27% of the radius of the Earth.</a:t>
              </a:r>
            </a:p>
            <a:p>
              <a:pPr marL="285750" lvl="0" indent="-285750">
                <a:buFont typeface="Arial" panose="020B0604020202020204" pitchFamily="34" charset="0"/>
                <a:buChar char="•"/>
              </a:pPr>
              <a:endPar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endParaRPr>
            </a:p>
            <a:p>
              <a:pPr marL="285750" lvl="0" indent="-285750">
                <a:buFont typeface="Arial" panose="020B0604020202020204" pitchFamily="34" charset="0"/>
                <a:buChar char="•"/>
              </a:pPr>
              <a: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The Moon and the Earth are about 384 400km apart.</a:t>
              </a:r>
            </a:p>
          </p:txBody>
        </p:sp>
        <p:sp>
          <p:nvSpPr>
            <p:cNvPr id="14" name="TextBox 13"/>
            <p:cNvSpPr txBox="1"/>
            <p:nvPr/>
          </p:nvSpPr>
          <p:spPr>
            <a:xfrm>
              <a:off x="4994032" y="3583119"/>
              <a:ext cx="3350111" cy="246221"/>
            </a:xfrm>
            <a:prstGeom prst="rect">
              <a:avLst/>
            </a:prstGeom>
            <a:noFill/>
          </p:spPr>
          <p:txBody>
            <a:bodyPr wrap="square" lIns="0" tIns="0" rIns="0" bIns="0" rtlCol="0">
              <a:spAutoFit/>
            </a:bodyPr>
            <a:lstStyle/>
            <a:p>
              <a:pPr lvl="0"/>
              <a:r>
                <a:rPr lang="en-GB" sz="1600" b="1" dirty="0">
                  <a:solidFill>
                    <a:srgbClr val="232321"/>
                  </a:solidFill>
                  <a:latin typeface="BBC Reith Sans" panose="020B0603020204020204" pitchFamily="34" charset="0"/>
                  <a:ea typeface="BBC Reith Sans" panose="020B0603020204020204" pitchFamily="34" charset="0"/>
                  <a:cs typeface="BBC Reith Sans" panose="020B0603020204020204" pitchFamily="34" charset="0"/>
                  <a:sym typeface="Roboto"/>
                </a:rPr>
                <a:t>Top Lunar Facts</a:t>
              </a:r>
            </a:p>
          </p:txBody>
        </p:sp>
      </p:grpSp>
    </p:spTree>
    <p:extLst>
      <p:ext uri="{BB962C8B-B14F-4D97-AF65-F5344CB8AC3E}">
        <p14:creationId xmlns:p14="http://schemas.microsoft.com/office/powerpoint/2010/main" val="1044602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1000"/>
                            </p:stCondLst>
                            <p:childTnLst>
                              <p:par>
                                <p:cTn id="9" presetID="31"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1000" fill="hold"/>
                                        <p:tgtEl>
                                          <p:spTgt spid="10"/>
                                        </p:tgtEl>
                                        <p:attrNameLst>
                                          <p:attrName>ppt_w</p:attrName>
                                        </p:attrNameLst>
                                      </p:cBhvr>
                                      <p:tavLst>
                                        <p:tav tm="0">
                                          <p:val>
                                            <p:fltVal val="0"/>
                                          </p:val>
                                        </p:tav>
                                        <p:tav tm="100000">
                                          <p:val>
                                            <p:strVal val="#ppt_w"/>
                                          </p:val>
                                        </p:tav>
                                      </p:tavLst>
                                    </p:anim>
                                    <p:anim calcmode="lin" valueType="num">
                                      <p:cBhvr>
                                        <p:cTn id="12" dur="1000" fill="hold"/>
                                        <p:tgtEl>
                                          <p:spTgt spid="10"/>
                                        </p:tgtEl>
                                        <p:attrNameLst>
                                          <p:attrName>ppt_h</p:attrName>
                                        </p:attrNameLst>
                                      </p:cBhvr>
                                      <p:tavLst>
                                        <p:tav tm="0">
                                          <p:val>
                                            <p:fltVal val="0"/>
                                          </p:val>
                                        </p:tav>
                                        <p:tav tm="100000">
                                          <p:val>
                                            <p:strVal val="#ppt_h"/>
                                          </p:val>
                                        </p:tav>
                                      </p:tavLst>
                                    </p:anim>
                                    <p:anim calcmode="lin" valueType="num">
                                      <p:cBhvr>
                                        <p:cTn id="13" dur="1000" fill="hold"/>
                                        <p:tgtEl>
                                          <p:spTgt spid="10"/>
                                        </p:tgtEl>
                                        <p:attrNameLst>
                                          <p:attrName>style.rotation</p:attrName>
                                        </p:attrNameLst>
                                      </p:cBhvr>
                                      <p:tavLst>
                                        <p:tav tm="0">
                                          <p:val>
                                            <p:fltVal val="90"/>
                                          </p:val>
                                        </p:tav>
                                        <p:tav tm="100000">
                                          <p:val>
                                            <p:fltVal val="0"/>
                                          </p:val>
                                        </p:tav>
                                      </p:tavLst>
                                    </p:anim>
                                    <p:animEffect transition="in" filter="fade">
                                      <p:cBhvr>
                                        <p:cTn id="14" dur="1000"/>
                                        <p:tgtEl>
                                          <p:spTgt spid="10"/>
                                        </p:tgtEl>
                                      </p:cBhvr>
                                    </p:animEffect>
                                  </p:childTnLst>
                                </p:cTn>
                              </p:par>
                            </p:childTnLst>
                          </p:cTn>
                        </p:par>
                        <p:par>
                          <p:cTn id="15" fill="hold">
                            <p:stCondLst>
                              <p:cond delay="2000"/>
                            </p:stCondLst>
                            <p:childTnLst>
                              <p:par>
                                <p:cTn id="16" presetID="22" presetClass="entr" presetSubtype="4"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par>
                          <p:cTn id="19" fill="hold">
                            <p:stCondLst>
                              <p:cond delay="2500"/>
                            </p:stCondLst>
                            <p:childTnLst>
                              <p:par>
                                <p:cTn id="20" presetID="10" presetClass="entr" presetSubtype="0"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55650" y="2017046"/>
            <a:ext cx="7705062" cy="1477328"/>
          </a:xfrm>
          <a:prstGeom prst="rect">
            <a:avLst/>
          </a:prstGeom>
          <a:noFill/>
        </p:spPr>
        <p:txBody>
          <a:bodyPr wrap="square" lIns="0" tIns="0" rIns="0" bIns="0" rtlCol="0">
            <a:spAutoFit/>
          </a:bodyPr>
          <a:lstStyle/>
          <a:p>
            <a:pPr lvl="0"/>
            <a: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Just as the Earth orbits the Sun, the Moon orbits the Earth. One complete </a:t>
            </a:r>
            <a:r>
              <a:rPr lang="en-GB" sz="1600" b="1" dirty="0">
                <a:solidFill>
                  <a:srgbClr val="2F3344"/>
                </a:solidFill>
                <a:latin typeface="BBC Reith Sans" panose="020B0603020204020204" pitchFamily="34" charset="0"/>
                <a:ea typeface="BBC Reith Sans" panose="020B0603020204020204" pitchFamily="34" charset="0"/>
                <a:cs typeface="BBC Reith Sans" panose="020B0603020204020204" pitchFamily="34" charset="0"/>
                <a:sym typeface="Roboto"/>
              </a:rPr>
              <a:t>orbit</a:t>
            </a:r>
            <a: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 takes around 27 Earth days. The Moon also rotates on its </a:t>
            </a:r>
            <a:r>
              <a:rPr lang="en-GB" sz="1600" b="1" dirty="0">
                <a:solidFill>
                  <a:srgbClr val="2F3344"/>
                </a:solidFill>
                <a:latin typeface="BBC Reith Sans" panose="020B0603020204020204" pitchFamily="34" charset="0"/>
                <a:ea typeface="BBC Reith Sans" panose="020B0603020204020204" pitchFamily="34" charset="0"/>
                <a:cs typeface="BBC Reith Sans" panose="020B0603020204020204" pitchFamily="34" charset="0"/>
                <a:sym typeface="Roboto"/>
              </a:rPr>
              <a:t>axis</a:t>
            </a:r>
            <a: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 just like the Earth, and this rotation occurs at the same rate as its orbit.</a:t>
            </a:r>
          </a:p>
          <a:p>
            <a:pPr lvl="0"/>
            <a:endPar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endParaRPr>
          </a:p>
          <a:p>
            <a:pPr lvl="0"/>
            <a: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This means, here on Earth, we only ever see the same side of the Moon, the nearside.</a:t>
            </a:r>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a:off x="0" y="-331589"/>
            <a:ext cx="9144000" cy="2515235"/>
          </a:xfrm>
          <a:prstGeom prst="rect">
            <a:avLst/>
          </a:prstGeom>
        </p:spPr>
      </p:pic>
      <p:sp>
        <p:nvSpPr>
          <p:cNvPr id="21" name="Title 20"/>
          <p:cNvSpPr>
            <a:spLocks noGrp="1"/>
          </p:cNvSpPr>
          <p:nvPr>
            <p:ph type="title"/>
          </p:nvPr>
        </p:nvSpPr>
        <p:spPr>
          <a:xfrm>
            <a:off x="457198" y="57992"/>
            <a:ext cx="8220075" cy="994306"/>
          </a:xfrm>
        </p:spPr>
        <p:txBody>
          <a:bodyPr/>
          <a:lstStyle/>
          <a:p>
            <a:r>
              <a:rPr lang="en-GB" sz="3600" dirty="0">
                <a:ln w="12700">
                  <a:solidFill>
                    <a:schemeClr val="bg1"/>
                  </a:solidFill>
                </a:ln>
                <a:solidFill>
                  <a:srgbClr val="2E303D"/>
                </a:solidFill>
                <a:latin typeface="BBC Reith Sans" panose="020B0603020204020204" pitchFamily="34" charset="0"/>
                <a:ea typeface="BBC Reith Sans" panose="020B0603020204020204" pitchFamily="34" charset="0"/>
                <a:cs typeface="BBC Reith Sans" panose="020B0603020204020204" pitchFamily="34" charset="0"/>
              </a:rPr>
              <a:t>Orbits and Rotations</a:t>
            </a:r>
          </a:p>
        </p:txBody>
      </p:sp>
      <p:grpSp>
        <p:nvGrpSpPr>
          <p:cNvPr id="2" name="Group 1"/>
          <p:cNvGrpSpPr/>
          <p:nvPr/>
        </p:nvGrpSpPr>
        <p:grpSpPr>
          <a:xfrm>
            <a:off x="755650" y="3737987"/>
            <a:ext cx="3906785" cy="3538202"/>
            <a:chOff x="755650" y="3737987"/>
            <a:chExt cx="3906785" cy="3538202"/>
          </a:xfrm>
        </p:grpSpPr>
        <p:sp>
          <p:nvSpPr>
            <p:cNvPr id="8" name="Rounded Rectangle 7"/>
            <p:cNvSpPr/>
            <p:nvPr/>
          </p:nvSpPr>
          <p:spPr>
            <a:xfrm>
              <a:off x="755650" y="3737987"/>
              <a:ext cx="3906785" cy="3376245"/>
            </a:xfrm>
            <a:prstGeom prst="roundRect">
              <a:avLst>
                <a:gd name="adj" fmla="val 7362"/>
              </a:avLst>
            </a:prstGeom>
            <a:solidFill>
              <a:srgbClr val="8ACB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ounded Rectangle 10"/>
            <p:cNvSpPr/>
            <p:nvPr/>
          </p:nvSpPr>
          <p:spPr>
            <a:xfrm>
              <a:off x="912209" y="3899944"/>
              <a:ext cx="3593667" cy="3376245"/>
            </a:xfrm>
            <a:prstGeom prst="roundRect">
              <a:avLst>
                <a:gd name="adj" fmla="val 5908"/>
              </a:avLst>
            </a:prstGeom>
            <a:noFill/>
            <a:ln w="38100" cap="rnd">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6" name="Group 15"/>
          <p:cNvGrpSpPr/>
          <p:nvPr/>
        </p:nvGrpSpPr>
        <p:grpSpPr>
          <a:xfrm>
            <a:off x="1117388" y="4074792"/>
            <a:ext cx="3309919" cy="2015581"/>
            <a:chOff x="4752869" y="3583119"/>
            <a:chExt cx="3309919" cy="2015581"/>
          </a:xfrm>
        </p:grpSpPr>
        <p:sp>
          <p:nvSpPr>
            <p:cNvPr id="9" name="TextBox 8"/>
            <p:cNvSpPr txBox="1"/>
            <p:nvPr/>
          </p:nvSpPr>
          <p:spPr>
            <a:xfrm>
              <a:off x="4752870" y="3875151"/>
              <a:ext cx="3309918" cy="1723549"/>
            </a:xfrm>
            <a:prstGeom prst="rect">
              <a:avLst/>
            </a:prstGeom>
            <a:noFill/>
          </p:spPr>
          <p:txBody>
            <a:bodyPr wrap="square" lIns="0" tIns="0" rIns="0" bIns="0" rtlCol="0">
              <a:spAutoFit/>
            </a:bodyPr>
            <a:lstStyle/>
            <a:p>
              <a:pPr lvl="0"/>
              <a: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Humans first set foot on the Moon on 20</a:t>
              </a:r>
              <a:r>
                <a:rPr lang="en-GB" sz="1600" baseline="300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th</a:t>
              </a:r>
              <a: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 July 1969 when the American crew from the Apollo 11 spaceflight successfully reached and made contact with the Moon. It was the nearside that they landed on.</a:t>
              </a:r>
            </a:p>
          </p:txBody>
        </p:sp>
        <p:sp>
          <p:nvSpPr>
            <p:cNvPr id="14" name="TextBox 13"/>
            <p:cNvSpPr txBox="1"/>
            <p:nvPr/>
          </p:nvSpPr>
          <p:spPr>
            <a:xfrm>
              <a:off x="4752869" y="3583119"/>
              <a:ext cx="3309918" cy="246221"/>
            </a:xfrm>
            <a:prstGeom prst="rect">
              <a:avLst/>
            </a:prstGeom>
            <a:noFill/>
          </p:spPr>
          <p:txBody>
            <a:bodyPr wrap="square" lIns="0" tIns="0" rIns="0" bIns="0" rtlCol="0">
              <a:spAutoFit/>
            </a:bodyPr>
            <a:lstStyle/>
            <a:p>
              <a:pPr lvl="0"/>
              <a:r>
                <a:rPr lang="en-GB" sz="1600" b="1" dirty="0">
                  <a:solidFill>
                    <a:srgbClr val="232321"/>
                  </a:solidFill>
                  <a:latin typeface="BBC Reith Sans" panose="020B0603020204020204" pitchFamily="34" charset="0"/>
                  <a:ea typeface="BBC Reith Sans" panose="020B0603020204020204" pitchFamily="34" charset="0"/>
                  <a:cs typeface="BBC Reith Sans" panose="020B0603020204020204" pitchFamily="34" charset="0"/>
                  <a:sym typeface="Roboto"/>
                </a:rPr>
                <a:t>Did you know… ?</a:t>
              </a:r>
            </a:p>
          </p:txBody>
        </p:sp>
      </p:grpSp>
      <p:pic>
        <p:nvPicPr>
          <p:cNvPr id="13" name="Picture 1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944464" y="3737987"/>
            <a:ext cx="3443886" cy="2352386"/>
          </a:xfrm>
          <a:prstGeom prst="roundRect">
            <a:avLst>
              <a:gd name="adj" fmla="val 11153"/>
            </a:avLst>
          </a:prstGeom>
        </p:spPr>
      </p:pic>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1000"/>
                            </p:stCondLst>
                            <p:childTnLst>
                              <p:par>
                                <p:cTn id="9" presetID="2" presetClass="entr" presetSubtype="2"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1+#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22" presetClass="entr" presetSubtype="4"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55650" y="2017046"/>
            <a:ext cx="7705062" cy="1723549"/>
          </a:xfrm>
          <a:prstGeom prst="rect">
            <a:avLst/>
          </a:prstGeom>
          <a:noFill/>
        </p:spPr>
        <p:txBody>
          <a:bodyPr wrap="square" lIns="0" tIns="0" rIns="0" bIns="0" rtlCol="0">
            <a:spAutoFit/>
          </a:bodyPr>
          <a:lstStyle/>
          <a:p>
            <a:pPr lvl="0"/>
            <a: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Although the Moon is the brightest object in the night sky, it doesn’t actually make its own light. The Moon appears to shine because it reflects light from </a:t>
            </a:r>
            <a:b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br>
            <a: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the Sun.</a:t>
            </a:r>
          </a:p>
          <a:p>
            <a:pPr lvl="0"/>
            <a:endPar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endParaRPr>
          </a:p>
          <a:p>
            <a:pPr lvl="0"/>
            <a: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The side of the Moon facing the Sun always appears bright because of the Sun’s rays shining on it. There will always be half of the Moon illuminated by the Sun and the other half will always be in the dark because no light can reach it.</a:t>
            </a:r>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a:off x="0" y="-331589"/>
            <a:ext cx="9144000" cy="2515235"/>
          </a:xfrm>
          <a:prstGeom prst="rect">
            <a:avLst/>
          </a:prstGeom>
        </p:spPr>
      </p:pic>
      <p:sp>
        <p:nvSpPr>
          <p:cNvPr id="21" name="Title 20"/>
          <p:cNvSpPr>
            <a:spLocks noGrp="1"/>
          </p:cNvSpPr>
          <p:nvPr>
            <p:ph type="title"/>
          </p:nvPr>
        </p:nvSpPr>
        <p:spPr>
          <a:xfrm>
            <a:off x="457198" y="57992"/>
            <a:ext cx="8220075" cy="994306"/>
          </a:xfrm>
        </p:spPr>
        <p:txBody>
          <a:bodyPr/>
          <a:lstStyle/>
          <a:p>
            <a:r>
              <a:rPr lang="en-GB" sz="3600" dirty="0">
                <a:ln w="12700">
                  <a:solidFill>
                    <a:schemeClr val="bg1"/>
                  </a:solidFill>
                </a:ln>
                <a:solidFill>
                  <a:srgbClr val="2E303D"/>
                </a:solidFill>
                <a:latin typeface="BBC Reith Sans" panose="020B0603020204020204" pitchFamily="34" charset="0"/>
                <a:ea typeface="BBC Reith Sans" panose="020B0603020204020204" pitchFamily="34" charset="0"/>
                <a:cs typeface="BBC Reith Sans" panose="020B0603020204020204" pitchFamily="34" charset="0"/>
              </a:rPr>
              <a:t>Does the Moon Shine?</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55650" y="3878663"/>
            <a:ext cx="7641539" cy="2214161"/>
          </a:xfrm>
          <a:prstGeom prst="roundRect">
            <a:avLst>
              <a:gd name="adj" fmla="val 7137"/>
            </a:avLst>
          </a:prstGeom>
        </p:spPr>
      </p:pic>
      <p:grpSp>
        <p:nvGrpSpPr>
          <p:cNvPr id="3" name="Group 2"/>
          <p:cNvGrpSpPr/>
          <p:nvPr/>
        </p:nvGrpSpPr>
        <p:grpSpPr>
          <a:xfrm>
            <a:off x="859132" y="4481651"/>
            <a:ext cx="2255855" cy="1008184"/>
            <a:chOff x="859132" y="4481651"/>
            <a:chExt cx="2255855" cy="1008184"/>
          </a:xfrm>
        </p:grpSpPr>
        <p:grpSp>
          <p:nvGrpSpPr>
            <p:cNvPr id="7" name="Group 6"/>
            <p:cNvGrpSpPr/>
            <p:nvPr/>
          </p:nvGrpSpPr>
          <p:grpSpPr>
            <a:xfrm>
              <a:off x="1758461" y="4481651"/>
              <a:ext cx="1356526" cy="1008184"/>
              <a:chOff x="1416818" y="4360985"/>
              <a:chExt cx="1356526" cy="1008184"/>
            </a:xfrm>
          </p:grpSpPr>
          <p:cxnSp>
            <p:nvCxnSpPr>
              <p:cNvPr id="5" name="Straight Arrow Connector 4"/>
              <p:cNvCxnSpPr/>
              <p:nvPr/>
            </p:nvCxnSpPr>
            <p:spPr>
              <a:xfrm>
                <a:off x="1416818" y="4360985"/>
                <a:ext cx="904351" cy="0"/>
              </a:xfrm>
              <a:prstGeom prst="straightConnector1">
                <a:avLst/>
              </a:prstGeom>
              <a:ln w="28575">
                <a:solidFill>
                  <a:schemeClr val="bg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1868993" y="4865077"/>
                <a:ext cx="904351" cy="0"/>
              </a:xfrm>
              <a:prstGeom prst="straightConnector1">
                <a:avLst/>
              </a:prstGeom>
              <a:ln w="28575">
                <a:solidFill>
                  <a:schemeClr val="bg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1416818" y="5369169"/>
                <a:ext cx="904351" cy="0"/>
              </a:xfrm>
              <a:prstGeom prst="straightConnector1">
                <a:avLst/>
              </a:prstGeom>
              <a:ln w="28575">
                <a:solidFill>
                  <a:schemeClr val="bg1"/>
                </a:solidFill>
                <a:prstDash val="solid"/>
                <a:tailEnd type="triangle"/>
              </a:ln>
            </p:spPr>
            <p:style>
              <a:lnRef idx="1">
                <a:schemeClr val="accent1"/>
              </a:lnRef>
              <a:fillRef idx="0">
                <a:schemeClr val="accent1"/>
              </a:fillRef>
              <a:effectRef idx="0">
                <a:schemeClr val="accent1"/>
              </a:effectRef>
              <a:fontRef idx="minor">
                <a:schemeClr val="tx1"/>
              </a:fontRef>
            </p:style>
          </p:cxnSp>
        </p:grpSp>
        <p:sp>
          <p:nvSpPr>
            <p:cNvPr id="10" name="TextBox 9"/>
            <p:cNvSpPr txBox="1"/>
            <p:nvPr/>
          </p:nvSpPr>
          <p:spPr>
            <a:xfrm>
              <a:off x="859132" y="4788444"/>
              <a:ext cx="1291214" cy="369332"/>
            </a:xfrm>
            <a:prstGeom prst="rect">
              <a:avLst/>
            </a:prstGeom>
            <a:noFill/>
          </p:spPr>
          <p:txBody>
            <a:bodyPr wrap="square" rtlCol="0">
              <a:spAutoFit/>
            </a:bodyPr>
            <a:lstStyle/>
            <a:p>
              <a:r>
                <a:rPr lang="en-GB" b="1" dirty="0">
                  <a:solidFill>
                    <a:schemeClr val="bg1"/>
                  </a:solidFill>
                </a:rPr>
                <a:t>Sun’s rays</a:t>
              </a:r>
            </a:p>
          </p:txBody>
        </p:sp>
      </p:grpSp>
    </p:spTree>
    <p:extLst>
      <p:ext uri="{BB962C8B-B14F-4D97-AF65-F5344CB8AC3E}">
        <p14:creationId xmlns:p14="http://schemas.microsoft.com/office/powerpoint/2010/main" val="2580028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animEffect transition="in" filter="fade">
                                      <p:cBhvr>
                                        <p:cTn id="11" dur="500"/>
                                        <p:tgtEl>
                                          <p:spTgt spid="6">
                                            <p:txEl>
                                              <p:pRg st="2" end="2"/>
                                            </p:txEl>
                                          </p:spTgt>
                                        </p:tgtEl>
                                      </p:cBhvr>
                                    </p:animEffect>
                                  </p:childTnLst>
                                </p:cTn>
                              </p:par>
                            </p:childTnLst>
                          </p:cTn>
                        </p:par>
                        <p:par>
                          <p:cTn id="12" fill="hold">
                            <p:stCondLst>
                              <p:cond delay="1500"/>
                            </p:stCondLst>
                            <p:childTnLst>
                              <p:par>
                                <p:cTn id="13" presetID="2" presetClass="entr" presetSubtype="4"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par>
                          <p:cTn id="17" fill="hold">
                            <p:stCondLst>
                              <p:cond delay="2000"/>
                            </p:stCondLst>
                            <p:childTnLst>
                              <p:par>
                                <p:cTn id="18" presetID="22" presetClass="entr" presetSubtype="8"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left)">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a:off x="0" y="-331589"/>
            <a:ext cx="9144000" cy="2515235"/>
          </a:xfrm>
          <a:prstGeom prst="rect">
            <a:avLst/>
          </a:prstGeom>
        </p:spPr>
      </p:pic>
      <p:sp>
        <p:nvSpPr>
          <p:cNvPr id="21" name="Title 20"/>
          <p:cNvSpPr>
            <a:spLocks noGrp="1"/>
          </p:cNvSpPr>
          <p:nvPr>
            <p:ph type="title"/>
          </p:nvPr>
        </p:nvSpPr>
        <p:spPr>
          <a:xfrm>
            <a:off x="457198" y="57992"/>
            <a:ext cx="8220075" cy="994306"/>
          </a:xfrm>
        </p:spPr>
        <p:txBody>
          <a:bodyPr/>
          <a:lstStyle/>
          <a:p>
            <a:r>
              <a:rPr lang="en-GB" sz="3600" dirty="0">
                <a:ln w="12700">
                  <a:solidFill>
                    <a:schemeClr val="bg1"/>
                  </a:solidFill>
                </a:ln>
                <a:solidFill>
                  <a:srgbClr val="2E303D"/>
                </a:solidFill>
                <a:latin typeface="BBC Reith Sans" panose="020B0603020204020204" pitchFamily="34" charset="0"/>
                <a:ea typeface="BBC Reith Sans" panose="020B0603020204020204" pitchFamily="34" charset="0"/>
                <a:cs typeface="BBC Reith Sans" panose="020B0603020204020204" pitchFamily="34" charset="0"/>
              </a:rPr>
              <a:t>Phases of the Moon</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55650" y="2017046"/>
            <a:ext cx="7632700" cy="4075779"/>
          </a:xfrm>
          <a:prstGeom prst="roundRect">
            <a:avLst>
              <a:gd name="adj" fmla="val 5326"/>
            </a:avLst>
          </a:prstGeom>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29409" y="3213316"/>
            <a:ext cx="1685183" cy="1683238"/>
          </a:xfrm>
          <a:prstGeom prst="rect">
            <a:avLst/>
          </a:prstGeom>
        </p:spPr>
      </p:pic>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32831" y="2327137"/>
            <a:ext cx="678337" cy="677768"/>
          </a:xfrm>
          <a:prstGeom prst="rect">
            <a:avLst/>
          </a:prstGeom>
        </p:spPr>
      </p:pic>
      <p:pic>
        <p:nvPicPr>
          <p:cNvPr id="24" name="Picture 2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641252" y="3716051"/>
            <a:ext cx="678384" cy="677768"/>
          </a:xfrm>
          <a:prstGeom prst="rect">
            <a:avLst/>
          </a:prstGeom>
        </p:spPr>
      </p:pic>
      <p:pic>
        <p:nvPicPr>
          <p:cNvPr id="25" name="Picture 2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824393" y="3716051"/>
            <a:ext cx="678337" cy="677768"/>
          </a:xfrm>
          <a:prstGeom prst="rect">
            <a:avLst/>
          </a:prstGeom>
        </p:spPr>
      </p:pic>
      <p:pic>
        <p:nvPicPr>
          <p:cNvPr id="26" name="Picture 2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228066" y="5104965"/>
            <a:ext cx="678337" cy="677768"/>
          </a:xfrm>
          <a:prstGeom prst="rect">
            <a:avLst/>
          </a:prstGeom>
        </p:spPr>
      </p:pic>
      <p:pic>
        <p:nvPicPr>
          <p:cNvPr id="28" name="Picture 27"/>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250721" y="2733943"/>
            <a:ext cx="678337" cy="677768"/>
          </a:xfrm>
          <a:prstGeom prst="rect">
            <a:avLst/>
          </a:prstGeom>
        </p:spPr>
      </p:pic>
      <p:pic>
        <p:nvPicPr>
          <p:cNvPr id="29" name="Picture 28"/>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228752" y="2720133"/>
            <a:ext cx="678337" cy="677768"/>
          </a:xfrm>
          <a:prstGeom prst="rect">
            <a:avLst/>
          </a:prstGeom>
        </p:spPr>
      </p:pic>
      <p:pic>
        <p:nvPicPr>
          <p:cNvPr id="30" name="Picture 29"/>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236916" y="4711969"/>
            <a:ext cx="678337" cy="677768"/>
          </a:xfrm>
          <a:prstGeom prst="rect">
            <a:avLst/>
          </a:prstGeom>
        </p:spPr>
      </p:pic>
      <p:pic>
        <p:nvPicPr>
          <p:cNvPr id="31" name="Picture 30"/>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211573" y="4701533"/>
            <a:ext cx="678337" cy="677768"/>
          </a:xfrm>
          <a:prstGeom prst="rect">
            <a:avLst/>
          </a:prstGeom>
        </p:spPr>
      </p:pic>
      <p:sp>
        <p:nvSpPr>
          <p:cNvPr id="32" name="TextBox 31"/>
          <p:cNvSpPr txBox="1"/>
          <p:nvPr/>
        </p:nvSpPr>
        <p:spPr>
          <a:xfrm>
            <a:off x="3959790" y="2084237"/>
            <a:ext cx="1231687" cy="215444"/>
          </a:xfrm>
          <a:prstGeom prst="rect">
            <a:avLst/>
          </a:prstGeom>
          <a:noFill/>
        </p:spPr>
        <p:txBody>
          <a:bodyPr wrap="square" lIns="0" tIns="0" rIns="0" bIns="0" rtlCol="0">
            <a:spAutoFit/>
          </a:bodyPr>
          <a:lstStyle/>
          <a:p>
            <a:pPr lvl="0" algn="ctr"/>
            <a:r>
              <a:rPr lang="en-GB" sz="1400" b="1" dirty="0">
                <a:ln>
                  <a:solidFill>
                    <a:schemeClr val="tx1"/>
                  </a:solidFill>
                </a:ln>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Roboto"/>
              </a:rPr>
              <a:t>Third Quarter</a:t>
            </a:r>
          </a:p>
        </p:txBody>
      </p:sp>
      <p:sp>
        <p:nvSpPr>
          <p:cNvPr id="33" name="TextBox 32"/>
          <p:cNvSpPr txBox="1"/>
          <p:nvPr/>
        </p:nvSpPr>
        <p:spPr>
          <a:xfrm>
            <a:off x="3956156" y="5821110"/>
            <a:ext cx="1231687" cy="215444"/>
          </a:xfrm>
          <a:prstGeom prst="rect">
            <a:avLst/>
          </a:prstGeom>
          <a:noFill/>
        </p:spPr>
        <p:txBody>
          <a:bodyPr wrap="square" lIns="0" tIns="0" rIns="0" bIns="0" rtlCol="0">
            <a:spAutoFit/>
          </a:bodyPr>
          <a:lstStyle/>
          <a:p>
            <a:pPr lvl="0" algn="ctr"/>
            <a:r>
              <a:rPr lang="en-GB" sz="1400" b="1" dirty="0">
                <a:ln>
                  <a:solidFill>
                    <a:schemeClr val="tx1"/>
                  </a:solidFill>
                </a:ln>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Roboto"/>
              </a:rPr>
              <a:t>First Quarter</a:t>
            </a:r>
          </a:p>
        </p:txBody>
      </p:sp>
      <p:sp>
        <p:nvSpPr>
          <p:cNvPr id="34" name="TextBox 33"/>
          <p:cNvSpPr txBox="1"/>
          <p:nvPr/>
        </p:nvSpPr>
        <p:spPr>
          <a:xfrm>
            <a:off x="6394116" y="3942099"/>
            <a:ext cx="899955" cy="215444"/>
          </a:xfrm>
          <a:prstGeom prst="rect">
            <a:avLst/>
          </a:prstGeom>
          <a:noFill/>
        </p:spPr>
        <p:txBody>
          <a:bodyPr wrap="square" lIns="0" tIns="0" rIns="0" bIns="0" rtlCol="0">
            <a:spAutoFit/>
          </a:bodyPr>
          <a:lstStyle/>
          <a:p>
            <a:pPr lvl="0" algn="ctr"/>
            <a:r>
              <a:rPr lang="en-GB" sz="1400" b="1" dirty="0">
                <a:ln>
                  <a:solidFill>
                    <a:schemeClr val="tx1"/>
                  </a:solidFill>
                </a:ln>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Roboto"/>
              </a:rPr>
              <a:t>Full Moon</a:t>
            </a:r>
          </a:p>
        </p:txBody>
      </p:sp>
      <p:sp>
        <p:nvSpPr>
          <p:cNvPr id="35" name="TextBox 34"/>
          <p:cNvSpPr txBox="1"/>
          <p:nvPr/>
        </p:nvSpPr>
        <p:spPr>
          <a:xfrm>
            <a:off x="1815559" y="3942099"/>
            <a:ext cx="899955" cy="215444"/>
          </a:xfrm>
          <a:prstGeom prst="rect">
            <a:avLst/>
          </a:prstGeom>
          <a:noFill/>
        </p:spPr>
        <p:txBody>
          <a:bodyPr wrap="square" lIns="0" tIns="0" rIns="0" bIns="0" rtlCol="0">
            <a:spAutoFit/>
          </a:bodyPr>
          <a:lstStyle/>
          <a:p>
            <a:pPr lvl="0" algn="ctr"/>
            <a:r>
              <a:rPr lang="en-GB" sz="1400" b="1" dirty="0">
                <a:ln>
                  <a:solidFill>
                    <a:schemeClr val="tx1"/>
                  </a:solidFill>
                </a:ln>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Roboto"/>
              </a:rPr>
              <a:t>New Moon</a:t>
            </a:r>
          </a:p>
        </p:txBody>
      </p:sp>
      <p:sp>
        <p:nvSpPr>
          <p:cNvPr id="36" name="TextBox 35"/>
          <p:cNvSpPr txBox="1"/>
          <p:nvPr/>
        </p:nvSpPr>
        <p:spPr>
          <a:xfrm>
            <a:off x="5980444" y="2960308"/>
            <a:ext cx="1397501" cy="215444"/>
          </a:xfrm>
          <a:prstGeom prst="rect">
            <a:avLst/>
          </a:prstGeom>
          <a:noFill/>
        </p:spPr>
        <p:txBody>
          <a:bodyPr wrap="square" lIns="0" tIns="0" rIns="0" bIns="0" rtlCol="0">
            <a:spAutoFit/>
          </a:bodyPr>
          <a:lstStyle/>
          <a:p>
            <a:pPr lvl="0" algn="ctr"/>
            <a:r>
              <a:rPr lang="en-GB" sz="1400" b="1" dirty="0">
                <a:ln>
                  <a:solidFill>
                    <a:schemeClr val="tx1"/>
                  </a:solidFill>
                </a:ln>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Roboto"/>
              </a:rPr>
              <a:t>Waning Gibbous</a:t>
            </a:r>
          </a:p>
        </p:txBody>
      </p:sp>
      <p:sp>
        <p:nvSpPr>
          <p:cNvPr id="37" name="TextBox 36"/>
          <p:cNvSpPr txBox="1"/>
          <p:nvPr/>
        </p:nvSpPr>
        <p:spPr>
          <a:xfrm>
            <a:off x="1666250" y="2960308"/>
            <a:ext cx="1502917" cy="215444"/>
          </a:xfrm>
          <a:prstGeom prst="rect">
            <a:avLst/>
          </a:prstGeom>
          <a:noFill/>
        </p:spPr>
        <p:txBody>
          <a:bodyPr wrap="square" lIns="0" tIns="0" rIns="0" bIns="0" rtlCol="0">
            <a:spAutoFit/>
          </a:bodyPr>
          <a:lstStyle/>
          <a:p>
            <a:pPr lvl="0" algn="ctr"/>
            <a:r>
              <a:rPr lang="en-GB" sz="1400" b="1" dirty="0">
                <a:ln>
                  <a:solidFill>
                    <a:schemeClr val="tx1"/>
                  </a:solidFill>
                </a:ln>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Roboto"/>
              </a:rPr>
              <a:t>Waning Crescent</a:t>
            </a:r>
          </a:p>
        </p:txBody>
      </p:sp>
      <p:sp>
        <p:nvSpPr>
          <p:cNvPr id="38" name="TextBox 37"/>
          <p:cNvSpPr txBox="1"/>
          <p:nvPr/>
        </p:nvSpPr>
        <p:spPr>
          <a:xfrm>
            <a:off x="5973437" y="4943131"/>
            <a:ext cx="1397501" cy="215444"/>
          </a:xfrm>
          <a:prstGeom prst="rect">
            <a:avLst/>
          </a:prstGeom>
          <a:noFill/>
        </p:spPr>
        <p:txBody>
          <a:bodyPr wrap="square" lIns="0" tIns="0" rIns="0" bIns="0" rtlCol="0">
            <a:spAutoFit/>
          </a:bodyPr>
          <a:lstStyle/>
          <a:p>
            <a:pPr lvl="0" algn="ctr"/>
            <a:r>
              <a:rPr lang="en-GB" sz="1400" b="1" dirty="0">
                <a:ln>
                  <a:solidFill>
                    <a:schemeClr val="tx1"/>
                  </a:solidFill>
                </a:ln>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Roboto"/>
              </a:rPr>
              <a:t>Waxing Gibbous</a:t>
            </a:r>
          </a:p>
        </p:txBody>
      </p:sp>
      <p:sp>
        <p:nvSpPr>
          <p:cNvPr id="39" name="TextBox 38"/>
          <p:cNvSpPr txBox="1"/>
          <p:nvPr/>
        </p:nvSpPr>
        <p:spPr>
          <a:xfrm>
            <a:off x="1647928" y="4932695"/>
            <a:ext cx="1502917" cy="215444"/>
          </a:xfrm>
          <a:prstGeom prst="rect">
            <a:avLst/>
          </a:prstGeom>
          <a:noFill/>
        </p:spPr>
        <p:txBody>
          <a:bodyPr wrap="square" lIns="0" tIns="0" rIns="0" bIns="0" rtlCol="0">
            <a:spAutoFit/>
          </a:bodyPr>
          <a:lstStyle/>
          <a:p>
            <a:pPr lvl="0" algn="ctr"/>
            <a:r>
              <a:rPr lang="en-GB" sz="1400" b="1" dirty="0">
                <a:ln>
                  <a:solidFill>
                    <a:schemeClr val="tx1"/>
                  </a:solidFill>
                </a:ln>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Roboto"/>
              </a:rPr>
              <a:t>Waning Crescent</a:t>
            </a:r>
          </a:p>
        </p:txBody>
      </p:sp>
      <p:sp>
        <p:nvSpPr>
          <p:cNvPr id="13" name="Rounded Rectangle 12"/>
          <p:cNvSpPr/>
          <p:nvPr/>
        </p:nvSpPr>
        <p:spPr>
          <a:xfrm>
            <a:off x="1060359" y="4566976"/>
            <a:ext cx="7013749" cy="1250535"/>
          </a:xfrm>
          <a:prstGeom prst="roundRect">
            <a:avLst/>
          </a:prstGeom>
          <a:solidFill>
            <a:schemeClr val="bg1"/>
          </a:solidFill>
          <a:ln w="38100">
            <a:solidFill>
              <a:srgbClr val="38405B"/>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spAutoFit/>
          </a:bodyPr>
          <a:lstStyle/>
          <a:p>
            <a:pPr lvl="0"/>
            <a: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As the Moon orbits the Earth over 28 days and the Earth moves through space, the view from Earth of the half-lit side of the Moon changes so it appears to look different. These are called the phases of the Moon and each phase has its own name.</a:t>
            </a:r>
          </a:p>
        </p:txBody>
      </p:sp>
      <p:pic>
        <p:nvPicPr>
          <p:cNvPr id="5" name="Picture 4"/>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623126" y="3088325"/>
            <a:ext cx="1917626" cy="1916860"/>
          </a:xfrm>
          <a:prstGeom prst="rect">
            <a:avLst/>
          </a:prstGeom>
        </p:spPr>
      </p:pic>
    </p:spTree>
    <p:extLst>
      <p:ext uri="{BB962C8B-B14F-4D97-AF65-F5344CB8AC3E}">
        <p14:creationId xmlns:p14="http://schemas.microsoft.com/office/powerpoint/2010/main" val="3600230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 calcmode="lin" valueType="num">
                                      <p:cBhvr>
                                        <p:cTn id="14" dur="1000" fill="hold"/>
                                        <p:tgtEl>
                                          <p:spTgt spid="8"/>
                                        </p:tgtEl>
                                        <p:attrNameLst>
                                          <p:attrName>style.rotation</p:attrName>
                                        </p:attrNameLst>
                                      </p:cBhvr>
                                      <p:tavLst>
                                        <p:tav tm="0">
                                          <p:val>
                                            <p:fltVal val="90"/>
                                          </p:val>
                                        </p:tav>
                                        <p:tav tm="100000">
                                          <p:val>
                                            <p:fltVal val="0"/>
                                          </p:val>
                                        </p:tav>
                                      </p:tavLst>
                                    </p:anim>
                                    <p:animEffect transition="in" filter="fade">
                                      <p:cBhvr>
                                        <p:cTn id="15" dur="1000"/>
                                        <p:tgtEl>
                                          <p:spTgt spid="8"/>
                                        </p:tgtEl>
                                      </p:cBhvr>
                                    </p:animEffect>
                                  </p:childTnLst>
                                </p:cTn>
                              </p:par>
                              <p:par>
                                <p:cTn id="16" presetID="1" presetClass="exit" presetSubtype="0" fill="hold" grpId="1" nodeType="withEffect">
                                  <p:stCondLst>
                                    <p:cond delay="0"/>
                                  </p:stCondLst>
                                  <p:childTnLst>
                                    <p:set>
                                      <p:cBhvr>
                                        <p:cTn id="17" dur="1" fill="hold">
                                          <p:stCondLst>
                                            <p:cond delay="0"/>
                                          </p:stCondLst>
                                        </p:cTn>
                                        <p:tgtEl>
                                          <p:spTgt spid="1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par>
                                <p:cTn id="23" presetID="3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1000" fill="hold"/>
                                        <p:tgtEl>
                                          <p:spTgt spid="5"/>
                                        </p:tgtEl>
                                        <p:attrNameLst>
                                          <p:attrName>ppt_w</p:attrName>
                                        </p:attrNameLst>
                                      </p:cBhvr>
                                      <p:tavLst>
                                        <p:tav tm="0">
                                          <p:val>
                                            <p:fltVal val="0"/>
                                          </p:val>
                                        </p:tav>
                                        <p:tav tm="100000">
                                          <p:val>
                                            <p:strVal val="#ppt_w"/>
                                          </p:val>
                                        </p:tav>
                                      </p:tavLst>
                                    </p:anim>
                                    <p:anim calcmode="lin" valueType="num">
                                      <p:cBhvr>
                                        <p:cTn id="26" dur="1000" fill="hold"/>
                                        <p:tgtEl>
                                          <p:spTgt spid="5"/>
                                        </p:tgtEl>
                                        <p:attrNameLst>
                                          <p:attrName>ppt_h</p:attrName>
                                        </p:attrNameLst>
                                      </p:cBhvr>
                                      <p:tavLst>
                                        <p:tav tm="0">
                                          <p:val>
                                            <p:fltVal val="0"/>
                                          </p:val>
                                        </p:tav>
                                        <p:tav tm="100000">
                                          <p:val>
                                            <p:strVal val="#ppt_h"/>
                                          </p:val>
                                        </p:tav>
                                      </p:tavLst>
                                    </p:anim>
                                    <p:anim calcmode="lin" valueType="num">
                                      <p:cBhvr>
                                        <p:cTn id="27" dur="1000" fill="hold"/>
                                        <p:tgtEl>
                                          <p:spTgt spid="5"/>
                                        </p:tgtEl>
                                        <p:attrNameLst>
                                          <p:attrName>style.rotation</p:attrName>
                                        </p:attrNameLst>
                                      </p:cBhvr>
                                      <p:tavLst>
                                        <p:tav tm="0">
                                          <p:val>
                                            <p:fltVal val="90"/>
                                          </p:val>
                                        </p:tav>
                                        <p:tav tm="100000">
                                          <p:val>
                                            <p:fltVal val="0"/>
                                          </p:val>
                                        </p:tav>
                                      </p:tavLst>
                                    </p:anim>
                                    <p:animEffect transition="in" filter="fade">
                                      <p:cBhvr>
                                        <p:cTn id="28" dur="1000"/>
                                        <p:tgtEl>
                                          <p:spTgt spid="5"/>
                                        </p:tgtEl>
                                      </p:cBhvr>
                                    </p:animEffect>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500"/>
                                        <p:tgtEl>
                                          <p:spTgt spid="30"/>
                                        </p:tgtEl>
                                      </p:cBhvr>
                                    </p:animEffect>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500"/>
                                        <p:tgtEl>
                                          <p:spTgt spid="26"/>
                                        </p:tgtEl>
                                      </p:cBhvr>
                                    </p:animEffect>
                                  </p:childTnLst>
                                </p:cTn>
                              </p:par>
                            </p:childTnLst>
                          </p:cTn>
                        </p:par>
                        <p:par>
                          <p:cTn id="37" fill="hold">
                            <p:stCondLst>
                              <p:cond delay="2000"/>
                            </p:stCondLst>
                            <p:childTnLst>
                              <p:par>
                                <p:cTn id="38" presetID="10" presetClass="entr" presetSubtype="0" fill="hold" nodeType="after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fade">
                                      <p:cBhvr>
                                        <p:cTn id="40" dur="500"/>
                                        <p:tgtEl>
                                          <p:spTgt spid="31"/>
                                        </p:tgtEl>
                                      </p:cBhvr>
                                    </p:animEffect>
                                  </p:childTnLst>
                                </p:cTn>
                              </p:par>
                            </p:childTnLst>
                          </p:cTn>
                        </p:par>
                        <p:par>
                          <p:cTn id="41" fill="hold">
                            <p:stCondLst>
                              <p:cond delay="2500"/>
                            </p:stCondLst>
                            <p:childTnLst>
                              <p:par>
                                <p:cTn id="42" presetID="10" presetClass="entr" presetSubtype="0" fill="hold" nodeType="after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500"/>
                                        <p:tgtEl>
                                          <p:spTgt spid="24"/>
                                        </p:tgtEl>
                                      </p:cBhvr>
                                    </p:animEffect>
                                  </p:childTnLst>
                                </p:cTn>
                              </p:par>
                            </p:childTnLst>
                          </p:cTn>
                        </p:par>
                        <p:par>
                          <p:cTn id="45" fill="hold">
                            <p:stCondLst>
                              <p:cond delay="3000"/>
                            </p:stCondLst>
                            <p:childTnLst>
                              <p:par>
                                <p:cTn id="46" presetID="10" presetClass="entr" presetSubtype="0" fill="hold" nodeType="after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fade">
                                      <p:cBhvr>
                                        <p:cTn id="48" dur="500"/>
                                        <p:tgtEl>
                                          <p:spTgt spid="29"/>
                                        </p:tgtEl>
                                      </p:cBhvr>
                                    </p:animEffect>
                                  </p:childTnLst>
                                </p:cTn>
                              </p:par>
                            </p:childTnLst>
                          </p:cTn>
                        </p:par>
                        <p:par>
                          <p:cTn id="49" fill="hold">
                            <p:stCondLst>
                              <p:cond delay="3500"/>
                            </p:stCondLst>
                            <p:childTnLst>
                              <p:par>
                                <p:cTn id="50" presetID="10" presetClass="entr" presetSubtype="0" fill="hold" nodeType="after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fade">
                                      <p:cBhvr>
                                        <p:cTn id="52" dur="500"/>
                                        <p:tgtEl>
                                          <p:spTgt spid="9"/>
                                        </p:tgtEl>
                                      </p:cBhvr>
                                    </p:animEffect>
                                  </p:childTnLst>
                                </p:cTn>
                              </p:par>
                            </p:childTnLst>
                          </p:cTn>
                        </p:par>
                        <p:par>
                          <p:cTn id="53" fill="hold">
                            <p:stCondLst>
                              <p:cond delay="4000"/>
                            </p:stCondLst>
                            <p:childTnLst>
                              <p:par>
                                <p:cTn id="54" presetID="10" presetClass="entr" presetSubtype="0" fill="hold" nodeType="after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fade">
                                      <p:cBhvr>
                                        <p:cTn id="56" dur="500"/>
                                        <p:tgtEl>
                                          <p:spTgt spid="28"/>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35"/>
                                        </p:tgtEl>
                                        <p:attrNameLst>
                                          <p:attrName>style.visibility</p:attrName>
                                        </p:attrNameLst>
                                      </p:cBhvr>
                                      <p:to>
                                        <p:strVal val="visible"/>
                                      </p:to>
                                    </p:set>
                                    <p:animEffect transition="in" filter="fade">
                                      <p:cBhvr>
                                        <p:cTn id="61" dur="500"/>
                                        <p:tgtEl>
                                          <p:spTgt spid="35"/>
                                        </p:tgtEl>
                                      </p:cBhvr>
                                    </p:animEffect>
                                  </p:childTnLst>
                                </p:cTn>
                              </p:par>
                            </p:childTnLst>
                          </p:cTn>
                        </p:par>
                        <p:par>
                          <p:cTn id="62" fill="hold">
                            <p:stCondLst>
                              <p:cond delay="500"/>
                            </p:stCondLst>
                            <p:childTnLst>
                              <p:par>
                                <p:cTn id="63" presetID="10" presetClass="entr" presetSubtype="0" fill="hold" grpId="0" nodeType="afterEffect">
                                  <p:stCondLst>
                                    <p:cond delay="0"/>
                                  </p:stCondLst>
                                  <p:childTnLst>
                                    <p:set>
                                      <p:cBhvr>
                                        <p:cTn id="64" dur="1" fill="hold">
                                          <p:stCondLst>
                                            <p:cond delay="0"/>
                                          </p:stCondLst>
                                        </p:cTn>
                                        <p:tgtEl>
                                          <p:spTgt spid="39"/>
                                        </p:tgtEl>
                                        <p:attrNameLst>
                                          <p:attrName>style.visibility</p:attrName>
                                        </p:attrNameLst>
                                      </p:cBhvr>
                                      <p:to>
                                        <p:strVal val="visible"/>
                                      </p:to>
                                    </p:set>
                                    <p:animEffect transition="in" filter="fade">
                                      <p:cBhvr>
                                        <p:cTn id="65" dur="500"/>
                                        <p:tgtEl>
                                          <p:spTgt spid="39"/>
                                        </p:tgtEl>
                                      </p:cBhvr>
                                    </p:animEffect>
                                  </p:childTnLst>
                                </p:cTn>
                              </p:par>
                            </p:childTnLst>
                          </p:cTn>
                        </p:par>
                        <p:par>
                          <p:cTn id="66" fill="hold">
                            <p:stCondLst>
                              <p:cond delay="1000"/>
                            </p:stCondLst>
                            <p:childTnLst>
                              <p:par>
                                <p:cTn id="67" presetID="10" presetClass="entr" presetSubtype="0" fill="hold" grpId="0" nodeType="afterEffect">
                                  <p:stCondLst>
                                    <p:cond delay="0"/>
                                  </p:stCondLst>
                                  <p:childTnLst>
                                    <p:set>
                                      <p:cBhvr>
                                        <p:cTn id="68" dur="1" fill="hold">
                                          <p:stCondLst>
                                            <p:cond delay="0"/>
                                          </p:stCondLst>
                                        </p:cTn>
                                        <p:tgtEl>
                                          <p:spTgt spid="33"/>
                                        </p:tgtEl>
                                        <p:attrNameLst>
                                          <p:attrName>style.visibility</p:attrName>
                                        </p:attrNameLst>
                                      </p:cBhvr>
                                      <p:to>
                                        <p:strVal val="visible"/>
                                      </p:to>
                                    </p:set>
                                    <p:animEffect transition="in" filter="fade">
                                      <p:cBhvr>
                                        <p:cTn id="69" dur="500"/>
                                        <p:tgtEl>
                                          <p:spTgt spid="33"/>
                                        </p:tgtEl>
                                      </p:cBhvr>
                                    </p:animEffect>
                                  </p:childTnLst>
                                </p:cTn>
                              </p:par>
                            </p:childTnLst>
                          </p:cTn>
                        </p:par>
                        <p:par>
                          <p:cTn id="70" fill="hold">
                            <p:stCondLst>
                              <p:cond delay="1500"/>
                            </p:stCondLst>
                            <p:childTnLst>
                              <p:par>
                                <p:cTn id="71" presetID="10" presetClass="entr" presetSubtype="0" fill="hold" grpId="0" nodeType="afterEffect">
                                  <p:stCondLst>
                                    <p:cond delay="0"/>
                                  </p:stCondLst>
                                  <p:childTnLst>
                                    <p:set>
                                      <p:cBhvr>
                                        <p:cTn id="72" dur="1" fill="hold">
                                          <p:stCondLst>
                                            <p:cond delay="0"/>
                                          </p:stCondLst>
                                        </p:cTn>
                                        <p:tgtEl>
                                          <p:spTgt spid="38"/>
                                        </p:tgtEl>
                                        <p:attrNameLst>
                                          <p:attrName>style.visibility</p:attrName>
                                        </p:attrNameLst>
                                      </p:cBhvr>
                                      <p:to>
                                        <p:strVal val="visible"/>
                                      </p:to>
                                    </p:set>
                                    <p:animEffect transition="in" filter="fade">
                                      <p:cBhvr>
                                        <p:cTn id="73" dur="500"/>
                                        <p:tgtEl>
                                          <p:spTgt spid="38"/>
                                        </p:tgtEl>
                                      </p:cBhvr>
                                    </p:animEffect>
                                  </p:childTnLst>
                                </p:cTn>
                              </p:par>
                            </p:childTnLst>
                          </p:cTn>
                        </p:par>
                        <p:par>
                          <p:cTn id="74" fill="hold">
                            <p:stCondLst>
                              <p:cond delay="2000"/>
                            </p:stCondLst>
                            <p:childTnLst>
                              <p:par>
                                <p:cTn id="75" presetID="10" presetClass="entr" presetSubtype="0" fill="hold" grpId="0" nodeType="afterEffect">
                                  <p:stCondLst>
                                    <p:cond delay="0"/>
                                  </p:stCondLst>
                                  <p:childTnLst>
                                    <p:set>
                                      <p:cBhvr>
                                        <p:cTn id="76" dur="1" fill="hold">
                                          <p:stCondLst>
                                            <p:cond delay="0"/>
                                          </p:stCondLst>
                                        </p:cTn>
                                        <p:tgtEl>
                                          <p:spTgt spid="34"/>
                                        </p:tgtEl>
                                        <p:attrNameLst>
                                          <p:attrName>style.visibility</p:attrName>
                                        </p:attrNameLst>
                                      </p:cBhvr>
                                      <p:to>
                                        <p:strVal val="visible"/>
                                      </p:to>
                                    </p:set>
                                    <p:animEffect transition="in" filter="fade">
                                      <p:cBhvr>
                                        <p:cTn id="77" dur="500"/>
                                        <p:tgtEl>
                                          <p:spTgt spid="34"/>
                                        </p:tgtEl>
                                      </p:cBhvr>
                                    </p:animEffect>
                                  </p:childTnLst>
                                </p:cTn>
                              </p:par>
                            </p:childTnLst>
                          </p:cTn>
                        </p:par>
                        <p:par>
                          <p:cTn id="78" fill="hold">
                            <p:stCondLst>
                              <p:cond delay="2500"/>
                            </p:stCondLst>
                            <p:childTnLst>
                              <p:par>
                                <p:cTn id="79" presetID="10" presetClass="entr" presetSubtype="0" fill="hold" grpId="0" nodeType="afterEffect">
                                  <p:stCondLst>
                                    <p:cond delay="0"/>
                                  </p:stCondLst>
                                  <p:childTnLst>
                                    <p:set>
                                      <p:cBhvr>
                                        <p:cTn id="80" dur="1" fill="hold">
                                          <p:stCondLst>
                                            <p:cond delay="0"/>
                                          </p:stCondLst>
                                        </p:cTn>
                                        <p:tgtEl>
                                          <p:spTgt spid="36"/>
                                        </p:tgtEl>
                                        <p:attrNameLst>
                                          <p:attrName>style.visibility</p:attrName>
                                        </p:attrNameLst>
                                      </p:cBhvr>
                                      <p:to>
                                        <p:strVal val="visible"/>
                                      </p:to>
                                    </p:set>
                                    <p:animEffect transition="in" filter="fade">
                                      <p:cBhvr>
                                        <p:cTn id="81" dur="500"/>
                                        <p:tgtEl>
                                          <p:spTgt spid="36"/>
                                        </p:tgtEl>
                                      </p:cBhvr>
                                    </p:animEffect>
                                  </p:childTnLst>
                                </p:cTn>
                              </p:par>
                            </p:childTnLst>
                          </p:cTn>
                        </p:par>
                        <p:par>
                          <p:cTn id="82" fill="hold">
                            <p:stCondLst>
                              <p:cond delay="3000"/>
                            </p:stCondLst>
                            <p:childTnLst>
                              <p:par>
                                <p:cTn id="83" presetID="10" presetClass="entr" presetSubtype="0" fill="hold" grpId="0" nodeType="afterEffect">
                                  <p:stCondLst>
                                    <p:cond delay="0"/>
                                  </p:stCondLst>
                                  <p:childTnLst>
                                    <p:set>
                                      <p:cBhvr>
                                        <p:cTn id="84" dur="1" fill="hold">
                                          <p:stCondLst>
                                            <p:cond delay="0"/>
                                          </p:stCondLst>
                                        </p:cTn>
                                        <p:tgtEl>
                                          <p:spTgt spid="32"/>
                                        </p:tgtEl>
                                        <p:attrNameLst>
                                          <p:attrName>style.visibility</p:attrName>
                                        </p:attrNameLst>
                                      </p:cBhvr>
                                      <p:to>
                                        <p:strVal val="visible"/>
                                      </p:to>
                                    </p:set>
                                    <p:animEffect transition="in" filter="fade">
                                      <p:cBhvr>
                                        <p:cTn id="85" dur="500"/>
                                        <p:tgtEl>
                                          <p:spTgt spid="32"/>
                                        </p:tgtEl>
                                      </p:cBhvr>
                                    </p:animEffect>
                                  </p:childTnLst>
                                </p:cTn>
                              </p:par>
                            </p:childTnLst>
                          </p:cTn>
                        </p:par>
                        <p:par>
                          <p:cTn id="86" fill="hold">
                            <p:stCondLst>
                              <p:cond delay="3500"/>
                            </p:stCondLst>
                            <p:childTnLst>
                              <p:par>
                                <p:cTn id="87" presetID="10" presetClass="entr" presetSubtype="0" fill="hold" grpId="0" nodeType="afterEffect">
                                  <p:stCondLst>
                                    <p:cond delay="0"/>
                                  </p:stCondLst>
                                  <p:childTnLst>
                                    <p:set>
                                      <p:cBhvr>
                                        <p:cTn id="88" dur="1" fill="hold">
                                          <p:stCondLst>
                                            <p:cond delay="0"/>
                                          </p:stCondLst>
                                        </p:cTn>
                                        <p:tgtEl>
                                          <p:spTgt spid="37"/>
                                        </p:tgtEl>
                                        <p:attrNameLst>
                                          <p:attrName>style.visibility</p:attrName>
                                        </p:attrNameLst>
                                      </p:cBhvr>
                                      <p:to>
                                        <p:strVal val="visible"/>
                                      </p:to>
                                    </p:set>
                                    <p:animEffect transition="in" filter="fade">
                                      <p:cBhvr>
                                        <p:cTn id="8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35" grpId="0"/>
      <p:bldP spid="36" grpId="0"/>
      <p:bldP spid="37" grpId="0"/>
      <p:bldP spid="38" grpId="0"/>
      <p:bldP spid="39" grpId="0"/>
      <p:bldP spid="13" grpId="0" animBg="1"/>
      <p:bldP spid="13"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earth gif"/>
          <p:cNvGrpSpPr/>
          <p:nvPr/>
        </p:nvGrpSpPr>
        <p:grpSpPr>
          <a:xfrm>
            <a:off x="5244320" y="2464159"/>
            <a:ext cx="3653095" cy="3653095"/>
            <a:chOff x="5094514" y="2464159"/>
            <a:chExt cx="3653095" cy="3653095"/>
          </a:xfrm>
        </p:grpSpPr>
        <p:pic>
          <p:nvPicPr>
            <p:cNvPr id="13" name="Google Shape;105;p21"/>
            <p:cNvPicPr preferRelativeResize="0"/>
            <p:nvPr/>
          </p:nvPicPr>
          <p:blipFill>
            <a:blip r:embed="rId2" cstate="screen">
              <a:alphaModFix/>
              <a:extLst>
                <a:ext uri="{28A0092B-C50C-407E-A947-70E740481C1C}">
                  <a14:useLocalDpi xmlns:a14="http://schemas.microsoft.com/office/drawing/2010/main"/>
                </a:ext>
              </a:extLst>
            </a:blip>
            <a:stretch>
              <a:fillRect/>
            </a:stretch>
          </p:blipFill>
          <p:spPr>
            <a:xfrm>
              <a:off x="5456047" y="2829015"/>
              <a:ext cx="2930030" cy="2930030"/>
            </a:xfrm>
            <a:prstGeom prst="rect">
              <a:avLst/>
            </a:prstGeom>
            <a:noFill/>
            <a:ln>
              <a:noFill/>
            </a:ln>
          </p:spPr>
        </p:pic>
        <p:sp>
          <p:nvSpPr>
            <p:cNvPr id="3" name="Oval 2"/>
            <p:cNvSpPr/>
            <p:nvPr/>
          </p:nvSpPr>
          <p:spPr>
            <a:xfrm>
              <a:off x="5094514" y="2464159"/>
              <a:ext cx="3653095" cy="3653095"/>
            </a:xfrm>
            <a:prstGeom prst="ellipse">
              <a:avLst/>
            </a:prstGeom>
            <a:noFill/>
            <a:ln w="11811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6" name="TextBox 5"/>
          <p:cNvSpPr txBox="1"/>
          <p:nvPr/>
        </p:nvSpPr>
        <p:spPr>
          <a:xfrm>
            <a:off x="755650" y="2017046"/>
            <a:ext cx="7705062" cy="492443"/>
          </a:xfrm>
          <a:prstGeom prst="rect">
            <a:avLst/>
          </a:prstGeom>
          <a:noFill/>
        </p:spPr>
        <p:txBody>
          <a:bodyPr wrap="square" lIns="0" tIns="0" rIns="0" bIns="0" rtlCol="0">
            <a:spAutoFit/>
          </a:bodyPr>
          <a:lstStyle/>
          <a:p>
            <a:pPr lvl="0"/>
            <a: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As both the Earth and the Moon rotate in space, the Moon has an effect on the Earth in different ways.</a:t>
            </a: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0800000">
            <a:off x="0" y="-331589"/>
            <a:ext cx="9144000" cy="2515235"/>
          </a:xfrm>
          <a:prstGeom prst="rect">
            <a:avLst/>
          </a:prstGeom>
        </p:spPr>
      </p:pic>
      <p:sp>
        <p:nvSpPr>
          <p:cNvPr id="21" name="Title 20"/>
          <p:cNvSpPr>
            <a:spLocks noGrp="1"/>
          </p:cNvSpPr>
          <p:nvPr>
            <p:ph type="title"/>
          </p:nvPr>
        </p:nvSpPr>
        <p:spPr>
          <a:xfrm>
            <a:off x="457198" y="57992"/>
            <a:ext cx="8220075" cy="994306"/>
          </a:xfrm>
        </p:spPr>
        <p:txBody>
          <a:bodyPr/>
          <a:lstStyle/>
          <a:p>
            <a:r>
              <a:rPr lang="en-GB" sz="3600" dirty="0">
                <a:ln w="12700">
                  <a:solidFill>
                    <a:schemeClr val="bg1"/>
                  </a:solidFill>
                </a:ln>
                <a:solidFill>
                  <a:srgbClr val="2E303D"/>
                </a:solidFill>
                <a:latin typeface="BBC Reith Sans" panose="020B0603020204020204" pitchFamily="34" charset="0"/>
                <a:ea typeface="BBC Reith Sans" panose="020B0603020204020204" pitchFamily="34" charset="0"/>
                <a:cs typeface="BBC Reith Sans" panose="020B0603020204020204" pitchFamily="34" charset="0"/>
              </a:rPr>
              <a:t>Effects of the Moon on the Earth</a:t>
            </a:r>
          </a:p>
        </p:txBody>
      </p:sp>
      <p:grpSp>
        <p:nvGrpSpPr>
          <p:cNvPr id="23" name="colour box"/>
          <p:cNvGrpSpPr/>
          <p:nvPr/>
        </p:nvGrpSpPr>
        <p:grpSpPr>
          <a:xfrm>
            <a:off x="-363482" y="3006103"/>
            <a:ext cx="5839832" cy="2569206"/>
            <a:chOff x="-363482" y="3006103"/>
            <a:chExt cx="5839832" cy="2569206"/>
          </a:xfrm>
        </p:grpSpPr>
        <p:sp>
          <p:nvSpPr>
            <p:cNvPr id="18" name="Rounded Rectangle 17"/>
            <p:cNvSpPr/>
            <p:nvPr/>
          </p:nvSpPr>
          <p:spPr>
            <a:xfrm rot="5400000">
              <a:off x="1271831" y="1370790"/>
              <a:ext cx="2569206" cy="5839832"/>
            </a:xfrm>
            <a:prstGeom prst="roundRect">
              <a:avLst>
                <a:gd name="adj" fmla="val 7362"/>
              </a:avLst>
            </a:prstGeom>
            <a:solidFill>
              <a:srgbClr val="6FBD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Rounded Rectangle 18"/>
            <p:cNvSpPr/>
            <p:nvPr/>
          </p:nvSpPr>
          <p:spPr>
            <a:xfrm rot="5400000">
              <a:off x="1351870" y="1468481"/>
              <a:ext cx="2217220" cy="5644451"/>
            </a:xfrm>
            <a:prstGeom prst="roundRect">
              <a:avLst>
                <a:gd name="adj" fmla="val 5908"/>
              </a:avLst>
            </a:prstGeom>
            <a:noFill/>
            <a:ln w="38100" cap="rnd">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9" name="border right"/>
          <p:cNvPicPr>
            <a:picLocks noChangeAspect="1"/>
          </p:cNvPicPr>
          <p:nvPr/>
        </p:nvPicPr>
        <p:blipFill rotWithShape="1">
          <a:blip r:embed="rId4" cstate="screen">
            <a:extLst>
              <a:ext uri="{28A0092B-C50C-407E-A947-70E740481C1C}">
                <a14:useLocalDpi xmlns:a14="http://schemas.microsoft.com/office/drawing/2010/main"/>
              </a:ext>
            </a:extLst>
          </a:blip>
          <a:srcRect r="-1049"/>
          <a:stretch/>
        </p:blipFill>
        <p:spPr>
          <a:xfrm>
            <a:off x="8687320" y="1788607"/>
            <a:ext cx="466727" cy="4520118"/>
          </a:xfrm>
          <a:prstGeom prst="rect">
            <a:avLst/>
          </a:prstGeom>
        </p:spPr>
      </p:pic>
      <p:pic>
        <p:nvPicPr>
          <p:cNvPr id="20" name="border bottom"/>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280599" y="6410163"/>
            <a:ext cx="4144264" cy="650489"/>
          </a:xfrm>
          <a:prstGeom prst="rect">
            <a:avLst/>
          </a:prstGeom>
        </p:spPr>
      </p:pic>
      <p:sp>
        <p:nvSpPr>
          <p:cNvPr id="25" name="point 1"/>
          <p:cNvSpPr txBox="1"/>
          <p:nvPr/>
        </p:nvSpPr>
        <p:spPr>
          <a:xfrm>
            <a:off x="759046" y="3675153"/>
            <a:ext cx="4221642" cy="1231106"/>
          </a:xfrm>
          <a:prstGeom prst="rect">
            <a:avLst/>
          </a:prstGeom>
          <a:noFill/>
        </p:spPr>
        <p:txBody>
          <a:bodyPr wrap="square" lIns="0" tIns="0" rIns="0" bIns="0" rtlCol="0">
            <a:spAutoFit/>
          </a:bodyPr>
          <a:lstStyle/>
          <a:p>
            <a:pPr marL="342900" lvl="0" indent="-342900">
              <a:buFont typeface="+mj-lt"/>
              <a:buAutoNum type="arabicPeriod"/>
            </a:pPr>
            <a: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Though much weaker than the </a:t>
            </a:r>
            <a:r>
              <a:rPr lang="en-GB" sz="1600" b="1"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gravity</a:t>
            </a:r>
            <a: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 on Earth, the Moon’s gravity is strong enough to pull water on the nearest side of the Earth towards it, causing high and low tides.</a:t>
            </a:r>
          </a:p>
        </p:txBody>
      </p:sp>
      <p:sp>
        <p:nvSpPr>
          <p:cNvPr id="24" name="point 2"/>
          <p:cNvSpPr txBox="1"/>
          <p:nvPr/>
        </p:nvSpPr>
        <p:spPr>
          <a:xfrm>
            <a:off x="759046" y="3675153"/>
            <a:ext cx="4221642" cy="1231106"/>
          </a:xfrm>
          <a:prstGeom prst="rect">
            <a:avLst/>
          </a:prstGeom>
          <a:noFill/>
        </p:spPr>
        <p:txBody>
          <a:bodyPr wrap="square" lIns="0" tIns="0" rIns="0" bIns="0" rtlCol="0">
            <a:spAutoFit/>
          </a:bodyPr>
          <a:lstStyle/>
          <a:p>
            <a:pPr marL="342900" lvl="0" indent="-342900">
              <a:buFont typeface="+mj-lt"/>
              <a:buAutoNum type="arabicPeriod" startAt="2"/>
            </a:pPr>
            <a: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The Earth spins at an angle on its axis. Without the Moon’s gravity, the Earth could wobble on its axis. The Moon acts to stabilise the Earth, which protects our climates and seasons.</a:t>
            </a:r>
          </a:p>
        </p:txBody>
      </p:sp>
      <p:sp>
        <p:nvSpPr>
          <p:cNvPr id="16" name="Point 3"/>
          <p:cNvSpPr txBox="1"/>
          <p:nvPr/>
        </p:nvSpPr>
        <p:spPr>
          <a:xfrm>
            <a:off x="759046" y="3552042"/>
            <a:ext cx="4221642" cy="1477328"/>
          </a:xfrm>
          <a:prstGeom prst="rect">
            <a:avLst/>
          </a:prstGeom>
          <a:noFill/>
        </p:spPr>
        <p:txBody>
          <a:bodyPr wrap="square" lIns="0" tIns="0" rIns="0" bIns="0" rtlCol="0">
            <a:spAutoFit/>
          </a:bodyPr>
          <a:lstStyle/>
          <a:p>
            <a:pPr marL="342900" lvl="0" indent="-342900">
              <a:buFont typeface="+mj-lt"/>
              <a:buAutoNum type="arabicPeriod" startAt="3"/>
            </a:pPr>
            <a:r>
              <a:rPr lang="en-GB" sz="1600" dirty="0">
                <a:solidFill>
                  <a:schemeClr val="dk1"/>
                </a:solidFill>
                <a:latin typeface="BBC Reith Sans" panose="020B0603020204020204" pitchFamily="34" charset="0"/>
                <a:ea typeface="BBC Reith Sans" panose="020B0603020204020204" pitchFamily="34" charset="0"/>
                <a:cs typeface="BBC Reith Sans" panose="020B0603020204020204" pitchFamily="34" charset="0"/>
                <a:sym typeface="Roboto"/>
              </a:rPr>
              <a:t>For a long time, some people believed that the Moon affected human behaviour; in fact, the word ‘lunatic’ comes from the Latin for ‘moonstruck’. However, this theory has never been scientifically proven!</a:t>
            </a:r>
          </a:p>
        </p:txBody>
      </p:sp>
    </p:spTree>
    <p:extLst>
      <p:ext uri="{BB962C8B-B14F-4D97-AF65-F5344CB8AC3E}">
        <p14:creationId xmlns:p14="http://schemas.microsoft.com/office/powerpoint/2010/main" val="1647036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1000"/>
                            </p:stCondLst>
                            <p:childTnLst>
                              <p:par>
                                <p:cTn id="9" presetID="22" presetClass="entr" presetSubtype="8" fill="hold" nodeType="afterEffect">
                                  <p:stCondLst>
                                    <p:cond delay="500"/>
                                  </p:stCondLst>
                                  <p:childTnLst>
                                    <p:set>
                                      <p:cBhvr>
                                        <p:cTn id="10" dur="1" fill="hold">
                                          <p:stCondLst>
                                            <p:cond delay="0"/>
                                          </p:stCondLst>
                                        </p:cTn>
                                        <p:tgtEl>
                                          <p:spTgt spid="23"/>
                                        </p:tgtEl>
                                        <p:attrNameLst>
                                          <p:attrName>style.visibility</p:attrName>
                                        </p:attrNameLst>
                                      </p:cBhvr>
                                      <p:to>
                                        <p:strVal val="visible"/>
                                      </p:to>
                                    </p:set>
                                    <p:animEffect transition="in" filter="wipe(left)">
                                      <p:cBhvr>
                                        <p:cTn id="11" dur="500"/>
                                        <p:tgtEl>
                                          <p:spTgt spid="23"/>
                                        </p:tgtEl>
                                      </p:cBhvr>
                                    </p:animEffect>
                                  </p:childTnLst>
                                </p:cTn>
                              </p:par>
                            </p:childTnLst>
                          </p:cTn>
                        </p:par>
                        <p:par>
                          <p:cTn id="12" fill="hold">
                            <p:stCondLst>
                              <p:cond delay="2000"/>
                            </p:stCondLst>
                            <p:childTnLst>
                              <p:par>
                                <p:cTn id="13" presetID="10" presetClass="entr" presetSubtype="0" fill="hold" grpId="0" nodeType="afterEffect">
                                  <p:stCondLst>
                                    <p:cond delay="50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par>
                                <p:cTn id="16" presetID="10" presetClass="entr" presetSubtype="0" fill="hold" nodeType="withEffect">
                                  <p:stCondLst>
                                    <p:cond delay="50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par>
                                <p:cTn id="24" presetID="1" presetClass="exit" presetSubtype="0" fill="hold" grpId="1" nodeType="withEffect">
                                  <p:stCondLst>
                                    <p:cond delay="0"/>
                                  </p:stCondLst>
                                  <p:childTnLst>
                                    <p:set>
                                      <p:cBhvr>
                                        <p:cTn id="25" dur="1" fill="hold">
                                          <p:stCondLst>
                                            <p:cond delay="0"/>
                                          </p:stCondLst>
                                        </p:cTn>
                                        <p:tgtEl>
                                          <p:spTgt spid="25"/>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par>
                                <p:cTn id="31" presetID="1" presetClass="exit" presetSubtype="0" fill="hold" grpId="1" nodeType="withEffect">
                                  <p:stCondLst>
                                    <p:cond delay="0"/>
                                  </p:stCondLst>
                                  <p:childTnLst>
                                    <p:set>
                                      <p:cBhvr>
                                        <p:cTn id="32"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5" grpId="0"/>
      <p:bldP spid="25" grpId="1"/>
      <p:bldP spid="24" grpId="0"/>
      <p:bldP spid="24" grpId="1"/>
      <p:bldP spid="16" grpId="0"/>
    </p:bldLst>
  </p:timing>
</p:sld>
</file>

<file path=ppt/theme/theme1.xml><?xml version="1.0" encoding="utf-8"?>
<a:theme xmlns:a="http://schemas.openxmlformats.org/drawingml/2006/main" name="Office Theme">
  <a:themeElements>
    <a:clrScheme name="Space Hyperlink">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343C5A"/>
      </a:hlink>
      <a:folHlink>
        <a:srgbClr val="F1860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Template.potx" id="{8C058020-CE1A-4275-96FF-3E9B179AFEF1}" vid="{BE2BE99D-79A1-4F73-BB89-E052F53DA92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648</TotalTime>
  <Words>1934</Words>
  <Application>Microsoft Office PowerPoint</Application>
  <PresentationFormat>On-screen Show (4:3)</PresentationFormat>
  <Paragraphs>165</Paragraphs>
  <Slides>27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BBC Reith Sans</vt:lpstr>
      <vt:lpstr>Roboto</vt:lpstr>
      <vt:lpstr>Calibri</vt:lpstr>
      <vt:lpstr>Twinkl</vt:lpstr>
      <vt:lpstr>Office Theme</vt:lpstr>
      <vt:lpstr>PowerPoint Presentation</vt:lpstr>
      <vt:lpstr>PowerPoint Presentation</vt:lpstr>
      <vt:lpstr>BBC World Space Week Live Lesson</vt:lpstr>
      <vt:lpstr>Introducing the Solar System</vt:lpstr>
      <vt:lpstr>The Moon</vt:lpstr>
      <vt:lpstr>Orbits and Rotations</vt:lpstr>
      <vt:lpstr>Does the Moon Shine?</vt:lpstr>
      <vt:lpstr>Phases of the Moon</vt:lpstr>
      <vt:lpstr>Effects of the Moon on the Earth</vt:lpstr>
      <vt:lpstr>Missions to the Moon</vt:lpstr>
      <vt:lpstr>Planets in the Solar System</vt:lpstr>
      <vt:lpstr>Planets in the Solar System</vt:lpstr>
      <vt:lpstr>More Moons in the Solar System</vt:lpstr>
      <vt:lpstr>More Moons in the Solar System</vt:lpstr>
      <vt:lpstr>Satellites</vt:lpstr>
      <vt:lpstr>Satellites</vt:lpstr>
      <vt:lpstr>What Is It like on the Moon?</vt:lpstr>
      <vt:lpstr>What Is It like on the Moon?</vt:lpstr>
      <vt:lpstr>Quick Quiz</vt:lpstr>
      <vt:lpstr>Quick Quiz</vt:lpstr>
      <vt:lpstr>Quick Quiz</vt:lpstr>
      <vt:lpstr>Quick Quiz</vt:lpstr>
      <vt:lpstr>Further Exploration</vt:lpstr>
      <vt:lpstr>Glossary</vt:lpstr>
      <vt:lpstr>Glossary</vt:lpstr>
      <vt:lpstr>Glossary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Joshua Monteith</dc:creator>
  <cp:lastModifiedBy>Daniel Wasdell</cp:lastModifiedBy>
  <cp:revision>58</cp:revision>
  <dcterms:created xsi:type="dcterms:W3CDTF">2021-09-15T11:09:33Z</dcterms:created>
  <dcterms:modified xsi:type="dcterms:W3CDTF">2021-10-14T08:52:08Z</dcterms:modified>
</cp:coreProperties>
</file>