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2" r:id="rId2"/>
  </p:sldMasterIdLst>
  <p:notesMasterIdLst>
    <p:notesMasterId r:id="rId15"/>
  </p:notesMasterIdLst>
  <p:handoutMasterIdLst>
    <p:handoutMasterId r:id="rId16"/>
  </p:handoutMasterIdLst>
  <p:sldIdLst>
    <p:sldId id="272" r:id="rId3"/>
    <p:sldId id="268" r:id="rId4"/>
    <p:sldId id="273" r:id="rId5"/>
    <p:sldId id="274" r:id="rId6"/>
    <p:sldId id="275" r:id="rId7"/>
    <p:sldId id="276" r:id="rId8"/>
    <p:sldId id="277" r:id="rId9"/>
    <p:sldId id="278" r:id="rId10"/>
    <p:sldId id="279" r:id="rId11"/>
    <p:sldId id="280" r:id="rId12"/>
    <p:sldId id="281" r:id="rId13"/>
    <p:sldId id="270" r:id="rId14"/>
  </p:sldIdLst>
  <p:sldSz cx="9144000" cy="6858000" type="screen4x3"/>
  <p:notesSz cx="6858000" cy="9144000"/>
  <p:embeddedFontLst>
    <p:embeddedFont>
      <p:font typeface="BBC Reith Sans" panose="020B0603020204020204" pitchFamily="34" charset="-18"/>
      <p:regular r:id="rId17"/>
      <p:bold r:id="rId18"/>
      <p:italic r:id="rId19"/>
      <p:boldItalic r:id="rId20"/>
    </p:embeddedFont>
    <p:embeddedFont>
      <p:font typeface="Calibri" panose="020F0502020204030204" pitchFamily="34" charset="0"/>
      <p:regular r:id="rId21"/>
      <p:bold r:id="rId22"/>
      <p:italic r:id="rId23"/>
      <p:boldItalic r:id="rId24"/>
    </p:embeddedFont>
    <p:embeddedFont>
      <p:font typeface="Roboto" panose="02000000000000000000" pitchFamily="2" charset="0"/>
      <p:regular r:id="rId25"/>
      <p:bold r:id="rId26"/>
      <p:italic r:id="rId27"/>
      <p:boldItalic r:id="rId28"/>
    </p:embeddedFont>
    <p:embeddedFont>
      <p:font typeface="Twinkl" panose="02000000000000000000" pitchFamily="2" charset="0"/>
      <p:regular r:id="rId29"/>
      <p:bold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0F51"/>
    <a:srgbClr val="037CFC"/>
    <a:srgbClr val="22D4D5"/>
    <a:srgbClr val="232321"/>
    <a:srgbClr val="21A6F9"/>
    <a:srgbClr val="4DB1E3"/>
    <a:srgbClr val="E34192"/>
    <a:srgbClr val="18A0DB"/>
    <a:srgbClr val="DE1E5A"/>
    <a:srgbClr val="BC010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06" autoAdjust="0"/>
    <p:restoredTop sz="94660"/>
  </p:normalViewPr>
  <p:slideViewPr>
    <p:cSldViewPr snapToGrid="0" showGuides="1">
      <p:cViewPr>
        <p:scale>
          <a:sx n="50" d="100"/>
          <a:sy n="50" d="100"/>
        </p:scale>
        <p:origin x="2130" y="855"/>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58" d="100"/>
          <a:sy n="58" d="100"/>
        </p:scale>
        <p:origin x="1962"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1.xml"/><Relationship Id="rId21" Type="http://schemas.openxmlformats.org/officeDocument/2006/relationships/font" Target="fonts/font5.fntdata"/><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handoutMaster" Target="handoutMasters/handoutMaster1.xml"/><Relationship Id="rId20" Type="http://schemas.openxmlformats.org/officeDocument/2006/relationships/font" Target="fonts/font4.fntdata"/><Relationship Id="rId29"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8.fntdata"/><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notesMaster" Target="notesMasters/notesMaster1.xml"/><Relationship Id="rId23" Type="http://schemas.openxmlformats.org/officeDocument/2006/relationships/font" Target="fonts/font7.fntdata"/><Relationship Id="rId28" Type="http://schemas.openxmlformats.org/officeDocument/2006/relationships/font" Target="fonts/font12.fntdata"/><Relationship Id="rId10" Type="http://schemas.openxmlformats.org/officeDocument/2006/relationships/slide" Target="slides/slide8.xml"/><Relationship Id="rId19" Type="http://schemas.openxmlformats.org/officeDocument/2006/relationships/font" Target="fonts/font3.fntdata"/><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font" Target="fonts/font14.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16/12/2022</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16/12/2022</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5"/>
          <p:cNvSpPr>
            <a:spLocks noGrp="1"/>
          </p:cNvSpPr>
          <p:nvPr>
            <p:ph type="title"/>
          </p:nvPr>
        </p:nvSpPr>
        <p:spPr>
          <a:xfrm>
            <a:off x="457198" y="438151"/>
            <a:ext cx="8220075" cy="994306"/>
          </a:xfrm>
          <a:prstGeom prst="roundRect">
            <a:avLst>
              <a:gd name="adj" fmla="val 9641"/>
            </a:avLst>
          </a:prstGeom>
        </p:spPr>
        <p:txBody>
          <a:bodyPr>
            <a:noAutofit/>
          </a:bodyPr>
          <a:lstStyle>
            <a:lvl1pPr>
              <a:defRPr sz="3600">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2" name="Rounded Rectangle 24">
            <a:extLst>
              <a:ext uri="{FF2B5EF4-FFF2-40B4-BE49-F238E27FC236}">
                <a16:creationId xmlns:a16="http://schemas.microsoft.com/office/drawing/2014/main" id="{D00ECC8E-1AC3-4E6C-A19B-0A141ABB9071}"/>
              </a:ext>
            </a:extLst>
          </p:cNvPr>
          <p:cNvSpPr/>
          <p:nvPr userDrawn="1"/>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3" name="Rounded Rectangle 23">
            <a:extLst>
              <a:ext uri="{FF2B5EF4-FFF2-40B4-BE49-F238E27FC236}">
                <a16:creationId xmlns:a16="http://schemas.microsoft.com/office/drawing/2014/main" id="{D34100E7-28EA-4EB7-A437-37BB3EE7034D}"/>
              </a:ext>
            </a:extLst>
          </p:cNvPr>
          <p:cNvSpPr/>
          <p:nvPr userDrawn="1"/>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2" name="Text Placeholder 9">
            <a:extLst>
              <a:ext uri="{FF2B5EF4-FFF2-40B4-BE49-F238E27FC236}">
                <a16:creationId xmlns:a16="http://schemas.microsoft.com/office/drawing/2014/main" id="{BAFFD08E-D8F1-4950-9C0C-AB7477306E53}"/>
              </a:ext>
            </a:extLst>
          </p:cNvPr>
          <p:cNvSpPr>
            <a:spLocks noGrp="1"/>
          </p:cNvSpPr>
          <p:nvPr>
            <p:ph type="body" sz="quarter" idx="10" hasCustomPrompt="1"/>
          </p:nvPr>
        </p:nvSpPr>
        <p:spPr>
          <a:xfrm>
            <a:off x="755651" y="1037017"/>
            <a:ext cx="7632699" cy="1469216"/>
          </a:xfrm>
          <a:prstGeom prst="roundRect">
            <a:avLst>
              <a:gd name="adj" fmla="val 2585"/>
            </a:avLst>
          </a:prstGeom>
        </p:spPr>
        <p:txBody>
          <a:bodyPr>
            <a:spAutoFit/>
          </a:bodyPr>
          <a:lstStyle>
            <a:lvl1pPr>
              <a:defRPr/>
            </a:lvl1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sz="1800" dirty="0">
                <a:latin typeface="Twinkl" pitchFamily="50" charset="0"/>
              </a:rPr>
              <a:t>Sub statement</a:t>
            </a:r>
          </a:p>
        </p:txBody>
      </p:sp>
      <p:sp>
        <p:nvSpPr>
          <p:cNvPr id="13" name="Text Placeholder 9">
            <a:extLst>
              <a:ext uri="{FF2B5EF4-FFF2-40B4-BE49-F238E27FC236}">
                <a16:creationId xmlns:a16="http://schemas.microsoft.com/office/drawing/2014/main" id="{D99DBCE3-B6AA-4708-994C-5096C6F0D38E}"/>
              </a:ext>
            </a:extLst>
          </p:cNvPr>
          <p:cNvSpPr>
            <a:spLocks noGrp="1"/>
          </p:cNvSpPr>
          <p:nvPr>
            <p:ph type="body" sz="quarter" idx="11" hasCustomPrompt="1"/>
          </p:nvPr>
        </p:nvSpPr>
        <p:spPr>
          <a:xfrm>
            <a:off x="755651" y="3445623"/>
            <a:ext cx="7632699" cy="1469216"/>
          </a:xfrm>
          <a:prstGeom prst="roundRect">
            <a:avLst>
              <a:gd name="adj" fmla="val 2585"/>
            </a:avLst>
          </a:prstGeom>
        </p:spPr>
        <p:txBody>
          <a:bodyPr>
            <a:spAutoFit/>
          </a:bodyPr>
          <a:lstStyle>
            <a:lvl1pPr>
              <a:defRPr/>
            </a:lvl1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sz="1800" dirty="0">
                <a:latin typeface="Twinkl" pitchFamily="50" charset="0"/>
              </a:rPr>
              <a:t>Sub statement</a:t>
            </a:r>
          </a:p>
        </p:txBody>
      </p:sp>
      <p:sp>
        <p:nvSpPr>
          <p:cNvPr id="15" name="Text Placeholder 8">
            <a:extLst>
              <a:ext uri="{FF2B5EF4-FFF2-40B4-BE49-F238E27FC236}">
                <a16:creationId xmlns:a16="http://schemas.microsoft.com/office/drawing/2014/main" id="{E9191366-6C10-435F-A2F8-6CBD1318FD96}"/>
              </a:ext>
            </a:extLst>
          </p:cNvPr>
          <p:cNvSpPr>
            <a:spLocks noGrp="1"/>
          </p:cNvSpPr>
          <p:nvPr>
            <p:ph type="body" sz="quarter" idx="12" hasCustomPrompt="1"/>
          </p:nvPr>
        </p:nvSpPr>
        <p:spPr>
          <a:xfrm>
            <a:off x="755650" y="512763"/>
            <a:ext cx="7632700" cy="503237"/>
          </a:xfrm>
          <a:prstGeom prst="roundRect">
            <a:avLst>
              <a:gd name="adj" fmla="val 2585"/>
            </a:avLst>
          </a:prstGeom>
        </p:spPr>
        <p:txBody>
          <a:bodyPr lIns="0" tIns="252000" rIns="0" bIns="0" anchor="ctr" anchorCtr="0">
            <a:noAutofit/>
          </a:bodyPr>
          <a:lstStyle>
            <a:lvl1pPr marL="0" indent="0" algn="ctr">
              <a:buNone/>
              <a:defRPr sz="3600" b="1"/>
            </a:lvl1pPr>
          </a:lstStyle>
          <a:p>
            <a:pPr lvl="0"/>
            <a:r>
              <a:rPr lang="en-US" dirty="0"/>
              <a:t>Aim</a:t>
            </a:r>
            <a:endParaRPr lang="en-GB" dirty="0"/>
          </a:p>
        </p:txBody>
      </p:sp>
      <p:sp>
        <p:nvSpPr>
          <p:cNvPr id="17" name="Text Placeholder 8">
            <a:extLst>
              <a:ext uri="{FF2B5EF4-FFF2-40B4-BE49-F238E27FC236}">
                <a16:creationId xmlns:a16="http://schemas.microsoft.com/office/drawing/2014/main" id="{6758EDAF-8492-4BF5-93A1-EA11C5D83003}"/>
              </a:ext>
            </a:extLst>
          </p:cNvPr>
          <p:cNvSpPr>
            <a:spLocks noGrp="1"/>
          </p:cNvSpPr>
          <p:nvPr>
            <p:ph type="body" sz="quarter" idx="13" hasCustomPrompt="1"/>
          </p:nvPr>
        </p:nvSpPr>
        <p:spPr>
          <a:xfrm>
            <a:off x="755649" y="2930434"/>
            <a:ext cx="7632700" cy="503237"/>
          </a:xfrm>
          <a:prstGeom prst="roundRect">
            <a:avLst>
              <a:gd name="adj" fmla="val 2585"/>
            </a:avLst>
          </a:prstGeom>
        </p:spPr>
        <p:txBody>
          <a:bodyPr lIns="0" tIns="252000" rIns="0" bIns="0" anchor="ctr" anchorCtr="0">
            <a:noAutofit/>
          </a:bodyPr>
          <a:lstStyle>
            <a:lvl1pPr marL="0" indent="0" algn="ctr">
              <a:buNone/>
              <a:defRPr sz="3600" b="1"/>
            </a:lvl1pPr>
          </a:lstStyle>
          <a:p>
            <a:pPr lvl="0"/>
            <a:r>
              <a:rPr lang="en-US" dirty="0"/>
              <a:t>Success Criteria</a:t>
            </a:r>
            <a:endParaRPr lang="en-GB" dirty="0"/>
          </a:p>
        </p:txBody>
      </p:sp>
    </p:spTree>
    <p:extLst>
      <p:ext uri="{BB962C8B-B14F-4D97-AF65-F5344CB8AC3E}">
        <p14:creationId xmlns:p14="http://schemas.microsoft.com/office/powerpoint/2010/main" val="2257523209"/>
      </p:ext>
    </p:extLst>
  </p:cSld>
  <p:clrMapOvr>
    <a:masterClrMapping/>
  </p:clrMapOvr>
  <p:extLst>
    <p:ext uri="{DCECCB84-F9BA-43D5-87BE-67443E8EF086}">
      <p15:sldGuideLst xmlns:p15="http://schemas.microsoft.com/office/powerpoint/2012/main">
        <p15:guide id="1" orient="horz" pos="640" userDrawn="1">
          <p15:clr>
            <a:srgbClr val="F26B43"/>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1973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udio/Video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7" name="Rectangle 6">
            <a:extLst>
              <a:ext uri="{FF2B5EF4-FFF2-40B4-BE49-F238E27FC236}">
                <a16:creationId xmlns:a16="http://schemas.microsoft.com/office/drawing/2014/main" id="{FFC63B62-F6F8-4A70-935A-0CBCE04C051B}"/>
              </a:ext>
            </a:extLst>
          </p:cNvPr>
          <p:cNvSpPr/>
          <p:nvPr userDrawn="1"/>
        </p:nvSpPr>
        <p:spPr>
          <a:xfrm>
            <a:off x="755650" y="2209045"/>
            <a:ext cx="2382662" cy="3604671"/>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p>
        </p:txBody>
      </p:sp>
      <p:sp>
        <p:nvSpPr>
          <p:cNvPr id="9" name="Rectangle 8">
            <a:extLst>
              <a:ext uri="{FF2B5EF4-FFF2-40B4-BE49-F238E27FC236}">
                <a16:creationId xmlns:a16="http://schemas.microsoft.com/office/drawing/2014/main" id="{F19AD57E-3485-41E5-86B7-DD796C8FF6EE}"/>
              </a:ext>
            </a:extLst>
          </p:cNvPr>
          <p:cNvSpPr/>
          <p:nvPr userDrawn="1"/>
        </p:nvSpPr>
        <p:spPr>
          <a:xfrm>
            <a:off x="3380669" y="2209045"/>
            <a:ext cx="2382662" cy="3604671"/>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p>
        </p:txBody>
      </p:sp>
      <p:sp>
        <p:nvSpPr>
          <p:cNvPr id="10" name="Rectangle 9">
            <a:extLst>
              <a:ext uri="{FF2B5EF4-FFF2-40B4-BE49-F238E27FC236}">
                <a16:creationId xmlns:a16="http://schemas.microsoft.com/office/drawing/2014/main" id="{2A702136-D7DD-49CD-A4E0-42B0D1BAFEFE}"/>
              </a:ext>
            </a:extLst>
          </p:cNvPr>
          <p:cNvSpPr/>
          <p:nvPr userDrawn="1"/>
        </p:nvSpPr>
        <p:spPr>
          <a:xfrm>
            <a:off x="6005688" y="2209045"/>
            <a:ext cx="2382662" cy="3604671"/>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p>
        </p:txBody>
      </p:sp>
      <p:pic>
        <p:nvPicPr>
          <p:cNvPr id="12" name="Picture 1">
            <a:extLst>
              <a:ext uri="{FF2B5EF4-FFF2-40B4-BE49-F238E27FC236}">
                <a16:creationId xmlns:a16="http://schemas.microsoft.com/office/drawing/2014/main" id="{3124EECE-F7EF-4595-9620-68FD0E5E79FF}"/>
              </a:ext>
            </a:extLst>
          </p:cNvPr>
          <p:cNvPicPr>
            <a:picLocks noChangeAspect="1"/>
          </p:cNvPicPr>
          <p:nvPr userDrawn="1"/>
        </p:nvPicPr>
        <p:blipFill>
          <a:blip r:embed="rId2">
            <a:extLst>
              <a:ext uri="{28A0092B-C50C-407E-A947-70E740481C1C}">
                <a14:useLocalDpi xmlns:a14="http://schemas.microsoft.com/office/drawing/2010/main" val="0"/>
              </a:ext>
            </a:extLst>
          </a:blip>
          <a:srcRect l="14311" t="18852" r="58228" b="54654"/>
          <a:stretch>
            <a:fillRect/>
          </a:stretch>
        </p:blipFill>
        <p:spPr bwMode="auto">
          <a:xfrm>
            <a:off x="1088144" y="2435955"/>
            <a:ext cx="1717675" cy="1150938"/>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606CC5B3-3D32-4C6C-8E1F-3758561C1FA7}"/>
              </a:ext>
            </a:extLst>
          </p:cNvPr>
          <p:cNvPicPr>
            <a:picLocks noChangeAspect="1"/>
          </p:cNvPicPr>
          <p:nvPr userDrawn="1"/>
        </p:nvPicPr>
        <p:blipFill>
          <a:blip r:embed="rId3">
            <a:extLst>
              <a:ext uri="{28A0092B-C50C-407E-A947-70E740481C1C}">
                <a14:useLocalDpi xmlns:a14="http://schemas.microsoft.com/office/drawing/2010/main" val="0"/>
              </a:ext>
            </a:extLst>
          </a:blip>
          <a:srcRect l="15067" t="26003" r="44786" b="11296"/>
          <a:stretch>
            <a:fillRect/>
          </a:stretch>
        </p:blipFill>
        <p:spPr bwMode="auto">
          <a:xfrm>
            <a:off x="1088144" y="3771617"/>
            <a:ext cx="1717675" cy="1857375"/>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5" name="Rectangle 14">
            <a:extLst>
              <a:ext uri="{FF2B5EF4-FFF2-40B4-BE49-F238E27FC236}">
                <a16:creationId xmlns:a16="http://schemas.microsoft.com/office/drawing/2014/main" id="{BF1001AF-39AD-4F6C-8CC7-DE3F05F47402}"/>
              </a:ext>
            </a:extLst>
          </p:cNvPr>
          <p:cNvSpPr/>
          <p:nvPr userDrawn="1"/>
        </p:nvSpPr>
        <p:spPr>
          <a:xfrm>
            <a:off x="450762" y="5938338"/>
            <a:ext cx="8226000" cy="295275"/>
          </a:xfrm>
          <a:prstGeom prst="rect">
            <a:avLst/>
          </a:prstGeom>
          <a:solidFill>
            <a:srgbClr val="E34192"/>
          </a:solidFill>
          <a:ln>
            <a:solidFill>
              <a:srgbClr val="E3419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100" b="1" dirty="0">
                <a:solidFill>
                  <a:schemeClr val="bg1"/>
                </a:solidFill>
                <a:latin typeface="Roboto" panose="02000000000000000000" pitchFamily="2" charset="0"/>
                <a:ea typeface="Roboto" panose="02000000000000000000" pitchFamily="2" charset="0"/>
                <a:cs typeface="Arial" panose="020B0604020202020204" pitchFamily="34" charset="0"/>
              </a:rPr>
              <a:t>Please note the embedded audio may not be compatible with earlier versions of PowerPoint. </a:t>
            </a:r>
          </a:p>
        </p:txBody>
      </p:sp>
      <p:grpSp>
        <p:nvGrpSpPr>
          <p:cNvPr id="16" name="Group 15">
            <a:extLst>
              <a:ext uri="{FF2B5EF4-FFF2-40B4-BE49-F238E27FC236}">
                <a16:creationId xmlns:a16="http://schemas.microsoft.com/office/drawing/2014/main" id="{F4C02CD7-54FA-442D-8552-484866B452A3}"/>
              </a:ext>
            </a:extLst>
          </p:cNvPr>
          <p:cNvGrpSpPr/>
          <p:nvPr userDrawn="1"/>
        </p:nvGrpSpPr>
        <p:grpSpPr>
          <a:xfrm>
            <a:off x="653175" y="1186618"/>
            <a:ext cx="2485137" cy="4640495"/>
            <a:chOff x="653175" y="1293580"/>
            <a:chExt cx="2485137" cy="4640495"/>
          </a:xfrm>
        </p:grpSpPr>
        <p:sp>
          <p:nvSpPr>
            <p:cNvPr id="17" name="Rectangle 16">
              <a:extLst>
                <a:ext uri="{FF2B5EF4-FFF2-40B4-BE49-F238E27FC236}">
                  <a16:creationId xmlns:a16="http://schemas.microsoft.com/office/drawing/2014/main" id="{70129BA9-07CA-4E45-BE89-A3B3D8B06794}"/>
                </a:ext>
              </a:extLst>
            </p:cNvPr>
            <p:cNvSpPr/>
            <p:nvPr/>
          </p:nvSpPr>
          <p:spPr>
            <a:xfrm>
              <a:off x="755650" y="1352601"/>
              <a:ext cx="2382662" cy="4581474"/>
            </a:xfrm>
            <a:prstGeom prst="rect">
              <a:avLst/>
            </a:prstGeom>
            <a:noFill/>
            <a:ln>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80000" anchor="t" anchorCtr="0"/>
            <a:lstStyle/>
            <a:p>
              <a:pPr>
                <a:defRPr/>
              </a:pPr>
              <a:r>
                <a:rPr lang="en-GB" sz="1400" dirty="0">
                  <a:solidFill>
                    <a:schemeClr val="tx1"/>
                  </a:solidFill>
                  <a:latin typeface="Roboto" panose="02000000000000000000" pitchFamily="2" charset="0"/>
                  <a:ea typeface="Roboto" panose="02000000000000000000" pitchFamily="2" charset="0"/>
                  <a:cs typeface="Arial" panose="020B0604020202020204" pitchFamily="34" charset="0"/>
                </a:rPr>
                <a:t>Open the downloaded folder and copy all the files.</a:t>
              </a:r>
            </a:p>
          </p:txBody>
        </p:sp>
        <p:sp>
          <p:nvSpPr>
            <p:cNvPr id="18" name="Oval 17">
              <a:extLst>
                <a:ext uri="{FF2B5EF4-FFF2-40B4-BE49-F238E27FC236}">
                  <a16:creationId xmlns:a16="http://schemas.microsoft.com/office/drawing/2014/main" id="{06AD645D-EF4C-43B9-BC02-E73591ACFEA8}"/>
                </a:ext>
              </a:extLst>
            </p:cNvPr>
            <p:cNvSpPr/>
            <p:nvPr/>
          </p:nvSpPr>
          <p:spPr>
            <a:xfrm>
              <a:off x="653175" y="1293580"/>
              <a:ext cx="301052" cy="301052"/>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Roboto" panose="02000000000000000000" pitchFamily="2" charset="0"/>
                  <a:ea typeface="Roboto" panose="02000000000000000000" pitchFamily="2" charset="0"/>
                </a:rPr>
                <a:t>1</a:t>
              </a:r>
            </a:p>
          </p:txBody>
        </p:sp>
      </p:grpSp>
      <p:grpSp>
        <p:nvGrpSpPr>
          <p:cNvPr id="19" name="Group 18">
            <a:extLst>
              <a:ext uri="{FF2B5EF4-FFF2-40B4-BE49-F238E27FC236}">
                <a16:creationId xmlns:a16="http://schemas.microsoft.com/office/drawing/2014/main" id="{08DFAC45-3E54-4D6A-98C4-CF211C83922E}"/>
              </a:ext>
            </a:extLst>
          </p:cNvPr>
          <p:cNvGrpSpPr/>
          <p:nvPr userDrawn="1"/>
        </p:nvGrpSpPr>
        <p:grpSpPr>
          <a:xfrm>
            <a:off x="3278194" y="1186618"/>
            <a:ext cx="2485137" cy="4640495"/>
            <a:chOff x="653175" y="1293580"/>
            <a:chExt cx="2485137" cy="4640495"/>
          </a:xfrm>
        </p:grpSpPr>
        <p:sp>
          <p:nvSpPr>
            <p:cNvPr id="20" name="Rectangle 19">
              <a:extLst>
                <a:ext uri="{FF2B5EF4-FFF2-40B4-BE49-F238E27FC236}">
                  <a16:creationId xmlns:a16="http://schemas.microsoft.com/office/drawing/2014/main" id="{F0CD5D4D-4B63-46DB-9525-B34F30B13615}"/>
                </a:ext>
              </a:extLst>
            </p:cNvPr>
            <p:cNvSpPr/>
            <p:nvPr/>
          </p:nvSpPr>
          <p:spPr>
            <a:xfrm>
              <a:off x="755650" y="1352601"/>
              <a:ext cx="2382662" cy="4581474"/>
            </a:xfrm>
            <a:prstGeom prst="rect">
              <a:avLst/>
            </a:prstGeom>
            <a:noFill/>
            <a:ln>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80000" anchor="t" anchorCtr="0"/>
            <a:lstStyle/>
            <a:p>
              <a:pPr>
                <a:defRPr/>
              </a:pPr>
              <a:r>
                <a:rPr lang="en-GB" sz="1400" dirty="0">
                  <a:solidFill>
                    <a:schemeClr val="tx1"/>
                  </a:solidFill>
                  <a:latin typeface="Roboto" panose="02000000000000000000" pitchFamily="2" charset="0"/>
                  <a:ea typeface="Roboto" panose="02000000000000000000" pitchFamily="2" charset="0"/>
                  <a:cs typeface="Arial" panose="020B0604020202020204" pitchFamily="34" charset="0"/>
                </a:rPr>
                <a:t>Paste the copied files into a new folder.</a:t>
              </a:r>
            </a:p>
          </p:txBody>
        </p:sp>
        <p:sp>
          <p:nvSpPr>
            <p:cNvPr id="21" name="Oval 20">
              <a:extLst>
                <a:ext uri="{FF2B5EF4-FFF2-40B4-BE49-F238E27FC236}">
                  <a16:creationId xmlns:a16="http://schemas.microsoft.com/office/drawing/2014/main" id="{E921D1FD-6ED8-4721-9B13-952826BF7583}"/>
                </a:ext>
              </a:extLst>
            </p:cNvPr>
            <p:cNvSpPr/>
            <p:nvPr/>
          </p:nvSpPr>
          <p:spPr>
            <a:xfrm>
              <a:off x="653175" y="1293580"/>
              <a:ext cx="301052" cy="301052"/>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Roboto" panose="02000000000000000000" pitchFamily="2" charset="0"/>
                  <a:ea typeface="Roboto" panose="02000000000000000000" pitchFamily="2" charset="0"/>
                </a:rPr>
                <a:t>2</a:t>
              </a:r>
            </a:p>
          </p:txBody>
        </p:sp>
      </p:grpSp>
      <p:grpSp>
        <p:nvGrpSpPr>
          <p:cNvPr id="22" name="Group 21">
            <a:extLst>
              <a:ext uri="{FF2B5EF4-FFF2-40B4-BE49-F238E27FC236}">
                <a16:creationId xmlns:a16="http://schemas.microsoft.com/office/drawing/2014/main" id="{2E64373C-29B9-44AD-BBFF-1C2B6CB8B856}"/>
              </a:ext>
            </a:extLst>
          </p:cNvPr>
          <p:cNvGrpSpPr/>
          <p:nvPr userDrawn="1"/>
        </p:nvGrpSpPr>
        <p:grpSpPr>
          <a:xfrm>
            <a:off x="5903213" y="1186618"/>
            <a:ext cx="2485137" cy="4640495"/>
            <a:chOff x="653175" y="1293580"/>
            <a:chExt cx="2485137" cy="4640495"/>
          </a:xfrm>
        </p:grpSpPr>
        <p:sp>
          <p:nvSpPr>
            <p:cNvPr id="23" name="Rectangle 22">
              <a:extLst>
                <a:ext uri="{FF2B5EF4-FFF2-40B4-BE49-F238E27FC236}">
                  <a16:creationId xmlns:a16="http://schemas.microsoft.com/office/drawing/2014/main" id="{3F8F64B4-C8AD-4F3A-AC24-CC1D1D7B43F0}"/>
                </a:ext>
              </a:extLst>
            </p:cNvPr>
            <p:cNvSpPr/>
            <p:nvPr/>
          </p:nvSpPr>
          <p:spPr>
            <a:xfrm>
              <a:off x="755650" y="1352601"/>
              <a:ext cx="2382662" cy="4581474"/>
            </a:xfrm>
            <a:prstGeom prst="rect">
              <a:avLst/>
            </a:prstGeom>
            <a:noFill/>
            <a:ln>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80000" anchor="t" anchorCtr="0"/>
            <a:lstStyle/>
            <a:p>
              <a:pPr>
                <a:defRPr/>
              </a:pPr>
              <a:r>
                <a:rPr lang="en-GB" sz="1400" dirty="0">
                  <a:solidFill>
                    <a:schemeClr val="tx1"/>
                  </a:solidFill>
                  <a:latin typeface="Roboto" panose="02000000000000000000" pitchFamily="2" charset="0"/>
                  <a:ea typeface="Roboto" panose="02000000000000000000" pitchFamily="2" charset="0"/>
                  <a:cs typeface="Arial" panose="020B0604020202020204" pitchFamily="34" charset="0"/>
                </a:rPr>
                <a:t>To use the PowerPoint, enable editing and put into slide show mode.</a:t>
              </a:r>
            </a:p>
          </p:txBody>
        </p:sp>
        <p:sp>
          <p:nvSpPr>
            <p:cNvPr id="24" name="Oval 23">
              <a:extLst>
                <a:ext uri="{FF2B5EF4-FFF2-40B4-BE49-F238E27FC236}">
                  <a16:creationId xmlns:a16="http://schemas.microsoft.com/office/drawing/2014/main" id="{306893F1-C2B6-43EB-825A-DA5B276C8908}"/>
                </a:ext>
              </a:extLst>
            </p:cNvPr>
            <p:cNvSpPr/>
            <p:nvPr/>
          </p:nvSpPr>
          <p:spPr>
            <a:xfrm>
              <a:off x="653175" y="1293580"/>
              <a:ext cx="301052" cy="301052"/>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Roboto" panose="02000000000000000000" pitchFamily="2" charset="0"/>
                  <a:ea typeface="Roboto" panose="02000000000000000000" pitchFamily="2" charset="0"/>
                </a:rPr>
                <a:t>3</a:t>
              </a:r>
            </a:p>
          </p:txBody>
        </p:sp>
      </p:grpSp>
      <p:pic>
        <p:nvPicPr>
          <p:cNvPr id="25" name="Picture 24">
            <a:extLst>
              <a:ext uri="{FF2B5EF4-FFF2-40B4-BE49-F238E27FC236}">
                <a16:creationId xmlns:a16="http://schemas.microsoft.com/office/drawing/2014/main" id="{F8E75E30-3E3D-4F9B-9EF6-9A9630C27CBB}"/>
              </a:ext>
            </a:extLst>
          </p:cNvPr>
          <p:cNvPicPr>
            <a:picLocks noChangeAspect="1"/>
          </p:cNvPicPr>
          <p:nvPr userDrawn="1"/>
        </p:nvPicPr>
        <p:blipFill>
          <a:blip r:embed="rId4">
            <a:extLst>
              <a:ext uri="{28A0092B-C50C-407E-A947-70E740481C1C}">
                <a14:useLocalDpi xmlns:a14="http://schemas.microsoft.com/office/drawing/2010/main" val="0"/>
              </a:ext>
            </a:extLst>
          </a:blip>
          <a:srcRect l="14085" t="17912" r="52493" b="25307"/>
          <a:stretch>
            <a:fillRect/>
          </a:stretch>
        </p:blipFill>
        <p:spPr bwMode="auto">
          <a:xfrm>
            <a:off x="3720306" y="2435955"/>
            <a:ext cx="1703388" cy="2003425"/>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E55EBE21-985E-4E8F-B68C-A7F9AB89D609}"/>
              </a:ext>
            </a:extLst>
          </p:cNvPr>
          <p:cNvPicPr>
            <a:picLocks noChangeAspect="1"/>
          </p:cNvPicPr>
          <p:nvPr userDrawn="1"/>
        </p:nvPicPr>
        <p:blipFill>
          <a:blip r:embed="rId5">
            <a:extLst>
              <a:ext uri="{28A0092B-C50C-407E-A947-70E740481C1C}">
                <a14:useLocalDpi xmlns:a14="http://schemas.microsoft.com/office/drawing/2010/main" val="0"/>
              </a:ext>
            </a:extLst>
          </a:blip>
          <a:srcRect t="65628"/>
          <a:stretch>
            <a:fillRect/>
          </a:stretch>
        </p:blipFill>
        <p:spPr bwMode="auto">
          <a:xfrm>
            <a:off x="6114362" y="3710564"/>
            <a:ext cx="2165314" cy="1601754"/>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12AA4B95-3CCC-45E1-B7B1-343CCBC6F42A}"/>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14344" y="2435955"/>
            <a:ext cx="2165350" cy="225425"/>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EB959152-16E0-47A5-9814-E4CDFB5F1B4A}"/>
              </a:ext>
            </a:extLst>
          </p:cNvPr>
          <p:cNvGrpSpPr/>
          <p:nvPr userDrawn="1"/>
        </p:nvGrpSpPr>
        <p:grpSpPr>
          <a:xfrm>
            <a:off x="6114362" y="2862122"/>
            <a:ext cx="2165350" cy="690207"/>
            <a:chOff x="6137101" y="2837944"/>
            <a:chExt cx="2165350" cy="690207"/>
          </a:xfrm>
        </p:grpSpPr>
        <p:grpSp>
          <p:nvGrpSpPr>
            <p:cNvPr id="29" name="Group 28">
              <a:extLst>
                <a:ext uri="{FF2B5EF4-FFF2-40B4-BE49-F238E27FC236}">
                  <a16:creationId xmlns:a16="http://schemas.microsoft.com/office/drawing/2014/main" id="{2AA9C2EC-978E-419F-A507-D371B5CA5B55}"/>
                </a:ext>
              </a:extLst>
            </p:cNvPr>
            <p:cNvGrpSpPr>
              <a:grpSpLocks/>
            </p:cNvGrpSpPr>
            <p:nvPr/>
          </p:nvGrpSpPr>
          <p:grpSpPr bwMode="auto">
            <a:xfrm>
              <a:off x="6137101" y="2837944"/>
              <a:ext cx="2165350" cy="647700"/>
              <a:chOff x="6164808" y="2589878"/>
              <a:chExt cx="2165459" cy="647296"/>
            </a:xfrm>
          </p:grpSpPr>
          <p:pic>
            <p:nvPicPr>
              <p:cNvPr id="31" name="Picture 30">
                <a:extLst>
                  <a:ext uri="{FF2B5EF4-FFF2-40B4-BE49-F238E27FC236}">
                    <a16:creationId xmlns:a16="http://schemas.microsoft.com/office/drawing/2014/main" id="{B5145F20-A130-4EC9-B902-0B2D234C1C06}"/>
                  </a:ext>
                </a:extLst>
              </p:cNvPr>
              <p:cNvPicPr>
                <a:picLocks noChangeAspect="1"/>
              </p:cNvPicPr>
              <p:nvPr/>
            </p:nvPicPr>
            <p:blipFill>
              <a:blip r:embed="rId7">
                <a:extLst>
                  <a:ext uri="{28A0092B-C50C-407E-A947-70E740481C1C}">
                    <a14:useLocalDpi xmlns:a14="http://schemas.microsoft.com/office/drawing/2010/main" val="0"/>
                  </a:ext>
                </a:extLst>
              </a:blip>
              <a:srcRect t="60687"/>
              <a:stretch>
                <a:fillRect/>
              </a:stretch>
            </p:blipFill>
            <p:spPr bwMode="auto">
              <a:xfrm>
                <a:off x="6164808" y="2589878"/>
                <a:ext cx="2165459" cy="647296"/>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cxnSp>
            <p:nvCxnSpPr>
              <p:cNvPr id="32" name="Straight Arrow Connector 31">
                <a:extLst>
                  <a:ext uri="{FF2B5EF4-FFF2-40B4-BE49-F238E27FC236}">
                    <a16:creationId xmlns:a16="http://schemas.microsoft.com/office/drawing/2014/main" id="{7209CC96-78F3-4B82-BE38-23F76BEC0573}"/>
                  </a:ext>
                </a:extLst>
              </p:cNvPr>
              <p:cNvCxnSpPr/>
              <p:nvPr/>
            </p:nvCxnSpPr>
            <p:spPr>
              <a:xfrm flipH="1">
                <a:off x="7949742" y="2768837"/>
                <a:ext cx="79379" cy="287158"/>
              </a:xfrm>
              <a:prstGeom prst="straightConnector1">
                <a:avLst/>
              </a:prstGeom>
              <a:ln w="19050">
                <a:solidFill>
                  <a:srgbClr val="18A0DB"/>
                </a:solidFill>
                <a:tailEnd type="triangle"/>
              </a:ln>
            </p:spPr>
            <p:style>
              <a:lnRef idx="1">
                <a:schemeClr val="accent1"/>
              </a:lnRef>
              <a:fillRef idx="0">
                <a:schemeClr val="accent1"/>
              </a:fillRef>
              <a:effectRef idx="0">
                <a:schemeClr val="accent1"/>
              </a:effectRef>
              <a:fontRef idx="minor">
                <a:schemeClr val="tx1"/>
              </a:fontRef>
            </p:style>
          </p:cxnSp>
        </p:grpSp>
        <p:sp>
          <p:nvSpPr>
            <p:cNvPr id="30" name="Oval 29">
              <a:extLst>
                <a:ext uri="{FF2B5EF4-FFF2-40B4-BE49-F238E27FC236}">
                  <a16:creationId xmlns:a16="http://schemas.microsoft.com/office/drawing/2014/main" id="{289AD21C-A27E-4E30-8AB2-27CBD6E49F15}"/>
                </a:ext>
              </a:extLst>
            </p:cNvPr>
            <p:cNvSpPr/>
            <p:nvPr/>
          </p:nvSpPr>
          <p:spPr>
            <a:xfrm>
              <a:off x="7790917" y="3317748"/>
              <a:ext cx="210403" cy="210403"/>
            </a:xfrm>
            <a:prstGeom prst="ellipse">
              <a:avLst/>
            </a:prstGeom>
            <a:noFill/>
            <a:ln w="19050">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5" name="TextBox 44">
            <a:extLst>
              <a:ext uri="{FF2B5EF4-FFF2-40B4-BE49-F238E27FC236}">
                <a16:creationId xmlns:a16="http://schemas.microsoft.com/office/drawing/2014/main" id="{3642231C-A2F6-4367-90C6-0767E987F9A9}"/>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Guidance for Video/Audio in PowerPoints</a:t>
            </a:r>
            <a:endParaRPr lang="en-GB" sz="2800" b="1" dirty="0">
              <a:solidFill>
                <a:srgbClr val="E34192"/>
              </a:solidFill>
            </a:endParaRPr>
          </a:p>
        </p:txBody>
      </p:sp>
    </p:spTree>
    <p:extLst>
      <p:ext uri="{BB962C8B-B14F-4D97-AF65-F5344CB8AC3E}">
        <p14:creationId xmlns:p14="http://schemas.microsoft.com/office/powerpoint/2010/main" val="3959364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nimation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grpSp>
        <p:nvGrpSpPr>
          <p:cNvPr id="41" name="Group 40">
            <a:extLst>
              <a:ext uri="{FF2B5EF4-FFF2-40B4-BE49-F238E27FC236}">
                <a16:creationId xmlns:a16="http://schemas.microsoft.com/office/drawing/2014/main" id="{2BB4EA30-0107-4362-9222-C6055ABF324A}"/>
              </a:ext>
            </a:extLst>
          </p:cNvPr>
          <p:cNvGrpSpPr/>
          <p:nvPr userDrawn="1"/>
        </p:nvGrpSpPr>
        <p:grpSpPr>
          <a:xfrm>
            <a:off x="743835" y="1681195"/>
            <a:ext cx="7644513" cy="2295228"/>
            <a:chOff x="743837" y="1344834"/>
            <a:chExt cx="7644513" cy="2295228"/>
          </a:xfrm>
        </p:grpSpPr>
        <p:sp>
          <p:nvSpPr>
            <p:cNvPr id="42" name="Rectangle 41">
              <a:extLst>
                <a:ext uri="{FF2B5EF4-FFF2-40B4-BE49-F238E27FC236}">
                  <a16:creationId xmlns:a16="http://schemas.microsoft.com/office/drawing/2014/main" id="{0DF60415-D303-4DFE-A6B8-E0AB42EF4DDC}"/>
                </a:ext>
              </a:extLst>
            </p:cNvPr>
            <p:cNvSpPr/>
            <p:nvPr/>
          </p:nvSpPr>
          <p:spPr>
            <a:xfrm>
              <a:off x="743837" y="1344834"/>
              <a:ext cx="1266195"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Animations</a:t>
              </a:r>
            </a:p>
          </p:txBody>
        </p:sp>
        <p:sp>
          <p:nvSpPr>
            <p:cNvPr id="43" name="Rectangle 42">
              <a:extLst>
                <a:ext uri="{FF2B5EF4-FFF2-40B4-BE49-F238E27FC236}">
                  <a16:creationId xmlns:a16="http://schemas.microsoft.com/office/drawing/2014/main" id="{6A96975B-C3DC-451D-8423-D15D5BCDB436}"/>
                </a:ext>
              </a:extLst>
            </p:cNvPr>
            <p:cNvSpPr/>
            <p:nvPr/>
          </p:nvSpPr>
          <p:spPr>
            <a:xfrm>
              <a:off x="755650" y="1618794"/>
              <a:ext cx="7632700" cy="2021268"/>
            </a:xfrm>
            <a:prstGeom prst="rect">
              <a:avLst/>
            </a:prstGeom>
            <a:noFill/>
            <a:ln w="19050">
              <a:solidFill>
                <a:srgbClr val="18A0DB"/>
              </a:solidFill>
            </a:ln>
          </p:spPr>
          <p:txBody>
            <a:bodyPr wrap="square" lIns="216000" tIns="216000" rIns="216000" bIns="216000">
              <a:spAutoFit/>
            </a:bodyPr>
            <a:lstStyle/>
            <a:p>
              <a:pPr>
                <a:spcAft>
                  <a:spcPts val="600"/>
                </a:spcAft>
              </a:pPr>
              <a:r>
                <a:rPr lang="en-GB" sz="1400" dirty="0">
                  <a:latin typeface="Roboto" panose="02000000000000000000" pitchFamily="2" charset="0"/>
                  <a:ea typeface="Roboto" panose="02000000000000000000" pitchFamily="2" charset="0"/>
                </a:rPr>
                <a:t>This resource has been designed with animations to make it as fun and engaging as possible. To view the content in the correct formatting, please view the PowerPoint in ‘slide show mode’. This takes you from desktop to presentation mode. If you view the slides out of ‘slide show mode’, you may find that some of the text and images overlap each other and/or are difficult to read. </a:t>
              </a:r>
            </a:p>
            <a:p>
              <a:pPr>
                <a:spcAft>
                  <a:spcPts val="600"/>
                </a:spcAft>
              </a:pPr>
              <a:r>
                <a:rPr lang="en-GB" sz="1400" dirty="0">
                  <a:latin typeface="Roboto" panose="02000000000000000000" pitchFamily="2" charset="0"/>
                  <a:ea typeface="Roboto" panose="02000000000000000000" pitchFamily="2" charset="0"/>
                </a:rPr>
                <a:t>To enter slide show mode, go to the </a:t>
              </a:r>
              <a:r>
                <a:rPr lang="en-GB" sz="1400" b="1" dirty="0">
                  <a:latin typeface="Roboto" panose="02000000000000000000" pitchFamily="2" charset="0"/>
                  <a:ea typeface="Roboto" panose="02000000000000000000" pitchFamily="2" charset="0"/>
                </a:rPr>
                <a:t>slide show menu tab </a:t>
              </a:r>
              <a:r>
                <a:rPr lang="en-GB" sz="1400" dirty="0">
                  <a:latin typeface="Roboto" panose="02000000000000000000" pitchFamily="2" charset="0"/>
                  <a:ea typeface="Roboto" panose="02000000000000000000" pitchFamily="2" charset="0"/>
                </a:rPr>
                <a:t>and select either </a:t>
              </a:r>
              <a:r>
                <a:rPr lang="en-GB" sz="1400" b="1" dirty="0">
                  <a:latin typeface="Roboto" panose="02000000000000000000" pitchFamily="2" charset="0"/>
                  <a:ea typeface="Roboto" panose="02000000000000000000" pitchFamily="2" charset="0"/>
                </a:rPr>
                <a:t>from beginning</a:t>
              </a:r>
              <a:r>
                <a:rPr lang="en-GB" sz="1400" dirty="0">
                  <a:latin typeface="Roboto" panose="02000000000000000000" pitchFamily="2" charset="0"/>
                  <a:ea typeface="Roboto" panose="02000000000000000000" pitchFamily="2" charset="0"/>
                </a:rPr>
                <a:t> </a:t>
              </a:r>
              <a:r>
                <a:rPr lang="en-GB" sz="1400" b="1" dirty="0">
                  <a:latin typeface="Roboto" panose="02000000000000000000" pitchFamily="2" charset="0"/>
                  <a:ea typeface="Roboto" panose="02000000000000000000" pitchFamily="2" charset="0"/>
                </a:rPr>
                <a:t>or from current slide</a:t>
              </a:r>
              <a:r>
                <a:rPr lang="en-GB" sz="1400" dirty="0">
                  <a:latin typeface="Roboto" panose="02000000000000000000" pitchFamily="2" charset="0"/>
                  <a:ea typeface="Roboto" panose="02000000000000000000" pitchFamily="2" charset="0"/>
                </a:rPr>
                <a:t>.</a:t>
              </a:r>
            </a:p>
          </p:txBody>
        </p:sp>
      </p:grpSp>
      <p:sp>
        <p:nvSpPr>
          <p:cNvPr id="44" name="Rectangle 43">
            <a:extLst>
              <a:ext uri="{FF2B5EF4-FFF2-40B4-BE49-F238E27FC236}">
                <a16:creationId xmlns:a16="http://schemas.microsoft.com/office/drawing/2014/main" id="{C01BCBF7-EAB4-4398-AAB8-B60AC3555113}"/>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sp>
        <p:nvSpPr>
          <p:cNvPr id="45" name="TextBox 44">
            <a:extLst>
              <a:ext uri="{FF2B5EF4-FFF2-40B4-BE49-F238E27FC236}">
                <a16:creationId xmlns:a16="http://schemas.microsoft.com/office/drawing/2014/main" id="{3F3091BF-D025-46EF-A448-B4F13C76E242}"/>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spTree>
    <p:extLst>
      <p:ext uri="{BB962C8B-B14F-4D97-AF65-F5344CB8AC3E}">
        <p14:creationId xmlns:p14="http://schemas.microsoft.com/office/powerpoint/2010/main" val="1386459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xternal Websites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0" name="Rectangle 9">
            <a:extLst>
              <a:ext uri="{FF2B5EF4-FFF2-40B4-BE49-F238E27FC236}">
                <a16:creationId xmlns:a16="http://schemas.microsoft.com/office/drawing/2014/main" id="{7223ECE9-6F1A-4E72-ACE0-06F71C468FDA}"/>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grpSp>
        <p:nvGrpSpPr>
          <p:cNvPr id="11" name="Group 10">
            <a:extLst>
              <a:ext uri="{FF2B5EF4-FFF2-40B4-BE49-F238E27FC236}">
                <a16:creationId xmlns:a16="http://schemas.microsoft.com/office/drawing/2014/main" id="{5F05BBF0-ECD1-4FE4-937E-1F73A27AF916}"/>
              </a:ext>
            </a:extLst>
          </p:cNvPr>
          <p:cNvGrpSpPr/>
          <p:nvPr userDrawn="1"/>
        </p:nvGrpSpPr>
        <p:grpSpPr>
          <a:xfrm>
            <a:off x="743837" y="1681195"/>
            <a:ext cx="7644513" cy="2002840"/>
            <a:chOff x="743837" y="1344834"/>
            <a:chExt cx="7644513" cy="2002840"/>
          </a:xfrm>
        </p:grpSpPr>
        <p:sp>
          <p:nvSpPr>
            <p:cNvPr id="12" name="Rectangle 11">
              <a:extLst>
                <a:ext uri="{FF2B5EF4-FFF2-40B4-BE49-F238E27FC236}">
                  <a16:creationId xmlns:a16="http://schemas.microsoft.com/office/drawing/2014/main" id="{D52A1D21-ED2B-43AD-B353-E06410A36383}"/>
                </a:ext>
              </a:extLst>
            </p:cNvPr>
            <p:cNvSpPr/>
            <p:nvPr/>
          </p:nvSpPr>
          <p:spPr>
            <a:xfrm>
              <a:off x="743837" y="1344834"/>
              <a:ext cx="2703717"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Links to External Websites</a:t>
              </a:r>
            </a:p>
          </p:txBody>
        </p:sp>
        <p:sp>
          <p:nvSpPr>
            <p:cNvPr id="13" name="Rectangle 12">
              <a:extLst>
                <a:ext uri="{FF2B5EF4-FFF2-40B4-BE49-F238E27FC236}">
                  <a16:creationId xmlns:a16="http://schemas.microsoft.com/office/drawing/2014/main" id="{1FFC9EFA-95C1-4D1B-B736-D82D578BE355}"/>
                </a:ext>
              </a:extLst>
            </p:cNvPr>
            <p:cNvSpPr/>
            <p:nvPr/>
          </p:nvSpPr>
          <p:spPr>
            <a:xfrm>
              <a:off x="755650" y="1618794"/>
              <a:ext cx="7632700" cy="1728880"/>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This resource contains links to external websites. Please be aware that the inclusion of any link in this resource should not be taken as an endorsement of any kind by </a:t>
              </a:r>
              <a:r>
                <a:rPr lang="en-GB" sz="1400" dirty="0" err="1">
                  <a:latin typeface="Roboto" panose="02000000000000000000" pitchFamily="2" charset="0"/>
                  <a:ea typeface="Roboto" panose="02000000000000000000" pitchFamily="2" charset="0"/>
                </a:rPr>
                <a:t>Twinkl</a:t>
              </a:r>
              <a:r>
                <a:rPr lang="en-GB" sz="1400" dirty="0">
                  <a:latin typeface="Roboto" panose="02000000000000000000" pitchFamily="2" charset="0"/>
                  <a:ea typeface="Roboto" panose="02000000000000000000" pitchFamily="2" charset="0"/>
                </a:rPr>
                <a:t> of the linked website or any association with its operators. You should also be aware that we have no control over the availability of the linked pages. If the link is not working, please let us know by contacting </a:t>
              </a:r>
              <a:r>
                <a:rPr lang="en-GB" sz="1400" dirty="0" err="1">
                  <a:latin typeface="Roboto" panose="02000000000000000000" pitchFamily="2" charset="0"/>
                  <a:ea typeface="Roboto" panose="02000000000000000000" pitchFamily="2" charset="0"/>
                </a:rPr>
                <a:t>TwinklCares</a:t>
              </a:r>
              <a:r>
                <a:rPr lang="en-GB" sz="1400" dirty="0">
                  <a:latin typeface="Roboto" panose="02000000000000000000" pitchFamily="2" charset="0"/>
                  <a:ea typeface="Roboto" panose="02000000000000000000" pitchFamily="2" charset="0"/>
                </a:rPr>
                <a:t> and we will try to fix it although we can assume no responsibility if this is the case. We are not responsible for the content of external sites.</a:t>
              </a:r>
            </a:p>
          </p:txBody>
        </p:sp>
      </p:grpSp>
      <p:sp>
        <p:nvSpPr>
          <p:cNvPr id="16" name="TextBox 15">
            <a:extLst>
              <a:ext uri="{FF2B5EF4-FFF2-40B4-BE49-F238E27FC236}">
                <a16:creationId xmlns:a16="http://schemas.microsoft.com/office/drawing/2014/main" id="{3E809478-62E0-4C7A-83A2-03913DD4D89E}"/>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spTree>
    <p:extLst>
      <p:ext uri="{BB962C8B-B14F-4D97-AF65-F5344CB8AC3E}">
        <p14:creationId xmlns:p14="http://schemas.microsoft.com/office/powerpoint/2010/main" val="2116580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xternal Video Websites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6" name="Rectangle 15">
            <a:extLst>
              <a:ext uri="{FF2B5EF4-FFF2-40B4-BE49-F238E27FC236}">
                <a16:creationId xmlns:a16="http://schemas.microsoft.com/office/drawing/2014/main" id="{E98D6414-A260-404A-9274-A35AB2A1EA5A}"/>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grpSp>
        <p:nvGrpSpPr>
          <p:cNvPr id="17" name="Group 16">
            <a:extLst>
              <a:ext uri="{FF2B5EF4-FFF2-40B4-BE49-F238E27FC236}">
                <a16:creationId xmlns:a16="http://schemas.microsoft.com/office/drawing/2014/main" id="{5688A155-CC1C-4CA5-824A-88B66BF4B7D8}"/>
              </a:ext>
            </a:extLst>
          </p:cNvPr>
          <p:cNvGrpSpPr/>
          <p:nvPr userDrawn="1"/>
        </p:nvGrpSpPr>
        <p:grpSpPr>
          <a:xfrm>
            <a:off x="733079" y="1681195"/>
            <a:ext cx="7643458" cy="2649171"/>
            <a:chOff x="744892" y="3707365"/>
            <a:chExt cx="7643458" cy="2649171"/>
          </a:xfrm>
        </p:grpSpPr>
        <p:sp>
          <p:nvSpPr>
            <p:cNvPr id="18" name="Rectangle 17">
              <a:extLst>
                <a:ext uri="{FF2B5EF4-FFF2-40B4-BE49-F238E27FC236}">
                  <a16:creationId xmlns:a16="http://schemas.microsoft.com/office/drawing/2014/main" id="{B519C287-0C36-43FA-A38F-45E9B4A11B4D}"/>
                </a:ext>
              </a:extLst>
            </p:cNvPr>
            <p:cNvSpPr/>
            <p:nvPr/>
          </p:nvSpPr>
          <p:spPr>
            <a:xfrm>
              <a:off x="744892" y="3707365"/>
              <a:ext cx="3214972"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Links to External Video Websites</a:t>
              </a:r>
            </a:p>
          </p:txBody>
        </p:sp>
        <p:sp>
          <p:nvSpPr>
            <p:cNvPr id="19" name="Rectangle 18">
              <a:extLst>
                <a:ext uri="{FF2B5EF4-FFF2-40B4-BE49-F238E27FC236}">
                  <a16:creationId xmlns:a16="http://schemas.microsoft.com/office/drawing/2014/main" id="{F9BBE2CC-1604-46EB-BCDA-9F6AB7410668}"/>
                </a:ext>
              </a:extLst>
            </p:cNvPr>
            <p:cNvSpPr/>
            <p:nvPr/>
          </p:nvSpPr>
          <p:spPr>
            <a:xfrm>
              <a:off x="755650" y="3981325"/>
              <a:ext cx="7632700" cy="2375211"/>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This resource contains links to external video websites. These websites often have </a:t>
              </a:r>
              <a:r>
                <a:rPr lang="en-GB" sz="1400" dirty="0" err="1">
                  <a:latin typeface="Roboto" panose="02000000000000000000" pitchFamily="2" charset="0"/>
                  <a:ea typeface="Roboto" panose="02000000000000000000" pitchFamily="2" charset="0"/>
                </a:rPr>
                <a:t>autoplay</a:t>
              </a:r>
              <a:r>
                <a:rPr lang="en-GB" sz="1400" dirty="0">
                  <a:latin typeface="Roboto" panose="02000000000000000000" pitchFamily="2" charset="0"/>
                  <a:ea typeface="Roboto" panose="02000000000000000000" pitchFamily="2" charset="0"/>
                </a:rPr>
                <a:t> features meaning that other videos will play after the video you are watching finishes. You should disable this feature before using the video in any classroom or similar setting. </a:t>
              </a:r>
              <a:r>
                <a:rPr lang="en-GB" sz="1400" dirty="0" err="1">
                  <a:latin typeface="Roboto" panose="02000000000000000000" pitchFamily="2" charset="0"/>
                  <a:ea typeface="Roboto" panose="02000000000000000000" pitchFamily="2" charset="0"/>
                </a:rPr>
                <a:t>Twinkl</a:t>
              </a:r>
              <a:r>
                <a:rPr lang="en-GB" sz="1400" dirty="0">
                  <a:latin typeface="Roboto" panose="02000000000000000000" pitchFamily="2" charset="0"/>
                  <a:ea typeface="Roboto" panose="02000000000000000000" pitchFamily="2" charset="0"/>
                </a:rPr>
                <a:t> assumes no responsibility for the contents of linked websites. The inclusion of any link in this resource should not be taken as an endorsement of any kind by </a:t>
              </a:r>
              <a:r>
                <a:rPr lang="en-GB" sz="1400" dirty="0" err="1">
                  <a:latin typeface="Roboto" panose="02000000000000000000" pitchFamily="2" charset="0"/>
                  <a:ea typeface="Roboto" panose="02000000000000000000" pitchFamily="2" charset="0"/>
                </a:rPr>
                <a:t>Twinkl</a:t>
              </a:r>
              <a:r>
                <a:rPr lang="en-GB" sz="1400" dirty="0">
                  <a:latin typeface="Roboto" panose="02000000000000000000" pitchFamily="2" charset="0"/>
                  <a:ea typeface="Roboto" panose="02000000000000000000" pitchFamily="2" charset="0"/>
                </a:rPr>
                <a:t> of the linked website or any association with its operators. We have no control over the availability of the linked pages. If the link is not working, please let us know by contacting </a:t>
              </a:r>
              <a:r>
                <a:rPr lang="en-GB" sz="1400" dirty="0" err="1">
                  <a:latin typeface="Roboto" panose="02000000000000000000" pitchFamily="2" charset="0"/>
                  <a:ea typeface="Roboto" panose="02000000000000000000" pitchFamily="2" charset="0"/>
                </a:rPr>
                <a:t>TwinklCares</a:t>
              </a:r>
              <a:r>
                <a:rPr lang="en-GB" sz="1400" dirty="0">
                  <a:latin typeface="Roboto" panose="02000000000000000000" pitchFamily="2" charset="0"/>
                  <a:ea typeface="Roboto" panose="02000000000000000000" pitchFamily="2" charset="0"/>
                </a:rPr>
                <a:t> and we will try to fix it, although we can assume no responsibility if this is </a:t>
              </a:r>
              <a:br>
                <a:rPr lang="en-GB" sz="1400" dirty="0">
                  <a:latin typeface="Roboto" panose="02000000000000000000" pitchFamily="2" charset="0"/>
                  <a:ea typeface="Roboto" panose="02000000000000000000" pitchFamily="2" charset="0"/>
                </a:rPr>
              </a:br>
              <a:r>
                <a:rPr lang="en-GB" sz="1400" dirty="0">
                  <a:latin typeface="Roboto" panose="02000000000000000000" pitchFamily="2" charset="0"/>
                  <a:ea typeface="Roboto" panose="02000000000000000000" pitchFamily="2" charset="0"/>
                </a:rPr>
                <a:t>the case.</a:t>
              </a:r>
            </a:p>
          </p:txBody>
        </p:sp>
      </p:grpSp>
      <p:sp>
        <p:nvSpPr>
          <p:cNvPr id="20" name="TextBox 19">
            <a:extLst>
              <a:ext uri="{FF2B5EF4-FFF2-40B4-BE49-F238E27FC236}">
                <a16:creationId xmlns:a16="http://schemas.microsoft.com/office/drawing/2014/main" id="{DFBBCB53-5B3E-420F-B980-49AC69553407}"/>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spTree>
    <p:extLst>
      <p:ext uri="{BB962C8B-B14F-4D97-AF65-F5344CB8AC3E}">
        <p14:creationId xmlns:p14="http://schemas.microsoft.com/office/powerpoint/2010/main" val="6715065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sclaimers Editable">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0" name="Rectangle 9">
            <a:extLst>
              <a:ext uri="{FF2B5EF4-FFF2-40B4-BE49-F238E27FC236}">
                <a16:creationId xmlns:a16="http://schemas.microsoft.com/office/drawing/2014/main" id="{89AF2E5A-21A6-4DED-A279-863F1FD479A6}"/>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grpSp>
        <p:nvGrpSpPr>
          <p:cNvPr id="20" name="Group 19">
            <a:extLst>
              <a:ext uri="{FF2B5EF4-FFF2-40B4-BE49-F238E27FC236}">
                <a16:creationId xmlns:a16="http://schemas.microsoft.com/office/drawing/2014/main" id="{0F0C260B-7A5F-4EEA-B147-DE8B78F68034}"/>
              </a:ext>
            </a:extLst>
          </p:cNvPr>
          <p:cNvGrpSpPr/>
          <p:nvPr userDrawn="1"/>
        </p:nvGrpSpPr>
        <p:grpSpPr>
          <a:xfrm>
            <a:off x="733079" y="3957995"/>
            <a:ext cx="7643458" cy="2002840"/>
            <a:chOff x="744892" y="3707365"/>
            <a:chExt cx="7643458" cy="2002840"/>
          </a:xfrm>
        </p:grpSpPr>
        <p:sp>
          <p:nvSpPr>
            <p:cNvPr id="21" name="Rectangle 20">
              <a:extLst>
                <a:ext uri="{FF2B5EF4-FFF2-40B4-BE49-F238E27FC236}">
                  <a16:creationId xmlns:a16="http://schemas.microsoft.com/office/drawing/2014/main" id="{55E2DD96-F714-4CFE-8121-9BD618AA74C8}"/>
                </a:ext>
              </a:extLst>
            </p:cNvPr>
            <p:cNvSpPr/>
            <p:nvPr/>
          </p:nvSpPr>
          <p:spPr>
            <a:xfrm>
              <a:off x="744892" y="3707365"/>
              <a:ext cx="1741673"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r>
                <a:rPr lang="en-GB" sz="1600" b="1" dirty="0">
                  <a:latin typeface="Roboto" panose="02000000000000000000" pitchFamily="2" charset="0"/>
                  <a:ea typeface="Roboto" panose="02000000000000000000" pitchFamily="2" charset="0"/>
                </a:rPr>
                <a:t>Insert Text Here</a:t>
              </a:r>
            </a:p>
          </p:txBody>
        </p:sp>
        <p:sp>
          <p:nvSpPr>
            <p:cNvPr id="22" name="Rectangle 21">
              <a:extLst>
                <a:ext uri="{FF2B5EF4-FFF2-40B4-BE49-F238E27FC236}">
                  <a16:creationId xmlns:a16="http://schemas.microsoft.com/office/drawing/2014/main" id="{110E9556-8ED8-404D-9793-60568C040CEB}"/>
                </a:ext>
              </a:extLst>
            </p:cNvPr>
            <p:cNvSpPr/>
            <p:nvPr/>
          </p:nvSpPr>
          <p:spPr>
            <a:xfrm>
              <a:off x="755650" y="3981325"/>
              <a:ext cx="7632700" cy="1728880"/>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Lorem ipsum </a:t>
              </a:r>
              <a:r>
                <a:rPr lang="en-GB" sz="1400" dirty="0" err="1">
                  <a:latin typeface="Roboto" panose="02000000000000000000" pitchFamily="2" charset="0"/>
                  <a:ea typeface="Roboto" panose="02000000000000000000" pitchFamily="2" charset="0"/>
                </a:rPr>
                <a:t>dolor</a:t>
              </a:r>
              <a:r>
                <a:rPr lang="en-GB" sz="1400" dirty="0">
                  <a:latin typeface="Roboto" panose="02000000000000000000" pitchFamily="2" charset="0"/>
                  <a:ea typeface="Roboto" panose="02000000000000000000" pitchFamily="2" charset="0"/>
                </a:rPr>
                <a:t> sit </a:t>
              </a:r>
              <a:r>
                <a:rPr lang="en-GB" sz="1400" dirty="0" err="1">
                  <a:latin typeface="Roboto" panose="02000000000000000000" pitchFamily="2" charset="0"/>
                  <a:ea typeface="Roboto" panose="02000000000000000000" pitchFamily="2" charset="0"/>
                </a:rPr>
                <a:t>amet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consectetur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adipiscing</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sed</a:t>
              </a:r>
              <a:r>
                <a:rPr lang="en-GB" sz="1400" dirty="0">
                  <a:latin typeface="Roboto" panose="02000000000000000000" pitchFamily="2" charset="0"/>
                  <a:ea typeface="Roboto" panose="02000000000000000000" pitchFamily="2" charset="0"/>
                </a:rPr>
                <a:t> do </a:t>
              </a:r>
              <a:r>
                <a:rPr lang="en-GB" sz="1400" dirty="0" err="1">
                  <a:latin typeface="Roboto" panose="02000000000000000000" pitchFamily="2" charset="0"/>
                  <a:ea typeface="Roboto" panose="02000000000000000000" pitchFamily="2" charset="0"/>
                </a:rPr>
                <a:t>eiusmod</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tempor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incididunt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ut</a:t>
              </a:r>
              <a:r>
                <a:rPr lang="en-GB" sz="1400" dirty="0">
                  <a:latin typeface="Roboto" panose="02000000000000000000" pitchFamily="2" charset="0"/>
                  <a:ea typeface="Roboto" panose="02000000000000000000" pitchFamily="2" charset="0"/>
                </a:rPr>
                <a:t> labore et dolore magna </a:t>
              </a:r>
              <a:r>
                <a:rPr lang="en-GB" sz="1400" dirty="0" err="1">
                  <a:latin typeface="Roboto" panose="02000000000000000000" pitchFamily="2" charset="0"/>
                  <a:ea typeface="Roboto" panose="02000000000000000000" pitchFamily="2" charset="0"/>
                </a:rPr>
                <a:t>aliqua</a:t>
              </a:r>
              <a:r>
                <a:rPr lang="en-GB" sz="1400" dirty="0">
                  <a:latin typeface="Roboto" panose="02000000000000000000" pitchFamily="2" charset="0"/>
                  <a:ea typeface="Roboto" panose="02000000000000000000" pitchFamily="2" charset="0"/>
                </a:rPr>
                <a:t>. Ut </a:t>
              </a:r>
              <a:r>
                <a:rPr lang="en-GB" sz="1400" dirty="0" err="1">
                  <a:latin typeface="Roboto" panose="02000000000000000000" pitchFamily="2" charset="0"/>
                  <a:ea typeface="Roboto" panose="02000000000000000000" pitchFamily="2" charset="0"/>
                </a:rPr>
                <a:t>enim</a:t>
              </a:r>
              <a:r>
                <a:rPr lang="en-GB" sz="1400" dirty="0">
                  <a:latin typeface="Roboto" panose="02000000000000000000" pitchFamily="2" charset="0"/>
                  <a:ea typeface="Roboto" panose="02000000000000000000" pitchFamily="2" charset="0"/>
                </a:rPr>
                <a:t> ad minim </a:t>
              </a:r>
              <a:r>
                <a:rPr lang="en-GB" sz="1400" dirty="0" err="1">
                  <a:latin typeface="Roboto" panose="02000000000000000000" pitchFamily="2" charset="0"/>
                  <a:ea typeface="Roboto" panose="02000000000000000000" pitchFamily="2" charset="0"/>
                </a:rPr>
                <a:t>veniam</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quis</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nostrud</a:t>
              </a:r>
              <a:r>
                <a:rPr lang="en-GB" sz="1400" dirty="0">
                  <a:latin typeface="Roboto" panose="02000000000000000000" pitchFamily="2" charset="0"/>
                  <a:ea typeface="Roboto" panose="02000000000000000000" pitchFamily="2" charset="0"/>
                </a:rPr>
                <a:t> exercitation </a:t>
              </a:r>
              <a:r>
                <a:rPr lang="en-GB" sz="1400" dirty="0" err="1">
                  <a:latin typeface="Roboto" panose="02000000000000000000" pitchFamily="2" charset="0"/>
                  <a:ea typeface="Roboto" panose="02000000000000000000" pitchFamily="2" charset="0"/>
                </a:rPr>
                <a:t>ullamco</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laboris</a:t>
              </a:r>
              <a:r>
                <a:rPr lang="en-GB" sz="1400" dirty="0">
                  <a:latin typeface="Roboto" panose="02000000000000000000" pitchFamily="2" charset="0"/>
                  <a:ea typeface="Roboto" panose="02000000000000000000" pitchFamily="2" charset="0"/>
                </a:rPr>
                <a:t> nisi </a:t>
              </a:r>
              <a:r>
                <a:rPr lang="en-GB" sz="1400" dirty="0" err="1">
                  <a:latin typeface="Roboto" panose="02000000000000000000" pitchFamily="2" charset="0"/>
                  <a:ea typeface="Roboto" panose="02000000000000000000" pitchFamily="2" charset="0"/>
                </a:rPr>
                <a:t>ut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aliquip</a:t>
              </a:r>
              <a:r>
                <a:rPr lang="en-GB" sz="1400" dirty="0">
                  <a:latin typeface="Roboto" panose="02000000000000000000" pitchFamily="2" charset="0"/>
                  <a:ea typeface="Roboto" panose="02000000000000000000" pitchFamily="2" charset="0"/>
                </a:rPr>
                <a:t> ex </a:t>
              </a:r>
              <a:r>
                <a:rPr lang="en-GB" sz="1400" dirty="0" err="1">
                  <a:latin typeface="Roboto" panose="02000000000000000000" pitchFamily="2" charset="0"/>
                  <a:ea typeface="Roboto" panose="02000000000000000000" pitchFamily="2" charset="0"/>
                </a:rPr>
                <a:t>ea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commodo</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consequat</a:t>
              </a:r>
              <a:r>
                <a:rPr lang="en-GB" sz="1400" dirty="0">
                  <a:latin typeface="Roboto" panose="02000000000000000000" pitchFamily="2" charset="0"/>
                  <a:ea typeface="Roboto" panose="02000000000000000000" pitchFamily="2" charset="0"/>
                </a:rPr>
                <a:t>. Duis </a:t>
              </a:r>
              <a:r>
                <a:rPr lang="en-GB" sz="1400" dirty="0" err="1">
                  <a:latin typeface="Roboto" panose="02000000000000000000" pitchFamily="2" charset="0"/>
                  <a:ea typeface="Roboto" panose="02000000000000000000" pitchFamily="2" charset="0"/>
                </a:rPr>
                <a:t>aute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irure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dolor</a:t>
              </a:r>
              <a:r>
                <a:rPr lang="en-GB" sz="1400" dirty="0">
                  <a:latin typeface="Roboto" panose="02000000000000000000" pitchFamily="2" charset="0"/>
                  <a:ea typeface="Roboto" panose="02000000000000000000" pitchFamily="2" charset="0"/>
                </a:rPr>
                <a:t> in </a:t>
              </a:r>
              <a:r>
                <a:rPr lang="en-GB" sz="1400" dirty="0" err="1">
                  <a:latin typeface="Roboto" panose="02000000000000000000" pitchFamily="2" charset="0"/>
                  <a:ea typeface="Roboto" panose="02000000000000000000" pitchFamily="2" charset="0"/>
                </a:rPr>
                <a:t>reprehenderit</a:t>
              </a:r>
              <a:r>
                <a:rPr lang="en-GB" sz="1400" dirty="0">
                  <a:latin typeface="Roboto" panose="02000000000000000000" pitchFamily="2" charset="0"/>
                  <a:ea typeface="Roboto" panose="02000000000000000000" pitchFamily="2" charset="0"/>
                </a:rPr>
                <a:t> in </a:t>
              </a:r>
              <a:r>
                <a:rPr lang="en-GB" sz="1400" dirty="0" err="1">
                  <a:latin typeface="Roboto" panose="02000000000000000000" pitchFamily="2" charset="0"/>
                  <a:ea typeface="Roboto" panose="02000000000000000000" pitchFamily="2" charset="0"/>
                </a:rPr>
                <a:t>voluptate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velit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esse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cillum</a:t>
              </a:r>
              <a:r>
                <a:rPr lang="en-GB" sz="1400" dirty="0">
                  <a:latin typeface="Roboto" panose="02000000000000000000" pitchFamily="2" charset="0"/>
                  <a:ea typeface="Roboto" panose="02000000000000000000" pitchFamily="2" charset="0"/>
                </a:rPr>
                <a:t> dolore </a:t>
              </a:r>
              <a:r>
                <a:rPr lang="en-GB" sz="1400" dirty="0" err="1">
                  <a:latin typeface="Roboto" panose="02000000000000000000" pitchFamily="2" charset="0"/>
                  <a:ea typeface="Roboto" panose="02000000000000000000" pitchFamily="2" charset="0"/>
                </a:rPr>
                <a:t>eu</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fugiat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nulla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pariatur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Excepteur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sint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occaecat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cupidatat</a:t>
              </a:r>
              <a:r>
                <a:rPr lang="en-GB" sz="1400" dirty="0">
                  <a:latin typeface="Roboto" panose="02000000000000000000" pitchFamily="2" charset="0"/>
                  <a:ea typeface="Roboto" panose="02000000000000000000" pitchFamily="2" charset="0"/>
                </a:rPr>
                <a:t> non </a:t>
              </a:r>
              <a:r>
                <a:rPr lang="en-GB" sz="1400" dirty="0" err="1">
                  <a:latin typeface="Roboto" panose="02000000000000000000" pitchFamily="2" charset="0"/>
                  <a:ea typeface="Roboto" panose="02000000000000000000" pitchFamily="2" charset="0"/>
                </a:rPr>
                <a:t>proident</a:t>
              </a:r>
              <a:r>
                <a:rPr lang="en-GB" sz="1400" dirty="0">
                  <a:latin typeface="Roboto" panose="02000000000000000000" pitchFamily="2" charset="0"/>
                  <a:ea typeface="Roboto" panose="02000000000000000000" pitchFamily="2" charset="0"/>
                </a:rPr>
                <a:t>, sunt in culpa qui </a:t>
              </a:r>
              <a:r>
                <a:rPr lang="en-GB" sz="1400" dirty="0" err="1">
                  <a:latin typeface="Roboto" panose="02000000000000000000" pitchFamily="2" charset="0"/>
                  <a:ea typeface="Roboto" panose="02000000000000000000" pitchFamily="2" charset="0"/>
                </a:rPr>
                <a:t>officia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deserunt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mollit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anim</a:t>
              </a:r>
              <a:r>
                <a:rPr lang="en-GB" sz="1400" dirty="0">
                  <a:latin typeface="Roboto" panose="02000000000000000000" pitchFamily="2" charset="0"/>
                  <a:ea typeface="Roboto" panose="02000000000000000000" pitchFamily="2" charset="0"/>
                </a:rPr>
                <a:t> id </a:t>
              </a:r>
              <a:r>
                <a:rPr lang="en-GB" sz="1400" dirty="0" err="1">
                  <a:latin typeface="Roboto" panose="02000000000000000000" pitchFamily="2" charset="0"/>
                  <a:ea typeface="Roboto" panose="02000000000000000000" pitchFamily="2" charset="0"/>
                </a:rPr>
                <a:t>est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laborum</a:t>
              </a:r>
              <a:r>
                <a:rPr lang="en-GB" sz="1400" dirty="0">
                  <a:latin typeface="Roboto" panose="02000000000000000000" pitchFamily="2" charset="0"/>
                  <a:ea typeface="Roboto" panose="02000000000000000000" pitchFamily="2" charset="0"/>
                </a:rPr>
                <a:t>.</a:t>
              </a:r>
            </a:p>
          </p:txBody>
        </p:sp>
      </p:grpSp>
      <p:sp>
        <p:nvSpPr>
          <p:cNvPr id="23" name="TextBox 22">
            <a:extLst>
              <a:ext uri="{FF2B5EF4-FFF2-40B4-BE49-F238E27FC236}">
                <a16:creationId xmlns:a16="http://schemas.microsoft.com/office/drawing/2014/main" id="{A19C2661-D570-405D-A1E4-6CF9CAC8BE24}"/>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grpSp>
        <p:nvGrpSpPr>
          <p:cNvPr id="40" name="Group 39">
            <a:extLst>
              <a:ext uri="{FF2B5EF4-FFF2-40B4-BE49-F238E27FC236}">
                <a16:creationId xmlns:a16="http://schemas.microsoft.com/office/drawing/2014/main" id="{C6AC6D2F-10A3-489C-9A80-706183C3A327}"/>
              </a:ext>
            </a:extLst>
          </p:cNvPr>
          <p:cNvGrpSpPr/>
          <p:nvPr userDrawn="1"/>
        </p:nvGrpSpPr>
        <p:grpSpPr>
          <a:xfrm>
            <a:off x="735818" y="1678482"/>
            <a:ext cx="7643458" cy="2002840"/>
            <a:chOff x="744892" y="3707365"/>
            <a:chExt cx="7643458" cy="2002840"/>
          </a:xfrm>
        </p:grpSpPr>
        <p:sp>
          <p:nvSpPr>
            <p:cNvPr id="41" name="Rectangle 40">
              <a:extLst>
                <a:ext uri="{FF2B5EF4-FFF2-40B4-BE49-F238E27FC236}">
                  <a16:creationId xmlns:a16="http://schemas.microsoft.com/office/drawing/2014/main" id="{B0D18F5C-122B-478C-AA2E-1A9D89C3D4CD}"/>
                </a:ext>
              </a:extLst>
            </p:cNvPr>
            <p:cNvSpPr/>
            <p:nvPr/>
          </p:nvSpPr>
          <p:spPr>
            <a:xfrm>
              <a:off x="744892" y="3707365"/>
              <a:ext cx="1741673"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r>
                <a:rPr lang="en-GB" sz="1600" b="1" dirty="0">
                  <a:latin typeface="Roboto" panose="02000000000000000000" pitchFamily="2" charset="0"/>
                  <a:ea typeface="Roboto" panose="02000000000000000000" pitchFamily="2" charset="0"/>
                </a:rPr>
                <a:t>Insert Text Here</a:t>
              </a:r>
            </a:p>
          </p:txBody>
        </p:sp>
        <p:sp>
          <p:nvSpPr>
            <p:cNvPr id="42" name="Rectangle 41">
              <a:extLst>
                <a:ext uri="{FF2B5EF4-FFF2-40B4-BE49-F238E27FC236}">
                  <a16:creationId xmlns:a16="http://schemas.microsoft.com/office/drawing/2014/main" id="{43633EA5-BFCB-47C1-B42E-6602A01D8301}"/>
                </a:ext>
              </a:extLst>
            </p:cNvPr>
            <p:cNvSpPr/>
            <p:nvPr/>
          </p:nvSpPr>
          <p:spPr>
            <a:xfrm>
              <a:off x="755650" y="3981325"/>
              <a:ext cx="7632700" cy="1728880"/>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Lorem ipsum </a:t>
              </a:r>
              <a:r>
                <a:rPr lang="en-GB" sz="1400" dirty="0" err="1">
                  <a:latin typeface="Roboto" panose="02000000000000000000" pitchFamily="2" charset="0"/>
                  <a:ea typeface="Roboto" panose="02000000000000000000" pitchFamily="2" charset="0"/>
                </a:rPr>
                <a:t>dolor</a:t>
              </a:r>
              <a:r>
                <a:rPr lang="en-GB" sz="1400" dirty="0">
                  <a:latin typeface="Roboto" panose="02000000000000000000" pitchFamily="2" charset="0"/>
                  <a:ea typeface="Roboto" panose="02000000000000000000" pitchFamily="2" charset="0"/>
                </a:rPr>
                <a:t> sit </a:t>
              </a:r>
              <a:r>
                <a:rPr lang="en-GB" sz="1400" dirty="0" err="1">
                  <a:latin typeface="Roboto" panose="02000000000000000000" pitchFamily="2" charset="0"/>
                  <a:ea typeface="Roboto" panose="02000000000000000000" pitchFamily="2" charset="0"/>
                </a:rPr>
                <a:t>amet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consectetur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adipiscing</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sed</a:t>
              </a:r>
              <a:r>
                <a:rPr lang="en-GB" sz="1400" dirty="0">
                  <a:latin typeface="Roboto" panose="02000000000000000000" pitchFamily="2" charset="0"/>
                  <a:ea typeface="Roboto" panose="02000000000000000000" pitchFamily="2" charset="0"/>
                </a:rPr>
                <a:t> do </a:t>
              </a:r>
              <a:r>
                <a:rPr lang="en-GB" sz="1400" dirty="0" err="1">
                  <a:latin typeface="Roboto" panose="02000000000000000000" pitchFamily="2" charset="0"/>
                  <a:ea typeface="Roboto" panose="02000000000000000000" pitchFamily="2" charset="0"/>
                </a:rPr>
                <a:t>eiusmod</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tempor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incididunt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ut</a:t>
              </a:r>
              <a:r>
                <a:rPr lang="en-GB" sz="1400" dirty="0">
                  <a:latin typeface="Roboto" panose="02000000000000000000" pitchFamily="2" charset="0"/>
                  <a:ea typeface="Roboto" panose="02000000000000000000" pitchFamily="2" charset="0"/>
                </a:rPr>
                <a:t> labore et dolore magna </a:t>
              </a:r>
              <a:r>
                <a:rPr lang="en-GB" sz="1400" dirty="0" err="1">
                  <a:latin typeface="Roboto" panose="02000000000000000000" pitchFamily="2" charset="0"/>
                  <a:ea typeface="Roboto" panose="02000000000000000000" pitchFamily="2" charset="0"/>
                </a:rPr>
                <a:t>aliqua</a:t>
              </a:r>
              <a:r>
                <a:rPr lang="en-GB" sz="1400" dirty="0">
                  <a:latin typeface="Roboto" panose="02000000000000000000" pitchFamily="2" charset="0"/>
                  <a:ea typeface="Roboto" panose="02000000000000000000" pitchFamily="2" charset="0"/>
                </a:rPr>
                <a:t>. Ut </a:t>
              </a:r>
              <a:r>
                <a:rPr lang="en-GB" sz="1400" dirty="0" err="1">
                  <a:latin typeface="Roboto" panose="02000000000000000000" pitchFamily="2" charset="0"/>
                  <a:ea typeface="Roboto" panose="02000000000000000000" pitchFamily="2" charset="0"/>
                </a:rPr>
                <a:t>enim</a:t>
              </a:r>
              <a:r>
                <a:rPr lang="en-GB" sz="1400" dirty="0">
                  <a:latin typeface="Roboto" panose="02000000000000000000" pitchFamily="2" charset="0"/>
                  <a:ea typeface="Roboto" panose="02000000000000000000" pitchFamily="2" charset="0"/>
                </a:rPr>
                <a:t> ad minim </a:t>
              </a:r>
              <a:r>
                <a:rPr lang="en-GB" sz="1400" dirty="0" err="1">
                  <a:latin typeface="Roboto" panose="02000000000000000000" pitchFamily="2" charset="0"/>
                  <a:ea typeface="Roboto" panose="02000000000000000000" pitchFamily="2" charset="0"/>
                </a:rPr>
                <a:t>veniam</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quis</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nostrud</a:t>
              </a:r>
              <a:r>
                <a:rPr lang="en-GB" sz="1400" dirty="0">
                  <a:latin typeface="Roboto" panose="02000000000000000000" pitchFamily="2" charset="0"/>
                  <a:ea typeface="Roboto" panose="02000000000000000000" pitchFamily="2" charset="0"/>
                </a:rPr>
                <a:t> exercitation </a:t>
              </a:r>
              <a:r>
                <a:rPr lang="en-GB" sz="1400" dirty="0" err="1">
                  <a:latin typeface="Roboto" panose="02000000000000000000" pitchFamily="2" charset="0"/>
                  <a:ea typeface="Roboto" panose="02000000000000000000" pitchFamily="2" charset="0"/>
                </a:rPr>
                <a:t>ullamco</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laboris</a:t>
              </a:r>
              <a:r>
                <a:rPr lang="en-GB" sz="1400" dirty="0">
                  <a:latin typeface="Roboto" panose="02000000000000000000" pitchFamily="2" charset="0"/>
                  <a:ea typeface="Roboto" panose="02000000000000000000" pitchFamily="2" charset="0"/>
                </a:rPr>
                <a:t> nisi </a:t>
              </a:r>
              <a:r>
                <a:rPr lang="en-GB" sz="1400" dirty="0" err="1">
                  <a:latin typeface="Roboto" panose="02000000000000000000" pitchFamily="2" charset="0"/>
                  <a:ea typeface="Roboto" panose="02000000000000000000" pitchFamily="2" charset="0"/>
                </a:rPr>
                <a:t>ut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aliquip</a:t>
              </a:r>
              <a:r>
                <a:rPr lang="en-GB" sz="1400" dirty="0">
                  <a:latin typeface="Roboto" panose="02000000000000000000" pitchFamily="2" charset="0"/>
                  <a:ea typeface="Roboto" panose="02000000000000000000" pitchFamily="2" charset="0"/>
                </a:rPr>
                <a:t> ex </a:t>
              </a:r>
              <a:r>
                <a:rPr lang="en-GB" sz="1400" dirty="0" err="1">
                  <a:latin typeface="Roboto" panose="02000000000000000000" pitchFamily="2" charset="0"/>
                  <a:ea typeface="Roboto" panose="02000000000000000000" pitchFamily="2" charset="0"/>
                </a:rPr>
                <a:t>ea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commodo</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consequat</a:t>
              </a:r>
              <a:r>
                <a:rPr lang="en-GB" sz="1400" dirty="0">
                  <a:latin typeface="Roboto" panose="02000000000000000000" pitchFamily="2" charset="0"/>
                  <a:ea typeface="Roboto" panose="02000000000000000000" pitchFamily="2" charset="0"/>
                </a:rPr>
                <a:t>. Duis </a:t>
              </a:r>
              <a:r>
                <a:rPr lang="en-GB" sz="1400" dirty="0" err="1">
                  <a:latin typeface="Roboto" panose="02000000000000000000" pitchFamily="2" charset="0"/>
                  <a:ea typeface="Roboto" panose="02000000000000000000" pitchFamily="2" charset="0"/>
                </a:rPr>
                <a:t>aute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irure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dolor</a:t>
              </a:r>
              <a:r>
                <a:rPr lang="en-GB" sz="1400" dirty="0">
                  <a:latin typeface="Roboto" panose="02000000000000000000" pitchFamily="2" charset="0"/>
                  <a:ea typeface="Roboto" panose="02000000000000000000" pitchFamily="2" charset="0"/>
                </a:rPr>
                <a:t> in </a:t>
              </a:r>
              <a:r>
                <a:rPr lang="en-GB" sz="1400" dirty="0" err="1">
                  <a:latin typeface="Roboto" panose="02000000000000000000" pitchFamily="2" charset="0"/>
                  <a:ea typeface="Roboto" panose="02000000000000000000" pitchFamily="2" charset="0"/>
                </a:rPr>
                <a:t>reprehenderit</a:t>
              </a:r>
              <a:r>
                <a:rPr lang="en-GB" sz="1400" dirty="0">
                  <a:latin typeface="Roboto" panose="02000000000000000000" pitchFamily="2" charset="0"/>
                  <a:ea typeface="Roboto" panose="02000000000000000000" pitchFamily="2" charset="0"/>
                </a:rPr>
                <a:t> in </a:t>
              </a:r>
              <a:r>
                <a:rPr lang="en-GB" sz="1400" dirty="0" err="1">
                  <a:latin typeface="Roboto" panose="02000000000000000000" pitchFamily="2" charset="0"/>
                  <a:ea typeface="Roboto" panose="02000000000000000000" pitchFamily="2" charset="0"/>
                </a:rPr>
                <a:t>voluptate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velit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esse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cillum</a:t>
              </a:r>
              <a:r>
                <a:rPr lang="en-GB" sz="1400" dirty="0">
                  <a:latin typeface="Roboto" panose="02000000000000000000" pitchFamily="2" charset="0"/>
                  <a:ea typeface="Roboto" panose="02000000000000000000" pitchFamily="2" charset="0"/>
                </a:rPr>
                <a:t> dolore </a:t>
              </a:r>
              <a:r>
                <a:rPr lang="en-GB" sz="1400" dirty="0" err="1">
                  <a:latin typeface="Roboto" panose="02000000000000000000" pitchFamily="2" charset="0"/>
                  <a:ea typeface="Roboto" panose="02000000000000000000" pitchFamily="2" charset="0"/>
                </a:rPr>
                <a:t>eu</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fugiat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nulla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pariatur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Excepteur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sint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occaecat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cupidatat</a:t>
              </a:r>
              <a:r>
                <a:rPr lang="en-GB" sz="1400" dirty="0">
                  <a:latin typeface="Roboto" panose="02000000000000000000" pitchFamily="2" charset="0"/>
                  <a:ea typeface="Roboto" panose="02000000000000000000" pitchFamily="2" charset="0"/>
                </a:rPr>
                <a:t> non </a:t>
              </a:r>
              <a:r>
                <a:rPr lang="en-GB" sz="1400" dirty="0" err="1">
                  <a:latin typeface="Roboto" panose="02000000000000000000" pitchFamily="2" charset="0"/>
                  <a:ea typeface="Roboto" panose="02000000000000000000" pitchFamily="2" charset="0"/>
                </a:rPr>
                <a:t>proident</a:t>
              </a:r>
              <a:r>
                <a:rPr lang="en-GB" sz="1400" dirty="0">
                  <a:latin typeface="Roboto" panose="02000000000000000000" pitchFamily="2" charset="0"/>
                  <a:ea typeface="Roboto" panose="02000000000000000000" pitchFamily="2" charset="0"/>
                </a:rPr>
                <a:t>, sunt in culpa qui </a:t>
              </a:r>
              <a:r>
                <a:rPr lang="en-GB" sz="1400" dirty="0" err="1">
                  <a:latin typeface="Roboto" panose="02000000000000000000" pitchFamily="2" charset="0"/>
                  <a:ea typeface="Roboto" panose="02000000000000000000" pitchFamily="2" charset="0"/>
                </a:rPr>
                <a:t>officia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deserunt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mollit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anim</a:t>
              </a:r>
              <a:r>
                <a:rPr lang="en-GB" sz="1400" dirty="0">
                  <a:latin typeface="Roboto" panose="02000000000000000000" pitchFamily="2" charset="0"/>
                  <a:ea typeface="Roboto" panose="02000000000000000000" pitchFamily="2" charset="0"/>
                </a:rPr>
                <a:t> id </a:t>
              </a:r>
              <a:r>
                <a:rPr lang="en-GB" sz="1400" dirty="0" err="1">
                  <a:latin typeface="Roboto" panose="02000000000000000000" pitchFamily="2" charset="0"/>
                  <a:ea typeface="Roboto" panose="02000000000000000000" pitchFamily="2" charset="0"/>
                </a:rPr>
                <a:t>est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laborum</a:t>
              </a:r>
              <a:r>
                <a:rPr lang="en-GB" sz="1400" dirty="0">
                  <a:latin typeface="Roboto" panose="02000000000000000000" pitchFamily="2" charset="0"/>
                  <a:ea typeface="Roboto" panose="02000000000000000000" pitchFamily="2" charset="0"/>
                </a:rPr>
                <a:t>.</a:t>
              </a:r>
            </a:p>
          </p:txBody>
        </p:sp>
      </p:grpSp>
    </p:spTree>
    <p:extLst>
      <p:ext uri="{BB962C8B-B14F-4D97-AF65-F5344CB8AC3E}">
        <p14:creationId xmlns:p14="http://schemas.microsoft.com/office/powerpoint/2010/main" val="383787739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2.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6" r:id="rId4"/>
  </p:sldLayoutIdLst>
  <p:txStyles>
    <p:titleStyle>
      <a:lvl1pPr algn="l" defTabSz="914400" rtl="0" eaLnBrk="1" latinLnBrk="0" hangingPunct="1">
        <a:lnSpc>
          <a:spcPct val="90000"/>
        </a:lnSpc>
        <a:spcBef>
          <a:spcPct val="0"/>
        </a:spcBef>
        <a:buNone/>
        <a:defRPr sz="36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21A6F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228093"/>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s://www.bbc.co.uk/teach/live-lessons/operation-ouch-science-live-lesson/zp3r8p3"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12.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2BA85060-957B-F7AD-241D-FE2E8767F6EC}"/>
              </a:ext>
            </a:extLst>
          </p:cNvPr>
          <p:cNvSpPr>
            <a:spLocks/>
          </p:cNvSpPr>
          <p:nvPr/>
        </p:nvSpPr>
        <p:spPr bwMode="auto">
          <a:xfrm>
            <a:off x="457200" y="584833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rgbClr val="23232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grpSp>
        <p:nvGrpSpPr>
          <p:cNvPr id="13" name="Group 12">
            <a:extLst>
              <a:ext uri="{FF2B5EF4-FFF2-40B4-BE49-F238E27FC236}">
                <a16:creationId xmlns:a16="http://schemas.microsoft.com/office/drawing/2014/main" id="{D7D574EC-91C1-B31D-3917-156EDA2C7037}"/>
              </a:ext>
            </a:extLst>
          </p:cNvPr>
          <p:cNvGrpSpPr/>
          <p:nvPr/>
        </p:nvGrpSpPr>
        <p:grpSpPr>
          <a:xfrm>
            <a:off x="743835" y="1681195"/>
            <a:ext cx="7644513" cy="1356510"/>
            <a:chOff x="743837" y="1344834"/>
            <a:chExt cx="7644513" cy="1356510"/>
          </a:xfrm>
        </p:grpSpPr>
        <p:sp>
          <p:nvSpPr>
            <p:cNvPr id="14" name="Rectangle 13">
              <a:extLst>
                <a:ext uri="{FF2B5EF4-FFF2-40B4-BE49-F238E27FC236}">
                  <a16:creationId xmlns:a16="http://schemas.microsoft.com/office/drawing/2014/main" id="{0F7020A5-E74E-9CA7-1896-F7166795FD26}"/>
                </a:ext>
              </a:extLst>
            </p:cNvPr>
            <p:cNvSpPr/>
            <p:nvPr/>
          </p:nvSpPr>
          <p:spPr>
            <a:xfrm>
              <a:off x="743837" y="1344834"/>
              <a:ext cx="2642303" cy="273960"/>
            </a:xfrm>
            <a:prstGeom prst="rect">
              <a:avLst/>
            </a:prstGeom>
            <a:solidFill>
              <a:srgbClr val="F70F5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Links to External Websites</a:t>
              </a:r>
            </a:p>
          </p:txBody>
        </p:sp>
        <p:sp>
          <p:nvSpPr>
            <p:cNvPr id="15" name="Rectangle 14">
              <a:extLst>
                <a:ext uri="{FF2B5EF4-FFF2-40B4-BE49-F238E27FC236}">
                  <a16:creationId xmlns:a16="http://schemas.microsoft.com/office/drawing/2014/main" id="{08CE4229-F745-7BC1-E84C-D45A5D96EF8A}"/>
                </a:ext>
              </a:extLst>
            </p:cNvPr>
            <p:cNvSpPr/>
            <p:nvPr/>
          </p:nvSpPr>
          <p:spPr>
            <a:xfrm>
              <a:off x="755650" y="1618794"/>
              <a:ext cx="7632700" cy="1082550"/>
            </a:xfrm>
            <a:prstGeom prst="rect">
              <a:avLst/>
            </a:prstGeom>
            <a:noFill/>
            <a:ln w="19050">
              <a:solidFill>
                <a:srgbClr val="F70F51"/>
              </a:solidFill>
            </a:ln>
          </p:spPr>
          <p:txBody>
            <a:bodyPr wrap="square" lIns="216000" tIns="216000" rIns="216000" bIns="216000">
              <a:spAutoFit/>
            </a:bodyPr>
            <a:lstStyle/>
            <a:p>
              <a:pPr>
                <a:spcAft>
                  <a:spcPts val="600"/>
                </a:spcAft>
              </a:pPr>
              <a:r>
                <a:rPr lang="en-GB" sz="1400" dirty="0">
                  <a:latin typeface="Roboto" panose="02000000000000000000" pitchFamily="2" charset="0"/>
                  <a:ea typeface="Roboto" panose="02000000000000000000" pitchFamily="2" charset="0"/>
                </a:rPr>
                <a:t>This PowerPoint Presentation contains links to external websites. Please check that the content of external links is appropriate for the intended audience. Twinkl Ltd is not responsible for the content of external links.</a:t>
              </a:r>
            </a:p>
          </p:txBody>
        </p:sp>
      </p:grpSp>
      <p:sp>
        <p:nvSpPr>
          <p:cNvPr id="16" name="Rectangle 15">
            <a:extLst>
              <a:ext uri="{FF2B5EF4-FFF2-40B4-BE49-F238E27FC236}">
                <a16:creationId xmlns:a16="http://schemas.microsoft.com/office/drawing/2014/main" id="{87D08061-9712-E984-0A53-E2CC04895C18}"/>
              </a:ext>
            </a:extLst>
          </p:cNvPr>
          <p:cNvSpPr/>
          <p:nvPr/>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sp>
        <p:nvSpPr>
          <p:cNvPr id="17" name="TextBox 16">
            <a:extLst>
              <a:ext uri="{FF2B5EF4-FFF2-40B4-BE49-F238E27FC236}">
                <a16:creationId xmlns:a16="http://schemas.microsoft.com/office/drawing/2014/main" id="{5F86B149-4C95-0558-D998-FEAD2A64450D}"/>
              </a:ext>
            </a:extLst>
          </p:cNvPr>
          <p:cNvSpPr txBox="1"/>
          <p:nvPr/>
        </p:nvSpPr>
        <p:spPr>
          <a:xfrm>
            <a:off x="755650" y="668014"/>
            <a:ext cx="7632700" cy="523220"/>
          </a:xfrm>
          <a:prstGeom prst="rect">
            <a:avLst/>
          </a:prstGeom>
          <a:noFill/>
        </p:spPr>
        <p:txBody>
          <a:bodyPr wrap="square">
            <a:spAutoFit/>
          </a:bodyPr>
          <a:lstStyle/>
          <a:p>
            <a:pPr lvl="0" algn="ctr"/>
            <a:r>
              <a:rPr lang="en-US" sz="2800" b="1" dirty="0">
                <a:solidFill>
                  <a:srgbClr val="F70F51"/>
                </a:solidFill>
                <a:latin typeface="Roboto" panose="02000000000000000000" pitchFamily="2" charset="0"/>
                <a:ea typeface="Roboto" panose="02000000000000000000" pitchFamily="2" charset="0"/>
              </a:rPr>
              <a:t>Disclaimer</a:t>
            </a:r>
            <a:endParaRPr lang="en-GB" sz="2800" b="1" dirty="0">
              <a:solidFill>
                <a:srgbClr val="F70F51"/>
              </a:solidFill>
            </a:endParaRPr>
          </a:p>
        </p:txBody>
      </p:sp>
      <p:grpSp>
        <p:nvGrpSpPr>
          <p:cNvPr id="2" name="Group 1">
            <a:extLst>
              <a:ext uri="{FF2B5EF4-FFF2-40B4-BE49-F238E27FC236}">
                <a16:creationId xmlns:a16="http://schemas.microsoft.com/office/drawing/2014/main" id="{78BCC887-2DE4-80CC-1067-DDFA9A6D2861}"/>
              </a:ext>
            </a:extLst>
          </p:cNvPr>
          <p:cNvGrpSpPr/>
          <p:nvPr/>
        </p:nvGrpSpPr>
        <p:grpSpPr>
          <a:xfrm>
            <a:off x="743835" y="3310053"/>
            <a:ext cx="7644513" cy="2295228"/>
            <a:chOff x="743837" y="1344834"/>
            <a:chExt cx="7644513" cy="2295228"/>
          </a:xfrm>
        </p:grpSpPr>
        <p:sp>
          <p:nvSpPr>
            <p:cNvPr id="3" name="Rectangle 2">
              <a:extLst>
                <a:ext uri="{FF2B5EF4-FFF2-40B4-BE49-F238E27FC236}">
                  <a16:creationId xmlns:a16="http://schemas.microsoft.com/office/drawing/2014/main" id="{E7504B89-A6D5-1A03-0EC7-F88C89D187CD}"/>
                </a:ext>
              </a:extLst>
            </p:cNvPr>
            <p:cNvSpPr/>
            <p:nvPr/>
          </p:nvSpPr>
          <p:spPr>
            <a:xfrm>
              <a:off x="743837" y="1344834"/>
              <a:ext cx="1266195" cy="273960"/>
            </a:xfrm>
            <a:prstGeom prst="rect">
              <a:avLst/>
            </a:prstGeom>
            <a:solidFill>
              <a:srgbClr val="F70F5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Animations</a:t>
              </a:r>
            </a:p>
          </p:txBody>
        </p:sp>
        <p:sp>
          <p:nvSpPr>
            <p:cNvPr id="4" name="Rectangle 3">
              <a:extLst>
                <a:ext uri="{FF2B5EF4-FFF2-40B4-BE49-F238E27FC236}">
                  <a16:creationId xmlns:a16="http://schemas.microsoft.com/office/drawing/2014/main" id="{ECEAC328-C2B1-E2DD-492E-30A61F45B374}"/>
                </a:ext>
              </a:extLst>
            </p:cNvPr>
            <p:cNvSpPr/>
            <p:nvPr/>
          </p:nvSpPr>
          <p:spPr>
            <a:xfrm>
              <a:off x="755650" y="1618794"/>
              <a:ext cx="7632700" cy="2021268"/>
            </a:xfrm>
            <a:prstGeom prst="rect">
              <a:avLst/>
            </a:prstGeom>
            <a:noFill/>
            <a:ln w="19050">
              <a:solidFill>
                <a:srgbClr val="F70F51"/>
              </a:solidFill>
            </a:ln>
          </p:spPr>
          <p:txBody>
            <a:bodyPr wrap="square" lIns="216000" tIns="216000" rIns="216000" bIns="216000">
              <a:spAutoFit/>
            </a:bodyPr>
            <a:lstStyle/>
            <a:p>
              <a:pPr>
                <a:spcAft>
                  <a:spcPts val="600"/>
                </a:spcAft>
              </a:pPr>
              <a:r>
                <a:rPr lang="en-GB" sz="1400" dirty="0">
                  <a:latin typeface="Roboto" panose="02000000000000000000" pitchFamily="2" charset="0"/>
                  <a:ea typeface="Roboto" panose="02000000000000000000" pitchFamily="2" charset="0"/>
                </a:rPr>
                <a:t>This resource has been designed with animations to make it as fun and engaging as possible. To view the content in the correct formatting, please view the PowerPoint in ‘slide show mode’. This takes you from desktop to presentation mode. If you view the slides out of ‘slide show mode’, you may find that some of the text and images overlap each other and/or are difficult to read. </a:t>
              </a:r>
            </a:p>
            <a:p>
              <a:pPr>
                <a:spcAft>
                  <a:spcPts val="600"/>
                </a:spcAft>
              </a:pPr>
              <a:r>
                <a:rPr lang="en-GB" sz="1400" dirty="0">
                  <a:latin typeface="Roboto" panose="02000000000000000000" pitchFamily="2" charset="0"/>
                  <a:ea typeface="Roboto" panose="02000000000000000000" pitchFamily="2" charset="0"/>
                </a:rPr>
                <a:t>To enter slide show mode, go to the </a:t>
              </a:r>
              <a:r>
                <a:rPr lang="en-GB" sz="1400" b="1" dirty="0">
                  <a:latin typeface="Roboto" panose="02000000000000000000" pitchFamily="2" charset="0"/>
                  <a:ea typeface="Roboto" panose="02000000000000000000" pitchFamily="2" charset="0"/>
                </a:rPr>
                <a:t>slide show menu tab </a:t>
              </a:r>
              <a:r>
                <a:rPr lang="en-GB" sz="1400" dirty="0">
                  <a:latin typeface="Roboto" panose="02000000000000000000" pitchFamily="2" charset="0"/>
                  <a:ea typeface="Roboto" panose="02000000000000000000" pitchFamily="2" charset="0"/>
                </a:rPr>
                <a:t>and select either </a:t>
              </a:r>
              <a:r>
                <a:rPr lang="en-GB" sz="1400" b="1" dirty="0">
                  <a:latin typeface="Roboto" panose="02000000000000000000" pitchFamily="2" charset="0"/>
                  <a:ea typeface="Roboto" panose="02000000000000000000" pitchFamily="2" charset="0"/>
                </a:rPr>
                <a:t>from beginning</a:t>
              </a:r>
              <a:r>
                <a:rPr lang="en-GB" sz="1400" dirty="0">
                  <a:latin typeface="Roboto" panose="02000000000000000000" pitchFamily="2" charset="0"/>
                  <a:ea typeface="Roboto" panose="02000000000000000000" pitchFamily="2" charset="0"/>
                </a:rPr>
                <a:t> </a:t>
              </a:r>
              <a:r>
                <a:rPr lang="en-GB" sz="1400" b="1" dirty="0">
                  <a:latin typeface="Roboto" panose="02000000000000000000" pitchFamily="2" charset="0"/>
                  <a:ea typeface="Roboto" panose="02000000000000000000" pitchFamily="2" charset="0"/>
                </a:rPr>
                <a:t>or from current slide</a:t>
              </a:r>
              <a:r>
                <a:rPr lang="en-GB" sz="1400" dirty="0">
                  <a:latin typeface="Roboto" panose="02000000000000000000" pitchFamily="2" charset="0"/>
                  <a:ea typeface="Roboto" panose="02000000000000000000" pitchFamily="2" charset="0"/>
                </a:rPr>
                <a:t>.</a:t>
              </a:r>
            </a:p>
          </p:txBody>
        </p:sp>
      </p:grpSp>
    </p:spTree>
    <p:extLst>
      <p:ext uri="{BB962C8B-B14F-4D97-AF65-F5344CB8AC3E}">
        <p14:creationId xmlns:p14="http://schemas.microsoft.com/office/powerpoint/2010/main" val="36200889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Box">
            <a:extLst>
              <a:ext uri="{FF2B5EF4-FFF2-40B4-BE49-F238E27FC236}">
                <a16:creationId xmlns:a16="http://schemas.microsoft.com/office/drawing/2014/main" id="{1B3068B8-2AD9-227B-54E7-C44700C8390B}"/>
              </a:ext>
            </a:extLst>
          </p:cNvPr>
          <p:cNvSpPr/>
          <p:nvPr/>
        </p:nvSpPr>
        <p:spPr>
          <a:xfrm>
            <a:off x="755650" y="2520566"/>
            <a:ext cx="7632700" cy="1880103"/>
          </a:xfrm>
          <a:prstGeom prst="rect">
            <a:avLst/>
          </a:prstGeom>
          <a:solidFill>
            <a:schemeClr val="bg1"/>
          </a:solidFill>
          <a:ln w="38100">
            <a:solidFill>
              <a:srgbClr val="F70F5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980000" bIns="108000" rtlCol="0" anchor="ctr">
            <a:spAutoFit/>
          </a:bodyPr>
          <a:lstStyle/>
          <a:p>
            <a:r>
              <a:rPr lang="en-GB" dirty="0">
                <a:solidFill>
                  <a:srgbClr val="232321"/>
                </a:solidFill>
                <a:latin typeface="BBC Reith Sans" panose="020B0603020204020204" pitchFamily="34" charset="-18"/>
                <a:ea typeface="BBC Reith Sans" panose="020B0603020204020204" pitchFamily="34" charset="-18"/>
                <a:cs typeface="BBC Reith Sans" panose="020B0603020204020204" pitchFamily="34" charset="-18"/>
              </a:rPr>
              <a:t>We </a:t>
            </a:r>
            <a:r>
              <a:rPr lang="en-GB" b="1" dirty="0">
                <a:solidFill>
                  <a:srgbClr val="232321"/>
                </a:solidFill>
                <a:latin typeface="BBC Reith Sans" panose="020B0603020204020204" pitchFamily="34" charset="-18"/>
                <a:ea typeface="BBC Reith Sans" panose="020B0603020204020204" pitchFamily="34" charset="-18"/>
                <a:cs typeface="BBC Reith Sans" panose="020B0603020204020204" pitchFamily="34" charset="-18"/>
              </a:rPr>
              <a:t>breathe faster </a:t>
            </a:r>
            <a:r>
              <a:rPr lang="en-GB" dirty="0">
                <a:solidFill>
                  <a:srgbClr val="232321"/>
                </a:solidFill>
                <a:latin typeface="BBC Reith Sans" panose="020B0603020204020204" pitchFamily="34" charset="-18"/>
                <a:ea typeface="BBC Reith Sans" panose="020B0603020204020204" pitchFamily="34" charset="-18"/>
                <a:cs typeface="BBC Reith Sans" panose="020B0603020204020204" pitchFamily="34" charset="-18"/>
              </a:rPr>
              <a:t>to take in more oxygen from the air into our lungs. The oxygen is then absorbed into the blood. Our heart then </a:t>
            </a:r>
            <a:r>
              <a:rPr lang="en-GB" b="1" dirty="0">
                <a:solidFill>
                  <a:srgbClr val="232321"/>
                </a:solidFill>
                <a:latin typeface="BBC Reith Sans" panose="020B0603020204020204" pitchFamily="34" charset="-18"/>
                <a:ea typeface="BBC Reith Sans" panose="020B0603020204020204" pitchFamily="34" charset="-18"/>
                <a:cs typeface="BBC Reith Sans" panose="020B0603020204020204" pitchFamily="34" charset="-18"/>
              </a:rPr>
              <a:t>pumps faster </a:t>
            </a:r>
            <a:r>
              <a:rPr lang="en-GB" dirty="0">
                <a:solidFill>
                  <a:srgbClr val="232321"/>
                </a:solidFill>
                <a:latin typeface="BBC Reith Sans" panose="020B0603020204020204" pitchFamily="34" charset="-18"/>
                <a:ea typeface="BBC Reith Sans" panose="020B0603020204020204" pitchFamily="34" charset="-18"/>
                <a:cs typeface="BBC Reith Sans" panose="020B0603020204020204" pitchFamily="34" charset="-18"/>
              </a:rPr>
              <a:t>(increasing our heart rate) so that the oxygenated blood can be delivered to the body’s muscles, where the oxygen is needed for the increased physical activity.</a:t>
            </a:r>
          </a:p>
        </p:txBody>
      </p:sp>
      <p:sp>
        <p:nvSpPr>
          <p:cNvPr id="21" name="Title"/>
          <p:cNvSpPr>
            <a:spLocks noGrp="1"/>
          </p:cNvSpPr>
          <p:nvPr>
            <p:ph type="title"/>
          </p:nvPr>
        </p:nvSpPr>
        <p:spPr>
          <a:xfrm>
            <a:off x="457198" y="464029"/>
            <a:ext cx="8220075" cy="994306"/>
          </a:xfrm>
        </p:spPr>
        <p:txBody>
          <a:bodyPr/>
          <a:lstStyle/>
          <a:p>
            <a:r>
              <a:rPr lang="en-GB" sz="2850" dirty="0">
                <a:solidFill>
                  <a:srgbClr val="037CFC"/>
                </a:solidFill>
                <a:latin typeface="BBC Reith Sans" panose="020B0603020204020204" pitchFamily="34" charset="-18"/>
                <a:ea typeface="BBC Reith Sans" panose="020B0603020204020204" pitchFamily="34" charset="-18"/>
                <a:cs typeface="BBC Reith Sans" panose="020B0603020204020204" pitchFamily="34" charset="-18"/>
              </a:rPr>
              <a:t>What Happens to the Heart During Exercise?</a:t>
            </a:r>
          </a:p>
        </p:txBody>
      </p:sp>
      <p:sp>
        <p:nvSpPr>
          <p:cNvPr id="5" name="Text"/>
          <p:cNvSpPr/>
          <p:nvPr/>
        </p:nvSpPr>
        <p:spPr>
          <a:xfrm>
            <a:off x="755650" y="1355333"/>
            <a:ext cx="5746750" cy="830997"/>
          </a:xfrm>
          <a:prstGeom prst="rect">
            <a:avLst/>
          </a:prstGeom>
        </p:spPr>
        <p:txBody>
          <a:bodyPr wrap="square" lIns="0" tIns="0" rIns="0" bIns="0">
            <a:spAutoFit/>
          </a:bodyPr>
          <a:lstStyle/>
          <a:p>
            <a:r>
              <a:rPr lang="en-GB" dirty="0">
                <a:latin typeface="BBC Reith Sans" panose="020B0603020204020204" pitchFamily="34" charset="-18"/>
                <a:ea typeface="BBC Reith Sans" panose="020B0603020204020204" pitchFamily="34" charset="-18"/>
                <a:cs typeface="BBC Reith Sans" panose="020B0603020204020204" pitchFamily="34" charset="-18"/>
              </a:rPr>
              <a:t>One of the main reasons that our heart rate can increase is physical activity. This is because, during exercise, the body’s muscles need more oxygen.</a:t>
            </a:r>
          </a:p>
        </p:txBody>
      </p:sp>
      <p:pic>
        <p:nvPicPr>
          <p:cNvPr id="14" name="Picture 13">
            <a:extLst>
              <a:ext uri="{FF2B5EF4-FFF2-40B4-BE49-F238E27FC236}">
                <a16:creationId xmlns:a16="http://schemas.microsoft.com/office/drawing/2014/main" id="{35152D31-0D71-3DD2-42FD-B282E7C0747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4571"/>
          <a:stretch/>
        </p:blipFill>
        <p:spPr>
          <a:xfrm>
            <a:off x="6422570" y="1765136"/>
            <a:ext cx="1898665" cy="2619372"/>
          </a:xfrm>
          <a:prstGeom prst="rect">
            <a:avLst/>
          </a:prstGeom>
        </p:spPr>
      </p:pic>
      <p:grpSp>
        <p:nvGrpSpPr>
          <p:cNvPr id="3" name="Group 2">
            <a:extLst>
              <a:ext uri="{FF2B5EF4-FFF2-40B4-BE49-F238E27FC236}">
                <a16:creationId xmlns:a16="http://schemas.microsoft.com/office/drawing/2014/main" id="{F0AF3019-C91F-8783-9CBF-787A8107BC7B}"/>
              </a:ext>
            </a:extLst>
          </p:cNvPr>
          <p:cNvGrpSpPr/>
          <p:nvPr/>
        </p:nvGrpSpPr>
        <p:grpSpPr>
          <a:xfrm>
            <a:off x="1250950" y="4849443"/>
            <a:ext cx="6642099" cy="1821213"/>
            <a:chOff x="-58962" y="4324391"/>
            <a:chExt cx="6642099" cy="1821213"/>
          </a:xfrm>
        </p:grpSpPr>
        <p:sp>
          <p:nvSpPr>
            <p:cNvPr id="10" name="Text Box">
              <a:extLst>
                <a:ext uri="{FF2B5EF4-FFF2-40B4-BE49-F238E27FC236}">
                  <a16:creationId xmlns:a16="http://schemas.microsoft.com/office/drawing/2014/main" id="{767FF3DA-4D97-F641-9358-BCA11461D740}"/>
                </a:ext>
              </a:extLst>
            </p:cNvPr>
            <p:cNvSpPr/>
            <p:nvPr/>
          </p:nvSpPr>
          <p:spPr>
            <a:xfrm>
              <a:off x="-58962" y="4819499"/>
              <a:ext cx="6642099" cy="1326105"/>
            </a:xfrm>
            <a:prstGeom prst="rect">
              <a:avLst/>
            </a:prstGeom>
            <a:solidFill>
              <a:schemeClr val="bg1"/>
            </a:solidFill>
            <a:ln w="38100">
              <a:solidFill>
                <a:srgbClr val="F70F5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solidFill>
                    <a:srgbClr val="232321"/>
                  </a:solidFill>
                  <a:latin typeface="BBC Reith Sans" panose="020B0603020204020204" pitchFamily="34" charset="-18"/>
                  <a:ea typeface="BBC Reith Sans" panose="020B0603020204020204" pitchFamily="34" charset="-18"/>
                  <a:cs typeface="BBC Reith Sans" panose="020B0603020204020204" pitchFamily="34" charset="-18"/>
                </a:rPr>
                <a:t>A person’s heart rate can also increase when they are scared. This is because, when a person is frightened or believes they are in danger, the brain triggers a release of adrenaline.</a:t>
              </a:r>
            </a:p>
            <a:p>
              <a:r>
                <a:rPr lang="en-GB" dirty="0">
                  <a:solidFill>
                    <a:srgbClr val="232321"/>
                  </a:solidFill>
                  <a:latin typeface="BBC Reith Sans" panose="020B0603020204020204" pitchFamily="34" charset="-18"/>
                  <a:ea typeface="BBC Reith Sans" panose="020B0603020204020204" pitchFamily="34" charset="-18"/>
                  <a:cs typeface="BBC Reith Sans" panose="020B0603020204020204" pitchFamily="34" charset="-18"/>
                </a:rPr>
                <a:t>This adrenaline causes the heart to beat faster. </a:t>
              </a:r>
            </a:p>
          </p:txBody>
        </p:sp>
        <p:sp>
          <p:nvSpPr>
            <p:cNvPr id="11" name="Text Box">
              <a:extLst>
                <a:ext uri="{FF2B5EF4-FFF2-40B4-BE49-F238E27FC236}">
                  <a16:creationId xmlns:a16="http://schemas.microsoft.com/office/drawing/2014/main" id="{5BCC6CA8-660F-8EF4-C5FA-502642F83AAC}"/>
                </a:ext>
              </a:extLst>
            </p:cNvPr>
            <p:cNvSpPr/>
            <p:nvPr/>
          </p:nvSpPr>
          <p:spPr>
            <a:xfrm>
              <a:off x="-58962" y="4324391"/>
              <a:ext cx="2120899" cy="495108"/>
            </a:xfrm>
            <a:prstGeom prst="rect">
              <a:avLst/>
            </a:prstGeom>
            <a:solidFill>
              <a:srgbClr val="F70F51"/>
            </a:solidFill>
            <a:ln w="38100">
              <a:solidFill>
                <a:srgbClr val="F70F5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b="1" dirty="0">
                  <a:solidFill>
                    <a:schemeClr val="bg1"/>
                  </a:solidFill>
                  <a:latin typeface="BBC Reith Sans" panose="020B0603020204020204" pitchFamily="34" charset="-18"/>
                  <a:ea typeface="BBC Reith Sans" panose="020B0603020204020204" pitchFamily="34" charset="-18"/>
                  <a:cs typeface="BBC Reith Sans" panose="020B0603020204020204" pitchFamily="34" charset="-18"/>
                </a:rPr>
                <a:t>Did You Know…?</a:t>
              </a:r>
            </a:p>
          </p:txBody>
        </p:sp>
      </p:grpSp>
      <p:pic>
        <p:nvPicPr>
          <p:cNvPr id="12" name="Picture 11">
            <a:extLst>
              <a:ext uri="{FF2B5EF4-FFF2-40B4-BE49-F238E27FC236}">
                <a16:creationId xmlns:a16="http://schemas.microsoft.com/office/drawing/2014/main" id="{7C5BB455-6BE6-0C54-29EE-FB3FABB46D4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21078937">
            <a:off x="3416924" y="4657825"/>
            <a:ext cx="1842490" cy="878342"/>
          </a:xfrm>
          <a:prstGeom prst="rect">
            <a:avLst/>
          </a:prstGeom>
        </p:spPr>
      </p:pic>
    </p:spTree>
    <p:extLst>
      <p:ext uri="{BB962C8B-B14F-4D97-AF65-F5344CB8AC3E}">
        <p14:creationId xmlns:p14="http://schemas.microsoft.com/office/powerpoint/2010/main" val="1770731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750"/>
                                        <p:tgtEl>
                                          <p:spTgt spid="17"/>
                                        </p:tgtEl>
                                      </p:cBhvr>
                                    </p:animEffect>
                                  </p:childTnLst>
                                </p:cTn>
                              </p:par>
                            </p:childTnLst>
                          </p:cTn>
                        </p:par>
                        <p:par>
                          <p:cTn id="13" fill="hold">
                            <p:stCondLst>
                              <p:cond delay="750"/>
                            </p:stCondLst>
                            <p:childTnLst>
                              <p:par>
                                <p:cTn id="14" presetID="10" presetClass="entr" presetSubtype="0"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75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750" fill="hold"/>
                                        <p:tgtEl>
                                          <p:spTgt spid="3"/>
                                        </p:tgtEl>
                                        <p:attrNameLst>
                                          <p:attrName>ppt_x</p:attrName>
                                        </p:attrNameLst>
                                      </p:cBhvr>
                                      <p:tavLst>
                                        <p:tav tm="0">
                                          <p:val>
                                            <p:strVal val="#ppt_x"/>
                                          </p:val>
                                        </p:tav>
                                        <p:tav tm="100000">
                                          <p:val>
                                            <p:strVal val="#ppt_x"/>
                                          </p:val>
                                        </p:tav>
                                      </p:tavLst>
                                    </p:anim>
                                    <p:anim calcmode="lin" valueType="num">
                                      <p:cBhvr additive="base">
                                        <p:cTn id="22" dur="750" fill="hold"/>
                                        <p:tgtEl>
                                          <p:spTgt spid="3"/>
                                        </p:tgtEl>
                                        <p:attrNameLst>
                                          <p:attrName>ppt_y</p:attrName>
                                        </p:attrNameLst>
                                      </p:cBhvr>
                                      <p:tavLst>
                                        <p:tav tm="0">
                                          <p:val>
                                            <p:strVal val="1+#ppt_h/2"/>
                                          </p:val>
                                        </p:tav>
                                        <p:tav tm="100000">
                                          <p:val>
                                            <p:strVal val="#ppt_y"/>
                                          </p:val>
                                        </p:tav>
                                      </p:tavLst>
                                    </p:anim>
                                  </p:childTnLst>
                                </p:cTn>
                              </p:par>
                            </p:childTnLst>
                          </p:cTn>
                        </p:par>
                        <p:par>
                          <p:cTn id="23" fill="hold">
                            <p:stCondLst>
                              <p:cond delay="750"/>
                            </p:stCondLst>
                            <p:childTnLst>
                              <p:par>
                                <p:cTn id="24" presetID="22" presetClass="entr" presetSubtype="2"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right)">
                                      <p:cBhvr>
                                        <p:cTn id="26" dur="750"/>
                                        <p:tgtEl>
                                          <p:spTgt spid="12"/>
                                        </p:tgtEl>
                                      </p:cBhvr>
                                    </p:animEffect>
                                  </p:childTnLst>
                                </p:cTn>
                              </p:par>
                              <p:par>
                                <p:cTn id="27" presetID="26" presetClass="emph" presetSubtype="0" repeatCount="2000" fill="hold" nodeType="withEffect">
                                  <p:stCondLst>
                                    <p:cond delay="0"/>
                                  </p:stCondLst>
                                  <p:childTnLst>
                                    <p:animEffect transition="out" filter="fade">
                                      <p:cBhvr>
                                        <p:cTn id="28" dur="750" tmFilter="0, 0; .2, .5; .8, .5; 1, 0"/>
                                        <p:tgtEl>
                                          <p:spTgt spid="12"/>
                                        </p:tgtEl>
                                      </p:cBhvr>
                                    </p:animEffect>
                                    <p:animScale>
                                      <p:cBhvr>
                                        <p:cTn id="29" dur="375"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49437C6-8A0C-8527-0EDC-1EC31DFEC572}"/>
              </a:ext>
            </a:extLst>
          </p:cNvPr>
          <p:cNvSpPr/>
          <p:nvPr/>
        </p:nvSpPr>
        <p:spPr>
          <a:xfrm>
            <a:off x="667569" y="2387510"/>
            <a:ext cx="7808864" cy="3705315"/>
          </a:xfrm>
          <a:prstGeom prst="rect">
            <a:avLst/>
          </a:prstGeom>
          <a:solidFill>
            <a:schemeClr val="bg1"/>
          </a:solidFill>
          <a:ln w="38100">
            <a:solidFill>
              <a:srgbClr val="037CFC"/>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t" anchorCtr="0">
            <a:noAutofit/>
          </a:bodyPr>
          <a:lstStyle/>
          <a:p>
            <a:pPr lvl="0" algn="ctr">
              <a:defRPr/>
            </a:pPr>
            <a:r>
              <a:rPr lang="en-GB" b="1" dirty="0">
                <a:solidFill>
                  <a:srgbClr val="1C1C1C"/>
                </a:solidFill>
                <a:latin typeface="BBC Reith Sans" panose="020B0603020204020204" pitchFamily="34" charset="-18"/>
                <a:ea typeface="BBC Reith Sans" panose="020B0603020204020204" pitchFamily="34" charset="-18"/>
                <a:cs typeface="BBC Reith Sans" panose="020B0603020204020204" pitchFamily="34" charset="-18"/>
              </a:rPr>
              <a:t>Top tips for keeping your heart healthy include:</a:t>
            </a:r>
            <a:endParaRPr kumimoji="0" lang="en-GB" sz="1800" b="1" i="0" u="none" strike="noStrike" kern="1200" cap="none" spc="0" normalizeH="0" baseline="0" noProof="0" dirty="0">
              <a:ln>
                <a:noFill/>
              </a:ln>
              <a:solidFill>
                <a:srgbClr val="1C1C1C"/>
              </a:solidFill>
              <a:effectLst/>
              <a:uLnTx/>
              <a:uFillTx/>
              <a:latin typeface="BBC Reith Sans" panose="020B0603020204020204" pitchFamily="34" charset="-18"/>
              <a:ea typeface="BBC Reith Sans" panose="020B0603020204020204" pitchFamily="34" charset="-18"/>
              <a:cs typeface="BBC Reith Sans" panose="020B0603020204020204" pitchFamily="34" charset="-18"/>
            </a:endParaRPr>
          </a:p>
        </p:txBody>
      </p:sp>
      <p:sp>
        <p:nvSpPr>
          <p:cNvPr id="21" name="Title"/>
          <p:cNvSpPr>
            <a:spLocks noGrp="1"/>
          </p:cNvSpPr>
          <p:nvPr>
            <p:ph type="title"/>
          </p:nvPr>
        </p:nvSpPr>
        <p:spPr>
          <a:xfrm>
            <a:off x="457198" y="464029"/>
            <a:ext cx="8220075" cy="994306"/>
          </a:xfrm>
        </p:spPr>
        <p:txBody>
          <a:bodyPr/>
          <a:lstStyle/>
          <a:p>
            <a:r>
              <a:rPr lang="en-GB" sz="3200" dirty="0">
                <a:solidFill>
                  <a:srgbClr val="037CFC"/>
                </a:solidFill>
                <a:latin typeface="BBC Reith Sans" panose="020B0603020204020204" pitchFamily="34" charset="-18"/>
                <a:ea typeface="BBC Reith Sans" panose="020B0603020204020204" pitchFamily="34" charset="-18"/>
                <a:cs typeface="BBC Reith Sans" panose="020B0603020204020204" pitchFamily="34" charset="-18"/>
              </a:rPr>
              <a:t>How Can We Keep Our Hearts Healthy?</a:t>
            </a:r>
          </a:p>
        </p:txBody>
      </p:sp>
      <p:sp>
        <p:nvSpPr>
          <p:cNvPr id="5" name="Text"/>
          <p:cNvSpPr/>
          <p:nvPr/>
        </p:nvSpPr>
        <p:spPr>
          <a:xfrm>
            <a:off x="755650" y="1355333"/>
            <a:ext cx="7632700" cy="830997"/>
          </a:xfrm>
          <a:prstGeom prst="rect">
            <a:avLst/>
          </a:prstGeom>
        </p:spPr>
        <p:txBody>
          <a:bodyPr wrap="square" lIns="0" tIns="0" rIns="0" bIns="0">
            <a:spAutoFit/>
          </a:bodyPr>
          <a:lstStyle/>
          <a:p>
            <a:r>
              <a:rPr lang="en-GB" dirty="0">
                <a:latin typeface="BBC Reith Sans" panose="020B0603020204020204" pitchFamily="34" charset="-18"/>
                <a:ea typeface="BBC Reith Sans" panose="020B0603020204020204" pitchFamily="34" charset="-18"/>
                <a:cs typeface="BBC Reith Sans" panose="020B0603020204020204" pitchFamily="34" charset="-18"/>
              </a:rPr>
              <a:t>The heart is a vital organ so it is important that we look after it to keep it healthy. Like most muscles in the body, your heart needs exercise in order to keep it healthy and strong.</a:t>
            </a:r>
          </a:p>
        </p:txBody>
      </p:sp>
      <p:sp>
        <p:nvSpPr>
          <p:cNvPr id="10" name="Text Box">
            <a:extLst>
              <a:ext uri="{FF2B5EF4-FFF2-40B4-BE49-F238E27FC236}">
                <a16:creationId xmlns:a16="http://schemas.microsoft.com/office/drawing/2014/main" id="{5B426DC2-CCF3-4D8D-3568-A6D7104A495C}"/>
              </a:ext>
            </a:extLst>
          </p:cNvPr>
          <p:cNvSpPr/>
          <p:nvPr/>
        </p:nvSpPr>
        <p:spPr>
          <a:xfrm>
            <a:off x="667567" y="2933892"/>
            <a:ext cx="3561533" cy="495108"/>
          </a:xfrm>
          <a:prstGeom prst="rect">
            <a:avLst/>
          </a:prstGeom>
          <a:solidFill>
            <a:srgbClr val="037CFC"/>
          </a:solidFill>
          <a:ln w="38100">
            <a:solidFill>
              <a:srgbClr val="037CFC"/>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b="1" dirty="0">
                <a:solidFill>
                  <a:schemeClr val="bg1"/>
                </a:solidFill>
                <a:latin typeface="BBC Reith Sans" panose="020B0603020204020204" pitchFamily="34" charset="-18"/>
                <a:ea typeface="BBC Reith Sans" panose="020B0603020204020204" pitchFamily="34" charset="-18"/>
                <a:cs typeface="BBC Reith Sans" panose="020B0603020204020204" pitchFamily="34" charset="-18"/>
              </a:rPr>
              <a:t>Eating a healthy, balanced diet</a:t>
            </a:r>
          </a:p>
        </p:txBody>
      </p:sp>
      <p:sp>
        <p:nvSpPr>
          <p:cNvPr id="11" name="Text Box">
            <a:extLst>
              <a:ext uri="{FF2B5EF4-FFF2-40B4-BE49-F238E27FC236}">
                <a16:creationId xmlns:a16="http://schemas.microsoft.com/office/drawing/2014/main" id="{2C97DD2E-F1D9-880C-82E1-8F795422BB04}"/>
              </a:ext>
            </a:extLst>
          </p:cNvPr>
          <p:cNvSpPr/>
          <p:nvPr/>
        </p:nvSpPr>
        <p:spPr>
          <a:xfrm>
            <a:off x="3632199" y="4488560"/>
            <a:ext cx="4844231" cy="495108"/>
          </a:xfrm>
          <a:prstGeom prst="rect">
            <a:avLst/>
          </a:prstGeom>
          <a:solidFill>
            <a:srgbClr val="037CFC"/>
          </a:solidFill>
          <a:ln w="38100">
            <a:solidFill>
              <a:srgbClr val="037CFC"/>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r"/>
            <a:r>
              <a:rPr lang="en-GB" b="1" dirty="0">
                <a:solidFill>
                  <a:schemeClr val="bg1"/>
                </a:solidFill>
                <a:latin typeface="BBC Reith Sans" panose="020B0603020204020204" pitchFamily="34" charset="-18"/>
                <a:ea typeface="BBC Reith Sans" panose="020B0603020204020204" pitchFamily="34" charset="-18"/>
                <a:cs typeface="BBC Reith Sans" panose="020B0603020204020204" pitchFamily="34" charset="-18"/>
              </a:rPr>
              <a:t>Keeping active and getting lots of exercise</a:t>
            </a:r>
          </a:p>
        </p:txBody>
      </p:sp>
      <p:sp>
        <p:nvSpPr>
          <p:cNvPr id="12" name="Text">
            <a:extLst>
              <a:ext uri="{FF2B5EF4-FFF2-40B4-BE49-F238E27FC236}">
                <a16:creationId xmlns:a16="http://schemas.microsoft.com/office/drawing/2014/main" id="{8B4481D9-20D5-880A-E599-CFDDC8FC68EE}"/>
              </a:ext>
            </a:extLst>
          </p:cNvPr>
          <p:cNvSpPr/>
          <p:nvPr/>
        </p:nvSpPr>
        <p:spPr>
          <a:xfrm>
            <a:off x="667567" y="3429000"/>
            <a:ext cx="6310129" cy="1049106"/>
          </a:xfrm>
          <a:prstGeom prst="rect">
            <a:avLst/>
          </a:prstGeom>
        </p:spPr>
        <p:txBody>
          <a:bodyPr wrap="square" lIns="108000" tIns="108000" rIns="108000" bIns="108000">
            <a:spAutoFit/>
          </a:bodyPr>
          <a:lstStyle/>
          <a:p>
            <a:r>
              <a:rPr lang="en-GB" dirty="0">
                <a:latin typeface="BBC Reith Sans" panose="020B0603020204020204" pitchFamily="34" charset="-18"/>
                <a:ea typeface="BBC Reith Sans" panose="020B0603020204020204" pitchFamily="34" charset="-18"/>
                <a:cs typeface="BBC Reith Sans" panose="020B0603020204020204" pitchFamily="34" charset="-18"/>
              </a:rPr>
              <a:t>This should include lots of fruit and vegetables, whole grains with some lean protein and healthy fats. You should avoid eating too much salt, sugar or saturated fat.</a:t>
            </a:r>
          </a:p>
        </p:txBody>
      </p:sp>
      <p:sp>
        <p:nvSpPr>
          <p:cNvPr id="13" name="Text">
            <a:extLst>
              <a:ext uri="{FF2B5EF4-FFF2-40B4-BE49-F238E27FC236}">
                <a16:creationId xmlns:a16="http://schemas.microsoft.com/office/drawing/2014/main" id="{E04C5643-358E-D64C-465B-5A019E0E9599}"/>
              </a:ext>
            </a:extLst>
          </p:cNvPr>
          <p:cNvSpPr/>
          <p:nvPr/>
        </p:nvSpPr>
        <p:spPr>
          <a:xfrm>
            <a:off x="2393950" y="4995551"/>
            <a:ext cx="6126524" cy="1049106"/>
          </a:xfrm>
          <a:prstGeom prst="rect">
            <a:avLst/>
          </a:prstGeom>
        </p:spPr>
        <p:txBody>
          <a:bodyPr wrap="square" lIns="108000" tIns="108000" rIns="108000" bIns="108000">
            <a:spAutoFit/>
          </a:bodyPr>
          <a:lstStyle/>
          <a:p>
            <a:r>
              <a:rPr lang="en-GB" dirty="0">
                <a:latin typeface="BBC Reith Sans" panose="020B0603020204020204" pitchFamily="34" charset="-18"/>
                <a:ea typeface="BBC Reith Sans" panose="020B0603020204020204" pitchFamily="34" charset="-18"/>
                <a:cs typeface="BBC Reith Sans" panose="020B0603020204020204" pitchFamily="34" charset="-18"/>
              </a:rPr>
              <a:t>Even short bursts of activity can help keep your heart healthy. This might include walking, cycling, swimming, trampolining or playing active games.</a:t>
            </a:r>
          </a:p>
        </p:txBody>
      </p:sp>
      <p:pic>
        <p:nvPicPr>
          <p:cNvPr id="16" name="Picture 15">
            <a:extLst>
              <a:ext uri="{FF2B5EF4-FFF2-40B4-BE49-F238E27FC236}">
                <a16:creationId xmlns:a16="http://schemas.microsoft.com/office/drawing/2014/main" id="{68049DC7-A85B-417C-DDF9-5D60C2278D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62964" y="2833853"/>
            <a:ext cx="1655536" cy="1208364"/>
          </a:xfrm>
          <a:prstGeom prst="rect">
            <a:avLst/>
          </a:prstGeom>
        </p:spPr>
      </p:pic>
      <p:pic>
        <p:nvPicPr>
          <p:cNvPr id="18" name="Picture 17">
            <a:extLst>
              <a:ext uri="{FF2B5EF4-FFF2-40B4-BE49-F238E27FC236}">
                <a16:creationId xmlns:a16="http://schemas.microsoft.com/office/drawing/2014/main" id="{4BB18771-8340-EAE1-11DA-B1FE33B0B9A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42156"/>
          <a:stretch/>
        </p:blipFill>
        <p:spPr>
          <a:xfrm flipH="1">
            <a:off x="806450" y="4470490"/>
            <a:ext cx="1847850" cy="2387510"/>
          </a:xfrm>
          <a:prstGeom prst="rect">
            <a:avLst/>
          </a:prstGeom>
        </p:spPr>
      </p:pic>
    </p:spTree>
    <p:extLst>
      <p:ext uri="{BB962C8B-B14F-4D97-AF65-F5344CB8AC3E}">
        <p14:creationId xmlns:p14="http://schemas.microsoft.com/office/powerpoint/2010/main" val="4008913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75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750"/>
                                        <p:tgtEl>
                                          <p:spTgt spid="10"/>
                                        </p:tgtEl>
                                      </p:cBhvr>
                                    </p:animEffect>
                                  </p:childTnLst>
                                </p:cTn>
                              </p:par>
                            </p:childTnLst>
                          </p:cTn>
                        </p:par>
                        <p:par>
                          <p:cTn id="18" fill="hold">
                            <p:stCondLst>
                              <p:cond delay="750"/>
                            </p:stCondLst>
                            <p:childTnLst>
                              <p:par>
                                <p:cTn id="19" presetID="10" presetClass="entr" presetSubtype="0"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750"/>
                                        <p:tgtEl>
                                          <p:spTgt spid="12"/>
                                        </p:tgtEl>
                                      </p:cBhvr>
                                    </p:animEffect>
                                  </p:childTnLst>
                                </p:cTn>
                              </p:par>
                            </p:childTnLst>
                          </p:cTn>
                        </p:par>
                        <p:par>
                          <p:cTn id="22" fill="hold">
                            <p:stCondLst>
                              <p:cond delay="1500"/>
                            </p:stCondLst>
                            <p:childTnLst>
                              <p:par>
                                <p:cTn id="23" presetID="10" presetClass="entr" presetSubtype="0"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75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left)">
                                      <p:cBhvr>
                                        <p:cTn id="30" dur="750"/>
                                        <p:tgtEl>
                                          <p:spTgt spid="11"/>
                                        </p:tgtEl>
                                      </p:cBhvr>
                                    </p:animEffect>
                                  </p:childTnLst>
                                </p:cTn>
                              </p:par>
                            </p:childTnLst>
                          </p:cTn>
                        </p:par>
                        <p:par>
                          <p:cTn id="31" fill="hold">
                            <p:stCondLst>
                              <p:cond delay="750"/>
                            </p:stCondLst>
                            <p:childTnLst>
                              <p:par>
                                <p:cTn id="32" presetID="10" presetClass="entr" presetSubtype="0" fill="hold" grpId="0"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750"/>
                                        <p:tgtEl>
                                          <p:spTgt spid="13"/>
                                        </p:tgtEl>
                                      </p:cBhvr>
                                    </p:animEffect>
                                  </p:childTnLst>
                                </p:cTn>
                              </p:par>
                            </p:childTnLst>
                          </p:cTn>
                        </p:par>
                        <p:par>
                          <p:cTn id="35" fill="hold">
                            <p:stCondLst>
                              <p:cond delay="1500"/>
                            </p:stCondLst>
                            <p:childTnLst>
                              <p:par>
                                <p:cTn id="36" presetID="10" presetClass="entr" presetSubtype="0" fill="hold" nodeType="after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5" grpId="0"/>
      <p:bldP spid="10" grpId="0" animBg="1"/>
      <p:bldP spid="11" grpId="0" animBg="1"/>
      <p:bldP spid="12"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88931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970146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a:extLst>
              <a:ext uri="{FF2B5EF4-FFF2-40B4-BE49-F238E27FC236}">
                <a16:creationId xmlns:a16="http://schemas.microsoft.com/office/drawing/2014/main" id="{876292DB-A927-9BFD-18AF-D46187A1912F}"/>
              </a:ext>
            </a:extLst>
          </p:cNvPr>
          <p:cNvSpPr/>
          <p:nvPr/>
        </p:nvSpPr>
        <p:spPr>
          <a:xfrm>
            <a:off x="1162052" y="599522"/>
            <a:ext cx="6819898" cy="1079884"/>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2800" b="1" dirty="0">
                <a:solidFill>
                  <a:srgbClr val="037CFC"/>
                </a:solidFill>
                <a:latin typeface="BBC Reith Sans" panose="020B0603020204020204" pitchFamily="34" charset="-18"/>
                <a:ea typeface="BBC Reith Sans" panose="020B0603020204020204" pitchFamily="34" charset="-18"/>
                <a:cs typeface="BBC Reith Sans" panose="020B0603020204020204" pitchFamily="34" charset="-18"/>
              </a:rPr>
              <a:t>Watch the BBC Teach Operation Ouch! Science Live Lesson with your class.</a:t>
            </a:r>
          </a:p>
        </p:txBody>
      </p:sp>
      <p:pic>
        <p:nvPicPr>
          <p:cNvPr id="13" name="Picture 12">
            <a:hlinkClick r:id="rId2"/>
            <a:extLst>
              <a:ext uri="{FF2B5EF4-FFF2-40B4-BE49-F238E27FC236}">
                <a16:creationId xmlns:a16="http://schemas.microsoft.com/office/drawing/2014/main" id="{3B01A9CE-F8FC-83C0-F35A-F574F43EB71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930" t="1644" r="814" b="13097"/>
          <a:stretch/>
        </p:blipFill>
        <p:spPr>
          <a:xfrm>
            <a:off x="1387997" y="1822043"/>
            <a:ext cx="6406173" cy="4270782"/>
          </a:xfrm>
          <a:prstGeom prst="roundRect">
            <a:avLst>
              <a:gd name="adj" fmla="val 3911"/>
            </a:avLst>
          </a:prstGeom>
          <a:ln w="38100">
            <a:solidFill>
              <a:srgbClr val="232321"/>
            </a:solidFill>
          </a:ln>
        </p:spPr>
      </p:pic>
      <p:sp>
        <p:nvSpPr>
          <p:cNvPr id="14" name="Oval 13">
            <a:hlinkClick r:id="rId2"/>
            <a:extLst>
              <a:ext uri="{FF2B5EF4-FFF2-40B4-BE49-F238E27FC236}">
                <a16:creationId xmlns:a16="http://schemas.microsoft.com/office/drawing/2014/main" id="{08F0F09C-4128-5AA9-ECF3-1E312C1E8286}"/>
              </a:ext>
            </a:extLst>
          </p:cNvPr>
          <p:cNvSpPr/>
          <p:nvPr/>
        </p:nvSpPr>
        <p:spPr>
          <a:xfrm>
            <a:off x="3873923" y="3240274"/>
            <a:ext cx="1434320" cy="1434320"/>
          </a:xfrm>
          <a:prstGeom prst="ellipse">
            <a:avLst/>
          </a:prstGeom>
          <a:solidFill>
            <a:schemeClr val="bg1">
              <a:alpha val="70000"/>
            </a:schemeClr>
          </a:solidFill>
          <a:ln w="38100">
            <a:solidFill>
              <a:srgbClr val="F70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ight Triangle 14">
            <a:hlinkClick r:id="rId2"/>
            <a:extLst>
              <a:ext uri="{FF2B5EF4-FFF2-40B4-BE49-F238E27FC236}">
                <a16:creationId xmlns:a16="http://schemas.microsoft.com/office/drawing/2014/main" id="{2A092623-37F7-C844-E81C-74EB9E678603}"/>
              </a:ext>
            </a:extLst>
          </p:cNvPr>
          <p:cNvSpPr/>
          <p:nvPr/>
        </p:nvSpPr>
        <p:spPr>
          <a:xfrm rot="13500000">
            <a:off x="4159017" y="3668627"/>
            <a:ext cx="607661" cy="607661"/>
          </a:xfrm>
          <a:prstGeom prst="rtTriangle">
            <a:avLst/>
          </a:prstGeom>
          <a:solidFill>
            <a:schemeClr val="bg1">
              <a:alpha val="40000"/>
            </a:schemeClr>
          </a:solidFill>
          <a:ln w="38100">
            <a:solidFill>
              <a:srgbClr val="F70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173878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p:cNvSpPr>
            <a:spLocks noGrp="1"/>
          </p:cNvSpPr>
          <p:nvPr>
            <p:ph type="title"/>
          </p:nvPr>
        </p:nvSpPr>
        <p:spPr>
          <a:xfrm>
            <a:off x="457198" y="464029"/>
            <a:ext cx="8220075" cy="994306"/>
          </a:xfrm>
        </p:spPr>
        <p:txBody>
          <a:bodyPr/>
          <a:lstStyle/>
          <a:p>
            <a:r>
              <a:rPr lang="en-US" dirty="0">
                <a:solidFill>
                  <a:srgbClr val="037CFC"/>
                </a:solidFill>
                <a:latin typeface="BBC Reith Sans" panose="020B0603020204020204" pitchFamily="34" charset="-18"/>
                <a:ea typeface="BBC Reith Sans" panose="020B0603020204020204" pitchFamily="34" charset="-18"/>
                <a:cs typeface="BBC Reith Sans" panose="020B0603020204020204" pitchFamily="34" charset="-18"/>
              </a:rPr>
              <a:t>What is the Heart?</a:t>
            </a:r>
            <a:endParaRPr lang="en-GB" sz="3600" dirty="0">
              <a:solidFill>
                <a:srgbClr val="037CFC"/>
              </a:solidFill>
              <a:latin typeface="BBC Reith Sans" panose="020B0603020204020204" pitchFamily="34" charset="-18"/>
              <a:ea typeface="BBC Reith Sans" panose="020B0603020204020204" pitchFamily="34" charset="-18"/>
              <a:cs typeface="BBC Reith Sans" panose="020B0603020204020204" pitchFamily="34" charset="-18"/>
            </a:endParaRPr>
          </a:p>
        </p:txBody>
      </p:sp>
      <p:sp>
        <p:nvSpPr>
          <p:cNvPr id="5" name="Text"/>
          <p:cNvSpPr/>
          <p:nvPr/>
        </p:nvSpPr>
        <p:spPr>
          <a:xfrm>
            <a:off x="3530599" y="1538026"/>
            <a:ext cx="4718050" cy="830997"/>
          </a:xfrm>
          <a:prstGeom prst="rect">
            <a:avLst/>
          </a:prstGeom>
        </p:spPr>
        <p:txBody>
          <a:bodyPr wrap="square" lIns="0" tIns="0" rIns="0" bIns="0">
            <a:spAutoFit/>
          </a:bodyPr>
          <a:lstStyle/>
          <a:p>
            <a:r>
              <a:rPr lang="en-GB" b="1" dirty="0">
                <a:latin typeface="BBC Reith Sans" panose="020B0603020204020204" pitchFamily="34" charset="-18"/>
                <a:ea typeface="BBC Reith Sans" panose="020B0603020204020204" pitchFamily="34" charset="-18"/>
                <a:cs typeface="BBC Reith Sans" panose="020B0603020204020204" pitchFamily="34" charset="-18"/>
              </a:rPr>
              <a:t>The heart is a muscle which pumps blood continuously through a huge network of blood vessels. </a:t>
            </a:r>
          </a:p>
        </p:txBody>
      </p:sp>
      <p:sp>
        <p:nvSpPr>
          <p:cNvPr id="10" name="Text Box">
            <a:extLst>
              <a:ext uri="{FF2B5EF4-FFF2-40B4-BE49-F238E27FC236}">
                <a16:creationId xmlns:a16="http://schemas.microsoft.com/office/drawing/2014/main" id="{A25CC30A-28FA-BE13-3A47-7E2AC55975BA}"/>
              </a:ext>
            </a:extLst>
          </p:cNvPr>
          <p:cNvSpPr/>
          <p:nvPr/>
        </p:nvSpPr>
        <p:spPr>
          <a:xfrm>
            <a:off x="1396999" y="2777440"/>
            <a:ext cx="6991351" cy="495108"/>
          </a:xfrm>
          <a:prstGeom prst="rect">
            <a:avLst/>
          </a:prstGeom>
          <a:solidFill>
            <a:schemeClr val="bg1"/>
          </a:solidFill>
          <a:ln w="38100">
            <a:solidFill>
              <a:srgbClr val="22D4D5"/>
            </a:solidFill>
          </a:ln>
        </p:spPr>
        <p:style>
          <a:lnRef idx="2">
            <a:schemeClr val="accent1">
              <a:shade val="50000"/>
            </a:schemeClr>
          </a:lnRef>
          <a:fillRef idx="1">
            <a:schemeClr val="accent1"/>
          </a:fillRef>
          <a:effectRef idx="0">
            <a:schemeClr val="accent1"/>
          </a:effectRef>
          <a:fontRef idx="minor">
            <a:schemeClr val="lt1"/>
          </a:fontRef>
        </p:style>
        <p:txBody>
          <a:bodyPr wrap="square" lIns="2520000" tIns="108000" rIns="108000" bIns="108000" rtlCol="0" anchor="ctr">
            <a:spAutoFit/>
          </a:bodyPr>
          <a:lstStyle/>
          <a:p>
            <a:r>
              <a:rPr lang="en-GB" dirty="0">
                <a:solidFill>
                  <a:srgbClr val="232321"/>
                </a:solidFill>
                <a:latin typeface="BBC Reith Sans" panose="020B0603020204020204" pitchFamily="34" charset="-18"/>
                <a:ea typeface="BBC Reith Sans" panose="020B0603020204020204" pitchFamily="34" charset="-18"/>
                <a:cs typeface="BBC Reith Sans" panose="020B0603020204020204" pitchFamily="34" charset="-18"/>
              </a:rPr>
              <a:t>It is about the size of a human fist.</a:t>
            </a:r>
          </a:p>
        </p:txBody>
      </p:sp>
      <p:sp>
        <p:nvSpPr>
          <p:cNvPr id="3" name="Text Box">
            <a:extLst>
              <a:ext uri="{FF2B5EF4-FFF2-40B4-BE49-F238E27FC236}">
                <a16:creationId xmlns:a16="http://schemas.microsoft.com/office/drawing/2014/main" id="{AB459863-CB0B-6BC2-08BE-9782BCD05AFC}"/>
              </a:ext>
            </a:extLst>
          </p:cNvPr>
          <p:cNvSpPr/>
          <p:nvPr/>
        </p:nvSpPr>
        <p:spPr>
          <a:xfrm>
            <a:off x="1396999" y="3497598"/>
            <a:ext cx="6991351" cy="772107"/>
          </a:xfrm>
          <a:prstGeom prst="rect">
            <a:avLst/>
          </a:prstGeom>
          <a:solidFill>
            <a:schemeClr val="bg1"/>
          </a:solidFill>
          <a:ln w="38100">
            <a:solidFill>
              <a:srgbClr val="F70F51"/>
            </a:solidFill>
          </a:ln>
        </p:spPr>
        <p:style>
          <a:lnRef idx="2">
            <a:schemeClr val="accent1">
              <a:shade val="50000"/>
            </a:schemeClr>
          </a:lnRef>
          <a:fillRef idx="1">
            <a:schemeClr val="accent1"/>
          </a:fillRef>
          <a:effectRef idx="0">
            <a:schemeClr val="accent1"/>
          </a:effectRef>
          <a:fontRef idx="minor">
            <a:schemeClr val="lt1"/>
          </a:fontRef>
        </p:style>
        <p:txBody>
          <a:bodyPr wrap="square" lIns="2520000" tIns="108000" rIns="108000" bIns="108000" rtlCol="0" anchor="ctr">
            <a:spAutoFit/>
          </a:bodyPr>
          <a:lstStyle/>
          <a:p>
            <a:r>
              <a:rPr lang="en-GB" dirty="0">
                <a:solidFill>
                  <a:srgbClr val="232321"/>
                </a:solidFill>
                <a:latin typeface="BBC Reith Sans" panose="020B0603020204020204" pitchFamily="34" charset="-18"/>
                <a:ea typeface="BBC Reith Sans" panose="020B0603020204020204" pitchFamily="34" charset="-18"/>
                <a:cs typeface="BBC Reith Sans" panose="020B0603020204020204" pitchFamily="34" charset="-18"/>
              </a:rPr>
              <a:t>The heart delivers oxygen and nutrients to every part of the body.</a:t>
            </a:r>
          </a:p>
        </p:txBody>
      </p:sp>
      <p:grpSp>
        <p:nvGrpSpPr>
          <p:cNvPr id="13" name="Group 12">
            <a:extLst>
              <a:ext uri="{FF2B5EF4-FFF2-40B4-BE49-F238E27FC236}">
                <a16:creationId xmlns:a16="http://schemas.microsoft.com/office/drawing/2014/main" id="{3A9D1B01-F5D1-E09D-3105-FCA7FE7DFE1A}"/>
              </a:ext>
            </a:extLst>
          </p:cNvPr>
          <p:cNvGrpSpPr/>
          <p:nvPr/>
        </p:nvGrpSpPr>
        <p:grpSpPr>
          <a:xfrm>
            <a:off x="4337050" y="4688878"/>
            <a:ext cx="3409949" cy="1267215"/>
            <a:chOff x="755651" y="4601391"/>
            <a:chExt cx="3409949" cy="1267215"/>
          </a:xfrm>
        </p:grpSpPr>
        <p:sp>
          <p:nvSpPr>
            <p:cNvPr id="11" name="Text Box">
              <a:extLst>
                <a:ext uri="{FF2B5EF4-FFF2-40B4-BE49-F238E27FC236}">
                  <a16:creationId xmlns:a16="http://schemas.microsoft.com/office/drawing/2014/main" id="{63DDA653-D005-3732-DE67-A9DC337B747C}"/>
                </a:ext>
              </a:extLst>
            </p:cNvPr>
            <p:cNvSpPr/>
            <p:nvPr/>
          </p:nvSpPr>
          <p:spPr>
            <a:xfrm>
              <a:off x="755651" y="5096499"/>
              <a:ext cx="3409949" cy="772107"/>
            </a:xfrm>
            <a:prstGeom prst="rect">
              <a:avLst/>
            </a:prstGeom>
            <a:solidFill>
              <a:schemeClr val="bg1"/>
            </a:solidFill>
            <a:ln w="38100">
              <a:solidFill>
                <a:srgbClr val="F70F5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solidFill>
                    <a:srgbClr val="232321"/>
                  </a:solidFill>
                  <a:latin typeface="BBC Reith Sans" panose="020B0603020204020204" pitchFamily="34" charset="-18"/>
                  <a:ea typeface="BBC Reith Sans" panose="020B0603020204020204" pitchFamily="34" charset="-18"/>
                  <a:cs typeface="BBC Reith Sans" panose="020B0603020204020204" pitchFamily="34" charset="-18"/>
                </a:rPr>
                <a:t>The average adult heart beats around 100,000 times a day.</a:t>
              </a:r>
            </a:p>
          </p:txBody>
        </p:sp>
        <p:sp>
          <p:nvSpPr>
            <p:cNvPr id="12" name="Text Box">
              <a:extLst>
                <a:ext uri="{FF2B5EF4-FFF2-40B4-BE49-F238E27FC236}">
                  <a16:creationId xmlns:a16="http://schemas.microsoft.com/office/drawing/2014/main" id="{9777F7CA-FFD9-576F-D982-1E542D8AEBD8}"/>
                </a:ext>
              </a:extLst>
            </p:cNvPr>
            <p:cNvSpPr/>
            <p:nvPr/>
          </p:nvSpPr>
          <p:spPr>
            <a:xfrm>
              <a:off x="755651" y="4601391"/>
              <a:ext cx="2120899" cy="495108"/>
            </a:xfrm>
            <a:prstGeom prst="rect">
              <a:avLst/>
            </a:prstGeom>
            <a:solidFill>
              <a:srgbClr val="F70F51"/>
            </a:solidFill>
            <a:ln w="38100">
              <a:solidFill>
                <a:srgbClr val="F70F5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b="1" dirty="0">
                  <a:solidFill>
                    <a:schemeClr val="bg1"/>
                  </a:solidFill>
                  <a:latin typeface="BBC Reith Sans" panose="020B0603020204020204" pitchFamily="34" charset="-18"/>
                  <a:ea typeface="BBC Reith Sans" panose="020B0603020204020204" pitchFamily="34" charset="-18"/>
                  <a:cs typeface="BBC Reith Sans" panose="020B0603020204020204" pitchFamily="34" charset="-18"/>
                </a:rPr>
                <a:t>Did You Know…?</a:t>
              </a:r>
            </a:p>
          </p:txBody>
        </p:sp>
      </p:grpSp>
      <p:pic>
        <p:nvPicPr>
          <p:cNvPr id="15" name="Picture 14">
            <a:extLst>
              <a:ext uri="{FF2B5EF4-FFF2-40B4-BE49-F238E27FC236}">
                <a16:creationId xmlns:a16="http://schemas.microsoft.com/office/drawing/2014/main" id="{A3B2F02B-0856-8B9B-2C4E-BDDAA76DB9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5690" y="1377949"/>
            <a:ext cx="3058373" cy="4782775"/>
          </a:xfrm>
          <a:prstGeom prst="rect">
            <a:avLst/>
          </a:prstGeom>
        </p:spPr>
      </p:pic>
      <p:pic>
        <p:nvPicPr>
          <p:cNvPr id="16" name="Picture 15">
            <a:extLst>
              <a:ext uri="{FF2B5EF4-FFF2-40B4-BE49-F238E27FC236}">
                <a16:creationId xmlns:a16="http://schemas.microsoft.com/office/drawing/2014/main" id="{59B8CAEC-DB2C-AA87-66AB-61D621DFC33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21078937">
            <a:off x="6550070" y="4497261"/>
            <a:ext cx="1842490" cy="878342"/>
          </a:xfrm>
          <a:prstGeom prst="rect">
            <a:avLst/>
          </a:prstGeom>
        </p:spPr>
      </p:pic>
    </p:spTree>
    <p:extLst>
      <p:ext uri="{BB962C8B-B14F-4D97-AF65-F5344CB8AC3E}">
        <p14:creationId xmlns:p14="http://schemas.microsoft.com/office/powerpoint/2010/main" val="2123496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750"/>
                                        <p:tgtEl>
                                          <p:spTgt spid="15"/>
                                        </p:tgtEl>
                                      </p:cBhvr>
                                    </p:animEffect>
                                  </p:childTnLst>
                                </p:cTn>
                              </p:par>
                            </p:childTnLst>
                          </p:cTn>
                        </p:par>
                        <p:par>
                          <p:cTn id="8" fill="hold">
                            <p:stCondLst>
                              <p:cond delay="750"/>
                            </p:stCondLst>
                            <p:childTnLst>
                              <p:par>
                                <p:cTn id="9" presetID="26" presetClass="emph" presetSubtype="0" repeatCount="3000" fill="hold" nodeType="afterEffect">
                                  <p:stCondLst>
                                    <p:cond delay="0"/>
                                  </p:stCondLst>
                                  <p:childTnLst>
                                    <p:animEffect transition="out" filter="fade">
                                      <p:cBhvr>
                                        <p:cTn id="10" dur="500" tmFilter="0, 0; .2, .5; .8, .5; 1, 0"/>
                                        <p:tgtEl>
                                          <p:spTgt spid="15"/>
                                        </p:tgtEl>
                                      </p:cBhvr>
                                    </p:animEffect>
                                    <p:animScale>
                                      <p:cBhvr>
                                        <p:cTn id="11" dur="250" autoRev="1" fill="hold"/>
                                        <p:tgtEl>
                                          <p:spTgt spid="15"/>
                                        </p:tgtEl>
                                      </p:cBhvr>
                                      <p:by x="105000" y="105000"/>
                                    </p:animScale>
                                  </p:childTnLst>
                                </p:cTn>
                              </p:par>
                            </p:childTnLst>
                          </p:cTn>
                        </p:par>
                        <p:par>
                          <p:cTn id="12" fill="hold">
                            <p:stCondLst>
                              <p:cond delay="225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75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75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left)">
                                      <p:cBhvr>
                                        <p:cTn id="25" dur="75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750" fill="hold"/>
                                        <p:tgtEl>
                                          <p:spTgt spid="13"/>
                                        </p:tgtEl>
                                        <p:attrNameLst>
                                          <p:attrName>ppt_x</p:attrName>
                                        </p:attrNameLst>
                                      </p:cBhvr>
                                      <p:tavLst>
                                        <p:tav tm="0">
                                          <p:val>
                                            <p:strVal val="#ppt_x"/>
                                          </p:val>
                                        </p:tav>
                                        <p:tav tm="100000">
                                          <p:val>
                                            <p:strVal val="#ppt_x"/>
                                          </p:val>
                                        </p:tav>
                                      </p:tavLst>
                                    </p:anim>
                                    <p:anim calcmode="lin" valueType="num">
                                      <p:cBhvr additive="base">
                                        <p:cTn id="31" dur="750" fill="hold"/>
                                        <p:tgtEl>
                                          <p:spTgt spid="13"/>
                                        </p:tgtEl>
                                        <p:attrNameLst>
                                          <p:attrName>ppt_y</p:attrName>
                                        </p:attrNameLst>
                                      </p:cBhvr>
                                      <p:tavLst>
                                        <p:tav tm="0">
                                          <p:val>
                                            <p:strVal val="1+#ppt_h/2"/>
                                          </p:val>
                                        </p:tav>
                                        <p:tav tm="100000">
                                          <p:val>
                                            <p:strVal val="#ppt_y"/>
                                          </p:val>
                                        </p:tav>
                                      </p:tavLst>
                                    </p:anim>
                                  </p:childTnLst>
                                </p:cTn>
                              </p:par>
                            </p:childTnLst>
                          </p:cTn>
                        </p:par>
                        <p:par>
                          <p:cTn id="32" fill="hold">
                            <p:stCondLst>
                              <p:cond delay="750"/>
                            </p:stCondLst>
                            <p:childTnLst>
                              <p:par>
                                <p:cTn id="33" presetID="22" presetClass="entr" presetSubtype="2" fill="hold"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right)">
                                      <p:cBhvr>
                                        <p:cTn id="35" dur="750"/>
                                        <p:tgtEl>
                                          <p:spTgt spid="16"/>
                                        </p:tgtEl>
                                      </p:cBhvr>
                                    </p:animEffect>
                                  </p:childTnLst>
                                </p:cTn>
                              </p:par>
                              <p:par>
                                <p:cTn id="36" presetID="26" presetClass="emph" presetSubtype="0" repeatCount="2000" fill="hold" nodeType="withEffect">
                                  <p:stCondLst>
                                    <p:cond delay="0"/>
                                  </p:stCondLst>
                                  <p:childTnLst>
                                    <p:animEffect transition="out" filter="fade">
                                      <p:cBhvr>
                                        <p:cTn id="37" dur="750" tmFilter="0, 0; .2, .5; .8, .5; 1, 0"/>
                                        <p:tgtEl>
                                          <p:spTgt spid="16"/>
                                        </p:tgtEl>
                                      </p:cBhvr>
                                    </p:animEffect>
                                    <p:animScale>
                                      <p:cBhvr>
                                        <p:cTn id="38" dur="375" autoRev="1" fill="hold"/>
                                        <p:tgtEl>
                                          <p:spTgt spid="1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Box">
            <a:extLst>
              <a:ext uri="{FF2B5EF4-FFF2-40B4-BE49-F238E27FC236}">
                <a16:creationId xmlns:a16="http://schemas.microsoft.com/office/drawing/2014/main" id="{D2BD1927-0F17-B34A-1151-39C0B45919B1}"/>
              </a:ext>
            </a:extLst>
          </p:cNvPr>
          <p:cNvSpPr/>
          <p:nvPr/>
        </p:nvSpPr>
        <p:spPr>
          <a:xfrm>
            <a:off x="755651" y="1554092"/>
            <a:ext cx="7632700" cy="1049106"/>
          </a:xfrm>
          <a:prstGeom prst="rect">
            <a:avLst/>
          </a:prstGeom>
          <a:solidFill>
            <a:schemeClr val="bg1"/>
          </a:solidFill>
          <a:ln w="38100">
            <a:solidFill>
              <a:srgbClr val="F70F51"/>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3096000" bIns="108000" rtlCol="0" anchor="ctr">
            <a:spAutoFit/>
          </a:bodyPr>
          <a:lstStyle/>
          <a:p>
            <a:r>
              <a:rPr lang="en-GB" dirty="0">
                <a:solidFill>
                  <a:srgbClr val="232321"/>
                </a:solidFill>
                <a:latin typeface="BBC Reith Sans" panose="020B0603020204020204" pitchFamily="34" charset="-18"/>
                <a:ea typeface="BBC Reith Sans" panose="020B0603020204020204" pitchFamily="34" charset="-18"/>
                <a:cs typeface="BBC Reith Sans" panose="020B0603020204020204" pitchFamily="34" charset="-18"/>
              </a:rPr>
              <a:t>In humans, </a:t>
            </a:r>
            <a:r>
              <a:rPr lang="en-GB" b="1" dirty="0">
                <a:solidFill>
                  <a:srgbClr val="F70F51"/>
                </a:solidFill>
                <a:latin typeface="BBC Reith Sans" panose="020B0603020204020204" pitchFamily="34" charset="-18"/>
                <a:ea typeface="BBC Reith Sans" panose="020B0603020204020204" pitchFamily="34" charset="-18"/>
                <a:cs typeface="BBC Reith Sans" panose="020B0603020204020204" pitchFamily="34" charset="-18"/>
              </a:rPr>
              <a:t>the heart </a:t>
            </a:r>
            <a:r>
              <a:rPr lang="en-GB" dirty="0">
                <a:solidFill>
                  <a:srgbClr val="232321"/>
                </a:solidFill>
                <a:latin typeface="BBC Reith Sans" panose="020B0603020204020204" pitchFamily="34" charset="-18"/>
                <a:ea typeface="BBC Reith Sans" panose="020B0603020204020204" pitchFamily="34" charset="-18"/>
                <a:cs typeface="BBC Reith Sans" panose="020B0603020204020204" pitchFamily="34" charset="-18"/>
              </a:rPr>
              <a:t>is located between the two </a:t>
            </a:r>
            <a:r>
              <a:rPr lang="en-GB" b="1" dirty="0">
                <a:solidFill>
                  <a:srgbClr val="037CFC"/>
                </a:solidFill>
                <a:latin typeface="BBC Reith Sans" panose="020B0603020204020204" pitchFamily="34" charset="-18"/>
                <a:ea typeface="BBC Reith Sans" panose="020B0603020204020204" pitchFamily="34" charset="-18"/>
                <a:cs typeface="BBC Reith Sans" panose="020B0603020204020204" pitchFamily="34" charset="-18"/>
              </a:rPr>
              <a:t>lungs</a:t>
            </a:r>
            <a:r>
              <a:rPr lang="en-GB" dirty="0">
                <a:solidFill>
                  <a:srgbClr val="232321"/>
                </a:solidFill>
                <a:latin typeface="BBC Reith Sans" panose="020B0603020204020204" pitchFamily="34" charset="-18"/>
                <a:ea typeface="BBC Reith Sans" panose="020B0603020204020204" pitchFamily="34" charset="-18"/>
                <a:cs typeface="BBC Reith Sans" panose="020B0603020204020204" pitchFamily="34" charset="-18"/>
              </a:rPr>
              <a:t> and behind the breastbone, slightly to the left of centre.</a:t>
            </a:r>
          </a:p>
        </p:txBody>
      </p:sp>
      <p:sp>
        <p:nvSpPr>
          <p:cNvPr id="23" name="Text Box">
            <a:extLst>
              <a:ext uri="{FF2B5EF4-FFF2-40B4-BE49-F238E27FC236}">
                <a16:creationId xmlns:a16="http://schemas.microsoft.com/office/drawing/2014/main" id="{17585EB2-EF40-F8D8-EB0A-D0245ECF4515}"/>
              </a:ext>
            </a:extLst>
          </p:cNvPr>
          <p:cNvSpPr/>
          <p:nvPr/>
        </p:nvSpPr>
        <p:spPr>
          <a:xfrm>
            <a:off x="755651" y="2810042"/>
            <a:ext cx="7632700" cy="1049106"/>
          </a:xfrm>
          <a:prstGeom prst="rect">
            <a:avLst/>
          </a:prstGeom>
          <a:solidFill>
            <a:schemeClr val="bg1"/>
          </a:solidFill>
          <a:ln w="38100">
            <a:solidFill>
              <a:srgbClr val="22D4D5"/>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3240000" bIns="108000" rtlCol="0" anchor="ctr">
            <a:spAutoFit/>
          </a:bodyPr>
          <a:lstStyle/>
          <a:p>
            <a:r>
              <a:rPr lang="en-GB" dirty="0">
                <a:solidFill>
                  <a:srgbClr val="232321"/>
                </a:solidFill>
                <a:latin typeface="BBC Reith Sans" panose="020B0603020204020204" pitchFamily="34" charset="-18"/>
                <a:ea typeface="BBC Reith Sans" panose="020B0603020204020204" pitchFamily="34" charset="-18"/>
                <a:cs typeface="BBC Reith Sans" panose="020B0603020204020204" pitchFamily="34" charset="-18"/>
              </a:rPr>
              <a:t>It rests on the </a:t>
            </a:r>
            <a:r>
              <a:rPr lang="en-GB" b="1" dirty="0">
                <a:solidFill>
                  <a:srgbClr val="22D4D5"/>
                </a:solidFill>
                <a:latin typeface="BBC Reith Sans" panose="020B0603020204020204" pitchFamily="34" charset="-18"/>
                <a:ea typeface="BBC Reith Sans" panose="020B0603020204020204" pitchFamily="34" charset="-18"/>
                <a:cs typeface="BBC Reith Sans" panose="020B0603020204020204" pitchFamily="34" charset="-18"/>
              </a:rPr>
              <a:t>diaphragm</a:t>
            </a:r>
            <a:r>
              <a:rPr lang="en-GB" dirty="0">
                <a:solidFill>
                  <a:srgbClr val="232321"/>
                </a:solidFill>
                <a:latin typeface="BBC Reith Sans" panose="020B0603020204020204" pitchFamily="34" charset="-18"/>
                <a:ea typeface="BBC Reith Sans" panose="020B0603020204020204" pitchFamily="34" charset="-18"/>
                <a:cs typeface="BBC Reith Sans" panose="020B0603020204020204" pitchFamily="34" charset="-18"/>
              </a:rPr>
              <a:t>, which is the layer of muscle between the lungs and the stomach.</a:t>
            </a:r>
          </a:p>
        </p:txBody>
      </p:sp>
      <p:sp>
        <p:nvSpPr>
          <p:cNvPr id="21" name="Title"/>
          <p:cNvSpPr>
            <a:spLocks noGrp="1"/>
          </p:cNvSpPr>
          <p:nvPr>
            <p:ph type="title"/>
          </p:nvPr>
        </p:nvSpPr>
        <p:spPr>
          <a:xfrm>
            <a:off x="457198" y="464029"/>
            <a:ext cx="8220075" cy="994306"/>
          </a:xfrm>
        </p:spPr>
        <p:txBody>
          <a:bodyPr/>
          <a:lstStyle/>
          <a:p>
            <a:r>
              <a:rPr lang="en-GB" dirty="0">
                <a:solidFill>
                  <a:srgbClr val="037CFC"/>
                </a:solidFill>
                <a:latin typeface="BBC Reith Sans" panose="020B0603020204020204" pitchFamily="34" charset="-18"/>
                <a:ea typeface="BBC Reith Sans" panose="020B0603020204020204" pitchFamily="34" charset="-18"/>
                <a:cs typeface="BBC Reith Sans" panose="020B0603020204020204" pitchFamily="34" charset="-18"/>
              </a:rPr>
              <a:t>Where is the Heart Located?</a:t>
            </a:r>
            <a:endParaRPr lang="en-GB" sz="3600" dirty="0">
              <a:solidFill>
                <a:srgbClr val="037CFC"/>
              </a:solidFill>
              <a:latin typeface="BBC Reith Sans" panose="020B0603020204020204" pitchFamily="34" charset="-18"/>
              <a:ea typeface="BBC Reith Sans" panose="020B0603020204020204" pitchFamily="34" charset="-18"/>
              <a:cs typeface="BBC Reith Sans" panose="020B0603020204020204" pitchFamily="34" charset="-18"/>
            </a:endParaRPr>
          </a:p>
        </p:txBody>
      </p:sp>
      <p:pic>
        <p:nvPicPr>
          <p:cNvPr id="17" name="Picture 16">
            <a:extLst>
              <a:ext uri="{FF2B5EF4-FFF2-40B4-BE49-F238E27FC236}">
                <a16:creationId xmlns:a16="http://schemas.microsoft.com/office/drawing/2014/main" id="{F2904C96-C300-D76A-9D32-AF6F6697254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5188"/>
          <a:stretch/>
        </p:blipFill>
        <p:spPr>
          <a:xfrm>
            <a:off x="4579544" y="1303075"/>
            <a:ext cx="3932630" cy="5554925"/>
          </a:xfrm>
          <a:prstGeom prst="rect">
            <a:avLst/>
          </a:prstGeom>
        </p:spPr>
      </p:pic>
      <p:pic>
        <p:nvPicPr>
          <p:cNvPr id="19" name="Picture 18">
            <a:extLst>
              <a:ext uri="{FF2B5EF4-FFF2-40B4-BE49-F238E27FC236}">
                <a16:creationId xmlns:a16="http://schemas.microsoft.com/office/drawing/2014/main" id="{60F05F41-2859-91C6-21E9-12B2F708BA2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590309" y="3777217"/>
            <a:ext cx="1842490" cy="878342"/>
          </a:xfrm>
          <a:prstGeom prst="rect">
            <a:avLst/>
          </a:prstGeom>
        </p:spPr>
      </p:pic>
      <p:pic>
        <p:nvPicPr>
          <p:cNvPr id="20" name="Picture 19">
            <a:extLst>
              <a:ext uri="{FF2B5EF4-FFF2-40B4-BE49-F238E27FC236}">
                <a16:creationId xmlns:a16="http://schemas.microsoft.com/office/drawing/2014/main" id="{4D3B06E7-CE8F-4212-C5DC-093ACCF6C44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flipH="1">
            <a:off x="4728768" y="4252266"/>
            <a:ext cx="1842490" cy="878342"/>
          </a:xfrm>
          <a:prstGeom prst="rect">
            <a:avLst/>
          </a:prstGeom>
        </p:spPr>
      </p:pic>
      <p:pic>
        <p:nvPicPr>
          <p:cNvPr id="24" name="Picture 23">
            <a:extLst>
              <a:ext uri="{FF2B5EF4-FFF2-40B4-BE49-F238E27FC236}">
                <a16:creationId xmlns:a16="http://schemas.microsoft.com/office/drawing/2014/main" id="{FD17AB76-17A6-28FA-C7C7-1D720C5C9E9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rot="20125112">
            <a:off x="6825478" y="3272620"/>
            <a:ext cx="1010640" cy="481787"/>
          </a:xfrm>
          <a:prstGeom prst="rect">
            <a:avLst/>
          </a:prstGeom>
        </p:spPr>
      </p:pic>
      <p:pic>
        <p:nvPicPr>
          <p:cNvPr id="25" name="Picture 24">
            <a:extLst>
              <a:ext uri="{FF2B5EF4-FFF2-40B4-BE49-F238E27FC236}">
                <a16:creationId xmlns:a16="http://schemas.microsoft.com/office/drawing/2014/main" id="{FE05E31A-0897-0632-9E47-E9FBD6E7E8F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rot="1474888" flipH="1">
            <a:off x="5169985" y="3560546"/>
            <a:ext cx="1010640" cy="481787"/>
          </a:xfrm>
          <a:prstGeom prst="rect">
            <a:avLst/>
          </a:prstGeom>
        </p:spPr>
      </p:pic>
      <p:sp>
        <p:nvSpPr>
          <p:cNvPr id="29" name="TextBox 28">
            <a:extLst>
              <a:ext uri="{FF2B5EF4-FFF2-40B4-BE49-F238E27FC236}">
                <a16:creationId xmlns:a16="http://schemas.microsoft.com/office/drawing/2014/main" id="{EE5FD62E-3B26-2BD0-CC58-3C76402207D5}"/>
              </a:ext>
            </a:extLst>
          </p:cNvPr>
          <p:cNvSpPr txBox="1"/>
          <p:nvPr/>
        </p:nvSpPr>
        <p:spPr>
          <a:xfrm>
            <a:off x="7670465" y="4246463"/>
            <a:ext cx="841709" cy="495108"/>
          </a:xfrm>
          <a:prstGeom prst="rect">
            <a:avLst/>
          </a:prstGeom>
          <a:solidFill>
            <a:schemeClr val="bg1"/>
          </a:solidFill>
          <a:ln w="38100">
            <a:solidFill>
              <a:srgbClr val="F70F51"/>
            </a:solidFill>
          </a:ln>
          <a:effectLst>
            <a:outerShdw dist="38100" dir="342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defPPr>
              <a:defRPr lang="en-US"/>
            </a:defPPr>
            <a:lvl1pPr>
              <a:defRPr b="1">
                <a:solidFill>
                  <a:srgbClr val="232321"/>
                </a:solidFill>
                <a:latin typeface="BBC Reith Sans" panose="020B0603020204020204" pitchFamily="34" charset="-18"/>
                <a:ea typeface="BBC Reith Sans" panose="020B0603020204020204" pitchFamily="34" charset="-18"/>
                <a:cs typeface="BBC Reith Sans" panose="020B0603020204020204" pitchFamily="34" charset="-1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en-GB" dirty="0"/>
              <a:t>heart</a:t>
            </a:r>
          </a:p>
        </p:txBody>
      </p:sp>
      <p:sp>
        <p:nvSpPr>
          <p:cNvPr id="31" name="TextBox 30">
            <a:extLst>
              <a:ext uri="{FF2B5EF4-FFF2-40B4-BE49-F238E27FC236}">
                <a16:creationId xmlns:a16="http://schemas.microsoft.com/office/drawing/2014/main" id="{409A2A9B-1DCF-AD40-319E-4CA09A4CB80D}"/>
              </a:ext>
            </a:extLst>
          </p:cNvPr>
          <p:cNvSpPr txBox="1"/>
          <p:nvPr/>
        </p:nvSpPr>
        <p:spPr>
          <a:xfrm>
            <a:off x="7511554" y="3145243"/>
            <a:ext cx="841709" cy="495108"/>
          </a:xfrm>
          <a:prstGeom prst="rect">
            <a:avLst/>
          </a:prstGeom>
          <a:solidFill>
            <a:schemeClr val="bg1"/>
          </a:solidFill>
          <a:ln w="38100">
            <a:solidFill>
              <a:srgbClr val="037CFC"/>
            </a:solidFill>
          </a:ln>
          <a:effectLst>
            <a:outerShdw dist="38100" dir="342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defPPr>
              <a:defRPr lang="en-US"/>
            </a:defPPr>
            <a:lvl1pPr>
              <a:defRPr b="1">
                <a:solidFill>
                  <a:srgbClr val="232321"/>
                </a:solidFill>
                <a:latin typeface="BBC Reith Sans" panose="020B0603020204020204" pitchFamily="34" charset="-18"/>
                <a:ea typeface="BBC Reith Sans" panose="020B0603020204020204" pitchFamily="34" charset="-18"/>
                <a:cs typeface="BBC Reith Sans" panose="020B0603020204020204" pitchFamily="34" charset="-1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en-GB" dirty="0"/>
              <a:t>lungs</a:t>
            </a:r>
          </a:p>
        </p:txBody>
      </p:sp>
      <p:sp>
        <p:nvSpPr>
          <p:cNvPr id="32" name="TextBox 31">
            <a:extLst>
              <a:ext uri="{FF2B5EF4-FFF2-40B4-BE49-F238E27FC236}">
                <a16:creationId xmlns:a16="http://schemas.microsoft.com/office/drawing/2014/main" id="{5FEA7854-8745-0AE4-DF01-3B939017635A}"/>
              </a:ext>
            </a:extLst>
          </p:cNvPr>
          <p:cNvSpPr txBox="1"/>
          <p:nvPr/>
        </p:nvSpPr>
        <p:spPr>
          <a:xfrm>
            <a:off x="4249335" y="4904612"/>
            <a:ext cx="1400678" cy="495108"/>
          </a:xfrm>
          <a:prstGeom prst="rect">
            <a:avLst/>
          </a:prstGeom>
          <a:solidFill>
            <a:schemeClr val="bg1"/>
          </a:solidFill>
          <a:ln w="38100">
            <a:solidFill>
              <a:srgbClr val="22D4D5"/>
            </a:solidFill>
          </a:ln>
          <a:effectLst>
            <a:outerShdw dist="38100" dir="342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defPPr>
              <a:defRPr lang="en-US"/>
            </a:defPPr>
            <a:lvl1pPr>
              <a:defRPr b="1">
                <a:solidFill>
                  <a:srgbClr val="232321"/>
                </a:solidFill>
                <a:latin typeface="BBC Reith Sans" panose="020B0603020204020204" pitchFamily="34" charset="-18"/>
                <a:ea typeface="BBC Reith Sans" panose="020B0603020204020204" pitchFamily="34" charset="-18"/>
                <a:cs typeface="BBC Reith Sans" panose="020B0603020204020204" pitchFamily="34" charset="-1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en-GB" dirty="0"/>
              <a:t>diaphragm</a:t>
            </a:r>
          </a:p>
        </p:txBody>
      </p:sp>
      <p:sp>
        <p:nvSpPr>
          <p:cNvPr id="33" name="TextBox 32">
            <a:extLst>
              <a:ext uri="{FF2B5EF4-FFF2-40B4-BE49-F238E27FC236}">
                <a16:creationId xmlns:a16="http://schemas.microsoft.com/office/drawing/2014/main" id="{B4906040-1FDB-9491-285D-14D6819BFC5A}"/>
              </a:ext>
            </a:extLst>
          </p:cNvPr>
          <p:cNvSpPr txBox="1"/>
          <p:nvPr/>
        </p:nvSpPr>
        <p:spPr>
          <a:xfrm>
            <a:off x="4652840" y="3678435"/>
            <a:ext cx="841709" cy="495108"/>
          </a:xfrm>
          <a:prstGeom prst="rect">
            <a:avLst/>
          </a:prstGeom>
          <a:solidFill>
            <a:schemeClr val="bg1"/>
          </a:solidFill>
          <a:ln w="38100">
            <a:solidFill>
              <a:srgbClr val="037CFC"/>
            </a:solidFill>
          </a:ln>
          <a:effectLst>
            <a:outerShdw dist="38100" dir="342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defPPr>
              <a:defRPr lang="en-US"/>
            </a:defPPr>
            <a:lvl1pPr>
              <a:defRPr b="1">
                <a:solidFill>
                  <a:srgbClr val="232321"/>
                </a:solidFill>
                <a:latin typeface="BBC Reith Sans" panose="020B0603020204020204" pitchFamily="34" charset="-18"/>
                <a:ea typeface="BBC Reith Sans" panose="020B0603020204020204" pitchFamily="34" charset="-18"/>
                <a:cs typeface="BBC Reith Sans" panose="020B0603020204020204" pitchFamily="34" charset="-1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en-GB" dirty="0"/>
              <a:t>lungs</a:t>
            </a:r>
          </a:p>
        </p:txBody>
      </p:sp>
    </p:spTree>
    <p:extLst>
      <p:ext uri="{BB962C8B-B14F-4D97-AF65-F5344CB8AC3E}">
        <p14:creationId xmlns:p14="http://schemas.microsoft.com/office/powerpoint/2010/main" val="896514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750"/>
                                        <p:tgtEl>
                                          <p:spTgt spid="22"/>
                                        </p:tgtEl>
                                      </p:cBhvr>
                                    </p:animEffect>
                                  </p:childTnLst>
                                </p:cTn>
                              </p:par>
                              <p:par>
                                <p:cTn id="8" presetID="42"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1000"/>
                                        <p:tgtEl>
                                          <p:spTgt spid="17"/>
                                        </p:tgtEl>
                                      </p:cBhvr>
                                    </p:animEffect>
                                    <p:anim calcmode="lin" valueType="num">
                                      <p:cBhvr>
                                        <p:cTn id="11" dur="1000" fill="hold"/>
                                        <p:tgtEl>
                                          <p:spTgt spid="17"/>
                                        </p:tgtEl>
                                        <p:attrNameLst>
                                          <p:attrName>ppt_x</p:attrName>
                                        </p:attrNameLst>
                                      </p:cBhvr>
                                      <p:tavLst>
                                        <p:tav tm="0">
                                          <p:val>
                                            <p:strVal val="#ppt_x"/>
                                          </p:val>
                                        </p:tav>
                                        <p:tav tm="100000">
                                          <p:val>
                                            <p:strVal val="#ppt_x"/>
                                          </p:val>
                                        </p:tav>
                                      </p:tavLst>
                                    </p:anim>
                                    <p:anim calcmode="lin" valueType="num">
                                      <p:cBhvr>
                                        <p:cTn id="1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right)">
                                      <p:cBhvr>
                                        <p:cTn id="17" dur="750"/>
                                        <p:tgtEl>
                                          <p:spTgt spid="19"/>
                                        </p:tgtEl>
                                      </p:cBhvr>
                                    </p:animEffect>
                                  </p:childTnLst>
                                </p:cTn>
                              </p:par>
                              <p:par>
                                <p:cTn id="18" presetID="26" presetClass="emph" presetSubtype="0" repeatCount="2000" fill="hold" nodeType="withEffect">
                                  <p:stCondLst>
                                    <p:cond delay="0"/>
                                  </p:stCondLst>
                                  <p:childTnLst>
                                    <p:animEffect transition="out" filter="fade">
                                      <p:cBhvr>
                                        <p:cTn id="19" dur="750" tmFilter="0, 0; .2, .5; .8, .5; 1, 0"/>
                                        <p:tgtEl>
                                          <p:spTgt spid="19"/>
                                        </p:tgtEl>
                                      </p:cBhvr>
                                    </p:animEffect>
                                    <p:animScale>
                                      <p:cBhvr>
                                        <p:cTn id="20" dur="375" autoRev="1" fill="hold"/>
                                        <p:tgtEl>
                                          <p:spTgt spid="19"/>
                                        </p:tgtEl>
                                      </p:cBhvr>
                                      <p:by x="105000" y="105000"/>
                                    </p:animScale>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left)">
                                      <p:cBhvr>
                                        <p:cTn id="24" dur="750"/>
                                        <p:tgtEl>
                                          <p:spTgt spid="2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right)">
                                      <p:cBhvr>
                                        <p:cTn id="29" dur="750"/>
                                        <p:tgtEl>
                                          <p:spTgt spid="24"/>
                                        </p:tgtEl>
                                      </p:cBhvr>
                                    </p:animEffect>
                                  </p:childTnLst>
                                </p:cTn>
                              </p:par>
                              <p:par>
                                <p:cTn id="30" presetID="26" presetClass="emph" presetSubtype="0" repeatCount="2000" fill="hold" nodeType="withEffect">
                                  <p:stCondLst>
                                    <p:cond delay="0"/>
                                  </p:stCondLst>
                                  <p:childTnLst>
                                    <p:animEffect transition="out" filter="fade">
                                      <p:cBhvr>
                                        <p:cTn id="31" dur="750" tmFilter="0, 0; .2, .5; .8, .5; 1, 0"/>
                                        <p:tgtEl>
                                          <p:spTgt spid="24"/>
                                        </p:tgtEl>
                                      </p:cBhvr>
                                    </p:animEffect>
                                    <p:animScale>
                                      <p:cBhvr>
                                        <p:cTn id="32" dur="375" autoRev="1" fill="hold"/>
                                        <p:tgtEl>
                                          <p:spTgt spid="24"/>
                                        </p:tgtEl>
                                      </p:cBhvr>
                                      <p:by x="105000" y="105000"/>
                                    </p:animScale>
                                  </p:childTnLst>
                                </p:cTn>
                              </p:par>
                            </p:childTnLst>
                          </p:cTn>
                        </p:par>
                        <p:par>
                          <p:cTn id="33" fill="hold">
                            <p:stCondLst>
                              <p:cond delay="1500"/>
                            </p:stCondLst>
                            <p:childTnLst>
                              <p:par>
                                <p:cTn id="34" presetID="22" presetClass="entr" presetSubtype="8" fill="hold" grpId="0" nodeType="after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wipe(left)">
                                      <p:cBhvr>
                                        <p:cTn id="36" dur="750"/>
                                        <p:tgtEl>
                                          <p:spTgt spid="31"/>
                                        </p:tgtEl>
                                      </p:cBhvr>
                                    </p:animEffect>
                                  </p:childTnLst>
                                </p:cTn>
                              </p:par>
                            </p:childTnLst>
                          </p:cTn>
                        </p:par>
                        <p:par>
                          <p:cTn id="37" fill="hold">
                            <p:stCondLst>
                              <p:cond delay="2250"/>
                            </p:stCondLst>
                            <p:childTnLst>
                              <p:par>
                                <p:cTn id="38" presetID="22" presetClass="entr" presetSubtype="8" fill="hold"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left)">
                                      <p:cBhvr>
                                        <p:cTn id="40" dur="750"/>
                                        <p:tgtEl>
                                          <p:spTgt spid="25"/>
                                        </p:tgtEl>
                                      </p:cBhvr>
                                    </p:animEffect>
                                  </p:childTnLst>
                                </p:cTn>
                              </p:par>
                              <p:par>
                                <p:cTn id="41" presetID="26" presetClass="emph" presetSubtype="0" repeatCount="2000" fill="hold" nodeType="withEffect">
                                  <p:stCondLst>
                                    <p:cond delay="0"/>
                                  </p:stCondLst>
                                  <p:childTnLst>
                                    <p:animEffect transition="out" filter="fade">
                                      <p:cBhvr>
                                        <p:cTn id="42" dur="750" tmFilter="0, 0; .2, .5; .8, .5; 1, 0"/>
                                        <p:tgtEl>
                                          <p:spTgt spid="25"/>
                                        </p:tgtEl>
                                      </p:cBhvr>
                                    </p:animEffect>
                                    <p:animScale>
                                      <p:cBhvr>
                                        <p:cTn id="43" dur="375" autoRev="1" fill="hold"/>
                                        <p:tgtEl>
                                          <p:spTgt spid="25"/>
                                        </p:tgtEl>
                                      </p:cBhvr>
                                      <p:by x="105000" y="105000"/>
                                    </p:animScale>
                                  </p:childTnLst>
                                </p:cTn>
                              </p:par>
                            </p:childTnLst>
                          </p:cTn>
                        </p:par>
                        <p:par>
                          <p:cTn id="44" fill="hold">
                            <p:stCondLst>
                              <p:cond delay="3750"/>
                            </p:stCondLst>
                            <p:childTnLst>
                              <p:par>
                                <p:cTn id="45" presetID="22" presetClass="entr" presetSubtype="8" fill="hold" grpId="0" nodeType="after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wipe(left)">
                                      <p:cBhvr>
                                        <p:cTn id="47" dur="750"/>
                                        <p:tgtEl>
                                          <p:spTgt spid="3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wipe(left)">
                                      <p:cBhvr>
                                        <p:cTn id="52" dur="750"/>
                                        <p:tgtEl>
                                          <p:spTgt spid="23"/>
                                        </p:tgtEl>
                                      </p:cBhvr>
                                    </p:animEffect>
                                  </p:childTnLst>
                                </p:cTn>
                              </p:par>
                            </p:childTnLst>
                          </p:cTn>
                        </p:par>
                        <p:par>
                          <p:cTn id="53" fill="hold">
                            <p:stCondLst>
                              <p:cond delay="750"/>
                            </p:stCondLst>
                            <p:childTnLst>
                              <p:par>
                                <p:cTn id="54" presetID="22" presetClass="entr" presetSubtype="8" fill="hold" nodeType="afterEffect">
                                  <p:stCondLst>
                                    <p:cond delay="500"/>
                                  </p:stCondLst>
                                  <p:childTnLst>
                                    <p:set>
                                      <p:cBhvr>
                                        <p:cTn id="55" dur="1" fill="hold">
                                          <p:stCondLst>
                                            <p:cond delay="0"/>
                                          </p:stCondLst>
                                        </p:cTn>
                                        <p:tgtEl>
                                          <p:spTgt spid="20"/>
                                        </p:tgtEl>
                                        <p:attrNameLst>
                                          <p:attrName>style.visibility</p:attrName>
                                        </p:attrNameLst>
                                      </p:cBhvr>
                                      <p:to>
                                        <p:strVal val="visible"/>
                                      </p:to>
                                    </p:set>
                                    <p:animEffect transition="in" filter="wipe(left)">
                                      <p:cBhvr>
                                        <p:cTn id="56" dur="750"/>
                                        <p:tgtEl>
                                          <p:spTgt spid="20"/>
                                        </p:tgtEl>
                                      </p:cBhvr>
                                    </p:animEffect>
                                  </p:childTnLst>
                                </p:cTn>
                              </p:par>
                              <p:par>
                                <p:cTn id="57" presetID="26" presetClass="emph" presetSubtype="0" repeatCount="2000" fill="hold" nodeType="withEffect">
                                  <p:stCondLst>
                                    <p:cond delay="500"/>
                                  </p:stCondLst>
                                  <p:childTnLst>
                                    <p:animEffect transition="out" filter="fade">
                                      <p:cBhvr>
                                        <p:cTn id="58" dur="750" tmFilter="0, 0; .2, .5; .8, .5; 1, 0"/>
                                        <p:tgtEl>
                                          <p:spTgt spid="20"/>
                                        </p:tgtEl>
                                      </p:cBhvr>
                                    </p:animEffect>
                                    <p:animScale>
                                      <p:cBhvr>
                                        <p:cTn id="59" dur="375" autoRev="1" fill="hold"/>
                                        <p:tgtEl>
                                          <p:spTgt spid="20"/>
                                        </p:tgtEl>
                                      </p:cBhvr>
                                      <p:by x="105000" y="105000"/>
                                    </p:animScale>
                                  </p:childTnLst>
                                </p:cTn>
                              </p:par>
                            </p:childTnLst>
                          </p:cTn>
                        </p:par>
                        <p:par>
                          <p:cTn id="60" fill="hold">
                            <p:stCondLst>
                              <p:cond delay="2750"/>
                            </p:stCondLst>
                            <p:childTnLst>
                              <p:par>
                                <p:cTn id="61" presetID="22" presetClass="entr" presetSubtype="8" fill="hold" grpId="0" nodeType="afterEffect">
                                  <p:stCondLst>
                                    <p:cond delay="0"/>
                                  </p:stCondLst>
                                  <p:childTnLst>
                                    <p:set>
                                      <p:cBhvr>
                                        <p:cTn id="62" dur="1" fill="hold">
                                          <p:stCondLst>
                                            <p:cond delay="0"/>
                                          </p:stCondLst>
                                        </p:cTn>
                                        <p:tgtEl>
                                          <p:spTgt spid="32"/>
                                        </p:tgtEl>
                                        <p:attrNameLst>
                                          <p:attrName>style.visibility</p:attrName>
                                        </p:attrNameLst>
                                      </p:cBhvr>
                                      <p:to>
                                        <p:strVal val="visible"/>
                                      </p:to>
                                    </p:set>
                                    <p:animEffect transition="in" filter="wipe(left)">
                                      <p:cBhvr>
                                        <p:cTn id="63" dur="75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9" grpId="0" animBg="1"/>
      <p:bldP spid="31" grpId="0" animBg="1"/>
      <p:bldP spid="32" grpId="0" animBg="1"/>
      <p:bldP spid="3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Box">
            <a:extLst>
              <a:ext uri="{FF2B5EF4-FFF2-40B4-BE49-F238E27FC236}">
                <a16:creationId xmlns:a16="http://schemas.microsoft.com/office/drawing/2014/main" id="{9B4C8E63-9E42-6649-DA1C-E36767887710}"/>
              </a:ext>
            </a:extLst>
          </p:cNvPr>
          <p:cNvSpPr/>
          <p:nvPr/>
        </p:nvSpPr>
        <p:spPr>
          <a:xfrm>
            <a:off x="755652" y="2124952"/>
            <a:ext cx="4144962" cy="1326105"/>
          </a:xfrm>
          <a:prstGeom prst="rect">
            <a:avLst/>
          </a:prstGeom>
          <a:solidFill>
            <a:schemeClr val="bg1"/>
          </a:solidFill>
          <a:ln w="38100">
            <a:solidFill>
              <a:srgbClr val="22D4D5"/>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0" bIns="108000" rtlCol="0" anchor="ctr">
            <a:spAutoFit/>
          </a:bodyPr>
          <a:lstStyle/>
          <a:p>
            <a:r>
              <a:rPr lang="en-GB" dirty="0">
                <a:solidFill>
                  <a:srgbClr val="232321"/>
                </a:solidFill>
                <a:latin typeface="BBC Reith Sans" panose="020B0603020204020204" pitchFamily="34" charset="-18"/>
                <a:ea typeface="BBC Reith Sans" panose="020B0603020204020204" pitchFamily="34" charset="-18"/>
                <a:cs typeface="BBC Reith Sans" panose="020B0603020204020204" pitchFamily="34" charset="-18"/>
              </a:rPr>
              <a:t>There are four valves inside the heart, which open and close to control the direction of blood flow.</a:t>
            </a:r>
          </a:p>
        </p:txBody>
      </p:sp>
      <p:sp>
        <p:nvSpPr>
          <p:cNvPr id="21" name="Title"/>
          <p:cNvSpPr>
            <a:spLocks noGrp="1"/>
          </p:cNvSpPr>
          <p:nvPr>
            <p:ph type="title"/>
          </p:nvPr>
        </p:nvSpPr>
        <p:spPr>
          <a:xfrm>
            <a:off x="457198" y="464029"/>
            <a:ext cx="8220075" cy="994306"/>
          </a:xfrm>
        </p:spPr>
        <p:txBody>
          <a:bodyPr/>
          <a:lstStyle/>
          <a:p>
            <a:r>
              <a:rPr lang="en-GB" dirty="0">
                <a:solidFill>
                  <a:srgbClr val="037CFC"/>
                </a:solidFill>
                <a:latin typeface="BBC Reith Sans" panose="020B0603020204020204" pitchFamily="34" charset="-18"/>
                <a:ea typeface="BBC Reith Sans" panose="020B0603020204020204" pitchFamily="34" charset="-18"/>
                <a:cs typeface="BBC Reith Sans" panose="020B0603020204020204" pitchFamily="34" charset="-18"/>
              </a:rPr>
              <a:t>The Parts of the Heart</a:t>
            </a:r>
            <a:endParaRPr lang="en-GB" sz="3600" dirty="0">
              <a:solidFill>
                <a:srgbClr val="037CFC"/>
              </a:solidFill>
              <a:latin typeface="BBC Reith Sans" panose="020B0603020204020204" pitchFamily="34" charset="-18"/>
              <a:ea typeface="BBC Reith Sans" panose="020B0603020204020204" pitchFamily="34" charset="-18"/>
              <a:cs typeface="BBC Reith Sans" panose="020B0603020204020204" pitchFamily="34" charset="-18"/>
            </a:endParaRPr>
          </a:p>
        </p:txBody>
      </p:sp>
      <p:sp>
        <p:nvSpPr>
          <p:cNvPr id="5" name="Text"/>
          <p:cNvSpPr/>
          <p:nvPr/>
        </p:nvSpPr>
        <p:spPr>
          <a:xfrm>
            <a:off x="755650" y="1355333"/>
            <a:ext cx="7632700" cy="276999"/>
          </a:xfrm>
          <a:prstGeom prst="rect">
            <a:avLst/>
          </a:prstGeom>
        </p:spPr>
        <p:txBody>
          <a:bodyPr wrap="square" lIns="0" tIns="0" rIns="0" bIns="0">
            <a:spAutoFit/>
          </a:bodyPr>
          <a:lstStyle/>
          <a:p>
            <a:pPr algn="ctr"/>
            <a:r>
              <a:rPr lang="en-GB" b="1" dirty="0">
                <a:latin typeface="BBC Reith Sans" panose="020B0603020204020204" pitchFamily="34" charset="-18"/>
                <a:ea typeface="BBC Reith Sans" panose="020B0603020204020204" pitchFamily="34" charset="-18"/>
                <a:cs typeface="BBC Reith Sans" panose="020B0603020204020204" pitchFamily="34" charset="-18"/>
              </a:rPr>
              <a:t>The heart has four sections, called chambers.</a:t>
            </a:r>
          </a:p>
        </p:txBody>
      </p:sp>
      <p:pic>
        <p:nvPicPr>
          <p:cNvPr id="14" name="Picture 13">
            <a:extLst>
              <a:ext uri="{FF2B5EF4-FFF2-40B4-BE49-F238E27FC236}">
                <a16:creationId xmlns:a16="http://schemas.microsoft.com/office/drawing/2014/main" id="{15554469-E5B7-9011-FBC7-072D9E95B77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3496282" y="1862931"/>
            <a:ext cx="3531609" cy="4229894"/>
          </a:xfrm>
          <a:prstGeom prst="rect">
            <a:avLst/>
          </a:prstGeom>
        </p:spPr>
      </p:pic>
      <p:sp>
        <p:nvSpPr>
          <p:cNvPr id="19" name="TextBox 18">
            <a:extLst>
              <a:ext uri="{FF2B5EF4-FFF2-40B4-BE49-F238E27FC236}">
                <a16:creationId xmlns:a16="http://schemas.microsoft.com/office/drawing/2014/main" id="{171CC9E2-6CA9-CC29-2DF5-1B9CECF0122C}"/>
              </a:ext>
            </a:extLst>
          </p:cNvPr>
          <p:cNvSpPr txBox="1"/>
          <p:nvPr/>
        </p:nvSpPr>
        <p:spPr>
          <a:xfrm>
            <a:off x="6588125" y="4729904"/>
            <a:ext cx="1800224" cy="495108"/>
          </a:xfrm>
          <a:prstGeom prst="rect">
            <a:avLst/>
          </a:prstGeom>
          <a:solidFill>
            <a:schemeClr val="bg1"/>
          </a:solidFill>
          <a:ln w="38100">
            <a:solidFill>
              <a:srgbClr val="F70F51"/>
            </a:solidFill>
          </a:ln>
          <a:effectLst>
            <a:outerShdw dist="38100" dir="342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defPPr>
              <a:defRPr lang="en-US"/>
            </a:defPPr>
            <a:lvl1pPr>
              <a:defRPr b="1">
                <a:solidFill>
                  <a:srgbClr val="232321"/>
                </a:solidFill>
                <a:latin typeface="BBC Reith Sans" panose="020B0603020204020204" pitchFamily="34" charset="-18"/>
                <a:ea typeface="BBC Reith Sans" panose="020B0603020204020204" pitchFamily="34" charset="-18"/>
                <a:cs typeface="BBC Reith Sans" panose="020B0603020204020204" pitchFamily="34" charset="-1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en-GB" dirty="0"/>
              <a:t>left ventricle</a:t>
            </a:r>
          </a:p>
        </p:txBody>
      </p:sp>
      <p:sp>
        <p:nvSpPr>
          <p:cNvPr id="17" name="TextBox 16">
            <a:extLst>
              <a:ext uri="{FF2B5EF4-FFF2-40B4-BE49-F238E27FC236}">
                <a16:creationId xmlns:a16="http://schemas.microsoft.com/office/drawing/2014/main" id="{45813363-D73E-9399-8960-AEC1689BD7F3}"/>
              </a:ext>
            </a:extLst>
          </p:cNvPr>
          <p:cNvSpPr txBox="1"/>
          <p:nvPr/>
        </p:nvSpPr>
        <p:spPr>
          <a:xfrm>
            <a:off x="6392143" y="2937288"/>
            <a:ext cx="1800222" cy="495108"/>
          </a:xfrm>
          <a:prstGeom prst="rect">
            <a:avLst/>
          </a:prstGeom>
          <a:solidFill>
            <a:schemeClr val="bg1"/>
          </a:solidFill>
          <a:ln w="38100">
            <a:solidFill>
              <a:srgbClr val="F70F51"/>
            </a:solidFill>
          </a:ln>
          <a:effectLst>
            <a:outerShdw dist="38100" dir="342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defPPr>
              <a:defRPr lang="en-US"/>
            </a:defPPr>
            <a:lvl1pPr>
              <a:defRPr b="1">
                <a:solidFill>
                  <a:srgbClr val="232321"/>
                </a:solidFill>
                <a:latin typeface="BBC Reith Sans" panose="020B0603020204020204" pitchFamily="34" charset="-18"/>
                <a:ea typeface="BBC Reith Sans" panose="020B0603020204020204" pitchFamily="34" charset="-18"/>
                <a:cs typeface="BBC Reith Sans" panose="020B0603020204020204" pitchFamily="34" charset="-1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en-GB" dirty="0"/>
              <a:t>left atrium</a:t>
            </a:r>
          </a:p>
        </p:txBody>
      </p:sp>
      <p:pic>
        <p:nvPicPr>
          <p:cNvPr id="22" name="Picture 21">
            <a:extLst>
              <a:ext uri="{FF2B5EF4-FFF2-40B4-BE49-F238E27FC236}">
                <a16:creationId xmlns:a16="http://schemas.microsoft.com/office/drawing/2014/main" id="{D7E1065B-E2CC-1ABC-66EF-B359C356D9F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19546547">
            <a:off x="5441004" y="3127432"/>
            <a:ext cx="1279443" cy="609929"/>
          </a:xfrm>
          <a:prstGeom prst="rect">
            <a:avLst/>
          </a:prstGeom>
        </p:spPr>
      </p:pic>
      <p:pic>
        <p:nvPicPr>
          <p:cNvPr id="23" name="Picture 22">
            <a:extLst>
              <a:ext uri="{FF2B5EF4-FFF2-40B4-BE49-F238E27FC236}">
                <a16:creationId xmlns:a16="http://schemas.microsoft.com/office/drawing/2014/main" id="{11E28A17-B6F6-C72A-EB9A-D22A6095AC5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734509">
            <a:off x="5948404" y="4281498"/>
            <a:ext cx="1279443" cy="609929"/>
          </a:xfrm>
          <a:prstGeom prst="rect">
            <a:avLst/>
          </a:prstGeom>
        </p:spPr>
      </p:pic>
      <p:sp>
        <p:nvSpPr>
          <p:cNvPr id="18" name="TextBox 17">
            <a:extLst>
              <a:ext uri="{FF2B5EF4-FFF2-40B4-BE49-F238E27FC236}">
                <a16:creationId xmlns:a16="http://schemas.microsoft.com/office/drawing/2014/main" id="{6040EFE4-2304-6727-4911-1CEFA18A7538}"/>
              </a:ext>
            </a:extLst>
          </p:cNvPr>
          <p:cNvSpPr txBox="1"/>
          <p:nvPr/>
        </p:nvSpPr>
        <p:spPr>
          <a:xfrm>
            <a:off x="1919198" y="4076887"/>
            <a:ext cx="1800223" cy="495108"/>
          </a:xfrm>
          <a:prstGeom prst="rect">
            <a:avLst/>
          </a:prstGeom>
          <a:solidFill>
            <a:schemeClr val="bg1"/>
          </a:solidFill>
          <a:ln w="38100">
            <a:solidFill>
              <a:srgbClr val="037CFC"/>
            </a:solidFill>
          </a:ln>
          <a:effectLst>
            <a:outerShdw dist="38100" dir="342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defPPr>
              <a:defRPr lang="en-US"/>
            </a:defPPr>
            <a:lvl1pPr>
              <a:defRPr b="1">
                <a:solidFill>
                  <a:srgbClr val="232321"/>
                </a:solidFill>
                <a:latin typeface="BBC Reith Sans" panose="020B0603020204020204" pitchFamily="34" charset="-18"/>
                <a:ea typeface="BBC Reith Sans" panose="020B0603020204020204" pitchFamily="34" charset="-18"/>
                <a:cs typeface="BBC Reith Sans" panose="020B0603020204020204" pitchFamily="34" charset="-1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en-GB" dirty="0"/>
              <a:t>right atrium</a:t>
            </a:r>
          </a:p>
        </p:txBody>
      </p:sp>
      <p:sp>
        <p:nvSpPr>
          <p:cNvPr id="20" name="TextBox 19">
            <a:extLst>
              <a:ext uri="{FF2B5EF4-FFF2-40B4-BE49-F238E27FC236}">
                <a16:creationId xmlns:a16="http://schemas.microsoft.com/office/drawing/2014/main" id="{486E8D24-8D3B-58DE-1ABC-9C87C8657C50}"/>
              </a:ext>
            </a:extLst>
          </p:cNvPr>
          <p:cNvSpPr txBox="1"/>
          <p:nvPr/>
        </p:nvSpPr>
        <p:spPr>
          <a:xfrm>
            <a:off x="2794698" y="5393782"/>
            <a:ext cx="1800225" cy="495108"/>
          </a:xfrm>
          <a:prstGeom prst="rect">
            <a:avLst/>
          </a:prstGeom>
          <a:solidFill>
            <a:schemeClr val="bg1"/>
          </a:solidFill>
          <a:ln w="38100">
            <a:solidFill>
              <a:srgbClr val="037CFC"/>
            </a:solidFill>
          </a:ln>
          <a:effectLst>
            <a:outerShdw dist="38100" dir="342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defPPr>
              <a:defRPr lang="en-US"/>
            </a:defPPr>
            <a:lvl1pPr>
              <a:defRPr b="1">
                <a:solidFill>
                  <a:srgbClr val="232321"/>
                </a:solidFill>
                <a:latin typeface="BBC Reith Sans" panose="020B0603020204020204" pitchFamily="34" charset="-18"/>
                <a:ea typeface="BBC Reith Sans" panose="020B0603020204020204" pitchFamily="34" charset="-18"/>
                <a:cs typeface="BBC Reith Sans" panose="020B0603020204020204" pitchFamily="34" charset="-1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en-GB" dirty="0"/>
              <a:t>right ventricle</a:t>
            </a:r>
          </a:p>
        </p:txBody>
      </p:sp>
      <p:pic>
        <p:nvPicPr>
          <p:cNvPr id="24" name="Picture 23">
            <a:extLst>
              <a:ext uri="{FF2B5EF4-FFF2-40B4-BE49-F238E27FC236}">
                <a16:creationId xmlns:a16="http://schemas.microsoft.com/office/drawing/2014/main" id="{85D92A8E-C5A7-8CDC-A0A2-DAB6141DF25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20865491" flipH="1">
            <a:off x="4234747" y="5004676"/>
            <a:ext cx="1279442" cy="609929"/>
          </a:xfrm>
          <a:prstGeom prst="rect">
            <a:avLst/>
          </a:prstGeom>
        </p:spPr>
      </p:pic>
      <p:pic>
        <p:nvPicPr>
          <p:cNvPr id="25" name="Picture 24">
            <a:extLst>
              <a:ext uri="{FF2B5EF4-FFF2-40B4-BE49-F238E27FC236}">
                <a16:creationId xmlns:a16="http://schemas.microsoft.com/office/drawing/2014/main" id="{12704958-04AD-31BD-DD3B-98D6DF7B595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254338" flipH="1">
            <a:off x="3378436" y="3860369"/>
            <a:ext cx="1279442" cy="609929"/>
          </a:xfrm>
          <a:prstGeom prst="rect">
            <a:avLst/>
          </a:prstGeom>
        </p:spPr>
      </p:pic>
    </p:spTree>
    <p:extLst>
      <p:ext uri="{BB962C8B-B14F-4D97-AF65-F5344CB8AC3E}">
        <p14:creationId xmlns:p14="http://schemas.microsoft.com/office/powerpoint/2010/main" val="2427448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par>
                                <p:cTn id="8" presetID="42"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000"/>
                                        <p:tgtEl>
                                          <p:spTgt spid="14"/>
                                        </p:tgtEl>
                                      </p:cBhvr>
                                    </p:animEffect>
                                    <p:anim calcmode="lin" valueType="num">
                                      <p:cBhvr>
                                        <p:cTn id="11" dur="1000" fill="hold"/>
                                        <p:tgtEl>
                                          <p:spTgt spid="14"/>
                                        </p:tgtEl>
                                        <p:attrNameLst>
                                          <p:attrName>ppt_x</p:attrName>
                                        </p:attrNameLst>
                                      </p:cBhvr>
                                      <p:tavLst>
                                        <p:tav tm="0">
                                          <p:val>
                                            <p:strVal val="#ppt_x"/>
                                          </p:val>
                                        </p:tav>
                                        <p:tav tm="100000">
                                          <p:val>
                                            <p:strVal val="#ppt_x"/>
                                          </p:val>
                                        </p:tav>
                                      </p:tavLst>
                                    </p:anim>
                                    <p:anim calcmode="lin" valueType="num">
                                      <p:cBhvr>
                                        <p:cTn id="1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right)">
                                      <p:cBhvr>
                                        <p:cTn id="17" dur="750"/>
                                        <p:tgtEl>
                                          <p:spTgt spid="22"/>
                                        </p:tgtEl>
                                      </p:cBhvr>
                                    </p:animEffect>
                                  </p:childTnLst>
                                </p:cTn>
                              </p:par>
                              <p:par>
                                <p:cTn id="18" presetID="26" presetClass="emph" presetSubtype="0" repeatCount="2000" fill="hold" nodeType="withEffect">
                                  <p:stCondLst>
                                    <p:cond delay="0"/>
                                  </p:stCondLst>
                                  <p:childTnLst>
                                    <p:animEffect transition="out" filter="fade">
                                      <p:cBhvr>
                                        <p:cTn id="19" dur="750" tmFilter="0, 0; .2, .5; .8, .5; 1, 0"/>
                                        <p:tgtEl>
                                          <p:spTgt spid="22"/>
                                        </p:tgtEl>
                                      </p:cBhvr>
                                    </p:animEffect>
                                    <p:animScale>
                                      <p:cBhvr>
                                        <p:cTn id="20" dur="375" autoRev="1" fill="hold"/>
                                        <p:tgtEl>
                                          <p:spTgt spid="22"/>
                                        </p:tgtEl>
                                      </p:cBhvr>
                                      <p:by x="105000" y="105000"/>
                                    </p:animScale>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left)">
                                      <p:cBhvr>
                                        <p:cTn id="24" dur="75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right)">
                                      <p:cBhvr>
                                        <p:cTn id="29" dur="750"/>
                                        <p:tgtEl>
                                          <p:spTgt spid="23"/>
                                        </p:tgtEl>
                                      </p:cBhvr>
                                    </p:animEffect>
                                  </p:childTnLst>
                                </p:cTn>
                              </p:par>
                              <p:par>
                                <p:cTn id="30" presetID="26" presetClass="emph" presetSubtype="0" repeatCount="2000" fill="hold" nodeType="withEffect">
                                  <p:stCondLst>
                                    <p:cond delay="0"/>
                                  </p:stCondLst>
                                  <p:childTnLst>
                                    <p:animEffect transition="out" filter="fade">
                                      <p:cBhvr>
                                        <p:cTn id="31" dur="750" tmFilter="0, 0; .2, .5; .8, .5; 1, 0"/>
                                        <p:tgtEl>
                                          <p:spTgt spid="23"/>
                                        </p:tgtEl>
                                      </p:cBhvr>
                                    </p:animEffect>
                                    <p:animScale>
                                      <p:cBhvr>
                                        <p:cTn id="32" dur="375" autoRev="1" fill="hold"/>
                                        <p:tgtEl>
                                          <p:spTgt spid="23"/>
                                        </p:tgtEl>
                                      </p:cBhvr>
                                      <p:by x="105000" y="105000"/>
                                    </p:animScale>
                                  </p:childTnLst>
                                </p:cTn>
                              </p:par>
                            </p:childTnLst>
                          </p:cTn>
                        </p:par>
                        <p:par>
                          <p:cTn id="33" fill="hold">
                            <p:stCondLst>
                              <p:cond delay="1500"/>
                            </p:stCondLst>
                            <p:childTnLst>
                              <p:par>
                                <p:cTn id="34" presetID="22" presetClass="entr" presetSubtype="8" fill="hold" grpId="0"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left)">
                                      <p:cBhvr>
                                        <p:cTn id="36" dur="75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wipe(left)">
                                      <p:cBhvr>
                                        <p:cTn id="41" dur="750"/>
                                        <p:tgtEl>
                                          <p:spTgt spid="24"/>
                                        </p:tgtEl>
                                      </p:cBhvr>
                                    </p:animEffect>
                                  </p:childTnLst>
                                </p:cTn>
                              </p:par>
                              <p:par>
                                <p:cTn id="42" presetID="26" presetClass="emph" presetSubtype="0" repeatCount="2000" fill="hold" nodeType="withEffect">
                                  <p:stCondLst>
                                    <p:cond delay="0"/>
                                  </p:stCondLst>
                                  <p:childTnLst>
                                    <p:animEffect transition="out" filter="fade">
                                      <p:cBhvr>
                                        <p:cTn id="43" dur="750" tmFilter="0, 0; .2, .5; .8, .5; 1, 0"/>
                                        <p:tgtEl>
                                          <p:spTgt spid="24"/>
                                        </p:tgtEl>
                                      </p:cBhvr>
                                    </p:animEffect>
                                    <p:animScale>
                                      <p:cBhvr>
                                        <p:cTn id="44" dur="375" autoRev="1" fill="hold"/>
                                        <p:tgtEl>
                                          <p:spTgt spid="24"/>
                                        </p:tgtEl>
                                      </p:cBhvr>
                                      <p:by x="105000" y="105000"/>
                                    </p:animScale>
                                  </p:childTnLst>
                                </p:cTn>
                              </p:par>
                            </p:childTnLst>
                          </p:cTn>
                        </p:par>
                        <p:par>
                          <p:cTn id="45" fill="hold">
                            <p:stCondLst>
                              <p:cond delay="1500"/>
                            </p:stCondLst>
                            <p:childTnLst>
                              <p:par>
                                <p:cTn id="46" presetID="22" presetClass="entr" presetSubtype="8" fill="hold" grpId="0" nodeType="after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left)">
                                      <p:cBhvr>
                                        <p:cTn id="48" dur="750"/>
                                        <p:tgtEl>
                                          <p:spTgt spid="20"/>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wipe(left)">
                                      <p:cBhvr>
                                        <p:cTn id="53" dur="750"/>
                                        <p:tgtEl>
                                          <p:spTgt spid="25"/>
                                        </p:tgtEl>
                                      </p:cBhvr>
                                    </p:animEffect>
                                  </p:childTnLst>
                                </p:cTn>
                              </p:par>
                              <p:par>
                                <p:cTn id="54" presetID="26" presetClass="emph" presetSubtype="0" repeatCount="2000" fill="hold" nodeType="withEffect">
                                  <p:stCondLst>
                                    <p:cond delay="0"/>
                                  </p:stCondLst>
                                  <p:childTnLst>
                                    <p:animEffect transition="out" filter="fade">
                                      <p:cBhvr>
                                        <p:cTn id="55" dur="750" tmFilter="0, 0; .2, .5; .8, .5; 1, 0"/>
                                        <p:tgtEl>
                                          <p:spTgt spid="25"/>
                                        </p:tgtEl>
                                      </p:cBhvr>
                                    </p:animEffect>
                                    <p:animScale>
                                      <p:cBhvr>
                                        <p:cTn id="56" dur="375" autoRev="1" fill="hold"/>
                                        <p:tgtEl>
                                          <p:spTgt spid="25"/>
                                        </p:tgtEl>
                                      </p:cBhvr>
                                      <p:by x="105000" y="105000"/>
                                    </p:animScale>
                                  </p:childTnLst>
                                </p:cTn>
                              </p:par>
                            </p:childTnLst>
                          </p:cTn>
                        </p:par>
                        <p:par>
                          <p:cTn id="57" fill="hold">
                            <p:stCondLst>
                              <p:cond delay="1500"/>
                            </p:stCondLst>
                            <p:childTnLst>
                              <p:par>
                                <p:cTn id="58" presetID="22" presetClass="entr" presetSubtype="8" fill="hold" grpId="0" nodeType="after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wipe(left)">
                                      <p:cBhvr>
                                        <p:cTn id="60" dur="750"/>
                                        <p:tgtEl>
                                          <p:spTgt spid="18"/>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26"/>
                                        </p:tgtEl>
                                        <p:attrNameLst>
                                          <p:attrName>style.visibility</p:attrName>
                                        </p:attrNameLst>
                                      </p:cBhvr>
                                      <p:to>
                                        <p:strVal val="visible"/>
                                      </p:to>
                                    </p:set>
                                    <p:animEffect transition="in" filter="wipe(left)">
                                      <p:cBhvr>
                                        <p:cTn id="65" dur="7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5" grpId="0"/>
      <p:bldP spid="19" grpId="0" animBg="1"/>
      <p:bldP spid="17" grpId="0" animBg="1"/>
      <p:bldP spid="18" grpId="0" animBg="1"/>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Box">
            <a:extLst>
              <a:ext uri="{FF2B5EF4-FFF2-40B4-BE49-F238E27FC236}">
                <a16:creationId xmlns:a16="http://schemas.microsoft.com/office/drawing/2014/main" id="{9B4C8E63-9E42-6649-DA1C-E36767887710}"/>
              </a:ext>
            </a:extLst>
          </p:cNvPr>
          <p:cNvSpPr/>
          <p:nvPr/>
        </p:nvSpPr>
        <p:spPr>
          <a:xfrm>
            <a:off x="755650" y="2873431"/>
            <a:ext cx="5877377" cy="1326105"/>
          </a:xfrm>
          <a:prstGeom prst="rect">
            <a:avLst/>
          </a:prstGeom>
          <a:solidFill>
            <a:schemeClr val="bg1"/>
          </a:solidFill>
          <a:ln w="38100">
            <a:solidFill>
              <a:srgbClr val="F70F5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440000" bIns="108000" rtlCol="0" anchor="ctr">
            <a:spAutoFit/>
          </a:bodyPr>
          <a:lstStyle/>
          <a:p>
            <a:r>
              <a:rPr lang="en-GB" b="1" dirty="0">
                <a:solidFill>
                  <a:srgbClr val="232321"/>
                </a:solidFill>
                <a:latin typeface="BBC Reith Sans" panose="020B0603020204020204" pitchFamily="34" charset="-18"/>
                <a:ea typeface="BBC Reith Sans" panose="020B0603020204020204" pitchFamily="34" charset="-18"/>
                <a:cs typeface="BBC Reith Sans" panose="020B0603020204020204" pitchFamily="34" charset="-18"/>
              </a:rPr>
              <a:t>Arteries</a:t>
            </a:r>
            <a:r>
              <a:rPr lang="en-GB" dirty="0">
                <a:solidFill>
                  <a:srgbClr val="232321"/>
                </a:solidFill>
                <a:latin typeface="BBC Reith Sans" panose="020B0603020204020204" pitchFamily="34" charset="-18"/>
                <a:ea typeface="BBC Reith Sans" panose="020B0603020204020204" pitchFamily="34" charset="-18"/>
                <a:cs typeface="BBC Reith Sans" panose="020B0603020204020204" pitchFamily="34" charset="-18"/>
              </a:rPr>
              <a:t> carry oxygenated blood (blood containing oxygen) away from the heart and to other organs of the body.</a:t>
            </a:r>
          </a:p>
          <a:p>
            <a:r>
              <a:rPr lang="en-GB" dirty="0">
                <a:solidFill>
                  <a:srgbClr val="232321"/>
                </a:solidFill>
                <a:latin typeface="BBC Reith Sans" panose="020B0603020204020204" pitchFamily="34" charset="-18"/>
                <a:ea typeface="BBC Reith Sans" panose="020B0603020204020204" pitchFamily="34" charset="-18"/>
                <a:cs typeface="BBC Reith Sans" panose="020B0603020204020204" pitchFamily="34" charset="-18"/>
              </a:rPr>
              <a:t>The main artery is called the </a:t>
            </a:r>
            <a:r>
              <a:rPr lang="en-GB" b="1" dirty="0">
                <a:solidFill>
                  <a:srgbClr val="232321"/>
                </a:solidFill>
                <a:latin typeface="BBC Reith Sans" panose="020B0603020204020204" pitchFamily="34" charset="-18"/>
                <a:ea typeface="BBC Reith Sans" panose="020B0603020204020204" pitchFamily="34" charset="-18"/>
                <a:cs typeface="BBC Reith Sans" panose="020B0603020204020204" pitchFamily="34" charset="-18"/>
              </a:rPr>
              <a:t>aorta</a:t>
            </a:r>
            <a:r>
              <a:rPr lang="en-GB" dirty="0">
                <a:solidFill>
                  <a:srgbClr val="232321"/>
                </a:solidFill>
                <a:latin typeface="BBC Reith Sans" panose="020B0603020204020204" pitchFamily="34" charset="-18"/>
                <a:ea typeface="BBC Reith Sans" panose="020B0603020204020204" pitchFamily="34" charset="-18"/>
                <a:cs typeface="BBC Reith Sans" panose="020B0603020204020204" pitchFamily="34" charset="-18"/>
              </a:rPr>
              <a:t>.</a:t>
            </a:r>
          </a:p>
        </p:txBody>
      </p:sp>
      <p:sp>
        <p:nvSpPr>
          <p:cNvPr id="9" name="Text Box">
            <a:extLst>
              <a:ext uri="{FF2B5EF4-FFF2-40B4-BE49-F238E27FC236}">
                <a16:creationId xmlns:a16="http://schemas.microsoft.com/office/drawing/2014/main" id="{BF4357E0-9495-DCD3-AF5F-ED3D603E336C}"/>
              </a:ext>
            </a:extLst>
          </p:cNvPr>
          <p:cNvSpPr/>
          <p:nvPr/>
        </p:nvSpPr>
        <p:spPr>
          <a:xfrm>
            <a:off x="755650" y="4445985"/>
            <a:ext cx="5877377" cy="1603104"/>
          </a:xfrm>
          <a:prstGeom prst="rect">
            <a:avLst/>
          </a:prstGeom>
          <a:solidFill>
            <a:schemeClr val="bg1"/>
          </a:solidFill>
          <a:ln w="38100">
            <a:solidFill>
              <a:srgbClr val="037CFC"/>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980000" bIns="108000" rtlCol="0" anchor="ctr">
            <a:spAutoFit/>
          </a:bodyPr>
          <a:lstStyle/>
          <a:p>
            <a:r>
              <a:rPr lang="en-GB" b="1" dirty="0">
                <a:solidFill>
                  <a:srgbClr val="232321"/>
                </a:solidFill>
                <a:latin typeface="BBC Reith Sans" panose="020B0603020204020204" pitchFamily="34" charset="-18"/>
                <a:ea typeface="BBC Reith Sans" panose="020B0603020204020204" pitchFamily="34" charset="-18"/>
                <a:cs typeface="BBC Reith Sans" panose="020B0603020204020204" pitchFamily="34" charset="-18"/>
              </a:rPr>
              <a:t>Veins</a:t>
            </a:r>
            <a:r>
              <a:rPr lang="en-GB" dirty="0">
                <a:solidFill>
                  <a:srgbClr val="232321"/>
                </a:solidFill>
                <a:latin typeface="BBC Reith Sans" panose="020B0603020204020204" pitchFamily="34" charset="-18"/>
                <a:ea typeface="BBC Reith Sans" panose="020B0603020204020204" pitchFamily="34" charset="-18"/>
                <a:cs typeface="BBC Reith Sans" panose="020B0603020204020204" pitchFamily="34" charset="-18"/>
              </a:rPr>
              <a:t> carry deoxygenated blood (blood high in carbon dioxide and low in oxygen) from the organs back to the heart. These can appear blue under the skin’s surface.</a:t>
            </a:r>
          </a:p>
        </p:txBody>
      </p:sp>
      <p:sp>
        <p:nvSpPr>
          <p:cNvPr id="21" name="Title"/>
          <p:cNvSpPr>
            <a:spLocks noGrp="1"/>
          </p:cNvSpPr>
          <p:nvPr>
            <p:ph type="title"/>
          </p:nvPr>
        </p:nvSpPr>
        <p:spPr>
          <a:xfrm>
            <a:off x="457198" y="464029"/>
            <a:ext cx="8220075" cy="994306"/>
          </a:xfrm>
        </p:spPr>
        <p:txBody>
          <a:bodyPr/>
          <a:lstStyle/>
          <a:p>
            <a:r>
              <a:rPr lang="en-GB" sz="3100" dirty="0">
                <a:solidFill>
                  <a:srgbClr val="037CFC"/>
                </a:solidFill>
                <a:latin typeface="BBC Reith Sans" panose="020B0603020204020204" pitchFamily="34" charset="-18"/>
                <a:ea typeface="BBC Reith Sans" panose="020B0603020204020204" pitchFamily="34" charset="-18"/>
                <a:cs typeface="BBC Reith Sans" panose="020B0603020204020204" pitchFamily="34" charset="-18"/>
              </a:rPr>
              <a:t>How Does Blood Flow around the Body?</a:t>
            </a:r>
          </a:p>
        </p:txBody>
      </p:sp>
      <p:sp>
        <p:nvSpPr>
          <p:cNvPr id="5" name="Text"/>
          <p:cNvSpPr/>
          <p:nvPr/>
        </p:nvSpPr>
        <p:spPr>
          <a:xfrm>
            <a:off x="755650" y="1355333"/>
            <a:ext cx="4730750" cy="1107996"/>
          </a:xfrm>
          <a:prstGeom prst="rect">
            <a:avLst/>
          </a:prstGeom>
        </p:spPr>
        <p:txBody>
          <a:bodyPr wrap="square" lIns="0" tIns="0" rIns="0" bIns="0">
            <a:spAutoFit/>
          </a:bodyPr>
          <a:lstStyle/>
          <a:p>
            <a:r>
              <a:rPr lang="en-GB" dirty="0">
                <a:latin typeface="BBC Reith Sans" panose="020B0603020204020204" pitchFamily="34" charset="-18"/>
                <a:ea typeface="BBC Reith Sans" panose="020B0603020204020204" pitchFamily="34" charset="-18"/>
                <a:cs typeface="BBC Reith Sans" panose="020B0603020204020204" pitchFamily="34" charset="-18"/>
              </a:rPr>
              <a:t>Blood flows from the heart around the body in blood vessels called arteries, veins and capillaries. These form part of the </a:t>
            </a:r>
            <a:r>
              <a:rPr lang="en-GB" b="1" dirty="0">
                <a:latin typeface="BBC Reith Sans" panose="020B0603020204020204" pitchFamily="34" charset="-18"/>
                <a:ea typeface="BBC Reith Sans" panose="020B0603020204020204" pitchFamily="34" charset="-18"/>
                <a:cs typeface="BBC Reith Sans" panose="020B0603020204020204" pitchFamily="34" charset="-18"/>
              </a:rPr>
              <a:t>circulatory system</a:t>
            </a:r>
            <a:r>
              <a:rPr lang="en-GB" dirty="0">
                <a:latin typeface="BBC Reith Sans" panose="020B0603020204020204" pitchFamily="34" charset="-18"/>
                <a:ea typeface="BBC Reith Sans" panose="020B0603020204020204" pitchFamily="34" charset="-18"/>
                <a:cs typeface="BBC Reith Sans" panose="020B0603020204020204" pitchFamily="34" charset="-18"/>
              </a:rPr>
              <a:t>, along with the heart.</a:t>
            </a:r>
          </a:p>
        </p:txBody>
      </p:sp>
      <p:sp>
        <p:nvSpPr>
          <p:cNvPr id="10" name="Text Box">
            <a:extLst>
              <a:ext uri="{FF2B5EF4-FFF2-40B4-BE49-F238E27FC236}">
                <a16:creationId xmlns:a16="http://schemas.microsoft.com/office/drawing/2014/main" id="{03E6B6D7-D14E-B6BC-3666-DD35B7D3C2D3}"/>
              </a:ext>
            </a:extLst>
          </p:cNvPr>
          <p:cNvSpPr/>
          <p:nvPr/>
        </p:nvSpPr>
        <p:spPr>
          <a:xfrm>
            <a:off x="2648857" y="2873431"/>
            <a:ext cx="5739493" cy="1326105"/>
          </a:xfrm>
          <a:prstGeom prst="rect">
            <a:avLst/>
          </a:prstGeom>
          <a:solidFill>
            <a:schemeClr val="bg1"/>
          </a:solidFill>
          <a:ln w="38100">
            <a:solidFill>
              <a:srgbClr val="22D4D5"/>
            </a:solidFill>
          </a:ln>
        </p:spPr>
        <p:style>
          <a:lnRef idx="2">
            <a:schemeClr val="accent1">
              <a:shade val="50000"/>
            </a:schemeClr>
          </a:lnRef>
          <a:fillRef idx="1">
            <a:schemeClr val="accent1"/>
          </a:fillRef>
          <a:effectRef idx="0">
            <a:schemeClr val="accent1"/>
          </a:effectRef>
          <a:fontRef idx="minor">
            <a:schemeClr val="lt1"/>
          </a:fontRef>
        </p:style>
        <p:txBody>
          <a:bodyPr wrap="square" lIns="2160000" tIns="108000" rIns="108000" bIns="108000" rtlCol="0" anchor="ctr">
            <a:spAutoFit/>
          </a:bodyPr>
          <a:lstStyle/>
          <a:p>
            <a:r>
              <a:rPr lang="en-GB" dirty="0">
                <a:solidFill>
                  <a:srgbClr val="232321"/>
                </a:solidFill>
                <a:latin typeface="BBC Reith Sans" panose="020B0603020204020204" pitchFamily="34" charset="-18"/>
                <a:ea typeface="BBC Reith Sans" panose="020B0603020204020204" pitchFamily="34" charset="-18"/>
                <a:cs typeface="BBC Reith Sans" panose="020B0603020204020204" pitchFamily="34" charset="-18"/>
              </a:rPr>
              <a:t>There are also tiny blood vessels known as </a:t>
            </a:r>
            <a:r>
              <a:rPr lang="en-GB" b="1" dirty="0">
                <a:solidFill>
                  <a:srgbClr val="232321"/>
                </a:solidFill>
                <a:latin typeface="BBC Reith Sans" panose="020B0603020204020204" pitchFamily="34" charset="-18"/>
                <a:ea typeface="BBC Reith Sans" panose="020B0603020204020204" pitchFamily="34" charset="-18"/>
                <a:cs typeface="BBC Reith Sans" panose="020B0603020204020204" pitchFamily="34" charset="-18"/>
              </a:rPr>
              <a:t>capillaries</a:t>
            </a:r>
            <a:r>
              <a:rPr lang="en-GB" dirty="0">
                <a:solidFill>
                  <a:srgbClr val="232321"/>
                </a:solidFill>
                <a:latin typeface="BBC Reith Sans" panose="020B0603020204020204" pitchFamily="34" charset="-18"/>
                <a:ea typeface="BBC Reith Sans" panose="020B0603020204020204" pitchFamily="34" charset="-18"/>
                <a:cs typeface="BBC Reith Sans" panose="020B0603020204020204" pitchFamily="34" charset="-18"/>
              </a:rPr>
              <a:t>, which deliver nutrients from the blood to every tissue in the body.</a:t>
            </a:r>
          </a:p>
        </p:txBody>
      </p:sp>
      <p:pic>
        <p:nvPicPr>
          <p:cNvPr id="3" name="Picture 2">
            <a:extLst>
              <a:ext uri="{FF2B5EF4-FFF2-40B4-BE49-F238E27FC236}">
                <a16:creationId xmlns:a16="http://schemas.microsoft.com/office/drawing/2014/main" id="{71346055-C090-389E-12F1-92DFCD48A6B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98" b="14546"/>
          <a:stretch/>
        </p:blipFill>
        <p:spPr>
          <a:xfrm>
            <a:off x="4744643" y="1208732"/>
            <a:ext cx="3932630" cy="5649268"/>
          </a:xfrm>
          <a:prstGeom prst="rect">
            <a:avLst/>
          </a:prstGeom>
        </p:spPr>
      </p:pic>
    </p:spTree>
    <p:extLst>
      <p:ext uri="{BB962C8B-B14F-4D97-AF65-F5344CB8AC3E}">
        <p14:creationId xmlns:p14="http://schemas.microsoft.com/office/powerpoint/2010/main" val="4111041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par>
                                <p:cTn id="8" presetID="42"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left)">
                                      <p:cBhvr>
                                        <p:cTn id="17" dur="75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75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35" presetClass="path" presetSubtype="0" accel="50000" decel="50000" fill="hold" nodeType="clickEffect">
                                  <p:stCondLst>
                                    <p:cond delay="0"/>
                                  </p:stCondLst>
                                  <p:childTnLst>
                                    <p:animMotion origin="layout" path="M -4.16667E-6 -2.96296E-6 L -0.44097 -2.96296E-6 " pathEditMode="relative" rAng="0" ptsTypes="AA">
                                      <p:cBhvr>
                                        <p:cTn id="26" dur="2000" fill="hold"/>
                                        <p:tgtEl>
                                          <p:spTgt spid="3"/>
                                        </p:tgtEl>
                                        <p:attrNameLst>
                                          <p:attrName>ppt_x</p:attrName>
                                          <p:attrName>ppt_y</p:attrName>
                                        </p:attrNameLst>
                                      </p:cBhvr>
                                      <p:rCtr x="-22049" y="0"/>
                                    </p:animMotion>
                                  </p:childTnLst>
                                </p:cTn>
                              </p:par>
                              <p:par>
                                <p:cTn id="27" presetID="22" presetClass="exit" presetSubtype="2" fill="hold" grpId="1" nodeType="withEffect">
                                  <p:stCondLst>
                                    <p:cond delay="500"/>
                                  </p:stCondLst>
                                  <p:childTnLst>
                                    <p:animEffect transition="out" filter="wipe(right)">
                                      <p:cBhvr>
                                        <p:cTn id="28" dur="750"/>
                                        <p:tgtEl>
                                          <p:spTgt spid="26"/>
                                        </p:tgtEl>
                                      </p:cBhvr>
                                    </p:animEffect>
                                    <p:set>
                                      <p:cBhvr>
                                        <p:cTn id="29" dur="1" fill="hold">
                                          <p:stCondLst>
                                            <p:cond delay="749"/>
                                          </p:stCondLst>
                                        </p:cTn>
                                        <p:tgtEl>
                                          <p:spTgt spid="26"/>
                                        </p:tgtEl>
                                        <p:attrNameLst>
                                          <p:attrName>style.visibility</p:attrName>
                                        </p:attrNameLst>
                                      </p:cBhvr>
                                      <p:to>
                                        <p:strVal val="hidden"/>
                                      </p:to>
                                    </p:set>
                                  </p:childTnLst>
                                </p:cTn>
                              </p:par>
                              <p:par>
                                <p:cTn id="30" presetID="22" presetClass="exit" presetSubtype="2" fill="hold" grpId="1" nodeType="withEffect">
                                  <p:stCondLst>
                                    <p:cond delay="500"/>
                                  </p:stCondLst>
                                  <p:childTnLst>
                                    <p:animEffect transition="out" filter="wipe(right)">
                                      <p:cBhvr>
                                        <p:cTn id="31" dur="750"/>
                                        <p:tgtEl>
                                          <p:spTgt spid="9"/>
                                        </p:tgtEl>
                                      </p:cBhvr>
                                    </p:animEffect>
                                    <p:set>
                                      <p:cBhvr>
                                        <p:cTn id="32" dur="1" fill="hold">
                                          <p:stCondLst>
                                            <p:cond delay="749"/>
                                          </p:stCondLst>
                                        </p:cTn>
                                        <p:tgtEl>
                                          <p:spTgt spid="9"/>
                                        </p:tgtEl>
                                        <p:attrNameLst>
                                          <p:attrName>style.visibility</p:attrName>
                                        </p:attrNameLst>
                                      </p:cBhvr>
                                      <p:to>
                                        <p:strVal val="hidden"/>
                                      </p:to>
                                    </p:set>
                                  </p:childTnLst>
                                </p:cTn>
                              </p:par>
                              <p:par>
                                <p:cTn id="33" presetID="22" presetClass="exit" presetSubtype="2" fill="hold" grpId="1" nodeType="withEffect">
                                  <p:stCondLst>
                                    <p:cond delay="500"/>
                                  </p:stCondLst>
                                  <p:childTnLst>
                                    <p:animEffect transition="out" filter="wipe(right)">
                                      <p:cBhvr>
                                        <p:cTn id="34" dur="750"/>
                                        <p:tgtEl>
                                          <p:spTgt spid="5"/>
                                        </p:tgtEl>
                                      </p:cBhvr>
                                    </p:animEffect>
                                    <p:set>
                                      <p:cBhvr>
                                        <p:cTn id="35" dur="1" fill="hold">
                                          <p:stCondLst>
                                            <p:cond delay="749"/>
                                          </p:stCondLst>
                                        </p:cTn>
                                        <p:tgtEl>
                                          <p:spTgt spid="5"/>
                                        </p:tgtEl>
                                        <p:attrNameLst>
                                          <p:attrName>style.visibility</p:attrName>
                                        </p:attrNameLst>
                                      </p:cBhvr>
                                      <p:to>
                                        <p:strVal val="hidden"/>
                                      </p:to>
                                    </p:set>
                                  </p:childTnLst>
                                </p:cTn>
                              </p:par>
                            </p:childTnLst>
                          </p:cTn>
                        </p:par>
                        <p:par>
                          <p:cTn id="36" fill="hold">
                            <p:stCondLst>
                              <p:cond delay="2000"/>
                            </p:stCondLst>
                            <p:childTnLst>
                              <p:par>
                                <p:cTn id="37" presetID="22" presetClass="entr" presetSubtype="8"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left)">
                                      <p:cBhvr>
                                        <p:cTn id="39"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9" grpId="0" animBg="1"/>
      <p:bldP spid="9" grpId="1" animBg="1"/>
      <p:bldP spid="5" grpId="0"/>
      <p:bldP spid="5" grpId="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34AE54F6-8B69-133F-A32A-BAF132845F69}"/>
              </a:ext>
            </a:extLst>
          </p:cNvPr>
          <p:cNvSpPr/>
          <p:nvPr/>
        </p:nvSpPr>
        <p:spPr>
          <a:xfrm>
            <a:off x="667569" y="1372804"/>
            <a:ext cx="7808864" cy="1498118"/>
          </a:xfrm>
          <a:prstGeom prst="rect">
            <a:avLst/>
          </a:prstGeom>
          <a:solidFill>
            <a:schemeClr val="bg1"/>
          </a:solidFill>
          <a:ln w="38100">
            <a:solidFill>
              <a:srgbClr val="037CFC"/>
            </a:solidFill>
          </a:ln>
        </p:spPr>
        <p:style>
          <a:lnRef idx="2">
            <a:schemeClr val="accent1">
              <a:shade val="50000"/>
            </a:schemeClr>
          </a:lnRef>
          <a:fillRef idx="1">
            <a:schemeClr val="accent1"/>
          </a:fillRef>
          <a:effectRef idx="0">
            <a:schemeClr val="accent1"/>
          </a:effectRef>
          <a:fontRef idx="minor">
            <a:schemeClr val="lt1"/>
          </a:fontRef>
        </p:style>
        <p:txBody>
          <a:bodyPr wrap="square" lIns="1440000" tIns="108000" rIns="1440000" bIns="108000"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C1C1C"/>
                </a:solidFill>
                <a:effectLst/>
                <a:uLnTx/>
                <a:uFillTx/>
                <a:latin typeface="BBC Reith Sans" panose="020B0603020204020204" pitchFamily="34" charset="-18"/>
                <a:ea typeface="BBC Reith Sans" panose="020B0603020204020204" pitchFamily="34" charset="-18"/>
                <a:cs typeface="BBC Reith Sans" panose="020B0603020204020204" pitchFamily="34" charset="-18"/>
              </a:rPr>
              <a:t>Blood is made up of different components, which all have a different function.</a:t>
            </a:r>
          </a:p>
        </p:txBody>
      </p:sp>
      <p:sp>
        <p:nvSpPr>
          <p:cNvPr id="21" name="Title"/>
          <p:cNvSpPr>
            <a:spLocks noGrp="1"/>
          </p:cNvSpPr>
          <p:nvPr>
            <p:ph type="title"/>
          </p:nvPr>
        </p:nvSpPr>
        <p:spPr>
          <a:xfrm>
            <a:off x="457198" y="464029"/>
            <a:ext cx="8220075" cy="994306"/>
          </a:xfrm>
        </p:spPr>
        <p:txBody>
          <a:bodyPr/>
          <a:lstStyle/>
          <a:p>
            <a:r>
              <a:rPr lang="en-GB" dirty="0">
                <a:solidFill>
                  <a:srgbClr val="037CFC"/>
                </a:solidFill>
                <a:latin typeface="BBC Reith Sans" panose="020B0603020204020204" pitchFamily="34" charset="-18"/>
                <a:ea typeface="BBC Reith Sans" panose="020B0603020204020204" pitchFamily="34" charset="-18"/>
                <a:cs typeface="BBC Reith Sans" panose="020B0603020204020204" pitchFamily="34" charset="-18"/>
              </a:rPr>
              <a:t>What is in Our Blood?</a:t>
            </a:r>
          </a:p>
        </p:txBody>
      </p:sp>
      <p:sp>
        <p:nvSpPr>
          <p:cNvPr id="12" name="Text Box">
            <a:extLst>
              <a:ext uri="{FF2B5EF4-FFF2-40B4-BE49-F238E27FC236}">
                <a16:creationId xmlns:a16="http://schemas.microsoft.com/office/drawing/2014/main" id="{42541B85-0087-91A5-A420-1A43F7402946}"/>
              </a:ext>
            </a:extLst>
          </p:cNvPr>
          <p:cNvSpPr/>
          <p:nvPr/>
        </p:nvSpPr>
        <p:spPr>
          <a:xfrm>
            <a:off x="667569" y="3304907"/>
            <a:ext cx="2296090" cy="1326105"/>
          </a:xfrm>
          <a:prstGeom prst="rect">
            <a:avLst/>
          </a:prstGeom>
          <a:solidFill>
            <a:schemeClr val="bg1"/>
          </a:solidFill>
          <a:ln w="38100">
            <a:solidFill>
              <a:srgbClr val="22D4D5"/>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b="1" dirty="0">
                <a:solidFill>
                  <a:srgbClr val="232321"/>
                </a:solidFill>
                <a:latin typeface="BBC Reith Sans" panose="020B0603020204020204" pitchFamily="34" charset="-18"/>
                <a:ea typeface="BBC Reith Sans" panose="020B0603020204020204" pitchFamily="34" charset="-18"/>
                <a:cs typeface="BBC Reith Sans" panose="020B0603020204020204" pitchFamily="34" charset="-18"/>
              </a:rPr>
              <a:t>Plasma</a:t>
            </a:r>
            <a:r>
              <a:rPr lang="en-GB" dirty="0">
                <a:solidFill>
                  <a:srgbClr val="232321"/>
                </a:solidFill>
                <a:latin typeface="BBC Reith Sans" panose="020B0603020204020204" pitchFamily="34" charset="-18"/>
                <a:ea typeface="BBC Reith Sans" panose="020B0603020204020204" pitchFamily="34" charset="-18"/>
                <a:cs typeface="BBC Reith Sans" panose="020B0603020204020204" pitchFamily="34" charset="-18"/>
              </a:rPr>
              <a:t> is the liquid part of the blood. It is made up of water and protein.</a:t>
            </a:r>
          </a:p>
        </p:txBody>
      </p:sp>
      <p:pic>
        <p:nvPicPr>
          <p:cNvPr id="16" name="Picture 15">
            <a:extLst>
              <a:ext uri="{FF2B5EF4-FFF2-40B4-BE49-F238E27FC236}">
                <a16:creationId xmlns:a16="http://schemas.microsoft.com/office/drawing/2014/main" id="{60603529-000D-60AC-4103-0EF4195FB75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4350" y="2333741"/>
            <a:ext cx="2743200" cy="846140"/>
          </a:xfrm>
          <a:prstGeom prst="rect">
            <a:avLst/>
          </a:prstGeom>
        </p:spPr>
      </p:pic>
      <p:pic>
        <p:nvPicPr>
          <p:cNvPr id="29" name="Picture 28">
            <a:extLst>
              <a:ext uri="{FF2B5EF4-FFF2-40B4-BE49-F238E27FC236}">
                <a16:creationId xmlns:a16="http://schemas.microsoft.com/office/drawing/2014/main" id="{1C3B9EAA-E477-AD33-52BC-3265D40092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95728" y="2312918"/>
            <a:ext cx="1567175" cy="887786"/>
          </a:xfrm>
          <a:prstGeom prst="rect">
            <a:avLst/>
          </a:prstGeom>
        </p:spPr>
      </p:pic>
      <p:pic>
        <p:nvPicPr>
          <p:cNvPr id="59" name="Picture 58">
            <a:extLst>
              <a:ext uri="{FF2B5EF4-FFF2-40B4-BE49-F238E27FC236}">
                <a16:creationId xmlns:a16="http://schemas.microsoft.com/office/drawing/2014/main" id="{7C645A9D-9009-871E-CE72-33783EA1C7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873134">
            <a:off x="6364986" y="2130810"/>
            <a:ext cx="542178" cy="501622"/>
          </a:xfrm>
          <a:prstGeom prst="rect">
            <a:avLst/>
          </a:prstGeom>
        </p:spPr>
      </p:pic>
      <p:pic>
        <p:nvPicPr>
          <p:cNvPr id="33" name="Picture 32">
            <a:extLst>
              <a:ext uri="{FF2B5EF4-FFF2-40B4-BE49-F238E27FC236}">
                <a16:creationId xmlns:a16="http://schemas.microsoft.com/office/drawing/2014/main" id="{D7F5305D-D656-0F00-8C4D-D6DE05FAB3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41081" y="2266688"/>
            <a:ext cx="1059500" cy="980246"/>
          </a:xfrm>
          <a:prstGeom prst="rect">
            <a:avLst/>
          </a:prstGeom>
        </p:spPr>
      </p:pic>
      <p:pic>
        <p:nvPicPr>
          <p:cNvPr id="36" name="Picture 35">
            <a:extLst>
              <a:ext uri="{FF2B5EF4-FFF2-40B4-BE49-F238E27FC236}">
                <a16:creationId xmlns:a16="http://schemas.microsoft.com/office/drawing/2014/main" id="{42C4E884-C2F6-970E-5185-57D801253AD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78759" y="2291288"/>
            <a:ext cx="1490891" cy="931046"/>
          </a:xfrm>
          <a:prstGeom prst="rect">
            <a:avLst/>
          </a:prstGeom>
        </p:spPr>
      </p:pic>
      <p:grpSp>
        <p:nvGrpSpPr>
          <p:cNvPr id="3" name="Group 2">
            <a:extLst>
              <a:ext uri="{FF2B5EF4-FFF2-40B4-BE49-F238E27FC236}">
                <a16:creationId xmlns:a16="http://schemas.microsoft.com/office/drawing/2014/main" id="{08209E76-B686-565A-C011-9A4C2CE6F153}"/>
              </a:ext>
            </a:extLst>
          </p:cNvPr>
          <p:cNvGrpSpPr/>
          <p:nvPr/>
        </p:nvGrpSpPr>
        <p:grpSpPr>
          <a:xfrm>
            <a:off x="755651" y="4824226"/>
            <a:ext cx="7632700" cy="1267214"/>
            <a:chOff x="-58962" y="4601391"/>
            <a:chExt cx="7632700" cy="1267214"/>
          </a:xfrm>
        </p:grpSpPr>
        <p:sp>
          <p:nvSpPr>
            <p:cNvPr id="9" name="Text Box">
              <a:extLst>
                <a:ext uri="{FF2B5EF4-FFF2-40B4-BE49-F238E27FC236}">
                  <a16:creationId xmlns:a16="http://schemas.microsoft.com/office/drawing/2014/main" id="{8137F16A-5B89-C315-878F-DFE556A5C244}"/>
                </a:ext>
              </a:extLst>
            </p:cNvPr>
            <p:cNvSpPr/>
            <p:nvPr/>
          </p:nvSpPr>
          <p:spPr>
            <a:xfrm>
              <a:off x="-58962" y="5096498"/>
              <a:ext cx="7632700" cy="772107"/>
            </a:xfrm>
            <a:prstGeom prst="rect">
              <a:avLst/>
            </a:prstGeom>
            <a:solidFill>
              <a:schemeClr val="bg1"/>
            </a:solidFill>
            <a:ln w="38100">
              <a:solidFill>
                <a:srgbClr val="F70F5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solidFill>
                    <a:srgbClr val="232321"/>
                  </a:solidFill>
                  <a:latin typeface="BBC Reith Sans" panose="020B0603020204020204" pitchFamily="34" charset="-18"/>
                  <a:ea typeface="BBC Reith Sans" panose="020B0603020204020204" pitchFamily="34" charset="-18"/>
                  <a:cs typeface="BBC Reith Sans" panose="020B0603020204020204" pitchFamily="34" charset="-18"/>
                </a:rPr>
                <a:t>The average adult heart pumps approximately five litres</a:t>
              </a:r>
            </a:p>
            <a:p>
              <a:r>
                <a:rPr lang="en-GB" dirty="0">
                  <a:solidFill>
                    <a:srgbClr val="232321"/>
                  </a:solidFill>
                  <a:latin typeface="BBC Reith Sans" panose="020B0603020204020204" pitchFamily="34" charset="-18"/>
                  <a:ea typeface="BBC Reith Sans" panose="020B0603020204020204" pitchFamily="34" charset="-18"/>
                  <a:cs typeface="BBC Reith Sans" panose="020B0603020204020204" pitchFamily="34" charset="-18"/>
                </a:rPr>
                <a:t>of blood around the body every minute!</a:t>
              </a:r>
            </a:p>
          </p:txBody>
        </p:sp>
        <p:sp>
          <p:nvSpPr>
            <p:cNvPr id="10" name="Text Box">
              <a:extLst>
                <a:ext uri="{FF2B5EF4-FFF2-40B4-BE49-F238E27FC236}">
                  <a16:creationId xmlns:a16="http://schemas.microsoft.com/office/drawing/2014/main" id="{CDEE2CCB-55A1-7A5E-3124-4B9A4D5AA6AF}"/>
                </a:ext>
              </a:extLst>
            </p:cNvPr>
            <p:cNvSpPr/>
            <p:nvPr/>
          </p:nvSpPr>
          <p:spPr>
            <a:xfrm>
              <a:off x="-58962" y="4601391"/>
              <a:ext cx="2120899" cy="495108"/>
            </a:xfrm>
            <a:prstGeom prst="rect">
              <a:avLst/>
            </a:prstGeom>
            <a:solidFill>
              <a:srgbClr val="F70F51"/>
            </a:solidFill>
            <a:ln w="38100">
              <a:solidFill>
                <a:srgbClr val="F70F5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b="1" dirty="0">
                  <a:solidFill>
                    <a:schemeClr val="bg1"/>
                  </a:solidFill>
                  <a:latin typeface="BBC Reith Sans" panose="020B0603020204020204" pitchFamily="34" charset="-18"/>
                  <a:ea typeface="BBC Reith Sans" panose="020B0603020204020204" pitchFamily="34" charset="-18"/>
                  <a:cs typeface="BBC Reith Sans" panose="020B0603020204020204" pitchFamily="34" charset="-18"/>
                </a:rPr>
                <a:t>Did You Know…?</a:t>
              </a:r>
            </a:p>
          </p:txBody>
        </p:sp>
      </p:grpSp>
      <p:pic>
        <p:nvPicPr>
          <p:cNvPr id="11" name="Picture 10">
            <a:extLst>
              <a:ext uri="{FF2B5EF4-FFF2-40B4-BE49-F238E27FC236}">
                <a16:creationId xmlns:a16="http://schemas.microsoft.com/office/drawing/2014/main" id="{2BC26C66-1FAF-7FA1-0E88-B6EFA0BC8B7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rot="21078937">
            <a:off x="6656330" y="4801837"/>
            <a:ext cx="1842490" cy="878342"/>
          </a:xfrm>
          <a:prstGeom prst="rect">
            <a:avLst/>
          </a:prstGeom>
        </p:spPr>
      </p:pic>
      <p:cxnSp>
        <p:nvCxnSpPr>
          <p:cNvPr id="40" name="Straight Arrow Connector 39">
            <a:extLst>
              <a:ext uri="{FF2B5EF4-FFF2-40B4-BE49-F238E27FC236}">
                <a16:creationId xmlns:a16="http://schemas.microsoft.com/office/drawing/2014/main" id="{AB4789A7-9DB5-DEED-3F24-1C35B7E07F17}"/>
              </a:ext>
            </a:extLst>
          </p:cNvPr>
          <p:cNvCxnSpPr>
            <a:cxnSpLocks/>
            <a:stCxn id="12" idx="0"/>
          </p:cNvCxnSpPr>
          <p:nvPr/>
        </p:nvCxnSpPr>
        <p:spPr>
          <a:xfrm flipV="1">
            <a:off x="1815614" y="2598440"/>
            <a:ext cx="1122495" cy="706467"/>
          </a:xfrm>
          <a:prstGeom prst="straightConnector1">
            <a:avLst/>
          </a:prstGeom>
          <a:ln w="38100">
            <a:solidFill>
              <a:srgbClr val="22D4D5"/>
            </a:solidFill>
            <a:round/>
            <a:tailEnd type="oval"/>
          </a:ln>
        </p:spPr>
        <p:style>
          <a:lnRef idx="1">
            <a:schemeClr val="accent1"/>
          </a:lnRef>
          <a:fillRef idx="0">
            <a:schemeClr val="accent1"/>
          </a:fillRef>
          <a:effectRef idx="0">
            <a:schemeClr val="accent1"/>
          </a:effectRef>
          <a:fontRef idx="minor">
            <a:schemeClr val="tx1"/>
          </a:fontRef>
        </p:style>
      </p:cxnSp>
      <p:sp>
        <p:nvSpPr>
          <p:cNvPr id="43" name="Text Box">
            <a:extLst>
              <a:ext uri="{FF2B5EF4-FFF2-40B4-BE49-F238E27FC236}">
                <a16:creationId xmlns:a16="http://schemas.microsoft.com/office/drawing/2014/main" id="{79CA1469-9F89-9528-C67B-64A211E9F033}"/>
              </a:ext>
            </a:extLst>
          </p:cNvPr>
          <p:cNvSpPr/>
          <p:nvPr/>
        </p:nvSpPr>
        <p:spPr>
          <a:xfrm>
            <a:off x="2969693" y="3304906"/>
            <a:ext cx="1840357" cy="1326105"/>
          </a:xfrm>
          <a:prstGeom prst="rect">
            <a:avLst/>
          </a:prstGeom>
          <a:solidFill>
            <a:schemeClr val="bg1"/>
          </a:solidFill>
          <a:ln w="38100">
            <a:solidFill>
              <a:srgbClr val="22D4D5"/>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b="1" dirty="0">
                <a:solidFill>
                  <a:srgbClr val="232321"/>
                </a:solidFill>
                <a:latin typeface="BBC Reith Sans" panose="020B0603020204020204" pitchFamily="34" charset="-18"/>
                <a:ea typeface="BBC Reith Sans" panose="020B0603020204020204" pitchFamily="34" charset="-18"/>
                <a:cs typeface="BBC Reith Sans" panose="020B0603020204020204" pitchFamily="34" charset="-18"/>
              </a:rPr>
              <a:t>Platelets</a:t>
            </a:r>
            <a:r>
              <a:rPr lang="en-GB" dirty="0">
                <a:solidFill>
                  <a:srgbClr val="232321"/>
                </a:solidFill>
                <a:latin typeface="BBC Reith Sans" panose="020B0603020204020204" pitchFamily="34" charset="-18"/>
                <a:ea typeface="BBC Reith Sans" panose="020B0603020204020204" pitchFamily="34" charset="-18"/>
                <a:cs typeface="BBC Reith Sans" panose="020B0603020204020204" pitchFamily="34" charset="-18"/>
              </a:rPr>
              <a:t> help to stop bleeding by forming scabs. </a:t>
            </a:r>
          </a:p>
        </p:txBody>
      </p:sp>
      <p:sp>
        <p:nvSpPr>
          <p:cNvPr id="44" name="Text Box">
            <a:extLst>
              <a:ext uri="{FF2B5EF4-FFF2-40B4-BE49-F238E27FC236}">
                <a16:creationId xmlns:a16="http://schemas.microsoft.com/office/drawing/2014/main" id="{3471452A-3F12-4F5F-661A-1F8CA959972C}"/>
              </a:ext>
            </a:extLst>
          </p:cNvPr>
          <p:cNvSpPr/>
          <p:nvPr/>
        </p:nvSpPr>
        <p:spPr>
          <a:xfrm>
            <a:off x="4800781" y="3304907"/>
            <a:ext cx="1835295" cy="1326105"/>
          </a:xfrm>
          <a:prstGeom prst="rect">
            <a:avLst/>
          </a:prstGeom>
          <a:solidFill>
            <a:schemeClr val="bg1"/>
          </a:solidFill>
          <a:ln w="38100">
            <a:solidFill>
              <a:srgbClr val="22D4D5"/>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b="1" dirty="0">
                <a:solidFill>
                  <a:srgbClr val="232321"/>
                </a:solidFill>
                <a:latin typeface="BBC Reith Sans" panose="020B0603020204020204" pitchFamily="34" charset="-18"/>
                <a:ea typeface="BBC Reith Sans" panose="020B0603020204020204" pitchFamily="34" charset="-18"/>
                <a:cs typeface="BBC Reith Sans" panose="020B0603020204020204" pitchFamily="34" charset="-18"/>
              </a:rPr>
              <a:t>White blood cells </a:t>
            </a:r>
            <a:r>
              <a:rPr lang="en-GB" dirty="0">
                <a:solidFill>
                  <a:srgbClr val="232321"/>
                </a:solidFill>
                <a:latin typeface="BBC Reith Sans" panose="020B0603020204020204" pitchFamily="34" charset="-18"/>
                <a:ea typeface="BBC Reith Sans" panose="020B0603020204020204" pitchFamily="34" charset="-18"/>
                <a:cs typeface="BBC Reith Sans" panose="020B0603020204020204" pitchFamily="34" charset="-18"/>
              </a:rPr>
              <a:t>help to fight infections and diseases. </a:t>
            </a:r>
          </a:p>
        </p:txBody>
      </p:sp>
      <p:sp>
        <p:nvSpPr>
          <p:cNvPr id="45" name="Text Box">
            <a:extLst>
              <a:ext uri="{FF2B5EF4-FFF2-40B4-BE49-F238E27FC236}">
                <a16:creationId xmlns:a16="http://schemas.microsoft.com/office/drawing/2014/main" id="{D9A9E901-B14E-67ED-7D2F-E56A7653B12D}"/>
              </a:ext>
            </a:extLst>
          </p:cNvPr>
          <p:cNvSpPr/>
          <p:nvPr/>
        </p:nvSpPr>
        <p:spPr>
          <a:xfrm>
            <a:off x="6636076" y="3304907"/>
            <a:ext cx="1840357" cy="1326105"/>
          </a:xfrm>
          <a:prstGeom prst="rect">
            <a:avLst/>
          </a:prstGeom>
          <a:solidFill>
            <a:schemeClr val="bg1"/>
          </a:solidFill>
          <a:ln w="38100">
            <a:solidFill>
              <a:srgbClr val="22D4D5"/>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b="1" dirty="0">
                <a:solidFill>
                  <a:srgbClr val="232321"/>
                </a:solidFill>
                <a:latin typeface="BBC Reith Sans" panose="020B0603020204020204" pitchFamily="34" charset="-18"/>
                <a:ea typeface="BBC Reith Sans" panose="020B0603020204020204" pitchFamily="34" charset="-18"/>
                <a:cs typeface="BBC Reith Sans" panose="020B0603020204020204" pitchFamily="34" charset="-18"/>
              </a:rPr>
              <a:t>Red blood cells </a:t>
            </a:r>
            <a:r>
              <a:rPr lang="en-GB" dirty="0">
                <a:solidFill>
                  <a:srgbClr val="232321"/>
                </a:solidFill>
                <a:latin typeface="BBC Reith Sans" panose="020B0603020204020204" pitchFamily="34" charset="-18"/>
                <a:ea typeface="BBC Reith Sans" panose="020B0603020204020204" pitchFamily="34" charset="-18"/>
                <a:cs typeface="BBC Reith Sans" panose="020B0603020204020204" pitchFamily="34" charset="-18"/>
              </a:rPr>
              <a:t>carry oxygen around the body. </a:t>
            </a:r>
          </a:p>
        </p:txBody>
      </p:sp>
      <p:cxnSp>
        <p:nvCxnSpPr>
          <p:cNvPr id="49" name="Straight Arrow Connector 48">
            <a:extLst>
              <a:ext uri="{FF2B5EF4-FFF2-40B4-BE49-F238E27FC236}">
                <a16:creationId xmlns:a16="http://schemas.microsoft.com/office/drawing/2014/main" id="{9DC9F49C-6154-3783-B59F-6667FD3CF176}"/>
              </a:ext>
            </a:extLst>
          </p:cNvPr>
          <p:cNvCxnSpPr>
            <a:cxnSpLocks/>
            <a:stCxn id="43" idx="0"/>
          </p:cNvCxnSpPr>
          <p:nvPr/>
        </p:nvCxnSpPr>
        <p:spPr>
          <a:xfrm flipV="1">
            <a:off x="3889872" y="2899572"/>
            <a:ext cx="317490" cy="405334"/>
          </a:xfrm>
          <a:prstGeom prst="straightConnector1">
            <a:avLst/>
          </a:prstGeom>
          <a:ln w="38100">
            <a:solidFill>
              <a:srgbClr val="22D4D5"/>
            </a:solidFill>
            <a:round/>
            <a:tailEnd type="oval"/>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6EBC4DA2-BCEC-8B03-18E7-55030C550EF0}"/>
              </a:ext>
            </a:extLst>
          </p:cNvPr>
          <p:cNvCxnSpPr>
            <a:cxnSpLocks/>
            <a:stCxn id="44" idx="0"/>
          </p:cNvCxnSpPr>
          <p:nvPr/>
        </p:nvCxnSpPr>
        <p:spPr>
          <a:xfrm flipV="1">
            <a:off x="5718429" y="2988091"/>
            <a:ext cx="251860" cy="316816"/>
          </a:xfrm>
          <a:prstGeom prst="straightConnector1">
            <a:avLst/>
          </a:prstGeom>
          <a:ln w="38100">
            <a:solidFill>
              <a:srgbClr val="22D4D5"/>
            </a:solidFill>
            <a:round/>
            <a:tailEnd type="oval"/>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EBD08E31-0FF8-C6B9-05F0-F3ED58EFD903}"/>
              </a:ext>
            </a:extLst>
          </p:cNvPr>
          <p:cNvCxnSpPr>
            <a:cxnSpLocks/>
            <a:stCxn id="45" idx="0"/>
          </p:cNvCxnSpPr>
          <p:nvPr/>
        </p:nvCxnSpPr>
        <p:spPr>
          <a:xfrm flipH="1" flipV="1">
            <a:off x="7544455" y="2951673"/>
            <a:ext cx="11800" cy="353234"/>
          </a:xfrm>
          <a:prstGeom prst="straightConnector1">
            <a:avLst/>
          </a:prstGeom>
          <a:ln w="38100">
            <a:solidFill>
              <a:srgbClr val="22D4D5"/>
            </a:solidFill>
            <a:round/>
            <a:tailEnd type="oval"/>
          </a:ln>
        </p:spPr>
        <p:style>
          <a:lnRef idx="1">
            <a:schemeClr val="accent1"/>
          </a:lnRef>
          <a:fillRef idx="0">
            <a:schemeClr val="accent1"/>
          </a:fillRef>
          <a:effectRef idx="0">
            <a:schemeClr val="accent1"/>
          </a:effectRef>
          <a:fontRef idx="minor">
            <a:schemeClr val="tx1"/>
          </a:fontRef>
        </p:style>
      </p:cxnSp>
      <p:pic>
        <p:nvPicPr>
          <p:cNvPr id="60" name="Picture 59">
            <a:extLst>
              <a:ext uri="{FF2B5EF4-FFF2-40B4-BE49-F238E27FC236}">
                <a16:creationId xmlns:a16="http://schemas.microsoft.com/office/drawing/2014/main" id="{71E15CA5-2B1A-ED5B-87BD-10E941CA44A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320775">
            <a:off x="5158414" y="2189327"/>
            <a:ext cx="408979" cy="378387"/>
          </a:xfrm>
          <a:prstGeom prst="rect">
            <a:avLst/>
          </a:prstGeom>
        </p:spPr>
      </p:pic>
    </p:spTree>
    <p:extLst>
      <p:ext uri="{BB962C8B-B14F-4D97-AF65-F5344CB8AC3E}">
        <p14:creationId xmlns:p14="http://schemas.microsoft.com/office/powerpoint/2010/main" val="2513950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up)">
                                      <p:cBhvr>
                                        <p:cTn id="7" dur="750"/>
                                        <p:tgtEl>
                                          <p:spTgt spid="37"/>
                                        </p:tgtEl>
                                      </p:cBhvr>
                                    </p:animEffect>
                                  </p:childTnLst>
                                </p:cTn>
                              </p:par>
                            </p:childTnLst>
                          </p:cTn>
                        </p:par>
                        <p:par>
                          <p:cTn id="8" fill="hold">
                            <p:stCondLst>
                              <p:cond delay="750"/>
                            </p:stCondLst>
                            <p:childTnLst>
                              <p:par>
                                <p:cTn id="9" presetID="10" presetClass="entr" presetSubtype="0" fill="hold" nodeType="afterEffect">
                                  <p:stCondLst>
                                    <p:cond delay="50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750"/>
                                        <p:tgtEl>
                                          <p:spTgt spid="16"/>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750"/>
                                        <p:tgtEl>
                                          <p:spTgt spid="29"/>
                                        </p:tgtEl>
                                      </p:cBhvr>
                                    </p:animEffect>
                                  </p:childTnLst>
                                </p:cTn>
                              </p:par>
                            </p:childTnLst>
                          </p:cTn>
                        </p:par>
                        <p:par>
                          <p:cTn id="16" fill="hold">
                            <p:stCondLst>
                              <p:cond delay="2750"/>
                            </p:stCondLst>
                            <p:childTnLst>
                              <p:par>
                                <p:cTn id="17" presetID="10" presetClass="entr" presetSubtype="0" fill="hold" nodeType="after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750"/>
                                        <p:tgtEl>
                                          <p:spTgt spid="33"/>
                                        </p:tgtEl>
                                      </p:cBhvr>
                                    </p:animEffect>
                                  </p:childTnLst>
                                </p:cTn>
                              </p:par>
                              <p:par>
                                <p:cTn id="20" presetID="10" presetClass="entr" presetSubtype="0" fill="hold" nodeType="withEffect">
                                  <p:stCondLst>
                                    <p:cond delay="0"/>
                                  </p:stCondLst>
                                  <p:childTnLst>
                                    <p:set>
                                      <p:cBhvr>
                                        <p:cTn id="21" dur="1" fill="hold">
                                          <p:stCondLst>
                                            <p:cond delay="0"/>
                                          </p:stCondLst>
                                        </p:cTn>
                                        <p:tgtEl>
                                          <p:spTgt spid="59"/>
                                        </p:tgtEl>
                                        <p:attrNameLst>
                                          <p:attrName>style.visibility</p:attrName>
                                        </p:attrNameLst>
                                      </p:cBhvr>
                                      <p:to>
                                        <p:strVal val="visible"/>
                                      </p:to>
                                    </p:set>
                                    <p:animEffect transition="in" filter="fade">
                                      <p:cBhvr>
                                        <p:cTn id="22" dur="750"/>
                                        <p:tgtEl>
                                          <p:spTgt spid="59"/>
                                        </p:tgtEl>
                                      </p:cBhvr>
                                    </p:animEffect>
                                  </p:childTnLst>
                                </p:cTn>
                              </p:par>
                              <p:par>
                                <p:cTn id="23" presetID="10" presetClass="entr" presetSubtype="0" fill="hold" nodeType="withEffect">
                                  <p:stCondLst>
                                    <p:cond delay="0"/>
                                  </p:stCondLst>
                                  <p:childTnLst>
                                    <p:set>
                                      <p:cBhvr>
                                        <p:cTn id="24" dur="1" fill="hold">
                                          <p:stCondLst>
                                            <p:cond delay="0"/>
                                          </p:stCondLst>
                                        </p:cTn>
                                        <p:tgtEl>
                                          <p:spTgt spid="60"/>
                                        </p:tgtEl>
                                        <p:attrNameLst>
                                          <p:attrName>style.visibility</p:attrName>
                                        </p:attrNameLst>
                                      </p:cBhvr>
                                      <p:to>
                                        <p:strVal val="visible"/>
                                      </p:to>
                                    </p:set>
                                    <p:animEffect transition="in" filter="fade">
                                      <p:cBhvr>
                                        <p:cTn id="25" dur="750"/>
                                        <p:tgtEl>
                                          <p:spTgt spid="60"/>
                                        </p:tgtEl>
                                      </p:cBhvr>
                                    </p:animEffect>
                                  </p:childTnLst>
                                </p:cTn>
                              </p:par>
                            </p:childTnLst>
                          </p:cTn>
                        </p:par>
                        <p:par>
                          <p:cTn id="26" fill="hold">
                            <p:stCondLst>
                              <p:cond delay="3500"/>
                            </p:stCondLst>
                            <p:childTnLst>
                              <p:par>
                                <p:cTn id="27" presetID="10" presetClass="entr" presetSubtype="0" fill="hold" nodeType="after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fade">
                                      <p:cBhvr>
                                        <p:cTn id="29" dur="750"/>
                                        <p:tgtEl>
                                          <p:spTgt spid="3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wipe(up)">
                                      <p:cBhvr>
                                        <p:cTn id="34" dur="750"/>
                                        <p:tgtEl>
                                          <p:spTgt spid="40"/>
                                        </p:tgtEl>
                                      </p:cBhvr>
                                    </p:animEffect>
                                  </p:childTnLst>
                                </p:cTn>
                              </p:par>
                            </p:childTnLst>
                          </p:cTn>
                        </p:par>
                        <p:par>
                          <p:cTn id="35" fill="hold">
                            <p:stCondLst>
                              <p:cond delay="750"/>
                            </p:stCondLst>
                            <p:childTnLst>
                              <p:par>
                                <p:cTn id="36" presetID="22" presetClass="entr" presetSubtype="8" fill="hold" grpId="0"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left)">
                                      <p:cBhvr>
                                        <p:cTn id="38" dur="75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49"/>
                                        </p:tgtEl>
                                        <p:attrNameLst>
                                          <p:attrName>style.visibility</p:attrName>
                                        </p:attrNameLst>
                                      </p:cBhvr>
                                      <p:to>
                                        <p:strVal val="visible"/>
                                      </p:to>
                                    </p:set>
                                    <p:animEffect transition="in" filter="wipe(up)">
                                      <p:cBhvr>
                                        <p:cTn id="43" dur="750"/>
                                        <p:tgtEl>
                                          <p:spTgt spid="49"/>
                                        </p:tgtEl>
                                      </p:cBhvr>
                                    </p:animEffect>
                                  </p:childTnLst>
                                </p:cTn>
                              </p:par>
                            </p:childTnLst>
                          </p:cTn>
                        </p:par>
                        <p:par>
                          <p:cTn id="44" fill="hold">
                            <p:stCondLst>
                              <p:cond delay="750"/>
                            </p:stCondLst>
                            <p:childTnLst>
                              <p:par>
                                <p:cTn id="45" presetID="22" presetClass="entr" presetSubtype="8" fill="hold" grpId="0" nodeType="after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wipe(left)">
                                      <p:cBhvr>
                                        <p:cTn id="47" dur="750"/>
                                        <p:tgtEl>
                                          <p:spTgt spid="4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52"/>
                                        </p:tgtEl>
                                        <p:attrNameLst>
                                          <p:attrName>style.visibility</p:attrName>
                                        </p:attrNameLst>
                                      </p:cBhvr>
                                      <p:to>
                                        <p:strVal val="visible"/>
                                      </p:to>
                                    </p:set>
                                    <p:animEffect transition="in" filter="wipe(up)">
                                      <p:cBhvr>
                                        <p:cTn id="52" dur="750"/>
                                        <p:tgtEl>
                                          <p:spTgt spid="52"/>
                                        </p:tgtEl>
                                      </p:cBhvr>
                                    </p:animEffect>
                                  </p:childTnLst>
                                </p:cTn>
                              </p:par>
                            </p:childTnLst>
                          </p:cTn>
                        </p:par>
                        <p:par>
                          <p:cTn id="53" fill="hold">
                            <p:stCondLst>
                              <p:cond delay="750"/>
                            </p:stCondLst>
                            <p:childTnLst>
                              <p:par>
                                <p:cTn id="54" presetID="22" presetClass="entr" presetSubtype="8" fill="hold" grpId="0" nodeType="afterEffect">
                                  <p:stCondLst>
                                    <p:cond delay="0"/>
                                  </p:stCondLst>
                                  <p:childTnLst>
                                    <p:set>
                                      <p:cBhvr>
                                        <p:cTn id="55" dur="1" fill="hold">
                                          <p:stCondLst>
                                            <p:cond delay="0"/>
                                          </p:stCondLst>
                                        </p:cTn>
                                        <p:tgtEl>
                                          <p:spTgt spid="44"/>
                                        </p:tgtEl>
                                        <p:attrNameLst>
                                          <p:attrName>style.visibility</p:attrName>
                                        </p:attrNameLst>
                                      </p:cBhvr>
                                      <p:to>
                                        <p:strVal val="visible"/>
                                      </p:to>
                                    </p:set>
                                    <p:animEffect transition="in" filter="wipe(left)">
                                      <p:cBhvr>
                                        <p:cTn id="56" dur="750"/>
                                        <p:tgtEl>
                                          <p:spTgt spid="44"/>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nodeType="clickEffect">
                                  <p:stCondLst>
                                    <p:cond delay="0"/>
                                  </p:stCondLst>
                                  <p:childTnLst>
                                    <p:set>
                                      <p:cBhvr>
                                        <p:cTn id="60" dur="1" fill="hold">
                                          <p:stCondLst>
                                            <p:cond delay="0"/>
                                          </p:stCondLst>
                                        </p:cTn>
                                        <p:tgtEl>
                                          <p:spTgt spid="56"/>
                                        </p:tgtEl>
                                        <p:attrNameLst>
                                          <p:attrName>style.visibility</p:attrName>
                                        </p:attrNameLst>
                                      </p:cBhvr>
                                      <p:to>
                                        <p:strVal val="visible"/>
                                      </p:to>
                                    </p:set>
                                    <p:animEffect transition="in" filter="wipe(up)">
                                      <p:cBhvr>
                                        <p:cTn id="61" dur="750"/>
                                        <p:tgtEl>
                                          <p:spTgt spid="56"/>
                                        </p:tgtEl>
                                      </p:cBhvr>
                                    </p:animEffect>
                                  </p:childTnLst>
                                </p:cTn>
                              </p:par>
                            </p:childTnLst>
                          </p:cTn>
                        </p:par>
                        <p:par>
                          <p:cTn id="62" fill="hold">
                            <p:stCondLst>
                              <p:cond delay="750"/>
                            </p:stCondLst>
                            <p:childTnLst>
                              <p:par>
                                <p:cTn id="63" presetID="22" presetClass="entr" presetSubtype="8" fill="hold" grpId="0" nodeType="afterEffect">
                                  <p:stCondLst>
                                    <p:cond delay="0"/>
                                  </p:stCondLst>
                                  <p:childTnLst>
                                    <p:set>
                                      <p:cBhvr>
                                        <p:cTn id="64" dur="1" fill="hold">
                                          <p:stCondLst>
                                            <p:cond delay="0"/>
                                          </p:stCondLst>
                                        </p:cTn>
                                        <p:tgtEl>
                                          <p:spTgt spid="45"/>
                                        </p:tgtEl>
                                        <p:attrNameLst>
                                          <p:attrName>style.visibility</p:attrName>
                                        </p:attrNameLst>
                                      </p:cBhvr>
                                      <p:to>
                                        <p:strVal val="visible"/>
                                      </p:to>
                                    </p:set>
                                    <p:animEffect transition="in" filter="wipe(left)">
                                      <p:cBhvr>
                                        <p:cTn id="65" dur="750"/>
                                        <p:tgtEl>
                                          <p:spTgt spid="45"/>
                                        </p:tgtEl>
                                      </p:cBhvr>
                                    </p:animEffect>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nodeType="clickEffect">
                                  <p:stCondLst>
                                    <p:cond delay="0"/>
                                  </p:stCondLst>
                                  <p:childTnLst>
                                    <p:set>
                                      <p:cBhvr>
                                        <p:cTn id="69" dur="1" fill="hold">
                                          <p:stCondLst>
                                            <p:cond delay="0"/>
                                          </p:stCondLst>
                                        </p:cTn>
                                        <p:tgtEl>
                                          <p:spTgt spid="3"/>
                                        </p:tgtEl>
                                        <p:attrNameLst>
                                          <p:attrName>style.visibility</p:attrName>
                                        </p:attrNameLst>
                                      </p:cBhvr>
                                      <p:to>
                                        <p:strVal val="visible"/>
                                      </p:to>
                                    </p:set>
                                    <p:anim calcmode="lin" valueType="num">
                                      <p:cBhvr additive="base">
                                        <p:cTn id="70" dur="750" fill="hold"/>
                                        <p:tgtEl>
                                          <p:spTgt spid="3"/>
                                        </p:tgtEl>
                                        <p:attrNameLst>
                                          <p:attrName>ppt_x</p:attrName>
                                        </p:attrNameLst>
                                      </p:cBhvr>
                                      <p:tavLst>
                                        <p:tav tm="0">
                                          <p:val>
                                            <p:strVal val="#ppt_x"/>
                                          </p:val>
                                        </p:tav>
                                        <p:tav tm="100000">
                                          <p:val>
                                            <p:strVal val="#ppt_x"/>
                                          </p:val>
                                        </p:tav>
                                      </p:tavLst>
                                    </p:anim>
                                    <p:anim calcmode="lin" valueType="num">
                                      <p:cBhvr additive="base">
                                        <p:cTn id="71" dur="750" fill="hold"/>
                                        <p:tgtEl>
                                          <p:spTgt spid="3"/>
                                        </p:tgtEl>
                                        <p:attrNameLst>
                                          <p:attrName>ppt_y</p:attrName>
                                        </p:attrNameLst>
                                      </p:cBhvr>
                                      <p:tavLst>
                                        <p:tav tm="0">
                                          <p:val>
                                            <p:strVal val="1+#ppt_h/2"/>
                                          </p:val>
                                        </p:tav>
                                        <p:tav tm="100000">
                                          <p:val>
                                            <p:strVal val="#ppt_y"/>
                                          </p:val>
                                        </p:tav>
                                      </p:tavLst>
                                    </p:anim>
                                  </p:childTnLst>
                                </p:cTn>
                              </p:par>
                            </p:childTnLst>
                          </p:cTn>
                        </p:par>
                        <p:par>
                          <p:cTn id="72" fill="hold">
                            <p:stCondLst>
                              <p:cond delay="750"/>
                            </p:stCondLst>
                            <p:childTnLst>
                              <p:par>
                                <p:cTn id="73" presetID="22" presetClass="entr" presetSubtype="2" fill="hold" nodeType="afterEffect">
                                  <p:stCondLst>
                                    <p:cond delay="0"/>
                                  </p:stCondLst>
                                  <p:childTnLst>
                                    <p:set>
                                      <p:cBhvr>
                                        <p:cTn id="74" dur="1" fill="hold">
                                          <p:stCondLst>
                                            <p:cond delay="0"/>
                                          </p:stCondLst>
                                        </p:cTn>
                                        <p:tgtEl>
                                          <p:spTgt spid="11"/>
                                        </p:tgtEl>
                                        <p:attrNameLst>
                                          <p:attrName>style.visibility</p:attrName>
                                        </p:attrNameLst>
                                      </p:cBhvr>
                                      <p:to>
                                        <p:strVal val="visible"/>
                                      </p:to>
                                    </p:set>
                                    <p:animEffect transition="in" filter="wipe(right)">
                                      <p:cBhvr>
                                        <p:cTn id="75" dur="750"/>
                                        <p:tgtEl>
                                          <p:spTgt spid="11"/>
                                        </p:tgtEl>
                                      </p:cBhvr>
                                    </p:animEffect>
                                  </p:childTnLst>
                                </p:cTn>
                              </p:par>
                              <p:par>
                                <p:cTn id="76" presetID="26" presetClass="emph" presetSubtype="0" repeatCount="2000" fill="hold" nodeType="withEffect">
                                  <p:stCondLst>
                                    <p:cond delay="0"/>
                                  </p:stCondLst>
                                  <p:childTnLst>
                                    <p:animEffect transition="out" filter="fade">
                                      <p:cBhvr>
                                        <p:cTn id="77" dur="750" tmFilter="0, 0; .2, .5; .8, .5; 1, 0"/>
                                        <p:tgtEl>
                                          <p:spTgt spid="11"/>
                                        </p:tgtEl>
                                      </p:cBhvr>
                                    </p:animEffect>
                                    <p:animScale>
                                      <p:cBhvr>
                                        <p:cTn id="78" dur="375"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12" grpId="0" animBg="1"/>
      <p:bldP spid="43" grpId="0" animBg="1"/>
      <p:bldP spid="44" grpId="0" animBg="1"/>
      <p:bldP spid="4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42CA26C-D469-CA12-A650-0ADBF2B413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2446"/>
          <a:stretch/>
        </p:blipFill>
        <p:spPr>
          <a:xfrm>
            <a:off x="5280933" y="1355333"/>
            <a:ext cx="2940503" cy="1384994"/>
          </a:xfrm>
          <a:prstGeom prst="rect">
            <a:avLst/>
          </a:prstGeom>
        </p:spPr>
      </p:pic>
      <p:sp>
        <p:nvSpPr>
          <p:cNvPr id="26" name="Text Box">
            <a:extLst>
              <a:ext uri="{FF2B5EF4-FFF2-40B4-BE49-F238E27FC236}">
                <a16:creationId xmlns:a16="http://schemas.microsoft.com/office/drawing/2014/main" id="{9B4C8E63-9E42-6649-DA1C-E36767887710}"/>
              </a:ext>
            </a:extLst>
          </p:cNvPr>
          <p:cNvSpPr/>
          <p:nvPr/>
        </p:nvSpPr>
        <p:spPr>
          <a:xfrm>
            <a:off x="755650" y="3302753"/>
            <a:ext cx="7632700" cy="1326105"/>
          </a:xfrm>
          <a:prstGeom prst="rect">
            <a:avLst/>
          </a:prstGeom>
          <a:solidFill>
            <a:schemeClr val="bg1"/>
          </a:solidFill>
          <a:ln w="38100">
            <a:solidFill>
              <a:srgbClr val="F70F5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3600000" bIns="108000" rtlCol="0" anchor="ctr">
            <a:spAutoFit/>
          </a:bodyPr>
          <a:lstStyle/>
          <a:p>
            <a:r>
              <a:rPr lang="en-GB" dirty="0">
                <a:solidFill>
                  <a:srgbClr val="232321"/>
                </a:solidFill>
                <a:latin typeface="BBC Reith Sans" panose="020B0603020204020204" pitchFamily="34" charset="-18"/>
                <a:ea typeface="BBC Reith Sans" panose="020B0603020204020204" pitchFamily="34" charset="-18"/>
                <a:cs typeface="BBC Reith Sans" panose="020B0603020204020204" pitchFamily="34" charset="-18"/>
              </a:rPr>
              <a:t>You can measure your heart rate by finding your pulse on your wrist or neck and counting the number of beats per minute.</a:t>
            </a:r>
          </a:p>
        </p:txBody>
      </p:sp>
      <p:sp>
        <p:nvSpPr>
          <p:cNvPr id="9" name="Text Box">
            <a:extLst>
              <a:ext uri="{FF2B5EF4-FFF2-40B4-BE49-F238E27FC236}">
                <a16:creationId xmlns:a16="http://schemas.microsoft.com/office/drawing/2014/main" id="{BF4357E0-9495-DCD3-AF5F-ED3D603E336C}"/>
              </a:ext>
            </a:extLst>
          </p:cNvPr>
          <p:cNvSpPr/>
          <p:nvPr/>
        </p:nvSpPr>
        <p:spPr>
          <a:xfrm>
            <a:off x="1966686" y="5116613"/>
            <a:ext cx="5210628" cy="772107"/>
          </a:xfrm>
          <a:prstGeom prst="rect">
            <a:avLst/>
          </a:prstGeom>
          <a:solidFill>
            <a:schemeClr val="bg1"/>
          </a:solidFill>
          <a:ln w="38100">
            <a:solidFill>
              <a:srgbClr val="037CFC"/>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dirty="0">
                <a:solidFill>
                  <a:srgbClr val="232321"/>
                </a:solidFill>
                <a:latin typeface="BBC Reith Sans" panose="020B0603020204020204" pitchFamily="34" charset="-18"/>
                <a:ea typeface="BBC Reith Sans" panose="020B0603020204020204" pitchFamily="34" charset="-18"/>
                <a:cs typeface="BBC Reith Sans" panose="020B0603020204020204" pitchFamily="34" charset="-18"/>
              </a:rPr>
              <a:t>A normal adult’s resting heart rate is between 60 and 100 beats per minute (bpm).</a:t>
            </a:r>
          </a:p>
        </p:txBody>
      </p:sp>
      <p:sp>
        <p:nvSpPr>
          <p:cNvPr id="21" name="Title"/>
          <p:cNvSpPr>
            <a:spLocks noGrp="1"/>
          </p:cNvSpPr>
          <p:nvPr>
            <p:ph type="title"/>
          </p:nvPr>
        </p:nvSpPr>
        <p:spPr>
          <a:xfrm>
            <a:off x="457198" y="464029"/>
            <a:ext cx="8220075" cy="994306"/>
          </a:xfrm>
        </p:spPr>
        <p:txBody>
          <a:bodyPr/>
          <a:lstStyle/>
          <a:p>
            <a:r>
              <a:rPr lang="en-GB" dirty="0">
                <a:solidFill>
                  <a:srgbClr val="037CFC"/>
                </a:solidFill>
                <a:latin typeface="BBC Reith Sans" panose="020B0603020204020204" pitchFamily="34" charset="-18"/>
                <a:ea typeface="BBC Reith Sans" panose="020B0603020204020204" pitchFamily="34" charset="-18"/>
                <a:cs typeface="BBC Reith Sans" panose="020B0603020204020204" pitchFamily="34" charset="-18"/>
              </a:rPr>
              <a:t>What is Heart Rate?</a:t>
            </a:r>
          </a:p>
        </p:txBody>
      </p:sp>
      <p:sp>
        <p:nvSpPr>
          <p:cNvPr id="5" name="Text"/>
          <p:cNvSpPr/>
          <p:nvPr/>
        </p:nvSpPr>
        <p:spPr>
          <a:xfrm>
            <a:off x="755649" y="1355333"/>
            <a:ext cx="4352837" cy="1384995"/>
          </a:xfrm>
          <a:prstGeom prst="rect">
            <a:avLst/>
          </a:prstGeom>
        </p:spPr>
        <p:txBody>
          <a:bodyPr wrap="square" lIns="0" tIns="0" rIns="0" bIns="0">
            <a:spAutoFit/>
          </a:bodyPr>
          <a:lstStyle/>
          <a:p>
            <a:r>
              <a:rPr lang="en-GB" b="1" dirty="0">
                <a:latin typeface="BBC Reith Sans" panose="020B0603020204020204" pitchFamily="34" charset="-18"/>
                <a:ea typeface="BBC Reith Sans" panose="020B0603020204020204" pitchFamily="34" charset="-18"/>
                <a:cs typeface="BBC Reith Sans" panose="020B0603020204020204" pitchFamily="34" charset="-18"/>
              </a:rPr>
              <a:t>Heart rate </a:t>
            </a:r>
            <a:r>
              <a:rPr lang="en-GB" dirty="0">
                <a:latin typeface="BBC Reith Sans" panose="020B0603020204020204" pitchFamily="34" charset="-18"/>
                <a:ea typeface="BBC Reith Sans" panose="020B0603020204020204" pitchFamily="34" charset="-18"/>
                <a:cs typeface="BBC Reith Sans" panose="020B0603020204020204" pitchFamily="34" charset="-18"/>
              </a:rPr>
              <a:t>is the measure of how many times a person’s heart beats in a minute.</a:t>
            </a:r>
          </a:p>
          <a:p>
            <a:endParaRPr lang="en-GB" dirty="0">
              <a:latin typeface="BBC Reith Sans" panose="020B0603020204020204" pitchFamily="34" charset="-18"/>
              <a:ea typeface="BBC Reith Sans" panose="020B0603020204020204" pitchFamily="34" charset="-18"/>
              <a:cs typeface="BBC Reith Sans" panose="020B0603020204020204" pitchFamily="34" charset="-18"/>
            </a:endParaRPr>
          </a:p>
          <a:p>
            <a:r>
              <a:rPr lang="en-GB" dirty="0">
                <a:latin typeface="BBC Reith Sans" panose="020B0603020204020204" pitchFamily="34" charset="-18"/>
                <a:ea typeface="BBC Reith Sans" panose="020B0603020204020204" pitchFamily="34" charset="-18"/>
                <a:cs typeface="BBC Reith Sans" panose="020B0603020204020204" pitchFamily="34" charset="-18"/>
              </a:rPr>
              <a:t>Each person’s heart rate is different and can change with different factors.</a:t>
            </a:r>
          </a:p>
        </p:txBody>
      </p:sp>
      <p:grpSp>
        <p:nvGrpSpPr>
          <p:cNvPr id="18" name="Group 17">
            <a:extLst>
              <a:ext uri="{FF2B5EF4-FFF2-40B4-BE49-F238E27FC236}">
                <a16:creationId xmlns:a16="http://schemas.microsoft.com/office/drawing/2014/main" id="{CE1FB5AB-0B81-4E4C-1C5B-426FE2D5F68A}"/>
              </a:ext>
            </a:extLst>
          </p:cNvPr>
          <p:cNvGrpSpPr/>
          <p:nvPr/>
        </p:nvGrpSpPr>
        <p:grpSpPr>
          <a:xfrm>
            <a:off x="4760554" y="3115415"/>
            <a:ext cx="1700781" cy="1700781"/>
            <a:chOff x="4760554" y="2885733"/>
            <a:chExt cx="1700781" cy="1700781"/>
          </a:xfrm>
        </p:grpSpPr>
        <p:sp>
          <p:nvSpPr>
            <p:cNvPr id="11" name="Oval 10">
              <a:extLst>
                <a:ext uri="{FF2B5EF4-FFF2-40B4-BE49-F238E27FC236}">
                  <a16:creationId xmlns:a16="http://schemas.microsoft.com/office/drawing/2014/main" id="{795297CD-A0B0-18AA-8F2A-64EB930A0D41}"/>
                </a:ext>
              </a:extLst>
            </p:cNvPr>
            <p:cNvSpPr/>
            <p:nvPr/>
          </p:nvSpPr>
          <p:spPr>
            <a:xfrm>
              <a:off x="4760554" y="2885733"/>
              <a:ext cx="1700781" cy="1700781"/>
            </a:xfrm>
            <a:prstGeom prst="ellipse">
              <a:avLst/>
            </a:prstGeom>
            <a:solidFill>
              <a:schemeClr val="bg1"/>
            </a:solidFill>
            <a:ln w="38100">
              <a:solidFill>
                <a:srgbClr val="F70F5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440000" bIns="108000" rtlCol="0" anchor="ctr">
              <a:noAutofit/>
            </a:bodyPr>
            <a:lstStyle/>
            <a:p>
              <a:endParaRPr lang="en-GB">
                <a:solidFill>
                  <a:srgbClr val="232321"/>
                </a:solidFill>
                <a:latin typeface="BBC Reith Sans" panose="020B0603020204020204" pitchFamily="34" charset="-18"/>
                <a:ea typeface="BBC Reith Sans" panose="020B0603020204020204" pitchFamily="34" charset="-18"/>
                <a:cs typeface="BBC Reith Sans" panose="020B0603020204020204" pitchFamily="34" charset="-18"/>
              </a:endParaRPr>
            </a:p>
          </p:txBody>
        </p:sp>
        <p:sp>
          <p:nvSpPr>
            <p:cNvPr id="15" name="Oval 14">
              <a:extLst>
                <a:ext uri="{FF2B5EF4-FFF2-40B4-BE49-F238E27FC236}">
                  <a16:creationId xmlns:a16="http://schemas.microsoft.com/office/drawing/2014/main" id="{3F582769-D1C7-B535-5DD6-C2835CE78264}"/>
                </a:ext>
              </a:extLst>
            </p:cNvPr>
            <p:cNvSpPr/>
            <p:nvPr/>
          </p:nvSpPr>
          <p:spPr>
            <a:xfrm>
              <a:off x="4760554" y="2885733"/>
              <a:ext cx="1700781" cy="1700781"/>
            </a:xfrm>
            <a:prstGeom prst="ellipse">
              <a:avLst/>
            </a:prstGeom>
            <a:blipFill>
              <a:blip r:embed="rId3"/>
              <a:srcRect/>
              <a:stretch>
                <a:fillRect l="7100" t="34292" r="-7100"/>
              </a:stretch>
            </a:blipFill>
            <a:ln w="38100">
              <a:solidFill>
                <a:srgbClr val="F70F5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440000" bIns="108000" rtlCol="0" anchor="ctr">
              <a:noAutofit/>
            </a:bodyPr>
            <a:lstStyle/>
            <a:p>
              <a:endParaRPr lang="en-GB">
                <a:solidFill>
                  <a:srgbClr val="232321"/>
                </a:solidFill>
                <a:latin typeface="BBC Reith Sans" panose="020B0603020204020204" pitchFamily="34" charset="-18"/>
                <a:ea typeface="BBC Reith Sans" panose="020B0603020204020204" pitchFamily="34" charset="-18"/>
                <a:cs typeface="BBC Reith Sans" panose="020B0603020204020204" pitchFamily="34" charset="-18"/>
              </a:endParaRPr>
            </a:p>
          </p:txBody>
        </p:sp>
      </p:grpSp>
      <p:grpSp>
        <p:nvGrpSpPr>
          <p:cNvPr id="17" name="Group 16">
            <a:extLst>
              <a:ext uri="{FF2B5EF4-FFF2-40B4-BE49-F238E27FC236}">
                <a16:creationId xmlns:a16="http://schemas.microsoft.com/office/drawing/2014/main" id="{2942C443-18E5-BBC4-CE04-7DCD5E82C668}"/>
              </a:ext>
            </a:extLst>
          </p:cNvPr>
          <p:cNvGrpSpPr/>
          <p:nvPr/>
        </p:nvGrpSpPr>
        <p:grpSpPr>
          <a:xfrm>
            <a:off x="6582098" y="3115415"/>
            <a:ext cx="1700781" cy="1700781"/>
            <a:chOff x="6582098" y="2885733"/>
            <a:chExt cx="1700781" cy="1700781"/>
          </a:xfrm>
        </p:grpSpPr>
        <p:sp>
          <p:nvSpPr>
            <p:cNvPr id="14" name="Oval 13">
              <a:extLst>
                <a:ext uri="{FF2B5EF4-FFF2-40B4-BE49-F238E27FC236}">
                  <a16:creationId xmlns:a16="http://schemas.microsoft.com/office/drawing/2014/main" id="{6DC581E3-4679-B49A-0A07-76A5623F82C9}"/>
                </a:ext>
              </a:extLst>
            </p:cNvPr>
            <p:cNvSpPr/>
            <p:nvPr/>
          </p:nvSpPr>
          <p:spPr>
            <a:xfrm>
              <a:off x="6582098" y="2885733"/>
              <a:ext cx="1700781" cy="1700781"/>
            </a:xfrm>
            <a:prstGeom prst="ellipse">
              <a:avLst/>
            </a:prstGeom>
            <a:solidFill>
              <a:schemeClr val="bg1"/>
            </a:solidFill>
            <a:ln w="38100">
              <a:solidFill>
                <a:srgbClr val="F70F5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440000" bIns="108000" rtlCol="0" anchor="ctr">
              <a:noAutofit/>
            </a:bodyPr>
            <a:lstStyle/>
            <a:p>
              <a:endParaRPr lang="en-GB">
                <a:solidFill>
                  <a:srgbClr val="232321"/>
                </a:solidFill>
                <a:latin typeface="BBC Reith Sans" panose="020B0603020204020204" pitchFamily="34" charset="-18"/>
                <a:ea typeface="BBC Reith Sans" panose="020B0603020204020204" pitchFamily="34" charset="-18"/>
                <a:cs typeface="BBC Reith Sans" panose="020B0603020204020204" pitchFamily="34" charset="-18"/>
              </a:endParaRPr>
            </a:p>
          </p:txBody>
        </p:sp>
        <p:sp>
          <p:nvSpPr>
            <p:cNvPr id="16" name="Oval 15">
              <a:extLst>
                <a:ext uri="{FF2B5EF4-FFF2-40B4-BE49-F238E27FC236}">
                  <a16:creationId xmlns:a16="http://schemas.microsoft.com/office/drawing/2014/main" id="{48D49BF2-3920-8AF8-A345-7012F6509E24}"/>
                </a:ext>
              </a:extLst>
            </p:cNvPr>
            <p:cNvSpPr/>
            <p:nvPr/>
          </p:nvSpPr>
          <p:spPr>
            <a:xfrm>
              <a:off x="6582098" y="2885733"/>
              <a:ext cx="1700781" cy="1700781"/>
            </a:xfrm>
            <a:prstGeom prst="ellipse">
              <a:avLst/>
            </a:prstGeom>
            <a:blipFill>
              <a:blip r:embed="rId4"/>
              <a:srcRect/>
              <a:stretch>
                <a:fillRect l="-200" r="-200"/>
              </a:stretch>
            </a:blipFill>
            <a:ln w="38100">
              <a:solidFill>
                <a:srgbClr val="F70F5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440000" bIns="108000" rtlCol="0" anchor="ctr">
              <a:noAutofit/>
            </a:bodyPr>
            <a:lstStyle/>
            <a:p>
              <a:endParaRPr lang="en-GB">
                <a:solidFill>
                  <a:srgbClr val="232321"/>
                </a:solidFill>
                <a:latin typeface="BBC Reith Sans" panose="020B0603020204020204" pitchFamily="34" charset="-18"/>
                <a:ea typeface="BBC Reith Sans" panose="020B0603020204020204" pitchFamily="34" charset="-18"/>
                <a:cs typeface="BBC Reith Sans" panose="020B0603020204020204" pitchFamily="34" charset="-18"/>
              </a:endParaRPr>
            </a:p>
          </p:txBody>
        </p:sp>
      </p:grpSp>
    </p:spTree>
    <p:extLst>
      <p:ext uri="{BB962C8B-B14F-4D97-AF65-F5344CB8AC3E}">
        <p14:creationId xmlns:p14="http://schemas.microsoft.com/office/powerpoint/2010/main" val="4272776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750"/>
                                        <p:tgtEl>
                                          <p:spTgt spid="5">
                                            <p:txEl>
                                              <p:pRg st="0" end="0"/>
                                            </p:txEl>
                                          </p:spTgt>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75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Effect transition="in" filter="fade">
                                      <p:cBhvr>
                                        <p:cTn id="16" dur="750"/>
                                        <p:tgtEl>
                                          <p:spTgt spid="5">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wipe(left)">
                                      <p:cBhvr>
                                        <p:cTn id="21" dur="750"/>
                                        <p:tgtEl>
                                          <p:spTgt spid="26"/>
                                        </p:tgtEl>
                                      </p:cBhvr>
                                    </p:animEffect>
                                  </p:childTnLst>
                                </p:cTn>
                              </p:par>
                            </p:childTnLst>
                          </p:cTn>
                        </p:par>
                        <p:par>
                          <p:cTn id="22" fill="hold">
                            <p:stCondLst>
                              <p:cond delay="750"/>
                            </p:stCondLst>
                            <p:childTnLst>
                              <p:par>
                                <p:cTn id="23" presetID="42"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1000"/>
                                        <p:tgtEl>
                                          <p:spTgt spid="18"/>
                                        </p:tgtEl>
                                      </p:cBhvr>
                                    </p:animEffect>
                                    <p:anim calcmode="lin" valueType="num">
                                      <p:cBhvr>
                                        <p:cTn id="26" dur="1000" fill="hold"/>
                                        <p:tgtEl>
                                          <p:spTgt spid="18"/>
                                        </p:tgtEl>
                                        <p:attrNameLst>
                                          <p:attrName>ppt_x</p:attrName>
                                        </p:attrNameLst>
                                      </p:cBhvr>
                                      <p:tavLst>
                                        <p:tav tm="0">
                                          <p:val>
                                            <p:strVal val="#ppt_x"/>
                                          </p:val>
                                        </p:tav>
                                        <p:tav tm="100000">
                                          <p:val>
                                            <p:strVal val="#ppt_x"/>
                                          </p:val>
                                        </p:tav>
                                      </p:tavLst>
                                    </p:anim>
                                    <p:anim calcmode="lin" valueType="num">
                                      <p:cBhvr>
                                        <p:cTn id="27" dur="1000" fill="hold"/>
                                        <p:tgtEl>
                                          <p:spTgt spid="18"/>
                                        </p:tgtEl>
                                        <p:attrNameLst>
                                          <p:attrName>ppt_y</p:attrName>
                                        </p:attrNameLst>
                                      </p:cBhvr>
                                      <p:tavLst>
                                        <p:tav tm="0">
                                          <p:val>
                                            <p:strVal val="#ppt_y+.1"/>
                                          </p:val>
                                        </p:tav>
                                        <p:tav tm="100000">
                                          <p:val>
                                            <p:strVal val="#ppt_y"/>
                                          </p:val>
                                        </p:tav>
                                      </p:tavLst>
                                    </p:anim>
                                  </p:childTnLst>
                                </p:cTn>
                              </p:par>
                            </p:childTnLst>
                          </p:cTn>
                        </p:par>
                        <p:par>
                          <p:cTn id="28" fill="hold">
                            <p:stCondLst>
                              <p:cond delay="1750"/>
                            </p:stCondLst>
                            <p:childTnLst>
                              <p:par>
                                <p:cTn id="29" presetID="42" presetClass="entr" presetSubtype="0"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left)">
                                      <p:cBhvr>
                                        <p:cTn id="38"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9" grpId="0" animBg="1"/>
      <p:bldP spid="5" grpId="0" uiExpand="1" build="p"/>
    </p:bldLst>
  </p:timing>
</p:sld>
</file>

<file path=ppt/theme/theme1.xml><?xml version="1.0" encoding="utf-8"?>
<a:theme xmlns:a="http://schemas.openxmlformats.org/drawingml/2006/main" name="Slide Layouts">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Bold"/>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Template" id="{AEAE8EFC-84E1-44A5-B19D-1CAE340B02B6}" vid="{010B92F8-2E9D-4993-ABC6-5071BBCC9E2D}"/>
    </a:ext>
  </a:extLst>
</a:theme>
</file>

<file path=ppt/theme/theme2.xml><?xml version="1.0" encoding="utf-8"?>
<a:theme xmlns:a="http://schemas.openxmlformats.org/drawingml/2006/main" name="Disclaimers/Guidan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Template" id="{AEAE8EFC-84E1-44A5-B19D-1CAE340B02B6}" vid="{1AD28E7D-A90E-4DFD-B834-C66F360CCA3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184</TotalTime>
  <Words>896</Words>
  <Application>Microsoft Office PowerPoint</Application>
  <PresentationFormat>On-screen Show (4:3)</PresentationFormat>
  <Paragraphs>63</Paragraphs>
  <Slides>12</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12</vt:i4>
      </vt:variant>
    </vt:vector>
  </HeadingPairs>
  <TitlesOfParts>
    <vt:vector size="19" baseType="lpstr">
      <vt:lpstr>Roboto</vt:lpstr>
      <vt:lpstr>Arial</vt:lpstr>
      <vt:lpstr>Calibri</vt:lpstr>
      <vt:lpstr>Twinkl</vt:lpstr>
      <vt:lpstr>BBC Reith Sans</vt:lpstr>
      <vt:lpstr>Slide Layouts</vt:lpstr>
      <vt:lpstr>Disclaimers/Guidance</vt:lpstr>
      <vt:lpstr>PowerPoint Presentation</vt:lpstr>
      <vt:lpstr>PowerPoint Presentation</vt:lpstr>
      <vt:lpstr>PowerPoint Presentation</vt:lpstr>
      <vt:lpstr>What is the Heart?</vt:lpstr>
      <vt:lpstr>Where is the Heart Located?</vt:lpstr>
      <vt:lpstr>The Parts of the Heart</vt:lpstr>
      <vt:lpstr>How Does Blood Flow around the Body?</vt:lpstr>
      <vt:lpstr>What is in Our Blood?</vt:lpstr>
      <vt:lpstr>What is Heart Rate?</vt:lpstr>
      <vt:lpstr>What Happens to the Heart During Exercise?</vt:lpstr>
      <vt:lpstr>How Can We Keep Our Hearts Healthy?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Ana Moarcas</dc:creator>
  <cp:lastModifiedBy>Ana Moarcas</cp:lastModifiedBy>
  <cp:revision>38</cp:revision>
  <dcterms:created xsi:type="dcterms:W3CDTF">2022-12-15T11:21:45Z</dcterms:created>
  <dcterms:modified xsi:type="dcterms:W3CDTF">2022-12-16T15:53:35Z</dcterms:modified>
</cp:coreProperties>
</file>