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61">
          <p15:clr>
            <a:srgbClr val="A4A3A4"/>
          </p15:clr>
        </p15:guide>
        <p15:guide id="10" pos="528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gI81bT/gr9yAOrzh6Xb/49aeBy7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1928" y="168"/>
      </p:cViewPr>
      <p:guideLst>
        <p:guide orient="horz" pos="2160"/>
        <p:guide pos="2880"/>
        <p:guide pos="340"/>
        <p:guide orient="horz" pos="3974"/>
        <p:guide pos="5420"/>
        <p:guide orient="horz" pos="346"/>
        <p:guide pos="476"/>
        <p:guide orient="horz" pos="482"/>
        <p:guide orient="horz" pos="3861"/>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 name="Google Shape;2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 name="Google Shape;4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19"/>
          <p:cNvSpPr/>
          <p:nvPr/>
        </p:nvSpPr>
        <p:spPr>
          <a:xfrm>
            <a:off x="457198" y="438151"/>
            <a:ext cx="8220075" cy="5957887"/>
          </a:xfrm>
          <a:prstGeom prst="roundRect">
            <a:avLst>
              <a:gd name="adj" fmla="val 2649"/>
            </a:avLst>
          </a:prstGeom>
          <a:solidFill>
            <a:schemeClr val="lt1">
              <a:alpha val="74509"/>
            </a:schemeClr>
          </a:solidFill>
          <a:ln w="28575" cap="rnd" cmpd="sng">
            <a:solidFill>
              <a:srgbClr val="0000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350"/>
              <a:buFont typeface="Arial"/>
              <a:buNone/>
            </a:pPr>
            <a:r>
              <a:rPr lang="en-US" sz="1350" b="0" i="0" u="none" strike="noStrike" cap="none">
                <a:solidFill>
                  <a:schemeClr val="lt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14" name="Google Shape;14;p19"/>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lvl1pPr lvl="0" algn="l">
              <a:lnSpc>
                <a:spcPct val="90000"/>
              </a:lnSpc>
              <a:spcBef>
                <a:spcPts val="0"/>
              </a:spcBef>
              <a:spcAft>
                <a:spcPts val="0"/>
              </a:spcAft>
              <a:buClr>
                <a:srgbClr val="1C1C1C"/>
              </a:buClr>
              <a:buSzPts val="4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0">
            <a:hlinkClick r:id="rId3"/>
          </p:cNvPr>
          <p:cNvSpPr/>
          <p:nvPr/>
        </p:nvSpPr>
        <p:spPr>
          <a:xfrm>
            <a:off x="4137660" y="3152488"/>
            <a:ext cx="868680" cy="5530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ims Slide">
  <p:cSld name="Aims Slide">
    <p:bg>
      <p:bgPr>
        <a:blipFill>
          <a:blip r:embed="rId2">
            <a:alphaModFix/>
          </a:blip>
          <a:stretch>
            <a:fillRect/>
          </a:stretch>
        </a:blipFill>
        <a:effectLst/>
      </p:bgPr>
    </p:bg>
    <p:spTree>
      <p:nvGrpSpPr>
        <p:cNvPr id="1"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d Slide">
  <p:cSld name="End Slid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22">
            <a:hlinkClick r:id="rId3"/>
          </p:cNvPr>
          <p:cNvSpPr/>
          <p:nvPr/>
        </p:nvSpPr>
        <p:spPr>
          <a:xfrm>
            <a:off x="4137660" y="3152488"/>
            <a:ext cx="868680" cy="5530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with Box">
  <p:cSld name="Title Slide with Box">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23"/>
          <p:cNvSpPr/>
          <p:nvPr/>
        </p:nvSpPr>
        <p:spPr>
          <a:xfrm>
            <a:off x="457198" y="438151"/>
            <a:ext cx="8220075" cy="5957887"/>
          </a:xfrm>
          <a:prstGeom prst="roundRect">
            <a:avLst>
              <a:gd name="adj" fmla="val 2649"/>
            </a:avLst>
          </a:prstGeom>
          <a:solidFill>
            <a:schemeClr val="lt1">
              <a:alpha val="74509"/>
            </a:schemeClr>
          </a:solidFill>
          <a:ln w="28575" cap="rnd" cmpd="sng">
            <a:solidFill>
              <a:srgbClr val="0000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350"/>
              <a:buFont typeface="Arial"/>
              <a:buNone/>
            </a:pPr>
            <a:r>
              <a:rPr lang="en-US" sz="1350" b="0" i="0" u="none" strike="noStrike" cap="none">
                <a:solidFill>
                  <a:schemeClr val="lt1"/>
                </a:solidFill>
                <a:latin typeface="Arial"/>
                <a:ea typeface="Arial"/>
                <a:cs typeface="Arial"/>
                <a:sym typeface="Arial"/>
              </a:rPr>
              <a:t> </a:t>
            </a:r>
            <a:endParaRPr sz="1800">
              <a:solidFill>
                <a:schemeClr val="dk1"/>
              </a:solidFill>
              <a:latin typeface="Arial"/>
              <a:ea typeface="Arial"/>
              <a:cs typeface="Arial"/>
              <a:sym typeface="Arial"/>
            </a:endParaRPr>
          </a:p>
        </p:txBody>
      </p:sp>
      <p:pic>
        <p:nvPicPr>
          <p:cNvPr id="22" name="Google Shape;22;p23"/>
          <p:cNvPicPr preferRelativeResize="0"/>
          <p:nvPr/>
        </p:nvPicPr>
        <p:blipFill rotWithShape="1">
          <a:blip r:embed="rId3">
            <a:alphaModFix/>
          </a:blip>
          <a:srcRect/>
          <a:stretch/>
        </p:blipFill>
        <p:spPr>
          <a:xfrm>
            <a:off x="8072497" y="5734211"/>
            <a:ext cx="576495" cy="58071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9"/>
        <p:cNvGrpSpPr/>
        <p:nvPr/>
      </p:nvGrpSpPr>
      <p:grpSpPr>
        <a:xfrm>
          <a:off x="0" y="0"/>
          <a:ext cx="0" cy="0"/>
          <a:chOff x="0" y="0"/>
          <a:chExt cx="0" cy="0"/>
        </a:xfrm>
      </p:grpSpPr>
      <p:sp>
        <p:nvSpPr>
          <p:cNvPr id="10" name="Google Shape;10;p18"/>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hyperlink" Target="https://www.twinkl.co.uk/resource/bbc-teach-live-lesson-winterwatch-bird-feeders-instructions-t-d-1673615637" TargetMode="External"/><Relationship Id="rId3" Type="http://schemas.openxmlformats.org/officeDocument/2006/relationships/image" Target="../media/image46.png"/><Relationship Id="rId7"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8.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www.bbc.co.uk/teach/live-lessons/big-schools-winterwatch-2023-live-lesson/z6yb9ty"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Google Shape;27;p1"/>
          <p:cNvSpPr/>
          <p:nvPr/>
        </p:nvSpPr>
        <p:spPr>
          <a:xfrm>
            <a:off x="457200" y="6283683"/>
            <a:ext cx="8220075" cy="715963"/>
          </a:xfrm>
          <a:prstGeom prst="roundRect">
            <a:avLst>
              <a:gd name="adj" fmla="val 9639"/>
            </a:avLst>
          </a:prstGeom>
          <a:noFill/>
          <a:ln>
            <a:noFill/>
          </a:ln>
        </p:spPr>
        <p:txBody>
          <a:bodyPr spcFirstLastPara="1" wrap="square" lIns="252000" tIns="252000" rIns="252000" bIns="252000" anchor="ctr" anchorCtr="1">
            <a:noAutofit/>
          </a:bodyPr>
          <a:lstStyle/>
          <a:p>
            <a:pPr marL="0" marR="0" lvl="0" indent="0" algn="ctr" rtl="0">
              <a:lnSpc>
                <a:spcPct val="90000"/>
              </a:lnSpc>
              <a:spcBef>
                <a:spcPts val="0"/>
              </a:spcBef>
              <a:spcAft>
                <a:spcPts val="0"/>
              </a:spcAft>
              <a:buNone/>
            </a:pPr>
            <a:r>
              <a:rPr lang="en-US" sz="1000" b="0" i="0" u="none" strike="noStrike" cap="none">
                <a:solidFill>
                  <a:schemeClr val="lt1"/>
                </a:solidFill>
                <a:latin typeface="Arial"/>
                <a:ea typeface="Arial"/>
                <a:cs typeface="Arial"/>
                <a:sym typeface="Arial"/>
              </a:rPr>
              <a:t>You may wish to delete this slide before beginning the presentation.</a:t>
            </a:r>
            <a:endParaRPr/>
          </a:p>
        </p:txBody>
      </p:sp>
      <p:grpSp>
        <p:nvGrpSpPr>
          <p:cNvPr id="28" name="Google Shape;28;p1"/>
          <p:cNvGrpSpPr/>
          <p:nvPr/>
        </p:nvGrpSpPr>
        <p:grpSpPr>
          <a:xfrm>
            <a:off x="733078" y="3208862"/>
            <a:ext cx="7643459" cy="1441177"/>
            <a:chOff x="744891" y="3622698"/>
            <a:chExt cx="7643459" cy="1441177"/>
          </a:xfrm>
        </p:grpSpPr>
        <p:sp>
          <p:nvSpPr>
            <p:cNvPr id="29" name="Google Shape;29;p1"/>
            <p:cNvSpPr/>
            <p:nvPr/>
          </p:nvSpPr>
          <p:spPr>
            <a:xfrm>
              <a:off x="744891" y="3622698"/>
              <a:ext cx="3457921" cy="358627"/>
            </a:xfrm>
            <a:prstGeom prst="rect">
              <a:avLst/>
            </a:prstGeom>
            <a:solidFill>
              <a:srgbClr val="E34192"/>
            </a:solidFill>
            <a:ln>
              <a:noFill/>
            </a:ln>
          </p:spPr>
          <p:txBody>
            <a:bodyPr spcFirstLastPara="1" wrap="square" lIns="108000" tIns="108000" rIns="108000" bIns="108000" anchor="ctr" anchorCtr="0">
              <a:noAutofit/>
            </a:bodyPr>
            <a:lstStyle/>
            <a:p>
              <a:pPr marL="0" marR="0" lvl="0" indent="0" algn="l" rtl="0">
                <a:spcBef>
                  <a:spcPts val="0"/>
                </a:spcBef>
                <a:spcAft>
                  <a:spcPts val="0"/>
                </a:spcAft>
                <a:buNone/>
              </a:pPr>
              <a:r>
                <a:rPr lang="en-US" sz="1600" b="1" i="0" u="none" strike="noStrike" cap="none">
                  <a:solidFill>
                    <a:schemeClr val="lt1"/>
                  </a:solidFill>
                  <a:latin typeface="Arial"/>
                  <a:ea typeface="Arial"/>
                  <a:cs typeface="Arial"/>
                  <a:sym typeface="Arial"/>
                </a:rPr>
                <a:t>Links to External Video Websites</a:t>
              </a:r>
              <a:endParaRPr/>
            </a:p>
          </p:txBody>
        </p:sp>
        <p:sp>
          <p:nvSpPr>
            <p:cNvPr id="30" name="Google Shape;30;p1"/>
            <p:cNvSpPr/>
            <p:nvPr/>
          </p:nvSpPr>
          <p:spPr>
            <a:xfrm>
              <a:off x="755650" y="3981325"/>
              <a:ext cx="7632700" cy="1082550"/>
            </a:xfrm>
            <a:prstGeom prst="rect">
              <a:avLst/>
            </a:prstGeom>
            <a:solidFill>
              <a:schemeClr val="lt1"/>
            </a:solidFill>
            <a:ln w="19050" cap="flat" cmpd="sng">
              <a:solidFill>
                <a:srgbClr val="18A0DB"/>
              </a:solidFill>
              <a:prstDash val="solid"/>
              <a:round/>
              <a:headEnd type="none" w="sm" len="sm"/>
              <a:tailEnd type="none" w="sm" len="sm"/>
            </a:ln>
          </p:spPr>
          <p:txBody>
            <a:bodyPr spcFirstLastPara="1" wrap="square" lIns="216000" tIns="216000" rIns="216000" bIns="2160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This PowerPoint Presentation contains links to external websites. Please check that the content of external links is appropriate for the intended audience. Twinkl Ltd is not responsible for the content of external links.</a:t>
              </a:r>
              <a:endParaRPr sz="1400">
                <a:solidFill>
                  <a:schemeClr val="dk1"/>
                </a:solidFill>
                <a:latin typeface="Arial"/>
                <a:ea typeface="Arial"/>
                <a:cs typeface="Arial"/>
                <a:sym typeface="Arial"/>
              </a:endParaRPr>
            </a:p>
          </p:txBody>
        </p:sp>
      </p:grpSp>
      <p:grpSp>
        <p:nvGrpSpPr>
          <p:cNvPr id="31" name="Google Shape;31;p1"/>
          <p:cNvGrpSpPr/>
          <p:nvPr/>
        </p:nvGrpSpPr>
        <p:grpSpPr>
          <a:xfrm>
            <a:off x="744980" y="704343"/>
            <a:ext cx="7644513" cy="2295228"/>
            <a:chOff x="743837" y="1344834"/>
            <a:chExt cx="7644513" cy="2295228"/>
          </a:xfrm>
        </p:grpSpPr>
        <p:sp>
          <p:nvSpPr>
            <p:cNvPr id="32" name="Google Shape;32;p1"/>
            <p:cNvSpPr/>
            <p:nvPr/>
          </p:nvSpPr>
          <p:spPr>
            <a:xfrm>
              <a:off x="743837" y="1344834"/>
              <a:ext cx="1422487" cy="273960"/>
            </a:xfrm>
            <a:prstGeom prst="rect">
              <a:avLst/>
            </a:prstGeom>
            <a:solidFill>
              <a:srgbClr val="E34192"/>
            </a:solidFill>
            <a:ln>
              <a:noFill/>
            </a:ln>
          </p:spPr>
          <p:txBody>
            <a:bodyPr spcFirstLastPara="1" wrap="square" lIns="108000" tIns="108000" rIns="108000" bIns="108000" anchor="ctr" anchorCtr="0">
              <a:noAutofit/>
            </a:bodyPr>
            <a:lstStyle/>
            <a:p>
              <a:pPr marL="0" marR="0" lvl="0" indent="0" algn="l" rtl="0">
                <a:spcBef>
                  <a:spcPts val="0"/>
                </a:spcBef>
                <a:spcAft>
                  <a:spcPts val="0"/>
                </a:spcAft>
                <a:buNone/>
              </a:pPr>
              <a:r>
                <a:rPr lang="en-US" sz="1600" b="1">
                  <a:solidFill>
                    <a:schemeClr val="lt1"/>
                  </a:solidFill>
                  <a:latin typeface="Arial"/>
                  <a:ea typeface="Arial"/>
                  <a:cs typeface="Arial"/>
                  <a:sym typeface="Arial"/>
                </a:rPr>
                <a:t>Animations</a:t>
              </a:r>
              <a:endParaRPr/>
            </a:p>
          </p:txBody>
        </p:sp>
        <p:sp>
          <p:nvSpPr>
            <p:cNvPr id="33" name="Google Shape;33;p1"/>
            <p:cNvSpPr/>
            <p:nvPr/>
          </p:nvSpPr>
          <p:spPr>
            <a:xfrm>
              <a:off x="755650" y="1618794"/>
              <a:ext cx="7632700" cy="2021268"/>
            </a:xfrm>
            <a:prstGeom prst="rect">
              <a:avLst/>
            </a:prstGeom>
            <a:solidFill>
              <a:schemeClr val="lt1"/>
            </a:solidFill>
            <a:ln w="19050" cap="flat" cmpd="sng">
              <a:solidFill>
                <a:srgbClr val="18A0DB"/>
              </a:solidFill>
              <a:prstDash val="solid"/>
              <a:round/>
              <a:headEnd type="none" w="sm" len="sm"/>
              <a:tailEnd type="none" w="sm" len="sm"/>
            </a:ln>
          </p:spPr>
          <p:txBody>
            <a:bodyPr spcFirstLastPara="1" wrap="square" lIns="216000" tIns="216000" rIns="216000" bIns="2160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endParaRPr/>
            </a:p>
            <a:p>
              <a:pPr marL="0" marR="0" lvl="0" indent="0" algn="l" rtl="0">
                <a:spcBef>
                  <a:spcPts val="600"/>
                </a:spcBef>
                <a:spcAft>
                  <a:spcPts val="0"/>
                </a:spcAft>
                <a:buNone/>
              </a:pPr>
              <a:r>
                <a:rPr lang="en-US" sz="1400">
                  <a:solidFill>
                    <a:schemeClr val="dk1"/>
                  </a:solidFill>
                  <a:latin typeface="Arial"/>
                  <a:ea typeface="Arial"/>
                  <a:cs typeface="Arial"/>
                  <a:sym typeface="Arial"/>
                </a:rPr>
                <a:t>To enter slide show mode, go to the </a:t>
              </a:r>
              <a:r>
                <a:rPr lang="en-US" sz="1400" b="1">
                  <a:solidFill>
                    <a:schemeClr val="dk1"/>
                  </a:solidFill>
                  <a:latin typeface="Arial"/>
                  <a:ea typeface="Arial"/>
                  <a:cs typeface="Arial"/>
                  <a:sym typeface="Arial"/>
                </a:rPr>
                <a:t>slide show menu tab </a:t>
              </a:r>
              <a:r>
                <a:rPr lang="en-US" sz="1400">
                  <a:solidFill>
                    <a:schemeClr val="dk1"/>
                  </a:solidFill>
                  <a:latin typeface="Arial"/>
                  <a:ea typeface="Arial"/>
                  <a:cs typeface="Arial"/>
                  <a:sym typeface="Arial"/>
                </a:rPr>
                <a:t>and select either </a:t>
              </a:r>
              <a:r>
                <a:rPr lang="en-US" sz="1400" b="1">
                  <a:solidFill>
                    <a:schemeClr val="dk1"/>
                  </a:solidFill>
                  <a:latin typeface="Arial"/>
                  <a:ea typeface="Arial"/>
                  <a:cs typeface="Arial"/>
                  <a:sym typeface="Arial"/>
                </a:rPr>
                <a:t>from beginning</a:t>
              </a:r>
              <a:r>
                <a:rPr lang="en-US" sz="1400">
                  <a:solidFill>
                    <a:schemeClr val="dk1"/>
                  </a:solidFill>
                  <a:latin typeface="Arial"/>
                  <a:ea typeface="Arial"/>
                  <a:cs typeface="Arial"/>
                  <a:sym typeface="Arial"/>
                </a:rPr>
                <a:t> </a:t>
              </a:r>
              <a:r>
                <a:rPr lang="en-US" sz="1400" b="1">
                  <a:solidFill>
                    <a:schemeClr val="dk1"/>
                  </a:solidFill>
                  <a:latin typeface="Arial"/>
                  <a:ea typeface="Arial"/>
                  <a:cs typeface="Arial"/>
                  <a:sym typeface="Arial"/>
                </a:rPr>
                <a:t>or from current slide</a:t>
              </a:r>
              <a:r>
                <a:rPr lang="en-US" sz="1400">
                  <a:solidFill>
                    <a:schemeClr val="dk1"/>
                  </a:solidFill>
                  <a:latin typeface="Arial"/>
                  <a:ea typeface="Arial"/>
                  <a:cs typeface="Arial"/>
                  <a:sym typeface="Arial"/>
                </a:rPr>
                <a:t>.</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0"/>
          <p:cNvSpPr/>
          <p:nvPr/>
        </p:nvSpPr>
        <p:spPr>
          <a:xfrm>
            <a:off x="101501" y="4166058"/>
            <a:ext cx="8862647" cy="2815767"/>
          </a:xfrm>
          <a:prstGeom prst="round2SameRect">
            <a:avLst>
              <a:gd name="adj1" fmla="val 16667"/>
              <a:gd name="adj2" fmla="val 0"/>
            </a:avLst>
          </a:prstGeom>
          <a:solidFill>
            <a:srgbClr val="7DAAC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1" name="Google Shape;201;p10"/>
          <p:cNvSpPr>
            <a:spLocks noGrp="1"/>
          </p:cNvSpPr>
          <p:nvPr>
            <p:ph type="title"/>
          </p:nvPr>
        </p:nvSpPr>
        <p:spPr>
          <a:xfrm>
            <a:off x="356289" y="361935"/>
            <a:ext cx="8668727"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000033"/>
              </a:buClr>
              <a:buSzPts val="3200"/>
              <a:buFont typeface="Arial"/>
              <a:buNone/>
            </a:pPr>
            <a:r>
              <a:rPr lang="en-US" sz="3200" b="0">
                <a:solidFill>
                  <a:srgbClr val="000033"/>
                </a:solidFill>
              </a:rPr>
              <a:t>Where do birds feature in food chains?</a:t>
            </a:r>
            <a:endParaRPr sz="3200">
              <a:solidFill>
                <a:srgbClr val="000033"/>
              </a:solidFill>
            </a:endParaRPr>
          </a:p>
        </p:txBody>
      </p:sp>
      <p:pic>
        <p:nvPicPr>
          <p:cNvPr id="202" name="Google Shape;202;p10"/>
          <p:cNvPicPr preferRelativeResize="0"/>
          <p:nvPr/>
        </p:nvPicPr>
        <p:blipFill rotWithShape="1">
          <a:blip r:embed="rId3">
            <a:alphaModFix/>
          </a:blip>
          <a:srcRect l="69178" t="9446" r="11600" b="75770"/>
          <a:stretch/>
        </p:blipFill>
        <p:spPr>
          <a:xfrm>
            <a:off x="-94004" y="532467"/>
            <a:ext cx="1188668" cy="685800"/>
          </a:xfrm>
          <a:prstGeom prst="rect">
            <a:avLst/>
          </a:prstGeom>
          <a:noFill/>
          <a:ln>
            <a:noFill/>
          </a:ln>
        </p:spPr>
      </p:pic>
      <p:sp>
        <p:nvSpPr>
          <p:cNvPr id="203" name="Google Shape;203;p10"/>
          <p:cNvSpPr/>
          <p:nvPr/>
        </p:nvSpPr>
        <p:spPr>
          <a:xfrm>
            <a:off x="755650" y="1208899"/>
            <a:ext cx="7632701"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The position of birds in a food chain can change based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on the food eaten at different times.</a:t>
            </a:r>
            <a:endParaRPr sz="1800">
              <a:solidFill>
                <a:schemeClr val="lt1"/>
              </a:solidFill>
              <a:latin typeface="Arial"/>
              <a:ea typeface="Arial"/>
              <a:cs typeface="Arial"/>
              <a:sym typeface="Arial"/>
            </a:endParaRPr>
          </a:p>
        </p:txBody>
      </p:sp>
      <p:sp>
        <p:nvSpPr>
          <p:cNvPr id="204" name="Google Shape;204;p10"/>
          <p:cNvSpPr/>
          <p:nvPr/>
        </p:nvSpPr>
        <p:spPr>
          <a:xfrm>
            <a:off x="755650" y="2065231"/>
            <a:ext cx="7632700" cy="1049106"/>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Some birds, such as Blue Tits, are primary consumers when they eat seeds; however, they also eat caterpillars and other invertebrates, which would make them a secondary consumer and predator.</a:t>
            </a:r>
            <a:endParaRPr sz="1800">
              <a:solidFill>
                <a:schemeClr val="lt1"/>
              </a:solidFill>
              <a:latin typeface="Arial"/>
              <a:ea typeface="Arial"/>
              <a:cs typeface="Arial"/>
              <a:sym typeface="Arial"/>
            </a:endParaRPr>
          </a:p>
        </p:txBody>
      </p:sp>
      <p:sp>
        <p:nvSpPr>
          <p:cNvPr id="205" name="Google Shape;205;p10"/>
          <p:cNvSpPr/>
          <p:nvPr/>
        </p:nvSpPr>
        <p:spPr>
          <a:xfrm>
            <a:off x="755650" y="3198562"/>
            <a:ext cx="7632701"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Blue Tits can also be the prey of other animals, including Sparrowhawks and Barn Owls, which are predators.</a:t>
            </a:r>
            <a:endParaRPr sz="1800">
              <a:solidFill>
                <a:schemeClr val="lt1"/>
              </a:solidFill>
              <a:latin typeface="Arial"/>
              <a:ea typeface="Arial"/>
              <a:cs typeface="Arial"/>
              <a:sym typeface="Arial"/>
            </a:endParaRPr>
          </a:p>
        </p:txBody>
      </p:sp>
      <p:sp>
        <p:nvSpPr>
          <p:cNvPr id="206" name="Google Shape;206;p10"/>
          <p:cNvSpPr/>
          <p:nvPr/>
        </p:nvSpPr>
        <p:spPr>
          <a:xfrm>
            <a:off x="212730" y="6085199"/>
            <a:ext cx="1868836" cy="1107047"/>
          </a:xfrm>
          <a:prstGeom prst="round2SameRect">
            <a:avLst>
              <a:gd name="adj1" fmla="val 0"/>
              <a:gd name="adj2" fmla="val 0"/>
            </a:avLst>
          </a:prstGeom>
          <a:noFill/>
          <a:ln>
            <a:noFill/>
          </a:ln>
        </p:spPr>
        <p:txBody>
          <a:bodyPr spcFirstLastPara="1" wrap="square" lIns="108000" tIns="108000" rIns="108000" bIns="108000" anchor="t" anchorCtr="0">
            <a:noAutofit/>
          </a:bodyPr>
          <a:lstStyle/>
          <a:p>
            <a:pPr marL="0" marR="0" lvl="0" indent="0" algn="ctr" rtl="0">
              <a:spcBef>
                <a:spcPts val="0"/>
              </a:spcBef>
              <a:spcAft>
                <a:spcPts val="0"/>
              </a:spcAft>
              <a:buNone/>
            </a:pPr>
            <a:r>
              <a:rPr lang="en-US" sz="1800" b="1">
                <a:solidFill>
                  <a:srgbClr val="000033"/>
                </a:solidFill>
                <a:latin typeface="Arial"/>
                <a:ea typeface="Arial"/>
                <a:cs typeface="Arial"/>
                <a:sym typeface="Arial"/>
              </a:rPr>
              <a:t>producer</a:t>
            </a:r>
            <a:endParaRPr sz="1800">
              <a:solidFill>
                <a:srgbClr val="000033"/>
              </a:solidFill>
              <a:latin typeface="Arial"/>
              <a:ea typeface="Arial"/>
              <a:cs typeface="Arial"/>
              <a:sym typeface="Arial"/>
            </a:endParaRPr>
          </a:p>
        </p:txBody>
      </p:sp>
      <p:sp>
        <p:nvSpPr>
          <p:cNvPr id="207" name="Google Shape;207;p10"/>
          <p:cNvSpPr/>
          <p:nvPr/>
        </p:nvSpPr>
        <p:spPr>
          <a:xfrm>
            <a:off x="2593944" y="6120373"/>
            <a:ext cx="1868836" cy="1107047"/>
          </a:xfrm>
          <a:prstGeom prst="round2SameRect">
            <a:avLst>
              <a:gd name="adj1" fmla="val 0"/>
              <a:gd name="adj2" fmla="val 0"/>
            </a:avLst>
          </a:prstGeom>
          <a:noFill/>
          <a:ln>
            <a:noFill/>
          </a:ln>
        </p:spPr>
        <p:txBody>
          <a:bodyPr spcFirstLastPara="1" wrap="square" lIns="108000" tIns="108000" rIns="108000" bIns="108000" anchor="t" anchorCtr="0">
            <a:noAutofit/>
          </a:bodyPr>
          <a:lstStyle/>
          <a:p>
            <a:pPr marL="0" marR="0" lvl="0" indent="0" algn="ctr" rtl="0">
              <a:spcBef>
                <a:spcPts val="0"/>
              </a:spcBef>
              <a:spcAft>
                <a:spcPts val="0"/>
              </a:spcAft>
              <a:buNone/>
            </a:pPr>
            <a:r>
              <a:rPr lang="en-US" sz="1800" b="1">
                <a:solidFill>
                  <a:srgbClr val="000033"/>
                </a:solidFill>
                <a:latin typeface="Arial"/>
                <a:ea typeface="Arial"/>
                <a:cs typeface="Arial"/>
                <a:sym typeface="Arial"/>
              </a:rPr>
              <a:t>consumer</a:t>
            </a:r>
            <a:endParaRPr sz="1800">
              <a:solidFill>
                <a:srgbClr val="000033"/>
              </a:solidFill>
              <a:latin typeface="Arial"/>
              <a:ea typeface="Arial"/>
              <a:cs typeface="Arial"/>
              <a:sym typeface="Arial"/>
            </a:endParaRPr>
          </a:p>
          <a:p>
            <a:pPr marL="0" marR="0" lvl="0" indent="0" algn="ctr" rtl="0">
              <a:spcBef>
                <a:spcPts val="0"/>
              </a:spcBef>
              <a:spcAft>
                <a:spcPts val="0"/>
              </a:spcAft>
              <a:buNone/>
            </a:pPr>
            <a:r>
              <a:rPr lang="en-US" sz="1800" b="1">
                <a:solidFill>
                  <a:srgbClr val="000033"/>
                </a:solidFill>
                <a:latin typeface="Arial"/>
                <a:ea typeface="Arial"/>
                <a:cs typeface="Arial"/>
                <a:sym typeface="Arial"/>
              </a:rPr>
              <a:t>and prey</a:t>
            </a:r>
            <a:endParaRPr sz="1800">
              <a:solidFill>
                <a:srgbClr val="000033"/>
              </a:solidFill>
              <a:latin typeface="Arial"/>
              <a:ea typeface="Arial"/>
              <a:cs typeface="Arial"/>
              <a:sym typeface="Arial"/>
            </a:endParaRPr>
          </a:p>
        </p:txBody>
      </p:sp>
      <p:sp>
        <p:nvSpPr>
          <p:cNvPr id="208" name="Google Shape;208;p10"/>
          <p:cNvSpPr/>
          <p:nvPr/>
        </p:nvSpPr>
        <p:spPr>
          <a:xfrm>
            <a:off x="4532824" y="6105560"/>
            <a:ext cx="2259100" cy="1107047"/>
          </a:xfrm>
          <a:prstGeom prst="round2SameRect">
            <a:avLst>
              <a:gd name="adj1" fmla="val 0"/>
              <a:gd name="adj2" fmla="val 0"/>
            </a:avLst>
          </a:prstGeom>
          <a:noFill/>
          <a:ln>
            <a:noFill/>
          </a:ln>
        </p:spPr>
        <p:txBody>
          <a:bodyPr spcFirstLastPara="1" wrap="square" lIns="108000" tIns="108000" rIns="108000" bIns="108000" anchor="t" anchorCtr="0">
            <a:noAutofit/>
          </a:bodyPr>
          <a:lstStyle/>
          <a:p>
            <a:pPr marL="0" marR="0" lvl="0" indent="0" algn="ctr" rtl="0">
              <a:spcBef>
                <a:spcPts val="0"/>
              </a:spcBef>
              <a:spcAft>
                <a:spcPts val="0"/>
              </a:spcAft>
              <a:buNone/>
            </a:pPr>
            <a:r>
              <a:rPr lang="en-US" sz="1800" b="1">
                <a:solidFill>
                  <a:srgbClr val="000033"/>
                </a:solidFill>
                <a:latin typeface="Arial"/>
                <a:ea typeface="Arial"/>
                <a:cs typeface="Arial"/>
                <a:sym typeface="Arial"/>
              </a:rPr>
              <a:t>consumer, prey </a:t>
            </a:r>
            <a:endParaRPr sz="1800">
              <a:solidFill>
                <a:srgbClr val="000033"/>
              </a:solidFill>
              <a:latin typeface="Arial"/>
              <a:ea typeface="Arial"/>
              <a:cs typeface="Arial"/>
              <a:sym typeface="Arial"/>
            </a:endParaRPr>
          </a:p>
          <a:p>
            <a:pPr marL="0" marR="0" lvl="0" indent="0" algn="ctr" rtl="0">
              <a:spcBef>
                <a:spcPts val="0"/>
              </a:spcBef>
              <a:spcAft>
                <a:spcPts val="0"/>
              </a:spcAft>
              <a:buNone/>
            </a:pPr>
            <a:r>
              <a:rPr lang="en-US" sz="1800" b="1">
                <a:solidFill>
                  <a:srgbClr val="000033"/>
                </a:solidFill>
                <a:latin typeface="Arial"/>
                <a:ea typeface="Arial"/>
                <a:cs typeface="Arial"/>
                <a:sym typeface="Arial"/>
              </a:rPr>
              <a:t>and predator</a:t>
            </a:r>
            <a:endParaRPr sz="1800">
              <a:solidFill>
                <a:srgbClr val="000033"/>
              </a:solidFill>
              <a:latin typeface="Arial"/>
              <a:ea typeface="Arial"/>
              <a:cs typeface="Arial"/>
              <a:sym typeface="Arial"/>
            </a:endParaRPr>
          </a:p>
        </p:txBody>
      </p:sp>
      <p:pic>
        <p:nvPicPr>
          <p:cNvPr id="209" name="Google Shape;209;p10"/>
          <p:cNvPicPr preferRelativeResize="0"/>
          <p:nvPr/>
        </p:nvPicPr>
        <p:blipFill rotWithShape="1">
          <a:blip r:embed="rId4">
            <a:alphaModFix/>
          </a:blip>
          <a:srcRect l="70487" t="9259" b="76243"/>
          <a:stretch/>
        </p:blipFill>
        <p:spPr>
          <a:xfrm rot="417083">
            <a:off x="7021017" y="547043"/>
            <a:ext cx="2056049" cy="1718073"/>
          </a:xfrm>
          <a:prstGeom prst="snip2DiagRect">
            <a:avLst>
              <a:gd name="adj1" fmla="val 0"/>
              <a:gd name="adj2" fmla="val 12096"/>
            </a:avLst>
          </a:prstGeom>
          <a:noFill/>
          <a:ln>
            <a:noFill/>
          </a:ln>
        </p:spPr>
      </p:pic>
      <p:grpSp>
        <p:nvGrpSpPr>
          <p:cNvPr id="210" name="Google Shape;210;p10"/>
          <p:cNvGrpSpPr/>
          <p:nvPr/>
        </p:nvGrpSpPr>
        <p:grpSpPr>
          <a:xfrm>
            <a:off x="7130178" y="3728572"/>
            <a:ext cx="1824851" cy="2294804"/>
            <a:chOff x="7130178" y="3728572"/>
            <a:chExt cx="1824851" cy="2294804"/>
          </a:xfrm>
        </p:grpSpPr>
        <p:grpSp>
          <p:nvGrpSpPr>
            <p:cNvPr id="211" name="Google Shape;211;p10"/>
            <p:cNvGrpSpPr/>
            <p:nvPr/>
          </p:nvGrpSpPr>
          <p:grpSpPr>
            <a:xfrm>
              <a:off x="7130178" y="4437450"/>
              <a:ext cx="1581518" cy="1568525"/>
              <a:chOff x="5486400" y="3083455"/>
              <a:chExt cx="3590925" cy="3561423"/>
            </a:xfrm>
          </p:grpSpPr>
          <p:sp>
            <p:nvSpPr>
              <p:cNvPr id="212" name="Google Shape;212;p10"/>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13" name="Google Shape;213;p10"/>
              <p:cNvPicPr preferRelativeResize="0"/>
              <p:nvPr/>
            </p:nvPicPr>
            <p:blipFill rotWithShape="1">
              <a:blip r:embed="rId5">
                <a:alphaModFix/>
              </a:blip>
              <a:srcRect l="96566" t="2371" r="-145449" b="13773"/>
              <a:stretch/>
            </p:blipFill>
            <p:spPr>
              <a:xfrm>
                <a:off x="5486400" y="3083455"/>
                <a:ext cx="3495675" cy="3495677"/>
              </a:xfrm>
              <a:prstGeom prst="ellipse">
                <a:avLst/>
              </a:prstGeom>
              <a:solidFill>
                <a:schemeClr val="lt1"/>
              </a:solidFill>
              <a:ln w="38100" cap="flat" cmpd="sng">
                <a:solidFill>
                  <a:srgbClr val="000033"/>
                </a:solidFill>
                <a:prstDash val="solid"/>
                <a:round/>
                <a:headEnd type="none" w="sm" len="sm"/>
                <a:tailEnd type="none" w="sm" len="sm"/>
              </a:ln>
            </p:spPr>
          </p:pic>
        </p:grpSp>
        <p:pic>
          <p:nvPicPr>
            <p:cNvPr id="214" name="Google Shape;214;p10"/>
            <p:cNvPicPr preferRelativeResize="0"/>
            <p:nvPr/>
          </p:nvPicPr>
          <p:blipFill rotWithShape="1">
            <a:blip r:embed="rId6">
              <a:alphaModFix/>
            </a:blip>
            <a:srcRect/>
            <a:stretch/>
          </p:blipFill>
          <p:spPr>
            <a:xfrm>
              <a:off x="7143056" y="3728572"/>
              <a:ext cx="1811973" cy="2294804"/>
            </a:xfrm>
            <a:prstGeom prst="rect">
              <a:avLst/>
            </a:prstGeom>
            <a:noFill/>
            <a:ln>
              <a:noFill/>
            </a:ln>
          </p:spPr>
        </p:pic>
      </p:grpSp>
      <p:sp>
        <p:nvSpPr>
          <p:cNvPr id="215" name="Google Shape;215;p10"/>
          <p:cNvSpPr/>
          <p:nvPr/>
        </p:nvSpPr>
        <p:spPr>
          <a:xfrm>
            <a:off x="6986426" y="5973338"/>
            <a:ext cx="1868836" cy="1107047"/>
          </a:xfrm>
          <a:prstGeom prst="round2SameRect">
            <a:avLst>
              <a:gd name="adj1" fmla="val 28365"/>
              <a:gd name="adj2" fmla="val 0"/>
            </a:avLst>
          </a:prstGeom>
          <a:noFill/>
          <a:ln>
            <a:noFill/>
          </a:ln>
        </p:spPr>
        <p:txBody>
          <a:bodyPr spcFirstLastPara="1" wrap="square" lIns="108000" tIns="108000" rIns="108000" bIns="108000" anchor="t" anchorCtr="0">
            <a:noAutofit/>
          </a:bodyPr>
          <a:lstStyle/>
          <a:p>
            <a:pPr marL="0" marR="0" lvl="0" indent="0" algn="ctr" rtl="0">
              <a:spcBef>
                <a:spcPts val="0"/>
              </a:spcBef>
              <a:spcAft>
                <a:spcPts val="0"/>
              </a:spcAft>
              <a:buNone/>
            </a:pPr>
            <a:r>
              <a:rPr lang="en-US" sz="1800" b="1">
                <a:solidFill>
                  <a:srgbClr val="000033"/>
                </a:solidFill>
                <a:latin typeface="Arial"/>
                <a:ea typeface="Arial"/>
                <a:cs typeface="Arial"/>
                <a:sym typeface="Arial"/>
              </a:rPr>
              <a:t>consumer</a:t>
            </a:r>
            <a:endParaRPr sz="1800">
              <a:solidFill>
                <a:srgbClr val="000033"/>
              </a:solidFill>
              <a:latin typeface="Arial"/>
              <a:ea typeface="Arial"/>
              <a:cs typeface="Arial"/>
              <a:sym typeface="Arial"/>
            </a:endParaRPr>
          </a:p>
          <a:p>
            <a:pPr marL="0" marR="0" lvl="0" indent="0" algn="ctr" rtl="0">
              <a:spcBef>
                <a:spcPts val="0"/>
              </a:spcBef>
              <a:spcAft>
                <a:spcPts val="0"/>
              </a:spcAft>
              <a:buNone/>
            </a:pPr>
            <a:r>
              <a:rPr lang="en-US" sz="1800" b="1">
                <a:solidFill>
                  <a:srgbClr val="000033"/>
                </a:solidFill>
                <a:latin typeface="Arial"/>
                <a:ea typeface="Arial"/>
                <a:cs typeface="Arial"/>
                <a:sym typeface="Arial"/>
              </a:rPr>
              <a:t>and predator</a:t>
            </a:r>
            <a:endParaRPr sz="1800">
              <a:solidFill>
                <a:srgbClr val="000033"/>
              </a:solidFill>
              <a:latin typeface="Arial"/>
              <a:ea typeface="Arial"/>
              <a:cs typeface="Arial"/>
              <a:sym typeface="Arial"/>
            </a:endParaRPr>
          </a:p>
        </p:txBody>
      </p:sp>
      <p:sp>
        <p:nvSpPr>
          <p:cNvPr id="216" name="Google Shape;216;p10"/>
          <p:cNvSpPr/>
          <p:nvPr/>
        </p:nvSpPr>
        <p:spPr>
          <a:xfrm>
            <a:off x="855336" y="5563280"/>
            <a:ext cx="1814993" cy="335688"/>
          </a:xfrm>
          <a:prstGeom prst="rightArrow">
            <a:avLst>
              <a:gd name="adj1" fmla="val 50000"/>
              <a:gd name="adj2" fmla="val 90455"/>
            </a:avLst>
          </a:prstGeom>
          <a:solidFill>
            <a:schemeClr val="lt1"/>
          </a:solidFill>
          <a:ln w="38100" cap="flat" cmpd="sng">
            <a:solidFill>
              <a:srgbClr val="00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7" name="Google Shape;217;p10"/>
          <p:cNvSpPr/>
          <p:nvPr/>
        </p:nvSpPr>
        <p:spPr>
          <a:xfrm>
            <a:off x="3073330" y="5563280"/>
            <a:ext cx="1814993" cy="335688"/>
          </a:xfrm>
          <a:prstGeom prst="rightArrow">
            <a:avLst>
              <a:gd name="adj1" fmla="val 50000"/>
              <a:gd name="adj2" fmla="val 90455"/>
            </a:avLst>
          </a:prstGeom>
          <a:solidFill>
            <a:schemeClr val="lt1"/>
          </a:solidFill>
          <a:ln w="38100" cap="flat" cmpd="sng">
            <a:solidFill>
              <a:srgbClr val="00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8" name="Google Shape;218;p10"/>
          <p:cNvSpPr/>
          <p:nvPr/>
        </p:nvSpPr>
        <p:spPr>
          <a:xfrm>
            <a:off x="5264949" y="5563280"/>
            <a:ext cx="1814993" cy="335688"/>
          </a:xfrm>
          <a:prstGeom prst="rightArrow">
            <a:avLst>
              <a:gd name="adj1" fmla="val 50000"/>
              <a:gd name="adj2" fmla="val 90455"/>
            </a:avLst>
          </a:prstGeom>
          <a:solidFill>
            <a:schemeClr val="lt1"/>
          </a:solidFill>
          <a:ln w="38100" cap="flat" cmpd="sng">
            <a:solidFill>
              <a:srgbClr val="00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19" name="Google Shape;219;p10"/>
          <p:cNvGrpSpPr/>
          <p:nvPr/>
        </p:nvGrpSpPr>
        <p:grpSpPr>
          <a:xfrm>
            <a:off x="398579" y="4145083"/>
            <a:ext cx="1581518" cy="2018618"/>
            <a:chOff x="758477" y="4145083"/>
            <a:chExt cx="1581518" cy="2018618"/>
          </a:xfrm>
        </p:grpSpPr>
        <p:grpSp>
          <p:nvGrpSpPr>
            <p:cNvPr id="220" name="Google Shape;220;p10"/>
            <p:cNvGrpSpPr/>
            <p:nvPr/>
          </p:nvGrpSpPr>
          <p:grpSpPr>
            <a:xfrm>
              <a:off x="758477" y="4410075"/>
              <a:ext cx="1581518" cy="1568525"/>
              <a:chOff x="5486400" y="3083455"/>
              <a:chExt cx="3590925" cy="3561423"/>
            </a:xfrm>
          </p:grpSpPr>
          <p:sp>
            <p:nvSpPr>
              <p:cNvPr id="221" name="Google Shape;221;p10"/>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2" name="Google Shape;222;p10"/>
              <p:cNvPicPr preferRelativeResize="0"/>
              <p:nvPr/>
            </p:nvPicPr>
            <p:blipFill rotWithShape="1">
              <a:blip r:embed="rId5">
                <a:alphaModFix/>
              </a:blip>
              <a:srcRect l="96566" t="2371" r="-145449" b="13773"/>
              <a:stretch/>
            </p:blipFill>
            <p:spPr>
              <a:xfrm>
                <a:off x="5486400" y="3083455"/>
                <a:ext cx="3495675" cy="3495677"/>
              </a:xfrm>
              <a:prstGeom prst="ellipse">
                <a:avLst/>
              </a:prstGeom>
              <a:solidFill>
                <a:schemeClr val="lt1"/>
              </a:solidFill>
              <a:ln w="38100" cap="flat" cmpd="sng">
                <a:solidFill>
                  <a:srgbClr val="000033"/>
                </a:solidFill>
                <a:prstDash val="solid"/>
                <a:round/>
                <a:headEnd type="none" w="sm" len="sm"/>
                <a:tailEnd type="none" w="sm" len="sm"/>
              </a:ln>
            </p:spPr>
          </p:pic>
        </p:grpSp>
        <p:pic>
          <p:nvPicPr>
            <p:cNvPr id="223" name="Google Shape;223;p10"/>
            <p:cNvPicPr preferRelativeResize="0"/>
            <p:nvPr/>
          </p:nvPicPr>
          <p:blipFill rotWithShape="1">
            <a:blip r:embed="rId7">
              <a:alphaModFix/>
            </a:blip>
            <a:srcRect l="-9455" t="-2952" r="-3727" b="-4713"/>
            <a:stretch/>
          </p:blipFill>
          <p:spPr>
            <a:xfrm>
              <a:off x="843859" y="4145083"/>
              <a:ext cx="1193490" cy="2018618"/>
            </a:xfrm>
            <a:prstGeom prst="rect">
              <a:avLst/>
            </a:prstGeom>
            <a:noFill/>
            <a:ln>
              <a:noFill/>
            </a:ln>
          </p:spPr>
        </p:pic>
      </p:grpSp>
      <p:grpSp>
        <p:nvGrpSpPr>
          <p:cNvPr id="224" name="Google Shape;224;p10"/>
          <p:cNvGrpSpPr/>
          <p:nvPr/>
        </p:nvGrpSpPr>
        <p:grpSpPr>
          <a:xfrm>
            <a:off x="2535195" y="4437450"/>
            <a:ext cx="1763920" cy="1568525"/>
            <a:chOff x="3634031" y="4410075"/>
            <a:chExt cx="1763920" cy="1568525"/>
          </a:xfrm>
        </p:grpSpPr>
        <p:grpSp>
          <p:nvGrpSpPr>
            <p:cNvPr id="225" name="Google Shape;225;p10"/>
            <p:cNvGrpSpPr/>
            <p:nvPr/>
          </p:nvGrpSpPr>
          <p:grpSpPr>
            <a:xfrm>
              <a:off x="3816433" y="4410075"/>
              <a:ext cx="1581518" cy="1568525"/>
              <a:chOff x="5486400" y="3083455"/>
              <a:chExt cx="3590925" cy="3561423"/>
            </a:xfrm>
          </p:grpSpPr>
          <p:sp>
            <p:nvSpPr>
              <p:cNvPr id="226" name="Google Shape;226;p10"/>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7" name="Google Shape;227;p10"/>
              <p:cNvPicPr preferRelativeResize="0"/>
              <p:nvPr/>
            </p:nvPicPr>
            <p:blipFill rotWithShape="1">
              <a:blip r:embed="rId8">
                <a:alphaModFix/>
              </a:blip>
              <a:srcRect l="6407" t="-18950" r="26610" b="-3642"/>
              <a:stretch/>
            </p:blipFill>
            <p:spPr>
              <a:xfrm>
                <a:off x="5486400" y="3083455"/>
                <a:ext cx="3495675" cy="3495677"/>
              </a:xfrm>
              <a:prstGeom prst="ellipse">
                <a:avLst/>
              </a:prstGeom>
              <a:solidFill>
                <a:schemeClr val="lt1"/>
              </a:solidFill>
              <a:ln w="38100" cap="flat" cmpd="sng">
                <a:solidFill>
                  <a:srgbClr val="000033"/>
                </a:solidFill>
                <a:prstDash val="solid"/>
                <a:round/>
                <a:headEnd type="none" w="sm" len="sm"/>
                <a:tailEnd type="none" w="sm" len="sm"/>
              </a:ln>
            </p:spPr>
          </p:pic>
        </p:grpSp>
        <p:pic>
          <p:nvPicPr>
            <p:cNvPr id="228" name="Google Shape;228;p10"/>
            <p:cNvPicPr preferRelativeResize="0"/>
            <p:nvPr/>
          </p:nvPicPr>
          <p:blipFill rotWithShape="1">
            <a:blip r:embed="rId8">
              <a:alphaModFix/>
            </a:blip>
            <a:srcRect l="-1438" t="-4801" r="42833" b="18521"/>
            <a:stretch/>
          </p:blipFill>
          <p:spPr>
            <a:xfrm>
              <a:off x="3634031" y="4582386"/>
              <a:ext cx="1347022" cy="1083537"/>
            </a:xfrm>
            <a:prstGeom prst="rect">
              <a:avLst/>
            </a:prstGeom>
            <a:noFill/>
            <a:ln>
              <a:noFill/>
            </a:ln>
          </p:spPr>
        </p:pic>
      </p:grpSp>
      <p:grpSp>
        <p:nvGrpSpPr>
          <p:cNvPr id="229" name="Google Shape;229;p10"/>
          <p:cNvGrpSpPr/>
          <p:nvPr/>
        </p:nvGrpSpPr>
        <p:grpSpPr>
          <a:xfrm>
            <a:off x="4840197" y="4425994"/>
            <a:ext cx="2041253" cy="1579981"/>
            <a:chOff x="7105082" y="4398619"/>
            <a:chExt cx="2041253" cy="1579981"/>
          </a:xfrm>
        </p:grpSpPr>
        <p:grpSp>
          <p:nvGrpSpPr>
            <p:cNvPr id="230" name="Google Shape;230;p10"/>
            <p:cNvGrpSpPr/>
            <p:nvPr/>
          </p:nvGrpSpPr>
          <p:grpSpPr>
            <a:xfrm>
              <a:off x="7105082" y="4398619"/>
              <a:ext cx="1634714" cy="1579981"/>
              <a:chOff x="7105082" y="4398619"/>
              <a:chExt cx="1634714" cy="1579981"/>
            </a:xfrm>
          </p:grpSpPr>
          <p:grpSp>
            <p:nvGrpSpPr>
              <p:cNvPr id="231" name="Google Shape;231;p10"/>
              <p:cNvGrpSpPr/>
              <p:nvPr/>
            </p:nvGrpSpPr>
            <p:grpSpPr>
              <a:xfrm>
                <a:off x="7155743" y="4410075"/>
                <a:ext cx="1584053" cy="1568525"/>
                <a:chOff x="6740041" y="4410075"/>
                <a:chExt cx="1584053" cy="1568525"/>
              </a:xfrm>
            </p:grpSpPr>
            <p:grpSp>
              <p:nvGrpSpPr>
                <p:cNvPr id="232" name="Google Shape;232;p10"/>
                <p:cNvGrpSpPr/>
                <p:nvPr/>
              </p:nvGrpSpPr>
              <p:grpSpPr>
                <a:xfrm>
                  <a:off x="6740041" y="4410075"/>
                  <a:ext cx="1581518" cy="1568525"/>
                  <a:chOff x="5486400" y="3083455"/>
                  <a:chExt cx="3590925" cy="3561423"/>
                </a:xfrm>
              </p:grpSpPr>
              <p:sp>
                <p:nvSpPr>
                  <p:cNvPr id="233" name="Google Shape;233;p10"/>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4" name="Google Shape;234;p10"/>
                  <p:cNvPicPr preferRelativeResize="0"/>
                  <p:nvPr/>
                </p:nvPicPr>
                <p:blipFill rotWithShape="1">
                  <a:blip r:embed="rId9">
                    <a:alphaModFix/>
                  </a:blip>
                  <a:srcRect l="560" t="-1183" r="21042" b="1182"/>
                  <a:stretch/>
                </p:blipFill>
                <p:spPr>
                  <a:xfrm>
                    <a:off x="5486400" y="3083455"/>
                    <a:ext cx="3495675" cy="3495677"/>
                  </a:xfrm>
                  <a:prstGeom prst="ellipse">
                    <a:avLst/>
                  </a:prstGeom>
                  <a:solidFill>
                    <a:schemeClr val="lt1"/>
                  </a:solidFill>
                  <a:ln w="38100" cap="flat" cmpd="sng">
                    <a:solidFill>
                      <a:srgbClr val="000033"/>
                    </a:solidFill>
                    <a:prstDash val="solid"/>
                    <a:round/>
                    <a:headEnd type="none" w="sm" len="sm"/>
                    <a:tailEnd type="none" w="sm" len="sm"/>
                  </a:ln>
                </p:spPr>
              </p:pic>
            </p:grpSp>
            <p:sp>
              <p:nvSpPr>
                <p:cNvPr id="235" name="Google Shape;235;p10"/>
                <p:cNvSpPr/>
                <p:nvPr/>
              </p:nvSpPr>
              <p:spPr>
                <a:xfrm>
                  <a:off x="6784526" y="4433658"/>
                  <a:ext cx="1539568" cy="1539568"/>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236" name="Google Shape;236;p10"/>
              <p:cNvPicPr preferRelativeResize="0"/>
              <p:nvPr/>
            </p:nvPicPr>
            <p:blipFill rotWithShape="1">
              <a:blip r:embed="rId10">
                <a:alphaModFix/>
              </a:blip>
              <a:srcRect l="-1802" t="-1183" r="53036" b="60667"/>
              <a:stretch/>
            </p:blipFill>
            <p:spPr>
              <a:xfrm>
                <a:off x="7105082" y="4398619"/>
                <a:ext cx="957663" cy="623772"/>
              </a:xfrm>
              <a:prstGeom prst="rect">
                <a:avLst/>
              </a:prstGeom>
              <a:noFill/>
              <a:ln>
                <a:noFill/>
              </a:ln>
            </p:spPr>
          </p:pic>
        </p:grpSp>
        <p:pic>
          <p:nvPicPr>
            <p:cNvPr id="237" name="Google Shape;237;p10"/>
            <p:cNvPicPr preferRelativeResize="0"/>
            <p:nvPr/>
          </p:nvPicPr>
          <p:blipFill rotWithShape="1">
            <a:blip r:embed="rId9">
              <a:alphaModFix/>
            </a:blip>
            <a:srcRect l="59338" t="43478" r="-1971" b="38199"/>
            <a:stretch/>
          </p:blipFill>
          <p:spPr>
            <a:xfrm>
              <a:off x="8309102" y="5097515"/>
              <a:ext cx="837233" cy="28209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1"/>
                                        </p:tgtEl>
                                        <p:attrNameLst>
                                          <p:attrName>style.visibility</p:attrName>
                                        </p:attrNameLst>
                                      </p:cBhvr>
                                      <p:to>
                                        <p:strVal val="visible"/>
                                      </p:to>
                                    </p:set>
                                    <p:animEffect transition="in" filter="fade">
                                      <p:cBhvr>
                                        <p:cTn id="11" dur="500"/>
                                        <p:tgtEl>
                                          <p:spTgt spid="201"/>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09"/>
                                        </p:tgtEl>
                                        <p:attrNameLst>
                                          <p:attrName>style.visibility</p:attrName>
                                        </p:attrNameLst>
                                      </p:cBhvr>
                                      <p:to>
                                        <p:strVal val="visible"/>
                                      </p:to>
                                    </p:set>
                                    <p:anim calcmode="lin" valueType="num">
                                      <p:cBhvr additive="base">
                                        <p:cTn id="15" dur="1000"/>
                                        <p:tgtEl>
                                          <p:spTgt spid="209"/>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3"/>
                                        </p:tgtEl>
                                        <p:attrNameLst>
                                          <p:attrName>style.visibility</p:attrName>
                                        </p:attrNameLst>
                                      </p:cBhvr>
                                      <p:to>
                                        <p:strVal val="visible"/>
                                      </p:to>
                                    </p:set>
                                    <p:animEffect transition="in" filter="fade">
                                      <p:cBhvr>
                                        <p:cTn id="20" dur="1000"/>
                                        <p:tgtEl>
                                          <p:spTgt spid="20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4"/>
                                        </p:tgtEl>
                                        <p:attrNameLst>
                                          <p:attrName>style.visibility</p:attrName>
                                        </p:attrNameLst>
                                      </p:cBhvr>
                                      <p:to>
                                        <p:strVal val="visible"/>
                                      </p:to>
                                    </p:set>
                                    <p:animEffect transition="in" filter="fade">
                                      <p:cBhvr>
                                        <p:cTn id="25" dur="1000"/>
                                        <p:tgtEl>
                                          <p:spTgt spid="20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5"/>
                                        </p:tgtEl>
                                        <p:attrNameLst>
                                          <p:attrName>style.visibility</p:attrName>
                                        </p:attrNameLst>
                                      </p:cBhvr>
                                      <p:to>
                                        <p:strVal val="visible"/>
                                      </p:to>
                                    </p:set>
                                    <p:animEffect transition="in" filter="fade">
                                      <p:cBhvr>
                                        <p:cTn id="30" dur="1000"/>
                                        <p:tgtEl>
                                          <p:spTgt spid="205"/>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00"/>
                                        </p:tgtEl>
                                        <p:attrNameLst>
                                          <p:attrName>style.visibility</p:attrName>
                                        </p:attrNameLst>
                                      </p:cBhvr>
                                      <p:to>
                                        <p:strVal val="visible"/>
                                      </p:to>
                                    </p:set>
                                    <p:animEffect transition="in" filter="fade">
                                      <p:cBhvr>
                                        <p:cTn id="34" dur="1000"/>
                                        <p:tgtEl>
                                          <p:spTgt spid="20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9"/>
                                        </p:tgtEl>
                                        <p:attrNameLst>
                                          <p:attrName>style.visibility</p:attrName>
                                        </p:attrNameLst>
                                      </p:cBhvr>
                                      <p:to>
                                        <p:strVal val="visible"/>
                                      </p:to>
                                    </p:set>
                                    <p:animEffect transition="in" filter="fade">
                                      <p:cBhvr>
                                        <p:cTn id="39" dur="500"/>
                                        <p:tgtEl>
                                          <p:spTgt spid="219"/>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06"/>
                                        </p:tgtEl>
                                        <p:attrNameLst>
                                          <p:attrName>style.visibility</p:attrName>
                                        </p:attrNameLst>
                                      </p:cBhvr>
                                      <p:to>
                                        <p:strVal val="visible"/>
                                      </p:to>
                                    </p:set>
                                    <p:animEffect transition="in" filter="fade">
                                      <p:cBhvr>
                                        <p:cTn id="43" dur="500"/>
                                        <p:tgtEl>
                                          <p:spTgt spid="20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6"/>
                                        </p:tgtEl>
                                        <p:attrNameLst>
                                          <p:attrName>style.visibility</p:attrName>
                                        </p:attrNameLst>
                                      </p:cBhvr>
                                      <p:to>
                                        <p:strVal val="visible"/>
                                      </p:to>
                                    </p:set>
                                    <p:animEffect transition="in" filter="fade">
                                      <p:cBhvr>
                                        <p:cTn id="48" dur="500"/>
                                        <p:tgtEl>
                                          <p:spTgt spid="216"/>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224"/>
                                        </p:tgtEl>
                                        <p:attrNameLst>
                                          <p:attrName>style.visibility</p:attrName>
                                        </p:attrNameLst>
                                      </p:cBhvr>
                                      <p:to>
                                        <p:strVal val="visible"/>
                                      </p:to>
                                    </p:set>
                                    <p:animEffect transition="in" filter="fade">
                                      <p:cBhvr>
                                        <p:cTn id="52" dur="500"/>
                                        <p:tgtEl>
                                          <p:spTgt spid="224"/>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207"/>
                                        </p:tgtEl>
                                        <p:attrNameLst>
                                          <p:attrName>style.visibility</p:attrName>
                                        </p:attrNameLst>
                                      </p:cBhvr>
                                      <p:to>
                                        <p:strVal val="visible"/>
                                      </p:to>
                                    </p:set>
                                    <p:animEffect transition="in" filter="fade">
                                      <p:cBhvr>
                                        <p:cTn id="56" dur="500"/>
                                        <p:tgtEl>
                                          <p:spTgt spid="20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7"/>
                                        </p:tgtEl>
                                        <p:attrNameLst>
                                          <p:attrName>style.visibility</p:attrName>
                                        </p:attrNameLst>
                                      </p:cBhvr>
                                      <p:to>
                                        <p:strVal val="visible"/>
                                      </p:to>
                                    </p:set>
                                    <p:animEffect transition="in" filter="fade">
                                      <p:cBhvr>
                                        <p:cTn id="61" dur="500"/>
                                        <p:tgtEl>
                                          <p:spTgt spid="217"/>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29"/>
                                        </p:tgtEl>
                                        <p:attrNameLst>
                                          <p:attrName>style.visibility</p:attrName>
                                        </p:attrNameLst>
                                      </p:cBhvr>
                                      <p:to>
                                        <p:strVal val="visible"/>
                                      </p:to>
                                    </p:set>
                                    <p:animEffect transition="in" filter="fade">
                                      <p:cBhvr>
                                        <p:cTn id="65" dur="500"/>
                                        <p:tgtEl>
                                          <p:spTgt spid="229"/>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208"/>
                                        </p:tgtEl>
                                        <p:attrNameLst>
                                          <p:attrName>style.visibility</p:attrName>
                                        </p:attrNameLst>
                                      </p:cBhvr>
                                      <p:to>
                                        <p:strVal val="visible"/>
                                      </p:to>
                                    </p:set>
                                    <p:animEffect transition="in" filter="fade">
                                      <p:cBhvr>
                                        <p:cTn id="69" dur="500"/>
                                        <p:tgtEl>
                                          <p:spTgt spid="20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18"/>
                                        </p:tgtEl>
                                        <p:attrNameLst>
                                          <p:attrName>style.visibility</p:attrName>
                                        </p:attrNameLst>
                                      </p:cBhvr>
                                      <p:to>
                                        <p:strVal val="visible"/>
                                      </p:to>
                                    </p:set>
                                    <p:animEffect transition="in" filter="fade">
                                      <p:cBhvr>
                                        <p:cTn id="74" dur="500"/>
                                        <p:tgtEl>
                                          <p:spTgt spid="218"/>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210"/>
                                        </p:tgtEl>
                                        <p:attrNameLst>
                                          <p:attrName>style.visibility</p:attrName>
                                        </p:attrNameLst>
                                      </p:cBhvr>
                                      <p:to>
                                        <p:strVal val="visible"/>
                                      </p:to>
                                    </p:set>
                                    <p:animEffect transition="in" filter="fade">
                                      <p:cBhvr>
                                        <p:cTn id="78" dur="500"/>
                                        <p:tgtEl>
                                          <p:spTgt spid="210"/>
                                        </p:tgtEl>
                                      </p:cBhvr>
                                    </p:animEffect>
                                  </p:childTnLst>
                                </p:cTn>
                              </p:par>
                            </p:childTnLst>
                          </p:cTn>
                        </p:par>
                        <p:par>
                          <p:cTn id="79" fill="hold">
                            <p:stCondLst>
                              <p:cond delay="1000"/>
                            </p:stCondLst>
                            <p:childTnLst>
                              <p:par>
                                <p:cTn id="80" presetID="10" presetClass="entr" presetSubtype="0" fill="hold" nodeType="afterEffect">
                                  <p:stCondLst>
                                    <p:cond delay="0"/>
                                  </p:stCondLst>
                                  <p:childTnLst>
                                    <p:set>
                                      <p:cBhvr>
                                        <p:cTn id="81" dur="1" fill="hold">
                                          <p:stCondLst>
                                            <p:cond delay="0"/>
                                          </p:stCondLst>
                                        </p:cTn>
                                        <p:tgtEl>
                                          <p:spTgt spid="215"/>
                                        </p:tgtEl>
                                        <p:attrNameLst>
                                          <p:attrName>style.visibility</p:attrName>
                                        </p:attrNameLst>
                                      </p:cBhvr>
                                      <p:to>
                                        <p:strVal val="visible"/>
                                      </p:to>
                                    </p:set>
                                    <p:animEffect transition="in" filter="fade">
                                      <p:cBhvr>
                                        <p:cTn id="82"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1"/>
          <p:cNvPicPr preferRelativeResize="0"/>
          <p:nvPr/>
        </p:nvPicPr>
        <p:blipFill rotWithShape="1">
          <a:blip r:embed="rId3">
            <a:alphaModFix/>
          </a:blip>
          <a:srcRect/>
          <a:stretch/>
        </p:blipFill>
        <p:spPr>
          <a:xfrm>
            <a:off x="1072835" y="2623143"/>
            <a:ext cx="6998329" cy="4021787"/>
          </a:xfrm>
          <a:prstGeom prst="rect">
            <a:avLst/>
          </a:prstGeom>
          <a:noFill/>
          <a:ln>
            <a:noFill/>
          </a:ln>
        </p:spPr>
      </p:pic>
      <p:sp>
        <p:nvSpPr>
          <p:cNvPr id="243" name="Google Shape;243;p11"/>
          <p:cNvSpPr>
            <a:spLocks noGrp="1"/>
          </p:cNvSpPr>
          <p:nvPr>
            <p:ph type="title"/>
          </p:nvPr>
        </p:nvSpPr>
        <p:spPr>
          <a:xfrm>
            <a:off x="904876" y="435537"/>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r" rtl="0">
              <a:lnSpc>
                <a:spcPct val="90000"/>
              </a:lnSpc>
              <a:spcBef>
                <a:spcPts val="0"/>
              </a:spcBef>
              <a:spcAft>
                <a:spcPts val="0"/>
              </a:spcAft>
              <a:buClr>
                <a:srgbClr val="000033"/>
              </a:buClr>
              <a:buSzPts val="3600"/>
              <a:buFont typeface="Arial"/>
              <a:buNone/>
            </a:pPr>
            <a:r>
              <a:rPr lang="en-US" sz="3600">
                <a:solidFill>
                  <a:srgbClr val="000033"/>
                </a:solidFill>
              </a:rPr>
              <a:t>How have birds adapted to eat?</a:t>
            </a:r>
            <a:endParaRPr/>
          </a:p>
        </p:txBody>
      </p:sp>
      <p:pic>
        <p:nvPicPr>
          <p:cNvPr id="244" name="Google Shape;244;p11"/>
          <p:cNvPicPr preferRelativeResize="0"/>
          <p:nvPr/>
        </p:nvPicPr>
        <p:blipFill rotWithShape="1">
          <a:blip r:embed="rId4">
            <a:alphaModFix/>
          </a:blip>
          <a:srcRect l="37725" t="9446" r="11600" b="75770"/>
          <a:stretch/>
        </p:blipFill>
        <p:spPr>
          <a:xfrm>
            <a:off x="-1547814" y="641913"/>
            <a:ext cx="3133726" cy="685800"/>
          </a:xfrm>
          <a:prstGeom prst="rect">
            <a:avLst/>
          </a:prstGeom>
          <a:noFill/>
          <a:ln>
            <a:noFill/>
          </a:ln>
        </p:spPr>
      </p:pic>
      <p:sp>
        <p:nvSpPr>
          <p:cNvPr id="245" name="Google Shape;245;p11"/>
          <p:cNvSpPr/>
          <p:nvPr/>
        </p:nvSpPr>
        <p:spPr>
          <a:xfrm>
            <a:off x="755650" y="1255613"/>
            <a:ext cx="7632701" cy="1049106"/>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Adaptation is a process that sees characteristics of living things change gradually over time to become better equipped to survive in the environment around them.</a:t>
            </a:r>
            <a:endParaRPr sz="1800">
              <a:solidFill>
                <a:schemeClr val="lt1"/>
              </a:solidFill>
              <a:latin typeface="Arial"/>
              <a:ea typeface="Arial"/>
              <a:cs typeface="Arial"/>
              <a:sym typeface="Arial"/>
            </a:endParaRPr>
          </a:p>
        </p:txBody>
      </p:sp>
      <p:sp>
        <p:nvSpPr>
          <p:cNvPr id="246" name="Google Shape;246;p11"/>
          <p:cNvSpPr/>
          <p:nvPr/>
        </p:nvSpPr>
        <p:spPr>
          <a:xfrm>
            <a:off x="755650" y="2377093"/>
            <a:ext cx="7632700"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This process applies to a whole species with changes passed on from generation to generation. This is known as evolution.</a:t>
            </a: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3"/>
                                        </p:tgtEl>
                                        <p:attrNameLst>
                                          <p:attrName>style.visibility</p:attrName>
                                        </p:attrNameLst>
                                      </p:cBhvr>
                                      <p:to>
                                        <p:strVal val="visible"/>
                                      </p:to>
                                    </p:set>
                                    <p:animEffect transition="in" filter="fade">
                                      <p:cBhvr>
                                        <p:cTn id="11" dur="500"/>
                                        <p:tgtEl>
                                          <p:spTgt spid="2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5"/>
                                        </p:tgtEl>
                                        <p:attrNameLst>
                                          <p:attrName>style.visibility</p:attrName>
                                        </p:attrNameLst>
                                      </p:cBhvr>
                                      <p:to>
                                        <p:strVal val="visible"/>
                                      </p:to>
                                    </p:set>
                                    <p:animEffect transition="in" filter="fade">
                                      <p:cBhvr>
                                        <p:cTn id="16" dur="1000"/>
                                        <p:tgtEl>
                                          <p:spTgt spid="2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6"/>
                                        </p:tgtEl>
                                        <p:attrNameLst>
                                          <p:attrName>style.visibility</p:attrName>
                                        </p:attrNameLst>
                                      </p:cBhvr>
                                      <p:to>
                                        <p:strVal val="visible"/>
                                      </p:to>
                                    </p:set>
                                    <p:animEffect transition="in" filter="fade">
                                      <p:cBhvr>
                                        <p:cTn id="21" dur="1000"/>
                                        <p:tgtEl>
                                          <p:spTgt spid="24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2"/>
                                        </p:tgtEl>
                                        <p:attrNameLst>
                                          <p:attrName>style.visibility</p:attrName>
                                        </p:attrNameLst>
                                      </p:cBhvr>
                                      <p:to>
                                        <p:strVal val="visible"/>
                                      </p:to>
                                    </p:set>
                                    <p:animEffect transition="in" filter="fade">
                                      <p:cBhvr>
                                        <p:cTn id="26"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12"/>
          <p:cNvGrpSpPr/>
          <p:nvPr/>
        </p:nvGrpSpPr>
        <p:grpSpPr>
          <a:xfrm>
            <a:off x="472985" y="1702049"/>
            <a:ext cx="8198032" cy="4682312"/>
            <a:chOff x="472985" y="1702049"/>
            <a:chExt cx="8198032" cy="4682312"/>
          </a:xfrm>
        </p:grpSpPr>
        <p:sp>
          <p:nvSpPr>
            <p:cNvPr id="252" name="Google Shape;252;p12"/>
            <p:cNvSpPr/>
            <p:nvPr/>
          </p:nvSpPr>
          <p:spPr>
            <a:xfrm rot="10800000" flipH="1">
              <a:off x="5920967" y="1702049"/>
              <a:ext cx="2750050" cy="4682311"/>
            </a:xfrm>
            <a:prstGeom prst="round1Rect">
              <a:avLst>
                <a:gd name="adj" fmla="val 6200"/>
              </a:avLst>
            </a:prstGeom>
            <a:solidFill>
              <a:srgbClr val="7DAA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3" name="Google Shape;253;p12"/>
            <p:cNvSpPr/>
            <p:nvPr/>
          </p:nvSpPr>
          <p:spPr>
            <a:xfrm rot="10800000">
              <a:off x="472985" y="1702050"/>
              <a:ext cx="5537201" cy="4682311"/>
            </a:xfrm>
            <a:prstGeom prst="round1Rect">
              <a:avLst>
                <a:gd name="adj" fmla="val 3059"/>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54" name="Google Shape;254;p12"/>
          <p:cNvSpPr>
            <a:spLocks noGrp="1"/>
          </p:cNvSpPr>
          <p:nvPr>
            <p:ph type="title"/>
          </p:nvPr>
        </p:nvSpPr>
        <p:spPr>
          <a:xfrm>
            <a:off x="904876" y="435537"/>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r" rtl="0">
              <a:lnSpc>
                <a:spcPct val="90000"/>
              </a:lnSpc>
              <a:spcBef>
                <a:spcPts val="0"/>
              </a:spcBef>
              <a:spcAft>
                <a:spcPts val="0"/>
              </a:spcAft>
              <a:buClr>
                <a:srgbClr val="000033"/>
              </a:buClr>
              <a:buSzPts val="3600"/>
              <a:buFont typeface="Arial"/>
              <a:buNone/>
            </a:pPr>
            <a:r>
              <a:rPr lang="en-US" sz="3600">
                <a:solidFill>
                  <a:srgbClr val="000033"/>
                </a:solidFill>
              </a:rPr>
              <a:t>How have birds adapted to eat?</a:t>
            </a:r>
            <a:endParaRPr/>
          </a:p>
        </p:txBody>
      </p:sp>
      <p:pic>
        <p:nvPicPr>
          <p:cNvPr id="255" name="Google Shape;255;p12"/>
          <p:cNvPicPr preferRelativeResize="0"/>
          <p:nvPr/>
        </p:nvPicPr>
        <p:blipFill rotWithShape="1">
          <a:blip r:embed="rId3">
            <a:alphaModFix/>
          </a:blip>
          <a:srcRect l="37725" t="9446" r="11600" b="75770"/>
          <a:stretch/>
        </p:blipFill>
        <p:spPr>
          <a:xfrm>
            <a:off x="-1547814" y="641913"/>
            <a:ext cx="3133726" cy="685800"/>
          </a:xfrm>
          <a:prstGeom prst="rect">
            <a:avLst/>
          </a:prstGeom>
          <a:noFill/>
          <a:ln>
            <a:noFill/>
          </a:ln>
        </p:spPr>
      </p:pic>
      <p:sp>
        <p:nvSpPr>
          <p:cNvPr id="256" name="Google Shape;256;p12"/>
          <p:cNvSpPr/>
          <p:nvPr/>
        </p:nvSpPr>
        <p:spPr>
          <a:xfrm>
            <a:off x="1057279" y="1351121"/>
            <a:ext cx="4368611"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Like many animals, birds have adapted to eat in their natural environment:</a:t>
            </a:r>
            <a:endParaRPr/>
          </a:p>
        </p:txBody>
      </p:sp>
      <p:pic>
        <p:nvPicPr>
          <p:cNvPr id="257" name="Google Shape;257;p12"/>
          <p:cNvPicPr preferRelativeResize="0"/>
          <p:nvPr/>
        </p:nvPicPr>
        <p:blipFill rotWithShape="1">
          <a:blip r:embed="rId4">
            <a:alphaModFix/>
          </a:blip>
          <a:srcRect l="45632" t="9980" r="12078" b="75663"/>
          <a:stretch/>
        </p:blipFill>
        <p:spPr>
          <a:xfrm>
            <a:off x="-1495425" y="2209415"/>
            <a:ext cx="2400301" cy="611258"/>
          </a:xfrm>
          <a:prstGeom prst="rect">
            <a:avLst/>
          </a:prstGeom>
          <a:noFill/>
          <a:ln>
            <a:noFill/>
          </a:ln>
        </p:spPr>
      </p:pic>
      <p:sp>
        <p:nvSpPr>
          <p:cNvPr id="258" name="Google Shape;258;p12"/>
          <p:cNvSpPr/>
          <p:nvPr/>
        </p:nvSpPr>
        <p:spPr>
          <a:xfrm>
            <a:off x="755650" y="2225358"/>
            <a:ext cx="5254625" cy="1326105"/>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rgbClr val="000033"/>
                </a:solidFill>
                <a:latin typeface="Arial"/>
                <a:ea typeface="Arial"/>
                <a:cs typeface="Arial"/>
                <a:sym typeface="Arial"/>
              </a:rPr>
              <a:t>The shape and size of birds’ beaks have evolved to suit the food available to them, for which they might need to dig, scoop, peck, tear or forage in different ways.</a:t>
            </a:r>
            <a:endParaRPr/>
          </a:p>
        </p:txBody>
      </p:sp>
      <p:pic>
        <p:nvPicPr>
          <p:cNvPr id="259" name="Google Shape;259;p12"/>
          <p:cNvPicPr preferRelativeResize="0"/>
          <p:nvPr/>
        </p:nvPicPr>
        <p:blipFill rotWithShape="1">
          <a:blip r:embed="rId4">
            <a:alphaModFix/>
          </a:blip>
          <a:srcRect l="45632" t="9980" r="12078" b="75663"/>
          <a:stretch/>
        </p:blipFill>
        <p:spPr>
          <a:xfrm>
            <a:off x="-1489829" y="3518041"/>
            <a:ext cx="2400301" cy="611258"/>
          </a:xfrm>
          <a:prstGeom prst="rect">
            <a:avLst/>
          </a:prstGeom>
          <a:noFill/>
          <a:ln>
            <a:noFill/>
          </a:ln>
        </p:spPr>
      </p:pic>
      <p:sp>
        <p:nvSpPr>
          <p:cNvPr id="260" name="Google Shape;260;p12"/>
          <p:cNvSpPr/>
          <p:nvPr/>
        </p:nvSpPr>
        <p:spPr>
          <a:xfrm>
            <a:off x="755650" y="3563877"/>
            <a:ext cx="5254625" cy="1326105"/>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rgbClr val="000033"/>
                </a:solidFill>
                <a:latin typeface="Arial"/>
                <a:ea typeface="Arial"/>
                <a:cs typeface="Arial"/>
                <a:sym typeface="Arial"/>
              </a:rPr>
              <a:t>Birds have a digestive system that can quickly change nutrients in food into fat to give them </a:t>
            </a:r>
            <a:br>
              <a:rPr lang="en-US" sz="1800">
                <a:solidFill>
                  <a:srgbClr val="000033"/>
                </a:solidFill>
                <a:latin typeface="Arial"/>
                <a:ea typeface="Arial"/>
                <a:cs typeface="Arial"/>
                <a:sym typeface="Arial"/>
              </a:rPr>
            </a:br>
            <a:r>
              <a:rPr lang="en-US" sz="1800">
                <a:solidFill>
                  <a:srgbClr val="000033"/>
                </a:solidFill>
                <a:latin typeface="Arial"/>
                <a:ea typeface="Arial"/>
                <a:cs typeface="Arial"/>
                <a:sym typeface="Arial"/>
              </a:rPr>
              <a:t>a good energy store, for example for a long flight or cold night.</a:t>
            </a:r>
            <a:endParaRPr/>
          </a:p>
        </p:txBody>
      </p:sp>
      <p:pic>
        <p:nvPicPr>
          <p:cNvPr id="261" name="Google Shape;261;p12"/>
          <p:cNvPicPr preferRelativeResize="0"/>
          <p:nvPr/>
        </p:nvPicPr>
        <p:blipFill rotWithShape="1">
          <a:blip r:embed="rId4">
            <a:alphaModFix/>
          </a:blip>
          <a:srcRect l="45632" t="9980" r="12078" b="75663"/>
          <a:stretch/>
        </p:blipFill>
        <p:spPr>
          <a:xfrm>
            <a:off x="-1489829" y="4902396"/>
            <a:ext cx="2400301" cy="611258"/>
          </a:xfrm>
          <a:prstGeom prst="rect">
            <a:avLst/>
          </a:prstGeom>
          <a:noFill/>
          <a:ln>
            <a:noFill/>
          </a:ln>
        </p:spPr>
      </p:pic>
      <p:sp>
        <p:nvSpPr>
          <p:cNvPr id="262" name="Google Shape;262;p12"/>
          <p:cNvSpPr/>
          <p:nvPr/>
        </p:nvSpPr>
        <p:spPr>
          <a:xfrm>
            <a:off x="749300" y="4889982"/>
            <a:ext cx="5254625" cy="1326105"/>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rgbClr val="000033"/>
                </a:solidFill>
                <a:latin typeface="Arial"/>
                <a:ea typeface="Arial"/>
                <a:cs typeface="Arial"/>
                <a:sym typeface="Arial"/>
              </a:rPr>
              <a:t>Insect-eating birds use saliva to create clumps of food, while birds of prey store bits of food that they cannot digest and cough it up in a ball called a pellet.</a:t>
            </a:r>
            <a:endParaRPr/>
          </a:p>
        </p:txBody>
      </p:sp>
      <p:pic>
        <p:nvPicPr>
          <p:cNvPr id="263" name="Google Shape;263;p12"/>
          <p:cNvPicPr preferRelativeResize="0"/>
          <p:nvPr/>
        </p:nvPicPr>
        <p:blipFill rotWithShape="1">
          <a:blip r:embed="rId5">
            <a:alphaModFix/>
          </a:blip>
          <a:srcRect l="8185" t="77671" r="53478"/>
          <a:stretch/>
        </p:blipFill>
        <p:spPr>
          <a:xfrm rot="-506842">
            <a:off x="6043834" y="5267497"/>
            <a:ext cx="2037030" cy="865489"/>
          </a:xfrm>
          <a:prstGeom prst="rect">
            <a:avLst/>
          </a:prstGeom>
          <a:noFill/>
          <a:ln>
            <a:noFill/>
          </a:ln>
        </p:spPr>
      </p:pic>
      <p:pic>
        <p:nvPicPr>
          <p:cNvPr id="264" name="Google Shape;264;p12"/>
          <p:cNvPicPr preferRelativeResize="0"/>
          <p:nvPr/>
        </p:nvPicPr>
        <p:blipFill rotWithShape="1">
          <a:blip r:embed="rId5">
            <a:alphaModFix/>
          </a:blip>
          <a:srcRect l="71506" t="726" r="4061" b="76945"/>
          <a:stretch/>
        </p:blipFill>
        <p:spPr>
          <a:xfrm>
            <a:off x="7372720" y="5490112"/>
            <a:ext cx="1298296" cy="865489"/>
          </a:xfrm>
          <a:prstGeom prst="rect">
            <a:avLst/>
          </a:prstGeom>
          <a:noFill/>
          <a:ln>
            <a:noFill/>
          </a:ln>
        </p:spPr>
      </p:pic>
      <p:pic>
        <p:nvPicPr>
          <p:cNvPr id="265" name="Google Shape;265;p12"/>
          <p:cNvPicPr preferRelativeResize="0"/>
          <p:nvPr/>
        </p:nvPicPr>
        <p:blipFill rotWithShape="1">
          <a:blip r:embed="rId5">
            <a:alphaModFix/>
          </a:blip>
          <a:srcRect l="54941" t="35807" r="-3388" b="32494"/>
          <a:stretch/>
        </p:blipFill>
        <p:spPr>
          <a:xfrm>
            <a:off x="6003925" y="1742532"/>
            <a:ext cx="2574288" cy="1228652"/>
          </a:xfrm>
          <a:prstGeom prst="roundRect">
            <a:avLst>
              <a:gd name="adj" fmla="val 16667"/>
            </a:avLst>
          </a:prstGeom>
          <a:noFill/>
          <a:ln>
            <a:noFill/>
          </a:ln>
        </p:spPr>
      </p:pic>
      <p:pic>
        <p:nvPicPr>
          <p:cNvPr id="266" name="Google Shape;266;p12"/>
          <p:cNvPicPr preferRelativeResize="0"/>
          <p:nvPr/>
        </p:nvPicPr>
        <p:blipFill rotWithShape="1">
          <a:blip r:embed="rId5">
            <a:alphaModFix/>
          </a:blip>
          <a:srcRect l="3721" t="32665" r="60602" b="28928"/>
          <a:stretch/>
        </p:blipFill>
        <p:spPr>
          <a:xfrm>
            <a:off x="6775429" y="2636518"/>
            <a:ext cx="1895587" cy="1488680"/>
          </a:xfrm>
          <a:prstGeom prst="roundRect">
            <a:avLst>
              <a:gd name="adj" fmla="val 16667"/>
            </a:avLst>
          </a:prstGeom>
          <a:noFill/>
          <a:ln>
            <a:noFill/>
          </a:ln>
        </p:spPr>
      </p:pic>
      <p:pic>
        <p:nvPicPr>
          <p:cNvPr id="267" name="Google Shape;267;p12"/>
          <p:cNvPicPr preferRelativeResize="0"/>
          <p:nvPr/>
        </p:nvPicPr>
        <p:blipFill rotWithShape="1">
          <a:blip r:embed="rId5">
            <a:alphaModFix/>
          </a:blip>
          <a:srcRect l="35444" t="-2527" r="43694" b="55858"/>
          <a:stretch/>
        </p:blipFill>
        <p:spPr>
          <a:xfrm>
            <a:off x="6003924" y="2755948"/>
            <a:ext cx="1108486" cy="1808925"/>
          </a:xfrm>
          <a:prstGeom prst="roundRect">
            <a:avLst>
              <a:gd name="adj" fmla="val 16667"/>
            </a:avLst>
          </a:prstGeom>
          <a:noFill/>
          <a:ln>
            <a:noFill/>
          </a:ln>
        </p:spPr>
      </p:pic>
      <p:pic>
        <p:nvPicPr>
          <p:cNvPr id="268" name="Google Shape;268;p12"/>
          <p:cNvPicPr preferRelativeResize="0"/>
          <p:nvPr/>
        </p:nvPicPr>
        <p:blipFill rotWithShape="1">
          <a:blip r:embed="rId6">
            <a:alphaModFix/>
          </a:blip>
          <a:srcRect l="62226" t="75199" r="3917" b="-5371"/>
          <a:stretch/>
        </p:blipFill>
        <p:spPr>
          <a:xfrm>
            <a:off x="5991314" y="4564769"/>
            <a:ext cx="1568229" cy="1019502"/>
          </a:xfrm>
          <a:prstGeom prst="roundRect">
            <a:avLst>
              <a:gd name="adj" fmla="val 16667"/>
            </a:avLst>
          </a:prstGeom>
          <a:noFill/>
          <a:ln>
            <a:noFill/>
          </a:ln>
        </p:spPr>
      </p:pic>
      <p:pic>
        <p:nvPicPr>
          <p:cNvPr id="269" name="Google Shape;269;p12"/>
          <p:cNvPicPr preferRelativeResize="0"/>
          <p:nvPr/>
        </p:nvPicPr>
        <p:blipFill rotWithShape="1">
          <a:blip r:embed="rId7">
            <a:alphaModFix/>
          </a:blip>
          <a:srcRect l="-2611" t="-2516" r="77004" b="74796"/>
          <a:stretch/>
        </p:blipFill>
        <p:spPr>
          <a:xfrm>
            <a:off x="7341581" y="4027544"/>
            <a:ext cx="1360573" cy="1074451"/>
          </a:xfrm>
          <a:prstGeom prst="roundRect">
            <a:avLst>
              <a:gd name="adj" fmla="val 16667"/>
            </a:avLst>
          </a:prstGeom>
          <a:noFill/>
          <a:ln>
            <a:noFill/>
          </a:ln>
        </p:spPr>
      </p:pic>
      <p:pic>
        <p:nvPicPr>
          <p:cNvPr id="270" name="Google Shape;270;p12"/>
          <p:cNvPicPr preferRelativeResize="0"/>
          <p:nvPr/>
        </p:nvPicPr>
        <p:blipFill rotWithShape="1">
          <a:blip r:embed="rId8">
            <a:alphaModFix/>
          </a:blip>
          <a:srcRect/>
          <a:stretch/>
        </p:blipFill>
        <p:spPr>
          <a:xfrm>
            <a:off x="5338675" y="1477079"/>
            <a:ext cx="3447347" cy="4878522"/>
          </a:xfrm>
          <a:prstGeom prst="rect">
            <a:avLst/>
          </a:prstGeom>
          <a:noFill/>
          <a:ln>
            <a:noFill/>
          </a:ln>
        </p:spPr>
      </p:pic>
      <p:pic>
        <p:nvPicPr>
          <p:cNvPr id="271" name="Google Shape;271;p12"/>
          <p:cNvPicPr preferRelativeResize="0"/>
          <p:nvPr/>
        </p:nvPicPr>
        <p:blipFill rotWithShape="1">
          <a:blip r:embed="rId9">
            <a:alphaModFix/>
          </a:blip>
          <a:srcRect/>
          <a:stretch/>
        </p:blipFill>
        <p:spPr>
          <a:xfrm flipH="1">
            <a:off x="5878763" y="2820672"/>
            <a:ext cx="3324850" cy="35636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1000"/>
                                        <p:tgtEl>
                                          <p:spTgt spid="2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1"/>
                                        </p:tgtEl>
                                        <p:attrNameLst>
                                          <p:attrName>style.visibility</p:attrName>
                                        </p:attrNameLst>
                                      </p:cBhvr>
                                      <p:to>
                                        <p:strVal val="visible"/>
                                      </p:to>
                                    </p:set>
                                    <p:animEffect transition="in" filter="fade">
                                      <p:cBhvr>
                                        <p:cTn id="11" dur="500"/>
                                        <p:tgtEl>
                                          <p:spTgt spid="2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7"/>
                                        </p:tgtEl>
                                        <p:attrNameLst>
                                          <p:attrName>style.visibility</p:attrName>
                                        </p:attrNameLst>
                                      </p:cBhvr>
                                      <p:to>
                                        <p:strVal val="visible"/>
                                      </p:to>
                                    </p:set>
                                    <p:animEffect transition="in" filter="fade">
                                      <p:cBhvr>
                                        <p:cTn id="16" dur="500"/>
                                        <p:tgtEl>
                                          <p:spTgt spid="25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58"/>
                                        </p:tgtEl>
                                        <p:attrNameLst>
                                          <p:attrName>style.visibility</p:attrName>
                                        </p:attrNameLst>
                                      </p:cBhvr>
                                      <p:to>
                                        <p:strVal val="visible"/>
                                      </p:to>
                                    </p:set>
                                    <p:animEffect transition="in" filter="fade">
                                      <p:cBhvr>
                                        <p:cTn id="20" dur="500"/>
                                        <p:tgtEl>
                                          <p:spTgt spid="25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65"/>
                                        </p:tgtEl>
                                        <p:attrNameLst>
                                          <p:attrName>style.visibility</p:attrName>
                                        </p:attrNameLst>
                                      </p:cBhvr>
                                      <p:to>
                                        <p:strVal val="visible"/>
                                      </p:to>
                                    </p:set>
                                    <p:animEffect transition="in" filter="fade">
                                      <p:cBhvr>
                                        <p:cTn id="24" dur="500"/>
                                        <p:tgtEl>
                                          <p:spTgt spid="265"/>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67"/>
                                        </p:tgtEl>
                                        <p:attrNameLst>
                                          <p:attrName>style.visibility</p:attrName>
                                        </p:attrNameLst>
                                      </p:cBhvr>
                                      <p:to>
                                        <p:strVal val="visible"/>
                                      </p:to>
                                    </p:set>
                                    <p:animEffect transition="in" filter="fade">
                                      <p:cBhvr>
                                        <p:cTn id="28" dur="500"/>
                                        <p:tgtEl>
                                          <p:spTgt spid="26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66"/>
                                        </p:tgtEl>
                                        <p:attrNameLst>
                                          <p:attrName>style.visibility</p:attrName>
                                        </p:attrNameLst>
                                      </p:cBhvr>
                                      <p:to>
                                        <p:strVal val="visible"/>
                                      </p:to>
                                    </p:set>
                                    <p:animEffect transition="in" filter="fade">
                                      <p:cBhvr>
                                        <p:cTn id="32" dur="500"/>
                                        <p:tgtEl>
                                          <p:spTgt spid="266"/>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268"/>
                                        </p:tgtEl>
                                        <p:attrNameLst>
                                          <p:attrName>style.visibility</p:attrName>
                                        </p:attrNameLst>
                                      </p:cBhvr>
                                      <p:to>
                                        <p:strVal val="visible"/>
                                      </p:to>
                                    </p:set>
                                    <p:animEffect transition="in" filter="fade">
                                      <p:cBhvr>
                                        <p:cTn id="36" dur="500"/>
                                        <p:tgtEl>
                                          <p:spTgt spid="268"/>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69"/>
                                        </p:tgtEl>
                                        <p:attrNameLst>
                                          <p:attrName>style.visibility</p:attrName>
                                        </p:attrNameLst>
                                      </p:cBhvr>
                                      <p:to>
                                        <p:strVal val="visible"/>
                                      </p:to>
                                    </p:set>
                                    <p:animEffect transition="in" filter="fade">
                                      <p:cBhvr>
                                        <p:cTn id="40" dur="500"/>
                                        <p:tgtEl>
                                          <p:spTgt spid="269"/>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263"/>
                                        </p:tgtEl>
                                        <p:attrNameLst>
                                          <p:attrName>style.visibility</p:attrName>
                                        </p:attrNameLst>
                                      </p:cBhvr>
                                      <p:to>
                                        <p:strVal val="visible"/>
                                      </p:to>
                                    </p:set>
                                    <p:animEffect transition="in" filter="fade">
                                      <p:cBhvr>
                                        <p:cTn id="44" dur="500"/>
                                        <p:tgtEl>
                                          <p:spTgt spid="263"/>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264"/>
                                        </p:tgtEl>
                                        <p:attrNameLst>
                                          <p:attrName>style.visibility</p:attrName>
                                        </p:attrNameLst>
                                      </p:cBhvr>
                                      <p:to>
                                        <p:strVal val="visible"/>
                                      </p:to>
                                    </p:set>
                                    <p:animEffect transition="in" filter="fade">
                                      <p:cBhvr>
                                        <p:cTn id="48" dur="500"/>
                                        <p:tgtEl>
                                          <p:spTgt spid="26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65"/>
                                        </p:tgtEl>
                                      </p:cBhvr>
                                    </p:animEffect>
                                    <p:set>
                                      <p:cBhvr>
                                        <p:cTn id="53" dur="1" fill="hold">
                                          <p:stCondLst>
                                            <p:cond delay="500"/>
                                          </p:stCondLst>
                                        </p:cTn>
                                        <p:tgtEl>
                                          <p:spTgt spid="26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67"/>
                                        </p:tgtEl>
                                      </p:cBhvr>
                                    </p:animEffect>
                                    <p:set>
                                      <p:cBhvr>
                                        <p:cTn id="56" dur="1" fill="hold">
                                          <p:stCondLst>
                                            <p:cond delay="500"/>
                                          </p:stCondLst>
                                        </p:cTn>
                                        <p:tgtEl>
                                          <p:spTgt spid="26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66"/>
                                        </p:tgtEl>
                                      </p:cBhvr>
                                    </p:animEffect>
                                    <p:set>
                                      <p:cBhvr>
                                        <p:cTn id="59" dur="1" fill="hold">
                                          <p:stCondLst>
                                            <p:cond delay="500"/>
                                          </p:stCondLst>
                                        </p:cTn>
                                        <p:tgtEl>
                                          <p:spTgt spid="26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68"/>
                                        </p:tgtEl>
                                      </p:cBhvr>
                                    </p:animEffect>
                                    <p:set>
                                      <p:cBhvr>
                                        <p:cTn id="62" dur="1" fill="hold">
                                          <p:stCondLst>
                                            <p:cond delay="500"/>
                                          </p:stCondLst>
                                        </p:cTn>
                                        <p:tgtEl>
                                          <p:spTgt spid="26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69"/>
                                        </p:tgtEl>
                                      </p:cBhvr>
                                    </p:animEffect>
                                    <p:set>
                                      <p:cBhvr>
                                        <p:cTn id="65" dur="1" fill="hold">
                                          <p:stCondLst>
                                            <p:cond delay="500"/>
                                          </p:stCondLst>
                                        </p:cTn>
                                        <p:tgtEl>
                                          <p:spTgt spid="26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63"/>
                                        </p:tgtEl>
                                      </p:cBhvr>
                                    </p:animEffect>
                                    <p:set>
                                      <p:cBhvr>
                                        <p:cTn id="68" dur="1" fill="hold">
                                          <p:stCondLst>
                                            <p:cond delay="500"/>
                                          </p:stCondLst>
                                        </p:cTn>
                                        <p:tgtEl>
                                          <p:spTgt spid="26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64"/>
                                        </p:tgtEl>
                                      </p:cBhvr>
                                    </p:animEffect>
                                    <p:set>
                                      <p:cBhvr>
                                        <p:cTn id="71" dur="1" fill="hold">
                                          <p:stCondLst>
                                            <p:cond delay="500"/>
                                          </p:stCondLst>
                                        </p:cTn>
                                        <p:tgtEl>
                                          <p:spTgt spid="264"/>
                                        </p:tgtEl>
                                        <p:attrNameLst>
                                          <p:attrName>style.visibility</p:attrName>
                                        </p:attrNameLst>
                                      </p:cBhvr>
                                      <p:to>
                                        <p:strVal val="hidden"/>
                                      </p:to>
                                    </p:set>
                                  </p:childTnLst>
                                </p:cTn>
                              </p:par>
                            </p:childTnLst>
                          </p:cTn>
                        </p:par>
                        <p:par>
                          <p:cTn id="72" fill="hold">
                            <p:stCondLst>
                              <p:cond delay="500"/>
                            </p:stCondLst>
                            <p:childTnLst>
                              <p:par>
                                <p:cTn id="73" presetID="2" presetClass="entr" presetSubtype="8" fill="hold" nodeType="afterEffect">
                                  <p:stCondLst>
                                    <p:cond delay="0"/>
                                  </p:stCondLst>
                                  <p:childTnLst>
                                    <p:set>
                                      <p:cBhvr>
                                        <p:cTn id="74" dur="1" fill="hold">
                                          <p:stCondLst>
                                            <p:cond delay="0"/>
                                          </p:stCondLst>
                                        </p:cTn>
                                        <p:tgtEl>
                                          <p:spTgt spid="270"/>
                                        </p:tgtEl>
                                        <p:attrNameLst>
                                          <p:attrName>style.visibility</p:attrName>
                                        </p:attrNameLst>
                                      </p:cBhvr>
                                      <p:to>
                                        <p:strVal val="visible"/>
                                      </p:to>
                                    </p:set>
                                    <p:anim calcmode="lin" valueType="num">
                                      <p:cBhvr additive="base">
                                        <p:cTn id="75" dur="1000"/>
                                        <p:tgtEl>
                                          <p:spTgt spid="270"/>
                                        </p:tgtEl>
                                        <p:attrNameLst>
                                          <p:attrName>ppt_x</p:attrName>
                                        </p:attrNameLst>
                                      </p:cBhvr>
                                      <p:tavLst>
                                        <p:tav tm="0">
                                          <p:val>
                                            <p:strVal val="#ppt_x-1"/>
                                          </p:val>
                                        </p:tav>
                                        <p:tav tm="100000">
                                          <p:val>
                                            <p:strVal val="#ppt_x"/>
                                          </p:val>
                                        </p:tav>
                                      </p:tavLst>
                                    </p:anim>
                                  </p:childTnLst>
                                </p:cTn>
                              </p:par>
                              <p:par>
                                <p:cTn id="76" presetID="10" presetClass="entr" presetSubtype="0" fill="hold" nodeType="withEffect">
                                  <p:stCondLst>
                                    <p:cond delay="0"/>
                                  </p:stCondLst>
                                  <p:childTnLst>
                                    <p:set>
                                      <p:cBhvr>
                                        <p:cTn id="77" dur="1" fill="hold">
                                          <p:stCondLst>
                                            <p:cond delay="0"/>
                                          </p:stCondLst>
                                        </p:cTn>
                                        <p:tgtEl>
                                          <p:spTgt spid="259"/>
                                        </p:tgtEl>
                                        <p:attrNameLst>
                                          <p:attrName>style.visibility</p:attrName>
                                        </p:attrNameLst>
                                      </p:cBhvr>
                                      <p:to>
                                        <p:strVal val="visible"/>
                                      </p:to>
                                    </p:set>
                                    <p:animEffect transition="in" filter="fade">
                                      <p:cBhvr>
                                        <p:cTn id="78" dur="500"/>
                                        <p:tgtEl>
                                          <p:spTgt spid="259"/>
                                        </p:tgtEl>
                                      </p:cBhvr>
                                    </p:animEffect>
                                  </p:childTnLst>
                                </p:cTn>
                              </p:par>
                            </p:childTnLst>
                          </p:cTn>
                        </p:par>
                        <p:par>
                          <p:cTn id="79" fill="hold">
                            <p:stCondLst>
                              <p:cond delay="1500"/>
                            </p:stCondLst>
                            <p:childTnLst>
                              <p:par>
                                <p:cTn id="80" presetID="10" presetClass="entr" presetSubtype="0" fill="hold" nodeType="afterEffect">
                                  <p:stCondLst>
                                    <p:cond delay="0"/>
                                  </p:stCondLst>
                                  <p:childTnLst>
                                    <p:set>
                                      <p:cBhvr>
                                        <p:cTn id="81" dur="1" fill="hold">
                                          <p:stCondLst>
                                            <p:cond delay="0"/>
                                          </p:stCondLst>
                                        </p:cTn>
                                        <p:tgtEl>
                                          <p:spTgt spid="260"/>
                                        </p:tgtEl>
                                        <p:attrNameLst>
                                          <p:attrName>style.visibility</p:attrName>
                                        </p:attrNameLst>
                                      </p:cBhvr>
                                      <p:to>
                                        <p:strVal val="visible"/>
                                      </p:to>
                                    </p:set>
                                    <p:animEffect transition="in" filter="fade">
                                      <p:cBhvr>
                                        <p:cTn id="82" dur="500"/>
                                        <p:tgtEl>
                                          <p:spTgt spid="26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270"/>
                                        </p:tgtEl>
                                      </p:cBhvr>
                                    </p:animEffect>
                                    <p:set>
                                      <p:cBhvr>
                                        <p:cTn id="87" dur="1" fill="hold">
                                          <p:stCondLst>
                                            <p:cond delay="500"/>
                                          </p:stCondLst>
                                        </p:cTn>
                                        <p:tgtEl>
                                          <p:spTgt spid="270"/>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261"/>
                                        </p:tgtEl>
                                        <p:attrNameLst>
                                          <p:attrName>style.visibility</p:attrName>
                                        </p:attrNameLst>
                                      </p:cBhvr>
                                      <p:to>
                                        <p:strVal val="visible"/>
                                      </p:to>
                                    </p:set>
                                    <p:animEffect transition="in" filter="fade">
                                      <p:cBhvr>
                                        <p:cTn id="91" dur="500"/>
                                        <p:tgtEl>
                                          <p:spTgt spid="261"/>
                                        </p:tgtEl>
                                      </p:cBhvr>
                                    </p:animEffect>
                                  </p:childTnLst>
                                </p:cTn>
                              </p:par>
                              <p:par>
                                <p:cTn id="92" presetID="10" presetClass="entr" presetSubtype="0" fill="hold" nodeType="withEffect">
                                  <p:stCondLst>
                                    <p:cond delay="0"/>
                                  </p:stCondLst>
                                  <p:childTnLst>
                                    <p:set>
                                      <p:cBhvr>
                                        <p:cTn id="93" dur="1" fill="hold">
                                          <p:stCondLst>
                                            <p:cond delay="0"/>
                                          </p:stCondLst>
                                        </p:cTn>
                                        <p:tgtEl>
                                          <p:spTgt spid="271"/>
                                        </p:tgtEl>
                                        <p:attrNameLst>
                                          <p:attrName>style.visibility</p:attrName>
                                        </p:attrNameLst>
                                      </p:cBhvr>
                                      <p:to>
                                        <p:strVal val="visible"/>
                                      </p:to>
                                    </p:set>
                                    <p:animEffect transition="in" filter="fade">
                                      <p:cBhvr>
                                        <p:cTn id="94" dur="500"/>
                                        <p:tgtEl>
                                          <p:spTgt spid="271"/>
                                        </p:tgtEl>
                                      </p:cBhvr>
                                    </p:animEffect>
                                  </p:childTnLst>
                                </p:cTn>
                              </p:par>
                            </p:childTnLst>
                          </p:cTn>
                        </p:par>
                        <p:par>
                          <p:cTn id="95" fill="hold">
                            <p:stCondLst>
                              <p:cond delay="1000"/>
                            </p:stCondLst>
                            <p:childTnLst>
                              <p:par>
                                <p:cTn id="96" presetID="10" presetClass="entr" presetSubtype="0" fill="hold" nodeType="afterEffect">
                                  <p:stCondLst>
                                    <p:cond delay="0"/>
                                  </p:stCondLst>
                                  <p:childTnLst>
                                    <p:set>
                                      <p:cBhvr>
                                        <p:cTn id="97" dur="1" fill="hold">
                                          <p:stCondLst>
                                            <p:cond delay="0"/>
                                          </p:stCondLst>
                                        </p:cTn>
                                        <p:tgtEl>
                                          <p:spTgt spid="262"/>
                                        </p:tgtEl>
                                        <p:attrNameLst>
                                          <p:attrName>style.visibility</p:attrName>
                                        </p:attrNameLst>
                                      </p:cBhvr>
                                      <p:to>
                                        <p:strVal val="visible"/>
                                      </p:to>
                                    </p:set>
                                    <p:animEffect transition="in" filter="fade">
                                      <p:cBhvr>
                                        <p:cTn id="98"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3"/>
          <p:cNvSpPr/>
          <p:nvPr/>
        </p:nvSpPr>
        <p:spPr>
          <a:xfrm>
            <a:off x="755651" y="2936778"/>
            <a:ext cx="4812230" cy="2157102"/>
          </a:xfrm>
          <a:prstGeom prst="snipRoundRect">
            <a:avLst>
              <a:gd name="adj1" fmla="val 0"/>
              <a:gd name="adj2" fmla="val 36204"/>
            </a:avLst>
          </a:prstGeom>
          <a:solidFill>
            <a:srgbClr val="7DAAC5"/>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b="1">
                <a:solidFill>
                  <a:srgbClr val="000033"/>
                </a:solidFill>
                <a:latin typeface="Arial"/>
                <a:ea typeface="Arial"/>
                <a:cs typeface="Arial"/>
                <a:sym typeface="Arial"/>
              </a:rPr>
              <a:t>Did You Know…?</a:t>
            </a:r>
            <a:endParaRPr/>
          </a:p>
          <a:p>
            <a:pPr marL="0" marR="0" lvl="0" indent="0" algn="l" rtl="0">
              <a:spcBef>
                <a:spcPts val="0"/>
              </a:spcBef>
              <a:spcAft>
                <a:spcPts val="0"/>
              </a:spcAft>
              <a:buNone/>
            </a:pPr>
            <a:r>
              <a:rPr lang="en-US" sz="1800">
                <a:solidFill>
                  <a:srgbClr val="000033"/>
                </a:solidFill>
                <a:latin typeface="Arial"/>
                <a:ea typeface="Arial"/>
                <a:cs typeface="Arial"/>
                <a:sym typeface="Arial"/>
              </a:rPr>
              <a:t>Some small garden birds, </a:t>
            </a:r>
            <a:endParaRPr/>
          </a:p>
          <a:p>
            <a:pPr marL="0" marR="0" lvl="0" indent="0" algn="l" rtl="0">
              <a:spcBef>
                <a:spcPts val="0"/>
              </a:spcBef>
              <a:spcAft>
                <a:spcPts val="0"/>
              </a:spcAft>
              <a:buNone/>
            </a:pPr>
            <a:r>
              <a:rPr lang="en-US" sz="1800">
                <a:solidFill>
                  <a:srgbClr val="000033"/>
                </a:solidFill>
                <a:latin typeface="Arial"/>
                <a:ea typeface="Arial"/>
                <a:cs typeface="Arial"/>
                <a:sym typeface="Arial"/>
              </a:rPr>
              <a:t>such as Blue Tits, breed at </a:t>
            </a:r>
            <a:endParaRPr/>
          </a:p>
          <a:p>
            <a:pPr marL="0" marR="0" lvl="0" indent="0" algn="l" rtl="0">
              <a:spcBef>
                <a:spcPts val="0"/>
              </a:spcBef>
              <a:spcAft>
                <a:spcPts val="0"/>
              </a:spcAft>
              <a:buNone/>
            </a:pPr>
            <a:r>
              <a:rPr lang="en-US" sz="1800">
                <a:solidFill>
                  <a:srgbClr val="000033"/>
                </a:solidFill>
                <a:latin typeface="Arial"/>
                <a:ea typeface="Arial"/>
                <a:cs typeface="Arial"/>
                <a:sym typeface="Arial"/>
              </a:rPr>
              <a:t>the time of year when </a:t>
            </a:r>
            <a:br>
              <a:rPr lang="en-US" sz="1800">
                <a:solidFill>
                  <a:srgbClr val="000033"/>
                </a:solidFill>
                <a:latin typeface="Arial"/>
                <a:ea typeface="Arial"/>
                <a:cs typeface="Arial"/>
                <a:sym typeface="Arial"/>
              </a:rPr>
            </a:br>
            <a:r>
              <a:rPr lang="en-US" sz="1800">
                <a:solidFill>
                  <a:srgbClr val="000033"/>
                </a:solidFill>
                <a:latin typeface="Arial"/>
                <a:ea typeface="Arial"/>
                <a:cs typeface="Arial"/>
                <a:sym typeface="Arial"/>
              </a:rPr>
              <a:t>caterpillars are hatching </a:t>
            </a:r>
            <a:br>
              <a:rPr lang="en-US" sz="1800">
                <a:solidFill>
                  <a:srgbClr val="000033"/>
                </a:solidFill>
                <a:latin typeface="Arial"/>
                <a:ea typeface="Arial"/>
                <a:cs typeface="Arial"/>
                <a:sym typeface="Arial"/>
              </a:rPr>
            </a:br>
            <a:r>
              <a:rPr lang="en-US" sz="1800">
                <a:solidFill>
                  <a:srgbClr val="000033"/>
                </a:solidFill>
                <a:latin typeface="Arial"/>
                <a:ea typeface="Arial"/>
                <a:cs typeface="Arial"/>
                <a:sym typeface="Arial"/>
              </a:rPr>
              <a:t>to make sure they can find </a:t>
            </a:r>
            <a:br>
              <a:rPr lang="en-US" sz="1800">
                <a:solidFill>
                  <a:srgbClr val="000033"/>
                </a:solidFill>
                <a:latin typeface="Arial"/>
                <a:ea typeface="Arial"/>
                <a:cs typeface="Arial"/>
                <a:sym typeface="Arial"/>
              </a:rPr>
            </a:br>
            <a:r>
              <a:rPr lang="en-US" sz="1800">
                <a:solidFill>
                  <a:srgbClr val="000033"/>
                </a:solidFill>
                <a:latin typeface="Arial"/>
                <a:ea typeface="Arial"/>
                <a:cs typeface="Arial"/>
                <a:sym typeface="Arial"/>
              </a:rPr>
              <a:t>plenty of food for their chicks.</a:t>
            </a:r>
            <a:endParaRPr/>
          </a:p>
        </p:txBody>
      </p:sp>
      <p:pic>
        <p:nvPicPr>
          <p:cNvPr id="277" name="Google Shape;277;p13"/>
          <p:cNvPicPr preferRelativeResize="0"/>
          <p:nvPr/>
        </p:nvPicPr>
        <p:blipFill rotWithShape="1">
          <a:blip r:embed="rId3">
            <a:alphaModFix/>
          </a:blip>
          <a:srcRect/>
          <a:stretch/>
        </p:blipFill>
        <p:spPr>
          <a:xfrm>
            <a:off x="3631784" y="2051393"/>
            <a:ext cx="5476542" cy="4323547"/>
          </a:xfrm>
          <a:prstGeom prst="rect">
            <a:avLst/>
          </a:prstGeom>
          <a:noFill/>
          <a:ln>
            <a:noFill/>
          </a:ln>
        </p:spPr>
      </p:pic>
      <p:pic>
        <p:nvPicPr>
          <p:cNvPr id="278" name="Google Shape;278;p13"/>
          <p:cNvPicPr preferRelativeResize="0"/>
          <p:nvPr/>
        </p:nvPicPr>
        <p:blipFill rotWithShape="1">
          <a:blip r:embed="rId4">
            <a:alphaModFix/>
          </a:blip>
          <a:srcRect l="1297" t="9407" r="7905" b="11113"/>
          <a:stretch/>
        </p:blipFill>
        <p:spPr>
          <a:xfrm flipH="1">
            <a:off x="154745" y="1884282"/>
            <a:ext cx="8834510" cy="5018504"/>
          </a:xfrm>
          <a:prstGeom prst="round2SameRect">
            <a:avLst>
              <a:gd name="adj1" fmla="val 16667"/>
              <a:gd name="adj2" fmla="val 0"/>
            </a:avLst>
          </a:prstGeom>
          <a:noFill/>
          <a:ln w="38100" cap="flat" cmpd="sng">
            <a:solidFill>
              <a:srgbClr val="000033"/>
            </a:solidFill>
            <a:prstDash val="solid"/>
            <a:round/>
            <a:headEnd type="none" w="sm" len="sm"/>
            <a:tailEnd type="none" w="sm" len="sm"/>
          </a:ln>
        </p:spPr>
      </p:pic>
      <p:sp>
        <p:nvSpPr>
          <p:cNvPr id="279" name="Google Shape;279;p13"/>
          <p:cNvSpPr/>
          <p:nvPr/>
        </p:nvSpPr>
        <p:spPr>
          <a:xfrm>
            <a:off x="774819" y="2033287"/>
            <a:ext cx="7341072" cy="495108"/>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rgbClr val="000033"/>
                </a:solidFill>
                <a:latin typeface="Arial"/>
                <a:ea typeface="Arial"/>
                <a:cs typeface="Arial"/>
                <a:sym typeface="Arial"/>
              </a:rPr>
              <a:t>However, winter can be a particularly difficult time. </a:t>
            </a:r>
            <a:endParaRPr/>
          </a:p>
        </p:txBody>
      </p:sp>
      <p:sp>
        <p:nvSpPr>
          <p:cNvPr id="280" name="Google Shape;280;p13"/>
          <p:cNvSpPr/>
          <p:nvPr/>
        </p:nvSpPr>
        <p:spPr>
          <a:xfrm>
            <a:off x="774819" y="2487217"/>
            <a:ext cx="7921312" cy="772107"/>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rgbClr val="000033"/>
                </a:solidFill>
                <a:latin typeface="Arial"/>
                <a:ea typeface="Arial"/>
                <a:cs typeface="Arial"/>
                <a:sym typeface="Arial"/>
              </a:rPr>
              <a:t>Food supplies are much more scarce during the winter as other animals hibernate and the ground can be covered by snow, ice or frost.</a:t>
            </a:r>
            <a:endParaRPr/>
          </a:p>
        </p:txBody>
      </p:sp>
      <p:sp>
        <p:nvSpPr>
          <p:cNvPr id="281" name="Google Shape;281;p13"/>
          <p:cNvSpPr/>
          <p:nvPr/>
        </p:nvSpPr>
        <p:spPr>
          <a:xfrm>
            <a:off x="774819" y="3207853"/>
            <a:ext cx="7410842" cy="1326105"/>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rgbClr val="000033"/>
                </a:solidFill>
                <a:latin typeface="Arial"/>
                <a:ea typeface="Arial"/>
                <a:cs typeface="Arial"/>
                <a:sym typeface="Arial"/>
              </a:rPr>
              <a:t>With much longer, colder nights and shorter days, birds have less time to source food and they must eat enough in daylight hours to give them the energy to maintain their body temperature through the bleak, bitter nights.</a:t>
            </a:r>
            <a:endParaRPr/>
          </a:p>
        </p:txBody>
      </p:sp>
      <p:sp>
        <p:nvSpPr>
          <p:cNvPr id="282" name="Google Shape;282;p13"/>
          <p:cNvSpPr/>
          <p:nvPr/>
        </p:nvSpPr>
        <p:spPr>
          <a:xfrm>
            <a:off x="823399" y="1286535"/>
            <a:ext cx="8402086" cy="495108"/>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Different seasons can present a range of food options for birds.</a:t>
            </a:r>
            <a:endParaRPr sz="1800">
              <a:solidFill>
                <a:schemeClr val="lt1"/>
              </a:solidFill>
              <a:latin typeface="Arial"/>
              <a:ea typeface="Arial"/>
              <a:cs typeface="Arial"/>
              <a:sym typeface="Arial"/>
            </a:endParaRPr>
          </a:p>
        </p:txBody>
      </p:sp>
      <p:sp>
        <p:nvSpPr>
          <p:cNvPr id="283" name="Google Shape;283;p13"/>
          <p:cNvSpPr>
            <a:spLocks noGrp="1"/>
          </p:cNvSpPr>
          <p:nvPr>
            <p:ph type="title"/>
          </p:nvPr>
        </p:nvSpPr>
        <p:spPr>
          <a:xfrm>
            <a:off x="904876" y="435537"/>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r" rtl="0">
              <a:lnSpc>
                <a:spcPct val="90000"/>
              </a:lnSpc>
              <a:spcBef>
                <a:spcPts val="0"/>
              </a:spcBef>
              <a:spcAft>
                <a:spcPts val="0"/>
              </a:spcAft>
              <a:buClr>
                <a:srgbClr val="000033"/>
              </a:buClr>
              <a:buSzPts val="3600"/>
              <a:buFont typeface="Arial"/>
              <a:buNone/>
            </a:pPr>
            <a:r>
              <a:rPr lang="en-US" sz="3600">
                <a:solidFill>
                  <a:srgbClr val="000033"/>
                </a:solidFill>
              </a:rPr>
              <a:t>How does winter affect birds?</a:t>
            </a:r>
            <a:endParaRPr/>
          </a:p>
        </p:txBody>
      </p:sp>
      <p:pic>
        <p:nvPicPr>
          <p:cNvPr id="284" name="Google Shape;284;p13"/>
          <p:cNvPicPr preferRelativeResize="0"/>
          <p:nvPr/>
        </p:nvPicPr>
        <p:blipFill rotWithShape="1">
          <a:blip r:embed="rId5">
            <a:alphaModFix/>
          </a:blip>
          <a:srcRect l="37725" t="9446" r="11600" b="75770"/>
          <a:stretch/>
        </p:blipFill>
        <p:spPr>
          <a:xfrm>
            <a:off x="-1547814" y="641913"/>
            <a:ext cx="3133726" cy="68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3"/>
                                        </p:tgtEl>
                                        <p:attrNameLst>
                                          <p:attrName>style.visibility</p:attrName>
                                        </p:attrNameLst>
                                      </p:cBhvr>
                                      <p:to>
                                        <p:strVal val="visible"/>
                                      </p:to>
                                    </p:set>
                                    <p:animEffect transition="in" filter="fade">
                                      <p:cBhvr>
                                        <p:cTn id="11" dur="500"/>
                                        <p:tgtEl>
                                          <p:spTgt spid="28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2"/>
                                        </p:tgtEl>
                                        <p:attrNameLst>
                                          <p:attrName>style.visibility</p:attrName>
                                        </p:attrNameLst>
                                      </p:cBhvr>
                                      <p:to>
                                        <p:strVal val="visible"/>
                                      </p:to>
                                    </p:set>
                                    <p:animEffect transition="in" filter="fade">
                                      <p:cBhvr>
                                        <p:cTn id="16" dur="500"/>
                                        <p:tgtEl>
                                          <p:spTgt spid="2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7"/>
                                        </p:tgtEl>
                                        <p:attrNameLst>
                                          <p:attrName>style.visibility</p:attrName>
                                        </p:attrNameLst>
                                      </p:cBhvr>
                                      <p:to>
                                        <p:strVal val="visible"/>
                                      </p:to>
                                    </p:set>
                                    <p:animEffect transition="in" filter="fade">
                                      <p:cBhvr>
                                        <p:cTn id="21" dur="500"/>
                                        <p:tgtEl>
                                          <p:spTgt spid="27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76"/>
                                        </p:tgtEl>
                                        <p:attrNameLst>
                                          <p:attrName>style.visibility</p:attrName>
                                        </p:attrNameLst>
                                      </p:cBhvr>
                                      <p:to>
                                        <p:strVal val="visible"/>
                                      </p:to>
                                    </p:set>
                                    <p:animEffect transition="in" filter="fade">
                                      <p:cBhvr>
                                        <p:cTn id="25" dur="500"/>
                                        <p:tgtEl>
                                          <p:spTgt spid="2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77"/>
                                        </p:tgtEl>
                                      </p:cBhvr>
                                    </p:animEffect>
                                    <p:set>
                                      <p:cBhvr>
                                        <p:cTn id="30" dur="1" fill="hold">
                                          <p:stCondLst>
                                            <p:cond delay="500"/>
                                          </p:stCondLst>
                                        </p:cTn>
                                        <p:tgtEl>
                                          <p:spTgt spid="27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76"/>
                                        </p:tgtEl>
                                      </p:cBhvr>
                                    </p:animEffect>
                                    <p:set>
                                      <p:cBhvr>
                                        <p:cTn id="33" dur="1" fill="hold">
                                          <p:stCondLst>
                                            <p:cond delay="500"/>
                                          </p:stCondLst>
                                        </p:cTn>
                                        <p:tgtEl>
                                          <p:spTgt spid="27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78"/>
                                        </p:tgtEl>
                                        <p:attrNameLst>
                                          <p:attrName>style.visibility</p:attrName>
                                        </p:attrNameLst>
                                      </p:cBhvr>
                                      <p:to>
                                        <p:strVal val="visible"/>
                                      </p:to>
                                    </p:set>
                                    <p:animEffect transition="in" filter="fade">
                                      <p:cBhvr>
                                        <p:cTn id="36" dur="1000"/>
                                        <p:tgtEl>
                                          <p:spTgt spid="27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9"/>
                                        </p:tgtEl>
                                        <p:attrNameLst>
                                          <p:attrName>style.visibility</p:attrName>
                                        </p:attrNameLst>
                                      </p:cBhvr>
                                      <p:to>
                                        <p:strVal val="visible"/>
                                      </p:to>
                                    </p:set>
                                    <p:animEffect transition="in" filter="fade">
                                      <p:cBhvr>
                                        <p:cTn id="41" dur="1000"/>
                                        <p:tgtEl>
                                          <p:spTgt spid="27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0"/>
                                        </p:tgtEl>
                                        <p:attrNameLst>
                                          <p:attrName>style.visibility</p:attrName>
                                        </p:attrNameLst>
                                      </p:cBhvr>
                                      <p:to>
                                        <p:strVal val="visible"/>
                                      </p:to>
                                    </p:set>
                                    <p:animEffect transition="in" filter="fade">
                                      <p:cBhvr>
                                        <p:cTn id="46" dur="1000"/>
                                        <p:tgtEl>
                                          <p:spTgt spid="28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81"/>
                                        </p:tgtEl>
                                        <p:attrNameLst>
                                          <p:attrName>style.visibility</p:attrName>
                                        </p:attrNameLst>
                                      </p:cBhvr>
                                      <p:to>
                                        <p:strVal val="visible"/>
                                      </p:to>
                                    </p:set>
                                    <p:animEffect transition="in" filter="fade">
                                      <p:cBhvr>
                                        <p:cTn id="51" dur="1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4"/>
          <p:cNvSpPr/>
          <p:nvPr/>
        </p:nvSpPr>
        <p:spPr>
          <a:xfrm>
            <a:off x="755649" y="1738349"/>
            <a:ext cx="7632701"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Different species of birds have learned to adapt their diets and habits during the winter months to enable them to survive.</a:t>
            </a:r>
            <a:endParaRPr sz="1800">
              <a:solidFill>
                <a:schemeClr val="lt1"/>
              </a:solidFill>
              <a:latin typeface="Arial"/>
              <a:ea typeface="Arial"/>
              <a:cs typeface="Arial"/>
              <a:sym typeface="Arial"/>
            </a:endParaRPr>
          </a:p>
        </p:txBody>
      </p:sp>
      <p:sp>
        <p:nvSpPr>
          <p:cNvPr id="290" name="Google Shape;290;p14"/>
          <p:cNvSpPr/>
          <p:nvPr/>
        </p:nvSpPr>
        <p:spPr>
          <a:xfrm>
            <a:off x="4079125" y="2801837"/>
            <a:ext cx="5214846" cy="1880103"/>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Millions of birds migrate, which means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they travel to other parts of the Earth,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during winter months to ensure a good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food supply and a warmer environment. Swallows are known for migrating from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the UK to Africa in the winter.</a:t>
            </a:r>
            <a:endParaRPr sz="1800">
              <a:solidFill>
                <a:schemeClr val="lt1"/>
              </a:solidFill>
              <a:latin typeface="Arial"/>
              <a:ea typeface="Arial"/>
              <a:cs typeface="Arial"/>
              <a:sym typeface="Arial"/>
            </a:endParaRPr>
          </a:p>
        </p:txBody>
      </p:sp>
      <p:grpSp>
        <p:nvGrpSpPr>
          <p:cNvPr id="291" name="Google Shape;291;p14"/>
          <p:cNvGrpSpPr/>
          <p:nvPr/>
        </p:nvGrpSpPr>
        <p:grpSpPr>
          <a:xfrm>
            <a:off x="215152" y="2664709"/>
            <a:ext cx="3590925" cy="3561423"/>
            <a:chOff x="5486400" y="3083455"/>
            <a:chExt cx="3590925" cy="3561423"/>
          </a:xfrm>
        </p:grpSpPr>
        <p:sp>
          <p:nvSpPr>
            <p:cNvPr id="292" name="Google Shape;292;p14"/>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3" name="Google Shape;293;p14"/>
            <p:cNvPicPr preferRelativeResize="0"/>
            <p:nvPr/>
          </p:nvPicPr>
          <p:blipFill rotWithShape="1">
            <a:blip r:embed="rId3">
              <a:alphaModFix/>
            </a:blip>
            <a:srcRect r="7389" b="7389"/>
            <a:stretch/>
          </p:blipFill>
          <p:spPr>
            <a:xfrm>
              <a:off x="5486400" y="3083455"/>
              <a:ext cx="3495675" cy="3495675"/>
            </a:xfrm>
            <a:prstGeom prst="ellipse">
              <a:avLst/>
            </a:prstGeom>
            <a:noFill/>
            <a:ln w="38100" cap="flat" cmpd="sng">
              <a:solidFill>
                <a:srgbClr val="000033"/>
              </a:solidFill>
              <a:prstDash val="solid"/>
              <a:round/>
              <a:headEnd type="none" w="sm" len="sm"/>
              <a:tailEnd type="none" w="sm" len="sm"/>
            </a:ln>
          </p:spPr>
        </p:pic>
      </p:grpSp>
      <p:pic>
        <p:nvPicPr>
          <p:cNvPr id="294" name="Google Shape;294;p14"/>
          <p:cNvPicPr preferRelativeResize="0"/>
          <p:nvPr/>
        </p:nvPicPr>
        <p:blipFill rotWithShape="1">
          <a:blip r:embed="rId4">
            <a:alphaModFix/>
          </a:blip>
          <a:srcRect/>
          <a:stretch/>
        </p:blipFill>
        <p:spPr>
          <a:xfrm rot="-520421">
            <a:off x="1279077" y="3079005"/>
            <a:ext cx="3303081" cy="4193291"/>
          </a:xfrm>
          <a:prstGeom prst="rect">
            <a:avLst/>
          </a:prstGeom>
          <a:noFill/>
          <a:ln>
            <a:noFill/>
          </a:ln>
        </p:spPr>
      </p:pic>
      <p:sp>
        <p:nvSpPr>
          <p:cNvPr id="295" name="Google Shape;295;p14"/>
          <p:cNvSpPr/>
          <p:nvPr/>
        </p:nvSpPr>
        <p:spPr>
          <a:xfrm>
            <a:off x="981776" y="589790"/>
            <a:ext cx="7622474" cy="994306"/>
          </a:xfrm>
          <a:prstGeom prst="roundRect">
            <a:avLst>
              <a:gd name="adj" fmla="val 9641"/>
            </a:avLst>
          </a:prstGeom>
          <a:noFill/>
          <a:ln>
            <a:noFill/>
          </a:ln>
        </p:spPr>
        <p:txBody>
          <a:bodyPr spcFirstLastPara="1" wrap="square" lIns="252000" tIns="252000" rIns="252000" bIns="252000" anchor="ctr" anchorCtr="1">
            <a:noAutofit/>
          </a:bodyPr>
          <a:lstStyle/>
          <a:p>
            <a:pPr marL="0" marR="0" lvl="0" indent="0" algn="ctr" rtl="0">
              <a:lnSpc>
                <a:spcPct val="90000"/>
              </a:lnSpc>
              <a:spcBef>
                <a:spcPts val="0"/>
              </a:spcBef>
              <a:spcAft>
                <a:spcPts val="0"/>
              </a:spcAft>
              <a:buClr>
                <a:srgbClr val="000033"/>
              </a:buClr>
              <a:buSzPts val="3600"/>
              <a:buFont typeface="Arial"/>
              <a:buNone/>
            </a:pPr>
            <a:r>
              <a:rPr lang="en-US" sz="3600" b="1">
                <a:solidFill>
                  <a:srgbClr val="000033"/>
                </a:solidFill>
                <a:latin typeface="Arial"/>
                <a:ea typeface="Arial"/>
                <a:cs typeface="Arial"/>
                <a:sym typeface="Arial"/>
              </a:rPr>
              <a:t>How have birds adapted to survive winter?</a:t>
            </a:r>
            <a:endParaRPr/>
          </a:p>
        </p:txBody>
      </p:sp>
      <p:pic>
        <p:nvPicPr>
          <p:cNvPr id="296" name="Google Shape;296;p14"/>
          <p:cNvPicPr preferRelativeResize="0"/>
          <p:nvPr/>
        </p:nvPicPr>
        <p:blipFill rotWithShape="1">
          <a:blip r:embed="rId5">
            <a:alphaModFix/>
          </a:blip>
          <a:srcRect l="37725" t="9446" r="11600" b="75770"/>
          <a:stretch/>
        </p:blipFill>
        <p:spPr>
          <a:xfrm>
            <a:off x="-1547814" y="641913"/>
            <a:ext cx="3133726" cy="68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500"/>
                                        <p:tgtEl>
                                          <p:spTgt spid="29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5"/>
                                        </p:tgtEl>
                                        <p:attrNameLst>
                                          <p:attrName>style.visibility</p:attrName>
                                        </p:attrNameLst>
                                      </p:cBhvr>
                                      <p:to>
                                        <p:strVal val="visible"/>
                                      </p:to>
                                    </p:set>
                                    <p:animEffect transition="in" filter="fade">
                                      <p:cBhvr>
                                        <p:cTn id="11" dur="500"/>
                                        <p:tgtEl>
                                          <p:spTgt spid="29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9"/>
                                        </p:tgtEl>
                                        <p:attrNameLst>
                                          <p:attrName>style.visibility</p:attrName>
                                        </p:attrNameLst>
                                      </p:cBhvr>
                                      <p:to>
                                        <p:strVal val="visible"/>
                                      </p:to>
                                    </p:set>
                                    <p:animEffect transition="in" filter="fade">
                                      <p:cBhvr>
                                        <p:cTn id="16" dur="1000"/>
                                        <p:tgtEl>
                                          <p:spTgt spid="28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0"/>
                                        </p:tgtEl>
                                        <p:attrNameLst>
                                          <p:attrName>style.visibility</p:attrName>
                                        </p:attrNameLst>
                                      </p:cBhvr>
                                      <p:to>
                                        <p:strVal val="visible"/>
                                      </p:to>
                                    </p:set>
                                    <p:animEffect transition="in" filter="fade">
                                      <p:cBhvr>
                                        <p:cTn id="21" dur="500"/>
                                        <p:tgtEl>
                                          <p:spTgt spid="29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91"/>
                                        </p:tgtEl>
                                        <p:attrNameLst>
                                          <p:attrName>style.visibility</p:attrName>
                                        </p:attrNameLst>
                                      </p:cBhvr>
                                      <p:to>
                                        <p:strVal val="visible"/>
                                      </p:to>
                                    </p:set>
                                    <p:animEffect transition="in" filter="fade">
                                      <p:cBhvr>
                                        <p:cTn id="25" dur="500"/>
                                        <p:tgtEl>
                                          <p:spTgt spid="291"/>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94"/>
                                        </p:tgtEl>
                                        <p:attrNameLst>
                                          <p:attrName>style.visibility</p:attrName>
                                        </p:attrNameLst>
                                      </p:cBhvr>
                                      <p:to>
                                        <p:strVal val="visible"/>
                                      </p:to>
                                    </p:set>
                                    <p:animEffect transition="in" filter="fade">
                                      <p:cBhvr>
                                        <p:cTn id="29" dur="10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5"/>
          <p:cNvSpPr/>
          <p:nvPr/>
        </p:nvSpPr>
        <p:spPr>
          <a:xfrm>
            <a:off x="755648" y="1784456"/>
            <a:ext cx="3816351" cy="1049106"/>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Some birds have adapted beaks that allow them to source food in more than one way.</a:t>
            </a:r>
            <a:endParaRPr sz="1800">
              <a:solidFill>
                <a:schemeClr val="lt1"/>
              </a:solidFill>
              <a:latin typeface="Arial"/>
              <a:ea typeface="Arial"/>
              <a:cs typeface="Arial"/>
              <a:sym typeface="Arial"/>
            </a:endParaRPr>
          </a:p>
        </p:txBody>
      </p:sp>
      <p:sp>
        <p:nvSpPr>
          <p:cNvPr id="302" name="Google Shape;302;p15"/>
          <p:cNvSpPr/>
          <p:nvPr/>
        </p:nvSpPr>
        <p:spPr>
          <a:xfrm>
            <a:off x="755649" y="3033922"/>
            <a:ext cx="3816350" cy="2434101"/>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Robins have evolved to feature large eyes compared to many other garden birds; these allow them to spot food more easily when there is less light, such as dawn and dusk, so they can seek nourishment during the darker winter days.</a:t>
            </a:r>
            <a:endParaRPr/>
          </a:p>
        </p:txBody>
      </p:sp>
      <p:pic>
        <p:nvPicPr>
          <p:cNvPr id="303" name="Google Shape;303;p15"/>
          <p:cNvPicPr preferRelativeResize="0"/>
          <p:nvPr/>
        </p:nvPicPr>
        <p:blipFill rotWithShape="1">
          <a:blip r:embed="rId3">
            <a:alphaModFix/>
          </a:blip>
          <a:srcRect/>
          <a:stretch/>
        </p:blipFill>
        <p:spPr>
          <a:xfrm>
            <a:off x="4222376" y="1728386"/>
            <a:ext cx="5800190" cy="5129614"/>
          </a:xfrm>
          <a:prstGeom prst="rect">
            <a:avLst/>
          </a:prstGeom>
          <a:noFill/>
          <a:ln>
            <a:noFill/>
          </a:ln>
        </p:spPr>
      </p:pic>
      <p:sp>
        <p:nvSpPr>
          <p:cNvPr id="304" name="Google Shape;304;p15"/>
          <p:cNvSpPr/>
          <p:nvPr/>
        </p:nvSpPr>
        <p:spPr>
          <a:xfrm>
            <a:off x="981776" y="589790"/>
            <a:ext cx="7622474" cy="994306"/>
          </a:xfrm>
          <a:prstGeom prst="roundRect">
            <a:avLst>
              <a:gd name="adj" fmla="val 9641"/>
            </a:avLst>
          </a:prstGeom>
          <a:noFill/>
          <a:ln>
            <a:noFill/>
          </a:ln>
        </p:spPr>
        <p:txBody>
          <a:bodyPr spcFirstLastPara="1" wrap="square" lIns="252000" tIns="252000" rIns="252000" bIns="252000" anchor="ctr" anchorCtr="1">
            <a:noAutofit/>
          </a:bodyPr>
          <a:lstStyle/>
          <a:p>
            <a:pPr marL="0" marR="0" lvl="0" indent="0" algn="ctr" rtl="0">
              <a:lnSpc>
                <a:spcPct val="90000"/>
              </a:lnSpc>
              <a:spcBef>
                <a:spcPts val="0"/>
              </a:spcBef>
              <a:spcAft>
                <a:spcPts val="0"/>
              </a:spcAft>
              <a:buClr>
                <a:srgbClr val="000033"/>
              </a:buClr>
              <a:buSzPts val="3600"/>
              <a:buFont typeface="Arial"/>
              <a:buNone/>
            </a:pPr>
            <a:r>
              <a:rPr lang="en-US" sz="3600" b="1">
                <a:solidFill>
                  <a:srgbClr val="000033"/>
                </a:solidFill>
                <a:latin typeface="Arial"/>
                <a:ea typeface="Arial"/>
                <a:cs typeface="Arial"/>
                <a:sym typeface="Arial"/>
              </a:rPr>
              <a:t>How have birds adapted to survive winter?</a:t>
            </a:r>
            <a:endParaRPr/>
          </a:p>
        </p:txBody>
      </p:sp>
      <p:pic>
        <p:nvPicPr>
          <p:cNvPr id="305" name="Google Shape;305;p15"/>
          <p:cNvPicPr preferRelativeResize="0"/>
          <p:nvPr/>
        </p:nvPicPr>
        <p:blipFill rotWithShape="1">
          <a:blip r:embed="rId4">
            <a:alphaModFix/>
          </a:blip>
          <a:srcRect l="37725" t="9446" r="11600" b="75770"/>
          <a:stretch/>
        </p:blipFill>
        <p:spPr>
          <a:xfrm>
            <a:off x="-1547814" y="641913"/>
            <a:ext cx="3133726" cy="68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500"/>
                                        <p:tgtEl>
                                          <p:spTgt spid="3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gtEl>
                                        <p:attrNameLst>
                                          <p:attrName>style.visibility</p:attrName>
                                        </p:attrNameLst>
                                      </p:cBhvr>
                                      <p:to>
                                        <p:strVal val="visible"/>
                                      </p:to>
                                    </p:set>
                                    <p:animEffect transition="in" filter="fade">
                                      <p:cBhvr>
                                        <p:cTn id="12" dur="1000"/>
                                        <p:tgtEl>
                                          <p:spTgt spid="3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2"/>
                                        </p:tgtEl>
                                        <p:attrNameLst>
                                          <p:attrName>style.visibility</p:attrName>
                                        </p:attrNameLst>
                                      </p:cBhvr>
                                      <p:to>
                                        <p:strVal val="visible"/>
                                      </p:to>
                                    </p:set>
                                    <p:animEffect transition="in" filter="fade">
                                      <p:cBhvr>
                                        <p:cTn id="17" dur="1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6"/>
          <p:cNvSpPr/>
          <p:nvPr/>
        </p:nvSpPr>
        <p:spPr>
          <a:xfrm>
            <a:off x="766009" y="2960515"/>
            <a:ext cx="2766734" cy="3411401"/>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t" anchorCtr="0">
            <a:no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Stock bird tables with:</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small chunks of fat</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cold vegetables</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small pieces of fresh and dried fruit</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leftover pieces of stale cake or biscuits</a:t>
            </a:r>
            <a:endParaRPr/>
          </a:p>
        </p:txBody>
      </p:sp>
      <p:pic>
        <p:nvPicPr>
          <p:cNvPr id="311" name="Google Shape;311;p16"/>
          <p:cNvPicPr preferRelativeResize="0"/>
          <p:nvPr/>
        </p:nvPicPr>
        <p:blipFill rotWithShape="1">
          <a:blip r:embed="rId3">
            <a:alphaModFix/>
          </a:blip>
          <a:srcRect/>
          <a:stretch/>
        </p:blipFill>
        <p:spPr>
          <a:xfrm>
            <a:off x="262484" y="5578959"/>
            <a:ext cx="1183222" cy="994873"/>
          </a:xfrm>
          <a:prstGeom prst="rect">
            <a:avLst/>
          </a:prstGeom>
          <a:noFill/>
          <a:ln>
            <a:noFill/>
          </a:ln>
        </p:spPr>
      </p:pic>
      <p:pic>
        <p:nvPicPr>
          <p:cNvPr id="312" name="Google Shape;312;p16"/>
          <p:cNvPicPr preferRelativeResize="0"/>
          <p:nvPr/>
        </p:nvPicPr>
        <p:blipFill rotWithShape="1">
          <a:blip r:embed="rId4">
            <a:alphaModFix/>
          </a:blip>
          <a:srcRect/>
          <a:stretch/>
        </p:blipFill>
        <p:spPr>
          <a:xfrm>
            <a:off x="766009" y="5112938"/>
            <a:ext cx="3495706" cy="1608827"/>
          </a:xfrm>
          <a:prstGeom prst="rect">
            <a:avLst/>
          </a:prstGeom>
          <a:noFill/>
          <a:ln>
            <a:noFill/>
          </a:ln>
        </p:spPr>
      </p:pic>
      <p:pic>
        <p:nvPicPr>
          <p:cNvPr id="313" name="Google Shape;313;p16"/>
          <p:cNvPicPr preferRelativeResize="0"/>
          <p:nvPr/>
        </p:nvPicPr>
        <p:blipFill rotWithShape="1">
          <a:blip r:embed="rId5">
            <a:alphaModFix/>
          </a:blip>
          <a:srcRect/>
          <a:stretch/>
        </p:blipFill>
        <p:spPr>
          <a:xfrm>
            <a:off x="6461065" y="1534769"/>
            <a:ext cx="2562131" cy="3164670"/>
          </a:xfrm>
          <a:prstGeom prst="rect">
            <a:avLst/>
          </a:prstGeom>
          <a:noFill/>
          <a:ln>
            <a:noFill/>
          </a:ln>
        </p:spPr>
      </p:pic>
      <p:sp>
        <p:nvSpPr>
          <p:cNvPr id="314" name="Google Shape;314;p16"/>
          <p:cNvSpPr/>
          <p:nvPr/>
        </p:nvSpPr>
        <p:spPr>
          <a:xfrm>
            <a:off x="3642098" y="1252509"/>
            <a:ext cx="5583387"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Birds can be helped by humans year-round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but particularly in winter.</a:t>
            </a:r>
            <a:endParaRPr sz="1800">
              <a:solidFill>
                <a:schemeClr val="lt1"/>
              </a:solidFill>
              <a:latin typeface="Arial"/>
              <a:ea typeface="Arial"/>
              <a:cs typeface="Arial"/>
              <a:sym typeface="Arial"/>
            </a:endParaRPr>
          </a:p>
        </p:txBody>
      </p:sp>
      <p:pic>
        <p:nvPicPr>
          <p:cNvPr id="315" name="Google Shape;315;p16"/>
          <p:cNvPicPr preferRelativeResize="0"/>
          <p:nvPr/>
        </p:nvPicPr>
        <p:blipFill rotWithShape="1">
          <a:blip r:embed="rId5">
            <a:alphaModFix/>
          </a:blip>
          <a:srcRect l="25210" r="40867" b="75602"/>
          <a:stretch/>
        </p:blipFill>
        <p:spPr>
          <a:xfrm>
            <a:off x="7106970" y="1534769"/>
            <a:ext cx="869133" cy="772107"/>
          </a:xfrm>
          <a:prstGeom prst="rect">
            <a:avLst/>
          </a:prstGeom>
          <a:noFill/>
          <a:ln>
            <a:noFill/>
          </a:ln>
        </p:spPr>
      </p:pic>
      <p:sp>
        <p:nvSpPr>
          <p:cNvPr id="316" name="Google Shape;316;p16"/>
          <p:cNvSpPr/>
          <p:nvPr/>
        </p:nvSpPr>
        <p:spPr>
          <a:xfrm>
            <a:off x="3799515" y="4961762"/>
            <a:ext cx="5425969" cy="1326105"/>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Importantly, only offer unsalted food and enough of it for birds to consume in a day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(to deter other animals). Remember to wash hands after handling bird food and feeders.</a:t>
            </a:r>
            <a:endParaRPr sz="1800">
              <a:solidFill>
                <a:schemeClr val="lt1"/>
              </a:solidFill>
              <a:latin typeface="Arial"/>
              <a:ea typeface="Arial"/>
              <a:cs typeface="Arial"/>
              <a:sym typeface="Arial"/>
            </a:endParaRPr>
          </a:p>
        </p:txBody>
      </p:sp>
      <p:sp>
        <p:nvSpPr>
          <p:cNvPr id="317" name="Google Shape;317;p16"/>
          <p:cNvSpPr/>
          <p:nvPr/>
        </p:nvSpPr>
        <p:spPr>
          <a:xfrm>
            <a:off x="755650" y="1252509"/>
            <a:ext cx="2766734" cy="1612172"/>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Hang out bird </a:t>
            </a:r>
            <a:br>
              <a:rPr lang="en-US" sz="1800">
                <a:solidFill>
                  <a:schemeClr val="lt1"/>
                </a:solidFill>
                <a:latin typeface="Arial"/>
                <a:ea typeface="Arial"/>
                <a:cs typeface="Arial"/>
                <a:sym typeface="Arial"/>
              </a:rPr>
            </a:br>
            <a:r>
              <a:rPr lang="en-US" sz="1800">
                <a:solidFill>
                  <a:schemeClr val="lt1"/>
                </a:solidFill>
                <a:latin typeface="Arial"/>
                <a:ea typeface="Arial"/>
                <a:cs typeface="Arial"/>
                <a:sym typeface="Arial"/>
              </a:rPr>
              <a:t>feeders containing:</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seeds</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peanuts</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oatmeal</a:t>
            </a:r>
            <a:endParaRPr/>
          </a:p>
        </p:txBody>
      </p:sp>
      <p:sp>
        <p:nvSpPr>
          <p:cNvPr id="318" name="Google Shape;318;p16"/>
          <p:cNvSpPr>
            <a:spLocks noGrp="1"/>
          </p:cNvSpPr>
          <p:nvPr>
            <p:ph type="title"/>
          </p:nvPr>
        </p:nvSpPr>
        <p:spPr>
          <a:xfrm>
            <a:off x="635936" y="435537"/>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r" rtl="0">
              <a:lnSpc>
                <a:spcPct val="90000"/>
              </a:lnSpc>
              <a:spcBef>
                <a:spcPts val="0"/>
              </a:spcBef>
              <a:spcAft>
                <a:spcPts val="0"/>
              </a:spcAft>
              <a:buClr>
                <a:srgbClr val="000033"/>
              </a:buClr>
              <a:buSzPts val="3200"/>
              <a:buFont typeface="Arial"/>
              <a:buNone/>
            </a:pPr>
            <a:r>
              <a:rPr lang="en-US" sz="3200">
                <a:solidFill>
                  <a:srgbClr val="000033"/>
                </a:solidFill>
              </a:rPr>
              <a:t>How can humans help birds in winter?</a:t>
            </a:r>
            <a:endParaRPr/>
          </a:p>
        </p:txBody>
      </p:sp>
      <p:pic>
        <p:nvPicPr>
          <p:cNvPr id="319" name="Google Shape;319;p16"/>
          <p:cNvPicPr preferRelativeResize="0"/>
          <p:nvPr/>
        </p:nvPicPr>
        <p:blipFill rotWithShape="1">
          <a:blip r:embed="rId6">
            <a:alphaModFix/>
          </a:blip>
          <a:srcRect l="37725" t="9446" r="11600" b="75770"/>
          <a:stretch/>
        </p:blipFill>
        <p:spPr>
          <a:xfrm>
            <a:off x="-1964673" y="600735"/>
            <a:ext cx="3133726" cy="685800"/>
          </a:xfrm>
          <a:prstGeom prst="rect">
            <a:avLst/>
          </a:prstGeom>
          <a:noFill/>
          <a:ln>
            <a:noFill/>
          </a:ln>
        </p:spPr>
      </p:pic>
      <p:grpSp>
        <p:nvGrpSpPr>
          <p:cNvPr id="320" name="Google Shape;320;p16"/>
          <p:cNvGrpSpPr/>
          <p:nvPr/>
        </p:nvGrpSpPr>
        <p:grpSpPr>
          <a:xfrm>
            <a:off x="3698455" y="2129542"/>
            <a:ext cx="5238000" cy="4833161"/>
            <a:chOff x="3782863" y="2129542"/>
            <a:chExt cx="5238000" cy="4833161"/>
          </a:xfrm>
        </p:grpSpPr>
        <p:sp>
          <p:nvSpPr>
            <p:cNvPr id="321" name="Google Shape;321;p16"/>
            <p:cNvSpPr/>
            <p:nvPr/>
          </p:nvSpPr>
          <p:spPr>
            <a:xfrm>
              <a:off x="3782863" y="2129542"/>
              <a:ext cx="5238000" cy="4833161"/>
            </a:xfrm>
            <a:prstGeom prst="round2SameRect">
              <a:avLst>
                <a:gd name="adj1" fmla="val 15654"/>
                <a:gd name="adj2" fmla="val 0"/>
              </a:avLst>
            </a:prstGeom>
            <a:blipFill rotWithShape="1">
              <a:blip r:embed="rId7">
                <a:alphaModFix/>
              </a:blip>
              <a:stretch>
                <a:fillRect/>
              </a:stretch>
            </a:blipFill>
            <a:ln w="38100" cap="flat" cmpd="sng">
              <a:solidFill>
                <a:schemeClr val="lt1"/>
              </a:solidFill>
              <a:prstDash val="solid"/>
              <a:miter lim="800000"/>
              <a:headEnd type="none" w="sm" len="sm"/>
              <a:tailEnd type="none" w="sm" len="sm"/>
            </a:ln>
          </p:spPr>
          <p:txBody>
            <a:bodyPr spcFirstLastPara="1" wrap="square" lIns="108000" tIns="108000" rIns="108000" bIns="108000" anchor="t" anchorCtr="0">
              <a:noAutofit/>
            </a:bodyPr>
            <a:lstStyle/>
            <a:p>
              <a:pPr marL="0" marR="0" lvl="0" indent="0" algn="ctr" rtl="0">
                <a:spcBef>
                  <a:spcPts val="0"/>
                </a:spcBef>
                <a:spcAft>
                  <a:spcPts val="0"/>
                </a:spcAft>
                <a:buNone/>
              </a:pPr>
              <a:br>
                <a:rPr lang="en-US" sz="1800">
                  <a:solidFill>
                    <a:schemeClr val="lt1"/>
                  </a:solidFill>
                  <a:latin typeface="Arial"/>
                  <a:ea typeface="Arial"/>
                  <a:cs typeface="Arial"/>
                  <a:sym typeface="Arial"/>
                </a:rPr>
              </a:br>
              <a:endParaRPr sz="1800">
                <a:solidFill>
                  <a:srgbClr val="22264F"/>
                </a:solidFill>
                <a:latin typeface="Arial"/>
                <a:ea typeface="Arial"/>
                <a:cs typeface="Arial"/>
                <a:sym typeface="Arial"/>
              </a:endParaRPr>
            </a:p>
          </p:txBody>
        </p:sp>
        <p:sp>
          <p:nvSpPr>
            <p:cNvPr id="322" name="Google Shape;322;p16">
              <a:hlinkClick r:id="rId8"/>
            </p:cNvPr>
            <p:cNvSpPr/>
            <p:nvPr/>
          </p:nvSpPr>
          <p:spPr>
            <a:xfrm>
              <a:off x="3782863" y="2129542"/>
              <a:ext cx="5238000" cy="4833161"/>
            </a:xfrm>
            <a:prstGeom prst="round2SameRect">
              <a:avLst>
                <a:gd name="adj1" fmla="val 15654"/>
                <a:gd name="adj2" fmla="val 0"/>
              </a:avLst>
            </a:prstGeom>
            <a:solidFill>
              <a:schemeClr val="lt1">
                <a:alpha val="51764"/>
              </a:schemeClr>
            </a:solidFill>
            <a:ln w="38100" cap="flat" cmpd="sng">
              <a:solidFill>
                <a:schemeClr val="lt1"/>
              </a:solidFill>
              <a:prstDash val="solid"/>
              <a:miter lim="800000"/>
              <a:headEnd type="none" w="sm" len="sm"/>
              <a:tailEnd type="none" w="sm" len="sm"/>
            </a:ln>
          </p:spPr>
          <p:txBody>
            <a:bodyPr spcFirstLastPara="1" wrap="square" lIns="108000" tIns="108000" rIns="108000" bIns="108000" anchor="t" anchorCtr="0">
              <a:noAutofit/>
            </a:bodyPr>
            <a:lstStyle/>
            <a:p>
              <a:pPr marL="0" marR="0" lvl="0" indent="0" algn="ctr" rtl="0">
                <a:spcBef>
                  <a:spcPts val="0"/>
                </a:spcBef>
                <a:spcAft>
                  <a:spcPts val="0"/>
                </a:spcAft>
                <a:buNone/>
              </a:pPr>
              <a:br>
                <a:rPr lang="en-US" sz="1800">
                  <a:solidFill>
                    <a:schemeClr val="lt1"/>
                  </a:solidFill>
                  <a:latin typeface="Arial"/>
                  <a:ea typeface="Arial"/>
                  <a:cs typeface="Arial"/>
                  <a:sym typeface="Arial"/>
                </a:rPr>
              </a:br>
              <a:endParaRPr sz="1800">
                <a:solidFill>
                  <a:srgbClr val="22264F"/>
                </a:solidFill>
                <a:latin typeface="Arial"/>
                <a:ea typeface="Arial"/>
                <a:cs typeface="Arial"/>
                <a:sym typeface="Arial"/>
              </a:endParaRPr>
            </a:p>
          </p:txBody>
        </p:sp>
      </p:grpSp>
      <p:pic>
        <p:nvPicPr>
          <p:cNvPr id="323" name="Google Shape;323;p16"/>
          <p:cNvPicPr preferRelativeResize="0"/>
          <p:nvPr/>
        </p:nvPicPr>
        <p:blipFill rotWithShape="1">
          <a:blip r:embed="rId9">
            <a:alphaModFix/>
          </a:blip>
          <a:srcRect/>
          <a:stretch/>
        </p:blipFill>
        <p:spPr>
          <a:xfrm rot="493987">
            <a:off x="6425089" y="3648276"/>
            <a:ext cx="2036275" cy="2880343"/>
          </a:xfrm>
          <a:prstGeom prst="rect">
            <a:avLst/>
          </a:prstGeom>
          <a:solidFill>
            <a:schemeClr val="lt1"/>
          </a:solidFill>
          <a:ln>
            <a:noFill/>
          </a:ln>
          <a:effectLst>
            <a:outerShdw blurRad="292100" dist="139700" dir="2700000" algn="tl" rotWithShape="0">
              <a:srgbClr val="333333">
                <a:alpha val="64705"/>
              </a:srgbClr>
            </a:outerShdw>
          </a:effectLst>
        </p:spPr>
      </p:pic>
      <p:sp>
        <p:nvSpPr>
          <p:cNvPr id="324" name="Google Shape;324;p16"/>
          <p:cNvSpPr txBox="1"/>
          <p:nvPr/>
        </p:nvSpPr>
        <p:spPr>
          <a:xfrm>
            <a:off x="4448186" y="2325613"/>
            <a:ext cx="373853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Why not try making your own bird feeder by following the instructions found here:</a:t>
            </a:r>
            <a:endParaRPr/>
          </a:p>
        </p:txBody>
      </p:sp>
      <p:pic>
        <p:nvPicPr>
          <p:cNvPr id="325" name="Google Shape;325;p16"/>
          <p:cNvPicPr preferRelativeResize="0"/>
          <p:nvPr/>
        </p:nvPicPr>
        <p:blipFill rotWithShape="1">
          <a:blip r:embed="rId10">
            <a:alphaModFix/>
          </a:blip>
          <a:srcRect/>
          <a:stretch/>
        </p:blipFill>
        <p:spPr>
          <a:xfrm>
            <a:off x="4261715" y="3707002"/>
            <a:ext cx="1825754" cy="27628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8"/>
                                        </p:tgtEl>
                                        <p:attrNameLst>
                                          <p:attrName>style.visibility</p:attrName>
                                        </p:attrNameLst>
                                      </p:cBhvr>
                                      <p:to>
                                        <p:strVal val="visible"/>
                                      </p:to>
                                    </p:set>
                                    <p:animEffect transition="in" filter="fade">
                                      <p:cBhvr>
                                        <p:cTn id="11" dur="500"/>
                                        <p:tgtEl>
                                          <p:spTgt spid="3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4"/>
                                        </p:tgtEl>
                                        <p:attrNameLst>
                                          <p:attrName>style.visibility</p:attrName>
                                        </p:attrNameLst>
                                      </p:cBhvr>
                                      <p:to>
                                        <p:strVal val="visible"/>
                                      </p:to>
                                    </p:set>
                                    <p:animEffect transition="in" filter="fade">
                                      <p:cBhvr>
                                        <p:cTn id="16" dur="500"/>
                                        <p:tgtEl>
                                          <p:spTgt spid="3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3"/>
                                        </p:tgtEl>
                                        <p:attrNameLst>
                                          <p:attrName>style.visibility</p:attrName>
                                        </p:attrNameLst>
                                      </p:cBhvr>
                                      <p:to>
                                        <p:strVal val="visible"/>
                                      </p:to>
                                    </p:set>
                                    <p:animEffect transition="in" filter="fade">
                                      <p:cBhvr>
                                        <p:cTn id="21" dur="500"/>
                                        <p:tgtEl>
                                          <p:spTgt spid="313"/>
                                        </p:tgtEl>
                                      </p:cBhvr>
                                    </p:animEffect>
                                  </p:childTnLst>
                                </p:cTn>
                              </p:par>
                              <p:par>
                                <p:cTn id="22" presetID="10" presetClass="entr" presetSubtype="0" fill="hold" nodeType="withEffect">
                                  <p:stCondLst>
                                    <p:cond delay="0"/>
                                  </p:stCondLst>
                                  <p:childTnLst>
                                    <p:set>
                                      <p:cBhvr>
                                        <p:cTn id="23" dur="1" fill="hold">
                                          <p:stCondLst>
                                            <p:cond delay="0"/>
                                          </p:stCondLst>
                                        </p:cTn>
                                        <p:tgtEl>
                                          <p:spTgt spid="315"/>
                                        </p:tgtEl>
                                        <p:attrNameLst>
                                          <p:attrName>style.visibility</p:attrName>
                                        </p:attrNameLst>
                                      </p:cBhvr>
                                      <p:to>
                                        <p:strVal val="visible"/>
                                      </p:to>
                                    </p:set>
                                    <p:animEffect transition="in" filter="fade">
                                      <p:cBhvr>
                                        <p:cTn id="24" dur="500"/>
                                        <p:tgtEl>
                                          <p:spTgt spid="315"/>
                                        </p:tgtEl>
                                      </p:cBhvr>
                                    </p:animEffect>
                                  </p:childTnLst>
                                </p:cTn>
                              </p:par>
                              <p:par>
                                <p:cTn id="25" presetID="10" presetClass="entr" presetSubtype="0" fill="hold" nodeType="withEffect">
                                  <p:stCondLst>
                                    <p:cond delay="0"/>
                                  </p:stCondLst>
                                  <p:childTnLst>
                                    <p:set>
                                      <p:cBhvr>
                                        <p:cTn id="26" dur="1" fill="hold">
                                          <p:stCondLst>
                                            <p:cond delay="0"/>
                                          </p:stCondLst>
                                        </p:cTn>
                                        <p:tgtEl>
                                          <p:spTgt spid="317"/>
                                        </p:tgtEl>
                                        <p:attrNameLst>
                                          <p:attrName>style.visibility</p:attrName>
                                        </p:attrNameLst>
                                      </p:cBhvr>
                                      <p:to>
                                        <p:strVal val="visible"/>
                                      </p:to>
                                    </p:set>
                                    <p:animEffect transition="in" filter="fade">
                                      <p:cBhvr>
                                        <p:cTn id="27" dur="500"/>
                                        <p:tgtEl>
                                          <p:spTgt spid="3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1"/>
                                        </p:tgtEl>
                                        <p:attrNameLst>
                                          <p:attrName>style.visibility</p:attrName>
                                        </p:attrNameLst>
                                      </p:cBhvr>
                                      <p:to>
                                        <p:strVal val="visible"/>
                                      </p:to>
                                    </p:set>
                                    <p:animEffect transition="in" filter="fade">
                                      <p:cBhvr>
                                        <p:cTn id="32" dur="500"/>
                                        <p:tgtEl>
                                          <p:spTgt spid="311"/>
                                        </p:tgtEl>
                                      </p:cBhvr>
                                    </p:animEffect>
                                  </p:childTnLst>
                                </p:cTn>
                              </p:par>
                              <p:par>
                                <p:cTn id="33" presetID="10" presetClass="entr" presetSubtype="0" fill="hold" nodeType="withEffect">
                                  <p:stCondLst>
                                    <p:cond delay="0"/>
                                  </p:stCondLst>
                                  <p:childTnLst>
                                    <p:set>
                                      <p:cBhvr>
                                        <p:cTn id="34" dur="1" fill="hold">
                                          <p:stCondLst>
                                            <p:cond delay="0"/>
                                          </p:stCondLst>
                                        </p:cTn>
                                        <p:tgtEl>
                                          <p:spTgt spid="312"/>
                                        </p:tgtEl>
                                        <p:attrNameLst>
                                          <p:attrName>style.visibility</p:attrName>
                                        </p:attrNameLst>
                                      </p:cBhvr>
                                      <p:to>
                                        <p:strVal val="visible"/>
                                      </p:to>
                                    </p:set>
                                    <p:animEffect transition="in" filter="fade">
                                      <p:cBhvr>
                                        <p:cTn id="35" dur="500"/>
                                        <p:tgtEl>
                                          <p:spTgt spid="312"/>
                                        </p:tgtEl>
                                      </p:cBhvr>
                                    </p:animEffect>
                                  </p:childTnLst>
                                </p:cTn>
                              </p:par>
                              <p:par>
                                <p:cTn id="36" presetID="10" presetClass="entr" presetSubtype="0" fill="hold" nodeType="withEffect">
                                  <p:stCondLst>
                                    <p:cond delay="0"/>
                                  </p:stCondLst>
                                  <p:childTnLst>
                                    <p:set>
                                      <p:cBhvr>
                                        <p:cTn id="37" dur="1" fill="hold">
                                          <p:stCondLst>
                                            <p:cond delay="0"/>
                                          </p:stCondLst>
                                        </p:cTn>
                                        <p:tgtEl>
                                          <p:spTgt spid="310"/>
                                        </p:tgtEl>
                                        <p:attrNameLst>
                                          <p:attrName>style.visibility</p:attrName>
                                        </p:attrNameLst>
                                      </p:cBhvr>
                                      <p:to>
                                        <p:strVal val="visible"/>
                                      </p:to>
                                    </p:set>
                                    <p:animEffect transition="in" filter="fade">
                                      <p:cBhvr>
                                        <p:cTn id="38" dur="500"/>
                                        <p:tgtEl>
                                          <p:spTgt spid="3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6"/>
                                        </p:tgtEl>
                                        <p:attrNameLst>
                                          <p:attrName>style.visibility</p:attrName>
                                        </p:attrNameLst>
                                      </p:cBhvr>
                                      <p:to>
                                        <p:strVal val="visible"/>
                                      </p:to>
                                    </p:set>
                                    <p:animEffect transition="in" filter="fade">
                                      <p:cBhvr>
                                        <p:cTn id="43" dur="500"/>
                                        <p:tgtEl>
                                          <p:spTgt spid="3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20"/>
                                        </p:tgtEl>
                                        <p:attrNameLst>
                                          <p:attrName>style.visibility</p:attrName>
                                        </p:attrNameLst>
                                      </p:cBhvr>
                                      <p:to>
                                        <p:strVal val="visible"/>
                                      </p:to>
                                    </p:set>
                                    <p:animEffect transition="in" filter="fade">
                                      <p:cBhvr>
                                        <p:cTn id="48" dur="1000"/>
                                        <p:tgtEl>
                                          <p:spTgt spid="320"/>
                                        </p:tgtEl>
                                      </p:cBhvr>
                                    </p:animEffect>
                                  </p:childTnLst>
                                </p:cTn>
                              </p:par>
                              <p:par>
                                <p:cTn id="49" presetID="1" presetClass="exit" presetSubtype="0" fill="hold" nodeType="withEffect">
                                  <p:stCondLst>
                                    <p:cond delay="0"/>
                                  </p:stCondLst>
                                  <p:childTnLst>
                                    <p:set>
                                      <p:cBhvr>
                                        <p:cTn id="50" dur="1" fill="hold">
                                          <p:stCondLst>
                                            <p:cond delay="1"/>
                                          </p:stCondLst>
                                        </p:cTn>
                                        <p:tgtEl>
                                          <p:spTgt spid="316"/>
                                        </p:tgtEl>
                                        <p:attrNameLst>
                                          <p:attrName>style.visibility</p:attrName>
                                        </p:attrNameLst>
                                      </p:cBhvr>
                                      <p:to>
                                        <p:strVal val="hidden"/>
                                      </p:to>
                                    </p:se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24"/>
                                        </p:tgtEl>
                                        <p:attrNameLst>
                                          <p:attrName>style.visibility</p:attrName>
                                        </p:attrNameLst>
                                      </p:cBhvr>
                                      <p:to>
                                        <p:strVal val="visible"/>
                                      </p:to>
                                    </p:set>
                                    <p:animEffect transition="in" filter="fade">
                                      <p:cBhvr>
                                        <p:cTn id="54" dur="500"/>
                                        <p:tgtEl>
                                          <p:spTgt spid="324"/>
                                        </p:tgtEl>
                                      </p:cBhvr>
                                    </p:animEffec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323"/>
                                        </p:tgtEl>
                                        <p:attrNameLst>
                                          <p:attrName>style.visibility</p:attrName>
                                        </p:attrNameLst>
                                      </p:cBhvr>
                                      <p:to>
                                        <p:strVal val="visible"/>
                                      </p:to>
                                    </p:set>
                                    <p:animEffect transition="in" filter="fade">
                                      <p:cBhvr>
                                        <p:cTn id="58" dur="500"/>
                                        <p:tgtEl>
                                          <p:spTgt spid="323"/>
                                        </p:tgtEl>
                                      </p:cBhvr>
                                    </p:animEffect>
                                  </p:childTnLst>
                                </p:cTn>
                              </p:par>
                              <p:par>
                                <p:cTn id="59" presetID="10" presetClass="entr" presetSubtype="0" fill="hold" nodeType="withEffect">
                                  <p:stCondLst>
                                    <p:cond delay="0"/>
                                  </p:stCondLst>
                                  <p:childTnLst>
                                    <p:set>
                                      <p:cBhvr>
                                        <p:cTn id="60" dur="1" fill="hold">
                                          <p:stCondLst>
                                            <p:cond delay="0"/>
                                          </p:stCondLst>
                                        </p:cTn>
                                        <p:tgtEl>
                                          <p:spTgt spid="325"/>
                                        </p:tgtEl>
                                        <p:attrNameLst>
                                          <p:attrName>style.visibility</p:attrName>
                                        </p:attrNameLst>
                                      </p:cBhvr>
                                      <p:to>
                                        <p:strVal val="visible"/>
                                      </p:to>
                                    </p:set>
                                    <p:animEffect transition="in" filter="fade">
                                      <p:cBhvr>
                                        <p:cTn id="61"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42" name="Google Shape;42;p3"/>
          <p:cNvPicPr preferRelativeResize="0"/>
          <p:nvPr/>
        </p:nvPicPr>
        <p:blipFill rotWithShape="1">
          <a:blip r:embed="rId3">
            <a:alphaModFix/>
          </a:blip>
          <a:srcRect/>
          <a:stretch/>
        </p:blipFill>
        <p:spPr>
          <a:xfrm>
            <a:off x="0" y="460485"/>
            <a:ext cx="9144000" cy="6465864"/>
          </a:xfrm>
          <a:prstGeom prst="rect">
            <a:avLst/>
          </a:prstGeom>
          <a:noFill/>
          <a:ln>
            <a:noFill/>
          </a:ln>
        </p:spPr>
      </p:pic>
      <p:pic>
        <p:nvPicPr>
          <p:cNvPr id="43" name="Google Shape;43;p3"/>
          <p:cNvPicPr preferRelativeResize="0"/>
          <p:nvPr/>
        </p:nvPicPr>
        <p:blipFill rotWithShape="1">
          <a:blip r:embed="rId3">
            <a:alphaModFix/>
          </a:blip>
          <a:srcRect/>
          <a:stretch/>
        </p:blipFill>
        <p:spPr>
          <a:xfrm>
            <a:off x="0" y="460485"/>
            <a:ext cx="9144000" cy="6465864"/>
          </a:xfrm>
          <a:prstGeom prst="rect">
            <a:avLst/>
          </a:prstGeom>
          <a:noFill/>
          <a:ln>
            <a:noFill/>
          </a:ln>
        </p:spPr>
      </p:pic>
      <p:pic>
        <p:nvPicPr>
          <p:cNvPr id="44" name="Google Shape;44;p3"/>
          <p:cNvPicPr preferRelativeResize="0"/>
          <p:nvPr/>
        </p:nvPicPr>
        <p:blipFill rotWithShape="1">
          <a:blip r:embed="rId3">
            <a:alphaModFix/>
          </a:blip>
          <a:srcRect/>
          <a:stretch/>
        </p:blipFill>
        <p:spPr>
          <a:xfrm>
            <a:off x="0" y="0"/>
            <a:ext cx="9144000" cy="6465864"/>
          </a:xfrm>
          <a:prstGeom prst="rect">
            <a:avLst/>
          </a:prstGeom>
          <a:noFill/>
          <a:ln>
            <a:noFill/>
          </a:ln>
        </p:spPr>
      </p:pic>
      <p:pic>
        <p:nvPicPr>
          <p:cNvPr id="45" name="Google Shape;45;p3"/>
          <p:cNvPicPr preferRelativeResize="0"/>
          <p:nvPr/>
        </p:nvPicPr>
        <p:blipFill rotWithShape="1">
          <a:blip r:embed="rId3">
            <a:alphaModFix/>
          </a:blip>
          <a:srcRect/>
          <a:stretch/>
        </p:blipFill>
        <p:spPr>
          <a:xfrm>
            <a:off x="0" y="460485"/>
            <a:ext cx="9144000" cy="6465864"/>
          </a:xfrm>
          <a:prstGeom prst="rect">
            <a:avLst/>
          </a:prstGeom>
          <a:noFill/>
          <a:ln>
            <a:noFill/>
          </a:ln>
        </p:spPr>
      </p:pic>
      <p:pic>
        <p:nvPicPr>
          <p:cNvPr id="46" name="Google Shape;46;p3"/>
          <p:cNvPicPr preferRelativeResize="0"/>
          <p:nvPr/>
        </p:nvPicPr>
        <p:blipFill rotWithShape="1">
          <a:blip r:embed="rId3">
            <a:alphaModFix/>
          </a:blip>
          <a:srcRect/>
          <a:stretch/>
        </p:blipFill>
        <p:spPr>
          <a:xfrm>
            <a:off x="0" y="0"/>
            <a:ext cx="9144000" cy="6465864"/>
          </a:xfrm>
          <a:prstGeom prst="rect">
            <a:avLst/>
          </a:prstGeom>
          <a:noFill/>
          <a:ln>
            <a:noFill/>
          </a:ln>
        </p:spPr>
      </p:pic>
      <p:pic>
        <p:nvPicPr>
          <p:cNvPr id="47" name="Google Shape;47;p3"/>
          <p:cNvPicPr preferRelativeResize="0"/>
          <p:nvPr/>
        </p:nvPicPr>
        <p:blipFill rotWithShape="1">
          <a:blip r:embed="rId3">
            <a:alphaModFix/>
          </a:blip>
          <a:srcRect/>
          <a:stretch/>
        </p:blipFill>
        <p:spPr>
          <a:xfrm>
            <a:off x="0" y="0"/>
            <a:ext cx="9144000" cy="6465864"/>
          </a:xfrm>
          <a:prstGeom prst="rect">
            <a:avLst/>
          </a:prstGeom>
          <a:noFill/>
          <a:ln>
            <a:noFill/>
          </a:ln>
        </p:spPr>
      </p:pic>
      <p:pic>
        <p:nvPicPr>
          <p:cNvPr id="48" name="Google Shape;48;p3"/>
          <p:cNvPicPr preferRelativeResize="0"/>
          <p:nvPr/>
        </p:nvPicPr>
        <p:blipFill rotWithShape="1">
          <a:blip r:embed="rId3">
            <a:alphaModFix/>
          </a:blip>
          <a:srcRect/>
          <a:stretch/>
        </p:blipFill>
        <p:spPr>
          <a:xfrm>
            <a:off x="0" y="2232411"/>
            <a:ext cx="9144000" cy="6465864"/>
          </a:xfrm>
          <a:prstGeom prst="rect">
            <a:avLst/>
          </a:prstGeom>
          <a:noFill/>
          <a:ln>
            <a:noFill/>
          </a:ln>
        </p:spPr>
      </p:pic>
      <p:pic>
        <p:nvPicPr>
          <p:cNvPr id="49" name="Google Shape;49;p3"/>
          <p:cNvPicPr preferRelativeResize="0"/>
          <p:nvPr/>
        </p:nvPicPr>
        <p:blipFill rotWithShape="1">
          <a:blip r:embed="rId3">
            <a:alphaModFix/>
          </a:blip>
          <a:srcRect/>
          <a:stretch/>
        </p:blipFill>
        <p:spPr>
          <a:xfrm>
            <a:off x="0" y="2232411"/>
            <a:ext cx="9144000" cy="6465864"/>
          </a:xfrm>
          <a:prstGeom prst="rect">
            <a:avLst/>
          </a:prstGeom>
          <a:noFill/>
          <a:ln>
            <a:noFill/>
          </a:ln>
        </p:spPr>
      </p:pic>
      <p:pic>
        <p:nvPicPr>
          <p:cNvPr id="50" name="Google Shape;50;p3"/>
          <p:cNvPicPr preferRelativeResize="0"/>
          <p:nvPr/>
        </p:nvPicPr>
        <p:blipFill rotWithShape="1">
          <a:blip r:embed="rId3">
            <a:alphaModFix/>
          </a:blip>
          <a:srcRect/>
          <a:stretch/>
        </p:blipFill>
        <p:spPr>
          <a:xfrm>
            <a:off x="0" y="2232411"/>
            <a:ext cx="9144000" cy="6465864"/>
          </a:xfrm>
          <a:prstGeom prst="rect">
            <a:avLst/>
          </a:prstGeom>
          <a:noFill/>
          <a:ln>
            <a:noFill/>
          </a:ln>
        </p:spPr>
      </p:pic>
      <p:sp>
        <p:nvSpPr>
          <p:cNvPr id="51" name="Google Shape;51;p3"/>
          <p:cNvSpPr/>
          <p:nvPr/>
        </p:nvSpPr>
        <p:spPr>
          <a:xfrm>
            <a:off x="3815581" y="2785487"/>
            <a:ext cx="3303147" cy="3303147"/>
          </a:xfrm>
          <a:prstGeom prst="ellipse">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What have you </a:t>
            </a:r>
            <a:br>
              <a:rPr lang="en-US" sz="1800">
                <a:solidFill>
                  <a:schemeClr val="lt1"/>
                </a:solidFill>
                <a:latin typeface="Arial"/>
                <a:ea typeface="Arial"/>
                <a:cs typeface="Arial"/>
                <a:sym typeface="Arial"/>
              </a:rPr>
            </a:br>
            <a:r>
              <a:rPr lang="en-US" sz="1800">
                <a:solidFill>
                  <a:schemeClr val="lt1"/>
                </a:solidFill>
                <a:latin typeface="Arial"/>
                <a:ea typeface="Arial"/>
                <a:cs typeface="Arial"/>
                <a:sym typeface="Arial"/>
              </a:rPr>
              <a:t>found out about Winterwatch?</a:t>
            </a:r>
            <a:endParaRPr sz="1800">
              <a:solidFill>
                <a:schemeClr val="lt1"/>
              </a:solidFill>
              <a:latin typeface="Arial"/>
              <a:ea typeface="Arial"/>
              <a:cs typeface="Arial"/>
              <a:sym typeface="Arial"/>
            </a:endParaRPr>
          </a:p>
        </p:txBody>
      </p:sp>
      <p:pic>
        <p:nvPicPr>
          <p:cNvPr id="52" name="Google Shape;52;p3"/>
          <p:cNvPicPr preferRelativeResize="0"/>
          <p:nvPr/>
        </p:nvPicPr>
        <p:blipFill rotWithShape="1">
          <a:blip r:embed="rId4">
            <a:alphaModFix/>
          </a:blip>
          <a:srcRect/>
          <a:stretch/>
        </p:blipFill>
        <p:spPr>
          <a:xfrm>
            <a:off x="5467155" y="3100508"/>
            <a:ext cx="4243957" cy="3753301"/>
          </a:xfrm>
          <a:prstGeom prst="rect">
            <a:avLst/>
          </a:prstGeom>
          <a:noFill/>
          <a:ln>
            <a:noFill/>
          </a:ln>
        </p:spPr>
      </p:pic>
      <p:grpSp>
        <p:nvGrpSpPr>
          <p:cNvPr id="53" name="Google Shape;53;p3"/>
          <p:cNvGrpSpPr/>
          <p:nvPr/>
        </p:nvGrpSpPr>
        <p:grpSpPr>
          <a:xfrm>
            <a:off x="755650" y="1098894"/>
            <a:ext cx="7632700" cy="495108"/>
            <a:chOff x="738718" y="-3351245"/>
            <a:chExt cx="7632700" cy="495108"/>
          </a:xfrm>
        </p:grpSpPr>
        <p:sp>
          <p:nvSpPr>
            <p:cNvPr id="54" name="Google Shape;54;p3"/>
            <p:cNvSpPr/>
            <p:nvPr/>
          </p:nvSpPr>
          <p:spPr>
            <a:xfrm>
              <a:off x="738718" y="-3351245"/>
              <a:ext cx="7632700" cy="495108"/>
            </a:xfrm>
            <a:prstGeom prst="rect">
              <a:avLst/>
            </a:prstGeom>
            <a:solidFill>
              <a:srgbClr val="7DAAC5"/>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Watch the </a:t>
              </a:r>
              <a:r>
                <a:rPr lang="en-US" sz="1800" u="sng">
                  <a:solidFill>
                    <a:srgbClr val="000033"/>
                  </a:solidFill>
                  <a:latin typeface="Arial"/>
                  <a:ea typeface="Arial"/>
                  <a:cs typeface="Arial"/>
                  <a:sym typeface="Arial"/>
                </a:rPr>
                <a:t>Big Schools’ Winterwatch 2023 – Live Lesson.</a:t>
              </a:r>
              <a:endParaRPr sz="1800">
                <a:solidFill>
                  <a:schemeClr val="lt1"/>
                </a:solidFill>
                <a:latin typeface="Arial"/>
                <a:ea typeface="Arial"/>
                <a:cs typeface="Arial"/>
                <a:sym typeface="Arial"/>
              </a:endParaRPr>
            </a:p>
          </p:txBody>
        </p:sp>
        <p:sp>
          <p:nvSpPr>
            <p:cNvPr id="55" name="Google Shape;55;p3">
              <a:hlinkClick r:id="rId5"/>
            </p:cNvPr>
            <p:cNvSpPr/>
            <p:nvPr/>
          </p:nvSpPr>
          <p:spPr>
            <a:xfrm>
              <a:off x="2683551" y="-3302658"/>
              <a:ext cx="4947225" cy="3979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3000"/>
                                        <p:tgtEl>
                                          <p:spTgt spid="44"/>
                                        </p:tgtEl>
                                      </p:cBhvr>
                                    </p:animEffect>
                                  </p:childTnLst>
                                </p:cTn>
                              </p:par>
                              <p:par>
                                <p:cTn id="8" presetID="10" presetClass="entr" presetSubtype="0" fill="hold" nodeType="withEffect">
                                  <p:stCondLst>
                                    <p:cond delay="110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3000"/>
                                        <p:tgtEl>
                                          <p:spTgt spid="42"/>
                                        </p:tgtEl>
                                      </p:cBhvr>
                                    </p:animEffect>
                                  </p:childTnLst>
                                </p:cTn>
                              </p:par>
                              <p:par>
                                <p:cTn id="11" presetID="10" presetClass="entr" presetSubtype="0" fill="hold" nodeType="withEffect">
                                  <p:stCondLst>
                                    <p:cond delay="250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3000"/>
                                        <p:tgtEl>
                                          <p:spTgt spid="48"/>
                                        </p:tgtEl>
                                      </p:cBhvr>
                                    </p:animEffect>
                                  </p:childTnLst>
                                </p:cTn>
                              </p:par>
                              <p:par>
                                <p:cTn id="14" presetID="10" presetClass="entr" presetSubtype="0" fill="hold" nodeType="withEffect">
                                  <p:stCondLst>
                                    <p:cond delay="340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3000"/>
                                        <p:tgtEl>
                                          <p:spTgt spid="46"/>
                                        </p:tgtEl>
                                      </p:cBhvr>
                                    </p:animEffect>
                                  </p:childTnLst>
                                </p:cTn>
                              </p:par>
                              <p:par>
                                <p:cTn id="17" presetID="10" presetClass="entr" presetSubtype="0" fill="hold" nodeType="withEffect">
                                  <p:stCondLst>
                                    <p:cond delay="42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3000"/>
                                        <p:tgtEl>
                                          <p:spTgt spid="43"/>
                                        </p:tgtEl>
                                      </p:cBhvr>
                                    </p:animEffect>
                                  </p:childTnLst>
                                </p:cTn>
                              </p:par>
                              <p:par>
                                <p:cTn id="20" presetID="10" presetClass="entr" presetSubtype="0" fill="hold" nodeType="withEffect">
                                  <p:stCondLst>
                                    <p:cond delay="520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3000"/>
                                        <p:tgtEl>
                                          <p:spTgt spid="49"/>
                                        </p:tgtEl>
                                      </p:cBhvr>
                                    </p:animEffect>
                                  </p:childTnLst>
                                </p:cTn>
                              </p:par>
                              <p:par>
                                <p:cTn id="23" presetID="10" presetClass="entr" presetSubtype="0" fill="hold" nodeType="withEffect">
                                  <p:stCondLst>
                                    <p:cond delay="580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3000"/>
                                        <p:tgtEl>
                                          <p:spTgt spid="47"/>
                                        </p:tgtEl>
                                      </p:cBhvr>
                                    </p:animEffect>
                                  </p:childTnLst>
                                </p:cTn>
                              </p:par>
                              <p:par>
                                <p:cTn id="26" presetID="10" presetClass="entr" presetSubtype="0" fill="hold" nodeType="withEffect">
                                  <p:stCondLst>
                                    <p:cond delay="66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3000"/>
                                        <p:tgtEl>
                                          <p:spTgt spid="45"/>
                                        </p:tgtEl>
                                      </p:cBhvr>
                                    </p:animEffect>
                                  </p:childTnLst>
                                </p:cTn>
                              </p:par>
                              <p:par>
                                <p:cTn id="29" presetID="10" presetClass="entr" presetSubtype="0" fill="hold" nodeType="withEffect">
                                  <p:stCondLst>
                                    <p:cond delay="720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30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4"/>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000033"/>
              </a:buClr>
              <a:buSzPts val="4000"/>
              <a:buFont typeface="Arial"/>
              <a:buNone/>
            </a:pPr>
            <a:r>
              <a:rPr lang="en-US">
                <a:solidFill>
                  <a:srgbClr val="000033"/>
                </a:solidFill>
              </a:rPr>
              <a:t>Wildlife in winter</a:t>
            </a:r>
            <a:endParaRPr>
              <a:solidFill>
                <a:srgbClr val="000033"/>
              </a:solidFill>
            </a:endParaRPr>
          </a:p>
        </p:txBody>
      </p:sp>
      <p:pic>
        <p:nvPicPr>
          <p:cNvPr id="61" name="Google Shape;61;p4"/>
          <p:cNvPicPr preferRelativeResize="0"/>
          <p:nvPr/>
        </p:nvPicPr>
        <p:blipFill rotWithShape="1">
          <a:blip r:embed="rId3">
            <a:alphaModFix/>
          </a:blip>
          <a:srcRect l="46087" t="9445" r="11599" b="76949"/>
          <a:stretch/>
        </p:blipFill>
        <p:spPr>
          <a:xfrm>
            <a:off x="-220717" y="617382"/>
            <a:ext cx="2616632" cy="631110"/>
          </a:xfrm>
          <a:prstGeom prst="rect">
            <a:avLst/>
          </a:prstGeom>
          <a:noFill/>
          <a:ln>
            <a:noFill/>
          </a:ln>
        </p:spPr>
      </p:pic>
      <p:sp>
        <p:nvSpPr>
          <p:cNvPr id="62" name="Google Shape;62;p4"/>
          <p:cNvSpPr/>
          <p:nvPr/>
        </p:nvSpPr>
        <p:spPr>
          <a:xfrm>
            <a:off x="755650" y="1336017"/>
            <a:ext cx="7632700" cy="1049106"/>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Wildlife can be spotted in gardens and green spaces, coastlines and even some urban environments, such as towns and cities, throughout the year in the UK.</a:t>
            </a:r>
            <a:endParaRPr sz="1800">
              <a:solidFill>
                <a:schemeClr val="lt1"/>
              </a:solidFill>
              <a:latin typeface="Arial"/>
              <a:ea typeface="Arial"/>
              <a:cs typeface="Arial"/>
              <a:sym typeface="Arial"/>
            </a:endParaRPr>
          </a:p>
        </p:txBody>
      </p:sp>
      <p:sp>
        <p:nvSpPr>
          <p:cNvPr id="63" name="Google Shape;63;p4"/>
          <p:cNvSpPr/>
          <p:nvPr/>
        </p:nvSpPr>
        <p:spPr>
          <a:xfrm>
            <a:off x="755651" y="2472648"/>
            <a:ext cx="7632699" cy="1049106"/>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As both weather and sources of food can vary dramatically between different seasons, the abundance of wildlife on display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can be diverse too.</a:t>
            </a:r>
            <a:endParaRPr sz="1800">
              <a:solidFill>
                <a:schemeClr val="lt1"/>
              </a:solidFill>
              <a:latin typeface="Arial"/>
              <a:ea typeface="Arial"/>
              <a:cs typeface="Arial"/>
              <a:sym typeface="Arial"/>
            </a:endParaRPr>
          </a:p>
        </p:txBody>
      </p:sp>
      <p:sp>
        <p:nvSpPr>
          <p:cNvPr id="64" name="Google Shape;64;p4"/>
          <p:cNvSpPr/>
          <p:nvPr/>
        </p:nvSpPr>
        <p:spPr>
          <a:xfrm>
            <a:off x="755650" y="3609279"/>
            <a:ext cx="5464175" cy="1603104"/>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Winter can prove particularly challenging for wildlife. As temperatures plummet, certain species go into hibernation and a covering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of frost, ice or snow can all make sourcing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food difficult.</a:t>
            </a:r>
            <a:endParaRPr sz="1800">
              <a:solidFill>
                <a:schemeClr val="lt1"/>
              </a:solidFill>
              <a:latin typeface="Arial"/>
              <a:ea typeface="Arial"/>
              <a:cs typeface="Arial"/>
              <a:sym typeface="Arial"/>
            </a:endParaRPr>
          </a:p>
        </p:txBody>
      </p:sp>
      <p:grpSp>
        <p:nvGrpSpPr>
          <p:cNvPr id="65" name="Google Shape;65;p4"/>
          <p:cNvGrpSpPr/>
          <p:nvPr/>
        </p:nvGrpSpPr>
        <p:grpSpPr>
          <a:xfrm>
            <a:off x="5486400" y="3083455"/>
            <a:ext cx="3590925" cy="3561423"/>
            <a:chOff x="5486400" y="3083455"/>
            <a:chExt cx="3590925" cy="3561423"/>
          </a:xfrm>
        </p:grpSpPr>
        <p:sp>
          <p:nvSpPr>
            <p:cNvPr id="66" name="Google Shape;66;p4"/>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7" name="Google Shape;67;p4"/>
            <p:cNvPicPr preferRelativeResize="0"/>
            <p:nvPr/>
          </p:nvPicPr>
          <p:blipFill rotWithShape="1">
            <a:blip r:embed="rId4">
              <a:alphaModFix/>
            </a:blip>
            <a:srcRect l="14948" t="16129" r="42348" b="19816"/>
            <a:stretch/>
          </p:blipFill>
          <p:spPr>
            <a:xfrm>
              <a:off x="5486400" y="3083455"/>
              <a:ext cx="3495675" cy="3495675"/>
            </a:xfrm>
            <a:prstGeom prst="ellipse">
              <a:avLst/>
            </a:prstGeom>
            <a:noFill/>
            <a:ln w="38100" cap="flat" cmpd="sng">
              <a:solidFill>
                <a:srgbClr val="000033"/>
              </a:solidFill>
              <a:prstDash val="solid"/>
              <a:round/>
              <a:headEnd type="none" w="sm" len="sm"/>
              <a:tailEnd type="none" w="sm" len="sm"/>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500"/>
                                        <p:tgtEl>
                                          <p:spTgt spid="6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5"/>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000033"/>
              </a:buClr>
              <a:buSzPts val="4000"/>
              <a:buFont typeface="Arial"/>
              <a:buNone/>
            </a:pPr>
            <a:r>
              <a:rPr lang="en-US" b="0">
                <a:solidFill>
                  <a:srgbClr val="000033"/>
                </a:solidFill>
              </a:rPr>
              <a:t>Animal nutrition</a:t>
            </a:r>
            <a:endParaRPr>
              <a:solidFill>
                <a:srgbClr val="000033"/>
              </a:solidFill>
            </a:endParaRPr>
          </a:p>
        </p:txBody>
      </p:sp>
      <p:pic>
        <p:nvPicPr>
          <p:cNvPr id="73" name="Google Shape;73;p5"/>
          <p:cNvPicPr preferRelativeResize="0"/>
          <p:nvPr/>
        </p:nvPicPr>
        <p:blipFill rotWithShape="1">
          <a:blip r:embed="rId3">
            <a:alphaModFix/>
          </a:blip>
          <a:srcRect l="37725" t="9446" r="11600" b="75770"/>
          <a:stretch/>
        </p:blipFill>
        <p:spPr>
          <a:xfrm>
            <a:off x="-533400" y="633148"/>
            <a:ext cx="3133726" cy="685800"/>
          </a:xfrm>
          <a:prstGeom prst="rect">
            <a:avLst/>
          </a:prstGeom>
          <a:noFill/>
          <a:ln>
            <a:noFill/>
          </a:ln>
        </p:spPr>
      </p:pic>
      <p:sp>
        <p:nvSpPr>
          <p:cNvPr id="74" name="Google Shape;74;p5"/>
          <p:cNvSpPr/>
          <p:nvPr/>
        </p:nvSpPr>
        <p:spPr>
          <a:xfrm>
            <a:off x="-99158" y="1442199"/>
            <a:ext cx="9338407" cy="1049106"/>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Good nutrition involves animals taking in the range of nutrients that they need. Nutrients are substances that living things need in order to carry on living and </a:t>
            </a:r>
            <a:endParaRPr/>
          </a:p>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to perform functions, such as growing, moving and respiring.</a:t>
            </a:r>
            <a:endParaRPr sz="1800" b="0" i="0" u="none" strike="noStrike" cap="none">
              <a:solidFill>
                <a:schemeClr val="lt1"/>
              </a:solidFill>
              <a:latin typeface="Arial"/>
              <a:ea typeface="Arial"/>
              <a:cs typeface="Arial"/>
              <a:sym typeface="Arial"/>
            </a:endParaRPr>
          </a:p>
        </p:txBody>
      </p:sp>
      <p:sp>
        <p:nvSpPr>
          <p:cNvPr id="75" name="Google Shape;75;p5"/>
          <p:cNvSpPr/>
          <p:nvPr/>
        </p:nvSpPr>
        <p:spPr>
          <a:xfrm>
            <a:off x="-99157" y="2873584"/>
            <a:ext cx="3876675" cy="2706742"/>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noAutofit/>
          </a:bodyPr>
          <a:lstStyle/>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All wild animals must </a:t>
            </a:r>
            <a:endParaRPr/>
          </a:p>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find these nutrients in</a:t>
            </a:r>
            <a:endParaRPr/>
          </a:p>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food that they source </a:t>
            </a:r>
            <a:endParaRPr/>
          </a:p>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from the environment </a:t>
            </a:r>
            <a:endParaRPr/>
          </a:p>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around them because, </a:t>
            </a:r>
            <a:endParaRPr/>
          </a:p>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unlike plants, animals </a:t>
            </a:r>
            <a:endParaRPr/>
          </a:p>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are not capable of </a:t>
            </a:r>
            <a:endParaRPr/>
          </a:p>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making their own food.</a:t>
            </a:r>
            <a:endParaRPr sz="1800" b="0" i="0" u="none" strike="noStrike" cap="none">
              <a:solidFill>
                <a:schemeClr val="lt1"/>
              </a:solidFill>
              <a:latin typeface="Arial"/>
              <a:ea typeface="Arial"/>
              <a:cs typeface="Arial"/>
              <a:sym typeface="Arial"/>
            </a:endParaRPr>
          </a:p>
        </p:txBody>
      </p:sp>
      <p:sp>
        <p:nvSpPr>
          <p:cNvPr id="76" name="Google Shape;76;p5"/>
          <p:cNvSpPr/>
          <p:nvPr/>
        </p:nvSpPr>
        <p:spPr>
          <a:xfrm>
            <a:off x="4743450" y="2869226"/>
            <a:ext cx="4495800" cy="2711100"/>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1371600" marR="0" lvl="3" indent="0" algn="l" rtl="0">
              <a:spcBef>
                <a:spcPts val="0"/>
              </a:spcBef>
              <a:spcAft>
                <a:spcPts val="0"/>
              </a:spcAft>
              <a:buNone/>
            </a:pPr>
            <a:r>
              <a:rPr lang="en-US" sz="1800" b="0" i="0" u="none" strike="noStrike" cap="none">
                <a:solidFill>
                  <a:schemeClr val="lt1"/>
                </a:solidFill>
                <a:latin typeface="Arial"/>
                <a:ea typeface="Arial"/>
                <a:cs typeface="Arial"/>
                <a:sym typeface="Arial"/>
              </a:rPr>
              <a:t>Many types of wildlife, including birds, rely on sourcing food from their natural habitat. Changes </a:t>
            </a:r>
            <a:endParaRPr/>
          </a:p>
          <a:p>
            <a:pPr marL="1371600" marR="0" lvl="3" indent="0" algn="l" rtl="0">
              <a:spcBef>
                <a:spcPts val="0"/>
              </a:spcBef>
              <a:spcAft>
                <a:spcPts val="0"/>
              </a:spcAft>
              <a:buNone/>
            </a:pPr>
            <a:r>
              <a:rPr lang="en-US" sz="1800" b="0" i="0" u="none" strike="noStrike" cap="none">
                <a:solidFill>
                  <a:schemeClr val="lt1"/>
                </a:solidFill>
                <a:latin typeface="Arial"/>
                <a:ea typeface="Arial"/>
                <a:cs typeface="Arial"/>
                <a:sym typeface="Arial"/>
              </a:rPr>
              <a:t>to these habitats can </a:t>
            </a:r>
            <a:endParaRPr/>
          </a:p>
          <a:p>
            <a:pPr marL="1371600" marR="0" lvl="3" indent="0" algn="l" rtl="0">
              <a:spcBef>
                <a:spcPts val="0"/>
              </a:spcBef>
              <a:spcAft>
                <a:spcPts val="0"/>
              </a:spcAft>
              <a:buNone/>
            </a:pPr>
            <a:r>
              <a:rPr lang="en-US" sz="1800" b="0" i="0" u="none" strike="noStrike" cap="none">
                <a:solidFill>
                  <a:schemeClr val="lt1"/>
                </a:solidFill>
                <a:latin typeface="Arial"/>
                <a:ea typeface="Arial"/>
                <a:cs typeface="Arial"/>
                <a:sym typeface="Arial"/>
              </a:rPr>
              <a:t>force animals to adapt their diets or habits to </a:t>
            </a:r>
            <a:endParaRPr/>
          </a:p>
          <a:p>
            <a:pPr marL="1371600" marR="0" lvl="3" indent="0" algn="l" rtl="0">
              <a:spcBef>
                <a:spcPts val="0"/>
              </a:spcBef>
              <a:spcAft>
                <a:spcPts val="0"/>
              </a:spcAft>
              <a:buNone/>
            </a:pPr>
            <a:r>
              <a:rPr lang="en-US" sz="1800" b="0" i="0" u="none" strike="noStrike" cap="none">
                <a:solidFill>
                  <a:schemeClr val="lt1"/>
                </a:solidFill>
                <a:latin typeface="Arial"/>
                <a:ea typeface="Arial"/>
                <a:cs typeface="Arial"/>
                <a:sym typeface="Arial"/>
              </a:rPr>
              <a:t>seek the nutrients that they need.</a:t>
            </a:r>
            <a:endParaRPr sz="1800" b="0" i="0" u="none" strike="noStrike" cap="none">
              <a:solidFill>
                <a:schemeClr val="lt1"/>
              </a:solidFill>
              <a:latin typeface="Arial"/>
              <a:ea typeface="Arial"/>
              <a:cs typeface="Arial"/>
              <a:sym typeface="Arial"/>
            </a:endParaRPr>
          </a:p>
        </p:txBody>
      </p:sp>
      <p:grpSp>
        <p:nvGrpSpPr>
          <p:cNvPr id="77" name="Google Shape;77;p5"/>
          <p:cNvGrpSpPr/>
          <p:nvPr/>
        </p:nvGrpSpPr>
        <p:grpSpPr>
          <a:xfrm>
            <a:off x="3026568" y="2711065"/>
            <a:ext cx="3109913" cy="3084363"/>
            <a:chOff x="5486400" y="3083455"/>
            <a:chExt cx="3590925" cy="3561423"/>
          </a:xfrm>
        </p:grpSpPr>
        <p:sp>
          <p:nvSpPr>
            <p:cNvPr id="78" name="Google Shape;78;p5"/>
            <p:cNvSpPr/>
            <p:nvPr/>
          </p:nvSpPr>
          <p:spPr>
            <a:xfrm>
              <a:off x="5581650" y="3149203"/>
              <a:ext cx="3495675" cy="349567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9" name="Google Shape;79;p5"/>
            <p:cNvPicPr preferRelativeResize="0"/>
            <p:nvPr/>
          </p:nvPicPr>
          <p:blipFill rotWithShape="1">
            <a:blip r:embed="rId4">
              <a:alphaModFix/>
            </a:blip>
            <a:srcRect l="26087" t="16040" r="18974" b="1549"/>
            <a:stretch/>
          </p:blipFill>
          <p:spPr>
            <a:xfrm>
              <a:off x="5486400" y="3083455"/>
              <a:ext cx="3495675" cy="3495675"/>
            </a:xfrm>
            <a:prstGeom prst="ellipse">
              <a:avLst/>
            </a:prstGeom>
            <a:noFill/>
            <a:ln w="38100" cap="flat" cmpd="sng">
              <a:solidFill>
                <a:schemeClr val="lt1"/>
              </a:solidFill>
              <a:prstDash val="solid"/>
              <a:round/>
              <a:headEnd type="none" w="sm" len="sm"/>
              <a:tailEnd type="none" w="sm" len="sm"/>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6"/>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000033"/>
              </a:buClr>
              <a:buSzPts val="4000"/>
              <a:buFont typeface="Arial"/>
              <a:buNone/>
            </a:pPr>
            <a:r>
              <a:rPr lang="en-US">
                <a:solidFill>
                  <a:srgbClr val="000033"/>
                </a:solidFill>
              </a:rPr>
              <a:t>Bird nutrition</a:t>
            </a:r>
            <a:endParaRPr>
              <a:solidFill>
                <a:srgbClr val="000033"/>
              </a:solidFill>
            </a:endParaRPr>
          </a:p>
        </p:txBody>
      </p:sp>
      <p:pic>
        <p:nvPicPr>
          <p:cNvPr id="85" name="Google Shape;85;p6"/>
          <p:cNvPicPr preferRelativeResize="0"/>
          <p:nvPr/>
        </p:nvPicPr>
        <p:blipFill rotWithShape="1">
          <a:blip r:embed="rId3">
            <a:alphaModFix/>
          </a:blip>
          <a:srcRect l="37725" t="9446" r="11600" b="75770"/>
          <a:stretch/>
        </p:blipFill>
        <p:spPr>
          <a:xfrm>
            <a:off x="-133350" y="633148"/>
            <a:ext cx="3133726" cy="685800"/>
          </a:xfrm>
          <a:prstGeom prst="rect">
            <a:avLst/>
          </a:prstGeom>
          <a:noFill/>
          <a:ln>
            <a:noFill/>
          </a:ln>
        </p:spPr>
      </p:pic>
      <p:sp>
        <p:nvSpPr>
          <p:cNvPr id="86" name="Google Shape;86;p6"/>
          <p:cNvSpPr/>
          <p:nvPr/>
        </p:nvSpPr>
        <p:spPr>
          <a:xfrm>
            <a:off x="755649" y="1392711"/>
            <a:ext cx="8636323"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Like all animals, birds rely on food to give them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energy, which is essential for them to fly.</a:t>
            </a:r>
            <a:endParaRPr sz="1800">
              <a:solidFill>
                <a:schemeClr val="lt1"/>
              </a:solidFill>
              <a:latin typeface="Arial"/>
              <a:ea typeface="Arial"/>
              <a:cs typeface="Arial"/>
              <a:sym typeface="Arial"/>
            </a:endParaRPr>
          </a:p>
        </p:txBody>
      </p:sp>
      <p:sp>
        <p:nvSpPr>
          <p:cNvPr id="87" name="Google Shape;87;p6"/>
          <p:cNvSpPr/>
          <p:nvPr/>
        </p:nvSpPr>
        <p:spPr>
          <a:xfrm>
            <a:off x="2371242" y="2780139"/>
            <a:ext cx="7020732" cy="1049106"/>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Since birds come in different shapes and sizes, the </a:t>
            </a:r>
            <a:endParaRPr/>
          </a:p>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amount and type of food consumed by different </a:t>
            </a:r>
            <a:endParaRPr/>
          </a:p>
          <a:p>
            <a:pPr marL="457200" marR="0" lvl="1" indent="0" algn="l" rtl="0">
              <a:spcBef>
                <a:spcPts val="0"/>
              </a:spcBef>
              <a:spcAft>
                <a:spcPts val="0"/>
              </a:spcAft>
              <a:buNone/>
            </a:pPr>
            <a:r>
              <a:rPr lang="en-US" sz="1800" b="0" i="0" u="none" strike="noStrike" cap="none">
                <a:solidFill>
                  <a:schemeClr val="lt1"/>
                </a:solidFill>
                <a:latin typeface="Arial"/>
                <a:ea typeface="Arial"/>
                <a:cs typeface="Arial"/>
                <a:sym typeface="Arial"/>
              </a:rPr>
              <a:t>species can vary greatly.</a:t>
            </a:r>
            <a:endParaRPr sz="1800" b="0" i="0" u="none" strike="noStrike" cap="none">
              <a:solidFill>
                <a:schemeClr val="lt1"/>
              </a:solidFill>
              <a:latin typeface="Arial"/>
              <a:ea typeface="Arial"/>
              <a:cs typeface="Arial"/>
              <a:sym typeface="Arial"/>
            </a:endParaRPr>
          </a:p>
        </p:txBody>
      </p:sp>
      <p:sp>
        <p:nvSpPr>
          <p:cNvPr id="88" name="Google Shape;88;p6"/>
          <p:cNvSpPr/>
          <p:nvPr/>
        </p:nvSpPr>
        <p:spPr>
          <a:xfrm>
            <a:off x="755650" y="4498154"/>
            <a:ext cx="8636324" cy="1603104"/>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Small birds generally eat a large amount of food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compared to their body weight, while all birds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must eat regularly in order to keep their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energy levels up for moving and </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maintaining their body temperature.</a:t>
            </a:r>
            <a:endParaRPr sz="1800">
              <a:solidFill>
                <a:schemeClr val="lt1"/>
              </a:solidFill>
              <a:latin typeface="Arial"/>
              <a:ea typeface="Arial"/>
              <a:cs typeface="Arial"/>
              <a:sym typeface="Arial"/>
            </a:endParaRPr>
          </a:p>
        </p:txBody>
      </p:sp>
      <p:pic>
        <p:nvPicPr>
          <p:cNvPr id="89" name="Google Shape;89;p6"/>
          <p:cNvPicPr preferRelativeResize="0"/>
          <p:nvPr/>
        </p:nvPicPr>
        <p:blipFill rotWithShape="1">
          <a:blip r:embed="rId4">
            <a:alphaModFix/>
          </a:blip>
          <a:srcRect/>
          <a:stretch/>
        </p:blipFill>
        <p:spPr>
          <a:xfrm>
            <a:off x="6191014" y="28943"/>
            <a:ext cx="2872184" cy="2308635"/>
          </a:xfrm>
          <a:prstGeom prst="rect">
            <a:avLst/>
          </a:prstGeom>
          <a:noFill/>
          <a:ln>
            <a:noFill/>
          </a:ln>
        </p:spPr>
      </p:pic>
      <p:pic>
        <p:nvPicPr>
          <p:cNvPr id="90" name="Google Shape;90;p6"/>
          <p:cNvPicPr preferRelativeResize="0"/>
          <p:nvPr/>
        </p:nvPicPr>
        <p:blipFill rotWithShape="1">
          <a:blip r:embed="rId5">
            <a:alphaModFix/>
          </a:blip>
          <a:srcRect/>
          <a:stretch/>
        </p:blipFill>
        <p:spPr>
          <a:xfrm>
            <a:off x="-528821" y="1690847"/>
            <a:ext cx="3805247" cy="2851268"/>
          </a:xfrm>
          <a:prstGeom prst="rect">
            <a:avLst/>
          </a:prstGeom>
          <a:noFill/>
          <a:ln>
            <a:noFill/>
          </a:ln>
        </p:spPr>
      </p:pic>
      <p:pic>
        <p:nvPicPr>
          <p:cNvPr id="91" name="Google Shape;91;p6"/>
          <p:cNvPicPr preferRelativeResize="0"/>
          <p:nvPr/>
        </p:nvPicPr>
        <p:blipFill rotWithShape="1">
          <a:blip r:embed="rId6">
            <a:alphaModFix/>
          </a:blip>
          <a:srcRect l="62" t="-2164" r="2635" b="-4402"/>
          <a:stretch/>
        </p:blipFill>
        <p:spPr>
          <a:xfrm rot="-718768">
            <a:off x="4701268" y="3410832"/>
            <a:ext cx="4811294" cy="43473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500"/>
                                        <p:tgtEl>
                                          <p:spTgt spid="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89"/>
                                        </p:tgtEl>
                                        <p:attrNameLst>
                                          <p:attrName>style.visibility</p:attrName>
                                        </p:attrNameLst>
                                      </p:cBhvr>
                                      <p:to>
                                        <p:strVal val="visible"/>
                                      </p:to>
                                    </p:set>
                                    <p:anim calcmode="lin" valueType="num">
                                      <p:cBhvr additive="base">
                                        <p:cTn id="20" dur="3000"/>
                                        <p:tgtEl>
                                          <p:spTgt spid="89"/>
                                        </p:tgtEl>
                                        <p:attrNameLst>
                                          <p:attrName>ppt_x</p:attrName>
                                        </p:attrNameLst>
                                      </p:cBhvr>
                                      <p:tavLst>
                                        <p:tav tm="0">
                                          <p:val>
                                            <p:strVal val="#ppt_x-1"/>
                                          </p:val>
                                        </p:tav>
                                        <p:tav tm="100000">
                                          <p:val>
                                            <p:strVal val="#ppt_x"/>
                                          </p:val>
                                        </p:tav>
                                      </p:tavLst>
                                    </p:anim>
                                  </p:childTnLst>
                                </p:cTn>
                              </p:par>
                              <p:par>
                                <p:cTn id="21" presetID="10"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500"/>
                                        <p:tgtEl>
                                          <p:spTgt spid="8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fade">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7"/>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000033"/>
              </a:buClr>
              <a:buSzPts val="4000"/>
              <a:buFont typeface="Arial"/>
              <a:buNone/>
            </a:pPr>
            <a:r>
              <a:rPr lang="en-US">
                <a:solidFill>
                  <a:srgbClr val="000033"/>
                </a:solidFill>
              </a:rPr>
              <a:t>Food chains</a:t>
            </a:r>
            <a:endParaRPr>
              <a:solidFill>
                <a:srgbClr val="000033"/>
              </a:solidFill>
            </a:endParaRPr>
          </a:p>
        </p:txBody>
      </p:sp>
      <p:pic>
        <p:nvPicPr>
          <p:cNvPr id="97" name="Google Shape;97;p7"/>
          <p:cNvPicPr preferRelativeResize="0"/>
          <p:nvPr/>
        </p:nvPicPr>
        <p:blipFill rotWithShape="1">
          <a:blip r:embed="rId3">
            <a:alphaModFix/>
          </a:blip>
          <a:srcRect l="37725" t="9446" r="11600" b="75770"/>
          <a:stretch/>
        </p:blipFill>
        <p:spPr>
          <a:xfrm>
            <a:off x="-133350" y="633148"/>
            <a:ext cx="3133726" cy="685800"/>
          </a:xfrm>
          <a:prstGeom prst="rect">
            <a:avLst/>
          </a:prstGeom>
          <a:noFill/>
          <a:ln>
            <a:noFill/>
          </a:ln>
        </p:spPr>
      </p:pic>
      <p:sp>
        <p:nvSpPr>
          <p:cNvPr id="98" name="Google Shape;98;p7"/>
          <p:cNvSpPr/>
          <p:nvPr/>
        </p:nvSpPr>
        <p:spPr>
          <a:xfrm>
            <a:off x="755650" y="1524664"/>
            <a:ext cx="7632701"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A </a:t>
            </a:r>
            <a:r>
              <a:rPr lang="en-US" sz="1800" b="1">
                <a:solidFill>
                  <a:schemeClr val="lt1"/>
                </a:solidFill>
                <a:latin typeface="Arial"/>
                <a:ea typeface="Arial"/>
                <a:cs typeface="Arial"/>
                <a:sym typeface="Arial"/>
              </a:rPr>
              <a:t>food chain </a:t>
            </a:r>
            <a:r>
              <a:rPr lang="en-US" sz="1800">
                <a:solidFill>
                  <a:schemeClr val="lt1"/>
                </a:solidFill>
                <a:latin typeface="Arial"/>
                <a:ea typeface="Arial"/>
                <a:cs typeface="Arial"/>
                <a:sym typeface="Arial"/>
              </a:rPr>
              <a:t>shows the sequence of living things that depend on each other for their food and survival.</a:t>
            </a:r>
            <a:endParaRPr sz="1800">
              <a:solidFill>
                <a:schemeClr val="lt1"/>
              </a:solidFill>
              <a:latin typeface="Arial"/>
              <a:ea typeface="Arial"/>
              <a:cs typeface="Arial"/>
              <a:sym typeface="Arial"/>
            </a:endParaRPr>
          </a:p>
        </p:txBody>
      </p:sp>
      <p:sp>
        <p:nvSpPr>
          <p:cNvPr id="99" name="Google Shape;99;p7"/>
          <p:cNvSpPr/>
          <p:nvPr/>
        </p:nvSpPr>
        <p:spPr>
          <a:xfrm>
            <a:off x="755650" y="2416534"/>
            <a:ext cx="7632700"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As one living thing in the food chain eats another, some energy transfers from one link in the chain to the next.</a:t>
            </a:r>
            <a:endParaRPr sz="1800">
              <a:solidFill>
                <a:schemeClr val="lt1"/>
              </a:solidFill>
              <a:latin typeface="Arial"/>
              <a:ea typeface="Arial"/>
              <a:cs typeface="Arial"/>
              <a:sym typeface="Arial"/>
            </a:endParaRPr>
          </a:p>
        </p:txBody>
      </p:sp>
      <p:grpSp>
        <p:nvGrpSpPr>
          <p:cNvPr id="100" name="Google Shape;100;p7"/>
          <p:cNvGrpSpPr/>
          <p:nvPr/>
        </p:nvGrpSpPr>
        <p:grpSpPr>
          <a:xfrm>
            <a:off x="-11053" y="3278943"/>
            <a:ext cx="3259111" cy="2880526"/>
            <a:chOff x="539750" y="4268733"/>
            <a:chExt cx="1934593" cy="1709867"/>
          </a:xfrm>
        </p:grpSpPr>
        <p:grpSp>
          <p:nvGrpSpPr>
            <p:cNvPr id="101" name="Google Shape;101;p7"/>
            <p:cNvGrpSpPr/>
            <p:nvPr/>
          </p:nvGrpSpPr>
          <p:grpSpPr>
            <a:xfrm>
              <a:off x="758477" y="4410075"/>
              <a:ext cx="1581518" cy="1568525"/>
              <a:chOff x="5486400" y="3083455"/>
              <a:chExt cx="3590925" cy="3561423"/>
            </a:xfrm>
          </p:grpSpPr>
          <p:sp>
            <p:nvSpPr>
              <p:cNvPr id="102" name="Google Shape;102;p7"/>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3" name="Google Shape;103;p7"/>
              <p:cNvPicPr preferRelativeResize="0"/>
              <p:nvPr/>
            </p:nvPicPr>
            <p:blipFill rotWithShape="1">
              <a:blip r:embed="rId4">
                <a:alphaModFix/>
              </a:blip>
              <a:srcRect l="11238" t="4725" r="5332" b="8107"/>
              <a:stretch/>
            </p:blipFill>
            <p:spPr>
              <a:xfrm>
                <a:off x="5486400" y="3083455"/>
                <a:ext cx="3495675" cy="3495677"/>
              </a:xfrm>
              <a:prstGeom prst="ellipse">
                <a:avLst/>
              </a:prstGeom>
              <a:solidFill>
                <a:schemeClr val="lt1"/>
              </a:solidFill>
              <a:ln w="38100" cap="flat" cmpd="sng">
                <a:solidFill>
                  <a:srgbClr val="000033"/>
                </a:solidFill>
                <a:prstDash val="solid"/>
                <a:round/>
                <a:headEnd type="none" w="sm" len="sm"/>
                <a:tailEnd type="none" w="sm" len="sm"/>
              </a:ln>
            </p:spPr>
          </p:pic>
        </p:grpSp>
        <p:pic>
          <p:nvPicPr>
            <p:cNvPr id="104" name="Google Shape;104;p7"/>
            <p:cNvPicPr preferRelativeResize="0"/>
            <p:nvPr/>
          </p:nvPicPr>
          <p:blipFill rotWithShape="1">
            <a:blip r:embed="rId4">
              <a:alphaModFix/>
            </a:blip>
            <a:srcRect l="-547" t="-3278" r="-4286" b="16110"/>
            <a:stretch/>
          </p:blipFill>
          <p:spPr>
            <a:xfrm>
              <a:off x="539750" y="4268733"/>
              <a:ext cx="1934593" cy="1539569"/>
            </a:xfrm>
            <a:prstGeom prst="roundRect">
              <a:avLst>
                <a:gd name="adj" fmla="val 45021"/>
              </a:avLst>
            </a:prstGeom>
            <a:noFill/>
            <a:ln>
              <a:noFill/>
            </a:ln>
          </p:spPr>
        </p:pic>
      </p:grpSp>
      <p:grpSp>
        <p:nvGrpSpPr>
          <p:cNvPr id="105" name="Google Shape;105;p7"/>
          <p:cNvGrpSpPr/>
          <p:nvPr/>
        </p:nvGrpSpPr>
        <p:grpSpPr>
          <a:xfrm>
            <a:off x="3239848" y="2868351"/>
            <a:ext cx="2664304" cy="3291117"/>
            <a:chOff x="3816433" y="4025009"/>
            <a:chExt cx="1581518" cy="1953591"/>
          </a:xfrm>
        </p:grpSpPr>
        <p:grpSp>
          <p:nvGrpSpPr>
            <p:cNvPr id="106" name="Google Shape;106;p7"/>
            <p:cNvGrpSpPr/>
            <p:nvPr/>
          </p:nvGrpSpPr>
          <p:grpSpPr>
            <a:xfrm>
              <a:off x="3816433" y="4410075"/>
              <a:ext cx="1581518" cy="1568525"/>
              <a:chOff x="5486400" y="3083455"/>
              <a:chExt cx="3590925" cy="3561423"/>
            </a:xfrm>
          </p:grpSpPr>
          <p:sp>
            <p:nvSpPr>
              <p:cNvPr id="107" name="Google Shape;107;p7"/>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8" name="Google Shape;108;p7"/>
              <p:cNvPicPr preferRelativeResize="0"/>
              <p:nvPr/>
            </p:nvPicPr>
            <p:blipFill rotWithShape="1">
              <a:blip r:embed="rId5">
                <a:alphaModFix/>
              </a:blip>
              <a:srcRect l="18989" t="10994" r="-9900" b="22578"/>
              <a:stretch/>
            </p:blipFill>
            <p:spPr>
              <a:xfrm>
                <a:off x="5486400" y="3083455"/>
                <a:ext cx="3495675" cy="3495677"/>
              </a:xfrm>
              <a:prstGeom prst="ellipse">
                <a:avLst/>
              </a:prstGeom>
              <a:solidFill>
                <a:schemeClr val="lt1"/>
              </a:solidFill>
              <a:ln w="38100" cap="flat" cmpd="sng">
                <a:solidFill>
                  <a:srgbClr val="000033"/>
                </a:solidFill>
                <a:prstDash val="solid"/>
                <a:round/>
                <a:headEnd type="none" w="sm" len="sm"/>
                <a:tailEnd type="none" w="sm" len="sm"/>
              </a:ln>
            </p:spPr>
          </p:pic>
        </p:grpSp>
        <p:pic>
          <p:nvPicPr>
            <p:cNvPr id="109" name="Google Shape;109;p7"/>
            <p:cNvPicPr preferRelativeResize="0"/>
            <p:nvPr/>
          </p:nvPicPr>
          <p:blipFill rotWithShape="1">
            <a:blip r:embed="rId5">
              <a:alphaModFix/>
            </a:blip>
            <a:srcRect l="18989" t="-5620" r="-9900" b="57855"/>
            <a:stretch/>
          </p:blipFill>
          <p:spPr>
            <a:xfrm>
              <a:off x="3816433" y="4025009"/>
              <a:ext cx="1539568" cy="1107047"/>
            </a:xfrm>
            <a:prstGeom prst="rect">
              <a:avLst/>
            </a:prstGeom>
            <a:noFill/>
            <a:ln>
              <a:noFill/>
            </a:ln>
          </p:spPr>
        </p:pic>
      </p:grpSp>
      <p:grpSp>
        <p:nvGrpSpPr>
          <p:cNvPr id="110" name="Google Shape;110;p7"/>
          <p:cNvGrpSpPr/>
          <p:nvPr/>
        </p:nvGrpSpPr>
        <p:grpSpPr>
          <a:xfrm>
            <a:off x="5864528" y="3508001"/>
            <a:ext cx="2943598" cy="2651468"/>
            <a:chOff x="6574253" y="4404701"/>
            <a:chExt cx="1747306" cy="1573899"/>
          </a:xfrm>
        </p:grpSpPr>
        <p:grpSp>
          <p:nvGrpSpPr>
            <p:cNvPr id="111" name="Google Shape;111;p7"/>
            <p:cNvGrpSpPr/>
            <p:nvPr/>
          </p:nvGrpSpPr>
          <p:grpSpPr>
            <a:xfrm>
              <a:off x="6740041" y="4410075"/>
              <a:ext cx="1581518" cy="1568525"/>
              <a:chOff x="5486400" y="3083455"/>
              <a:chExt cx="3590925" cy="3561423"/>
            </a:xfrm>
          </p:grpSpPr>
          <p:sp>
            <p:nvSpPr>
              <p:cNvPr id="112" name="Google Shape;112;p7"/>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3" name="Google Shape;113;p7"/>
              <p:cNvPicPr preferRelativeResize="0"/>
              <p:nvPr/>
            </p:nvPicPr>
            <p:blipFill rotWithShape="1">
              <a:blip r:embed="rId6">
                <a:alphaModFix/>
              </a:blip>
              <a:srcRect l="4331" t="10046" r="49905" b="10548"/>
              <a:stretch/>
            </p:blipFill>
            <p:spPr>
              <a:xfrm>
                <a:off x="5486400" y="3083455"/>
                <a:ext cx="3495675" cy="3495677"/>
              </a:xfrm>
              <a:prstGeom prst="ellipse">
                <a:avLst/>
              </a:prstGeom>
              <a:solidFill>
                <a:schemeClr val="lt1"/>
              </a:solidFill>
              <a:ln w="38100" cap="flat" cmpd="sng">
                <a:solidFill>
                  <a:srgbClr val="000033"/>
                </a:solidFill>
                <a:prstDash val="solid"/>
                <a:round/>
                <a:headEnd type="none" w="sm" len="sm"/>
                <a:tailEnd type="none" w="sm" len="sm"/>
              </a:ln>
            </p:spPr>
          </p:pic>
        </p:grpSp>
        <p:pic>
          <p:nvPicPr>
            <p:cNvPr id="116" name="Google Shape;116;p7"/>
            <p:cNvPicPr preferRelativeResize="0"/>
            <p:nvPr/>
          </p:nvPicPr>
          <p:blipFill rotWithShape="1">
            <a:blip r:embed="rId6">
              <a:alphaModFix/>
            </a:blip>
            <a:srcRect l="-672" t="10046" r="71778" b="10548"/>
            <a:stretch/>
          </p:blipFill>
          <p:spPr>
            <a:xfrm>
              <a:off x="6574253" y="4404701"/>
              <a:ext cx="972059" cy="153956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500"/>
                                        <p:tgtEl>
                                          <p:spTgt spid="10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Effect transition="in" filter="fade">
                                      <p:cBhvr>
                                        <p:cTn id="23" dur="500"/>
                                        <p:tgtEl>
                                          <p:spTgt spid="1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fade">
                                      <p:cBhvr>
                                        <p:cTn id="28" dur="1000"/>
                                        <p:tgtEl>
                                          <p:spTgt spid="9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1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p:nvPr/>
        </p:nvSpPr>
        <p:spPr>
          <a:xfrm>
            <a:off x="135911" y="3844511"/>
            <a:ext cx="8862647" cy="3123848"/>
          </a:xfrm>
          <a:prstGeom prst="round2SameRect">
            <a:avLst>
              <a:gd name="adj1" fmla="val 16667"/>
              <a:gd name="adj2" fmla="val 0"/>
            </a:avLst>
          </a:prstGeom>
          <a:solidFill>
            <a:srgbClr val="7DAAC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 name="Google Shape;122;p8"/>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000033"/>
              </a:buClr>
              <a:buSzPts val="4000"/>
              <a:buFont typeface="Arial"/>
              <a:buNone/>
            </a:pPr>
            <a:r>
              <a:rPr lang="en-US">
                <a:solidFill>
                  <a:srgbClr val="000033"/>
                </a:solidFill>
              </a:rPr>
              <a:t>Food chains</a:t>
            </a:r>
            <a:endParaRPr>
              <a:solidFill>
                <a:srgbClr val="000033"/>
              </a:solidFill>
            </a:endParaRPr>
          </a:p>
        </p:txBody>
      </p:sp>
      <p:pic>
        <p:nvPicPr>
          <p:cNvPr id="123" name="Google Shape;123;p8"/>
          <p:cNvPicPr preferRelativeResize="0"/>
          <p:nvPr/>
        </p:nvPicPr>
        <p:blipFill rotWithShape="1">
          <a:blip r:embed="rId3">
            <a:alphaModFix/>
          </a:blip>
          <a:srcRect l="37725" t="9446" r="11600" b="75770"/>
          <a:stretch/>
        </p:blipFill>
        <p:spPr>
          <a:xfrm>
            <a:off x="-133350" y="633148"/>
            <a:ext cx="3133726" cy="685800"/>
          </a:xfrm>
          <a:prstGeom prst="rect">
            <a:avLst/>
          </a:prstGeom>
          <a:noFill/>
          <a:ln>
            <a:noFill/>
          </a:ln>
        </p:spPr>
      </p:pic>
      <p:sp>
        <p:nvSpPr>
          <p:cNvPr id="124" name="Google Shape;124;p8"/>
          <p:cNvSpPr/>
          <p:nvPr/>
        </p:nvSpPr>
        <p:spPr>
          <a:xfrm>
            <a:off x="755650" y="1394112"/>
            <a:ext cx="7632701"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Food chains start with a living thing that makes its own food, otherwise known as a producer.</a:t>
            </a:r>
            <a:endParaRPr sz="1800">
              <a:solidFill>
                <a:schemeClr val="lt1"/>
              </a:solidFill>
              <a:latin typeface="Arial"/>
              <a:ea typeface="Arial"/>
              <a:cs typeface="Arial"/>
              <a:sym typeface="Arial"/>
            </a:endParaRPr>
          </a:p>
        </p:txBody>
      </p:sp>
      <p:sp>
        <p:nvSpPr>
          <p:cNvPr id="125" name="Google Shape;125;p8"/>
          <p:cNvSpPr/>
          <p:nvPr/>
        </p:nvSpPr>
        <p:spPr>
          <a:xfrm>
            <a:off x="755650" y="2241383"/>
            <a:ext cx="7632700"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Consumers are animals that eat food in the food chain; predators are animals that eat other animals, which are known as prey.</a:t>
            </a:r>
            <a:endParaRPr sz="1800">
              <a:solidFill>
                <a:schemeClr val="lt1"/>
              </a:solidFill>
              <a:latin typeface="Arial"/>
              <a:ea typeface="Arial"/>
              <a:cs typeface="Arial"/>
              <a:sym typeface="Arial"/>
            </a:endParaRPr>
          </a:p>
        </p:txBody>
      </p:sp>
      <p:sp>
        <p:nvSpPr>
          <p:cNvPr id="126" name="Google Shape;126;p8"/>
          <p:cNvSpPr/>
          <p:nvPr/>
        </p:nvSpPr>
        <p:spPr>
          <a:xfrm>
            <a:off x="755650" y="3124794"/>
            <a:ext cx="7632700" cy="495108"/>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Arrows between living things show the order in which food is eaten.</a:t>
            </a:r>
            <a:endParaRPr/>
          </a:p>
        </p:txBody>
      </p:sp>
      <p:sp>
        <p:nvSpPr>
          <p:cNvPr id="127" name="Google Shape;127;p8"/>
          <p:cNvSpPr/>
          <p:nvPr/>
        </p:nvSpPr>
        <p:spPr>
          <a:xfrm>
            <a:off x="207964" y="5464900"/>
            <a:ext cx="1868836" cy="1107047"/>
          </a:xfrm>
          <a:prstGeom prst="round2SameRect">
            <a:avLst>
              <a:gd name="adj1" fmla="val 28365"/>
              <a:gd name="adj2" fmla="val 0"/>
            </a:avLst>
          </a:prstGeom>
          <a:noFill/>
          <a:ln>
            <a:noFill/>
          </a:ln>
        </p:spPr>
        <p:txBody>
          <a:bodyPr spcFirstLastPara="1" wrap="square" lIns="108000" tIns="108000" rIns="108000" bIns="108000" anchor="t" anchorCtr="0">
            <a:noAutofit/>
          </a:bodyPr>
          <a:lstStyle/>
          <a:p>
            <a:pPr marL="0" marR="0" lvl="0" indent="0" algn="ctr" rtl="0">
              <a:spcBef>
                <a:spcPts val="0"/>
              </a:spcBef>
              <a:spcAft>
                <a:spcPts val="0"/>
              </a:spcAft>
              <a:buNone/>
            </a:pPr>
            <a:r>
              <a:rPr lang="en-US" sz="1800" b="1">
                <a:solidFill>
                  <a:srgbClr val="000033"/>
                </a:solidFill>
                <a:latin typeface="Arial"/>
                <a:ea typeface="Arial"/>
                <a:cs typeface="Arial"/>
                <a:sym typeface="Arial"/>
              </a:rPr>
              <a:t>producer</a:t>
            </a:r>
            <a:endParaRPr sz="1800">
              <a:solidFill>
                <a:srgbClr val="000033"/>
              </a:solidFill>
              <a:latin typeface="Arial"/>
              <a:ea typeface="Arial"/>
              <a:cs typeface="Arial"/>
              <a:sym typeface="Arial"/>
            </a:endParaRPr>
          </a:p>
        </p:txBody>
      </p:sp>
      <p:sp>
        <p:nvSpPr>
          <p:cNvPr id="128" name="Google Shape;128;p8"/>
          <p:cNvSpPr/>
          <p:nvPr/>
        </p:nvSpPr>
        <p:spPr>
          <a:xfrm>
            <a:off x="3632816" y="5464900"/>
            <a:ext cx="1868836" cy="1107047"/>
          </a:xfrm>
          <a:prstGeom prst="round2SameRect">
            <a:avLst>
              <a:gd name="adj1" fmla="val 28365"/>
              <a:gd name="adj2" fmla="val 0"/>
            </a:avLst>
          </a:prstGeom>
          <a:noFill/>
          <a:ln>
            <a:noFill/>
          </a:ln>
        </p:spPr>
        <p:txBody>
          <a:bodyPr spcFirstLastPara="1" wrap="square" lIns="108000" tIns="108000" rIns="108000" bIns="108000" anchor="t" anchorCtr="0">
            <a:noAutofit/>
          </a:bodyPr>
          <a:lstStyle/>
          <a:p>
            <a:pPr marL="0" marR="0" lvl="0" indent="0" algn="ctr" rtl="0">
              <a:spcBef>
                <a:spcPts val="0"/>
              </a:spcBef>
              <a:spcAft>
                <a:spcPts val="0"/>
              </a:spcAft>
              <a:buNone/>
            </a:pPr>
            <a:r>
              <a:rPr lang="en-US" sz="1800" b="1">
                <a:solidFill>
                  <a:srgbClr val="000033"/>
                </a:solidFill>
                <a:latin typeface="Arial"/>
                <a:ea typeface="Arial"/>
                <a:cs typeface="Arial"/>
                <a:sym typeface="Arial"/>
              </a:rPr>
              <a:t>consumer</a:t>
            </a:r>
            <a:endParaRPr sz="1800">
              <a:solidFill>
                <a:srgbClr val="000033"/>
              </a:solidFill>
              <a:latin typeface="Arial"/>
              <a:ea typeface="Arial"/>
              <a:cs typeface="Arial"/>
              <a:sym typeface="Arial"/>
            </a:endParaRPr>
          </a:p>
          <a:p>
            <a:pPr marL="0" marR="0" lvl="0" indent="0" algn="ctr" rtl="0">
              <a:spcBef>
                <a:spcPts val="0"/>
              </a:spcBef>
              <a:spcAft>
                <a:spcPts val="0"/>
              </a:spcAft>
              <a:buNone/>
            </a:pPr>
            <a:r>
              <a:rPr lang="en-US" sz="1800" b="1">
                <a:solidFill>
                  <a:srgbClr val="000033"/>
                </a:solidFill>
                <a:latin typeface="Arial"/>
                <a:ea typeface="Arial"/>
                <a:cs typeface="Arial"/>
                <a:sym typeface="Arial"/>
              </a:rPr>
              <a:t>and prey</a:t>
            </a:r>
            <a:endParaRPr sz="1800">
              <a:solidFill>
                <a:srgbClr val="000033"/>
              </a:solidFill>
              <a:latin typeface="Arial"/>
              <a:ea typeface="Arial"/>
              <a:cs typeface="Arial"/>
              <a:sym typeface="Arial"/>
            </a:endParaRPr>
          </a:p>
        </p:txBody>
      </p:sp>
      <p:sp>
        <p:nvSpPr>
          <p:cNvPr id="129" name="Google Shape;129;p8"/>
          <p:cNvSpPr/>
          <p:nvPr/>
        </p:nvSpPr>
        <p:spPr>
          <a:xfrm>
            <a:off x="6989821" y="5464900"/>
            <a:ext cx="1868836" cy="1107047"/>
          </a:xfrm>
          <a:prstGeom prst="round2SameRect">
            <a:avLst>
              <a:gd name="adj1" fmla="val 28365"/>
              <a:gd name="adj2" fmla="val 0"/>
            </a:avLst>
          </a:prstGeom>
          <a:noFill/>
          <a:ln>
            <a:noFill/>
          </a:ln>
        </p:spPr>
        <p:txBody>
          <a:bodyPr spcFirstLastPara="1" wrap="square" lIns="108000" tIns="108000" rIns="108000" bIns="108000" anchor="t" anchorCtr="0">
            <a:noAutofit/>
          </a:bodyPr>
          <a:lstStyle/>
          <a:p>
            <a:pPr marL="0" marR="0" lvl="0" indent="0" algn="ctr" rtl="0">
              <a:spcBef>
                <a:spcPts val="0"/>
              </a:spcBef>
              <a:spcAft>
                <a:spcPts val="0"/>
              </a:spcAft>
              <a:buNone/>
            </a:pPr>
            <a:r>
              <a:rPr lang="en-US" sz="1800" b="1">
                <a:solidFill>
                  <a:srgbClr val="000033"/>
                </a:solidFill>
                <a:latin typeface="Arial"/>
                <a:ea typeface="Arial"/>
                <a:cs typeface="Arial"/>
                <a:sym typeface="Arial"/>
              </a:rPr>
              <a:t>consumer</a:t>
            </a:r>
            <a:endParaRPr sz="1800">
              <a:solidFill>
                <a:srgbClr val="000033"/>
              </a:solidFill>
              <a:latin typeface="Arial"/>
              <a:ea typeface="Arial"/>
              <a:cs typeface="Arial"/>
              <a:sym typeface="Arial"/>
            </a:endParaRPr>
          </a:p>
          <a:p>
            <a:pPr marL="0" marR="0" lvl="0" indent="0" algn="ctr" rtl="0">
              <a:spcBef>
                <a:spcPts val="0"/>
              </a:spcBef>
              <a:spcAft>
                <a:spcPts val="0"/>
              </a:spcAft>
              <a:buNone/>
            </a:pPr>
            <a:r>
              <a:rPr lang="en-US" sz="1800" b="1">
                <a:solidFill>
                  <a:srgbClr val="000033"/>
                </a:solidFill>
                <a:latin typeface="Arial"/>
                <a:ea typeface="Arial"/>
                <a:cs typeface="Arial"/>
                <a:sym typeface="Arial"/>
              </a:rPr>
              <a:t>and predator</a:t>
            </a:r>
            <a:endParaRPr sz="1800">
              <a:solidFill>
                <a:srgbClr val="000033"/>
              </a:solidFill>
              <a:latin typeface="Arial"/>
              <a:ea typeface="Arial"/>
              <a:cs typeface="Arial"/>
              <a:sym typeface="Arial"/>
            </a:endParaRPr>
          </a:p>
        </p:txBody>
      </p:sp>
      <p:sp>
        <p:nvSpPr>
          <p:cNvPr id="130" name="Google Shape;130;p8"/>
          <p:cNvSpPr/>
          <p:nvPr/>
        </p:nvSpPr>
        <p:spPr>
          <a:xfrm>
            <a:off x="2001161" y="4185974"/>
            <a:ext cx="1425247" cy="495108"/>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rgbClr val="000033"/>
                </a:solidFill>
                <a:latin typeface="Arial"/>
                <a:ea typeface="Arial"/>
                <a:cs typeface="Arial"/>
                <a:sym typeface="Arial"/>
              </a:rPr>
              <a:t>is eaten by</a:t>
            </a:r>
            <a:endParaRPr/>
          </a:p>
        </p:txBody>
      </p:sp>
      <p:sp>
        <p:nvSpPr>
          <p:cNvPr id="131" name="Google Shape;131;p8"/>
          <p:cNvSpPr/>
          <p:nvPr/>
        </p:nvSpPr>
        <p:spPr>
          <a:xfrm>
            <a:off x="2001161" y="4686624"/>
            <a:ext cx="1425247" cy="772107"/>
          </a:xfrm>
          <a:prstGeom prst="rect">
            <a:avLst/>
          </a:prstGeom>
          <a:noFill/>
          <a:ln>
            <a:noFill/>
          </a:ln>
        </p:spPr>
        <p:txBody>
          <a:bodyPr spcFirstLastPara="1" wrap="square" lIns="108000" tIns="108000" rIns="108000" bIns="108000" anchor="ctr" anchorCtr="0">
            <a:spAutoFit/>
          </a:bodyPr>
          <a:lstStyle/>
          <a:p>
            <a:pPr marL="0" marR="0" lvl="0" indent="0" algn="ctr" rtl="0">
              <a:spcBef>
                <a:spcPts val="0"/>
              </a:spcBef>
              <a:spcAft>
                <a:spcPts val="0"/>
              </a:spcAft>
              <a:buNone/>
            </a:pPr>
            <a:r>
              <a:rPr lang="en-US" sz="1800">
                <a:solidFill>
                  <a:srgbClr val="000033"/>
                </a:solidFill>
                <a:latin typeface="Arial"/>
                <a:ea typeface="Arial"/>
                <a:cs typeface="Arial"/>
                <a:sym typeface="Arial"/>
              </a:rPr>
              <a:t>energy transfers</a:t>
            </a:r>
            <a:endParaRPr/>
          </a:p>
        </p:txBody>
      </p:sp>
      <p:sp>
        <p:nvSpPr>
          <p:cNvPr id="132" name="Google Shape;132;p8"/>
          <p:cNvSpPr/>
          <p:nvPr/>
        </p:nvSpPr>
        <p:spPr>
          <a:xfrm>
            <a:off x="5432049" y="4223686"/>
            <a:ext cx="1425247" cy="495108"/>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rgbClr val="000033"/>
                </a:solidFill>
                <a:latin typeface="Arial"/>
                <a:ea typeface="Arial"/>
                <a:cs typeface="Arial"/>
                <a:sym typeface="Arial"/>
              </a:rPr>
              <a:t>is eaten by</a:t>
            </a:r>
            <a:endParaRPr/>
          </a:p>
        </p:txBody>
      </p:sp>
      <p:sp>
        <p:nvSpPr>
          <p:cNvPr id="133" name="Google Shape;133;p8"/>
          <p:cNvSpPr/>
          <p:nvPr/>
        </p:nvSpPr>
        <p:spPr>
          <a:xfrm>
            <a:off x="5432049" y="4724336"/>
            <a:ext cx="1425247" cy="772107"/>
          </a:xfrm>
          <a:prstGeom prst="rect">
            <a:avLst/>
          </a:prstGeom>
          <a:noFill/>
          <a:ln>
            <a:noFill/>
          </a:ln>
        </p:spPr>
        <p:txBody>
          <a:bodyPr spcFirstLastPara="1" wrap="square" lIns="108000" tIns="108000" rIns="108000" bIns="108000" anchor="ctr" anchorCtr="0">
            <a:spAutoFit/>
          </a:bodyPr>
          <a:lstStyle/>
          <a:p>
            <a:pPr marL="0" marR="0" lvl="0" indent="0" algn="ctr" rtl="0">
              <a:spcBef>
                <a:spcPts val="0"/>
              </a:spcBef>
              <a:spcAft>
                <a:spcPts val="0"/>
              </a:spcAft>
              <a:buNone/>
            </a:pPr>
            <a:r>
              <a:rPr lang="en-US" sz="1800">
                <a:solidFill>
                  <a:srgbClr val="000033"/>
                </a:solidFill>
                <a:latin typeface="Arial"/>
                <a:ea typeface="Arial"/>
                <a:cs typeface="Arial"/>
                <a:sym typeface="Arial"/>
              </a:rPr>
              <a:t>energy transfers</a:t>
            </a:r>
            <a:endParaRPr/>
          </a:p>
        </p:txBody>
      </p:sp>
      <p:grpSp>
        <p:nvGrpSpPr>
          <p:cNvPr id="134" name="Google Shape;134;p8"/>
          <p:cNvGrpSpPr/>
          <p:nvPr/>
        </p:nvGrpSpPr>
        <p:grpSpPr>
          <a:xfrm>
            <a:off x="6985189" y="4008289"/>
            <a:ext cx="1747306" cy="1573899"/>
            <a:chOff x="6574253" y="4404701"/>
            <a:chExt cx="1747306" cy="1573899"/>
          </a:xfrm>
        </p:grpSpPr>
        <p:grpSp>
          <p:nvGrpSpPr>
            <p:cNvPr id="135" name="Google Shape;135;p8"/>
            <p:cNvGrpSpPr/>
            <p:nvPr/>
          </p:nvGrpSpPr>
          <p:grpSpPr>
            <a:xfrm>
              <a:off x="6740041" y="4410075"/>
              <a:ext cx="1581518" cy="1568525"/>
              <a:chOff x="5486400" y="3083455"/>
              <a:chExt cx="3590925" cy="3561423"/>
            </a:xfrm>
          </p:grpSpPr>
          <p:sp>
            <p:nvSpPr>
              <p:cNvPr id="136" name="Google Shape;136;p8"/>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7" name="Google Shape;137;p8"/>
              <p:cNvPicPr preferRelativeResize="0"/>
              <p:nvPr/>
            </p:nvPicPr>
            <p:blipFill rotWithShape="1">
              <a:blip r:embed="rId4">
                <a:alphaModFix/>
              </a:blip>
              <a:srcRect l="4331" t="10046" r="49905" b="10548"/>
              <a:stretch/>
            </p:blipFill>
            <p:spPr>
              <a:xfrm>
                <a:off x="5486400" y="3083455"/>
                <a:ext cx="3495675" cy="3495677"/>
              </a:xfrm>
              <a:prstGeom prst="ellipse">
                <a:avLst/>
              </a:prstGeom>
              <a:solidFill>
                <a:schemeClr val="lt1"/>
              </a:solidFill>
              <a:ln w="38100" cap="flat" cmpd="sng">
                <a:solidFill>
                  <a:srgbClr val="000033"/>
                </a:solidFill>
                <a:prstDash val="solid"/>
                <a:round/>
                <a:headEnd type="none" w="sm" len="sm"/>
                <a:tailEnd type="none" w="sm" len="sm"/>
              </a:ln>
            </p:spPr>
          </p:pic>
        </p:grpSp>
        <p:pic>
          <p:nvPicPr>
            <p:cNvPr id="140" name="Google Shape;140;p8"/>
            <p:cNvPicPr preferRelativeResize="0"/>
            <p:nvPr/>
          </p:nvPicPr>
          <p:blipFill rotWithShape="1">
            <a:blip r:embed="rId4">
              <a:alphaModFix/>
            </a:blip>
            <a:srcRect l="-672" t="10046" r="71778" b="10548"/>
            <a:stretch/>
          </p:blipFill>
          <p:spPr>
            <a:xfrm>
              <a:off x="6574253" y="4404701"/>
              <a:ext cx="972059" cy="1539569"/>
            </a:xfrm>
            <a:prstGeom prst="rect">
              <a:avLst/>
            </a:prstGeom>
            <a:noFill/>
            <a:ln>
              <a:noFill/>
            </a:ln>
          </p:spPr>
        </p:pic>
      </p:grpSp>
      <p:sp>
        <p:nvSpPr>
          <p:cNvPr id="141" name="Google Shape;141;p8"/>
          <p:cNvSpPr/>
          <p:nvPr/>
        </p:nvSpPr>
        <p:spPr>
          <a:xfrm>
            <a:off x="1811380" y="4550950"/>
            <a:ext cx="1814993" cy="335688"/>
          </a:xfrm>
          <a:prstGeom prst="rightArrow">
            <a:avLst>
              <a:gd name="adj1" fmla="val 50000"/>
              <a:gd name="adj2" fmla="val 90455"/>
            </a:avLst>
          </a:prstGeom>
          <a:solidFill>
            <a:schemeClr val="lt1"/>
          </a:solidFill>
          <a:ln w="38100" cap="flat" cmpd="sng">
            <a:solidFill>
              <a:srgbClr val="00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 name="Google Shape;142;p8"/>
          <p:cNvSpPr/>
          <p:nvPr/>
        </p:nvSpPr>
        <p:spPr>
          <a:xfrm>
            <a:off x="5202170" y="4556646"/>
            <a:ext cx="1814993" cy="335688"/>
          </a:xfrm>
          <a:prstGeom prst="rightArrow">
            <a:avLst>
              <a:gd name="adj1" fmla="val 50000"/>
              <a:gd name="adj2" fmla="val 90455"/>
            </a:avLst>
          </a:prstGeom>
          <a:solidFill>
            <a:schemeClr val="lt1"/>
          </a:solidFill>
          <a:ln w="38100" cap="flat" cmpd="sng">
            <a:solidFill>
              <a:srgbClr val="00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43" name="Google Shape;143;p8"/>
          <p:cNvGrpSpPr/>
          <p:nvPr/>
        </p:nvGrpSpPr>
        <p:grpSpPr>
          <a:xfrm>
            <a:off x="175086" y="3872321"/>
            <a:ext cx="1934593" cy="1709867"/>
            <a:chOff x="539750" y="4268733"/>
            <a:chExt cx="1934593" cy="1709867"/>
          </a:xfrm>
        </p:grpSpPr>
        <p:grpSp>
          <p:nvGrpSpPr>
            <p:cNvPr id="144" name="Google Shape;144;p8"/>
            <p:cNvGrpSpPr/>
            <p:nvPr/>
          </p:nvGrpSpPr>
          <p:grpSpPr>
            <a:xfrm>
              <a:off x="758477" y="4410075"/>
              <a:ext cx="1581518" cy="1568525"/>
              <a:chOff x="5486400" y="3083455"/>
              <a:chExt cx="3590925" cy="3561423"/>
            </a:xfrm>
          </p:grpSpPr>
          <p:sp>
            <p:nvSpPr>
              <p:cNvPr id="145" name="Google Shape;145;p8"/>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6" name="Google Shape;146;p8"/>
              <p:cNvPicPr preferRelativeResize="0"/>
              <p:nvPr/>
            </p:nvPicPr>
            <p:blipFill rotWithShape="1">
              <a:blip r:embed="rId5">
                <a:alphaModFix/>
              </a:blip>
              <a:srcRect l="11238" t="4725" r="5332" b="8107"/>
              <a:stretch/>
            </p:blipFill>
            <p:spPr>
              <a:xfrm>
                <a:off x="5486400" y="3083455"/>
                <a:ext cx="3495675" cy="3495677"/>
              </a:xfrm>
              <a:prstGeom prst="ellipse">
                <a:avLst/>
              </a:prstGeom>
              <a:solidFill>
                <a:schemeClr val="lt1"/>
              </a:solidFill>
              <a:ln w="38100" cap="flat" cmpd="sng">
                <a:solidFill>
                  <a:srgbClr val="000033"/>
                </a:solidFill>
                <a:prstDash val="solid"/>
                <a:round/>
                <a:headEnd type="none" w="sm" len="sm"/>
                <a:tailEnd type="none" w="sm" len="sm"/>
              </a:ln>
            </p:spPr>
          </p:pic>
        </p:grpSp>
        <p:pic>
          <p:nvPicPr>
            <p:cNvPr id="147" name="Google Shape;147;p8"/>
            <p:cNvPicPr preferRelativeResize="0"/>
            <p:nvPr/>
          </p:nvPicPr>
          <p:blipFill rotWithShape="1">
            <a:blip r:embed="rId5">
              <a:alphaModFix/>
            </a:blip>
            <a:srcRect l="-547" t="-3278" r="-4286" b="16110"/>
            <a:stretch/>
          </p:blipFill>
          <p:spPr>
            <a:xfrm>
              <a:off x="539750" y="4268733"/>
              <a:ext cx="1934593" cy="1539569"/>
            </a:xfrm>
            <a:prstGeom prst="roundRect">
              <a:avLst>
                <a:gd name="adj" fmla="val 45021"/>
              </a:avLst>
            </a:prstGeom>
            <a:noFill/>
            <a:ln>
              <a:noFill/>
            </a:ln>
          </p:spPr>
        </p:pic>
      </p:grpSp>
      <p:grpSp>
        <p:nvGrpSpPr>
          <p:cNvPr id="148" name="Google Shape;148;p8"/>
          <p:cNvGrpSpPr/>
          <p:nvPr/>
        </p:nvGrpSpPr>
        <p:grpSpPr>
          <a:xfrm>
            <a:off x="3811667" y="3628597"/>
            <a:ext cx="1581518" cy="1953591"/>
            <a:chOff x="3816433" y="4025009"/>
            <a:chExt cx="1581518" cy="1953591"/>
          </a:xfrm>
        </p:grpSpPr>
        <p:grpSp>
          <p:nvGrpSpPr>
            <p:cNvPr id="149" name="Google Shape;149;p8"/>
            <p:cNvGrpSpPr/>
            <p:nvPr/>
          </p:nvGrpSpPr>
          <p:grpSpPr>
            <a:xfrm>
              <a:off x="3816433" y="4410075"/>
              <a:ext cx="1581518" cy="1568525"/>
              <a:chOff x="5486400" y="3083455"/>
              <a:chExt cx="3590925" cy="3561423"/>
            </a:xfrm>
          </p:grpSpPr>
          <p:sp>
            <p:nvSpPr>
              <p:cNvPr id="150" name="Google Shape;150;p8"/>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1" name="Google Shape;151;p8"/>
              <p:cNvPicPr preferRelativeResize="0"/>
              <p:nvPr/>
            </p:nvPicPr>
            <p:blipFill rotWithShape="1">
              <a:blip r:embed="rId6">
                <a:alphaModFix/>
              </a:blip>
              <a:srcRect l="18989" t="10994" r="-9900" b="22578"/>
              <a:stretch/>
            </p:blipFill>
            <p:spPr>
              <a:xfrm>
                <a:off x="5486400" y="3083455"/>
                <a:ext cx="3495675" cy="3495677"/>
              </a:xfrm>
              <a:prstGeom prst="ellipse">
                <a:avLst/>
              </a:prstGeom>
              <a:solidFill>
                <a:schemeClr val="lt1"/>
              </a:solidFill>
              <a:ln w="38100" cap="flat" cmpd="sng">
                <a:solidFill>
                  <a:srgbClr val="000033"/>
                </a:solidFill>
                <a:prstDash val="solid"/>
                <a:round/>
                <a:headEnd type="none" w="sm" len="sm"/>
                <a:tailEnd type="none" w="sm" len="sm"/>
              </a:ln>
            </p:spPr>
          </p:pic>
        </p:grpSp>
        <p:pic>
          <p:nvPicPr>
            <p:cNvPr id="152" name="Google Shape;152;p8"/>
            <p:cNvPicPr preferRelativeResize="0"/>
            <p:nvPr/>
          </p:nvPicPr>
          <p:blipFill rotWithShape="1">
            <a:blip r:embed="rId7">
              <a:alphaModFix/>
            </a:blip>
            <a:srcRect l="18989" t="-5620" r="-9900" b="57855"/>
            <a:stretch/>
          </p:blipFill>
          <p:spPr>
            <a:xfrm>
              <a:off x="3816433" y="4025009"/>
              <a:ext cx="1539568" cy="1107047"/>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fade">
                                      <p:cBhvr>
                                        <p:cTn id="11" dur="1000"/>
                                        <p:tgtEl>
                                          <p:spTgt spid="12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fade">
                                      <p:cBhvr>
                                        <p:cTn id="15" dur="500"/>
                                        <p:tgtEl>
                                          <p:spTgt spid="127"/>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500"/>
                                        <p:tgtEl>
                                          <p:spTgt spid="1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fade">
                                      <p:cBhvr>
                                        <p:cTn id="24" dur="1000"/>
                                        <p:tgtEl>
                                          <p:spTgt spid="125"/>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fade">
                                      <p:cBhvr>
                                        <p:cTn id="28" dur="500"/>
                                        <p:tgtEl>
                                          <p:spTgt spid="128"/>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48"/>
                                        </p:tgtEl>
                                        <p:attrNameLst>
                                          <p:attrName>style.visibility</p:attrName>
                                        </p:attrNameLst>
                                      </p:cBhvr>
                                      <p:to>
                                        <p:strVal val="visible"/>
                                      </p:to>
                                    </p:set>
                                    <p:animEffect transition="in" filter="fade">
                                      <p:cBhvr>
                                        <p:cTn id="32" dur="500"/>
                                        <p:tgtEl>
                                          <p:spTgt spid="148"/>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129"/>
                                        </p:tgtEl>
                                        <p:attrNameLst>
                                          <p:attrName>style.visibility</p:attrName>
                                        </p:attrNameLst>
                                      </p:cBhvr>
                                      <p:to>
                                        <p:strVal val="visible"/>
                                      </p:to>
                                    </p:set>
                                    <p:animEffect transition="in" filter="fade">
                                      <p:cBhvr>
                                        <p:cTn id="36" dur="500"/>
                                        <p:tgtEl>
                                          <p:spTgt spid="129"/>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34"/>
                                        </p:tgtEl>
                                        <p:attrNameLst>
                                          <p:attrName>style.visibility</p:attrName>
                                        </p:attrNameLst>
                                      </p:cBhvr>
                                      <p:to>
                                        <p:strVal val="visible"/>
                                      </p:to>
                                    </p:set>
                                    <p:animEffect transition="in" filter="fade">
                                      <p:cBhvr>
                                        <p:cTn id="40" dur="500"/>
                                        <p:tgtEl>
                                          <p:spTgt spid="1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6"/>
                                        </p:tgtEl>
                                        <p:attrNameLst>
                                          <p:attrName>style.visibility</p:attrName>
                                        </p:attrNameLst>
                                      </p:cBhvr>
                                      <p:to>
                                        <p:strVal val="visible"/>
                                      </p:to>
                                    </p:set>
                                    <p:animEffect transition="in" filter="fade">
                                      <p:cBhvr>
                                        <p:cTn id="45" dur="1000"/>
                                        <p:tgtEl>
                                          <p:spTgt spid="126"/>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30"/>
                                        </p:tgtEl>
                                        <p:attrNameLst>
                                          <p:attrName>style.visibility</p:attrName>
                                        </p:attrNameLst>
                                      </p:cBhvr>
                                      <p:to>
                                        <p:strVal val="visible"/>
                                      </p:to>
                                    </p:set>
                                    <p:animEffect transition="in" filter="fade">
                                      <p:cBhvr>
                                        <p:cTn id="49" dur="500"/>
                                        <p:tgtEl>
                                          <p:spTgt spid="130"/>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141"/>
                                        </p:tgtEl>
                                        <p:attrNameLst>
                                          <p:attrName>style.visibility</p:attrName>
                                        </p:attrNameLst>
                                      </p:cBhvr>
                                      <p:to>
                                        <p:strVal val="visible"/>
                                      </p:to>
                                    </p:set>
                                    <p:animEffect transition="in" filter="fade">
                                      <p:cBhvr>
                                        <p:cTn id="53" dur="500"/>
                                        <p:tgtEl>
                                          <p:spTgt spid="141"/>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131"/>
                                        </p:tgtEl>
                                        <p:attrNameLst>
                                          <p:attrName>style.visibility</p:attrName>
                                        </p:attrNameLst>
                                      </p:cBhvr>
                                      <p:to>
                                        <p:strVal val="visible"/>
                                      </p:to>
                                    </p:set>
                                    <p:animEffect transition="in" filter="fade">
                                      <p:cBhvr>
                                        <p:cTn id="57" dur="500"/>
                                        <p:tgtEl>
                                          <p:spTgt spid="131"/>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132"/>
                                        </p:tgtEl>
                                        <p:attrNameLst>
                                          <p:attrName>style.visibility</p:attrName>
                                        </p:attrNameLst>
                                      </p:cBhvr>
                                      <p:to>
                                        <p:strVal val="visible"/>
                                      </p:to>
                                    </p:set>
                                    <p:animEffect transition="in" filter="fade">
                                      <p:cBhvr>
                                        <p:cTn id="61" dur="500"/>
                                        <p:tgtEl>
                                          <p:spTgt spid="132"/>
                                        </p:tgtEl>
                                      </p:cBhvr>
                                    </p:animEffect>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142"/>
                                        </p:tgtEl>
                                        <p:attrNameLst>
                                          <p:attrName>style.visibility</p:attrName>
                                        </p:attrNameLst>
                                      </p:cBhvr>
                                      <p:to>
                                        <p:strVal val="visible"/>
                                      </p:to>
                                    </p:set>
                                    <p:animEffect transition="in" filter="fade">
                                      <p:cBhvr>
                                        <p:cTn id="65" dur="500"/>
                                        <p:tgtEl>
                                          <p:spTgt spid="142"/>
                                        </p:tgtEl>
                                      </p:cBhvr>
                                    </p:animEffect>
                                  </p:childTnLst>
                                </p:cTn>
                              </p:par>
                            </p:childTnLst>
                          </p:cTn>
                        </p:par>
                        <p:par>
                          <p:cTn id="66" fill="hold">
                            <p:stCondLst>
                              <p:cond delay="3500"/>
                            </p:stCondLst>
                            <p:childTnLst>
                              <p:par>
                                <p:cTn id="67" presetID="10" presetClass="entr" presetSubtype="0" fill="hold" nodeType="afterEffect">
                                  <p:stCondLst>
                                    <p:cond delay="0"/>
                                  </p:stCondLst>
                                  <p:childTnLst>
                                    <p:set>
                                      <p:cBhvr>
                                        <p:cTn id="68" dur="1" fill="hold">
                                          <p:stCondLst>
                                            <p:cond delay="0"/>
                                          </p:stCondLst>
                                        </p:cTn>
                                        <p:tgtEl>
                                          <p:spTgt spid="133"/>
                                        </p:tgtEl>
                                        <p:attrNameLst>
                                          <p:attrName>style.visibility</p:attrName>
                                        </p:attrNameLst>
                                      </p:cBhvr>
                                      <p:to>
                                        <p:strVal val="visible"/>
                                      </p:to>
                                    </p:set>
                                    <p:animEffect transition="in" filter="fade">
                                      <p:cBhvr>
                                        <p:cTn id="69"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9"/>
          <p:cNvSpPr/>
          <p:nvPr/>
        </p:nvSpPr>
        <p:spPr>
          <a:xfrm>
            <a:off x="140677" y="3429000"/>
            <a:ext cx="8862647" cy="3544556"/>
          </a:xfrm>
          <a:prstGeom prst="round2SameRect">
            <a:avLst>
              <a:gd name="adj1" fmla="val 16667"/>
              <a:gd name="adj2" fmla="val 0"/>
            </a:avLst>
          </a:prstGeom>
          <a:solidFill>
            <a:srgbClr val="7DAAC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8" name="Google Shape;158;p9"/>
          <p:cNvSpPr/>
          <p:nvPr/>
        </p:nvSpPr>
        <p:spPr>
          <a:xfrm>
            <a:off x="258487" y="5295258"/>
            <a:ext cx="1868836" cy="1107047"/>
          </a:xfrm>
          <a:prstGeom prst="round2SameRect">
            <a:avLst>
              <a:gd name="adj1" fmla="val 28365"/>
              <a:gd name="adj2" fmla="val 0"/>
            </a:avLst>
          </a:prstGeom>
          <a:noFill/>
          <a:ln>
            <a:noFill/>
          </a:ln>
        </p:spPr>
        <p:txBody>
          <a:bodyPr spcFirstLastPara="1" wrap="square" lIns="108000" tIns="108000" rIns="108000" bIns="108000" anchor="t" anchorCtr="0">
            <a:noAutofit/>
          </a:bodyPr>
          <a:lstStyle/>
          <a:p>
            <a:pPr marL="0" marR="0" lvl="0" indent="0" algn="ctr" rtl="0">
              <a:spcBef>
                <a:spcPts val="0"/>
              </a:spcBef>
              <a:spcAft>
                <a:spcPts val="0"/>
              </a:spcAft>
              <a:buNone/>
            </a:pPr>
            <a:r>
              <a:rPr lang="en-US" sz="1800" b="1">
                <a:solidFill>
                  <a:srgbClr val="000033"/>
                </a:solidFill>
                <a:latin typeface="Arial"/>
                <a:ea typeface="Arial"/>
                <a:cs typeface="Arial"/>
                <a:sym typeface="Arial"/>
              </a:rPr>
              <a:t>producer</a:t>
            </a:r>
            <a:endParaRPr sz="1800">
              <a:solidFill>
                <a:srgbClr val="000033"/>
              </a:solidFill>
              <a:latin typeface="Arial"/>
              <a:ea typeface="Arial"/>
              <a:cs typeface="Arial"/>
              <a:sym typeface="Arial"/>
            </a:endParaRPr>
          </a:p>
        </p:txBody>
      </p:sp>
      <p:sp>
        <p:nvSpPr>
          <p:cNvPr id="159" name="Google Shape;159;p9"/>
          <p:cNvSpPr/>
          <p:nvPr/>
        </p:nvSpPr>
        <p:spPr>
          <a:xfrm>
            <a:off x="3637582" y="5264937"/>
            <a:ext cx="1868836" cy="1107047"/>
          </a:xfrm>
          <a:prstGeom prst="round2SameRect">
            <a:avLst>
              <a:gd name="adj1" fmla="val 28365"/>
              <a:gd name="adj2" fmla="val 0"/>
            </a:avLst>
          </a:prstGeom>
          <a:noFill/>
          <a:ln>
            <a:noFill/>
          </a:ln>
        </p:spPr>
        <p:txBody>
          <a:bodyPr spcFirstLastPara="1" wrap="square" lIns="108000" tIns="108000" rIns="108000" bIns="108000" anchor="t" anchorCtr="0">
            <a:noAutofit/>
          </a:bodyPr>
          <a:lstStyle/>
          <a:p>
            <a:pPr marL="0" marR="0" lvl="0" indent="0" algn="ctr" rtl="0">
              <a:spcBef>
                <a:spcPts val="0"/>
              </a:spcBef>
              <a:spcAft>
                <a:spcPts val="0"/>
              </a:spcAft>
              <a:buNone/>
            </a:pPr>
            <a:r>
              <a:rPr lang="en-US" sz="1800" b="1">
                <a:solidFill>
                  <a:srgbClr val="000033"/>
                </a:solidFill>
                <a:latin typeface="Arial"/>
                <a:ea typeface="Arial"/>
                <a:cs typeface="Arial"/>
                <a:sym typeface="Arial"/>
              </a:rPr>
              <a:t>consumer</a:t>
            </a:r>
            <a:endParaRPr sz="1800">
              <a:solidFill>
                <a:srgbClr val="000033"/>
              </a:solidFill>
              <a:latin typeface="Arial"/>
              <a:ea typeface="Arial"/>
              <a:cs typeface="Arial"/>
              <a:sym typeface="Arial"/>
            </a:endParaRPr>
          </a:p>
          <a:p>
            <a:pPr marL="0" marR="0" lvl="0" indent="0" algn="ctr" rtl="0">
              <a:spcBef>
                <a:spcPts val="0"/>
              </a:spcBef>
              <a:spcAft>
                <a:spcPts val="0"/>
              </a:spcAft>
              <a:buNone/>
            </a:pPr>
            <a:r>
              <a:rPr lang="en-US" sz="1800" b="1">
                <a:solidFill>
                  <a:srgbClr val="000033"/>
                </a:solidFill>
                <a:latin typeface="Arial"/>
                <a:ea typeface="Arial"/>
                <a:cs typeface="Arial"/>
                <a:sym typeface="Arial"/>
              </a:rPr>
              <a:t>and prey</a:t>
            </a:r>
            <a:endParaRPr sz="1800">
              <a:solidFill>
                <a:srgbClr val="000033"/>
              </a:solidFill>
              <a:latin typeface="Arial"/>
              <a:ea typeface="Arial"/>
              <a:cs typeface="Arial"/>
              <a:sym typeface="Arial"/>
            </a:endParaRPr>
          </a:p>
        </p:txBody>
      </p:sp>
      <p:sp>
        <p:nvSpPr>
          <p:cNvPr id="160" name="Google Shape;160;p9"/>
          <p:cNvSpPr/>
          <p:nvPr/>
        </p:nvSpPr>
        <p:spPr>
          <a:xfrm>
            <a:off x="7054437" y="5264937"/>
            <a:ext cx="1868836" cy="1107047"/>
          </a:xfrm>
          <a:prstGeom prst="round2SameRect">
            <a:avLst>
              <a:gd name="adj1" fmla="val 28365"/>
              <a:gd name="adj2" fmla="val 0"/>
            </a:avLst>
          </a:prstGeom>
          <a:noFill/>
          <a:ln>
            <a:noFill/>
          </a:ln>
        </p:spPr>
        <p:txBody>
          <a:bodyPr spcFirstLastPara="1" wrap="square" lIns="108000" tIns="108000" rIns="108000" bIns="108000" anchor="t" anchorCtr="0">
            <a:noAutofit/>
          </a:bodyPr>
          <a:lstStyle/>
          <a:p>
            <a:pPr marL="0" marR="0" lvl="0" indent="0" algn="ctr" rtl="0">
              <a:spcBef>
                <a:spcPts val="0"/>
              </a:spcBef>
              <a:spcAft>
                <a:spcPts val="0"/>
              </a:spcAft>
              <a:buNone/>
            </a:pPr>
            <a:r>
              <a:rPr lang="en-US" sz="1800" b="1">
                <a:solidFill>
                  <a:srgbClr val="000033"/>
                </a:solidFill>
                <a:latin typeface="Arial"/>
                <a:ea typeface="Arial"/>
                <a:cs typeface="Arial"/>
                <a:sym typeface="Arial"/>
              </a:rPr>
              <a:t>consumer</a:t>
            </a:r>
            <a:endParaRPr sz="1800">
              <a:solidFill>
                <a:srgbClr val="000033"/>
              </a:solidFill>
              <a:latin typeface="Arial"/>
              <a:ea typeface="Arial"/>
              <a:cs typeface="Arial"/>
              <a:sym typeface="Arial"/>
            </a:endParaRPr>
          </a:p>
          <a:p>
            <a:pPr marL="0" marR="0" lvl="0" indent="0" algn="ctr" rtl="0">
              <a:spcBef>
                <a:spcPts val="0"/>
              </a:spcBef>
              <a:spcAft>
                <a:spcPts val="0"/>
              </a:spcAft>
              <a:buNone/>
            </a:pPr>
            <a:r>
              <a:rPr lang="en-US" sz="1800" b="1">
                <a:solidFill>
                  <a:srgbClr val="000033"/>
                </a:solidFill>
                <a:latin typeface="Arial"/>
                <a:ea typeface="Arial"/>
                <a:cs typeface="Arial"/>
                <a:sym typeface="Arial"/>
              </a:rPr>
              <a:t>and predator</a:t>
            </a:r>
            <a:endParaRPr sz="1800">
              <a:solidFill>
                <a:srgbClr val="000033"/>
              </a:solidFill>
              <a:latin typeface="Arial"/>
              <a:ea typeface="Arial"/>
              <a:cs typeface="Arial"/>
              <a:sym typeface="Arial"/>
            </a:endParaRPr>
          </a:p>
        </p:txBody>
      </p:sp>
      <p:grpSp>
        <p:nvGrpSpPr>
          <p:cNvPr id="161" name="Google Shape;161;p9"/>
          <p:cNvGrpSpPr/>
          <p:nvPr/>
        </p:nvGrpSpPr>
        <p:grpSpPr>
          <a:xfrm>
            <a:off x="7152009" y="3590070"/>
            <a:ext cx="1581518" cy="1790888"/>
            <a:chOff x="6912809" y="4176074"/>
            <a:chExt cx="1581518" cy="1790888"/>
          </a:xfrm>
        </p:grpSpPr>
        <p:grpSp>
          <p:nvGrpSpPr>
            <p:cNvPr id="162" name="Google Shape;162;p9"/>
            <p:cNvGrpSpPr/>
            <p:nvPr/>
          </p:nvGrpSpPr>
          <p:grpSpPr>
            <a:xfrm>
              <a:off x="6912809" y="4398437"/>
              <a:ext cx="1581518" cy="1568525"/>
              <a:chOff x="5486400" y="3083455"/>
              <a:chExt cx="3590925" cy="3561423"/>
            </a:xfrm>
          </p:grpSpPr>
          <p:sp>
            <p:nvSpPr>
              <p:cNvPr id="163" name="Google Shape;163;p9"/>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64" name="Google Shape;164;p9"/>
              <p:cNvPicPr preferRelativeResize="0"/>
              <p:nvPr/>
            </p:nvPicPr>
            <p:blipFill rotWithShape="1">
              <a:blip r:embed="rId3">
                <a:alphaModFix/>
              </a:blip>
              <a:srcRect l="-2278" t="4955" r="11727" b="50374"/>
              <a:stretch/>
            </p:blipFill>
            <p:spPr>
              <a:xfrm>
                <a:off x="5486400" y="3083455"/>
                <a:ext cx="3495675" cy="3495677"/>
              </a:xfrm>
              <a:prstGeom prst="ellipse">
                <a:avLst/>
              </a:prstGeom>
              <a:solidFill>
                <a:schemeClr val="lt1"/>
              </a:solidFill>
              <a:ln w="38100" cap="flat" cmpd="sng">
                <a:solidFill>
                  <a:srgbClr val="000033"/>
                </a:solidFill>
                <a:prstDash val="solid"/>
                <a:round/>
                <a:headEnd type="none" w="sm" len="sm"/>
                <a:tailEnd type="none" w="sm" len="sm"/>
              </a:ln>
            </p:spPr>
          </p:pic>
        </p:grpSp>
        <p:pic>
          <p:nvPicPr>
            <p:cNvPr id="165" name="Google Shape;165;p9"/>
            <p:cNvPicPr preferRelativeResize="0"/>
            <p:nvPr/>
          </p:nvPicPr>
          <p:blipFill rotWithShape="1">
            <a:blip r:embed="rId3">
              <a:alphaModFix/>
            </a:blip>
            <a:srcRect l="-2278" t="-1497" r="11727" b="77700"/>
            <a:stretch/>
          </p:blipFill>
          <p:spPr>
            <a:xfrm>
              <a:off x="6912809" y="4176074"/>
              <a:ext cx="1539568" cy="820133"/>
            </a:xfrm>
            <a:prstGeom prst="rect">
              <a:avLst/>
            </a:prstGeom>
            <a:noFill/>
            <a:ln>
              <a:noFill/>
            </a:ln>
          </p:spPr>
        </p:pic>
      </p:grpSp>
      <p:sp>
        <p:nvSpPr>
          <p:cNvPr id="166" name="Google Shape;166;p9"/>
          <p:cNvSpPr/>
          <p:nvPr/>
        </p:nvSpPr>
        <p:spPr>
          <a:xfrm>
            <a:off x="2005927" y="3986011"/>
            <a:ext cx="1425247" cy="495108"/>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rgbClr val="000033"/>
                </a:solidFill>
                <a:latin typeface="Arial"/>
                <a:ea typeface="Arial"/>
                <a:cs typeface="Arial"/>
                <a:sym typeface="Arial"/>
              </a:rPr>
              <a:t>is eaten by</a:t>
            </a:r>
            <a:endParaRPr/>
          </a:p>
        </p:txBody>
      </p:sp>
      <p:sp>
        <p:nvSpPr>
          <p:cNvPr id="167" name="Google Shape;167;p9"/>
          <p:cNvSpPr/>
          <p:nvPr/>
        </p:nvSpPr>
        <p:spPr>
          <a:xfrm>
            <a:off x="2005927" y="4486661"/>
            <a:ext cx="1425247" cy="772107"/>
          </a:xfrm>
          <a:prstGeom prst="rect">
            <a:avLst/>
          </a:prstGeom>
          <a:noFill/>
          <a:ln>
            <a:noFill/>
          </a:ln>
        </p:spPr>
        <p:txBody>
          <a:bodyPr spcFirstLastPara="1" wrap="square" lIns="108000" tIns="108000" rIns="108000" bIns="108000" anchor="ctr" anchorCtr="0">
            <a:spAutoFit/>
          </a:bodyPr>
          <a:lstStyle/>
          <a:p>
            <a:pPr marL="0" marR="0" lvl="0" indent="0" algn="ctr" rtl="0">
              <a:spcBef>
                <a:spcPts val="0"/>
              </a:spcBef>
              <a:spcAft>
                <a:spcPts val="0"/>
              </a:spcAft>
              <a:buNone/>
            </a:pPr>
            <a:r>
              <a:rPr lang="en-US" sz="1800">
                <a:solidFill>
                  <a:srgbClr val="000033"/>
                </a:solidFill>
                <a:latin typeface="Arial"/>
                <a:ea typeface="Arial"/>
                <a:cs typeface="Arial"/>
                <a:sym typeface="Arial"/>
              </a:rPr>
              <a:t>energy transfers</a:t>
            </a:r>
            <a:endParaRPr/>
          </a:p>
        </p:txBody>
      </p:sp>
      <p:sp>
        <p:nvSpPr>
          <p:cNvPr id="168" name="Google Shape;168;p9"/>
          <p:cNvSpPr/>
          <p:nvPr/>
        </p:nvSpPr>
        <p:spPr>
          <a:xfrm>
            <a:off x="5436815" y="4023723"/>
            <a:ext cx="1425247" cy="495108"/>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rgbClr val="000033"/>
                </a:solidFill>
                <a:latin typeface="Arial"/>
                <a:ea typeface="Arial"/>
                <a:cs typeface="Arial"/>
                <a:sym typeface="Arial"/>
              </a:rPr>
              <a:t>is eaten by</a:t>
            </a:r>
            <a:endParaRPr/>
          </a:p>
        </p:txBody>
      </p:sp>
      <p:sp>
        <p:nvSpPr>
          <p:cNvPr id="169" name="Google Shape;169;p9"/>
          <p:cNvSpPr/>
          <p:nvPr/>
        </p:nvSpPr>
        <p:spPr>
          <a:xfrm>
            <a:off x="5436815" y="4524373"/>
            <a:ext cx="1425247" cy="772107"/>
          </a:xfrm>
          <a:prstGeom prst="rect">
            <a:avLst/>
          </a:prstGeom>
          <a:noFill/>
          <a:ln>
            <a:noFill/>
          </a:ln>
        </p:spPr>
        <p:txBody>
          <a:bodyPr spcFirstLastPara="1" wrap="square" lIns="108000" tIns="108000" rIns="108000" bIns="108000" anchor="ctr" anchorCtr="0">
            <a:spAutoFit/>
          </a:bodyPr>
          <a:lstStyle/>
          <a:p>
            <a:pPr marL="0" marR="0" lvl="0" indent="0" algn="ctr" rtl="0">
              <a:spcBef>
                <a:spcPts val="0"/>
              </a:spcBef>
              <a:spcAft>
                <a:spcPts val="0"/>
              </a:spcAft>
              <a:buNone/>
            </a:pPr>
            <a:r>
              <a:rPr lang="en-US" sz="1800">
                <a:solidFill>
                  <a:srgbClr val="000033"/>
                </a:solidFill>
                <a:latin typeface="Arial"/>
                <a:ea typeface="Arial"/>
                <a:cs typeface="Arial"/>
                <a:sym typeface="Arial"/>
              </a:rPr>
              <a:t>energy transfers</a:t>
            </a:r>
            <a:endParaRPr/>
          </a:p>
        </p:txBody>
      </p:sp>
      <p:sp>
        <p:nvSpPr>
          <p:cNvPr id="170" name="Google Shape;170;p9"/>
          <p:cNvSpPr/>
          <p:nvPr/>
        </p:nvSpPr>
        <p:spPr>
          <a:xfrm>
            <a:off x="1875382" y="4361131"/>
            <a:ext cx="1814993" cy="335688"/>
          </a:xfrm>
          <a:prstGeom prst="rightArrow">
            <a:avLst>
              <a:gd name="adj1" fmla="val 50000"/>
              <a:gd name="adj2" fmla="val 90455"/>
            </a:avLst>
          </a:prstGeom>
          <a:solidFill>
            <a:schemeClr val="lt1"/>
          </a:solidFill>
          <a:ln w="38100" cap="flat" cmpd="sng">
            <a:solidFill>
              <a:srgbClr val="00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1" name="Google Shape;171;p9"/>
          <p:cNvSpPr/>
          <p:nvPr/>
        </p:nvSpPr>
        <p:spPr>
          <a:xfrm>
            <a:off x="5217788" y="4394184"/>
            <a:ext cx="1814993" cy="335688"/>
          </a:xfrm>
          <a:prstGeom prst="rightArrow">
            <a:avLst>
              <a:gd name="adj1" fmla="val 50000"/>
              <a:gd name="adj2" fmla="val 90455"/>
            </a:avLst>
          </a:prstGeom>
          <a:solidFill>
            <a:schemeClr val="lt1"/>
          </a:solidFill>
          <a:ln w="38100" cap="flat" cmpd="sng">
            <a:solidFill>
              <a:srgbClr val="0000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72" name="Google Shape;172;p9"/>
          <p:cNvGrpSpPr/>
          <p:nvPr/>
        </p:nvGrpSpPr>
        <p:grpSpPr>
          <a:xfrm>
            <a:off x="3486915" y="3812433"/>
            <a:ext cx="1911036" cy="1568525"/>
            <a:chOff x="3402699" y="4398437"/>
            <a:chExt cx="1911036" cy="1568525"/>
          </a:xfrm>
        </p:grpSpPr>
        <p:grpSp>
          <p:nvGrpSpPr>
            <p:cNvPr id="173" name="Google Shape;173;p9"/>
            <p:cNvGrpSpPr/>
            <p:nvPr/>
          </p:nvGrpSpPr>
          <p:grpSpPr>
            <a:xfrm>
              <a:off x="3732217" y="4398437"/>
              <a:ext cx="1581518" cy="1568525"/>
              <a:chOff x="5486400" y="3083455"/>
              <a:chExt cx="3590925" cy="3561423"/>
            </a:xfrm>
          </p:grpSpPr>
          <p:sp>
            <p:nvSpPr>
              <p:cNvPr id="174" name="Google Shape;174;p9"/>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75" name="Google Shape;175;p9"/>
              <p:cNvPicPr preferRelativeResize="0"/>
              <p:nvPr/>
            </p:nvPicPr>
            <p:blipFill rotWithShape="1">
              <a:blip r:embed="rId4">
                <a:alphaModFix/>
              </a:blip>
              <a:srcRect l="13078" r="13077"/>
              <a:stretch/>
            </p:blipFill>
            <p:spPr>
              <a:xfrm>
                <a:off x="5486400" y="3083455"/>
                <a:ext cx="3495675" cy="3495677"/>
              </a:xfrm>
              <a:prstGeom prst="ellipse">
                <a:avLst/>
              </a:prstGeom>
              <a:solidFill>
                <a:schemeClr val="lt1"/>
              </a:solidFill>
              <a:ln w="38100" cap="flat" cmpd="sng">
                <a:solidFill>
                  <a:srgbClr val="000033"/>
                </a:solidFill>
                <a:prstDash val="solid"/>
                <a:round/>
                <a:headEnd type="none" w="sm" len="sm"/>
                <a:tailEnd type="none" w="sm" len="sm"/>
              </a:ln>
            </p:spPr>
          </p:pic>
        </p:grpSp>
        <p:pic>
          <p:nvPicPr>
            <p:cNvPr id="176" name="Google Shape;176;p9"/>
            <p:cNvPicPr preferRelativeResize="0"/>
            <p:nvPr/>
          </p:nvPicPr>
          <p:blipFill rotWithShape="1">
            <a:blip r:embed="rId5">
              <a:alphaModFix/>
            </a:blip>
            <a:srcRect l="-2715" t="57339" r="76624"/>
            <a:stretch/>
          </p:blipFill>
          <p:spPr>
            <a:xfrm>
              <a:off x="3402699" y="5281218"/>
              <a:ext cx="543962" cy="656787"/>
            </a:xfrm>
            <a:prstGeom prst="parallelogram">
              <a:avLst>
                <a:gd name="adj" fmla="val 40580"/>
              </a:avLst>
            </a:prstGeom>
            <a:noFill/>
            <a:ln>
              <a:noFill/>
            </a:ln>
          </p:spPr>
        </p:pic>
      </p:grpSp>
      <p:grpSp>
        <p:nvGrpSpPr>
          <p:cNvPr id="177" name="Google Shape;177;p9"/>
          <p:cNvGrpSpPr/>
          <p:nvPr/>
        </p:nvGrpSpPr>
        <p:grpSpPr>
          <a:xfrm>
            <a:off x="385791" y="3660764"/>
            <a:ext cx="1592476" cy="1722727"/>
            <a:chOff x="525687" y="3827762"/>
            <a:chExt cx="2043745" cy="2210906"/>
          </a:xfrm>
        </p:grpSpPr>
        <p:grpSp>
          <p:nvGrpSpPr>
            <p:cNvPr id="178" name="Google Shape;178;p9"/>
            <p:cNvGrpSpPr/>
            <p:nvPr/>
          </p:nvGrpSpPr>
          <p:grpSpPr>
            <a:xfrm>
              <a:off x="539750" y="4025661"/>
              <a:ext cx="2029682" cy="2013007"/>
              <a:chOff x="5486400" y="3083455"/>
              <a:chExt cx="3590925" cy="3561423"/>
            </a:xfrm>
          </p:grpSpPr>
          <p:sp>
            <p:nvSpPr>
              <p:cNvPr id="179" name="Google Shape;179;p9"/>
              <p:cNvSpPr/>
              <p:nvPr/>
            </p:nvSpPr>
            <p:spPr>
              <a:xfrm>
                <a:off x="5581650" y="3149203"/>
                <a:ext cx="3495675" cy="3495675"/>
              </a:xfrm>
              <a:prstGeom prst="ellipse">
                <a:avLst/>
              </a:prstGeom>
              <a:solidFill>
                <a:srgbClr val="0000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80" name="Google Shape;180;p9"/>
              <p:cNvPicPr preferRelativeResize="0"/>
              <p:nvPr/>
            </p:nvPicPr>
            <p:blipFill rotWithShape="1">
              <a:blip r:embed="rId6">
                <a:alphaModFix/>
              </a:blip>
              <a:srcRect l="-1285" t="4927" r="1285" b="13812"/>
              <a:stretch/>
            </p:blipFill>
            <p:spPr>
              <a:xfrm>
                <a:off x="5486400" y="3083455"/>
                <a:ext cx="3495675" cy="3495676"/>
              </a:xfrm>
              <a:prstGeom prst="ellipse">
                <a:avLst/>
              </a:prstGeom>
              <a:solidFill>
                <a:schemeClr val="lt1"/>
              </a:solidFill>
              <a:ln w="38100" cap="flat" cmpd="sng">
                <a:solidFill>
                  <a:srgbClr val="000033"/>
                </a:solidFill>
                <a:prstDash val="solid"/>
                <a:round/>
                <a:headEnd type="none" w="sm" len="sm"/>
                <a:tailEnd type="none" w="sm" len="sm"/>
              </a:ln>
            </p:spPr>
          </p:pic>
        </p:grpSp>
        <p:pic>
          <p:nvPicPr>
            <p:cNvPr id="181" name="Google Shape;181;p9"/>
            <p:cNvPicPr preferRelativeResize="0"/>
            <p:nvPr/>
          </p:nvPicPr>
          <p:blipFill rotWithShape="1">
            <a:blip r:embed="rId6">
              <a:alphaModFix/>
            </a:blip>
            <a:srcRect l="-1285" t="-3212" r="1285" b="30141"/>
            <a:stretch/>
          </p:blipFill>
          <p:spPr>
            <a:xfrm>
              <a:off x="525687" y="3827762"/>
              <a:ext cx="1975844" cy="1776712"/>
            </a:xfrm>
            <a:prstGeom prst="rect">
              <a:avLst/>
            </a:prstGeom>
            <a:noFill/>
            <a:ln>
              <a:noFill/>
            </a:ln>
          </p:spPr>
        </p:pic>
      </p:grpSp>
      <p:grpSp>
        <p:nvGrpSpPr>
          <p:cNvPr id="182" name="Google Shape;182;p9"/>
          <p:cNvGrpSpPr/>
          <p:nvPr/>
        </p:nvGrpSpPr>
        <p:grpSpPr>
          <a:xfrm>
            <a:off x="125602" y="3363403"/>
            <a:ext cx="8892795" cy="3610972"/>
            <a:chOff x="125602" y="3363403"/>
            <a:chExt cx="8892795" cy="3610972"/>
          </a:xfrm>
        </p:grpSpPr>
        <p:grpSp>
          <p:nvGrpSpPr>
            <p:cNvPr id="183" name="Google Shape;183;p9"/>
            <p:cNvGrpSpPr/>
            <p:nvPr/>
          </p:nvGrpSpPr>
          <p:grpSpPr>
            <a:xfrm>
              <a:off x="125603" y="3363403"/>
              <a:ext cx="8892794" cy="3610153"/>
              <a:chOff x="125603" y="3363403"/>
              <a:chExt cx="8892794" cy="3610153"/>
            </a:xfrm>
          </p:grpSpPr>
          <p:sp>
            <p:nvSpPr>
              <p:cNvPr id="184" name="Google Shape;184;p9"/>
              <p:cNvSpPr/>
              <p:nvPr/>
            </p:nvSpPr>
            <p:spPr>
              <a:xfrm>
                <a:off x="125603" y="3363403"/>
                <a:ext cx="8892793" cy="484633"/>
              </a:xfrm>
              <a:prstGeom prst="round2SameRect">
                <a:avLst>
                  <a:gd name="adj1" fmla="val 50000"/>
                  <a:gd name="adj2" fmla="val 0"/>
                </a:avLst>
              </a:prstGeom>
              <a:solidFill>
                <a:schemeClr val="lt1"/>
              </a:solidFill>
              <a:ln w="28575" cap="flat" cmpd="sng">
                <a:solidFill>
                  <a:srgbClr val="7DAAC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000033"/>
                    </a:solidFill>
                    <a:latin typeface="Arial"/>
                    <a:ea typeface="Arial"/>
                    <a:cs typeface="Arial"/>
                    <a:sym typeface="Arial"/>
                  </a:rPr>
                  <a:t>Did You Know…?</a:t>
                </a:r>
                <a:endParaRPr sz="1800">
                  <a:solidFill>
                    <a:srgbClr val="000033"/>
                  </a:solidFill>
                  <a:latin typeface="Arial"/>
                  <a:ea typeface="Arial"/>
                  <a:cs typeface="Arial"/>
                  <a:sym typeface="Arial"/>
                </a:endParaRPr>
              </a:p>
            </p:txBody>
          </p:sp>
          <p:sp>
            <p:nvSpPr>
              <p:cNvPr id="185" name="Google Shape;185;p9"/>
              <p:cNvSpPr/>
              <p:nvPr/>
            </p:nvSpPr>
            <p:spPr>
              <a:xfrm>
                <a:off x="125604" y="3783478"/>
                <a:ext cx="8892793" cy="3190078"/>
              </a:xfrm>
              <a:prstGeom prst="rect">
                <a:avLst/>
              </a:prstGeom>
              <a:blipFill rotWithShape="1">
                <a:blip r:embed="rId7">
                  <a:alphaModFix/>
                </a:blip>
                <a:stretch>
                  <a:fillRect/>
                </a:stretch>
              </a:blipFill>
              <a:ln w="28575" cap="flat" cmpd="sng">
                <a:solidFill>
                  <a:srgbClr val="7DAAC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86" name="Google Shape;186;p9"/>
            <p:cNvSpPr/>
            <p:nvPr/>
          </p:nvSpPr>
          <p:spPr>
            <a:xfrm>
              <a:off x="125602" y="3784297"/>
              <a:ext cx="8892793" cy="3190078"/>
            </a:xfrm>
            <a:prstGeom prst="rect">
              <a:avLst/>
            </a:prstGeom>
            <a:solidFill>
              <a:schemeClr val="lt1">
                <a:alpha val="77647"/>
              </a:schemeClr>
            </a:solidFill>
            <a:ln w="28575" cap="flat" cmpd="sng">
              <a:solidFill>
                <a:srgbClr val="7DAAC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87" name="Google Shape;187;p9"/>
          <p:cNvSpPr/>
          <p:nvPr/>
        </p:nvSpPr>
        <p:spPr>
          <a:xfrm>
            <a:off x="710515" y="4352461"/>
            <a:ext cx="4645486" cy="1049106"/>
          </a:xfrm>
          <a:prstGeom prst="rect">
            <a:avLst/>
          </a:prstGeom>
          <a:noFill/>
          <a:ln>
            <a:noFill/>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b="1">
                <a:solidFill>
                  <a:srgbClr val="000033"/>
                </a:solidFill>
                <a:latin typeface="Arial"/>
                <a:ea typeface="Arial"/>
                <a:cs typeface="Arial"/>
                <a:sym typeface="Arial"/>
              </a:rPr>
              <a:t>Despite being herbivores as adults, Goldfinches feed insects and other minibeasts to their young.</a:t>
            </a:r>
            <a:endParaRPr sz="1800" b="1">
              <a:solidFill>
                <a:srgbClr val="000033"/>
              </a:solidFill>
              <a:latin typeface="Arial"/>
              <a:ea typeface="Arial"/>
              <a:cs typeface="Arial"/>
              <a:sym typeface="Arial"/>
            </a:endParaRPr>
          </a:p>
        </p:txBody>
      </p:sp>
      <p:pic>
        <p:nvPicPr>
          <p:cNvPr id="188" name="Google Shape;188;p9"/>
          <p:cNvPicPr preferRelativeResize="0"/>
          <p:nvPr/>
        </p:nvPicPr>
        <p:blipFill rotWithShape="1">
          <a:blip r:embed="rId8">
            <a:alphaModFix/>
          </a:blip>
          <a:srcRect/>
          <a:stretch/>
        </p:blipFill>
        <p:spPr>
          <a:xfrm rot="1604818">
            <a:off x="577340" y="5637233"/>
            <a:ext cx="649621" cy="956977"/>
          </a:xfrm>
          <a:prstGeom prst="rect">
            <a:avLst/>
          </a:prstGeom>
          <a:noFill/>
          <a:ln>
            <a:noFill/>
          </a:ln>
        </p:spPr>
      </p:pic>
      <p:pic>
        <p:nvPicPr>
          <p:cNvPr id="189" name="Google Shape;189;p9"/>
          <p:cNvPicPr preferRelativeResize="0"/>
          <p:nvPr/>
        </p:nvPicPr>
        <p:blipFill rotWithShape="1">
          <a:blip r:embed="rId8">
            <a:alphaModFix/>
          </a:blip>
          <a:srcRect/>
          <a:stretch/>
        </p:blipFill>
        <p:spPr>
          <a:xfrm rot="-1857757">
            <a:off x="2752774" y="6284104"/>
            <a:ext cx="649621" cy="956977"/>
          </a:xfrm>
          <a:prstGeom prst="rect">
            <a:avLst/>
          </a:prstGeom>
          <a:noFill/>
          <a:ln>
            <a:noFill/>
          </a:ln>
        </p:spPr>
      </p:pic>
      <p:sp>
        <p:nvSpPr>
          <p:cNvPr id="190" name="Google Shape;190;p9"/>
          <p:cNvSpPr>
            <a:spLocks noGrp="1"/>
          </p:cNvSpPr>
          <p:nvPr>
            <p:ph type="title"/>
          </p:nvPr>
        </p:nvSpPr>
        <p:spPr>
          <a:xfrm>
            <a:off x="356289" y="361935"/>
            <a:ext cx="8668727"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000033"/>
              </a:buClr>
              <a:buSzPts val="3200"/>
              <a:buFont typeface="Arial"/>
              <a:buNone/>
            </a:pPr>
            <a:r>
              <a:rPr lang="en-US" sz="3200" b="0">
                <a:solidFill>
                  <a:srgbClr val="000033"/>
                </a:solidFill>
              </a:rPr>
              <a:t>Where do birds feature in food chains?</a:t>
            </a:r>
            <a:endParaRPr sz="3200">
              <a:solidFill>
                <a:srgbClr val="000033"/>
              </a:solidFill>
            </a:endParaRPr>
          </a:p>
        </p:txBody>
      </p:sp>
      <p:pic>
        <p:nvPicPr>
          <p:cNvPr id="191" name="Google Shape;191;p9"/>
          <p:cNvPicPr preferRelativeResize="0"/>
          <p:nvPr/>
        </p:nvPicPr>
        <p:blipFill rotWithShape="1">
          <a:blip r:embed="rId9">
            <a:alphaModFix/>
          </a:blip>
          <a:srcRect l="69178" t="9446" r="11600" b="75770"/>
          <a:stretch/>
        </p:blipFill>
        <p:spPr>
          <a:xfrm>
            <a:off x="-94004" y="532467"/>
            <a:ext cx="1188668" cy="685800"/>
          </a:xfrm>
          <a:prstGeom prst="rect">
            <a:avLst/>
          </a:prstGeom>
          <a:noFill/>
          <a:ln>
            <a:noFill/>
          </a:ln>
        </p:spPr>
      </p:pic>
      <p:sp>
        <p:nvSpPr>
          <p:cNvPr id="192" name="Google Shape;192;p9"/>
          <p:cNvSpPr/>
          <p:nvPr/>
        </p:nvSpPr>
        <p:spPr>
          <a:xfrm>
            <a:off x="755650" y="1524664"/>
            <a:ext cx="7632701"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Some birds, such as Goldfinches, are primary consumers. These are the first consumer in the food chain, eating the plant-based producer. </a:t>
            </a:r>
            <a:endParaRPr sz="1800">
              <a:solidFill>
                <a:schemeClr val="lt1"/>
              </a:solidFill>
              <a:latin typeface="Arial"/>
              <a:ea typeface="Arial"/>
              <a:cs typeface="Arial"/>
              <a:sym typeface="Arial"/>
            </a:endParaRPr>
          </a:p>
        </p:txBody>
      </p:sp>
      <p:sp>
        <p:nvSpPr>
          <p:cNvPr id="193" name="Google Shape;193;p9"/>
          <p:cNvSpPr/>
          <p:nvPr/>
        </p:nvSpPr>
        <p:spPr>
          <a:xfrm>
            <a:off x="755650" y="2416534"/>
            <a:ext cx="7632700" cy="772107"/>
          </a:xfrm>
          <a:prstGeom prst="rect">
            <a:avLst/>
          </a:prstGeom>
          <a:solidFill>
            <a:srgbClr val="000033"/>
          </a:solidFill>
          <a:ln w="28575" cap="flat" cmpd="sng">
            <a:solidFill>
              <a:schemeClr val="lt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Goldfinches have specially adapted beaks for taking out seeds from thistles and similar plants.</a:t>
            </a:r>
            <a:endParaRPr sz="1800">
              <a:solidFill>
                <a:schemeClr val="lt1"/>
              </a:solidFill>
              <a:latin typeface="Arial"/>
              <a:ea typeface="Arial"/>
              <a:cs typeface="Arial"/>
              <a:sym typeface="Arial"/>
            </a:endParaRPr>
          </a:p>
        </p:txBody>
      </p:sp>
      <p:pic>
        <p:nvPicPr>
          <p:cNvPr id="194" name="Google Shape;194;p9"/>
          <p:cNvPicPr preferRelativeResize="0"/>
          <p:nvPr/>
        </p:nvPicPr>
        <p:blipFill rotWithShape="1">
          <a:blip r:embed="rId10">
            <a:alphaModFix/>
          </a:blip>
          <a:srcRect/>
          <a:stretch/>
        </p:blipFill>
        <p:spPr>
          <a:xfrm>
            <a:off x="3773391" y="2863009"/>
            <a:ext cx="5855704" cy="4321196"/>
          </a:xfrm>
          <a:prstGeom prst="rect">
            <a:avLst/>
          </a:prstGeom>
          <a:noFill/>
          <a:ln>
            <a:noFill/>
          </a:ln>
        </p:spPr>
      </p:pic>
      <p:pic>
        <p:nvPicPr>
          <p:cNvPr id="195" name="Google Shape;195;p9"/>
          <p:cNvPicPr preferRelativeResize="0"/>
          <p:nvPr/>
        </p:nvPicPr>
        <p:blipFill rotWithShape="1">
          <a:blip r:embed="rId8">
            <a:alphaModFix/>
          </a:blip>
          <a:srcRect/>
          <a:stretch/>
        </p:blipFill>
        <p:spPr>
          <a:xfrm rot="-7701731">
            <a:off x="2199595" y="3414305"/>
            <a:ext cx="649621" cy="9569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0"/>
                                        </p:tgtEl>
                                        <p:attrNameLst>
                                          <p:attrName>style.visibility</p:attrName>
                                        </p:attrNameLst>
                                      </p:cBhvr>
                                      <p:to>
                                        <p:strVal val="visible"/>
                                      </p:to>
                                    </p:set>
                                    <p:animEffect transition="in" filter="fade">
                                      <p:cBhvr>
                                        <p:cTn id="11" dur="500"/>
                                        <p:tgtEl>
                                          <p:spTgt spid="19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2"/>
                                        </p:tgtEl>
                                        <p:attrNameLst>
                                          <p:attrName>style.visibility</p:attrName>
                                        </p:attrNameLst>
                                      </p:cBhvr>
                                      <p:to>
                                        <p:strVal val="visible"/>
                                      </p:to>
                                    </p:set>
                                    <p:animEffect transition="in" filter="fade">
                                      <p:cBhvr>
                                        <p:cTn id="16" dur="1000"/>
                                        <p:tgtEl>
                                          <p:spTgt spid="192"/>
                                        </p:tgtEl>
                                      </p:cBhvr>
                                    </p:animEffect>
                                  </p:childTnLst>
                                </p:cTn>
                              </p:par>
                              <p:par>
                                <p:cTn id="17" presetID="10" presetClass="entr" presetSubtype="0" fill="hold" nodeType="withEffect">
                                  <p:stCondLst>
                                    <p:cond delay="0"/>
                                  </p:stCondLst>
                                  <p:childTnLst>
                                    <p:set>
                                      <p:cBhvr>
                                        <p:cTn id="18" dur="1" fill="hold">
                                          <p:stCondLst>
                                            <p:cond delay="0"/>
                                          </p:stCondLst>
                                        </p:cTn>
                                        <p:tgtEl>
                                          <p:spTgt spid="157"/>
                                        </p:tgtEl>
                                        <p:attrNameLst>
                                          <p:attrName>style.visibility</p:attrName>
                                        </p:attrNameLst>
                                      </p:cBhvr>
                                      <p:to>
                                        <p:strVal val="visible"/>
                                      </p:to>
                                    </p:set>
                                    <p:animEffect transition="in" filter="fade">
                                      <p:cBhvr>
                                        <p:cTn id="19" dur="1000"/>
                                        <p:tgtEl>
                                          <p:spTgt spid="157"/>
                                        </p:tgtEl>
                                      </p:cBhvr>
                                    </p:animEffect>
                                  </p:childTnLst>
                                </p:cTn>
                              </p:par>
                              <p:par>
                                <p:cTn id="20" presetID="10" presetClass="entr" presetSubtype="0" fill="hold" nodeType="withEffect">
                                  <p:stCondLst>
                                    <p:cond delay="0"/>
                                  </p:stCondLst>
                                  <p:childTnLst>
                                    <p:set>
                                      <p:cBhvr>
                                        <p:cTn id="21" dur="1" fill="hold">
                                          <p:stCondLst>
                                            <p:cond delay="0"/>
                                          </p:stCondLst>
                                        </p:cTn>
                                        <p:tgtEl>
                                          <p:spTgt spid="158"/>
                                        </p:tgtEl>
                                        <p:attrNameLst>
                                          <p:attrName>style.visibility</p:attrName>
                                        </p:attrNameLst>
                                      </p:cBhvr>
                                      <p:to>
                                        <p:strVal val="visible"/>
                                      </p:to>
                                    </p:set>
                                    <p:animEffect transition="in" filter="fade">
                                      <p:cBhvr>
                                        <p:cTn id="22" dur="500"/>
                                        <p:tgtEl>
                                          <p:spTgt spid="158"/>
                                        </p:tgtEl>
                                      </p:cBhvr>
                                    </p:animEffect>
                                  </p:childTnLst>
                                </p:cTn>
                              </p:par>
                              <p:par>
                                <p:cTn id="23" presetID="10" presetClass="entr" presetSubtype="0" fill="hold" nodeType="withEffect">
                                  <p:stCondLst>
                                    <p:cond delay="0"/>
                                  </p:stCondLst>
                                  <p:childTnLst>
                                    <p:set>
                                      <p:cBhvr>
                                        <p:cTn id="24" dur="1" fill="hold">
                                          <p:stCondLst>
                                            <p:cond delay="0"/>
                                          </p:stCondLst>
                                        </p:cTn>
                                        <p:tgtEl>
                                          <p:spTgt spid="177"/>
                                        </p:tgtEl>
                                        <p:attrNameLst>
                                          <p:attrName>style.visibility</p:attrName>
                                        </p:attrNameLst>
                                      </p:cBhvr>
                                      <p:to>
                                        <p:strVal val="visible"/>
                                      </p:to>
                                    </p:set>
                                    <p:animEffect transition="in" filter="fade">
                                      <p:cBhvr>
                                        <p:cTn id="25" dur="500"/>
                                        <p:tgtEl>
                                          <p:spTgt spid="177"/>
                                        </p:tgtEl>
                                      </p:cBhvr>
                                    </p:animEffect>
                                  </p:childTnLst>
                                </p:cTn>
                              </p:par>
                              <p:par>
                                <p:cTn id="26" presetID="10" presetClass="entr" presetSubtype="0" fill="hold" nodeType="withEffect">
                                  <p:stCondLst>
                                    <p:cond delay="0"/>
                                  </p:stCondLst>
                                  <p:childTnLst>
                                    <p:set>
                                      <p:cBhvr>
                                        <p:cTn id="27" dur="1" fill="hold">
                                          <p:stCondLst>
                                            <p:cond delay="0"/>
                                          </p:stCondLst>
                                        </p:cTn>
                                        <p:tgtEl>
                                          <p:spTgt spid="166"/>
                                        </p:tgtEl>
                                        <p:attrNameLst>
                                          <p:attrName>style.visibility</p:attrName>
                                        </p:attrNameLst>
                                      </p:cBhvr>
                                      <p:to>
                                        <p:strVal val="visible"/>
                                      </p:to>
                                    </p:set>
                                    <p:animEffect transition="in" filter="fade">
                                      <p:cBhvr>
                                        <p:cTn id="28" dur="500"/>
                                        <p:tgtEl>
                                          <p:spTgt spid="166"/>
                                        </p:tgtEl>
                                      </p:cBhvr>
                                    </p:animEffect>
                                  </p:childTnLst>
                                </p:cTn>
                              </p:par>
                              <p:par>
                                <p:cTn id="29" presetID="10" presetClass="entr" presetSubtype="0" fill="hold" nodeType="withEffect">
                                  <p:stCondLst>
                                    <p:cond delay="0"/>
                                  </p:stCondLst>
                                  <p:childTnLst>
                                    <p:set>
                                      <p:cBhvr>
                                        <p:cTn id="30" dur="1" fill="hold">
                                          <p:stCondLst>
                                            <p:cond delay="0"/>
                                          </p:stCondLst>
                                        </p:cTn>
                                        <p:tgtEl>
                                          <p:spTgt spid="170"/>
                                        </p:tgtEl>
                                        <p:attrNameLst>
                                          <p:attrName>style.visibility</p:attrName>
                                        </p:attrNameLst>
                                      </p:cBhvr>
                                      <p:to>
                                        <p:strVal val="visible"/>
                                      </p:to>
                                    </p:set>
                                    <p:animEffect transition="in" filter="fade">
                                      <p:cBhvr>
                                        <p:cTn id="31" dur="500"/>
                                        <p:tgtEl>
                                          <p:spTgt spid="170"/>
                                        </p:tgtEl>
                                      </p:cBhvr>
                                    </p:animEffect>
                                  </p:childTnLst>
                                </p:cTn>
                              </p:par>
                              <p:par>
                                <p:cTn id="32" presetID="10" presetClass="entr" presetSubtype="0" fill="hold" nodeType="withEffect">
                                  <p:stCondLst>
                                    <p:cond delay="0"/>
                                  </p:stCondLst>
                                  <p:childTnLst>
                                    <p:set>
                                      <p:cBhvr>
                                        <p:cTn id="33" dur="1" fill="hold">
                                          <p:stCondLst>
                                            <p:cond delay="0"/>
                                          </p:stCondLst>
                                        </p:cTn>
                                        <p:tgtEl>
                                          <p:spTgt spid="167"/>
                                        </p:tgtEl>
                                        <p:attrNameLst>
                                          <p:attrName>style.visibility</p:attrName>
                                        </p:attrNameLst>
                                      </p:cBhvr>
                                      <p:to>
                                        <p:strVal val="visible"/>
                                      </p:to>
                                    </p:set>
                                    <p:animEffect transition="in" filter="fade">
                                      <p:cBhvr>
                                        <p:cTn id="34" dur="500"/>
                                        <p:tgtEl>
                                          <p:spTgt spid="167"/>
                                        </p:tgtEl>
                                      </p:cBhvr>
                                    </p:animEffect>
                                  </p:childTnLst>
                                </p:cTn>
                              </p:par>
                              <p:par>
                                <p:cTn id="35" presetID="10" presetClass="entr" presetSubtype="0" fill="hold" nodeType="with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500"/>
                                        <p:tgtEl>
                                          <p:spTgt spid="159"/>
                                        </p:tgtEl>
                                      </p:cBhvr>
                                    </p:animEffect>
                                  </p:childTnLst>
                                </p:cTn>
                              </p:par>
                              <p:par>
                                <p:cTn id="38" presetID="10" presetClass="entr" presetSubtype="0" fill="hold" nodeType="withEffect">
                                  <p:stCondLst>
                                    <p:cond delay="0"/>
                                  </p:stCondLst>
                                  <p:childTnLst>
                                    <p:set>
                                      <p:cBhvr>
                                        <p:cTn id="39" dur="1" fill="hold">
                                          <p:stCondLst>
                                            <p:cond delay="0"/>
                                          </p:stCondLst>
                                        </p:cTn>
                                        <p:tgtEl>
                                          <p:spTgt spid="172"/>
                                        </p:tgtEl>
                                        <p:attrNameLst>
                                          <p:attrName>style.visibility</p:attrName>
                                        </p:attrNameLst>
                                      </p:cBhvr>
                                      <p:to>
                                        <p:strVal val="visible"/>
                                      </p:to>
                                    </p:set>
                                    <p:animEffect transition="in" filter="fade">
                                      <p:cBhvr>
                                        <p:cTn id="40" dur="500"/>
                                        <p:tgtEl>
                                          <p:spTgt spid="172"/>
                                        </p:tgtEl>
                                      </p:cBhvr>
                                    </p:animEffect>
                                  </p:childTnLst>
                                </p:cTn>
                              </p:par>
                              <p:par>
                                <p:cTn id="41" presetID="10" presetClass="entr" presetSubtype="0" fill="hold" nodeType="withEffect">
                                  <p:stCondLst>
                                    <p:cond delay="0"/>
                                  </p:stCondLst>
                                  <p:childTnLst>
                                    <p:set>
                                      <p:cBhvr>
                                        <p:cTn id="42" dur="1" fill="hold">
                                          <p:stCondLst>
                                            <p:cond delay="0"/>
                                          </p:stCondLst>
                                        </p:cTn>
                                        <p:tgtEl>
                                          <p:spTgt spid="171"/>
                                        </p:tgtEl>
                                        <p:attrNameLst>
                                          <p:attrName>style.visibility</p:attrName>
                                        </p:attrNameLst>
                                      </p:cBhvr>
                                      <p:to>
                                        <p:strVal val="visible"/>
                                      </p:to>
                                    </p:set>
                                    <p:animEffect transition="in" filter="fade">
                                      <p:cBhvr>
                                        <p:cTn id="43" dur="500"/>
                                        <p:tgtEl>
                                          <p:spTgt spid="171"/>
                                        </p:tgtEl>
                                      </p:cBhvr>
                                    </p:animEffect>
                                  </p:childTnLst>
                                </p:cTn>
                              </p:par>
                              <p:par>
                                <p:cTn id="44" presetID="10" presetClass="entr" presetSubtype="0" fill="hold" nodeType="withEffect">
                                  <p:stCondLst>
                                    <p:cond delay="0"/>
                                  </p:stCondLst>
                                  <p:childTnLst>
                                    <p:set>
                                      <p:cBhvr>
                                        <p:cTn id="45" dur="1" fill="hold">
                                          <p:stCondLst>
                                            <p:cond delay="0"/>
                                          </p:stCondLst>
                                        </p:cTn>
                                        <p:tgtEl>
                                          <p:spTgt spid="168"/>
                                        </p:tgtEl>
                                        <p:attrNameLst>
                                          <p:attrName>style.visibility</p:attrName>
                                        </p:attrNameLst>
                                      </p:cBhvr>
                                      <p:to>
                                        <p:strVal val="visible"/>
                                      </p:to>
                                    </p:set>
                                    <p:animEffect transition="in" filter="fade">
                                      <p:cBhvr>
                                        <p:cTn id="46" dur="500"/>
                                        <p:tgtEl>
                                          <p:spTgt spid="168"/>
                                        </p:tgtEl>
                                      </p:cBhvr>
                                    </p:animEffect>
                                  </p:childTnLst>
                                </p:cTn>
                              </p:par>
                              <p:par>
                                <p:cTn id="47" presetID="10" presetClass="entr" presetSubtype="0" fill="hold" nodeType="withEffect">
                                  <p:stCondLst>
                                    <p:cond delay="0"/>
                                  </p:stCondLst>
                                  <p:childTnLst>
                                    <p:set>
                                      <p:cBhvr>
                                        <p:cTn id="48" dur="1" fill="hold">
                                          <p:stCondLst>
                                            <p:cond delay="0"/>
                                          </p:stCondLst>
                                        </p:cTn>
                                        <p:tgtEl>
                                          <p:spTgt spid="169"/>
                                        </p:tgtEl>
                                        <p:attrNameLst>
                                          <p:attrName>style.visibility</p:attrName>
                                        </p:attrNameLst>
                                      </p:cBhvr>
                                      <p:to>
                                        <p:strVal val="visible"/>
                                      </p:to>
                                    </p:set>
                                    <p:animEffect transition="in" filter="fade">
                                      <p:cBhvr>
                                        <p:cTn id="49" dur="500"/>
                                        <p:tgtEl>
                                          <p:spTgt spid="169"/>
                                        </p:tgtEl>
                                      </p:cBhvr>
                                    </p:animEffect>
                                  </p:childTnLst>
                                </p:cTn>
                              </p:par>
                              <p:par>
                                <p:cTn id="50" presetID="10" presetClass="entr" presetSubtype="0" fill="hold" nodeType="withEffect">
                                  <p:stCondLst>
                                    <p:cond delay="0"/>
                                  </p:stCondLst>
                                  <p:childTnLst>
                                    <p:set>
                                      <p:cBhvr>
                                        <p:cTn id="51" dur="1" fill="hold">
                                          <p:stCondLst>
                                            <p:cond delay="0"/>
                                          </p:stCondLst>
                                        </p:cTn>
                                        <p:tgtEl>
                                          <p:spTgt spid="160"/>
                                        </p:tgtEl>
                                        <p:attrNameLst>
                                          <p:attrName>style.visibility</p:attrName>
                                        </p:attrNameLst>
                                      </p:cBhvr>
                                      <p:to>
                                        <p:strVal val="visible"/>
                                      </p:to>
                                    </p:set>
                                    <p:animEffect transition="in" filter="fade">
                                      <p:cBhvr>
                                        <p:cTn id="52" dur="500"/>
                                        <p:tgtEl>
                                          <p:spTgt spid="160"/>
                                        </p:tgtEl>
                                      </p:cBhvr>
                                    </p:animEffect>
                                  </p:childTnLst>
                                </p:cTn>
                              </p:par>
                              <p:par>
                                <p:cTn id="53" presetID="10" presetClass="entr" presetSubtype="0"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Effect transition="in" filter="fade">
                                      <p:cBhvr>
                                        <p:cTn id="55" dur="500"/>
                                        <p:tgtEl>
                                          <p:spTgt spid="16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93"/>
                                        </p:tgtEl>
                                        <p:attrNameLst>
                                          <p:attrName>style.visibility</p:attrName>
                                        </p:attrNameLst>
                                      </p:cBhvr>
                                      <p:to>
                                        <p:strVal val="visible"/>
                                      </p:to>
                                    </p:set>
                                    <p:animEffect transition="in" filter="fade">
                                      <p:cBhvr>
                                        <p:cTn id="60" dur="1000"/>
                                        <p:tgtEl>
                                          <p:spTgt spid="19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82"/>
                                        </p:tgtEl>
                                        <p:attrNameLst>
                                          <p:attrName>style.visibility</p:attrName>
                                        </p:attrNameLst>
                                      </p:cBhvr>
                                      <p:to>
                                        <p:strVal val="visible"/>
                                      </p:to>
                                    </p:set>
                                    <p:animEffect transition="in" filter="fade">
                                      <p:cBhvr>
                                        <p:cTn id="65" dur="500"/>
                                        <p:tgtEl>
                                          <p:spTgt spid="182"/>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87"/>
                                        </p:tgtEl>
                                        <p:attrNameLst>
                                          <p:attrName>style.visibility</p:attrName>
                                        </p:attrNameLst>
                                      </p:cBhvr>
                                      <p:to>
                                        <p:strVal val="visible"/>
                                      </p:to>
                                    </p:set>
                                    <p:animEffect transition="in" filter="fade">
                                      <p:cBhvr>
                                        <p:cTn id="69" dur="500"/>
                                        <p:tgtEl>
                                          <p:spTgt spid="187"/>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194"/>
                                        </p:tgtEl>
                                        <p:attrNameLst>
                                          <p:attrName>style.visibility</p:attrName>
                                        </p:attrNameLst>
                                      </p:cBhvr>
                                      <p:to>
                                        <p:strVal val="visible"/>
                                      </p:to>
                                    </p:set>
                                    <p:animEffect transition="in" filter="fade">
                                      <p:cBhvr>
                                        <p:cTn id="73" dur="500"/>
                                        <p:tgtEl>
                                          <p:spTgt spid="194"/>
                                        </p:tgtEl>
                                      </p:cBhvr>
                                    </p:animEffect>
                                  </p:childTnLst>
                                </p:cTn>
                              </p:par>
                            </p:childTnLst>
                          </p:cTn>
                        </p:par>
                        <p:par>
                          <p:cTn id="74" fill="hold">
                            <p:stCondLst>
                              <p:cond delay="1500"/>
                            </p:stCondLst>
                            <p:childTnLst>
                              <p:par>
                                <p:cTn id="75" presetID="2" presetClass="entr" presetSubtype="4" fill="hold" nodeType="afterEffect">
                                  <p:stCondLst>
                                    <p:cond delay="0"/>
                                  </p:stCondLst>
                                  <p:childTnLst>
                                    <p:set>
                                      <p:cBhvr>
                                        <p:cTn id="76" dur="1" fill="hold">
                                          <p:stCondLst>
                                            <p:cond delay="0"/>
                                          </p:stCondLst>
                                        </p:cTn>
                                        <p:tgtEl>
                                          <p:spTgt spid="189"/>
                                        </p:tgtEl>
                                        <p:attrNameLst>
                                          <p:attrName>style.visibility</p:attrName>
                                        </p:attrNameLst>
                                      </p:cBhvr>
                                      <p:to>
                                        <p:strVal val="visible"/>
                                      </p:to>
                                    </p:set>
                                    <p:anim calcmode="lin" valueType="num">
                                      <p:cBhvr additive="base">
                                        <p:cTn id="77" dur="1000"/>
                                        <p:tgtEl>
                                          <p:spTgt spid="189"/>
                                        </p:tgtEl>
                                        <p:attrNameLst>
                                          <p:attrName>ppt_y</p:attrName>
                                        </p:attrNameLst>
                                      </p:cBhvr>
                                      <p:tavLst>
                                        <p:tav tm="0">
                                          <p:val>
                                            <p:strVal val="#ppt_y+1"/>
                                          </p:val>
                                        </p:tav>
                                        <p:tav tm="100000">
                                          <p:val>
                                            <p:strVal val="#ppt_y"/>
                                          </p:val>
                                        </p:tav>
                                      </p:tavLst>
                                    </p:anim>
                                  </p:childTnLst>
                                </p:cTn>
                              </p:par>
                            </p:childTnLst>
                          </p:cTn>
                        </p:par>
                        <p:par>
                          <p:cTn id="78" fill="hold">
                            <p:stCondLst>
                              <p:cond delay="2500"/>
                            </p:stCondLst>
                            <p:childTnLst>
                              <p:par>
                                <p:cTn id="79" presetID="2" presetClass="entr" presetSubtype="8" fill="hold" nodeType="afterEffect">
                                  <p:stCondLst>
                                    <p:cond delay="0"/>
                                  </p:stCondLst>
                                  <p:childTnLst>
                                    <p:set>
                                      <p:cBhvr>
                                        <p:cTn id="80" dur="1" fill="hold">
                                          <p:stCondLst>
                                            <p:cond delay="0"/>
                                          </p:stCondLst>
                                        </p:cTn>
                                        <p:tgtEl>
                                          <p:spTgt spid="188"/>
                                        </p:tgtEl>
                                        <p:attrNameLst>
                                          <p:attrName>style.visibility</p:attrName>
                                        </p:attrNameLst>
                                      </p:cBhvr>
                                      <p:to>
                                        <p:strVal val="visible"/>
                                      </p:to>
                                    </p:set>
                                    <p:anim calcmode="lin" valueType="num">
                                      <p:cBhvr additive="base">
                                        <p:cTn id="81" dur="1000"/>
                                        <p:tgtEl>
                                          <p:spTgt spid="188"/>
                                        </p:tgtEl>
                                        <p:attrNameLst>
                                          <p:attrName>ppt_x</p:attrName>
                                        </p:attrNameLst>
                                      </p:cBhvr>
                                      <p:tavLst>
                                        <p:tav tm="0">
                                          <p:val>
                                            <p:strVal val="#ppt_x-1"/>
                                          </p:val>
                                        </p:tav>
                                        <p:tav tm="100000">
                                          <p:val>
                                            <p:strVal val="#ppt_x"/>
                                          </p:val>
                                        </p:tav>
                                      </p:tavLst>
                                    </p:anim>
                                  </p:childTnLst>
                                </p:cTn>
                              </p:par>
                            </p:childTnLst>
                          </p:cTn>
                        </p:par>
                        <p:par>
                          <p:cTn id="82" fill="hold">
                            <p:stCondLst>
                              <p:cond delay="3500"/>
                            </p:stCondLst>
                            <p:childTnLst>
                              <p:par>
                                <p:cTn id="83" presetID="2" presetClass="entr" presetSubtype="8" fill="hold" nodeType="afterEffect">
                                  <p:stCondLst>
                                    <p:cond delay="0"/>
                                  </p:stCondLst>
                                  <p:childTnLst>
                                    <p:set>
                                      <p:cBhvr>
                                        <p:cTn id="84" dur="1" fill="hold">
                                          <p:stCondLst>
                                            <p:cond delay="0"/>
                                          </p:stCondLst>
                                        </p:cTn>
                                        <p:tgtEl>
                                          <p:spTgt spid="195"/>
                                        </p:tgtEl>
                                        <p:attrNameLst>
                                          <p:attrName>style.visibility</p:attrName>
                                        </p:attrNameLst>
                                      </p:cBhvr>
                                      <p:to>
                                        <p:strVal val="visible"/>
                                      </p:to>
                                    </p:set>
                                    <p:anim calcmode="lin" valueType="num">
                                      <p:cBhvr additive="base">
                                        <p:cTn id="85" dur="1000"/>
                                        <p:tgtEl>
                                          <p:spTgt spid="19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1330</Words>
  <Application>Microsoft Macintosh PowerPoint</Application>
  <PresentationFormat>On-screen Show (4:3)</PresentationFormat>
  <Paragraphs>127</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PowerPoint Presentation</vt:lpstr>
      <vt:lpstr>PowerPoint Presentation</vt:lpstr>
      <vt:lpstr>PowerPoint Presentation</vt:lpstr>
      <vt:lpstr>Wildlife in winter</vt:lpstr>
      <vt:lpstr>Animal nutrition</vt:lpstr>
      <vt:lpstr>Bird nutrition</vt:lpstr>
      <vt:lpstr>Food chains</vt:lpstr>
      <vt:lpstr>Food chains</vt:lpstr>
      <vt:lpstr>Where do birds feature in food chains?</vt:lpstr>
      <vt:lpstr>Where do birds feature in food chains?</vt:lpstr>
      <vt:lpstr>How have birds adapted to eat?</vt:lpstr>
      <vt:lpstr>How have birds adapted to eat?</vt:lpstr>
      <vt:lpstr>How does winter affect birds?</vt:lpstr>
      <vt:lpstr>PowerPoint Presentation</vt:lpstr>
      <vt:lpstr>PowerPoint Presentation</vt:lpstr>
      <vt:lpstr>How can humans help birds in winter?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Moarcas</dc:creator>
  <cp:lastModifiedBy>Matt Gallop</cp:lastModifiedBy>
  <cp:revision>1</cp:revision>
  <dcterms:created xsi:type="dcterms:W3CDTF">2021-11-18T14:47:03Z</dcterms:created>
  <dcterms:modified xsi:type="dcterms:W3CDTF">2023-01-24T17:13:46Z</dcterms:modified>
</cp:coreProperties>
</file>