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72" r:id="rId2"/>
  </p:sldMasterIdLst>
  <p:notesMasterIdLst>
    <p:notesMasterId r:id="rId27"/>
  </p:notesMasterIdLst>
  <p:handoutMasterIdLst>
    <p:handoutMasterId r:id="rId28"/>
  </p:handoutMasterIdLst>
  <p:sldIdLst>
    <p:sldId id="316" r:id="rId3"/>
    <p:sldId id="268" r:id="rId4"/>
    <p:sldId id="269" r:id="rId5"/>
    <p:sldId id="264" r:id="rId6"/>
    <p:sldId id="318" r:id="rId7"/>
    <p:sldId id="320" r:id="rId8"/>
    <p:sldId id="319" r:id="rId9"/>
    <p:sldId id="321" r:id="rId10"/>
    <p:sldId id="317" r:id="rId11"/>
    <p:sldId id="322" r:id="rId12"/>
    <p:sldId id="323" r:id="rId13"/>
    <p:sldId id="324" r:id="rId14"/>
    <p:sldId id="325" r:id="rId15"/>
    <p:sldId id="326" r:id="rId16"/>
    <p:sldId id="327" r:id="rId17"/>
    <p:sldId id="328" r:id="rId18"/>
    <p:sldId id="329" r:id="rId19"/>
    <p:sldId id="333" r:id="rId20"/>
    <p:sldId id="330" r:id="rId21"/>
    <p:sldId id="334" r:id="rId22"/>
    <p:sldId id="335" r:id="rId23"/>
    <p:sldId id="336" r:id="rId24"/>
    <p:sldId id="332" r:id="rId25"/>
    <p:sldId id="270" r:id="rId26"/>
  </p:sldIdLst>
  <p:sldSz cx="9144000" cy="6858000" type="screen4x3"/>
  <p:notesSz cx="6858000" cy="9144000"/>
  <p:embeddedFontLst>
    <p:embeddedFont>
      <p:font typeface="BBC Reith Sans" panose="020B0603020204020204" pitchFamily="34" charset="-18"/>
      <p:regular r:id="rId29"/>
      <p:bold r:id="rId30"/>
      <p:italic r:id="rId31"/>
      <p:boldItalic r:id="rId32"/>
    </p:embeddedFont>
    <p:embeddedFont>
      <p:font typeface="Calibri" panose="020F0502020204030204" pitchFamily="34" charset="0"/>
      <p:regular r:id="rId33"/>
      <p:bold r:id="rId34"/>
      <p:italic r:id="rId35"/>
      <p:boldItalic r:id="rId36"/>
    </p:embeddedFont>
    <p:embeddedFont>
      <p:font typeface="Roboto" panose="02000000000000000000" pitchFamily="2" charset="0"/>
      <p:regular r:id="rId37"/>
      <p:bold r:id="rId38"/>
      <p:italic r:id="rId39"/>
      <p:boldItalic r:id="rId40"/>
    </p:embeddedFont>
    <p:embeddedFont>
      <p:font typeface="Twinkl" panose="02000000000000000000" pitchFamily="2" charset="0"/>
      <p:regular r:id="rId41"/>
      <p:bold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a Moarcas" initials="AM" lastIdx="1" clrIdx="0">
    <p:extLst>
      <p:ext uri="{19B8F6BF-5375-455C-9EA6-DF929625EA0E}">
        <p15:presenceInfo xmlns:p15="http://schemas.microsoft.com/office/powerpoint/2012/main" userId="S-1-5-21-1651119330-1013474095-91958013-29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7295B"/>
    <a:srgbClr val="9061A5"/>
    <a:srgbClr val="EB577C"/>
    <a:srgbClr val="00ACE8"/>
    <a:srgbClr val="FCBE0E"/>
    <a:srgbClr val="A996C8"/>
    <a:srgbClr val="A0C96D"/>
    <a:srgbClr val="21A6F9"/>
    <a:srgbClr val="4DB1E3"/>
    <a:srgbClr val="E341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4" d="100"/>
          <a:sy n="114" d="100"/>
        </p:scale>
        <p:origin x="1506" y="114"/>
      </p:cViewPr>
      <p:guideLst>
        <p:guide orient="horz" pos="2160"/>
        <p:guide pos="288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58" d="100"/>
          <a:sy n="58" d="100"/>
        </p:scale>
        <p:origin x="196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07/11/2022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07/11/2022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7040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claimers Editable">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0" name="Rectangle 9">
            <a:extLst>
              <a:ext uri="{FF2B5EF4-FFF2-40B4-BE49-F238E27FC236}">
                <a16:creationId xmlns:a16="http://schemas.microsoft.com/office/drawing/2014/main" id="{89AF2E5A-21A6-4DED-A279-863F1FD479A6}"/>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grpSp>
        <p:nvGrpSpPr>
          <p:cNvPr id="20" name="Group 19">
            <a:extLst>
              <a:ext uri="{FF2B5EF4-FFF2-40B4-BE49-F238E27FC236}">
                <a16:creationId xmlns:a16="http://schemas.microsoft.com/office/drawing/2014/main" id="{0F0C260B-7A5F-4EEA-B147-DE8B78F68034}"/>
              </a:ext>
            </a:extLst>
          </p:cNvPr>
          <p:cNvGrpSpPr/>
          <p:nvPr userDrawn="1"/>
        </p:nvGrpSpPr>
        <p:grpSpPr>
          <a:xfrm>
            <a:off x="733079" y="3957995"/>
            <a:ext cx="7643458" cy="2002840"/>
            <a:chOff x="744892" y="3707365"/>
            <a:chExt cx="7643458" cy="2002840"/>
          </a:xfrm>
        </p:grpSpPr>
        <p:sp>
          <p:nvSpPr>
            <p:cNvPr id="21" name="Rectangle 20">
              <a:extLst>
                <a:ext uri="{FF2B5EF4-FFF2-40B4-BE49-F238E27FC236}">
                  <a16:creationId xmlns:a16="http://schemas.microsoft.com/office/drawing/2014/main" id="{55E2DD96-F714-4CFE-8121-9BD618AA74C8}"/>
                </a:ext>
              </a:extLst>
            </p:cNvPr>
            <p:cNvSpPr/>
            <p:nvPr/>
          </p:nvSpPr>
          <p:spPr>
            <a:xfrm>
              <a:off x="744892" y="3707365"/>
              <a:ext cx="1741673"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r>
                <a:rPr lang="en-GB" sz="1600" b="1" dirty="0">
                  <a:latin typeface="Roboto" panose="02000000000000000000" pitchFamily="2" charset="0"/>
                  <a:ea typeface="Roboto" panose="02000000000000000000" pitchFamily="2" charset="0"/>
                </a:rPr>
                <a:t>Insert Text Here</a:t>
              </a:r>
            </a:p>
          </p:txBody>
        </p:sp>
        <p:sp>
          <p:nvSpPr>
            <p:cNvPr id="22" name="Rectangle 21">
              <a:extLst>
                <a:ext uri="{FF2B5EF4-FFF2-40B4-BE49-F238E27FC236}">
                  <a16:creationId xmlns:a16="http://schemas.microsoft.com/office/drawing/2014/main" id="{110E9556-8ED8-404D-9793-60568C040CEB}"/>
                </a:ext>
              </a:extLst>
            </p:cNvPr>
            <p:cNvSpPr/>
            <p:nvPr/>
          </p:nvSpPr>
          <p:spPr>
            <a:xfrm>
              <a:off x="755650" y="3981325"/>
              <a:ext cx="7632700" cy="1728880"/>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Lorem ipsum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sit </a:t>
              </a:r>
              <a:r>
                <a:rPr lang="en-GB" sz="1400" dirty="0" err="1">
                  <a:latin typeface="Roboto" panose="02000000000000000000" pitchFamily="2" charset="0"/>
                  <a:ea typeface="Roboto" panose="02000000000000000000" pitchFamily="2" charset="0"/>
                </a:rPr>
                <a:t>amet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consectetur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adipiscing</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sed</a:t>
              </a:r>
              <a:r>
                <a:rPr lang="en-GB" sz="1400" dirty="0">
                  <a:latin typeface="Roboto" panose="02000000000000000000" pitchFamily="2" charset="0"/>
                  <a:ea typeface="Roboto" panose="02000000000000000000" pitchFamily="2" charset="0"/>
                </a:rPr>
                <a:t> do </a:t>
              </a:r>
              <a:r>
                <a:rPr lang="en-GB" sz="1400" dirty="0" err="1">
                  <a:latin typeface="Roboto" panose="02000000000000000000" pitchFamily="2" charset="0"/>
                  <a:ea typeface="Roboto" panose="02000000000000000000" pitchFamily="2" charset="0"/>
                </a:rPr>
                <a:t>eiusmod</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tempor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incididunt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labore et dolore magna </a:t>
              </a:r>
              <a:r>
                <a:rPr lang="en-GB" sz="1400" dirty="0" err="1">
                  <a:latin typeface="Roboto" panose="02000000000000000000" pitchFamily="2" charset="0"/>
                  <a:ea typeface="Roboto" panose="02000000000000000000" pitchFamily="2" charset="0"/>
                </a:rPr>
                <a:t>aliqua</a:t>
              </a:r>
              <a:r>
                <a:rPr lang="en-GB" sz="1400" dirty="0">
                  <a:latin typeface="Roboto" panose="02000000000000000000" pitchFamily="2" charset="0"/>
                  <a:ea typeface="Roboto" panose="02000000000000000000" pitchFamily="2" charset="0"/>
                </a:rPr>
                <a:t>. Ut </a:t>
              </a:r>
              <a:r>
                <a:rPr lang="en-GB" sz="1400" dirty="0" err="1">
                  <a:latin typeface="Roboto" panose="02000000000000000000" pitchFamily="2" charset="0"/>
                  <a:ea typeface="Roboto" panose="02000000000000000000" pitchFamily="2" charset="0"/>
                </a:rPr>
                <a:t>enim</a:t>
              </a:r>
              <a:r>
                <a:rPr lang="en-GB" sz="1400" dirty="0">
                  <a:latin typeface="Roboto" panose="02000000000000000000" pitchFamily="2" charset="0"/>
                  <a:ea typeface="Roboto" panose="02000000000000000000" pitchFamily="2" charset="0"/>
                </a:rPr>
                <a:t> ad minim </a:t>
              </a:r>
              <a:r>
                <a:rPr lang="en-GB" sz="1400" dirty="0" err="1">
                  <a:latin typeface="Roboto" panose="02000000000000000000" pitchFamily="2" charset="0"/>
                  <a:ea typeface="Roboto" panose="02000000000000000000" pitchFamily="2" charset="0"/>
                </a:rPr>
                <a:t>veniam</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quis</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nostrud</a:t>
              </a:r>
              <a:r>
                <a:rPr lang="en-GB" sz="1400" dirty="0">
                  <a:latin typeface="Roboto" panose="02000000000000000000" pitchFamily="2" charset="0"/>
                  <a:ea typeface="Roboto" panose="02000000000000000000" pitchFamily="2" charset="0"/>
                </a:rPr>
                <a:t> exercitation </a:t>
              </a:r>
              <a:r>
                <a:rPr lang="en-GB" sz="1400" dirty="0" err="1">
                  <a:latin typeface="Roboto" panose="02000000000000000000" pitchFamily="2" charset="0"/>
                  <a:ea typeface="Roboto" panose="02000000000000000000" pitchFamily="2" charset="0"/>
                </a:rPr>
                <a:t>ullamco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laboris</a:t>
              </a:r>
              <a:r>
                <a:rPr lang="en-GB" sz="1400" dirty="0">
                  <a:latin typeface="Roboto" panose="02000000000000000000" pitchFamily="2" charset="0"/>
                  <a:ea typeface="Roboto" panose="02000000000000000000" pitchFamily="2" charset="0"/>
                </a:rPr>
                <a:t> nisi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aliquip</a:t>
              </a:r>
              <a:r>
                <a:rPr lang="en-GB" sz="1400" dirty="0">
                  <a:latin typeface="Roboto" panose="02000000000000000000" pitchFamily="2" charset="0"/>
                  <a:ea typeface="Roboto" panose="02000000000000000000" pitchFamily="2" charset="0"/>
                </a:rPr>
                <a:t> ex </a:t>
              </a:r>
              <a:r>
                <a:rPr lang="en-GB" sz="1400" dirty="0" err="1">
                  <a:latin typeface="Roboto" panose="02000000000000000000" pitchFamily="2" charset="0"/>
                  <a:ea typeface="Roboto" panose="02000000000000000000" pitchFamily="2" charset="0"/>
                </a:rPr>
                <a:t>ea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commodo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consequat</a:t>
              </a:r>
              <a:r>
                <a:rPr lang="en-GB" sz="1400" dirty="0">
                  <a:latin typeface="Roboto" panose="02000000000000000000" pitchFamily="2" charset="0"/>
                  <a:ea typeface="Roboto" panose="02000000000000000000" pitchFamily="2" charset="0"/>
                </a:rPr>
                <a:t>. Duis </a:t>
              </a:r>
              <a:r>
                <a:rPr lang="en-GB" sz="1400" dirty="0" err="1">
                  <a:latin typeface="Roboto" panose="02000000000000000000" pitchFamily="2" charset="0"/>
                  <a:ea typeface="Roboto" panose="02000000000000000000" pitchFamily="2" charset="0"/>
                </a:rPr>
                <a:t>aute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irure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reprehenderit</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voluptate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velit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esse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cillum</a:t>
              </a:r>
              <a:r>
                <a:rPr lang="en-GB" sz="1400" dirty="0">
                  <a:latin typeface="Roboto" panose="02000000000000000000" pitchFamily="2" charset="0"/>
                  <a:ea typeface="Roboto" panose="02000000000000000000" pitchFamily="2" charset="0"/>
                </a:rPr>
                <a:t> dolore </a:t>
              </a:r>
              <a:r>
                <a:rPr lang="en-GB" sz="1400" dirty="0" err="1">
                  <a:latin typeface="Roboto" panose="02000000000000000000" pitchFamily="2" charset="0"/>
                  <a:ea typeface="Roboto" panose="02000000000000000000" pitchFamily="2" charset="0"/>
                </a:rPr>
                <a:t>eu</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fugiat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nulla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pariatur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Excepteur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sint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occaecat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cupidatat</a:t>
              </a:r>
              <a:r>
                <a:rPr lang="en-GB" sz="1400" dirty="0">
                  <a:latin typeface="Roboto" panose="02000000000000000000" pitchFamily="2" charset="0"/>
                  <a:ea typeface="Roboto" panose="02000000000000000000" pitchFamily="2" charset="0"/>
                </a:rPr>
                <a:t> non </a:t>
              </a:r>
              <a:r>
                <a:rPr lang="en-GB" sz="1400" dirty="0" err="1">
                  <a:latin typeface="Roboto" panose="02000000000000000000" pitchFamily="2" charset="0"/>
                  <a:ea typeface="Roboto" panose="02000000000000000000" pitchFamily="2" charset="0"/>
                </a:rPr>
                <a:t>proident</a:t>
              </a:r>
              <a:r>
                <a:rPr lang="en-GB" sz="1400" dirty="0">
                  <a:latin typeface="Roboto" panose="02000000000000000000" pitchFamily="2" charset="0"/>
                  <a:ea typeface="Roboto" panose="02000000000000000000" pitchFamily="2" charset="0"/>
                </a:rPr>
                <a:t>, sunt in culpa qui </a:t>
              </a:r>
              <a:r>
                <a:rPr lang="en-GB" sz="1400" dirty="0" err="1">
                  <a:latin typeface="Roboto" panose="02000000000000000000" pitchFamily="2" charset="0"/>
                  <a:ea typeface="Roboto" panose="02000000000000000000" pitchFamily="2" charset="0"/>
                </a:rPr>
                <a:t>officia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deserunt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mollit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anim</a:t>
              </a:r>
              <a:r>
                <a:rPr lang="en-GB" sz="1400" dirty="0">
                  <a:latin typeface="Roboto" panose="02000000000000000000" pitchFamily="2" charset="0"/>
                  <a:ea typeface="Roboto" panose="02000000000000000000" pitchFamily="2" charset="0"/>
                </a:rPr>
                <a:t> id </a:t>
              </a:r>
              <a:r>
                <a:rPr lang="en-GB" sz="1400" dirty="0" err="1">
                  <a:latin typeface="Roboto" panose="02000000000000000000" pitchFamily="2" charset="0"/>
                  <a:ea typeface="Roboto" panose="02000000000000000000" pitchFamily="2" charset="0"/>
                </a:rPr>
                <a:t>est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laborum</a:t>
              </a:r>
              <a:r>
                <a:rPr lang="en-GB" sz="1400" dirty="0">
                  <a:latin typeface="Roboto" panose="02000000000000000000" pitchFamily="2" charset="0"/>
                  <a:ea typeface="Roboto" panose="02000000000000000000" pitchFamily="2" charset="0"/>
                </a:rPr>
                <a:t>.</a:t>
              </a:r>
            </a:p>
          </p:txBody>
        </p:sp>
      </p:grpSp>
      <p:sp>
        <p:nvSpPr>
          <p:cNvPr id="23" name="TextBox 22">
            <a:extLst>
              <a:ext uri="{FF2B5EF4-FFF2-40B4-BE49-F238E27FC236}">
                <a16:creationId xmlns:a16="http://schemas.microsoft.com/office/drawing/2014/main" id="{A19C2661-D570-405D-A1E4-6CF9CAC8BE24}"/>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grpSp>
        <p:nvGrpSpPr>
          <p:cNvPr id="40" name="Group 39">
            <a:extLst>
              <a:ext uri="{FF2B5EF4-FFF2-40B4-BE49-F238E27FC236}">
                <a16:creationId xmlns:a16="http://schemas.microsoft.com/office/drawing/2014/main" id="{C6AC6D2F-10A3-489C-9A80-706183C3A327}"/>
              </a:ext>
            </a:extLst>
          </p:cNvPr>
          <p:cNvGrpSpPr/>
          <p:nvPr userDrawn="1"/>
        </p:nvGrpSpPr>
        <p:grpSpPr>
          <a:xfrm>
            <a:off x="735818" y="1678482"/>
            <a:ext cx="7643458" cy="2002840"/>
            <a:chOff x="744892" y="3707365"/>
            <a:chExt cx="7643458" cy="2002840"/>
          </a:xfrm>
        </p:grpSpPr>
        <p:sp>
          <p:nvSpPr>
            <p:cNvPr id="41" name="Rectangle 40">
              <a:extLst>
                <a:ext uri="{FF2B5EF4-FFF2-40B4-BE49-F238E27FC236}">
                  <a16:creationId xmlns:a16="http://schemas.microsoft.com/office/drawing/2014/main" id="{B0D18F5C-122B-478C-AA2E-1A9D89C3D4CD}"/>
                </a:ext>
              </a:extLst>
            </p:cNvPr>
            <p:cNvSpPr/>
            <p:nvPr/>
          </p:nvSpPr>
          <p:spPr>
            <a:xfrm>
              <a:off x="744892" y="3707365"/>
              <a:ext cx="1741673"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r>
                <a:rPr lang="en-GB" sz="1600" b="1" dirty="0">
                  <a:latin typeface="Roboto" panose="02000000000000000000" pitchFamily="2" charset="0"/>
                  <a:ea typeface="Roboto" panose="02000000000000000000" pitchFamily="2" charset="0"/>
                </a:rPr>
                <a:t>Insert Text Here</a:t>
              </a:r>
            </a:p>
          </p:txBody>
        </p:sp>
        <p:sp>
          <p:nvSpPr>
            <p:cNvPr id="42" name="Rectangle 41">
              <a:extLst>
                <a:ext uri="{FF2B5EF4-FFF2-40B4-BE49-F238E27FC236}">
                  <a16:creationId xmlns:a16="http://schemas.microsoft.com/office/drawing/2014/main" id="{43633EA5-BFCB-47C1-B42E-6602A01D8301}"/>
                </a:ext>
              </a:extLst>
            </p:cNvPr>
            <p:cNvSpPr/>
            <p:nvPr/>
          </p:nvSpPr>
          <p:spPr>
            <a:xfrm>
              <a:off x="755650" y="3981325"/>
              <a:ext cx="7632700" cy="1728880"/>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Lorem ipsum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sit </a:t>
              </a:r>
              <a:r>
                <a:rPr lang="en-GB" sz="1400" dirty="0" err="1">
                  <a:latin typeface="Roboto" panose="02000000000000000000" pitchFamily="2" charset="0"/>
                  <a:ea typeface="Roboto" panose="02000000000000000000" pitchFamily="2" charset="0"/>
                </a:rPr>
                <a:t>amet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consectetur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adipiscing</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sed</a:t>
              </a:r>
              <a:r>
                <a:rPr lang="en-GB" sz="1400" dirty="0">
                  <a:latin typeface="Roboto" panose="02000000000000000000" pitchFamily="2" charset="0"/>
                  <a:ea typeface="Roboto" panose="02000000000000000000" pitchFamily="2" charset="0"/>
                </a:rPr>
                <a:t> do </a:t>
              </a:r>
              <a:r>
                <a:rPr lang="en-GB" sz="1400" dirty="0" err="1">
                  <a:latin typeface="Roboto" panose="02000000000000000000" pitchFamily="2" charset="0"/>
                  <a:ea typeface="Roboto" panose="02000000000000000000" pitchFamily="2" charset="0"/>
                </a:rPr>
                <a:t>eiusmod</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tempor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incididunt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labore et dolore magna </a:t>
              </a:r>
              <a:r>
                <a:rPr lang="en-GB" sz="1400" dirty="0" err="1">
                  <a:latin typeface="Roboto" panose="02000000000000000000" pitchFamily="2" charset="0"/>
                  <a:ea typeface="Roboto" panose="02000000000000000000" pitchFamily="2" charset="0"/>
                </a:rPr>
                <a:t>aliqua</a:t>
              </a:r>
              <a:r>
                <a:rPr lang="en-GB" sz="1400" dirty="0">
                  <a:latin typeface="Roboto" panose="02000000000000000000" pitchFamily="2" charset="0"/>
                  <a:ea typeface="Roboto" panose="02000000000000000000" pitchFamily="2" charset="0"/>
                </a:rPr>
                <a:t>. Ut </a:t>
              </a:r>
              <a:r>
                <a:rPr lang="en-GB" sz="1400" dirty="0" err="1">
                  <a:latin typeface="Roboto" panose="02000000000000000000" pitchFamily="2" charset="0"/>
                  <a:ea typeface="Roboto" panose="02000000000000000000" pitchFamily="2" charset="0"/>
                </a:rPr>
                <a:t>enim</a:t>
              </a:r>
              <a:r>
                <a:rPr lang="en-GB" sz="1400" dirty="0">
                  <a:latin typeface="Roboto" panose="02000000000000000000" pitchFamily="2" charset="0"/>
                  <a:ea typeface="Roboto" panose="02000000000000000000" pitchFamily="2" charset="0"/>
                </a:rPr>
                <a:t> ad minim </a:t>
              </a:r>
              <a:r>
                <a:rPr lang="en-GB" sz="1400" dirty="0" err="1">
                  <a:latin typeface="Roboto" panose="02000000000000000000" pitchFamily="2" charset="0"/>
                  <a:ea typeface="Roboto" panose="02000000000000000000" pitchFamily="2" charset="0"/>
                </a:rPr>
                <a:t>veniam</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quis</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nostrud</a:t>
              </a:r>
              <a:r>
                <a:rPr lang="en-GB" sz="1400" dirty="0">
                  <a:latin typeface="Roboto" panose="02000000000000000000" pitchFamily="2" charset="0"/>
                  <a:ea typeface="Roboto" panose="02000000000000000000" pitchFamily="2" charset="0"/>
                </a:rPr>
                <a:t> exercitation </a:t>
              </a:r>
              <a:r>
                <a:rPr lang="en-GB" sz="1400" dirty="0" err="1">
                  <a:latin typeface="Roboto" panose="02000000000000000000" pitchFamily="2" charset="0"/>
                  <a:ea typeface="Roboto" panose="02000000000000000000" pitchFamily="2" charset="0"/>
                </a:rPr>
                <a:t>ullamco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laboris</a:t>
              </a:r>
              <a:r>
                <a:rPr lang="en-GB" sz="1400" dirty="0">
                  <a:latin typeface="Roboto" panose="02000000000000000000" pitchFamily="2" charset="0"/>
                  <a:ea typeface="Roboto" panose="02000000000000000000" pitchFamily="2" charset="0"/>
                </a:rPr>
                <a:t> nisi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aliquip</a:t>
              </a:r>
              <a:r>
                <a:rPr lang="en-GB" sz="1400" dirty="0">
                  <a:latin typeface="Roboto" panose="02000000000000000000" pitchFamily="2" charset="0"/>
                  <a:ea typeface="Roboto" panose="02000000000000000000" pitchFamily="2" charset="0"/>
                </a:rPr>
                <a:t> ex </a:t>
              </a:r>
              <a:r>
                <a:rPr lang="en-GB" sz="1400" dirty="0" err="1">
                  <a:latin typeface="Roboto" panose="02000000000000000000" pitchFamily="2" charset="0"/>
                  <a:ea typeface="Roboto" panose="02000000000000000000" pitchFamily="2" charset="0"/>
                </a:rPr>
                <a:t>ea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commodo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consequat</a:t>
              </a:r>
              <a:r>
                <a:rPr lang="en-GB" sz="1400" dirty="0">
                  <a:latin typeface="Roboto" panose="02000000000000000000" pitchFamily="2" charset="0"/>
                  <a:ea typeface="Roboto" panose="02000000000000000000" pitchFamily="2" charset="0"/>
                </a:rPr>
                <a:t>. Duis </a:t>
              </a:r>
              <a:r>
                <a:rPr lang="en-GB" sz="1400" dirty="0" err="1">
                  <a:latin typeface="Roboto" panose="02000000000000000000" pitchFamily="2" charset="0"/>
                  <a:ea typeface="Roboto" panose="02000000000000000000" pitchFamily="2" charset="0"/>
                </a:rPr>
                <a:t>aute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irure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reprehenderit</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voluptate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velit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esse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cillum</a:t>
              </a:r>
              <a:r>
                <a:rPr lang="en-GB" sz="1400" dirty="0">
                  <a:latin typeface="Roboto" panose="02000000000000000000" pitchFamily="2" charset="0"/>
                  <a:ea typeface="Roboto" panose="02000000000000000000" pitchFamily="2" charset="0"/>
                </a:rPr>
                <a:t> dolore </a:t>
              </a:r>
              <a:r>
                <a:rPr lang="en-GB" sz="1400" dirty="0" err="1">
                  <a:latin typeface="Roboto" panose="02000000000000000000" pitchFamily="2" charset="0"/>
                  <a:ea typeface="Roboto" panose="02000000000000000000" pitchFamily="2" charset="0"/>
                </a:rPr>
                <a:t>eu</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fugiat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nulla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pariatur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Excepteur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sint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occaecat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cupidatat</a:t>
              </a:r>
              <a:r>
                <a:rPr lang="en-GB" sz="1400" dirty="0">
                  <a:latin typeface="Roboto" panose="02000000000000000000" pitchFamily="2" charset="0"/>
                  <a:ea typeface="Roboto" panose="02000000000000000000" pitchFamily="2" charset="0"/>
                </a:rPr>
                <a:t> non </a:t>
              </a:r>
              <a:r>
                <a:rPr lang="en-GB" sz="1400" dirty="0" err="1">
                  <a:latin typeface="Roboto" panose="02000000000000000000" pitchFamily="2" charset="0"/>
                  <a:ea typeface="Roboto" panose="02000000000000000000" pitchFamily="2" charset="0"/>
                </a:rPr>
                <a:t>proident</a:t>
              </a:r>
              <a:r>
                <a:rPr lang="en-GB" sz="1400" dirty="0">
                  <a:latin typeface="Roboto" panose="02000000000000000000" pitchFamily="2" charset="0"/>
                  <a:ea typeface="Roboto" panose="02000000000000000000" pitchFamily="2" charset="0"/>
                </a:rPr>
                <a:t>, sunt in culpa qui </a:t>
              </a:r>
              <a:r>
                <a:rPr lang="en-GB" sz="1400" dirty="0" err="1">
                  <a:latin typeface="Roboto" panose="02000000000000000000" pitchFamily="2" charset="0"/>
                  <a:ea typeface="Roboto" panose="02000000000000000000" pitchFamily="2" charset="0"/>
                </a:rPr>
                <a:t>officia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deserunt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mollit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anim</a:t>
              </a:r>
              <a:r>
                <a:rPr lang="en-GB" sz="1400" dirty="0">
                  <a:latin typeface="Roboto" panose="02000000000000000000" pitchFamily="2" charset="0"/>
                  <a:ea typeface="Roboto" panose="02000000000000000000" pitchFamily="2" charset="0"/>
                </a:rPr>
                <a:t> id </a:t>
              </a:r>
              <a:r>
                <a:rPr lang="en-GB" sz="1400" dirty="0" err="1">
                  <a:latin typeface="Roboto" panose="02000000000000000000" pitchFamily="2" charset="0"/>
                  <a:ea typeface="Roboto" panose="02000000000000000000" pitchFamily="2" charset="0"/>
                </a:rPr>
                <a:t>est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laborum</a:t>
              </a:r>
              <a:r>
                <a:rPr lang="en-GB" sz="1400" dirty="0">
                  <a:latin typeface="Roboto" panose="02000000000000000000" pitchFamily="2" charset="0"/>
                  <a:ea typeface="Roboto" panose="02000000000000000000" pitchFamily="2" charset="0"/>
                </a:rPr>
                <a:t>.</a:t>
              </a:r>
            </a:p>
          </p:txBody>
        </p:sp>
      </p:grpSp>
    </p:spTree>
    <p:extLst>
      <p:ext uri="{BB962C8B-B14F-4D97-AF65-F5344CB8AC3E}">
        <p14:creationId xmlns:p14="http://schemas.microsoft.com/office/powerpoint/2010/main" val="3837877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4742"/>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38151"/>
            <a:ext cx="8220075" cy="994306"/>
          </a:xfrm>
          <a:prstGeom prst="roundRect">
            <a:avLst>
              <a:gd name="adj" fmla="val 9641"/>
            </a:avLst>
          </a:prstGeom>
        </p:spPr>
        <p:txBody>
          <a:bodyPr>
            <a:noAutofit/>
          </a:bodyPr>
          <a:lstStyle>
            <a:lvl1pPr>
              <a:defRPr sz="3600">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ims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3">
            <a:extLst>
              <a:ext uri="{FF2B5EF4-FFF2-40B4-BE49-F238E27FC236}">
                <a16:creationId xmlns:a16="http://schemas.microsoft.com/office/drawing/2014/main" id="{D34100E7-28EA-4EB7-A437-37BB3EE7034D}"/>
              </a:ext>
            </a:extLst>
          </p:cNvPr>
          <p:cNvSpPr/>
          <p:nvPr userDrawn="1"/>
        </p:nvSpPr>
        <p:spPr bwMode="auto">
          <a:xfrm>
            <a:off x="503239" y="512763"/>
            <a:ext cx="8137524" cy="2193019"/>
          </a:xfrm>
          <a:prstGeom prst="roundRect">
            <a:avLst>
              <a:gd name="adj" fmla="val 11337"/>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2" name="Text Placeholder 9">
            <a:extLst>
              <a:ext uri="{FF2B5EF4-FFF2-40B4-BE49-F238E27FC236}">
                <a16:creationId xmlns:a16="http://schemas.microsoft.com/office/drawing/2014/main" id="{BAFFD08E-D8F1-4950-9C0C-AB7477306E53}"/>
              </a:ext>
            </a:extLst>
          </p:cNvPr>
          <p:cNvSpPr>
            <a:spLocks noGrp="1"/>
          </p:cNvSpPr>
          <p:nvPr>
            <p:ph type="body" sz="quarter" idx="10" hasCustomPrompt="1"/>
          </p:nvPr>
        </p:nvSpPr>
        <p:spPr>
          <a:xfrm>
            <a:off x="755651" y="1037017"/>
            <a:ext cx="7632699" cy="1469216"/>
          </a:xfrm>
          <a:prstGeom prst="roundRect">
            <a:avLst>
              <a:gd name="adj" fmla="val 2585"/>
            </a:avLst>
          </a:prstGeom>
        </p:spPr>
        <p:txBody>
          <a:bodyPr>
            <a:spAutoFit/>
          </a:bodyPr>
          <a:lstStyle>
            <a:lvl1pPr>
              <a:defRPr/>
            </a:lvl1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sz="1800" dirty="0">
                <a:latin typeface="Twinkl" pitchFamily="50" charset="0"/>
              </a:rPr>
              <a:t>Sub statement</a:t>
            </a:r>
          </a:p>
        </p:txBody>
      </p:sp>
      <p:sp>
        <p:nvSpPr>
          <p:cNvPr id="15" name="Text Placeholder 8">
            <a:extLst>
              <a:ext uri="{FF2B5EF4-FFF2-40B4-BE49-F238E27FC236}">
                <a16:creationId xmlns:a16="http://schemas.microsoft.com/office/drawing/2014/main" id="{E9191366-6C10-435F-A2F8-6CBD1318FD96}"/>
              </a:ext>
            </a:extLst>
          </p:cNvPr>
          <p:cNvSpPr>
            <a:spLocks noGrp="1"/>
          </p:cNvSpPr>
          <p:nvPr>
            <p:ph type="body" sz="quarter" idx="12" hasCustomPrompt="1"/>
          </p:nvPr>
        </p:nvSpPr>
        <p:spPr>
          <a:xfrm>
            <a:off x="755650" y="512763"/>
            <a:ext cx="7632700" cy="503237"/>
          </a:xfrm>
          <a:prstGeom prst="roundRect">
            <a:avLst>
              <a:gd name="adj" fmla="val 2585"/>
            </a:avLst>
          </a:prstGeom>
        </p:spPr>
        <p:txBody>
          <a:bodyPr lIns="0" tIns="252000" rIns="0" bIns="0" anchor="ctr" anchorCtr="0">
            <a:noAutofit/>
          </a:bodyPr>
          <a:lstStyle>
            <a:lvl1pPr marL="0" indent="0" algn="ctr">
              <a:buNone/>
              <a:defRPr sz="3600" b="1"/>
            </a:lvl1pPr>
          </a:lstStyle>
          <a:p>
            <a:pPr lvl="0"/>
            <a:r>
              <a:rPr lang="en-US" dirty="0"/>
              <a:t>Aim</a:t>
            </a:r>
            <a:endParaRPr lang="en-GB" dirty="0"/>
          </a:p>
        </p:txBody>
      </p:sp>
      <p:sp>
        <p:nvSpPr>
          <p:cNvPr id="2" name="Rounded Rectangle 24">
            <a:extLst>
              <a:ext uri="{FF2B5EF4-FFF2-40B4-BE49-F238E27FC236}">
                <a16:creationId xmlns:a16="http://schemas.microsoft.com/office/drawing/2014/main" id="{B3801945-5552-656D-6C0C-7D68AA15BECC}"/>
              </a:ext>
            </a:extLst>
          </p:cNvPr>
          <p:cNvSpPr/>
          <p:nvPr userDrawn="1"/>
        </p:nvSpPr>
        <p:spPr bwMode="auto">
          <a:xfrm>
            <a:off x="503239" y="2930434"/>
            <a:ext cx="8137524" cy="3414803"/>
          </a:xfrm>
          <a:prstGeom prst="roundRect">
            <a:avLst>
              <a:gd name="adj" fmla="val 6409"/>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4" name="Text Placeholder 9">
            <a:extLst>
              <a:ext uri="{FF2B5EF4-FFF2-40B4-BE49-F238E27FC236}">
                <a16:creationId xmlns:a16="http://schemas.microsoft.com/office/drawing/2014/main" id="{E20A0026-E1F6-C451-C578-CF3C709744DE}"/>
              </a:ext>
            </a:extLst>
          </p:cNvPr>
          <p:cNvSpPr>
            <a:spLocks noGrp="1"/>
          </p:cNvSpPr>
          <p:nvPr>
            <p:ph type="body" sz="quarter" idx="11" hasCustomPrompt="1"/>
          </p:nvPr>
        </p:nvSpPr>
        <p:spPr>
          <a:xfrm>
            <a:off x="755651" y="3445623"/>
            <a:ext cx="7632699" cy="1469216"/>
          </a:xfrm>
          <a:prstGeom prst="roundRect">
            <a:avLst>
              <a:gd name="adj" fmla="val 2585"/>
            </a:avLst>
          </a:prstGeom>
        </p:spPr>
        <p:txBody>
          <a:bodyPr>
            <a:spAutoFit/>
          </a:bodyPr>
          <a:lstStyle>
            <a:lvl1pPr>
              <a:defRPr/>
            </a:lvl1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sz="1800" dirty="0">
                <a:latin typeface="Twinkl" pitchFamily="50" charset="0"/>
              </a:rPr>
              <a:t>Sub statement</a:t>
            </a:r>
          </a:p>
        </p:txBody>
      </p:sp>
      <p:sp>
        <p:nvSpPr>
          <p:cNvPr id="5" name="Text Placeholder 8">
            <a:extLst>
              <a:ext uri="{FF2B5EF4-FFF2-40B4-BE49-F238E27FC236}">
                <a16:creationId xmlns:a16="http://schemas.microsoft.com/office/drawing/2014/main" id="{AC215875-308B-47FE-43A8-35E27A7EF13C}"/>
              </a:ext>
            </a:extLst>
          </p:cNvPr>
          <p:cNvSpPr>
            <a:spLocks noGrp="1"/>
          </p:cNvSpPr>
          <p:nvPr>
            <p:ph type="body" sz="quarter" idx="13" hasCustomPrompt="1"/>
          </p:nvPr>
        </p:nvSpPr>
        <p:spPr>
          <a:xfrm>
            <a:off x="755649" y="2930434"/>
            <a:ext cx="7632700" cy="503237"/>
          </a:xfrm>
          <a:prstGeom prst="roundRect">
            <a:avLst>
              <a:gd name="adj" fmla="val 2585"/>
            </a:avLst>
          </a:prstGeom>
        </p:spPr>
        <p:txBody>
          <a:bodyPr lIns="0" tIns="252000" rIns="0" bIns="0" anchor="ctr" anchorCtr="0">
            <a:noAutofit/>
          </a:bodyPr>
          <a:lstStyle>
            <a:lvl1pPr marL="0" indent="0" algn="ctr">
              <a:buNone/>
              <a:defRPr sz="3600" b="1"/>
            </a:lvl1pPr>
          </a:lstStyle>
          <a:p>
            <a:pPr lvl="0"/>
            <a:r>
              <a:rPr lang="en-US" dirty="0"/>
              <a:t>Success Criteria</a:t>
            </a:r>
            <a:endParaRPr lang="en-GB" dirty="0"/>
          </a:p>
        </p:txBody>
      </p:sp>
    </p:spTree>
    <p:extLst>
      <p:ext uri="{BB962C8B-B14F-4D97-AF65-F5344CB8AC3E}">
        <p14:creationId xmlns:p14="http://schemas.microsoft.com/office/powerpoint/2010/main" val="2257523209"/>
      </p:ext>
    </p:extLst>
  </p:cSld>
  <p:clrMapOvr>
    <a:masterClrMapping/>
  </p:clrMapOvr>
  <p:extLst>
    <p:ext uri="{DCECCB84-F9BA-43D5-87BE-67443E8EF086}">
      <p15:sldGuideLst xmlns:p15="http://schemas.microsoft.com/office/powerpoint/2012/main">
        <p15:guide id="1" orient="horz" pos="640" userDrawn="1">
          <p15:clr>
            <a:srgbClr val="F26B43"/>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973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Unit Title Slide">
    <p:bg>
      <p:bgPr>
        <a:solidFill>
          <a:srgbClr val="31B7B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917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udio/Video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7" name="Rectangle 6">
            <a:extLst>
              <a:ext uri="{FF2B5EF4-FFF2-40B4-BE49-F238E27FC236}">
                <a16:creationId xmlns:a16="http://schemas.microsoft.com/office/drawing/2014/main" id="{FFC63B62-F6F8-4A70-935A-0CBCE04C051B}"/>
              </a:ext>
            </a:extLst>
          </p:cNvPr>
          <p:cNvSpPr/>
          <p:nvPr userDrawn="1"/>
        </p:nvSpPr>
        <p:spPr>
          <a:xfrm>
            <a:off x="755650" y="2209045"/>
            <a:ext cx="2382662" cy="3604671"/>
          </a:xfrm>
          <a:prstGeom prst="rect">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p>
        </p:txBody>
      </p:sp>
      <p:sp>
        <p:nvSpPr>
          <p:cNvPr id="9" name="Rectangle 8">
            <a:extLst>
              <a:ext uri="{FF2B5EF4-FFF2-40B4-BE49-F238E27FC236}">
                <a16:creationId xmlns:a16="http://schemas.microsoft.com/office/drawing/2014/main" id="{F19AD57E-3485-41E5-86B7-DD796C8FF6EE}"/>
              </a:ext>
            </a:extLst>
          </p:cNvPr>
          <p:cNvSpPr/>
          <p:nvPr userDrawn="1"/>
        </p:nvSpPr>
        <p:spPr>
          <a:xfrm>
            <a:off x="3380669" y="2209045"/>
            <a:ext cx="2382662" cy="3604671"/>
          </a:xfrm>
          <a:prstGeom prst="rect">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p>
        </p:txBody>
      </p:sp>
      <p:sp>
        <p:nvSpPr>
          <p:cNvPr id="10" name="Rectangle 9">
            <a:extLst>
              <a:ext uri="{FF2B5EF4-FFF2-40B4-BE49-F238E27FC236}">
                <a16:creationId xmlns:a16="http://schemas.microsoft.com/office/drawing/2014/main" id="{2A702136-D7DD-49CD-A4E0-42B0D1BAFEFE}"/>
              </a:ext>
            </a:extLst>
          </p:cNvPr>
          <p:cNvSpPr/>
          <p:nvPr userDrawn="1"/>
        </p:nvSpPr>
        <p:spPr>
          <a:xfrm>
            <a:off x="6005688" y="2209045"/>
            <a:ext cx="2382662" cy="3604671"/>
          </a:xfrm>
          <a:prstGeom prst="rect">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p>
        </p:txBody>
      </p:sp>
      <p:pic>
        <p:nvPicPr>
          <p:cNvPr id="12" name="Picture 1">
            <a:extLst>
              <a:ext uri="{FF2B5EF4-FFF2-40B4-BE49-F238E27FC236}">
                <a16:creationId xmlns:a16="http://schemas.microsoft.com/office/drawing/2014/main" id="{3124EECE-F7EF-4595-9620-68FD0E5E79FF}"/>
              </a:ext>
            </a:extLst>
          </p:cNvPr>
          <p:cNvPicPr>
            <a:picLocks noChangeAspect="1"/>
          </p:cNvPicPr>
          <p:nvPr userDrawn="1"/>
        </p:nvPicPr>
        <p:blipFill>
          <a:blip r:embed="rId2">
            <a:extLst>
              <a:ext uri="{28A0092B-C50C-407E-A947-70E740481C1C}">
                <a14:useLocalDpi xmlns:a14="http://schemas.microsoft.com/office/drawing/2010/main" val="0"/>
              </a:ext>
            </a:extLst>
          </a:blip>
          <a:srcRect l="14311" t="18852" r="58228" b="54654"/>
          <a:stretch>
            <a:fillRect/>
          </a:stretch>
        </p:blipFill>
        <p:spPr bwMode="auto">
          <a:xfrm>
            <a:off x="1088144" y="2435955"/>
            <a:ext cx="1717675" cy="1150938"/>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606CC5B3-3D32-4C6C-8E1F-3758561C1FA7}"/>
              </a:ext>
            </a:extLst>
          </p:cNvPr>
          <p:cNvPicPr>
            <a:picLocks noChangeAspect="1"/>
          </p:cNvPicPr>
          <p:nvPr userDrawn="1"/>
        </p:nvPicPr>
        <p:blipFill>
          <a:blip r:embed="rId3">
            <a:extLst>
              <a:ext uri="{28A0092B-C50C-407E-A947-70E740481C1C}">
                <a14:useLocalDpi xmlns:a14="http://schemas.microsoft.com/office/drawing/2010/main" val="0"/>
              </a:ext>
            </a:extLst>
          </a:blip>
          <a:srcRect l="15067" t="26003" r="44786" b="11296"/>
          <a:stretch>
            <a:fillRect/>
          </a:stretch>
        </p:blipFill>
        <p:spPr bwMode="auto">
          <a:xfrm>
            <a:off x="1088144" y="3771617"/>
            <a:ext cx="1717675" cy="1857375"/>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5" name="Rectangle 14">
            <a:extLst>
              <a:ext uri="{FF2B5EF4-FFF2-40B4-BE49-F238E27FC236}">
                <a16:creationId xmlns:a16="http://schemas.microsoft.com/office/drawing/2014/main" id="{BF1001AF-39AD-4F6C-8CC7-DE3F05F47402}"/>
              </a:ext>
            </a:extLst>
          </p:cNvPr>
          <p:cNvSpPr/>
          <p:nvPr userDrawn="1"/>
        </p:nvSpPr>
        <p:spPr>
          <a:xfrm>
            <a:off x="450762" y="5938338"/>
            <a:ext cx="8226000" cy="295275"/>
          </a:xfrm>
          <a:prstGeom prst="rect">
            <a:avLst/>
          </a:prstGeom>
          <a:solidFill>
            <a:srgbClr val="E34192"/>
          </a:solidFill>
          <a:ln>
            <a:solidFill>
              <a:srgbClr val="E3419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100" b="1" dirty="0">
                <a:solidFill>
                  <a:schemeClr val="bg1"/>
                </a:solidFill>
                <a:latin typeface="Roboto" panose="02000000000000000000" pitchFamily="2" charset="0"/>
                <a:ea typeface="Roboto" panose="02000000000000000000" pitchFamily="2" charset="0"/>
                <a:cs typeface="Arial" panose="020B0604020202020204" pitchFamily="34" charset="0"/>
              </a:rPr>
              <a:t>Please note the embedded audio may not be compatible with earlier versions of PowerPoint. </a:t>
            </a:r>
          </a:p>
        </p:txBody>
      </p:sp>
      <p:grpSp>
        <p:nvGrpSpPr>
          <p:cNvPr id="16" name="Group 15">
            <a:extLst>
              <a:ext uri="{FF2B5EF4-FFF2-40B4-BE49-F238E27FC236}">
                <a16:creationId xmlns:a16="http://schemas.microsoft.com/office/drawing/2014/main" id="{F4C02CD7-54FA-442D-8552-484866B452A3}"/>
              </a:ext>
            </a:extLst>
          </p:cNvPr>
          <p:cNvGrpSpPr/>
          <p:nvPr userDrawn="1"/>
        </p:nvGrpSpPr>
        <p:grpSpPr>
          <a:xfrm>
            <a:off x="653175" y="1186618"/>
            <a:ext cx="2485137" cy="4640495"/>
            <a:chOff x="653175" y="1293580"/>
            <a:chExt cx="2485137" cy="4640495"/>
          </a:xfrm>
        </p:grpSpPr>
        <p:sp>
          <p:nvSpPr>
            <p:cNvPr id="17" name="Rectangle 16">
              <a:extLst>
                <a:ext uri="{FF2B5EF4-FFF2-40B4-BE49-F238E27FC236}">
                  <a16:creationId xmlns:a16="http://schemas.microsoft.com/office/drawing/2014/main" id="{70129BA9-07CA-4E45-BE89-A3B3D8B06794}"/>
                </a:ext>
              </a:extLst>
            </p:cNvPr>
            <p:cNvSpPr/>
            <p:nvPr/>
          </p:nvSpPr>
          <p:spPr>
            <a:xfrm>
              <a:off x="755650" y="1352601"/>
              <a:ext cx="2382662" cy="4581474"/>
            </a:xfrm>
            <a:prstGeom prst="rect">
              <a:avLst/>
            </a:prstGeom>
            <a:noFill/>
            <a:ln>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lIns="216000" tIns="180000" rIns="216000" bIns="180000" anchor="t" anchorCtr="0"/>
            <a:lstStyle/>
            <a:p>
              <a:pPr>
                <a:defRPr/>
              </a:pPr>
              <a:r>
                <a:rPr lang="en-GB" sz="1400" dirty="0">
                  <a:solidFill>
                    <a:schemeClr val="tx1"/>
                  </a:solidFill>
                  <a:latin typeface="Roboto" panose="02000000000000000000" pitchFamily="2" charset="0"/>
                  <a:ea typeface="Roboto" panose="02000000000000000000" pitchFamily="2" charset="0"/>
                  <a:cs typeface="Arial" panose="020B0604020202020204" pitchFamily="34" charset="0"/>
                </a:rPr>
                <a:t>Open the downloaded folder and copy all the files.</a:t>
              </a:r>
            </a:p>
          </p:txBody>
        </p:sp>
        <p:sp>
          <p:nvSpPr>
            <p:cNvPr id="18" name="Oval 17">
              <a:extLst>
                <a:ext uri="{FF2B5EF4-FFF2-40B4-BE49-F238E27FC236}">
                  <a16:creationId xmlns:a16="http://schemas.microsoft.com/office/drawing/2014/main" id="{06AD645D-EF4C-43B9-BC02-E73591ACFEA8}"/>
                </a:ext>
              </a:extLst>
            </p:cNvPr>
            <p:cNvSpPr/>
            <p:nvPr/>
          </p:nvSpPr>
          <p:spPr>
            <a:xfrm>
              <a:off x="653175" y="1293580"/>
              <a:ext cx="301052" cy="301052"/>
            </a:xfrm>
            <a:prstGeom prst="ellipse">
              <a:avLst/>
            </a:prstGeom>
            <a:solidFill>
              <a:srgbClr val="18A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latin typeface="Roboto" panose="02000000000000000000" pitchFamily="2" charset="0"/>
                  <a:ea typeface="Roboto" panose="02000000000000000000" pitchFamily="2" charset="0"/>
                </a:rPr>
                <a:t>1</a:t>
              </a:r>
            </a:p>
          </p:txBody>
        </p:sp>
      </p:grpSp>
      <p:grpSp>
        <p:nvGrpSpPr>
          <p:cNvPr id="19" name="Group 18">
            <a:extLst>
              <a:ext uri="{FF2B5EF4-FFF2-40B4-BE49-F238E27FC236}">
                <a16:creationId xmlns:a16="http://schemas.microsoft.com/office/drawing/2014/main" id="{08DFAC45-3E54-4D6A-98C4-CF211C83922E}"/>
              </a:ext>
            </a:extLst>
          </p:cNvPr>
          <p:cNvGrpSpPr/>
          <p:nvPr userDrawn="1"/>
        </p:nvGrpSpPr>
        <p:grpSpPr>
          <a:xfrm>
            <a:off x="3278194" y="1186618"/>
            <a:ext cx="2485137" cy="4640495"/>
            <a:chOff x="653175" y="1293580"/>
            <a:chExt cx="2485137" cy="4640495"/>
          </a:xfrm>
        </p:grpSpPr>
        <p:sp>
          <p:nvSpPr>
            <p:cNvPr id="20" name="Rectangle 19">
              <a:extLst>
                <a:ext uri="{FF2B5EF4-FFF2-40B4-BE49-F238E27FC236}">
                  <a16:creationId xmlns:a16="http://schemas.microsoft.com/office/drawing/2014/main" id="{F0CD5D4D-4B63-46DB-9525-B34F30B13615}"/>
                </a:ext>
              </a:extLst>
            </p:cNvPr>
            <p:cNvSpPr/>
            <p:nvPr/>
          </p:nvSpPr>
          <p:spPr>
            <a:xfrm>
              <a:off x="755650" y="1352601"/>
              <a:ext cx="2382662" cy="4581474"/>
            </a:xfrm>
            <a:prstGeom prst="rect">
              <a:avLst/>
            </a:prstGeom>
            <a:noFill/>
            <a:ln>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lIns="216000" tIns="180000" rIns="216000" bIns="180000" anchor="t" anchorCtr="0"/>
            <a:lstStyle/>
            <a:p>
              <a:pPr>
                <a:defRPr/>
              </a:pPr>
              <a:r>
                <a:rPr lang="en-GB" sz="1400" dirty="0">
                  <a:solidFill>
                    <a:schemeClr val="tx1"/>
                  </a:solidFill>
                  <a:latin typeface="Roboto" panose="02000000000000000000" pitchFamily="2" charset="0"/>
                  <a:ea typeface="Roboto" panose="02000000000000000000" pitchFamily="2" charset="0"/>
                  <a:cs typeface="Arial" panose="020B0604020202020204" pitchFamily="34" charset="0"/>
                </a:rPr>
                <a:t>Paste the copied files into a new folder.</a:t>
              </a:r>
            </a:p>
          </p:txBody>
        </p:sp>
        <p:sp>
          <p:nvSpPr>
            <p:cNvPr id="21" name="Oval 20">
              <a:extLst>
                <a:ext uri="{FF2B5EF4-FFF2-40B4-BE49-F238E27FC236}">
                  <a16:creationId xmlns:a16="http://schemas.microsoft.com/office/drawing/2014/main" id="{E921D1FD-6ED8-4721-9B13-952826BF7583}"/>
                </a:ext>
              </a:extLst>
            </p:cNvPr>
            <p:cNvSpPr/>
            <p:nvPr/>
          </p:nvSpPr>
          <p:spPr>
            <a:xfrm>
              <a:off x="653175" y="1293580"/>
              <a:ext cx="301052" cy="301052"/>
            </a:xfrm>
            <a:prstGeom prst="ellipse">
              <a:avLst/>
            </a:prstGeom>
            <a:solidFill>
              <a:srgbClr val="18A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latin typeface="Roboto" panose="02000000000000000000" pitchFamily="2" charset="0"/>
                  <a:ea typeface="Roboto" panose="02000000000000000000" pitchFamily="2" charset="0"/>
                </a:rPr>
                <a:t>2</a:t>
              </a:r>
            </a:p>
          </p:txBody>
        </p:sp>
      </p:grpSp>
      <p:grpSp>
        <p:nvGrpSpPr>
          <p:cNvPr id="22" name="Group 21">
            <a:extLst>
              <a:ext uri="{FF2B5EF4-FFF2-40B4-BE49-F238E27FC236}">
                <a16:creationId xmlns:a16="http://schemas.microsoft.com/office/drawing/2014/main" id="{2E64373C-29B9-44AD-BBFF-1C2B6CB8B856}"/>
              </a:ext>
            </a:extLst>
          </p:cNvPr>
          <p:cNvGrpSpPr/>
          <p:nvPr userDrawn="1"/>
        </p:nvGrpSpPr>
        <p:grpSpPr>
          <a:xfrm>
            <a:off x="5903213" y="1186618"/>
            <a:ext cx="2485137" cy="4640495"/>
            <a:chOff x="653175" y="1293580"/>
            <a:chExt cx="2485137" cy="4640495"/>
          </a:xfrm>
        </p:grpSpPr>
        <p:sp>
          <p:nvSpPr>
            <p:cNvPr id="23" name="Rectangle 22">
              <a:extLst>
                <a:ext uri="{FF2B5EF4-FFF2-40B4-BE49-F238E27FC236}">
                  <a16:creationId xmlns:a16="http://schemas.microsoft.com/office/drawing/2014/main" id="{3F8F64B4-C8AD-4F3A-AC24-CC1D1D7B43F0}"/>
                </a:ext>
              </a:extLst>
            </p:cNvPr>
            <p:cNvSpPr/>
            <p:nvPr/>
          </p:nvSpPr>
          <p:spPr>
            <a:xfrm>
              <a:off x="755650" y="1352601"/>
              <a:ext cx="2382662" cy="4581474"/>
            </a:xfrm>
            <a:prstGeom prst="rect">
              <a:avLst/>
            </a:prstGeom>
            <a:noFill/>
            <a:ln>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lIns="216000" tIns="180000" rIns="216000" bIns="180000" anchor="t" anchorCtr="0"/>
            <a:lstStyle/>
            <a:p>
              <a:pPr>
                <a:defRPr/>
              </a:pPr>
              <a:r>
                <a:rPr lang="en-GB" sz="1400" dirty="0">
                  <a:solidFill>
                    <a:schemeClr val="tx1"/>
                  </a:solidFill>
                  <a:latin typeface="Roboto" panose="02000000000000000000" pitchFamily="2" charset="0"/>
                  <a:ea typeface="Roboto" panose="02000000000000000000" pitchFamily="2" charset="0"/>
                  <a:cs typeface="Arial" panose="020B0604020202020204" pitchFamily="34" charset="0"/>
                </a:rPr>
                <a:t>To use the PowerPoint, enable editing and put into slide show mode.</a:t>
              </a:r>
            </a:p>
          </p:txBody>
        </p:sp>
        <p:sp>
          <p:nvSpPr>
            <p:cNvPr id="24" name="Oval 23">
              <a:extLst>
                <a:ext uri="{FF2B5EF4-FFF2-40B4-BE49-F238E27FC236}">
                  <a16:creationId xmlns:a16="http://schemas.microsoft.com/office/drawing/2014/main" id="{306893F1-C2B6-43EB-825A-DA5B276C8908}"/>
                </a:ext>
              </a:extLst>
            </p:cNvPr>
            <p:cNvSpPr/>
            <p:nvPr/>
          </p:nvSpPr>
          <p:spPr>
            <a:xfrm>
              <a:off x="653175" y="1293580"/>
              <a:ext cx="301052" cy="301052"/>
            </a:xfrm>
            <a:prstGeom prst="ellipse">
              <a:avLst/>
            </a:prstGeom>
            <a:solidFill>
              <a:srgbClr val="18A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latin typeface="Roboto" panose="02000000000000000000" pitchFamily="2" charset="0"/>
                  <a:ea typeface="Roboto" panose="02000000000000000000" pitchFamily="2" charset="0"/>
                </a:rPr>
                <a:t>3</a:t>
              </a:r>
            </a:p>
          </p:txBody>
        </p:sp>
      </p:grpSp>
      <p:pic>
        <p:nvPicPr>
          <p:cNvPr id="25" name="Picture 24">
            <a:extLst>
              <a:ext uri="{FF2B5EF4-FFF2-40B4-BE49-F238E27FC236}">
                <a16:creationId xmlns:a16="http://schemas.microsoft.com/office/drawing/2014/main" id="{F8E75E30-3E3D-4F9B-9EF6-9A9630C27CBB}"/>
              </a:ext>
            </a:extLst>
          </p:cNvPr>
          <p:cNvPicPr>
            <a:picLocks noChangeAspect="1"/>
          </p:cNvPicPr>
          <p:nvPr userDrawn="1"/>
        </p:nvPicPr>
        <p:blipFill>
          <a:blip r:embed="rId4">
            <a:extLst>
              <a:ext uri="{28A0092B-C50C-407E-A947-70E740481C1C}">
                <a14:useLocalDpi xmlns:a14="http://schemas.microsoft.com/office/drawing/2010/main" val="0"/>
              </a:ext>
            </a:extLst>
          </a:blip>
          <a:srcRect l="14085" t="17912" r="52493" b="25307"/>
          <a:stretch>
            <a:fillRect/>
          </a:stretch>
        </p:blipFill>
        <p:spPr bwMode="auto">
          <a:xfrm>
            <a:off x="3720306" y="2435955"/>
            <a:ext cx="1703388" cy="2003425"/>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E55EBE21-985E-4E8F-B68C-A7F9AB89D609}"/>
              </a:ext>
            </a:extLst>
          </p:cNvPr>
          <p:cNvPicPr>
            <a:picLocks noChangeAspect="1"/>
          </p:cNvPicPr>
          <p:nvPr userDrawn="1"/>
        </p:nvPicPr>
        <p:blipFill>
          <a:blip r:embed="rId5">
            <a:extLst>
              <a:ext uri="{28A0092B-C50C-407E-A947-70E740481C1C}">
                <a14:useLocalDpi xmlns:a14="http://schemas.microsoft.com/office/drawing/2010/main" val="0"/>
              </a:ext>
            </a:extLst>
          </a:blip>
          <a:srcRect t="65628"/>
          <a:stretch>
            <a:fillRect/>
          </a:stretch>
        </p:blipFill>
        <p:spPr bwMode="auto">
          <a:xfrm>
            <a:off x="6114362" y="3710564"/>
            <a:ext cx="2165314" cy="1601754"/>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12AA4B95-3CCC-45E1-B7B1-343CCBC6F42A}"/>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114344" y="2435955"/>
            <a:ext cx="2165350" cy="225425"/>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EB959152-16E0-47A5-9814-E4CDFB5F1B4A}"/>
              </a:ext>
            </a:extLst>
          </p:cNvPr>
          <p:cNvGrpSpPr/>
          <p:nvPr userDrawn="1"/>
        </p:nvGrpSpPr>
        <p:grpSpPr>
          <a:xfrm>
            <a:off x="6114362" y="2862122"/>
            <a:ext cx="2165350" cy="690207"/>
            <a:chOff x="6137101" y="2837944"/>
            <a:chExt cx="2165350" cy="690207"/>
          </a:xfrm>
        </p:grpSpPr>
        <p:grpSp>
          <p:nvGrpSpPr>
            <p:cNvPr id="29" name="Group 28">
              <a:extLst>
                <a:ext uri="{FF2B5EF4-FFF2-40B4-BE49-F238E27FC236}">
                  <a16:creationId xmlns:a16="http://schemas.microsoft.com/office/drawing/2014/main" id="{2AA9C2EC-978E-419F-A507-D371B5CA5B55}"/>
                </a:ext>
              </a:extLst>
            </p:cNvPr>
            <p:cNvGrpSpPr>
              <a:grpSpLocks/>
            </p:cNvGrpSpPr>
            <p:nvPr/>
          </p:nvGrpSpPr>
          <p:grpSpPr bwMode="auto">
            <a:xfrm>
              <a:off x="6137101" y="2837944"/>
              <a:ext cx="2165350" cy="647700"/>
              <a:chOff x="6164808" y="2589878"/>
              <a:chExt cx="2165459" cy="647296"/>
            </a:xfrm>
          </p:grpSpPr>
          <p:pic>
            <p:nvPicPr>
              <p:cNvPr id="31" name="Picture 30">
                <a:extLst>
                  <a:ext uri="{FF2B5EF4-FFF2-40B4-BE49-F238E27FC236}">
                    <a16:creationId xmlns:a16="http://schemas.microsoft.com/office/drawing/2014/main" id="{B5145F20-A130-4EC9-B902-0B2D234C1C06}"/>
                  </a:ext>
                </a:extLst>
              </p:cNvPr>
              <p:cNvPicPr>
                <a:picLocks noChangeAspect="1"/>
              </p:cNvPicPr>
              <p:nvPr/>
            </p:nvPicPr>
            <p:blipFill>
              <a:blip r:embed="rId7">
                <a:extLst>
                  <a:ext uri="{28A0092B-C50C-407E-A947-70E740481C1C}">
                    <a14:useLocalDpi xmlns:a14="http://schemas.microsoft.com/office/drawing/2010/main" val="0"/>
                  </a:ext>
                </a:extLst>
              </a:blip>
              <a:srcRect t="60687"/>
              <a:stretch>
                <a:fillRect/>
              </a:stretch>
            </p:blipFill>
            <p:spPr bwMode="auto">
              <a:xfrm>
                <a:off x="6164808" y="2589878"/>
                <a:ext cx="2165459" cy="647296"/>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cxnSp>
            <p:nvCxnSpPr>
              <p:cNvPr id="32" name="Straight Arrow Connector 31">
                <a:extLst>
                  <a:ext uri="{FF2B5EF4-FFF2-40B4-BE49-F238E27FC236}">
                    <a16:creationId xmlns:a16="http://schemas.microsoft.com/office/drawing/2014/main" id="{7209CC96-78F3-4B82-BE38-23F76BEC0573}"/>
                  </a:ext>
                </a:extLst>
              </p:cNvPr>
              <p:cNvCxnSpPr/>
              <p:nvPr/>
            </p:nvCxnSpPr>
            <p:spPr>
              <a:xfrm flipH="1">
                <a:off x="7949742" y="2768837"/>
                <a:ext cx="79379" cy="287158"/>
              </a:xfrm>
              <a:prstGeom prst="straightConnector1">
                <a:avLst/>
              </a:prstGeom>
              <a:ln w="19050">
                <a:solidFill>
                  <a:srgbClr val="18A0DB"/>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Oval 29">
              <a:extLst>
                <a:ext uri="{FF2B5EF4-FFF2-40B4-BE49-F238E27FC236}">
                  <a16:creationId xmlns:a16="http://schemas.microsoft.com/office/drawing/2014/main" id="{289AD21C-A27E-4E30-8AB2-27CBD6E49F15}"/>
                </a:ext>
              </a:extLst>
            </p:cNvPr>
            <p:cNvSpPr/>
            <p:nvPr/>
          </p:nvSpPr>
          <p:spPr>
            <a:xfrm>
              <a:off x="7790917" y="3317748"/>
              <a:ext cx="210403" cy="210403"/>
            </a:xfrm>
            <a:prstGeom prst="ellipse">
              <a:avLst/>
            </a:prstGeom>
            <a:noFill/>
            <a:ln w="19050">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5" name="TextBox 44">
            <a:extLst>
              <a:ext uri="{FF2B5EF4-FFF2-40B4-BE49-F238E27FC236}">
                <a16:creationId xmlns:a16="http://schemas.microsoft.com/office/drawing/2014/main" id="{3642231C-A2F6-4367-90C6-0767E987F9A9}"/>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Guidance for Video/Audio in PowerPoints</a:t>
            </a:r>
            <a:endParaRPr lang="en-GB" sz="2800" b="1" dirty="0">
              <a:solidFill>
                <a:srgbClr val="E34192"/>
              </a:solidFill>
            </a:endParaRPr>
          </a:p>
        </p:txBody>
      </p:sp>
    </p:spTree>
    <p:extLst>
      <p:ext uri="{BB962C8B-B14F-4D97-AF65-F5344CB8AC3E}">
        <p14:creationId xmlns:p14="http://schemas.microsoft.com/office/powerpoint/2010/main" val="395936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nimation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grpSp>
        <p:nvGrpSpPr>
          <p:cNvPr id="41" name="Group 40">
            <a:extLst>
              <a:ext uri="{FF2B5EF4-FFF2-40B4-BE49-F238E27FC236}">
                <a16:creationId xmlns:a16="http://schemas.microsoft.com/office/drawing/2014/main" id="{2BB4EA30-0107-4362-9222-C6055ABF324A}"/>
              </a:ext>
            </a:extLst>
          </p:cNvPr>
          <p:cNvGrpSpPr/>
          <p:nvPr userDrawn="1"/>
        </p:nvGrpSpPr>
        <p:grpSpPr>
          <a:xfrm>
            <a:off x="743835" y="1681195"/>
            <a:ext cx="7644513" cy="2295228"/>
            <a:chOff x="743837" y="1344834"/>
            <a:chExt cx="7644513" cy="2295228"/>
          </a:xfrm>
        </p:grpSpPr>
        <p:sp>
          <p:nvSpPr>
            <p:cNvPr id="42" name="Rectangle 41">
              <a:extLst>
                <a:ext uri="{FF2B5EF4-FFF2-40B4-BE49-F238E27FC236}">
                  <a16:creationId xmlns:a16="http://schemas.microsoft.com/office/drawing/2014/main" id="{0DF60415-D303-4DFE-A6B8-E0AB42EF4DDC}"/>
                </a:ext>
              </a:extLst>
            </p:cNvPr>
            <p:cNvSpPr/>
            <p:nvPr/>
          </p:nvSpPr>
          <p:spPr>
            <a:xfrm>
              <a:off x="743837" y="1344834"/>
              <a:ext cx="1266195"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r>
                <a:rPr lang="en-GB" sz="1600" b="1" dirty="0">
                  <a:latin typeface="Roboto" panose="02000000000000000000" pitchFamily="2" charset="0"/>
                  <a:ea typeface="Roboto" panose="02000000000000000000" pitchFamily="2" charset="0"/>
                </a:rPr>
                <a:t>Animations</a:t>
              </a:r>
            </a:p>
          </p:txBody>
        </p:sp>
        <p:sp>
          <p:nvSpPr>
            <p:cNvPr id="43" name="Rectangle 42">
              <a:extLst>
                <a:ext uri="{FF2B5EF4-FFF2-40B4-BE49-F238E27FC236}">
                  <a16:creationId xmlns:a16="http://schemas.microsoft.com/office/drawing/2014/main" id="{6A96975B-C3DC-451D-8423-D15D5BCDB436}"/>
                </a:ext>
              </a:extLst>
            </p:cNvPr>
            <p:cNvSpPr/>
            <p:nvPr/>
          </p:nvSpPr>
          <p:spPr>
            <a:xfrm>
              <a:off x="755650" y="1618794"/>
              <a:ext cx="7632700" cy="2021268"/>
            </a:xfrm>
            <a:prstGeom prst="rect">
              <a:avLst/>
            </a:prstGeom>
            <a:noFill/>
            <a:ln w="19050">
              <a:solidFill>
                <a:srgbClr val="18A0DB"/>
              </a:solidFill>
            </a:ln>
          </p:spPr>
          <p:txBody>
            <a:bodyPr wrap="square" lIns="216000" tIns="216000" rIns="216000" bIns="216000">
              <a:spAutoFit/>
            </a:bodyPr>
            <a:lstStyle/>
            <a:p>
              <a:pPr>
                <a:spcAft>
                  <a:spcPts val="600"/>
                </a:spcAft>
              </a:pPr>
              <a:r>
                <a:rPr lang="en-GB" sz="1400" dirty="0">
                  <a:latin typeface="Roboto" panose="02000000000000000000" pitchFamily="2" charset="0"/>
                  <a:ea typeface="Roboto" panose="02000000000000000000" pitchFamily="2" charset="0"/>
                </a:rPr>
                <a:t>This resource has been designed with animations to make it as fun and engaging as possible. To view the content in the correct formatting, please view the PowerPoint in ‘slide show mode’. This takes you from desktop to presentation mode. If you view the slides out of ‘slide show mode’, you may find that some of the text and images overlap each other and/or are difficult to read. </a:t>
              </a:r>
            </a:p>
            <a:p>
              <a:pPr>
                <a:spcAft>
                  <a:spcPts val="600"/>
                </a:spcAft>
              </a:pPr>
              <a:r>
                <a:rPr lang="en-GB" sz="1400" dirty="0">
                  <a:latin typeface="Roboto" panose="02000000000000000000" pitchFamily="2" charset="0"/>
                  <a:ea typeface="Roboto" panose="02000000000000000000" pitchFamily="2" charset="0"/>
                </a:rPr>
                <a:t>To enter slide show mode, go to the </a:t>
              </a:r>
              <a:r>
                <a:rPr lang="en-GB" sz="1400" b="1" dirty="0">
                  <a:latin typeface="Roboto" panose="02000000000000000000" pitchFamily="2" charset="0"/>
                  <a:ea typeface="Roboto" panose="02000000000000000000" pitchFamily="2" charset="0"/>
                </a:rPr>
                <a:t>slide show menu tab </a:t>
              </a:r>
              <a:r>
                <a:rPr lang="en-GB" sz="1400" dirty="0">
                  <a:latin typeface="Roboto" panose="02000000000000000000" pitchFamily="2" charset="0"/>
                  <a:ea typeface="Roboto" panose="02000000000000000000" pitchFamily="2" charset="0"/>
                </a:rPr>
                <a:t>and select either </a:t>
              </a:r>
              <a:r>
                <a:rPr lang="en-GB" sz="1400" b="1" dirty="0">
                  <a:latin typeface="Roboto" panose="02000000000000000000" pitchFamily="2" charset="0"/>
                  <a:ea typeface="Roboto" panose="02000000000000000000" pitchFamily="2" charset="0"/>
                </a:rPr>
                <a:t>from beginning</a:t>
              </a:r>
              <a:r>
                <a:rPr lang="en-GB" sz="1400" dirty="0">
                  <a:latin typeface="Roboto" panose="02000000000000000000" pitchFamily="2" charset="0"/>
                  <a:ea typeface="Roboto" panose="02000000000000000000" pitchFamily="2" charset="0"/>
                </a:rPr>
                <a:t> </a:t>
              </a:r>
              <a:r>
                <a:rPr lang="en-GB" sz="1400" b="1" dirty="0">
                  <a:latin typeface="Roboto" panose="02000000000000000000" pitchFamily="2" charset="0"/>
                  <a:ea typeface="Roboto" panose="02000000000000000000" pitchFamily="2" charset="0"/>
                </a:rPr>
                <a:t>or from current slide</a:t>
              </a:r>
              <a:r>
                <a:rPr lang="en-GB" sz="1400" dirty="0">
                  <a:latin typeface="Roboto" panose="02000000000000000000" pitchFamily="2" charset="0"/>
                  <a:ea typeface="Roboto" panose="02000000000000000000" pitchFamily="2" charset="0"/>
                </a:rPr>
                <a:t>.</a:t>
              </a:r>
            </a:p>
          </p:txBody>
        </p:sp>
      </p:grpSp>
      <p:sp>
        <p:nvSpPr>
          <p:cNvPr id="44" name="Rectangle 43">
            <a:extLst>
              <a:ext uri="{FF2B5EF4-FFF2-40B4-BE49-F238E27FC236}">
                <a16:creationId xmlns:a16="http://schemas.microsoft.com/office/drawing/2014/main" id="{C01BCBF7-EAB4-4398-AAB8-B60AC3555113}"/>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sp>
        <p:nvSpPr>
          <p:cNvPr id="45" name="TextBox 44">
            <a:extLst>
              <a:ext uri="{FF2B5EF4-FFF2-40B4-BE49-F238E27FC236}">
                <a16:creationId xmlns:a16="http://schemas.microsoft.com/office/drawing/2014/main" id="{3F3091BF-D025-46EF-A448-B4F13C76E242}"/>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spTree>
    <p:extLst>
      <p:ext uri="{BB962C8B-B14F-4D97-AF65-F5344CB8AC3E}">
        <p14:creationId xmlns:p14="http://schemas.microsoft.com/office/powerpoint/2010/main" val="1386459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xternal Websites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0" name="Rectangle 9">
            <a:extLst>
              <a:ext uri="{FF2B5EF4-FFF2-40B4-BE49-F238E27FC236}">
                <a16:creationId xmlns:a16="http://schemas.microsoft.com/office/drawing/2014/main" id="{7223ECE9-6F1A-4E72-ACE0-06F71C468FDA}"/>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grpSp>
        <p:nvGrpSpPr>
          <p:cNvPr id="11" name="Group 10">
            <a:extLst>
              <a:ext uri="{FF2B5EF4-FFF2-40B4-BE49-F238E27FC236}">
                <a16:creationId xmlns:a16="http://schemas.microsoft.com/office/drawing/2014/main" id="{5F05BBF0-ECD1-4FE4-937E-1F73A27AF916}"/>
              </a:ext>
            </a:extLst>
          </p:cNvPr>
          <p:cNvGrpSpPr/>
          <p:nvPr userDrawn="1"/>
        </p:nvGrpSpPr>
        <p:grpSpPr>
          <a:xfrm>
            <a:off x="743837" y="1681195"/>
            <a:ext cx="7644513" cy="2002840"/>
            <a:chOff x="743837" y="1344834"/>
            <a:chExt cx="7644513" cy="2002840"/>
          </a:xfrm>
        </p:grpSpPr>
        <p:sp>
          <p:nvSpPr>
            <p:cNvPr id="12" name="Rectangle 11">
              <a:extLst>
                <a:ext uri="{FF2B5EF4-FFF2-40B4-BE49-F238E27FC236}">
                  <a16:creationId xmlns:a16="http://schemas.microsoft.com/office/drawing/2014/main" id="{D52A1D21-ED2B-43AD-B353-E06410A36383}"/>
                </a:ext>
              </a:extLst>
            </p:cNvPr>
            <p:cNvSpPr/>
            <p:nvPr/>
          </p:nvSpPr>
          <p:spPr>
            <a:xfrm>
              <a:off x="743837" y="1344834"/>
              <a:ext cx="2703717"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r>
                <a:rPr lang="en-GB" sz="1600" b="1" dirty="0">
                  <a:latin typeface="Roboto" panose="02000000000000000000" pitchFamily="2" charset="0"/>
                  <a:ea typeface="Roboto" panose="02000000000000000000" pitchFamily="2" charset="0"/>
                </a:rPr>
                <a:t>Links to External Websites</a:t>
              </a:r>
            </a:p>
          </p:txBody>
        </p:sp>
        <p:sp>
          <p:nvSpPr>
            <p:cNvPr id="13" name="Rectangle 12">
              <a:extLst>
                <a:ext uri="{FF2B5EF4-FFF2-40B4-BE49-F238E27FC236}">
                  <a16:creationId xmlns:a16="http://schemas.microsoft.com/office/drawing/2014/main" id="{1FFC9EFA-95C1-4D1B-B736-D82D578BE355}"/>
                </a:ext>
              </a:extLst>
            </p:cNvPr>
            <p:cNvSpPr/>
            <p:nvPr/>
          </p:nvSpPr>
          <p:spPr>
            <a:xfrm>
              <a:off x="755650" y="1618794"/>
              <a:ext cx="7632700" cy="1728880"/>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This resource contains links to external websites. Please be aware that the inclusion of any link in this resource should not be taken as an endorsement of any kind by </a:t>
              </a:r>
              <a:r>
                <a:rPr lang="en-GB" sz="1400" dirty="0" err="1">
                  <a:latin typeface="Roboto" panose="02000000000000000000" pitchFamily="2" charset="0"/>
                  <a:ea typeface="Roboto" panose="02000000000000000000" pitchFamily="2" charset="0"/>
                </a:rPr>
                <a:t>Twinkl</a:t>
              </a:r>
              <a:r>
                <a:rPr lang="en-GB" sz="1400" dirty="0">
                  <a:latin typeface="Roboto" panose="02000000000000000000" pitchFamily="2" charset="0"/>
                  <a:ea typeface="Roboto" panose="02000000000000000000" pitchFamily="2" charset="0"/>
                </a:rPr>
                <a:t> of the linked website or any association with its operators. You should also be aware that we have no control over the availability of the linked pages. If the link is not working, please let us know by contacting </a:t>
              </a:r>
              <a:r>
                <a:rPr lang="en-GB" sz="1400" dirty="0" err="1">
                  <a:latin typeface="Roboto" panose="02000000000000000000" pitchFamily="2" charset="0"/>
                  <a:ea typeface="Roboto" panose="02000000000000000000" pitchFamily="2" charset="0"/>
                </a:rPr>
                <a:t>TwinklCares</a:t>
              </a:r>
              <a:r>
                <a:rPr lang="en-GB" sz="1400" dirty="0">
                  <a:latin typeface="Roboto" panose="02000000000000000000" pitchFamily="2" charset="0"/>
                  <a:ea typeface="Roboto" panose="02000000000000000000" pitchFamily="2" charset="0"/>
                </a:rPr>
                <a:t> and we will try to fix it although we can assume no responsibility if this is the case. We are not responsible for the content of external sites.</a:t>
              </a:r>
            </a:p>
          </p:txBody>
        </p:sp>
      </p:grpSp>
      <p:sp>
        <p:nvSpPr>
          <p:cNvPr id="16" name="TextBox 15">
            <a:extLst>
              <a:ext uri="{FF2B5EF4-FFF2-40B4-BE49-F238E27FC236}">
                <a16:creationId xmlns:a16="http://schemas.microsoft.com/office/drawing/2014/main" id="{3E809478-62E0-4C7A-83A2-03913DD4D89E}"/>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spTree>
    <p:extLst>
      <p:ext uri="{BB962C8B-B14F-4D97-AF65-F5344CB8AC3E}">
        <p14:creationId xmlns:p14="http://schemas.microsoft.com/office/powerpoint/2010/main" val="211658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xternal Video Websites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6" name="Rectangle 15">
            <a:extLst>
              <a:ext uri="{FF2B5EF4-FFF2-40B4-BE49-F238E27FC236}">
                <a16:creationId xmlns:a16="http://schemas.microsoft.com/office/drawing/2014/main" id="{E98D6414-A260-404A-9274-A35AB2A1EA5A}"/>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grpSp>
        <p:nvGrpSpPr>
          <p:cNvPr id="17" name="Group 16">
            <a:extLst>
              <a:ext uri="{FF2B5EF4-FFF2-40B4-BE49-F238E27FC236}">
                <a16:creationId xmlns:a16="http://schemas.microsoft.com/office/drawing/2014/main" id="{5688A155-CC1C-4CA5-824A-88B66BF4B7D8}"/>
              </a:ext>
            </a:extLst>
          </p:cNvPr>
          <p:cNvGrpSpPr/>
          <p:nvPr userDrawn="1"/>
        </p:nvGrpSpPr>
        <p:grpSpPr>
          <a:xfrm>
            <a:off x="733079" y="1681195"/>
            <a:ext cx="7643458" cy="2649171"/>
            <a:chOff x="744892" y="3707365"/>
            <a:chExt cx="7643458" cy="2649171"/>
          </a:xfrm>
        </p:grpSpPr>
        <p:sp>
          <p:nvSpPr>
            <p:cNvPr id="18" name="Rectangle 17">
              <a:extLst>
                <a:ext uri="{FF2B5EF4-FFF2-40B4-BE49-F238E27FC236}">
                  <a16:creationId xmlns:a16="http://schemas.microsoft.com/office/drawing/2014/main" id="{B519C287-0C36-43FA-A38F-45E9B4A11B4D}"/>
                </a:ext>
              </a:extLst>
            </p:cNvPr>
            <p:cNvSpPr/>
            <p:nvPr/>
          </p:nvSpPr>
          <p:spPr>
            <a:xfrm>
              <a:off x="744892" y="3707365"/>
              <a:ext cx="3214972"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r>
                <a:rPr lang="en-GB" sz="1600" b="1" dirty="0">
                  <a:latin typeface="Roboto" panose="02000000000000000000" pitchFamily="2" charset="0"/>
                  <a:ea typeface="Roboto" panose="02000000000000000000" pitchFamily="2" charset="0"/>
                </a:rPr>
                <a:t>Links to External Video Websites</a:t>
              </a:r>
            </a:p>
          </p:txBody>
        </p:sp>
        <p:sp>
          <p:nvSpPr>
            <p:cNvPr id="19" name="Rectangle 18">
              <a:extLst>
                <a:ext uri="{FF2B5EF4-FFF2-40B4-BE49-F238E27FC236}">
                  <a16:creationId xmlns:a16="http://schemas.microsoft.com/office/drawing/2014/main" id="{F9BBE2CC-1604-46EB-BCDA-9F6AB7410668}"/>
                </a:ext>
              </a:extLst>
            </p:cNvPr>
            <p:cNvSpPr/>
            <p:nvPr/>
          </p:nvSpPr>
          <p:spPr>
            <a:xfrm>
              <a:off x="755650" y="3981325"/>
              <a:ext cx="7632700" cy="2375211"/>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This resource contains links to external video websites. These websites often have </a:t>
              </a:r>
              <a:r>
                <a:rPr lang="en-GB" sz="1400" dirty="0" err="1">
                  <a:latin typeface="Roboto" panose="02000000000000000000" pitchFamily="2" charset="0"/>
                  <a:ea typeface="Roboto" panose="02000000000000000000" pitchFamily="2" charset="0"/>
                </a:rPr>
                <a:t>autoplay</a:t>
              </a:r>
              <a:r>
                <a:rPr lang="en-GB" sz="1400" dirty="0">
                  <a:latin typeface="Roboto" panose="02000000000000000000" pitchFamily="2" charset="0"/>
                  <a:ea typeface="Roboto" panose="02000000000000000000" pitchFamily="2" charset="0"/>
                </a:rPr>
                <a:t> features meaning that other videos will play after the video you are watching finishes. You should disable this feature before using the video in any classroom or similar setting. </a:t>
              </a:r>
              <a:r>
                <a:rPr lang="en-GB" sz="1400" dirty="0" err="1">
                  <a:latin typeface="Roboto" panose="02000000000000000000" pitchFamily="2" charset="0"/>
                  <a:ea typeface="Roboto" panose="02000000000000000000" pitchFamily="2" charset="0"/>
                </a:rPr>
                <a:t>Twinkl</a:t>
              </a:r>
              <a:r>
                <a:rPr lang="en-GB" sz="1400" dirty="0">
                  <a:latin typeface="Roboto" panose="02000000000000000000" pitchFamily="2" charset="0"/>
                  <a:ea typeface="Roboto" panose="02000000000000000000" pitchFamily="2" charset="0"/>
                </a:rPr>
                <a:t> assumes no responsibility for the contents of linked websites. The inclusion of any link in this resource should not be taken as an endorsement of any kind by </a:t>
              </a:r>
              <a:r>
                <a:rPr lang="en-GB" sz="1400" dirty="0" err="1">
                  <a:latin typeface="Roboto" panose="02000000000000000000" pitchFamily="2" charset="0"/>
                  <a:ea typeface="Roboto" panose="02000000000000000000" pitchFamily="2" charset="0"/>
                </a:rPr>
                <a:t>Twinkl</a:t>
              </a:r>
              <a:r>
                <a:rPr lang="en-GB" sz="1400" dirty="0">
                  <a:latin typeface="Roboto" panose="02000000000000000000" pitchFamily="2" charset="0"/>
                  <a:ea typeface="Roboto" panose="02000000000000000000" pitchFamily="2" charset="0"/>
                </a:rPr>
                <a:t> of the linked website or any association with its operators. We have no control over the availability of the linked pages. If the link is not working, please let us know by contacting </a:t>
              </a:r>
              <a:r>
                <a:rPr lang="en-GB" sz="1400" dirty="0" err="1">
                  <a:latin typeface="Roboto" panose="02000000000000000000" pitchFamily="2" charset="0"/>
                  <a:ea typeface="Roboto" panose="02000000000000000000" pitchFamily="2" charset="0"/>
                </a:rPr>
                <a:t>TwinklCares</a:t>
              </a:r>
              <a:r>
                <a:rPr lang="en-GB" sz="1400" dirty="0">
                  <a:latin typeface="Roboto" panose="02000000000000000000" pitchFamily="2" charset="0"/>
                  <a:ea typeface="Roboto" panose="02000000000000000000" pitchFamily="2" charset="0"/>
                </a:rPr>
                <a:t> and we will try to fix it, although we can assume no responsibility if this is </a:t>
              </a:r>
              <a:br>
                <a:rPr lang="en-GB" sz="1400" dirty="0">
                  <a:latin typeface="Roboto" panose="02000000000000000000" pitchFamily="2" charset="0"/>
                  <a:ea typeface="Roboto" panose="02000000000000000000" pitchFamily="2" charset="0"/>
                </a:rPr>
              </a:br>
              <a:r>
                <a:rPr lang="en-GB" sz="1400" dirty="0">
                  <a:latin typeface="Roboto" panose="02000000000000000000" pitchFamily="2" charset="0"/>
                  <a:ea typeface="Roboto" panose="02000000000000000000" pitchFamily="2" charset="0"/>
                </a:rPr>
                <a:t>the case.</a:t>
              </a:r>
            </a:p>
          </p:txBody>
        </p:sp>
      </p:grpSp>
      <p:sp>
        <p:nvSpPr>
          <p:cNvPr id="20" name="TextBox 19">
            <a:extLst>
              <a:ext uri="{FF2B5EF4-FFF2-40B4-BE49-F238E27FC236}">
                <a16:creationId xmlns:a16="http://schemas.microsoft.com/office/drawing/2014/main" id="{DFBBCB53-5B3E-420F-B980-49AC69553407}"/>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spTree>
    <p:extLst>
      <p:ext uri="{BB962C8B-B14F-4D97-AF65-F5344CB8AC3E}">
        <p14:creationId xmlns:p14="http://schemas.microsoft.com/office/powerpoint/2010/main" val="6715065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73" r:id="rId5"/>
  </p:sldLayoutIdLst>
  <p:txStyles>
    <p:titleStyle>
      <a:lvl1pPr algn="l" defTabSz="914400" rtl="0" eaLnBrk="1" latinLnBrk="0" hangingPunct="1">
        <a:lnSpc>
          <a:spcPct val="90000"/>
        </a:lnSpc>
        <a:spcBef>
          <a:spcPct val="0"/>
        </a:spcBef>
        <a:buNone/>
        <a:defRPr sz="36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1A6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2809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17.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51575"/>
            <a:ext cx="9144000" cy="611188"/>
          </a:xfrm>
          <a:prstGeom prst="rect">
            <a:avLst/>
          </a:prstGeom>
          <a:solidFill>
            <a:srgbClr val="2589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cxnSp>
        <p:nvCxnSpPr>
          <p:cNvPr id="3" name="Straight Connector 2"/>
          <p:cNvCxnSpPr/>
          <p:nvPr/>
        </p:nvCxnSpPr>
        <p:spPr>
          <a:xfrm>
            <a:off x="0" y="6251575"/>
            <a:ext cx="92614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0245" name="Picture 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65550" y="1050925"/>
            <a:ext cx="16129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CE3542E9-F3C3-9EFE-D6E7-303A2E568A43}"/>
              </a:ext>
            </a:extLst>
          </p:cNvPr>
          <p:cNvSpPr txBox="1">
            <a:spLocks noChangeArrowheads="1"/>
          </p:cNvSpPr>
          <p:nvPr/>
        </p:nvSpPr>
        <p:spPr bwMode="auto">
          <a:xfrm>
            <a:off x="2239963" y="6464300"/>
            <a:ext cx="4664075"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lvl="0" algn="ctr">
              <a:lnSpc>
                <a:spcPct val="107000"/>
              </a:lnSpc>
              <a:spcBef>
                <a:spcPts val="0"/>
              </a:spcBef>
              <a:buNone/>
              <a:defRPr sz="1800" b="0" i="0" u="none" strike="noStrike" kern="0" cap="none" spc="0" baseline="0">
                <a:solidFill>
                  <a:srgbClr val="000000"/>
                </a:solidFill>
                <a:uFillTx/>
              </a:defRPr>
            </a:pPr>
            <a:r>
              <a:rPr lang="en-GB" sz="800" b="1" dirty="0">
                <a:solidFill>
                  <a:schemeClr val="bg1"/>
                </a:solidFill>
                <a:latin typeface="Roboto" panose="02000000000000000000" pitchFamily="2" charset="0"/>
                <a:ea typeface="Roboto" panose="02000000000000000000" pitchFamily="2" charset="0"/>
                <a:cs typeface="Times New Roman" pitchFamily="18"/>
              </a:rPr>
              <a:t>PSHE and Citizenship | 7-9 | Anti-Bullying Week</a:t>
            </a:r>
          </a:p>
        </p:txBody>
      </p:sp>
      <p:sp>
        <p:nvSpPr>
          <p:cNvPr id="14" name="Text Placeholder 16">
            <a:extLst>
              <a:ext uri="{FF2B5EF4-FFF2-40B4-BE49-F238E27FC236}">
                <a16:creationId xmlns:a16="http://schemas.microsoft.com/office/drawing/2014/main" id="{C506925E-CC15-E54A-CE53-4C890812CB3B}"/>
              </a:ext>
            </a:extLst>
          </p:cNvPr>
          <p:cNvSpPr>
            <a:spLocks/>
          </p:cNvSpPr>
          <p:nvPr/>
        </p:nvSpPr>
        <p:spPr bwMode="auto">
          <a:xfrm>
            <a:off x="971550" y="3200400"/>
            <a:ext cx="7200900" cy="542925"/>
          </a:xfrm>
          <a:prstGeom prst="roundRect">
            <a:avLst>
              <a:gd name="adj" fmla="val 25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685800" indent="-22860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algn="ctr">
              <a:buNone/>
            </a:pPr>
            <a:r>
              <a:rPr lang="en-GB" b="1" dirty="0">
                <a:solidFill>
                  <a:schemeClr val="bg1"/>
                </a:solidFill>
                <a:latin typeface="Roboto" panose="02000000000000000000" pitchFamily="2" charset="0"/>
                <a:cs typeface="Arial" panose="020B0604020202020204" pitchFamily="34" charset="0"/>
              </a:rPr>
              <a:t>Anti-Bullying Week</a:t>
            </a:r>
          </a:p>
        </p:txBody>
      </p:sp>
      <p:sp>
        <p:nvSpPr>
          <p:cNvPr id="15" name="Title 17">
            <a:extLst>
              <a:ext uri="{FF2B5EF4-FFF2-40B4-BE49-F238E27FC236}">
                <a16:creationId xmlns:a16="http://schemas.microsoft.com/office/drawing/2014/main" id="{9A067109-331E-1A26-8E01-F7D05AB8F3C2}"/>
              </a:ext>
            </a:extLst>
          </p:cNvPr>
          <p:cNvSpPr>
            <a:spLocks/>
          </p:cNvSpPr>
          <p:nvPr/>
        </p:nvSpPr>
        <p:spPr bwMode="auto">
          <a:xfrm>
            <a:off x="641268" y="2359025"/>
            <a:ext cx="7861464" cy="6556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algn="ctr">
              <a:spcBef>
                <a:spcPct val="0"/>
              </a:spcBef>
              <a:buNone/>
            </a:pPr>
            <a:r>
              <a:rPr lang="en-GB" altLang="en-US" sz="5400" b="1" dirty="0">
                <a:solidFill>
                  <a:schemeClr val="bg1"/>
                </a:solidFill>
                <a:latin typeface="Roboto" panose="02000000000000000000" pitchFamily="2" charset="0"/>
                <a:ea typeface="Roboto" panose="02000000000000000000" pitchFamily="2" charset="0"/>
                <a:cs typeface="Arial" panose="020B0604020202020204" pitchFamily="34" charset="0"/>
              </a:rPr>
              <a:t>PSHE and Citizenship</a:t>
            </a:r>
          </a:p>
        </p:txBody>
      </p:sp>
      <p:sp>
        <p:nvSpPr>
          <p:cNvPr id="16" name="Text Placeholder 16">
            <a:extLst>
              <a:ext uri="{FF2B5EF4-FFF2-40B4-BE49-F238E27FC236}">
                <a16:creationId xmlns:a16="http://schemas.microsoft.com/office/drawing/2014/main" id="{C95CFAF7-0C19-0EC0-288E-37D22882CC04}"/>
              </a:ext>
            </a:extLst>
          </p:cNvPr>
          <p:cNvSpPr>
            <a:spLocks/>
          </p:cNvSpPr>
          <p:nvPr/>
        </p:nvSpPr>
        <p:spPr bwMode="auto">
          <a:xfrm>
            <a:off x="755650" y="5730875"/>
            <a:ext cx="7632700" cy="542925"/>
          </a:xfrm>
          <a:prstGeom prst="roundRect">
            <a:avLst>
              <a:gd name="adj" fmla="val 25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685800" indent="-22860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algn="ctr">
              <a:buNone/>
            </a:pPr>
            <a:r>
              <a:rPr lang="en-GB" sz="1200" dirty="0">
                <a:solidFill>
                  <a:schemeClr val="bg1"/>
                </a:solidFill>
                <a:latin typeface="Roboto" panose="02000000000000000000" pitchFamily="2" charset="0"/>
                <a:cs typeface="Arial" panose="020B0604020202020204" pitchFamily="34" charset="0"/>
              </a:rPr>
              <a:t>Sensitive and/or upsetting topics may emotionally impact your students due to past experiences. You should consider whether this content is appropriate and ensure adequate support is available for anyone affected.</a:t>
            </a:r>
          </a:p>
        </p:txBody>
      </p:sp>
    </p:spTree>
    <p:extLst>
      <p:ext uri="{BB962C8B-B14F-4D97-AF65-F5344CB8AC3E}">
        <p14:creationId xmlns:p14="http://schemas.microsoft.com/office/powerpoint/2010/main" val="42186785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 Impact of Bullying</a:t>
            </a:r>
          </a:p>
        </p:txBody>
      </p:sp>
      <p:sp>
        <p:nvSpPr>
          <p:cNvPr id="5" name="Text"/>
          <p:cNvSpPr/>
          <p:nvPr/>
        </p:nvSpPr>
        <p:spPr>
          <a:xfrm>
            <a:off x="924551" y="1373204"/>
            <a:ext cx="7632700" cy="1661993"/>
          </a:xfrm>
          <a:prstGeom prst="rect">
            <a:avLst/>
          </a:prstGeom>
        </p:spPr>
        <p:txBody>
          <a:bodyPr wrap="square" lIns="0" tIns="0" rIns="0" bIns="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No one should make anyone else feel these uncomfortable emotions. </a:t>
            </a:r>
          </a:p>
          <a:p>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No one is more important than anyone else. </a:t>
            </a:r>
          </a:p>
          <a:p>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We all deserve to feel respected and valued and have the right to a safe, healthy and happy life. </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366473"/>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Rounded Corners 1">
            <a:extLst>
              <a:ext uri="{FF2B5EF4-FFF2-40B4-BE49-F238E27FC236}">
                <a16:creationId xmlns:a16="http://schemas.microsoft.com/office/drawing/2014/main" id="{D3F1C0EF-CEAC-1777-E665-067666FB9C64}"/>
              </a:ext>
            </a:extLst>
          </p:cNvPr>
          <p:cNvSpPr/>
          <p:nvPr/>
        </p:nvSpPr>
        <p:spPr>
          <a:xfrm>
            <a:off x="758146" y="1934200"/>
            <a:ext cx="87455" cy="270000"/>
          </a:xfrm>
          <a:prstGeom prst="roundRect">
            <a:avLst>
              <a:gd name="adj" fmla="val 50000"/>
            </a:avLst>
          </a:prstGeom>
          <a:solidFill>
            <a:srgbClr val="9061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Rounded Corners 2">
            <a:extLst>
              <a:ext uri="{FF2B5EF4-FFF2-40B4-BE49-F238E27FC236}">
                <a16:creationId xmlns:a16="http://schemas.microsoft.com/office/drawing/2014/main" id="{11B101E3-74ED-9B83-87F8-835982ECD94C}"/>
              </a:ext>
            </a:extLst>
          </p:cNvPr>
          <p:cNvSpPr/>
          <p:nvPr/>
        </p:nvSpPr>
        <p:spPr>
          <a:xfrm>
            <a:off x="758146" y="2513912"/>
            <a:ext cx="87455" cy="474557"/>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Box 6">
            <a:extLst>
              <a:ext uri="{FF2B5EF4-FFF2-40B4-BE49-F238E27FC236}">
                <a16:creationId xmlns:a16="http://schemas.microsoft.com/office/drawing/2014/main" id="{7F6FABD0-27ED-E45F-7AEB-274B3548A398}"/>
              </a:ext>
            </a:extLst>
          </p:cNvPr>
          <p:cNvSpPr/>
          <p:nvPr/>
        </p:nvSpPr>
        <p:spPr>
          <a:xfrm>
            <a:off x="755651" y="3414349"/>
            <a:ext cx="7357465" cy="854246"/>
          </a:xfrm>
          <a:prstGeom prst="roundRect">
            <a:avLst>
              <a:gd name="adj" fmla="val 17698"/>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2700000" bIns="108000" rtlCol="0" anchor="t"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can we do if we are being bullied or if we see bullying behaviour happening?</a:t>
            </a:r>
          </a:p>
        </p:txBody>
      </p:sp>
      <p:grpSp>
        <p:nvGrpSpPr>
          <p:cNvPr id="8" name="Group 7">
            <a:extLst>
              <a:ext uri="{FF2B5EF4-FFF2-40B4-BE49-F238E27FC236}">
                <a16:creationId xmlns:a16="http://schemas.microsoft.com/office/drawing/2014/main" id="{92C18464-0539-46FC-0DEE-BA3EDF4A0A34}"/>
              </a:ext>
            </a:extLst>
          </p:cNvPr>
          <p:cNvGrpSpPr/>
          <p:nvPr/>
        </p:nvGrpSpPr>
        <p:grpSpPr>
          <a:xfrm>
            <a:off x="999069" y="4639612"/>
            <a:ext cx="3638244" cy="801796"/>
            <a:chOff x="755650" y="2323269"/>
            <a:chExt cx="7679508" cy="801796"/>
          </a:xfrm>
        </p:grpSpPr>
        <p:sp>
          <p:nvSpPr>
            <p:cNvPr id="9" name="Rectangle: Rounded Corners 8">
              <a:extLst>
                <a:ext uri="{FF2B5EF4-FFF2-40B4-BE49-F238E27FC236}">
                  <a16:creationId xmlns:a16="http://schemas.microsoft.com/office/drawing/2014/main" id="{1E72C232-C4D6-9F4F-5CFA-D67AE13F061F}"/>
                </a:ext>
              </a:extLst>
            </p:cNvPr>
            <p:cNvSpPr/>
            <p:nvPr/>
          </p:nvSpPr>
          <p:spPr>
            <a:xfrm>
              <a:off x="802458" y="2386401"/>
              <a:ext cx="7632700" cy="73866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b="1" dirty="0">
                <a:solidFill>
                  <a:schemeClr val="bg1"/>
                </a:solidFill>
              </a:endParaRPr>
            </a:p>
          </p:txBody>
        </p:sp>
        <p:sp>
          <p:nvSpPr>
            <p:cNvPr id="10" name="Rectangle: Rounded Corners 9">
              <a:extLst>
                <a:ext uri="{FF2B5EF4-FFF2-40B4-BE49-F238E27FC236}">
                  <a16:creationId xmlns:a16="http://schemas.microsoft.com/office/drawing/2014/main" id="{3C5F273D-7238-F559-DAF7-DF62A5E02818}"/>
                </a:ext>
              </a:extLst>
            </p:cNvPr>
            <p:cNvSpPr/>
            <p:nvPr/>
          </p:nvSpPr>
          <p:spPr>
            <a:xfrm>
              <a:off x="783949" y="2354838"/>
              <a:ext cx="7632700" cy="73866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b="1" dirty="0">
                <a:solidFill>
                  <a:schemeClr val="bg1"/>
                </a:solidFill>
              </a:endParaRPr>
            </a:p>
          </p:txBody>
        </p:sp>
        <p:sp>
          <p:nvSpPr>
            <p:cNvPr id="11" name="Rectangle: Rounded Corners 10">
              <a:extLst>
                <a:ext uri="{FF2B5EF4-FFF2-40B4-BE49-F238E27FC236}">
                  <a16:creationId xmlns:a16="http://schemas.microsoft.com/office/drawing/2014/main" id="{6C96BCEF-9C51-0B51-1A27-E01829F2B173}"/>
                </a:ext>
              </a:extLst>
            </p:cNvPr>
            <p:cNvSpPr/>
            <p:nvPr/>
          </p:nvSpPr>
          <p:spPr>
            <a:xfrm>
              <a:off x="755650" y="2323269"/>
              <a:ext cx="7632700" cy="738664"/>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We can reach out. </a:t>
              </a:r>
            </a:p>
          </p:txBody>
        </p:sp>
      </p:grpSp>
      <p:pic>
        <p:nvPicPr>
          <p:cNvPr id="13" name="Picture 12">
            <a:extLst>
              <a:ext uri="{FF2B5EF4-FFF2-40B4-BE49-F238E27FC236}">
                <a16:creationId xmlns:a16="http://schemas.microsoft.com/office/drawing/2014/main" id="{D8143E7A-40F4-EAB3-5C04-34457B5B16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40901" y="3035197"/>
            <a:ext cx="4833257" cy="3612950"/>
          </a:xfrm>
          <a:prstGeom prst="rect">
            <a:avLst/>
          </a:prstGeom>
        </p:spPr>
      </p:pic>
      <p:grpSp>
        <p:nvGrpSpPr>
          <p:cNvPr id="16" name="Group 15">
            <a:extLst>
              <a:ext uri="{FF2B5EF4-FFF2-40B4-BE49-F238E27FC236}">
                <a16:creationId xmlns:a16="http://schemas.microsoft.com/office/drawing/2014/main" id="{05855821-2779-EF66-7FB5-BBECCE72ED52}"/>
              </a:ext>
            </a:extLst>
          </p:cNvPr>
          <p:cNvGrpSpPr/>
          <p:nvPr/>
        </p:nvGrpSpPr>
        <p:grpSpPr>
          <a:xfrm>
            <a:off x="1422215" y="765175"/>
            <a:ext cx="6299570" cy="361074"/>
            <a:chOff x="1409700" y="765175"/>
            <a:chExt cx="6299570" cy="361074"/>
          </a:xfrm>
        </p:grpSpPr>
        <p:pic>
          <p:nvPicPr>
            <p:cNvPr id="17" name="Picture 16">
              <a:extLst>
                <a:ext uri="{FF2B5EF4-FFF2-40B4-BE49-F238E27FC236}">
                  <a16:creationId xmlns:a16="http://schemas.microsoft.com/office/drawing/2014/main" id="{83B5C4AC-510C-60B8-C54C-AECEDA7F93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3489" y="765175"/>
              <a:ext cx="445781" cy="361074"/>
            </a:xfrm>
            <a:prstGeom prst="rect">
              <a:avLst/>
            </a:prstGeom>
          </p:spPr>
        </p:pic>
        <p:pic>
          <p:nvPicPr>
            <p:cNvPr id="18" name="Picture 17">
              <a:extLst>
                <a:ext uri="{FF2B5EF4-FFF2-40B4-BE49-F238E27FC236}">
                  <a16:creationId xmlns:a16="http://schemas.microsoft.com/office/drawing/2014/main" id="{9EC28FA0-175B-83CA-CA00-A92D52930B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409700" y="765175"/>
              <a:ext cx="445781" cy="361074"/>
            </a:xfrm>
            <a:prstGeom prst="rect">
              <a:avLst/>
            </a:prstGeom>
          </p:spPr>
        </p:pic>
      </p:grpSp>
    </p:spTree>
    <p:extLst>
      <p:ext uri="{BB962C8B-B14F-4D97-AF65-F5344CB8AC3E}">
        <p14:creationId xmlns:p14="http://schemas.microsoft.com/office/powerpoint/2010/main" val="237136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750"/>
                                        <p:tgtEl>
                                          <p:spTgt spid="30"/>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left)">
                                      <p:cBhvr>
                                        <p:cTn id="11" dur="75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750"/>
                                        <p:tgtEl>
                                          <p:spTgt spid="2"/>
                                        </p:tgtEl>
                                      </p:cBhvr>
                                    </p:animEffect>
                                  </p:childTnLst>
                                </p:cTn>
                              </p:par>
                            </p:childTnLst>
                          </p:cTn>
                        </p:par>
                        <p:par>
                          <p:cTn id="17" fill="hold">
                            <p:stCondLst>
                              <p:cond delay="750"/>
                            </p:stCondLst>
                            <p:childTnLst>
                              <p:par>
                                <p:cTn id="18" presetID="22" presetClass="entr" presetSubtype="8" fill="hold" grpId="0" nodeType="after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wipe(left)">
                                      <p:cBhvr>
                                        <p:cTn id="20" dur="75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750"/>
                                        <p:tgtEl>
                                          <p:spTgt spid="3"/>
                                        </p:tgtEl>
                                      </p:cBhvr>
                                    </p:animEffect>
                                  </p:childTnLst>
                                </p:cTn>
                              </p:par>
                            </p:childTnLst>
                          </p:cTn>
                        </p:par>
                        <p:par>
                          <p:cTn id="26" fill="hold">
                            <p:stCondLst>
                              <p:cond delay="750"/>
                            </p:stCondLst>
                            <p:childTnLst>
                              <p:par>
                                <p:cTn id="27" presetID="22" presetClass="entr" presetSubtype="8" fill="hold" grpId="0" nodeType="after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wipe(left)">
                                      <p:cBhvr>
                                        <p:cTn id="29" dur="750"/>
                                        <p:tgtEl>
                                          <p:spTgt spid="5">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75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ppt_x"/>
                                          </p:val>
                                        </p:tav>
                                        <p:tav tm="100000">
                                          <p:val>
                                            <p:strVal val="#ppt_x"/>
                                          </p:val>
                                        </p:tav>
                                      </p:tavLst>
                                    </p:anim>
                                    <p:anim calcmode="lin" valueType="num">
                                      <p:cBhvr additive="base">
                                        <p:cTn id="40"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0" grpId="0" animBg="1"/>
      <p:bldP spid="2" grpId="0" animBg="1"/>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is Reaching Out?</a:t>
            </a:r>
          </a:p>
        </p:txBody>
      </p:sp>
      <p:sp>
        <p:nvSpPr>
          <p:cNvPr id="5" name="Text"/>
          <p:cNvSpPr/>
          <p:nvPr/>
        </p:nvSpPr>
        <p:spPr>
          <a:xfrm>
            <a:off x="924551" y="1373204"/>
            <a:ext cx="7632700" cy="553998"/>
          </a:xfrm>
          <a:prstGeom prst="rect">
            <a:avLst/>
          </a:prstGeom>
        </p:spPr>
        <p:txBody>
          <a:bodyPr wrap="square" lIns="0" tIns="0" rIns="0" bIns="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Reaching out means connecting with people and getting help if there is a problem. There are lots of ways we can reach out to stop bullying.</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406137"/>
            <a:ext cx="87455" cy="481401"/>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Box 7">
            <a:extLst>
              <a:ext uri="{FF2B5EF4-FFF2-40B4-BE49-F238E27FC236}">
                <a16:creationId xmlns:a16="http://schemas.microsoft.com/office/drawing/2014/main" id="{F1FD5A71-CBE0-958A-C46A-067719EC8EFE}"/>
              </a:ext>
            </a:extLst>
          </p:cNvPr>
          <p:cNvSpPr/>
          <p:nvPr/>
        </p:nvSpPr>
        <p:spPr>
          <a:xfrm>
            <a:off x="773976" y="2211078"/>
            <a:ext cx="6041571" cy="869181"/>
          </a:xfrm>
          <a:prstGeom prst="roundRect">
            <a:avLst>
              <a:gd name="adj" fmla="val 19686"/>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Tilda is being bullied by a group of children in her year group. They are calling her names and leaving her out.</a:t>
            </a:r>
          </a:p>
        </p:txBody>
      </p:sp>
      <p:pic>
        <p:nvPicPr>
          <p:cNvPr id="11" name="Picture 10">
            <a:extLst>
              <a:ext uri="{FF2B5EF4-FFF2-40B4-BE49-F238E27FC236}">
                <a16:creationId xmlns:a16="http://schemas.microsoft.com/office/drawing/2014/main" id="{1474F941-D835-FBB7-7A71-419EB5AD57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9815" y="3293763"/>
            <a:ext cx="2607431" cy="2584734"/>
          </a:xfrm>
          <a:prstGeom prst="rect">
            <a:avLst/>
          </a:prstGeom>
        </p:spPr>
      </p:pic>
      <p:pic>
        <p:nvPicPr>
          <p:cNvPr id="13" name="Picture 12">
            <a:extLst>
              <a:ext uri="{FF2B5EF4-FFF2-40B4-BE49-F238E27FC236}">
                <a16:creationId xmlns:a16="http://schemas.microsoft.com/office/drawing/2014/main" id="{504412EC-B316-06E3-2392-75931BDBE3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037027" y="3359726"/>
            <a:ext cx="697011" cy="2307444"/>
          </a:xfrm>
          <a:prstGeom prst="rect">
            <a:avLst/>
          </a:prstGeom>
        </p:spPr>
      </p:pic>
      <p:pic>
        <p:nvPicPr>
          <p:cNvPr id="15" name="Picture 14">
            <a:extLst>
              <a:ext uri="{FF2B5EF4-FFF2-40B4-BE49-F238E27FC236}">
                <a16:creationId xmlns:a16="http://schemas.microsoft.com/office/drawing/2014/main" id="{299330CA-2240-630D-82DF-F9DD2329A6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3820" y="2815181"/>
            <a:ext cx="717066" cy="2424423"/>
          </a:xfrm>
          <a:prstGeom prst="rect">
            <a:avLst/>
          </a:prstGeom>
        </p:spPr>
      </p:pic>
      <p:sp>
        <p:nvSpPr>
          <p:cNvPr id="4" name="Text Box 7">
            <a:extLst>
              <a:ext uri="{FF2B5EF4-FFF2-40B4-BE49-F238E27FC236}">
                <a16:creationId xmlns:a16="http://schemas.microsoft.com/office/drawing/2014/main" id="{5CCEBED3-90D0-1058-1E96-10F4A2661680}"/>
              </a:ext>
            </a:extLst>
          </p:cNvPr>
          <p:cNvSpPr/>
          <p:nvPr/>
        </p:nvSpPr>
        <p:spPr>
          <a:xfrm>
            <a:off x="3772523" y="4985933"/>
            <a:ext cx="3923030" cy="1109983"/>
          </a:xfrm>
          <a:prstGeom prst="roundRect">
            <a:avLst>
              <a:gd name="adj" fmla="val 10206"/>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Pablo has seen what is happening. He could reach out to Tilda and ask if she is OK.</a:t>
            </a:r>
          </a:p>
        </p:txBody>
      </p:sp>
      <p:sp>
        <p:nvSpPr>
          <p:cNvPr id="6" name="Text Box 7">
            <a:extLst>
              <a:ext uri="{FF2B5EF4-FFF2-40B4-BE49-F238E27FC236}">
                <a16:creationId xmlns:a16="http://schemas.microsoft.com/office/drawing/2014/main" id="{1F84C3E3-67EE-4AE3-A9C0-0F7AEF6F57E8}"/>
              </a:ext>
            </a:extLst>
          </p:cNvPr>
          <p:cNvSpPr/>
          <p:nvPr/>
        </p:nvSpPr>
        <p:spPr>
          <a:xfrm>
            <a:off x="5848634" y="4550965"/>
            <a:ext cx="2464330" cy="1130275"/>
          </a:xfrm>
          <a:prstGeom prst="roundRect">
            <a:avLst>
              <a:gd name="adj" fmla="val 1287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Pablo could talk to their teacher about what he has seen.</a:t>
            </a:r>
          </a:p>
        </p:txBody>
      </p:sp>
      <p:sp>
        <p:nvSpPr>
          <p:cNvPr id="9" name="Text Box 7">
            <a:extLst>
              <a:ext uri="{FF2B5EF4-FFF2-40B4-BE49-F238E27FC236}">
                <a16:creationId xmlns:a16="http://schemas.microsoft.com/office/drawing/2014/main" id="{25842A4D-2D7D-E09D-13DE-82D58DFD90A1}"/>
              </a:ext>
            </a:extLst>
          </p:cNvPr>
          <p:cNvSpPr/>
          <p:nvPr/>
        </p:nvSpPr>
        <p:spPr>
          <a:xfrm>
            <a:off x="1881166" y="2210673"/>
            <a:ext cx="5381668" cy="831845"/>
          </a:xfrm>
          <a:prstGeom prst="roundRect">
            <a:avLst>
              <a:gd name="adj" fmla="val 1287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Tilda sits next to Pablo in class. She could reach out and talk to him about how she feels.</a:t>
            </a:r>
          </a:p>
        </p:txBody>
      </p:sp>
      <p:sp>
        <p:nvSpPr>
          <p:cNvPr id="7" name="Text Box 7">
            <a:extLst>
              <a:ext uri="{FF2B5EF4-FFF2-40B4-BE49-F238E27FC236}">
                <a16:creationId xmlns:a16="http://schemas.microsoft.com/office/drawing/2014/main" id="{ABF64119-DA14-32D3-FEED-13D2D8D4C7ED}"/>
              </a:ext>
            </a:extLst>
          </p:cNvPr>
          <p:cNvSpPr/>
          <p:nvPr/>
        </p:nvSpPr>
        <p:spPr>
          <a:xfrm>
            <a:off x="7290126" y="5012172"/>
            <a:ext cx="1603517" cy="1137372"/>
          </a:xfrm>
          <a:prstGeom prst="roundRect">
            <a:avLst>
              <a:gd name="adj" fmla="val 1287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Tilda could reach out to her teacher.</a:t>
            </a:r>
          </a:p>
        </p:txBody>
      </p:sp>
      <p:sp>
        <p:nvSpPr>
          <p:cNvPr id="8" name="Text Box 7">
            <a:extLst>
              <a:ext uri="{FF2B5EF4-FFF2-40B4-BE49-F238E27FC236}">
                <a16:creationId xmlns:a16="http://schemas.microsoft.com/office/drawing/2014/main" id="{A9460C78-1F1D-AA6B-6530-40936E4D2588}"/>
              </a:ext>
            </a:extLst>
          </p:cNvPr>
          <p:cNvSpPr/>
          <p:nvPr/>
        </p:nvSpPr>
        <p:spPr>
          <a:xfrm>
            <a:off x="3759801" y="4875583"/>
            <a:ext cx="3434441" cy="1130275"/>
          </a:xfrm>
          <a:prstGeom prst="roundRect">
            <a:avLst>
              <a:gd name="adj" fmla="val 1287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By asking if Tilda is OK, their teacher is reaching out and showing she is able to help.</a:t>
            </a:r>
          </a:p>
        </p:txBody>
      </p:sp>
      <p:sp>
        <p:nvSpPr>
          <p:cNvPr id="35" name="Arc 34">
            <a:extLst>
              <a:ext uri="{FF2B5EF4-FFF2-40B4-BE49-F238E27FC236}">
                <a16:creationId xmlns:a16="http://schemas.microsoft.com/office/drawing/2014/main" id="{417AACF8-8890-3FFA-02FB-08BFB6F2C481}"/>
              </a:ext>
            </a:extLst>
          </p:cNvPr>
          <p:cNvSpPr/>
          <p:nvPr/>
        </p:nvSpPr>
        <p:spPr>
          <a:xfrm rot="2607946" flipH="1">
            <a:off x="3353511" y="2915769"/>
            <a:ext cx="2030753" cy="2030753"/>
          </a:xfrm>
          <a:prstGeom prst="arc">
            <a:avLst/>
          </a:prstGeom>
          <a:noFill/>
          <a:ln w="57150" cap="rnd">
            <a:solidFill>
              <a:srgbClr val="EB577C"/>
            </a:solidFill>
            <a:round/>
            <a:headEnd type="none"/>
            <a:tailEnd type="arrow"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36" name="Arc 35">
            <a:extLst>
              <a:ext uri="{FF2B5EF4-FFF2-40B4-BE49-F238E27FC236}">
                <a16:creationId xmlns:a16="http://schemas.microsoft.com/office/drawing/2014/main" id="{340B3316-76A9-9674-563A-5631D8263AB2}"/>
              </a:ext>
            </a:extLst>
          </p:cNvPr>
          <p:cNvSpPr/>
          <p:nvPr/>
        </p:nvSpPr>
        <p:spPr>
          <a:xfrm rot="14692903" flipH="1">
            <a:off x="1347019" y="3763994"/>
            <a:ext cx="2030753" cy="2030753"/>
          </a:xfrm>
          <a:prstGeom prst="arc">
            <a:avLst>
              <a:gd name="adj1" fmla="val 17899798"/>
              <a:gd name="adj2" fmla="val 0"/>
            </a:avLst>
          </a:prstGeom>
          <a:noFill/>
          <a:ln w="57150" cap="rnd">
            <a:solidFill>
              <a:srgbClr val="EB577C"/>
            </a:solidFill>
            <a:round/>
            <a:headEnd type="none"/>
            <a:tailEnd type="arrow"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37" name="Arc 36">
            <a:extLst>
              <a:ext uri="{FF2B5EF4-FFF2-40B4-BE49-F238E27FC236}">
                <a16:creationId xmlns:a16="http://schemas.microsoft.com/office/drawing/2014/main" id="{6FE94390-BC7F-F4A5-2A19-033478E95D4E}"/>
              </a:ext>
            </a:extLst>
          </p:cNvPr>
          <p:cNvSpPr/>
          <p:nvPr/>
        </p:nvSpPr>
        <p:spPr>
          <a:xfrm rot="14168557" flipH="1">
            <a:off x="3290029" y="2331507"/>
            <a:ext cx="2030753" cy="2030753"/>
          </a:xfrm>
          <a:prstGeom prst="arc">
            <a:avLst>
              <a:gd name="adj1" fmla="val 17899798"/>
              <a:gd name="adj2" fmla="val 0"/>
            </a:avLst>
          </a:prstGeom>
          <a:noFill/>
          <a:ln w="57150" cap="rnd">
            <a:solidFill>
              <a:srgbClr val="EB577C"/>
            </a:solidFill>
            <a:round/>
            <a:headEnd type="none"/>
            <a:tailEnd type="arrow"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38" name="Arc 37">
            <a:extLst>
              <a:ext uri="{FF2B5EF4-FFF2-40B4-BE49-F238E27FC236}">
                <a16:creationId xmlns:a16="http://schemas.microsoft.com/office/drawing/2014/main" id="{CAC28AA3-109C-94B4-6E9E-48EF9925926A}"/>
              </a:ext>
            </a:extLst>
          </p:cNvPr>
          <p:cNvSpPr/>
          <p:nvPr/>
        </p:nvSpPr>
        <p:spPr>
          <a:xfrm rot="13626796" flipH="1">
            <a:off x="2344754" y="343416"/>
            <a:ext cx="5634926" cy="5634926"/>
          </a:xfrm>
          <a:prstGeom prst="arc">
            <a:avLst>
              <a:gd name="adj1" fmla="val 17250634"/>
              <a:gd name="adj2" fmla="val 0"/>
            </a:avLst>
          </a:prstGeom>
          <a:noFill/>
          <a:ln w="57150" cap="rnd">
            <a:solidFill>
              <a:srgbClr val="EB577C"/>
            </a:solidFill>
            <a:round/>
            <a:headEnd type="none"/>
            <a:tailEnd type="arrow"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39" name="Arc 38">
            <a:extLst>
              <a:ext uri="{FF2B5EF4-FFF2-40B4-BE49-F238E27FC236}">
                <a16:creationId xmlns:a16="http://schemas.microsoft.com/office/drawing/2014/main" id="{FE88329F-D73D-C077-C853-2A4FD2A2F1E3}"/>
              </a:ext>
            </a:extLst>
          </p:cNvPr>
          <p:cNvSpPr/>
          <p:nvPr/>
        </p:nvSpPr>
        <p:spPr>
          <a:xfrm rot="7077275" flipH="1" flipV="1">
            <a:off x="5441566" y="3129517"/>
            <a:ext cx="2030753" cy="2030753"/>
          </a:xfrm>
          <a:prstGeom prst="arc">
            <a:avLst>
              <a:gd name="adj1" fmla="val 17178505"/>
              <a:gd name="adj2" fmla="val 0"/>
            </a:avLst>
          </a:prstGeom>
          <a:noFill/>
          <a:ln w="57150" cap="rnd">
            <a:solidFill>
              <a:srgbClr val="EB577C"/>
            </a:solidFill>
            <a:round/>
            <a:headEnd type="none"/>
            <a:tailEnd type="arrow"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40" name="Arc 39">
            <a:extLst>
              <a:ext uri="{FF2B5EF4-FFF2-40B4-BE49-F238E27FC236}">
                <a16:creationId xmlns:a16="http://schemas.microsoft.com/office/drawing/2014/main" id="{B63D8469-092F-A844-80C0-F005C7057790}"/>
              </a:ext>
            </a:extLst>
          </p:cNvPr>
          <p:cNvSpPr/>
          <p:nvPr/>
        </p:nvSpPr>
        <p:spPr>
          <a:xfrm rot="13189883" flipV="1">
            <a:off x="2738264" y="2211483"/>
            <a:ext cx="5055061" cy="5055061"/>
          </a:xfrm>
          <a:prstGeom prst="arc">
            <a:avLst>
              <a:gd name="adj1" fmla="val 15739947"/>
              <a:gd name="adj2" fmla="val 0"/>
            </a:avLst>
          </a:prstGeom>
          <a:noFill/>
          <a:ln w="57150" cap="rnd">
            <a:solidFill>
              <a:srgbClr val="EB577C"/>
            </a:solidFill>
            <a:round/>
            <a:headEnd type="none"/>
            <a:tailEnd type="arrow"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grpSp>
        <p:nvGrpSpPr>
          <p:cNvPr id="12" name="Group 11">
            <a:extLst>
              <a:ext uri="{FF2B5EF4-FFF2-40B4-BE49-F238E27FC236}">
                <a16:creationId xmlns:a16="http://schemas.microsoft.com/office/drawing/2014/main" id="{A5BD3369-7DF3-BE97-1916-42A3DB2A703A}"/>
              </a:ext>
            </a:extLst>
          </p:cNvPr>
          <p:cNvGrpSpPr/>
          <p:nvPr/>
        </p:nvGrpSpPr>
        <p:grpSpPr>
          <a:xfrm>
            <a:off x="1417290" y="765175"/>
            <a:ext cx="6309421" cy="361074"/>
            <a:chOff x="1426486" y="765175"/>
            <a:chExt cx="6309421" cy="361074"/>
          </a:xfrm>
        </p:grpSpPr>
        <p:pic>
          <p:nvPicPr>
            <p:cNvPr id="2" name="Picture 1">
              <a:extLst>
                <a:ext uri="{FF2B5EF4-FFF2-40B4-BE49-F238E27FC236}">
                  <a16:creationId xmlns:a16="http://schemas.microsoft.com/office/drawing/2014/main" id="{3ADA32CF-194D-2E90-5A4F-77376C43BDC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90126" y="765175"/>
              <a:ext cx="445781" cy="361074"/>
            </a:xfrm>
            <a:prstGeom prst="rect">
              <a:avLst/>
            </a:prstGeom>
          </p:spPr>
        </p:pic>
        <p:pic>
          <p:nvPicPr>
            <p:cNvPr id="10" name="Picture 9">
              <a:extLst>
                <a:ext uri="{FF2B5EF4-FFF2-40B4-BE49-F238E27FC236}">
                  <a16:creationId xmlns:a16="http://schemas.microsoft.com/office/drawing/2014/main" id="{F4B886CD-D992-1FB5-3B52-B712A92A54A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426486" y="765175"/>
              <a:ext cx="445781" cy="361074"/>
            </a:xfrm>
            <a:prstGeom prst="rect">
              <a:avLst/>
            </a:prstGeom>
          </p:spPr>
        </p:pic>
      </p:grpSp>
    </p:spTree>
    <p:extLst>
      <p:ext uri="{BB962C8B-B14F-4D97-AF65-F5344CB8AC3E}">
        <p14:creationId xmlns:p14="http://schemas.microsoft.com/office/powerpoint/2010/main" val="505865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750"/>
                                        <p:tgtEl>
                                          <p:spTgt spid="30"/>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8" fill="hold" grpId="0" nodeType="afterEffect">
                                  <p:stCondLst>
                                    <p:cond delay="25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750"/>
                                        <p:tgtEl>
                                          <p:spTgt spid="36"/>
                                        </p:tgtEl>
                                      </p:cBhvr>
                                    </p:animEffect>
                                  </p:childTnLst>
                                </p:cTn>
                              </p:par>
                            </p:childTnLst>
                          </p:cTn>
                        </p:par>
                        <p:par>
                          <p:cTn id="23" fill="hold">
                            <p:stCondLst>
                              <p:cond delay="2000"/>
                            </p:stCondLst>
                            <p:childTnLst>
                              <p:par>
                                <p:cTn id="24" presetID="22" presetClass="entr" presetSubtype="8" fill="hold" grpId="0" nodeType="afterEffect">
                                  <p:stCondLst>
                                    <p:cond delay="25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75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750"/>
                                        <p:tgtEl>
                                          <p:spTgt spid="3"/>
                                        </p:tgtEl>
                                      </p:cBhvr>
                                    </p:animEffect>
                                    <p:set>
                                      <p:cBhvr>
                                        <p:cTn id="31" dur="1" fill="hold">
                                          <p:stCondLst>
                                            <p:cond delay="74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750"/>
                                        <p:tgtEl>
                                          <p:spTgt spid="36"/>
                                        </p:tgtEl>
                                      </p:cBhvr>
                                    </p:animEffect>
                                    <p:set>
                                      <p:cBhvr>
                                        <p:cTn id="34" dur="1" fill="hold">
                                          <p:stCondLst>
                                            <p:cond delay="749"/>
                                          </p:stCondLst>
                                        </p:cTn>
                                        <p:tgtEl>
                                          <p:spTgt spid="36"/>
                                        </p:tgtEl>
                                        <p:attrNameLst>
                                          <p:attrName>style.visibility</p:attrName>
                                        </p:attrNameLst>
                                      </p:cBhvr>
                                      <p:to>
                                        <p:strVal val="hidden"/>
                                      </p:to>
                                    </p:set>
                                  </p:childTnLst>
                                </p:cTn>
                              </p:par>
                              <p:par>
                                <p:cTn id="35" presetID="42"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8" fill="hold" grpId="0" nodeType="afterEffect">
                                  <p:stCondLst>
                                    <p:cond delay="25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750"/>
                                        <p:tgtEl>
                                          <p:spTgt spid="37"/>
                                        </p:tgtEl>
                                      </p:cBhvr>
                                    </p:animEffect>
                                  </p:childTnLst>
                                </p:cTn>
                              </p:par>
                            </p:childTnLst>
                          </p:cTn>
                        </p:par>
                        <p:par>
                          <p:cTn id="44" fill="hold">
                            <p:stCondLst>
                              <p:cond delay="2000"/>
                            </p:stCondLst>
                            <p:childTnLst>
                              <p:par>
                                <p:cTn id="45" presetID="22" presetClass="entr" presetSubtype="8" fill="hold" grpId="0" nodeType="afterEffect">
                                  <p:stCondLst>
                                    <p:cond delay="25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75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750"/>
                                        <p:tgtEl>
                                          <p:spTgt spid="9"/>
                                        </p:tgtEl>
                                      </p:cBhvr>
                                    </p:animEffect>
                                    <p:set>
                                      <p:cBhvr>
                                        <p:cTn id="52" dur="1" fill="hold">
                                          <p:stCondLst>
                                            <p:cond delay="749"/>
                                          </p:stCondLst>
                                        </p:cTn>
                                        <p:tgtEl>
                                          <p:spTgt spid="9"/>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750"/>
                                        <p:tgtEl>
                                          <p:spTgt spid="37"/>
                                        </p:tgtEl>
                                      </p:cBhvr>
                                    </p:animEffect>
                                    <p:set>
                                      <p:cBhvr>
                                        <p:cTn id="55" dur="1" fill="hold">
                                          <p:stCondLst>
                                            <p:cond delay="749"/>
                                          </p:stCondLst>
                                        </p:cTn>
                                        <p:tgtEl>
                                          <p:spTgt spid="37"/>
                                        </p:tgtEl>
                                        <p:attrNameLst>
                                          <p:attrName>style.visibility</p:attrName>
                                        </p:attrNameLst>
                                      </p:cBhvr>
                                      <p:to>
                                        <p:strVal val="hidden"/>
                                      </p:to>
                                    </p:set>
                                  </p:childTnLst>
                                </p:cTn>
                              </p:par>
                            </p:childTnLst>
                          </p:cTn>
                        </p:par>
                        <p:par>
                          <p:cTn id="56" fill="hold">
                            <p:stCondLst>
                              <p:cond delay="750"/>
                            </p:stCondLst>
                            <p:childTnLst>
                              <p:par>
                                <p:cTn id="57" presetID="22" presetClass="entr" presetSubtype="2" fill="hold" grpId="0" nodeType="afterEffect">
                                  <p:stCondLst>
                                    <p:cond delay="250"/>
                                  </p:stCondLst>
                                  <p:childTnLst>
                                    <p:set>
                                      <p:cBhvr>
                                        <p:cTn id="58" dur="1" fill="hold">
                                          <p:stCondLst>
                                            <p:cond delay="0"/>
                                          </p:stCondLst>
                                        </p:cTn>
                                        <p:tgtEl>
                                          <p:spTgt spid="35"/>
                                        </p:tgtEl>
                                        <p:attrNameLst>
                                          <p:attrName>style.visibility</p:attrName>
                                        </p:attrNameLst>
                                      </p:cBhvr>
                                      <p:to>
                                        <p:strVal val="visible"/>
                                      </p:to>
                                    </p:set>
                                    <p:animEffect transition="in" filter="wipe(right)">
                                      <p:cBhvr>
                                        <p:cTn id="59" dur="750"/>
                                        <p:tgtEl>
                                          <p:spTgt spid="35"/>
                                        </p:tgtEl>
                                      </p:cBhvr>
                                    </p:animEffect>
                                  </p:childTnLst>
                                </p:cTn>
                              </p:par>
                            </p:childTnLst>
                          </p:cTn>
                        </p:par>
                        <p:par>
                          <p:cTn id="60" fill="hold">
                            <p:stCondLst>
                              <p:cond delay="1750"/>
                            </p:stCondLst>
                            <p:childTnLst>
                              <p:par>
                                <p:cTn id="61" presetID="22" presetClass="entr" presetSubtype="8" fill="hold" grpId="0" nodeType="afterEffect">
                                  <p:stCondLst>
                                    <p:cond delay="25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750"/>
                                        <p:tgtEl>
                                          <p:spTgt spid="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750"/>
                                        <p:tgtEl>
                                          <p:spTgt spid="4"/>
                                        </p:tgtEl>
                                      </p:cBhvr>
                                    </p:animEffect>
                                    <p:set>
                                      <p:cBhvr>
                                        <p:cTn id="68" dur="1" fill="hold">
                                          <p:stCondLst>
                                            <p:cond delay="749"/>
                                          </p:stCondLst>
                                        </p:cTn>
                                        <p:tgtEl>
                                          <p:spTgt spid="4"/>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750"/>
                                        <p:tgtEl>
                                          <p:spTgt spid="35"/>
                                        </p:tgtEl>
                                      </p:cBhvr>
                                    </p:animEffect>
                                    <p:set>
                                      <p:cBhvr>
                                        <p:cTn id="71" dur="1" fill="hold">
                                          <p:stCondLst>
                                            <p:cond delay="749"/>
                                          </p:stCondLst>
                                        </p:cTn>
                                        <p:tgtEl>
                                          <p:spTgt spid="35"/>
                                        </p:tgtEl>
                                        <p:attrNameLst>
                                          <p:attrName>style.visibility</p:attrName>
                                        </p:attrNameLst>
                                      </p:cBhvr>
                                      <p:to>
                                        <p:strVal val="hidden"/>
                                      </p:to>
                                    </p:set>
                                  </p:childTnLst>
                                </p:cTn>
                              </p:par>
                              <p:par>
                                <p:cTn id="72" presetID="42"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childTnLst>
                          </p:cTn>
                        </p:par>
                        <p:par>
                          <p:cTn id="77" fill="hold">
                            <p:stCondLst>
                              <p:cond delay="1000"/>
                            </p:stCondLst>
                            <p:childTnLst>
                              <p:par>
                                <p:cTn id="78" presetID="22" presetClass="entr" presetSubtype="8" fill="hold" grpId="0" nodeType="afterEffect">
                                  <p:stCondLst>
                                    <p:cond delay="25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750"/>
                                        <p:tgtEl>
                                          <p:spTgt spid="38"/>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wipe(left)">
                                      <p:cBhvr>
                                        <p:cTn id="84" dur="750"/>
                                        <p:tgtEl>
                                          <p:spTgt spid="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grpId="1" nodeType="clickEffect">
                                  <p:stCondLst>
                                    <p:cond delay="0"/>
                                  </p:stCondLst>
                                  <p:childTnLst>
                                    <p:animEffect transition="out" filter="fade">
                                      <p:cBhvr>
                                        <p:cTn id="88" dur="750"/>
                                        <p:tgtEl>
                                          <p:spTgt spid="7"/>
                                        </p:tgtEl>
                                      </p:cBhvr>
                                    </p:animEffect>
                                    <p:set>
                                      <p:cBhvr>
                                        <p:cTn id="89" dur="1" fill="hold">
                                          <p:stCondLst>
                                            <p:cond delay="749"/>
                                          </p:stCondLst>
                                        </p:cTn>
                                        <p:tgtEl>
                                          <p:spTgt spid="7"/>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750"/>
                                        <p:tgtEl>
                                          <p:spTgt spid="38"/>
                                        </p:tgtEl>
                                      </p:cBhvr>
                                    </p:animEffect>
                                    <p:set>
                                      <p:cBhvr>
                                        <p:cTn id="92" dur="1" fill="hold">
                                          <p:stCondLst>
                                            <p:cond delay="749"/>
                                          </p:stCondLst>
                                        </p:cTn>
                                        <p:tgtEl>
                                          <p:spTgt spid="38"/>
                                        </p:tgtEl>
                                        <p:attrNameLst>
                                          <p:attrName>style.visibility</p:attrName>
                                        </p:attrNameLst>
                                      </p:cBhvr>
                                      <p:to>
                                        <p:strVal val="hidden"/>
                                      </p:to>
                                    </p:set>
                                  </p:childTnLst>
                                </p:cTn>
                              </p:par>
                            </p:childTnLst>
                          </p:cTn>
                        </p:par>
                        <p:par>
                          <p:cTn id="93" fill="hold">
                            <p:stCondLst>
                              <p:cond delay="750"/>
                            </p:stCondLst>
                            <p:childTnLst>
                              <p:par>
                                <p:cTn id="94" presetID="22" presetClass="entr" presetSubtype="8" fill="hold" grpId="0" nodeType="afterEffect">
                                  <p:stCondLst>
                                    <p:cond delay="250"/>
                                  </p:stCondLst>
                                  <p:childTnLst>
                                    <p:set>
                                      <p:cBhvr>
                                        <p:cTn id="95" dur="1" fill="hold">
                                          <p:stCondLst>
                                            <p:cond delay="0"/>
                                          </p:stCondLst>
                                        </p:cTn>
                                        <p:tgtEl>
                                          <p:spTgt spid="39"/>
                                        </p:tgtEl>
                                        <p:attrNameLst>
                                          <p:attrName>style.visibility</p:attrName>
                                        </p:attrNameLst>
                                      </p:cBhvr>
                                      <p:to>
                                        <p:strVal val="visible"/>
                                      </p:to>
                                    </p:set>
                                    <p:animEffect transition="in" filter="wipe(left)">
                                      <p:cBhvr>
                                        <p:cTn id="96" dur="750"/>
                                        <p:tgtEl>
                                          <p:spTgt spid="39"/>
                                        </p:tgtEl>
                                      </p:cBhvr>
                                    </p:animEffect>
                                  </p:childTnLst>
                                </p:cTn>
                              </p:par>
                            </p:childTnLst>
                          </p:cTn>
                        </p:par>
                        <p:par>
                          <p:cTn id="97" fill="hold">
                            <p:stCondLst>
                              <p:cond delay="1750"/>
                            </p:stCondLst>
                            <p:childTnLst>
                              <p:par>
                                <p:cTn id="98" presetID="22" presetClass="entr" presetSubtype="8" fill="hold" grpId="0" nodeType="afterEffect">
                                  <p:stCondLst>
                                    <p:cond delay="0"/>
                                  </p:stCondLst>
                                  <p:childTnLst>
                                    <p:set>
                                      <p:cBhvr>
                                        <p:cTn id="99" dur="1" fill="hold">
                                          <p:stCondLst>
                                            <p:cond delay="0"/>
                                          </p:stCondLst>
                                        </p:cTn>
                                        <p:tgtEl>
                                          <p:spTgt spid="6"/>
                                        </p:tgtEl>
                                        <p:attrNameLst>
                                          <p:attrName>style.visibility</p:attrName>
                                        </p:attrNameLst>
                                      </p:cBhvr>
                                      <p:to>
                                        <p:strVal val="visible"/>
                                      </p:to>
                                    </p:set>
                                    <p:animEffect transition="in" filter="wipe(left)">
                                      <p:cBhvr>
                                        <p:cTn id="100" dur="750"/>
                                        <p:tgtEl>
                                          <p:spTgt spid="6"/>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grpId="1" nodeType="clickEffect">
                                  <p:stCondLst>
                                    <p:cond delay="0"/>
                                  </p:stCondLst>
                                  <p:childTnLst>
                                    <p:animEffect transition="out" filter="fade">
                                      <p:cBhvr>
                                        <p:cTn id="104" dur="750"/>
                                        <p:tgtEl>
                                          <p:spTgt spid="6"/>
                                        </p:tgtEl>
                                      </p:cBhvr>
                                    </p:animEffect>
                                    <p:set>
                                      <p:cBhvr>
                                        <p:cTn id="105" dur="1" fill="hold">
                                          <p:stCondLst>
                                            <p:cond delay="749"/>
                                          </p:stCondLst>
                                        </p:cTn>
                                        <p:tgtEl>
                                          <p:spTgt spid="6"/>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750"/>
                                        <p:tgtEl>
                                          <p:spTgt spid="39"/>
                                        </p:tgtEl>
                                      </p:cBhvr>
                                    </p:animEffect>
                                    <p:set>
                                      <p:cBhvr>
                                        <p:cTn id="108" dur="1" fill="hold">
                                          <p:stCondLst>
                                            <p:cond delay="749"/>
                                          </p:stCondLst>
                                        </p:cTn>
                                        <p:tgtEl>
                                          <p:spTgt spid="39"/>
                                        </p:tgtEl>
                                        <p:attrNameLst>
                                          <p:attrName>style.visibility</p:attrName>
                                        </p:attrNameLst>
                                      </p:cBhvr>
                                      <p:to>
                                        <p:strVal val="hidden"/>
                                      </p:to>
                                    </p:set>
                                  </p:childTnLst>
                                </p:cTn>
                              </p:par>
                            </p:childTnLst>
                          </p:cTn>
                        </p:par>
                        <p:par>
                          <p:cTn id="109" fill="hold">
                            <p:stCondLst>
                              <p:cond delay="750"/>
                            </p:stCondLst>
                            <p:childTnLst>
                              <p:par>
                                <p:cTn id="110" presetID="22" presetClass="entr" presetSubtype="2" fill="hold" grpId="0" nodeType="afterEffect">
                                  <p:stCondLst>
                                    <p:cond delay="250"/>
                                  </p:stCondLst>
                                  <p:childTnLst>
                                    <p:set>
                                      <p:cBhvr>
                                        <p:cTn id="111" dur="1" fill="hold">
                                          <p:stCondLst>
                                            <p:cond delay="0"/>
                                          </p:stCondLst>
                                        </p:cTn>
                                        <p:tgtEl>
                                          <p:spTgt spid="40"/>
                                        </p:tgtEl>
                                        <p:attrNameLst>
                                          <p:attrName>style.visibility</p:attrName>
                                        </p:attrNameLst>
                                      </p:cBhvr>
                                      <p:to>
                                        <p:strVal val="visible"/>
                                      </p:to>
                                    </p:set>
                                    <p:animEffect transition="in" filter="wipe(right)">
                                      <p:cBhvr>
                                        <p:cTn id="112" dur="750"/>
                                        <p:tgtEl>
                                          <p:spTgt spid="40"/>
                                        </p:tgtEl>
                                      </p:cBhvr>
                                    </p:animEffect>
                                  </p:childTnLst>
                                </p:cTn>
                              </p:par>
                            </p:childTnLst>
                          </p:cTn>
                        </p:par>
                        <p:par>
                          <p:cTn id="113" fill="hold">
                            <p:stCondLst>
                              <p:cond delay="1750"/>
                            </p:stCondLst>
                            <p:childTnLst>
                              <p:par>
                                <p:cTn id="114" presetID="22" presetClass="entr" presetSubtype="8" fill="hold" grpId="0" nodeType="afterEffect">
                                  <p:stCondLst>
                                    <p:cond delay="0"/>
                                  </p:stCondLst>
                                  <p:childTnLst>
                                    <p:set>
                                      <p:cBhvr>
                                        <p:cTn id="115" dur="1" fill="hold">
                                          <p:stCondLst>
                                            <p:cond delay="0"/>
                                          </p:stCondLst>
                                        </p:cTn>
                                        <p:tgtEl>
                                          <p:spTgt spid="8"/>
                                        </p:tgtEl>
                                        <p:attrNameLst>
                                          <p:attrName>style.visibility</p:attrName>
                                        </p:attrNameLst>
                                      </p:cBhvr>
                                      <p:to>
                                        <p:strVal val="visible"/>
                                      </p:to>
                                    </p:set>
                                    <p:animEffect transition="in" filter="wipe(left)">
                                      <p:cBhvr>
                                        <p:cTn id="116"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3" grpId="0" animBg="1"/>
      <p:bldP spid="3" grpId="1" animBg="1"/>
      <p:bldP spid="4" grpId="0" animBg="1"/>
      <p:bldP spid="4" grpId="1" animBg="1"/>
      <p:bldP spid="6" grpId="0" animBg="1"/>
      <p:bldP spid="6" grpId="1" animBg="1"/>
      <p:bldP spid="9" grpId="0" animBg="1"/>
      <p:bldP spid="9" grpId="1" animBg="1"/>
      <p:bldP spid="7" grpId="0" animBg="1"/>
      <p:bldP spid="7" grpId="1" animBg="1"/>
      <p:bldP spid="8" grpId="0"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is Reaching Out?</a:t>
            </a:r>
          </a:p>
        </p:txBody>
      </p:sp>
      <p:sp>
        <p:nvSpPr>
          <p:cNvPr id="5" name="Text"/>
          <p:cNvSpPr/>
          <p:nvPr/>
        </p:nvSpPr>
        <p:spPr>
          <a:xfrm>
            <a:off x="924551" y="1373204"/>
            <a:ext cx="7632700" cy="276999"/>
          </a:xfrm>
          <a:prstGeom prst="rect">
            <a:avLst/>
          </a:prstGeom>
        </p:spPr>
        <p:txBody>
          <a:bodyPr wrap="square" lIns="0" tIns="0" rIns="0" bIns="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Reaching out can help in lots of different ways.</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366473"/>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Box 7">
            <a:extLst>
              <a:ext uri="{FF2B5EF4-FFF2-40B4-BE49-F238E27FC236}">
                <a16:creationId xmlns:a16="http://schemas.microsoft.com/office/drawing/2014/main" id="{AE164529-988F-02CF-DFCE-71B112753B86}"/>
              </a:ext>
            </a:extLst>
          </p:cNvPr>
          <p:cNvSpPr/>
          <p:nvPr/>
        </p:nvSpPr>
        <p:spPr>
          <a:xfrm>
            <a:off x="758146" y="1933590"/>
            <a:ext cx="7632700" cy="831845"/>
          </a:xfrm>
          <a:prstGeom prst="roundRect">
            <a:avLst>
              <a:gd name="adj" fmla="val 13234"/>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2160000" bIns="108000" rtlCol="0" anchor="t"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If we see or experience any bullying behaviours, we can reach out to get help.</a:t>
            </a:r>
          </a:p>
        </p:txBody>
      </p:sp>
      <p:sp>
        <p:nvSpPr>
          <p:cNvPr id="8" name="Text Box 7">
            <a:extLst>
              <a:ext uri="{FF2B5EF4-FFF2-40B4-BE49-F238E27FC236}">
                <a16:creationId xmlns:a16="http://schemas.microsoft.com/office/drawing/2014/main" id="{0B3FD28C-5B79-85E2-8CE1-16821EDEE869}"/>
              </a:ext>
            </a:extLst>
          </p:cNvPr>
          <p:cNvSpPr/>
          <p:nvPr/>
        </p:nvSpPr>
        <p:spPr>
          <a:xfrm>
            <a:off x="755650" y="3002193"/>
            <a:ext cx="4055836" cy="3090632"/>
          </a:xfrm>
          <a:prstGeom prst="roundRect">
            <a:avLst>
              <a:gd name="adj" fmla="val 5720"/>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If we see someone being bullied, we can reach out to them, ask if they are OK and get help for them.</a:t>
            </a:r>
          </a:p>
        </p:txBody>
      </p:sp>
      <p:sp>
        <p:nvSpPr>
          <p:cNvPr id="9" name="Text Box 7">
            <a:extLst>
              <a:ext uri="{FF2B5EF4-FFF2-40B4-BE49-F238E27FC236}">
                <a16:creationId xmlns:a16="http://schemas.microsoft.com/office/drawing/2014/main" id="{EA4D9C8B-4218-4D15-1E5F-B1D12DAF72CD}"/>
              </a:ext>
            </a:extLst>
          </p:cNvPr>
          <p:cNvSpPr/>
          <p:nvPr/>
        </p:nvSpPr>
        <p:spPr>
          <a:xfrm>
            <a:off x="5058355" y="3002193"/>
            <a:ext cx="3329995" cy="1130275"/>
          </a:xfrm>
          <a:prstGeom prst="roundRect">
            <a:avLst>
              <a:gd name="adj" fmla="val 13234"/>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We can reach out to everyone around us to show kindness and respect.</a:t>
            </a:r>
          </a:p>
        </p:txBody>
      </p:sp>
      <p:sp>
        <p:nvSpPr>
          <p:cNvPr id="10" name="Text Box 7">
            <a:extLst>
              <a:ext uri="{FF2B5EF4-FFF2-40B4-BE49-F238E27FC236}">
                <a16:creationId xmlns:a16="http://schemas.microsoft.com/office/drawing/2014/main" id="{F48BB427-DE1A-13A5-C402-748C58CD8E0E}"/>
              </a:ext>
            </a:extLst>
          </p:cNvPr>
          <p:cNvSpPr/>
          <p:nvPr/>
        </p:nvSpPr>
        <p:spPr>
          <a:xfrm>
            <a:off x="5058355" y="4369226"/>
            <a:ext cx="3329995" cy="1428705"/>
          </a:xfrm>
          <a:prstGeom prst="roundRect">
            <a:avLst>
              <a:gd name="adj" fmla="val 10694"/>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We can find ways to reach out and spread the message of kindness through communities. </a:t>
            </a:r>
          </a:p>
        </p:txBody>
      </p:sp>
      <p:pic>
        <p:nvPicPr>
          <p:cNvPr id="4" name="Picture 3">
            <a:extLst>
              <a:ext uri="{FF2B5EF4-FFF2-40B4-BE49-F238E27FC236}">
                <a16:creationId xmlns:a16="http://schemas.microsoft.com/office/drawing/2014/main" id="{DBDE54F0-3CB2-24B5-1255-BB92EE431CE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66939"/>
          <a:stretch/>
        </p:blipFill>
        <p:spPr>
          <a:xfrm>
            <a:off x="6687389" y="1189263"/>
            <a:ext cx="1461791" cy="1568007"/>
          </a:xfrm>
          <a:prstGeom prst="rect">
            <a:avLst/>
          </a:prstGeom>
        </p:spPr>
      </p:pic>
      <p:grpSp>
        <p:nvGrpSpPr>
          <p:cNvPr id="13" name="Group 12">
            <a:extLst>
              <a:ext uri="{FF2B5EF4-FFF2-40B4-BE49-F238E27FC236}">
                <a16:creationId xmlns:a16="http://schemas.microsoft.com/office/drawing/2014/main" id="{AE202232-CE51-4348-DC42-220CB895D49F}"/>
              </a:ext>
            </a:extLst>
          </p:cNvPr>
          <p:cNvGrpSpPr/>
          <p:nvPr/>
        </p:nvGrpSpPr>
        <p:grpSpPr>
          <a:xfrm>
            <a:off x="1190633" y="3984376"/>
            <a:ext cx="3069759" cy="2101192"/>
            <a:chOff x="1055873" y="3984376"/>
            <a:chExt cx="3069759" cy="2101192"/>
          </a:xfrm>
        </p:grpSpPr>
        <p:pic>
          <p:nvPicPr>
            <p:cNvPr id="7" name="Picture 6">
              <a:extLst>
                <a:ext uri="{FF2B5EF4-FFF2-40B4-BE49-F238E27FC236}">
                  <a16:creationId xmlns:a16="http://schemas.microsoft.com/office/drawing/2014/main" id="{4A40409F-BE3B-1C6C-0628-48DB73A99A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039" r="46282" b="56346"/>
            <a:stretch/>
          </p:blipFill>
          <p:spPr>
            <a:xfrm>
              <a:off x="1055873" y="3984376"/>
              <a:ext cx="2108241" cy="2101192"/>
            </a:xfrm>
            <a:prstGeom prst="rect">
              <a:avLst/>
            </a:prstGeom>
          </p:spPr>
        </p:pic>
        <p:pic>
          <p:nvPicPr>
            <p:cNvPr id="12" name="Picture 11">
              <a:extLst>
                <a:ext uri="{FF2B5EF4-FFF2-40B4-BE49-F238E27FC236}">
                  <a16:creationId xmlns:a16="http://schemas.microsoft.com/office/drawing/2014/main" id="{B4BFD8C7-DD78-F297-A77C-5FA2E8DB0AA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61488"/>
            <a:stretch/>
          </p:blipFill>
          <p:spPr>
            <a:xfrm>
              <a:off x="3039257" y="4123403"/>
              <a:ext cx="1086375" cy="1962165"/>
            </a:xfrm>
            <a:prstGeom prst="rect">
              <a:avLst/>
            </a:prstGeom>
          </p:spPr>
        </p:pic>
      </p:grpSp>
      <p:grpSp>
        <p:nvGrpSpPr>
          <p:cNvPr id="18" name="Group 17">
            <a:extLst>
              <a:ext uri="{FF2B5EF4-FFF2-40B4-BE49-F238E27FC236}">
                <a16:creationId xmlns:a16="http://schemas.microsoft.com/office/drawing/2014/main" id="{D2F4D59F-9207-B093-6ACC-B31F8B1F740F}"/>
              </a:ext>
            </a:extLst>
          </p:cNvPr>
          <p:cNvGrpSpPr/>
          <p:nvPr/>
        </p:nvGrpSpPr>
        <p:grpSpPr>
          <a:xfrm>
            <a:off x="7225932" y="5309092"/>
            <a:ext cx="980581" cy="980581"/>
            <a:chOff x="7126514" y="5328144"/>
            <a:chExt cx="1080000" cy="1080000"/>
          </a:xfrm>
        </p:grpSpPr>
        <p:sp>
          <p:nvSpPr>
            <p:cNvPr id="17" name="Oval 16">
              <a:extLst>
                <a:ext uri="{FF2B5EF4-FFF2-40B4-BE49-F238E27FC236}">
                  <a16:creationId xmlns:a16="http://schemas.microsoft.com/office/drawing/2014/main" id="{BA2A4649-3E69-5FA9-90E8-FF23C0AFD577}"/>
                </a:ext>
              </a:extLst>
            </p:cNvPr>
            <p:cNvSpPr/>
            <p:nvPr/>
          </p:nvSpPr>
          <p:spPr>
            <a:xfrm>
              <a:off x="7126514" y="5328144"/>
              <a:ext cx="1080000" cy="1080000"/>
            </a:xfrm>
            <a:prstGeom prst="ellipse">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endParaRPr lang="en-GB">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16" name="Oval 15">
              <a:extLst>
                <a:ext uri="{FF2B5EF4-FFF2-40B4-BE49-F238E27FC236}">
                  <a16:creationId xmlns:a16="http://schemas.microsoft.com/office/drawing/2014/main" id="{85822F5C-7FC3-7538-F31A-5F8B99C8F889}"/>
                </a:ext>
              </a:extLst>
            </p:cNvPr>
            <p:cNvSpPr/>
            <p:nvPr/>
          </p:nvSpPr>
          <p:spPr>
            <a:xfrm>
              <a:off x="7126514" y="5328144"/>
              <a:ext cx="1080000" cy="1080000"/>
            </a:xfrm>
            <a:prstGeom prst="ellipse">
              <a:avLst/>
            </a:prstGeom>
            <a:blipFill>
              <a:blip r:embed="rId5"/>
              <a:srcRect/>
              <a:stretch>
                <a:fillRect l="-335" t="1078" r="-9333" b="19960"/>
              </a:stretch>
            </a:blipFill>
            <a:ln w="28575">
              <a:solidFill>
                <a:srgbClr val="27295B"/>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endParaRPr lang="en-GB">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grpSp>
        <p:nvGrpSpPr>
          <p:cNvPr id="22" name="Group 21">
            <a:extLst>
              <a:ext uri="{FF2B5EF4-FFF2-40B4-BE49-F238E27FC236}">
                <a16:creationId xmlns:a16="http://schemas.microsoft.com/office/drawing/2014/main" id="{A93BC8CF-FB40-C119-71DB-8A2FB3969CD5}"/>
              </a:ext>
            </a:extLst>
          </p:cNvPr>
          <p:cNvGrpSpPr/>
          <p:nvPr/>
        </p:nvGrpSpPr>
        <p:grpSpPr>
          <a:xfrm>
            <a:off x="1417290" y="765175"/>
            <a:ext cx="6309421" cy="361074"/>
            <a:chOff x="1426486" y="765175"/>
            <a:chExt cx="6309421" cy="361074"/>
          </a:xfrm>
        </p:grpSpPr>
        <p:pic>
          <p:nvPicPr>
            <p:cNvPr id="31" name="Picture 30">
              <a:extLst>
                <a:ext uri="{FF2B5EF4-FFF2-40B4-BE49-F238E27FC236}">
                  <a16:creationId xmlns:a16="http://schemas.microsoft.com/office/drawing/2014/main" id="{5C0BD36F-76D5-D76D-1BFE-9D55DC94E4F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90126" y="765175"/>
              <a:ext cx="445781" cy="361074"/>
            </a:xfrm>
            <a:prstGeom prst="rect">
              <a:avLst/>
            </a:prstGeom>
          </p:spPr>
        </p:pic>
        <p:pic>
          <p:nvPicPr>
            <p:cNvPr id="32" name="Picture 31">
              <a:extLst>
                <a:ext uri="{FF2B5EF4-FFF2-40B4-BE49-F238E27FC236}">
                  <a16:creationId xmlns:a16="http://schemas.microsoft.com/office/drawing/2014/main" id="{EC4B3306-A494-289B-2E07-483554DDA6E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426486" y="765175"/>
              <a:ext cx="445781" cy="361074"/>
            </a:xfrm>
            <a:prstGeom prst="rect">
              <a:avLst/>
            </a:prstGeom>
          </p:spPr>
        </p:pic>
      </p:grpSp>
    </p:spTree>
    <p:extLst>
      <p:ext uri="{BB962C8B-B14F-4D97-AF65-F5344CB8AC3E}">
        <p14:creationId xmlns:p14="http://schemas.microsoft.com/office/powerpoint/2010/main" val="343414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750"/>
                                        <p:tgtEl>
                                          <p:spTgt spid="30"/>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750"/>
                                        <p:tgtEl>
                                          <p:spTgt spid="2"/>
                                        </p:tgtEl>
                                      </p:cBhvr>
                                    </p:animEffect>
                                  </p:childTnLst>
                                </p:cTn>
                              </p:par>
                            </p:childTnLst>
                          </p:cTn>
                        </p:par>
                        <p:par>
                          <p:cTn id="17" fill="hold">
                            <p:stCondLst>
                              <p:cond delay="75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750"/>
                                        <p:tgtEl>
                                          <p:spTgt spid="8"/>
                                        </p:tgtEl>
                                      </p:cBhvr>
                                    </p:animEffect>
                                  </p:childTnLst>
                                </p:cTn>
                              </p:par>
                            </p:childTnLst>
                          </p:cTn>
                        </p:par>
                        <p:par>
                          <p:cTn id="26" fill="hold">
                            <p:stCondLst>
                              <p:cond delay="75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5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75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750"/>
                                        <p:tgtEl>
                                          <p:spTgt spid="10"/>
                                        </p:tgtEl>
                                      </p:cBhvr>
                                    </p:animEffect>
                                  </p:childTnLst>
                                </p:cTn>
                              </p:par>
                            </p:childTnLst>
                          </p:cTn>
                        </p:par>
                        <p:par>
                          <p:cTn id="40" fill="hold">
                            <p:stCondLst>
                              <p:cond delay="750"/>
                            </p:stCondLst>
                            <p:childTnLst>
                              <p:par>
                                <p:cTn id="41" presetID="10" presetClass="entr" presetSubtype="0" fill="hold" nodeType="afterEffect">
                                  <p:stCondLst>
                                    <p:cond delay="25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2"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Who Can We Reach Out To?</a:t>
            </a:r>
          </a:p>
        </p:txBody>
      </p:sp>
      <p:sp>
        <p:nvSpPr>
          <p:cNvPr id="5" name="Text"/>
          <p:cNvSpPr/>
          <p:nvPr/>
        </p:nvSpPr>
        <p:spPr>
          <a:xfrm>
            <a:off x="924551" y="1373204"/>
            <a:ext cx="7632700" cy="553998"/>
          </a:xfrm>
          <a:prstGeom prst="rect">
            <a:avLst/>
          </a:prstGeom>
        </p:spPr>
        <p:txBody>
          <a:bodyPr wrap="square" lIns="0" tIns="0" rIns="0" bIns="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There are many people we can reach out to if we need help.</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These will be people we trust who we know will listen. </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422768"/>
            <a:ext cx="87455" cy="45842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Images">
            <a:extLst>
              <a:ext uri="{FF2B5EF4-FFF2-40B4-BE49-F238E27FC236}">
                <a16:creationId xmlns:a16="http://schemas.microsoft.com/office/drawing/2014/main" id="{6FB57539-8BDA-2443-5FA6-F3B8673E170C}"/>
              </a:ext>
            </a:extLst>
          </p:cNvPr>
          <p:cNvSpPr/>
          <p:nvPr/>
        </p:nvSpPr>
        <p:spPr>
          <a:xfrm>
            <a:off x="758146" y="2195835"/>
            <a:ext cx="7630204" cy="3896989"/>
          </a:xfrm>
          <a:prstGeom prst="roundRect">
            <a:avLst>
              <a:gd name="adj" fmla="val 6026"/>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3" name="Text Box 7">
            <a:extLst>
              <a:ext uri="{FF2B5EF4-FFF2-40B4-BE49-F238E27FC236}">
                <a16:creationId xmlns:a16="http://schemas.microsoft.com/office/drawing/2014/main" id="{ECF8013A-B0EE-7551-CCD3-B16E9FD94DFD}"/>
              </a:ext>
            </a:extLst>
          </p:cNvPr>
          <p:cNvSpPr/>
          <p:nvPr/>
        </p:nvSpPr>
        <p:spPr>
          <a:xfrm>
            <a:off x="693567" y="2102558"/>
            <a:ext cx="7756867" cy="562144"/>
          </a:xfrm>
          <a:prstGeom prst="roundRect">
            <a:avLst>
              <a:gd name="adj" fmla="val 21567"/>
            </a:avLst>
          </a:prstGeom>
          <a:solidFill>
            <a:srgbClr val="27295B"/>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Talk to your partner about who someone might reach out to for help.</a:t>
            </a:r>
          </a:p>
        </p:txBody>
      </p:sp>
      <p:pic>
        <p:nvPicPr>
          <p:cNvPr id="6" name="Picture 5">
            <a:extLst>
              <a:ext uri="{FF2B5EF4-FFF2-40B4-BE49-F238E27FC236}">
                <a16:creationId xmlns:a16="http://schemas.microsoft.com/office/drawing/2014/main" id="{EA36F8FD-9591-9867-3642-97C7DA8A24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32462" y="3779068"/>
            <a:ext cx="2678376" cy="4372276"/>
          </a:xfrm>
          <a:prstGeom prst="rect">
            <a:avLst/>
          </a:prstGeom>
        </p:spPr>
      </p:pic>
      <p:pic>
        <p:nvPicPr>
          <p:cNvPr id="16" name="Picture 15">
            <a:extLst>
              <a:ext uri="{FF2B5EF4-FFF2-40B4-BE49-F238E27FC236}">
                <a16:creationId xmlns:a16="http://schemas.microsoft.com/office/drawing/2014/main" id="{0744A9B9-5784-8BB4-39DE-AA792B7326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845610">
            <a:off x="4916747" y="4406786"/>
            <a:ext cx="661681" cy="535949"/>
          </a:xfrm>
          <a:prstGeom prst="rect">
            <a:avLst/>
          </a:prstGeom>
        </p:spPr>
      </p:pic>
      <p:pic>
        <p:nvPicPr>
          <p:cNvPr id="19" name="Picture 18">
            <a:extLst>
              <a:ext uri="{FF2B5EF4-FFF2-40B4-BE49-F238E27FC236}">
                <a16:creationId xmlns:a16="http://schemas.microsoft.com/office/drawing/2014/main" id="{618C0F45-66D6-90E2-062A-A685CA1008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54390" flipH="1">
            <a:off x="2700533" y="4406788"/>
            <a:ext cx="661681" cy="535949"/>
          </a:xfrm>
          <a:prstGeom prst="rect">
            <a:avLst/>
          </a:prstGeom>
        </p:spPr>
      </p:pic>
      <p:pic>
        <p:nvPicPr>
          <p:cNvPr id="17" name="Picture 16">
            <a:extLst>
              <a:ext uri="{FF2B5EF4-FFF2-40B4-BE49-F238E27FC236}">
                <a16:creationId xmlns:a16="http://schemas.microsoft.com/office/drawing/2014/main" id="{9522C392-2BDD-606E-22BF-D687365D15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94987">
            <a:off x="4759396" y="3634574"/>
            <a:ext cx="661681" cy="535949"/>
          </a:xfrm>
          <a:prstGeom prst="rect">
            <a:avLst/>
          </a:prstGeom>
        </p:spPr>
      </p:pic>
      <p:pic>
        <p:nvPicPr>
          <p:cNvPr id="20" name="Picture 19">
            <a:extLst>
              <a:ext uri="{FF2B5EF4-FFF2-40B4-BE49-F238E27FC236}">
                <a16:creationId xmlns:a16="http://schemas.microsoft.com/office/drawing/2014/main" id="{2D9C4E74-C402-442F-7C46-6248017982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05013" flipH="1">
            <a:off x="2857883" y="3634576"/>
            <a:ext cx="661681" cy="535949"/>
          </a:xfrm>
          <a:prstGeom prst="rect">
            <a:avLst/>
          </a:prstGeom>
        </p:spPr>
      </p:pic>
      <p:sp>
        <p:nvSpPr>
          <p:cNvPr id="7" name="Text Box 7">
            <a:extLst>
              <a:ext uri="{FF2B5EF4-FFF2-40B4-BE49-F238E27FC236}">
                <a16:creationId xmlns:a16="http://schemas.microsoft.com/office/drawing/2014/main" id="{BBB4B457-A68E-D699-434C-87A166438A01}"/>
              </a:ext>
            </a:extLst>
          </p:cNvPr>
          <p:cNvSpPr/>
          <p:nvPr/>
        </p:nvSpPr>
        <p:spPr>
          <a:xfrm>
            <a:off x="1144241" y="2932789"/>
            <a:ext cx="2394945"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Parents and carers</a:t>
            </a:r>
          </a:p>
        </p:txBody>
      </p:sp>
      <p:sp>
        <p:nvSpPr>
          <p:cNvPr id="8" name="Text Box 7">
            <a:extLst>
              <a:ext uri="{FF2B5EF4-FFF2-40B4-BE49-F238E27FC236}">
                <a16:creationId xmlns:a16="http://schemas.microsoft.com/office/drawing/2014/main" id="{5894015A-5F5E-2295-5298-198F775163C9}"/>
              </a:ext>
            </a:extLst>
          </p:cNvPr>
          <p:cNvSpPr/>
          <p:nvPr/>
        </p:nvSpPr>
        <p:spPr>
          <a:xfrm>
            <a:off x="941501" y="5175632"/>
            <a:ext cx="2163650"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Adults in school</a:t>
            </a:r>
          </a:p>
        </p:txBody>
      </p:sp>
      <p:sp>
        <p:nvSpPr>
          <p:cNvPr id="9" name="Text Box 7">
            <a:extLst>
              <a:ext uri="{FF2B5EF4-FFF2-40B4-BE49-F238E27FC236}">
                <a16:creationId xmlns:a16="http://schemas.microsoft.com/office/drawing/2014/main" id="{65C9D8FE-B3CB-3ED1-0A3F-886986618F07}"/>
              </a:ext>
            </a:extLst>
          </p:cNvPr>
          <p:cNvSpPr/>
          <p:nvPr/>
        </p:nvSpPr>
        <p:spPr>
          <a:xfrm>
            <a:off x="1066772" y="3680403"/>
            <a:ext cx="1274942"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Siblings</a:t>
            </a:r>
          </a:p>
        </p:txBody>
      </p:sp>
      <p:sp>
        <p:nvSpPr>
          <p:cNvPr id="10" name="Text Box 7">
            <a:extLst>
              <a:ext uri="{FF2B5EF4-FFF2-40B4-BE49-F238E27FC236}">
                <a16:creationId xmlns:a16="http://schemas.microsoft.com/office/drawing/2014/main" id="{2C08574F-6DF9-0072-41D9-441C0EDEA3A1}"/>
              </a:ext>
            </a:extLst>
          </p:cNvPr>
          <p:cNvSpPr/>
          <p:nvPr/>
        </p:nvSpPr>
        <p:spPr>
          <a:xfrm>
            <a:off x="1249511" y="4428017"/>
            <a:ext cx="1274942"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Friends</a:t>
            </a:r>
          </a:p>
        </p:txBody>
      </p:sp>
      <p:sp>
        <p:nvSpPr>
          <p:cNvPr id="11" name="Text Box 7">
            <a:extLst>
              <a:ext uri="{FF2B5EF4-FFF2-40B4-BE49-F238E27FC236}">
                <a16:creationId xmlns:a16="http://schemas.microsoft.com/office/drawing/2014/main" id="{598ADA74-6B37-1694-1933-BE9348CD5F4D}"/>
              </a:ext>
            </a:extLst>
          </p:cNvPr>
          <p:cNvSpPr/>
          <p:nvPr/>
        </p:nvSpPr>
        <p:spPr>
          <a:xfrm>
            <a:off x="4388580" y="2932789"/>
            <a:ext cx="3492806"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Members of our wider family</a:t>
            </a:r>
          </a:p>
        </p:txBody>
      </p:sp>
      <p:sp>
        <p:nvSpPr>
          <p:cNvPr id="12" name="Text Box 7">
            <a:extLst>
              <a:ext uri="{FF2B5EF4-FFF2-40B4-BE49-F238E27FC236}">
                <a16:creationId xmlns:a16="http://schemas.microsoft.com/office/drawing/2014/main" id="{7BE0BC73-0533-53C4-5881-1B8D48314425}"/>
              </a:ext>
            </a:extLst>
          </p:cNvPr>
          <p:cNvSpPr/>
          <p:nvPr/>
        </p:nvSpPr>
        <p:spPr>
          <a:xfrm>
            <a:off x="5695644" y="3680403"/>
            <a:ext cx="1905306"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Family friends</a:t>
            </a:r>
          </a:p>
        </p:txBody>
      </p:sp>
      <p:sp>
        <p:nvSpPr>
          <p:cNvPr id="13" name="Text Box 7">
            <a:extLst>
              <a:ext uri="{FF2B5EF4-FFF2-40B4-BE49-F238E27FC236}">
                <a16:creationId xmlns:a16="http://schemas.microsoft.com/office/drawing/2014/main" id="{12E1CA53-2865-3FA3-2C81-4839FC1A556D}"/>
              </a:ext>
            </a:extLst>
          </p:cNvPr>
          <p:cNvSpPr/>
          <p:nvPr/>
        </p:nvSpPr>
        <p:spPr>
          <a:xfrm>
            <a:off x="5849634" y="4428017"/>
            <a:ext cx="2291066"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Coaches or tutors</a:t>
            </a:r>
          </a:p>
        </p:txBody>
      </p:sp>
      <p:sp>
        <p:nvSpPr>
          <p:cNvPr id="14" name="Text Box 7">
            <a:extLst>
              <a:ext uri="{FF2B5EF4-FFF2-40B4-BE49-F238E27FC236}">
                <a16:creationId xmlns:a16="http://schemas.microsoft.com/office/drawing/2014/main" id="{40BA4321-4CA5-02B6-D108-971FF9F79470}"/>
              </a:ext>
            </a:extLst>
          </p:cNvPr>
          <p:cNvSpPr/>
          <p:nvPr/>
        </p:nvSpPr>
        <p:spPr>
          <a:xfrm>
            <a:off x="5340757" y="5175632"/>
            <a:ext cx="2690210"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Childline 0800 11 11</a:t>
            </a:r>
          </a:p>
        </p:txBody>
      </p:sp>
      <p:grpSp>
        <p:nvGrpSpPr>
          <p:cNvPr id="18" name="Group 17">
            <a:extLst>
              <a:ext uri="{FF2B5EF4-FFF2-40B4-BE49-F238E27FC236}">
                <a16:creationId xmlns:a16="http://schemas.microsoft.com/office/drawing/2014/main" id="{3E7F740B-EBF7-2665-1AB0-8E7340C379A5}"/>
              </a:ext>
            </a:extLst>
          </p:cNvPr>
          <p:cNvGrpSpPr/>
          <p:nvPr/>
        </p:nvGrpSpPr>
        <p:grpSpPr>
          <a:xfrm>
            <a:off x="809625" y="765175"/>
            <a:ext cx="7524750" cy="361074"/>
            <a:chOff x="825500" y="765175"/>
            <a:chExt cx="7524750" cy="361074"/>
          </a:xfrm>
        </p:grpSpPr>
        <p:pic>
          <p:nvPicPr>
            <p:cNvPr id="4" name="Picture 3">
              <a:extLst>
                <a:ext uri="{FF2B5EF4-FFF2-40B4-BE49-F238E27FC236}">
                  <a16:creationId xmlns:a16="http://schemas.microsoft.com/office/drawing/2014/main" id="{BD779754-66C5-2BA8-C962-5065FA3AFC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4469" y="765175"/>
              <a:ext cx="445781" cy="361074"/>
            </a:xfrm>
            <a:prstGeom prst="rect">
              <a:avLst/>
            </a:prstGeom>
          </p:spPr>
        </p:pic>
        <p:pic>
          <p:nvPicPr>
            <p:cNvPr id="15" name="Picture 14">
              <a:extLst>
                <a:ext uri="{FF2B5EF4-FFF2-40B4-BE49-F238E27FC236}">
                  <a16:creationId xmlns:a16="http://schemas.microsoft.com/office/drawing/2014/main" id="{B1B33F3F-B505-94A7-87D6-4DCECF901B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25500" y="765175"/>
              <a:ext cx="445781" cy="361074"/>
            </a:xfrm>
            <a:prstGeom prst="rect">
              <a:avLst/>
            </a:prstGeom>
          </p:spPr>
        </p:pic>
      </p:grpSp>
    </p:spTree>
    <p:extLst>
      <p:ext uri="{BB962C8B-B14F-4D97-AF65-F5344CB8AC3E}">
        <p14:creationId xmlns:p14="http://schemas.microsoft.com/office/powerpoint/2010/main" val="2160827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750"/>
                                        <p:tgtEl>
                                          <p:spTgt spid="30"/>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750"/>
                                        <p:tgtEl>
                                          <p:spTgt spid="3"/>
                                        </p:tgtEl>
                                      </p:cBhvr>
                                    </p:animEffect>
                                  </p:childTnLst>
                                </p:cTn>
                              </p:par>
                            </p:childTnLst>
                          </p:cTn>
                        </p:par>
                        <p:par>
                          <p:cTn id="17" fill="hold">
                            <p:stCondLst>
                              <p:cond delay="750"/>
                            </p:stCondLst>
                            <p:childTnLst>
                              <p:par>
                                <p:cTn id="18" presetID="22" presetClass="entr" presetSubtype="1" fill="hold" grpId="0" nodeType="afterEffect">
                                  <p:stCondLst>
                                    <p:cond delay="25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750"/>
                                        <p:tgtEl>
                                          <p:spTgt spid="2"/>
                                        </p:tgtEl>
                                      </p:cBhvr>
                                    </p:animEffect>
                                  </p:childTnLst>
                                </p:cTn>
                              </p:par>
                            </p:childTnLst>
                          </p:cTn>
                        </p:par>
                        <p:par>
                          <p:cTn id="21" fill="hold">
                            <p:stCondLst>
                              <p:cond delay="1750"/>
                            </p:stCondLst>
                            <p:childTnLst>
                              <p:par>
                                <p:cTn id="22" presetID="42" presetClass="entr" presetSubtype="0" fill="hold" nodeType="afterEffect">
                                  <p:stCondLst>
                                    <p:cond delay="25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22" presetClass="entr" presetSubtype="8" fill="hold" grpId="0" nodeType="afterEffect">
                                  <p:stCondLst>
                                    <p:cond delay="25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750"/>
                                        <p:tgtEl>
                                          <p:spTgt spid="7"/>
                                        </p:tgtEl>
                                      </p:cBhvr>
                                    </p:animEffect>
                                  </p:childTnLst>
                                </p:cTn>
                              </p:par>
                            </p:childTnLst>
                          </p:cTn>
                        </p:par>
                        <p:par>
                          <p:cTn id="55" fill="hold">
                            <p:stCondLst>
                              <p:cond delay="8000"/>
                            </p:stCondLst>
                            <p:childTnLst>
                              <p:par>
                                <p:cTn id="56" presetID="22" presetClass="entr" presetSubtype="8"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750"/>
                                        <p:tgtEl>
                                          <p:spTgt spid="9"/>
                                        </p:tgtEl>
                                      </p:cBhvr>
                                    </p:animEffect>
                                  </p:childTnLst>
                                </p:cTn>
                              </p:par>
                            </p:childTnLst>
                          </p:cTn>
                        </p:par>
                        <p:par>
                          <p:cTn id="59" fill="hold">
                            <p:stCondLst>
                              <p:cond delay="875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750"/>
                                        <p:tgtEl>
                                          <p:spTgt spid="10"/>
                                        </p:tgtEl>
                                      </p:cBhvr>
                                    </p:animEffect>
                                  </p:childTnLst>
                                </p:cTn>
                              </p:par>
                            </p:childTnLst>
                          </p:cTn>
                        </p:par>
                        <p:par>
                          <p:cTn id="63" fill="hold">
                            <p:stCondLst>
                              <p:cond delay="9500"/>
                            </p:stCondLst>
                            <p:childTnLst>
                              <p:par>
                                <p:cTn id="64" presetID="22" presetClass="entr" presetSubtype="8"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750"/>
                                        <p:tgtEl>
                                          <p:spTgt spid="8"/>
                                        </p:tgtEl>
                                      </p:cBhvr>
                                    </p:animEffect>
                                  </p:childTnLst>
                                </p:cTn>
                              </p:par>
                            </p:childTnLst>
                          </p:cTn>
                        </p:par>
                        <p:par>
                          <p:cTn id="67" fill="hold">
                            <p:stCondLst>
                              <p:cond delay="10250"/>
                            </p:stCondLst>
                            <p:childTnLst>
                              <p:par>
                                <p:cTn id="68" presetID="22" presetClass="entr" presetSubtype="8"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left)">
                                      <p:cBhvr>
                                        <p:cTn id="70" dur="750"/>
                                        <p:tgtEl>
                                          <p:spTgt spid="11"/>
                                        </p:tgtEl>
                                      </p:cBhvr>
                                    </p:animEffect>
                                  </p:childTnLst>
                                </p:cTn>
                              </p:par>
                            </p:childTnLst>
                          </p:cTn>
                        </p:par>
                        <p:par>
                          <p:cTn id="71" fill="hold">
                            <p:stCondLst>
                              <p:cond delay="11000"/>
                            </p:stCondLst>
                            <p:childTnLst>
                              <p:par>
                                <p:cTn id="72" presetID="22" presetClass="entr" presetSubtype="8"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750"/>
                                        <p:tgtEl>
                                          <p:spTgt spid="12"/>
                                        </p:tgtEl>
                                      </p:cBhvr>
                                    </p:animEffect>
                                  </p:childTnLst>
                                </p:cTn>
                              </p:par>
                            </p:childTnLst>
                          </p:cTn>
                        </p:par>
                        <p:par>
                          <p:cTn id="75" fill="hold">
                            <p:stCondLst>
                              <p:cond delay="11750"/>
                            </p:stCondLst>
                            <p:childTnLst>
                              <p:par>
                                <p:cTn id="76" presetID="22" presetClass="entr" presetSubtype="8" fill="hold" grpId="0"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left)">
                                      <p:cBhvr>
                                        <p:cTn id="78" dur="750"/>
                                        <p:tgtEl>
                                          <p:spTgt spid="13"/>
                                        </p:tgtEl>
                                      </p:cBhvr>
                                    </p:animEffect>
                                  </p:childTnLst>
                                </p:cTn>
                              </p:par>
                            </p:childTnLst>
                          </p:cTn>
                        </p:par>
                        <p:par>
                          <p:cTn id="79" fill="hold">
                            <p:stCondLst>
                              <p:cond delay="12500"/>
                            </p:stCondLst>
                            <p:childTnLst>
                              <p:par>
                                <p:cTn id="80" presetID="22" presetClass="entr" presetSubtype="8"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left)">
                                      <p:cBhvr>
                                        <p:cTn id="8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2" grpId="0" animBg="1"/>
      <p:bldP spid="3"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How Can We Help Others?</a:t>
            </a:r>
          </a:p>
        </p:txBody>
      </p:sp>
      <p:sp>
        <p:nvSpPr>
          <p:cNvPr id="5" name="Text"/>
          <p:cNvSpPr/>
          <p:nvPr/>
        </p:nvSpPr>
        <p:spPr>
          <a:xfrm>
            <a:off x="924551" y="1373204"/>
            <a:ext cx="7632700" cy="276999"/>
          </a:xfrm>
          <a:prstGeom prst="rect">
            <a:avLst/>
          </a:prstGeom>
        </p:spPr>
        <p:txBody>
          <a:bodyPr wrap="square" lIns="0" tIns="0" rIns="0" bIns="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We can show others they can reach out to us if they need help. </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366473"/>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Box 7">
            <a:extLst>
              <a:ext uri="{FF2B5EF4-FFF2-40B4-BE49-F238E27FC236}">
                <a16:creationId xmlns:a16="http://schemas.microsoft.com/office/drawing/2014/main" id="{F67BF195-0F3E-6013-040F-F2B1B4ED395D}"/>
              </a:ext>
            </a:extLst>
          </p:cNvPr>
          <p:cNvSpPr/>
          <p:nvPr/>
        </p:nvSpPr>
        <p:spPr>
          <a:xfrm>
            <a:off x="2024744" y="1956048"/>
            <a:ext cx="5094514" cy="517271"/>
          </a:xfrm>
          <a:prstGeom prst="roundRect">
            <a:avLst>
              <a:gd name="adj" fmla="val 50000"/>
            </a:avLst>
          </a:prstGeom>
          <a:solidFill>
            <a:srgbClr val="27295B"/>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How can we show others we want to help?</a:t>
            </a:r>
          </a:p>
        </p:txBody>
      </p:sp>
      <p:sp>
        <p:nvSpPr>
          <p:cNvPr id="8" name="Text Box 7">
            <a:extLst>
              <a:ext uri="{FF2B5EF4-FFF2-40B4-BE49-F238E27FC236}">
                <a16:creationId xmlns:a16="http://schemas.microsoft.com/office/drawing/2014/main" id="{A1397AD8-1958-1039-0167-D6FBC4AE517C}"/>
              </a:ext>
            </a:extLst>
          </p:cNvPr>
          <p:cNvSpPr/>
          <p:nvPr/>
        </p:nvSpPr>
        <p:spPr>
          <a:xfrm>
            <a:off x="755650" y="2675436"/>
            <a:ext cx="7632700" cy="517271"/>
          </a:xfrm>
          <a:prstGeom prst="roundRect">
            <a:avLst>
              <a:gd name="adj" fmla="val 50000"/>
            </a:avLst>
          </a:prstGeom>
          <a:solidFill>
            <a:srgbClr val="00ACE8"/>
          </a:solidFill>
          <a:ln w="28575">
            <a:solidFill>
              <a:srgbClr val="00ACE8"/>
            </a:solidFill>
          </a:ln>
          <a:effectLst>
            <a:outerShdw dist="38100" dir="2700000" algn="tl" rotWithShape="0">
              <a:srgbClr val="00ACE8"/>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48000" tIns="108000" rIns="108000" bIns="108000" rtlCol="0" anchor="ctr" anchorCtr="0">
            <a:noAutofit/>
          </a:bodyPr>
          <a:lstStyle/>
          <a:p>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Ask if someone is OK</a:t>
            </a:r>
          </a:p>
        </p:txBody>
      </p:sp>
      <p:sp>
        <p:nvSpPr>
          <p:cNvPr id="9" name="Text Box 7">
            <a:extLst>
              <a:ext uri="{FF2B5EF4-FFF2-40B4-BE49-F238E27FC236}">
                <a16:creationId xmlns:a16="http://schemas.microsoft.com/office/drawing/2014/main" id="{1FCA332B-8ACA-76F4-A321-677A838480DE}"/>
              </a:ext>
            </a:extLst>
          </p:cNvPr>
          <p:cNvSpPr/>
          <p:nvPr/>
        </p:nvSpPr>
        <p:spPr>
          <a:xfrm>
            <a:off x="755650" y="3346883"/>
            <a:ext cx="7632700" cy="517271"/>
          </a:xfrm>
          <a:prstGeom prst="roundRect">
            <a:avLst>
              <a:gd name="adj" fmla="val 50000"/>
            </a:avLst>
          </a:prstGeom>
          <a:solidFill>
            <a:srgbClr val="9061A5"/>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48000" tIns="108000" rIns="108000" bIns="108000" rtlCol="0" anchor="ctr" anchorCtr="0">
            <a:noAutofit/>
          </a:bodyPr>
          <a:lstStyle/>
          <a:p>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Smile at people</a:t>
            </a:r>
          </a:p>
        </p:txBody>
      </p:sp>
      <p:sp>
        <p:nvSpPr>
          <p:cNvPr id="10" name="Text Box 7">
            <a:extLst>
              <a:ext uri="{FF2B5EF4-FFF2-40B4-BE49-F238E27FC236}">
                <a16:creationId xmlns:a16="http://schemas.microsoft.com/office/drawing/2014/main" id="{D965FF63-3BBE-8C32-1CA7-CEA9326CD7D0}"/>
              </a:ext>
            </a:extLst>
          </p:cNvPr>
          <p:cNvSpPr/>
          <p:nvPr/>
        </p:nvSpPr>
        <p:spPr>
          <a:xfrm>
            <a:off x="755650" y="4049544"/>
            <a:ext cx="7632700" cy="517271"/>
          </a:xfrm>
          <a:prstGeom prst="roundRect">
            <a:avLst>
              <a:gd name="adj" fmla="val 50000"/>
            </a:avLst>
          </a:prstGeom>
          <a:solidFill>
            <a:srgbClr val="00ACE8"/>
          </a:solidFill>
          <a:ln w="28575">
            <a:solidFill>
              <a:srgbClr val="00ACE8"/>
            </a:solidFill>
          </a:ln>
          <a:effectLst>
            <a:outerShdw dist="38100" dir="2700000" algn="tl" rotWithShape="0">
              <a:srgbClr val="00ACE8"/>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48000" tIns="108000" rIns="108000" bIns="108000" rtlCol="0" anchor="ctr" anchorCtr="0">
            <a:noAutofit/>
          </a:bodyPr>
          <a:lstStyle/>
          <a:p>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Invite people to join in our game</a:t>
            </a:r>
          </a:p>
        </p:txBody>
      </p:sp>
      <p:sp>
        <p:nvSpPr>
          <p:cNvPr id="11" name="Text Box 7">
            <a:extLst>
              <a:ext uri="{FF2B5EF4-FFF2-40B4-BE49-F238E27FC236}">
                <a16:creationId xmlns:a16="http://schemas.microsoft.com/office/drawing/2014/main" id="{C4BEC57F-585B-086D-C015-1572853417A3}"/>
              </a:ext>
            </a:extLst>
          </p:cNvPr>
          <p:cNvSpPr/>
          <p:nvPr/>
        </p:nvSpPr>
        <p:spPr>
          <a:xfrm>
            <a:off x="755650" y="4720991"/>
            <a:ext cx="7632700" cy="517271"/>
          </a:xfrm>
          <a:prstGeom prst="roundRect">
            <a:avLst>
              <a:gd name="adj" fmla="val 50000"/>
            </a:avLst>
          </a:prstGeom>
          <a:solidFill>
            <a:srgbClr val="9061A5"/>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48000" tIns="108000" rIns="108000" bIns="108000" rtlCol="0" anchor="ctr" anchorCtr="0">
            <a:noAutofit/>
          </a:bodyPr>
          <a:lstStyle/>
          <a:p>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Talk to a friend who looks lonely</a:t>
            </a:r>
          </a:p>
        </p:txBody>
      </p:sp>
      <p:sp>
        <p:nvSpPr>
          <p:cNvPr id="12" name="Text Box 7">
            <a:extLst>
              <a:ext uri="{FF2B5EF4-FFF2-40B4-BE49-F238E27FC236}">
                <a16:creationId xmlns:a16="http://schemas.microsoft.com/office/drawing/2014/main" id="{57CA6A48-3964-35B0-D772-715F380D67F5}"/>
              </a:ext>
            </a:extLst>
          </p:cNvPr>
          <p:cNvSpPr/>
          <p:nvPr/>
        </p:nvSpPr>
        <p:spPr>
          <a:xfrm>
            <a:off x="755650" y="5391214"/>
            <a:ext cx="7632700" cy="517271"/>
          </a:xfrm>
          <a:prstGeom prst="roundRect">
            <a:avLst>
              <a:gd name="adj" fmla="val 50000"/>
            </a:avLst>
          </a:prstGeom>
          <a:solidFill>
            <a:srgbClr val="00ACE8"/>
          </a:solidFill>
          <a:ln w="28575">
            <a:solidFill>
              <a:srgbClr val="00ACE8"/>
            </a:solidFill>
          </a:ln>
          <a:effectLst>
            <a:outerShdw dist="38100" dir="2700000" algn="tl" rotWithShape="0">
              <a:srgbClr val="00ACE8"/>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48000" tIns="108000" rIns="108000" bIns="108000" rtlCol="0" anchor="ctr" anchorCtr="0">
            <a:noAutofit/>
          </a:bodyPr>
          <a:lstStyle/>
          <a:p>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Speak kindly to people</a:t>
            </a:r>
          </a:p>
        </p:txBody>
      </p:sp>
      <p:sp>
        <p:nvSpPr>
          <p:cNvPr id="13" name="Text Box 7">
            <a:extLst>
              <a:ext uri="{FF2B5EF4-FFF2-40B4-BE49-F238E27FC236}">
                <a16:creationId xmlns:a16="http://schemas.microsoft.com/office/drawing/2014/main" id="{AD988E22-3C3D-5C97-0AE3-30BC821CD1E1}"/>
              </a:ext>
            </a:extLst>
          </p:cNvPr>
          <p:cNvSpPr/>
          <p:nvPr/>
        </p:nvSpPr>
        <p:spPr>
          <a:xfrm>
            <a:off x="5216629" y="2675435"/>
            <a:ext cx="3171722" cy="3233045"/>
          </a:xfrm>
          <a:prstGeom prst="roundRect">
            <a:avLst>
              <a:gd name="adj" fmla="val 552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This shows people we treat others with kindness and respect. When people show kindness and respect,</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they can be</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there to</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help others.</a:t>
            </a:r>
          </a:p>
        </p:txBody>
      </p:sp>
      <p:pic>
        <p:nvPicPr>
          <p:cNvPr id="3" name="Picture 2">
            <a:extLst>
              <a:ext uri="{FF2B5EF4-FFF2-40B4-BE49-F238E27FC236}">
                <a16:creationId xmlns:a16="http://schemas.microsoft.com/office/drawing/2014/main" id="{629FD73D-EC18-EA42-4E6A-349E832926C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3507" b="347"/>
          <a:stretch/>
        </p:blipFill>
        <p:spPr>
          <a:xfrm>
            <a:off x="6524814" y="4091117"/>
            <a:ext cx="1892299" cy="1811393"/>
          </a:xfrm>
          <a:prstGeom prst="round2DiagRect">
            <a:avLst>
              <a:gd name="adj1" fmla="val 12155"/>
              <a:gd name="adj2" fmla="val 0"/>
            </a:avLst>
          </a:prstGeom>
        </p:spPr>
      </p:pic>
      <p:grpSp>
        <p:nvGrpSpPr>
          <p:cNvPr id="41" name="Group 40">
            <a:extLst>
              <a:ext uri="{FF2B5EF4-FFF2-40B4-BE49-F238E27FC236}">
                <a16:creationId xmlns:a16="http://schemas.microsoft.com/office/drawing/2014/main" id="{9C2F5CD0-85BB-43DF-5095-E33FDC9725C5}"/>
              </a:ext>
            </a:extLst>
          </p:cNvPr>
          <p:cNvGrpSpPr/>
          <p:nvPr/>
        </p:nvGrpSpPr>
        <p:grpSpPr>
          <a:xfrm>
            <a:off x="979884" y="2787615"/>
            <a:ext cx="350441" cy="292912"/>
            <a:chOff x="979884" y="2814394"/>
            <a:chExt cx="350441" cy="292912"/>
          </a:xfrm>
        </p:grpSpPr>
        <p:cxnSp>
          <p:nvCxnSpPr>
            <p:cNvPr id="16" name="Straight Connector 15">
              <a:extLst>
                <a:ext uri="{FF2B5EF4-FFF2-40B4-BE49-F238E27FC236}">
                  <a16:creationId xmlns:a16="http://schemas.microsoft.com/office/drawing/2014/main" id="{330C3637-AA34-677E-F010-05BE43B53067}"/>
                </a:ext>
              </a:extLst>
            </p:cNvPr>
            <p:cNvCxnSpPr>
              <a:cxnSpLocks/>
            </p:cNvCxnSpPr>
            <p:nvPr/>
          </p:nvCxnSpPr>
          <p:spPr>
            <a:xfrm>
              <a:off x="1061659" y="2938152"/>
              <a:ext cx="79772" cy="7977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57F46B4-5D2E-06DD-E716-FD9339646406}"/>
                </a:ext>
              </a:extLst>
            </p:cNvPr>
            <p:cNvCxnSpPr>
              <a:cxnSpLocks/>
            </p:cNvCxnSpPr>
            <p:nvPr/>
          </p:nvCxnSpPr>
          <p:spPr>
            <a:xfrm flipV="1">
              <a:off x="1143493" y="2831092"/>
              <a:ext cx="186832" cy="18683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2B00CE2-A9F2-66EC-7032-2B649465F05E}"/>
                </a:ext>
              </a:extLst>
            </p:cNvPr>
            <p:cNvCxnSpPr>
              <a:cxnSpLocks/>
            </p:cNvCxnSpPr>
            <p:nvPr/>
          </p:nvCxnSpPr>
          <p:spPr>
            <a:xfrm>
              <a:off x="979884" y="2814394"/>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EFE1D5C-7EF6-62B4-A0B6-3EFD4807293B}"/>
                </a:ext>
              </a:extLst>
            </p:cNvPr>
            <p:cNvCxnSpPr>
              <a:cxnSpLocks/>
            </p:cNvCxnSpPr>
            <p:nvPr/>
          </p:nvCxnSpPr>
          <p:spPr>
            <a:xfrm>
              <a:off x="979884" y="2814395"/>
              <a:ext cx="236547" cy="0"/>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8BFCB13-C110-C95A-539B-02EDE3159D5B}"/>
                </a:ext>
              </a:extLst>
            </p:cNvPr>
            <p:cNvCxnSpPr>
              <a:cxnSpLocks/>
            </p:cNvCxnSpPr>
            <p:nvPr/>
          </p:nvCxnSpPr>
          <p:spPr>
            <a:xfrm>
              <a:off x="1272797" y="3017924"/>
              <a:ext cx="0" cy="8938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7880C87-AAAB-6E63-8203-78A1001E57B8}"/>
                </a:ext>
              </a:extLst>
            </p:cNvPr>
            <p:cNvCxnSpPr>
              <a:cxnSpLocks/>
            </p:cNvCxnSpPr>
            <p:nvPr/>
          </p:nvCxnSpPr>
          <p:spPr>
            <a:xfrm rot="16200000">
              <a:off x="1126341" y="2960850"/>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9B6CD63A-8DBA-DE0A-7F0B-02537344E01D}"/>
              </a:ext>
            </a:extLst>
          </p:cNvPr>
          <p:cNvGrpSpPr/>
          <p:nvPr/>
        </p:nvGrpSpPr>
        <p:grpSpPr>
          <a:xfrm>
            <a:off x="979884" y="3459062"/>
            <a:ext cx="350441" cy="292912"/>
            <a:chOff x="979884" y="2814394"/>
            <a:chExt cx="350441" cy="292912"/>
          </a:xfrm>
        </p:grpSpPr>
        <p:cxnSp>
          <p:nvCxnSpPr>
            <p:cNvPr id="43" name="Straight Connector 42">
              <a:extLst>
                <a:ext uri="{FF2B5EF4-FFF2-40B4-BE49-F238E27FC236}">
                  <a16:creationId xmlns:a16="http://schemas.microsoft.com/office/drawing/2014/main" id="{83C51385-5DCE-8B81-E5E7-B7643D414FCC}"/>
                </a:ext>
              </a:extLst>
            </p:cNvPr>
            <p:cNvCxnSpPr>
              <a:cxnSpLocks/>
            </p:cNvCxnSpPr>
            <p:nvPr/>
          </p:nvCxnSpPr>
          <p:spPr>
            <a:xfrm>
              <a:off x="1061659" y="2938152"/>
              <a:ext cx="79772" cy="7977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03E5960-9098-D256-8A49-06AF32432520}"/>
                </a:ext>
              </a:extLst>
            </p:cNvPr>
            <p:cNvCxnSpPr>
              <a:cxnSpLocks/>
            </p:cNvCxnSpPr>
            <p:nvPr/>
          </p:nvCxnSpPr>
          <p:spPr>
            <a:xfrm flipV="1">
              <a:off x="1143493" y="2831092"/>
              <a:ext cx="186832" cy="18683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0469B93-D3E1-D8B8-985C-20EA80C66DA8}"/>
                </a:ext>
              </a:extLst>
            </p:cNvPr>
            <p:cNvCxnSpPr>
              <a:cxnSpLocks/>
            </p:cNvCxnSpPr>
            <p:nvPr/>
          </p:nvCxnSpPr>
          <p:spPr>
            <a:xfrm>
              <a:off x="979884" y="2814394"/>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2173463-1E10-04B1-32FA-7D2699C4936E}"/>
                </a:ext>
              </a:extLst>
            </p:cNvPr>
            <p:cNvCxnSpPr>
              <a:cxnSpLocks/>
            </p:cNvCxnSpPr>
            <p:nvPr/>
          </p:nvCxnSpPr>
          <p:spPr>
            <a:xfrm>
              <a:off x="979884" y="2814395"/>
              <a:ext cx="236547" cy="0"/>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DA1831A-09BE-CCBA-2504-FB5BA715F4EA}"/>
                </a:ext>
              </a:extLst>
            </p:cNvPr>
            <p:cNvCxnSpPr>
              <a:cxnSpLocks/>
            </p:cNvCxnSpPr>
            <p:nvPr/>
          </p:nvCxnSpPr>
          <p:spPr>
            <a:xfrm>
              <a:off x="1272797" y="3017924"/>
              <a:ext cx="0" cy="8938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21D52E69-1AB4-0991-3DD2-9368F7D948F2}"/>
                </a:ext>
              </a:extLst>
            </p:cNvPr>
            <p:cNvCxnSpPr>
              <a:cxnSpLocks/>
            </p:cNvCxnSpPr>
            <p:nvPr/>
          </p:nvCxnSpPr>
          <p:spPr>
            <a:xfrm rot="16200000">
              <a:off x="1126341" y="2960850"/>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49" name="Group 48">
            <a:extLst>
              <a:ext uri="{FF2B5EF4-FFF2-40B4-BE49-F238E27FC236}">
                <a16:creationId xmlns:a16="http://schemas.microsoft.com/office/drawing/2014/main" id="{861365FD-88A8-0C8B-2285-F3ED93340A22}"/>
              </a:ext>
            </a:extLst>
          </p:cNvPr>
          <p:cNvGrpSpPr/>
          <p:nvPr/>
        </p:nvGrpSpPr>
        <p:grpSpPr>
          <a:xfrm>
            <a:off x="979884" y="4161723"/>
            <a:ext cx="350441" cy="292912"/>
            <a:chOff x="979884" y="2814394"/>
            <a:chExt cx="350441" cy="292912"/>
          </a:xfrm>
        </p:grpSpPr>
        <p:cxnSp>
          <p:nvCxnSpPr>
            <p:cNvPr id="50" name="Straight Connector 49">
              <a:extLst>
                <a:ext uri="{FF2B5EF4-FFF2-40B4-BE49-F238E27FC236}">
                  <a16:creationId xmlns:a16="http://schemas.microsoft.com/office/drawing/2014/main" id="{E2C77123-46B0-7D81-20C7-A3F0C8A3845C}"/>
                </a:ext>
              </a:extLst>
            </p:cNvPr>
            <p:cNvCxnSpPr>
              <a:cxnSpLocks/>
            </p:cNvCxnSpPr>
            <p:nvPr/>
          </p:nvCxnSpPr>
          <p:spPr>
            <a:xfrm>
              <a:off x="1061659" y="2938152"/>
              <a:ext cx="79772" cy="7977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3840725A-223F-1B24-3971-07502B45C9F9}"/>
                </a:ext>
              </a:extLst>
            </p:cNvPr>
            <p:cNvCxnSpPr>
              <a:cxnSpLocks/>
            </p:cNvCxnSpPr>
            <p:nvPr/>
          </p:nvCxnSpPr>
          <p:spPr>
            <a:xfrm flipV="1">
              <a:off x="1143493" y="2831092"/>
              <a:ext cx="186832" cy="18683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A2174C4-F172-BE3B-1545-07806B465273}"/>
                </a:ext>
              </a:extLst>
            </p:cNvPr>
            <p:cNvCxnSpPr>
              <a:cxnSpLocks/>
            </p:cNvCxnSpPr>
            <p:nvPr/>
          </p:nvCxnSpPr>
          <p:spPr>
            <a:xfrm>
              <a:off x="979884" y="2814394"/>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5FFA840-403E-CE92-6628-C06DE7B39C12}"/>
                </a:ext>
              </a:extLst>
            </p:cNvPr>
            <p:cNvCxnSpPr>
              <a:cxnSpLocks/>
            </p:cNvCxnSpPr>
            <p:nvPr/>
          </p:nvCxnSpPr>
          <p:spPr>
            <a:xfrm>
              <a:off x="979884" y="2814395"/>
              <a:ext cx="236547" cy="0"/>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7FA4C82F-ACD3-A4FB-1DD3-C6D99289E2F5}"/>
                </a:ext>
              </a:extLst>
            </p:cNvPr>
            <p:cNvCxnSpPr>
              <a:cxnSpLocks/>
            </p:cNvCxnSpPr>
            <p:nvPr/>
          </p:nvCxnSpPr>
          <p:spPr>
            <a:xfrm>
              <a:off x="1272797" y="3017924"/>
              <a:ext cx="0" cy="8938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4FEBEAEA-254A-8CA3-F638-B8D1A22200E6}"/>
                </a:ext>
              </a:extLst>
            </p:cNvPr>
            <p:cNvCxnSpPr>
              <a:cxnSpLocks/>
            </p:cNvCxnSpPr>
            <p:nvPr/>
          </p:nvCxnSpPr>
          <p:spPr>
            <a:xfrm rot="16200000">
              <a:off x="1126341" y="2960850"/>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068BBA32-D5CE-46CF-1CCD-CEA6AE491670}"/>
              </a:ext>
            </a:extLst>
          </p:cNvPr>
          <p:cNvGrpSpPr/>
          <p:nvPr/>
        </p:nvGrpSpPr>
        <p:grpSpPr>
          <a:xfrm>
            <a:off x="979884" y="4833170"/>
            <a:ext cx="350441" cy="292912"/>
            <a:chOff x="979884" y="2814394"/>
            <a:chExt cx="350441" cy="292912"/>
          </a:xfrm>
        </p:grpSpPr>
        <p:cxnSp>
          <p:nvCxnSpPr>
            <p:cNvPr id="57" name="Straight Connector 56">
              <a:extLst>
                <a:ext uri="{FF2B5EF4-FFF2-40B4-BE49-F238E27FC236}">
                  <a16:creationId xmlns:a16="http://schemas.microsoft.com/office/drawing/2014/main" id="{2D203E64-8EE1-0962-116F-0CB1D9C57D7F}"/>
                </a:ext>
              </a:extLst>
            </p:cNvPr>
            <p:cNvCxnSpPr>
              <a:cxnSpLocks/>
            </p:cNvCxnSpPr>
            <p:nvPr/>
          </p:nvCxnSpPr>
          <p:spPr>
            <a:xfrm>
              <a:off x="1061659" y="2938152"/>
              <a:ext cx="79772" cy="7977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4A895D97-92A0-7FAB-F682-096F3E2F7FDE}"/>
                </a:ext>
              </a:extLst>
            </p:cNvPr>
            <p:cNvCxnSpPr>
              <a:cxnSpLocks/>
            </p:cNvCxnSpPr>
            <p:nvPr/>
          </p:nvCxnSpPr>
          <p:spPr>
            <a:xfrm flipV="1">
              <a:off x="1143493" y="2831092"/>
              <a:ext cx="186832" cy="18683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9B06A519-EEBE-861D-8966-155A097B34DA}"/>
                </a:ext>
              </a:extLst>
            </p:cNvPr>
            <p:cNvCxnSpPr>
              <a:cxnSpLocks/>
            </p:cNvCxnSpPr>
            <p:nvPr/>
          </p:nvCxnSpPr>
          <p:spPr>
            <a:xfrm>
              <a:off x="979884" y="2814394"/>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93A35DA2-E8CD-97BA-5050-6F3F8E5E83C5}"/>
                </a:ext>
              </a:extLst>
            </p:cNvPr>
            <p:cNvCxnSpPr>
              <a:cxnSpLocks/>
            </p:cNvCxnSpPr>
            <p:nvPr/>
          </p:nvCxnSpPr>
          <p:spPr>
            <a:xfrm>
              <a:off x="979884" y="2814395"/>
              <a:ext cx="236547" cy="0"/>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74846B0-BDC7-808A-1D80-CF4DB03FB68F}"/>
                </a:ext>
              </a:extLst>
            </p:cNvPr>
            <p:cNvCxnSpPr>
              <a:cxnSpLocks/>
            </p:cNvCxnSpPr>
            <p:nvPr/>
          </p:nvCxnSpPr>
          <p:spPr>
            <a:xfrm>
              <a:off x="1272797" y="3017924"/>
              <a:ext cx="0" cy="8938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773D21A0-1E79-2B69-3995-F214EFD91330}"/>
                </a:ext>
              </a:extLst>
            </p:cNvPr>
            <p:cNvCxnSpPr>
              <a:cxnSpLocks/>
            </p:cNvCxnSpPr>
            <p:nvPr/>
          </p:nvCxnSpPr>
          <p:spPr>
            <a:xfrm rot="16200000">
              <a:off x="1126341" y="2960850"/>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BF83870C-6E2E-DD01-0CB9-70021E682208}"/>
              </a:ext>
            </a:extLst>
          </p:cNvPr>
          <p:cNvGrpSpPr/>
          <p:nvPr/>
        </p:nvGrpSpPr>
        <p:grpSpPr>
          <a:xfrm>
            <a:off x="979884" y="5503393"/>
            <a:ext cx="350441" cy="292912"/>
            <a:chOff x="979884" y="2814394"/>
            <a:chExt cx="350441" cy="292912"/>
          </a:xfrm>
        </p:grpSpPr>
        <p:cxnSp>
          <p:nvCxnSpPr>
            <p:cNvPr id="64" name="Straight Connector 63">
              <a:extLst>
                <a:ext uri="{FF2B5EF4-FFF2-40B4-BE49-F238E27FC236}">
                  <a16:creationId xmlns:a16="http://schemas.microsoft.com/office/drawing/2014/main" id="{6F26B22F-8731-D96F-A786-3EB463A7A7ED}"/>
                </a:ext>
              </a:extLst>
            </p:cNvPr>
            <p:cNvCxnSpPr>
              <a:cxnSpLocks/>
            </p:cNvCxnSpPr>
            <p:nvPr/>
          </p:nvCxnSpPr>
          <p:spPr>
            <a:xfrm>
              <a:off x="1061659" y="2938152"/>
              <a:ext cx="79772" cy="7977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32BD664-8625-6BD3-C115-C658EF3F0CA4}"/>
                </a:ext>
              </a:extLst>
            </p:cNvPr>
            <p:cNvCxnSpPr>
              <a:cxnSpLocks/>
            </p:cNvCxnSpPr>
            <p:nvPr/>
          </p:nvCxnSpPr>
          <p:spPr>
            <a:xfrm flipV="1">
              <a:off x="1143493" y="2831092"/>
              <a:ext cx="186832" cy="18683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2C3BDA17-9FEE-459C-E4F3-70EBBB22CA66}"/>
                </a:ext>
              </a:extLst>
            </p:cNvPr>
            <p:cNvCxnSpPr>
              <a:cxnSpLocks/>
            </p:cNvCxnSpPr>
            <p:nvPr/>
          </p:nvCxnSpPr>
          <p:spPr>
            <a:xfrm>
              <a:off x="979884" y="2814394"/>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3969B0E5-5AA4-1E1B-6914-B98E9AAE3D27}"/>
                </a:ext>
              </a:extLst>
            </p:cNvPr>
            <p:cNvCxnSpPr>
              <a:cxnSpLocks/>
            </p:cNvCxnSpPr>
            <p:nvPr/>
          </p:nvCxnSpPr>
          <p:spPr>
            <a:xfrm>
              <a:off x="979884" y="2814395"/>
              <a:ext cx="236547" cy="0"/>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0EC13427-D5F6-8FD2-C6F7-CA61F689661A}"/>
                </a:ext>
              </a:extLst>
            </p:cNvPr>
            <p:cNvCxnSpPr>
              <a:cxnSpLocks/>
            </p:cNvCxnSpPr>
            <p:nvPr/>
          </p:nvCxnSpPr>
          <p:spPr>
            <a:xfrm>
              <a:off x="1272797" y="3017924"/>
              <a:ext cx="0" cy="8938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3D20DBFD-A623-E3D6-939F-42227D6A234D}"/>
                </a:ext>
              </a:extLst>
            </p:cNvPr>
            <p:cNvCxnSpPr>
              <a:cxnSpLocks/>
            </p:cNvCxnSpPr>
            <p:nvPr/>
          </p:nvCxnSpPr>
          <p:spPr>
            <a:xfrm rot="16200000">
              <a:off x="1126341" y="2960850"/>
              <a:ext cx="0" cy="292912"/>
            </a:xfrm>
            <a:prstGeom prst="line">
              <a:avLst/>
            </a:prstGeom>
            <a:ln w="698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a16="http://schemas.microsoft.com/office/drawing/2014/main" id="{C11AE470-13D5-7F41-7E01-94FDA905B686}"/>
              </a:ext>
            </a:extLst>
          </p:cNvPr>
          <p:cNvGrpSpPr/>
          <p:nvPr/>
        </p:nvGrpSpPr>
        <p:grpSpPr>
          <a:xfrm>
            <a:off x="993540" y="765175"/>
            <a:ext cx="7156920" cy="361074"/>
            <a:chOff x="993540" y="765175"/>
            <a:chExt cx="7156920" cy="361074"/>
          </a:xfrm>
        </p:grpSpPr>
        <p:pic>
          <p:nvPicPr>
            <p:cNvPr id="70" name="Picture 69">
              <a:extLst>
                <a:ext uri="{FF2B5EF4-FFF2-40B4-BE49-F238E27FC236}">
                  <a16:creationId xmlns:a16="http://schemas.microsoft.com/office/drawing/2014/main" id="{161F73DE-C2C7-9CBA-71FC-940C2083B5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4679" y="765175"/>
              <a:ext cx="445781" cy="361074"/>
            </a:xfrm>
            <a:prstGeom prst="rect">
              <a:avLst/>
            </a:prstGeom>
          </p:spPr>
        </p:pic>
        <p:pic>
          <p:nvPicPr>
            <p:cNvPr id="71" name="Picture 70">
              <a:extLst>
                <a:ext uri="{FF2B5EF4-FFF2-40B4-BE49-F238E27FC236}">
                  <a16:creationId xmlns:a16="http://schemas.microsoft.com/office/drawing/2014/main" id="{9EC3F3D1-CD7A-BFAA-978D-C03AA70D11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93540" y="765175"/>
              <a:ext cx="445781" cy="361074"/>
            </a:xfrm>
            <a:prstGeom prst="rect">
              <a:avLst/>
            </a:prstGeom>
          </p:spPr>
        </p:pic>
      </p:grpSp>
    </p:spTree>
    <p:extLst>
      <p:ext uri="{BB962C8B-B14F-4D97-AF65-F5344CB8AC3E}">
        <p14:creationId xmlns:p14="http://schemas.microsoft.com/office/powerpoint/2010/main" val="220181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750"/>
                                        <p:tgtEl>
                                          <p:spTgt spid="30"/>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75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750" fill="hold"/>
                                        <p:tgtEl>
                                          <p:spTgt spid="41"/>
                                        </p:tgtEl>
                                        <p:attrNameLst>
                                          <p:attrName>ppt_w</p:attrName>
                                        </p:attrNameLst>
                                      </p:cBhvr>
                                      <p:tavLst>
                                        <p:tav tm="0">
                                          <p:val>
                                            <p:fltVal val="0"/>
                                          </p:val>
                                        </p:tav>
                                        <p:tav tm="100000">
                                          <p:val>
                                            <p:strVal val="#ppt_w"/>
                                          </p:val>
                                        </p:tav>
                                      </p:tavLst>
                                    </p:anim>
                                    <p:anim calcmode="lin" valueType="num">
                                      <p:cBhvr>
                                        <p:cTn id="22" dur="750" fill="hold"/>
                                        <p:tgtEl>
                                          <p:spTgt spid="41"/>
                                        </p:tgtEl>
                                        <p:attrNameLst>
                                          <p:attrName>ppt_h</p:attrName>
                                        </p:attrNameLst>
                                      </p:cBhvr>
                                      <p:tavLst>
                                        <p:tav tm="0">
                                          <p:val>
                                            <p:fltVal val="0"/>
                                          </p:val>
                                        </p:tav>
                                        <p:tav tm="100000">
                                          <p:val>
                                            <p:strVal val="#ppt_h"/>
                                          </p:val>
                                        </p:tav>
                                      </p:tavLst>
                                    </p:anim>
                                    <p:animEffect transition="in" filter="fade">
                                      <p:cBhvr>
                                        <p:cTn id="23" dur="750"/>
                                        <p:tgtEl>
                                          <p:spTgt spid="4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75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750" fill="hold"/>
                                        <p:tgtEl>
                                          <p:spTgt spid="42"/>
                                        </p:tgtEl>
                                        <p:attrNameLst>
                                          <p:attrName>ppt_w</p:attrName>
                                        </p:attrNameLst>
                                      </p:cBhvr>
                                      <p:tavLst>
                                        <p:tav tm="0">
                                          <p:val>
                                            <p:fltVal val="0"/>
                                          </p:val>
                                        </p:tav>
                                        <p:tav tm="100000">
                                          <p:val>
                                            <p:strVal val="#ppt_w"/>
                                          </p:val>
                                        </p:tav>
                                      </p:tavLst>
                                    </p:anim>
                                    <p:anim calcmode="lin" valueType="num">
                                      <p:cBhvr>
                                        <p:cTn id="32" dur="750" fill="hold"/>
                                        <p:tgtEl>
                                          <p:spTgt spid="42"/>
                                        </p:tgtEl>
                                        <p:attrNameLst>
                                          <p:attrName>ppt_h</p:attrName>
                                        </p:attrNameLst>
                                      </p:cBhvr>
                                      <p:tavLst>
                                        <p:tav tm="0">
                                          <p:val>
                                            <p:fltVal val="0"/>
                                          </p:val>
                                        </p:tav>
                                        <p:tav tm="100000">
                                          <p:val>
                                            <p:strVal val="#ppt_h"/>
                                          </p:val>
                                        </p:tav>
                                      </p:tavLst>
                                    </p:anim>
                                    <p:animEffect transition="in" filter="fade">
                                      <p:cBhvr>
                                        <p:cTn id="33" dur="750"/>
                                        <p:tgtEl>
                                          <p:spTgt spid="4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75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750" fill="hold"/>
                                        <p:tgtEl>
                                          <p:spTgt spid="49"/>
                                        </p:tgtEl>
                                        <p:attrNameLst>
                                          <p:attrName>ppt_w</p:attrName>
                                        </p:attrNameLst>
                                      </p:cBhvr>
                                      <p:tavLst>
                                        <p:tav tm="0">
                                          <p:val>
                                            <p:fltVal val="0"/>
                                          </p:val>
                                        </p:tav>
                                        <p:tav tm="100000">
                                          <p:val>
                                            <p:strVal val="#ppt_w"/>
                                          </p:val>
                                        </p:tav>
                                      </p:tavLst>
                                    </p:anim>
                                    <p:anim calcmode="lin" valueType="num">
                                      <p:cBhvr>
                                        <p:cTn id="42" dur="750" fill="hold"/>
                                        <p:tgtEl>
                                          <p:spTgt spid="49"/>
                                        </p:tgtEl>
                                        <p:attrNameLst>
                                          <p:attrName>ppt_h</p:attrName>
                                        </p:attrNameLst>
                                      </p:cBhvr>
                                      <p:tavLst>
                                        <p:tav tm="0">
                                          <p:val>
                                            <p:fltVal val="0"/>
                                          </p:val>
                                        </p:tav>
                                        <p:tav tm="100000">
                                          <p:val>
                                            <p:strVal val="#ppt_h"/>
                                          </p:val>
                                        </p:tav>
                                      </p:tavLst>
                                    </p:anim>
                                    <p:animEffect transition="in" filter="fade">
                                      <p:cBhvr>
                                        <p:cTn id="43" dur="750"/>
                                        <p:tgtEl>
                                          <p:spTgt spid="4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75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750" fill="hold"/>
                                        <p:tgtEl>
                                          <p:spTgt spid="56"/>
                                        </p:tgtEl>
                                        <p:attrNameLst>
                                          <p:attrName>ppt_w</p:attrName>
                                        </p:attrNameLst>
                                      </p:cBhvr>
                                      <p:tavLst>
                                        <p:tav tm="0">
                                          <p:val>
                                            <p:fltVal val="0"/>
                                          </p:val>
                                        </p:tav>
                                        <p:tav tm="100000">
                                          <p:val>
                                            <p:strVal val="#ppt_w"/>
                                          </p:val>
                                        </p:tav>
                                      </p:tavLst>
                                    </p:anim>
                                    <p:anim calcmode="lin" valueType="num">
                                      <p:cBhvr>
                                        <p:cTn id="52" dur="750" fill="hold"/>
                                        <p:tgtEl>
                                          <p:spTgt spid="56"/>
                                        </p:tgtEl>
                                        <p:attrNameLst>
                                          <p:attrName>ppt_h</p:attrName>
                                        </p:attrNameLst>
                                      </p:cBhvr>
                                      <p:tavLst>
                                        <p:tav tm="0">
                                          <p:val>
                                            <p:fltVal val="0"/>
                                          </p:val>
                                        </p:tav>
                                        <p:tav tm="100000">
                                          <p:val>
                                            <p:strVal val="#ppt_h"/>
                                          </p:val>
                                        </p:tav>
                                      </p:tavLst>
                                    </p:anim>
                                    <p:animEffect transition="in" filter="fade">
                                      <p:cBhvr>
                                        <p:cTn id="53" dur="750"/>
                                        <p:tgtEl>
                                          <p:spTgt spid="5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75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p:cTn id="61" dur="750" fill="hold"/>
                                        <p:tgtEl>
                                          <p:spTgt spid="63"/>
                                        </p:tgtEl>
                                        <p:attrNameLst>
                                          <p:attrName>ppt_w</p:attrName>
                                        </p:attrNameLst>
                                      </p:cBhvr>
                                      <p:tavLst>
                                        <p:tav tm="0">
                                          <p:val>
                                            <p:fltVal val="0"/>
                                          </p:val>
                                        </p:tav>
                                        <p:tav tm="100000">
                                          <p:val>
                                            <p:strVal val="#ppt_w"/>
                                          </p:val>
                                        </p:tav>
                                      </p:tavLst>
                                    </p:anim>
                                    <p:anim calcmode="lin" valueType="num">
                                      <p:cBhvr>
                                        <p:cTn id="62" dur="750" fill="hold"/>
                                        <p:tgtEl>
                                          <p:spTgt spid="63"/>
                                        </p:tgtEl>
                                        <p:attrNameLst>
                                          <p:attrName>ppt_h</p:attrName>
                                        </p:attrNameLst>
                                      </p:cBhvr>
                                      <p:tavLst>
                                        <p:tav tm="0">
                                          <p:val>
                                            <p:fltVal val="0"/>
                                          </p:val>
                                        </p:tav>
                                        <p:tav tm="100000">
                                          <p:val>
                                            <p:strVal val="#ppt_h"/>
                                          </p:val>
                                        </p:tav>
                                      </p:tavLst>
                                    </p:anim>
                                    <p:animEffect transition="in" filter="fade">
                                      <p:cBhvr>
                                        <p:cTn id="63" dur="750"/>
                                        <p:tgtEl>
                                          <p:spTgt spid="6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75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left)">
                                      <p:cBhvr>
                                        <p:cTn id="71" dur="750"/>
                                        <p:tgtEl>
                                          <p:spTgt spid="13"/>
                                        </p:tgtEl>
                                      </p:cBhvr>
                                    </p:animEffect>
                                  </p:childTnLst>
                                </p:cTn>
                              </p:par>
                            </p:childTnLst>
                          </p:cTn>
                        </p:par>
                        <p:par>
                          <p:cTn id="72" fill="hold">
                            <p:stCondLst>
                              <p:cond delay="750"/>
                            </p:stCondLst>
                            <p:childTnLst>
                              <p:par>
                                <p:cTn id="73" presetID="10" presetClass="entr" presetSubtype="0"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7" grpId="0" animBg="1"/>
      <p:bldP spid="8" grpId="0" animBg="1"/>
      <p:bldP spid="9"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How Can Reaching Out Help?</a:t>
            </a:r>
          </a:p>
        </p:txBody>
      </p:sp>
      <p:sp>
        <p:nvSpPr>
          <p:cNvPr id="2" name="Text Box 7">
            <a:extLst>
              <a:ext uri="{FF2B5EF4-FFF2-40B4-BE49-F238E27FC236}">
                <a16:creationId xmlns:a16="http://schemas.microsoft.com/office/drawing/2014/main" id="{3E111A96-CB08-4EF8-22FB-2E4D7FD36CC6}"/>
              </a:ext>
            </a:extLst>
          </p:cNvPr>
          <p:cNvSpPr/>
          <p:nvPr/>
        </p:nvSpPr>
        <p:spPr>
          <a:xfrm>
            <a:off x="755650" y="1453290"/>
            <a:ext cx="7632700" cy="854246"/>
          </a:xfrm>
          <a:prstGeom prst="roundRect">
            <a:avLst>
              <a:gd name="adj" fmla="val 1718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2520000" bIns="108000" rtlCol="0" anchor="b"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Using your </a:t>
            </a: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Reach Out Role Play Card </a:t>
            </a: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we will now work in small groups to create a role play. </a:t>
            </a:r>
          </a:p>
        </p:txBody>
      </p:sp>
      <p:sp>
        <p:nvSpPr>
          <p:cNvPr id="4" name="Text Box 7">
            <a:extLst>
              <a:ext uri="{FF2B5EF4-FFF2-40B4-BE49-F238E27FC236}">
                <a16:creationId xmlns:a16="http://schemas.microsoft.com/office/drawing/2014/main" id="{2F579869-79F0-83E9-CA5B-096A37F78D36}"/>
              </a:ext>
            </a:extLst>
          </p:cNvPr>
          <p:cNvSpPr/>
          <p:nvPr/>
        </p:nvSpPr>
        <p:spPr>
          <a:xfrm>
            <a:off x="755650" y="2503815"/>
            <a:ext cx="7632700" cy="854246"/>
          </a:xfrm>
          <a:prstGeom prst="roundRect">
            <a:avLst>
              <a:gd name="adj" fmla="val 1718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In your role play you need to show someone</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who is being bullied and show how reaching out can help.</a:t>
            </a:r>
          </a:p>
        </p:txBody>
      </p:sp>
      <p:sp>
        <p:nvSpPr>
          <p:cNvPr id="6" name="Text Box 7">
            <a:extLst>
              <a:ext uri="{FF2B5EF4-FFF2-40B4-BE49-F238E27FC236}">
                <a16:creationId xmlns:a16="http://schemas.microsoft.com/office/drawing/2014/main" id="{851A3305-54B5-D0C6-4F4D-C760D1AA97B2}"/>
              </a:ext>
            </a:extLst>
          </p:cNvPr>
          <p:cNvSpPr/>
          <p:nvPr/>
        </p:nvSpPr>
        <p:spPr>
          <a:xfrm>
            <a:off x="750885" y="3558375"/>
            <a:ext cx="7632700" cy="2534450"/>
          </a:xfrm>
          <a:prstGeom prst="roundRect">
            <a:avLst>
              <a:gd name="adj" fmla="val 9764"/>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Now let’s think about how it felt to reach out for help. How did it feel if you were:</a:t>
            </a:r>
          </a:p>
          <a:p>
            <a:endParaRPr lang="en-GB"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endParaRPr>
          </a:p>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The person reaching out?</a:t>
            </a:r>
          </a:p>
          <a:p>
            <a:pPr algn="ctr"/>
            <a:endPar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endParaRPr>
          </a:p>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The person who was reached out to?</a:t>
            </a:r>
          </a:p>
        </p:txBody>
      </p:sp>
      <p:pic>
        <p:nvPicPr>
          <p:cNvPr id="10" name="Picture 9">
            <a:extLst>
              <a:ext uri="{FF2B5EF4-FFF2-40B4-BE49-F238E27FC236}">
                <a16:creationId xmlns:a16="http://schemas.microsoft.com/office/drawing/2014/main" id="{8117394D-51CA-F70D-83A7-43AFCA405F6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39777" b="9382"/>
          <a:stretch/>
        </p:blipFill>
        <p:spPr>
          <a:xfrm>
            <a:off x="1001487" y="4407576"/>
            <a:ext cx="2486427" cy="2457018"/>
          </a:xfrm>
          <a:prstGeom prst="rect">
            <a:avLst/>
          </a:prstGeom>
        </p:spPr>
      </p:pic>
      <p:pic>
        <p:nvPicPr>
          <p:cNvPr id="11" name="Picture 10">
            <a:extLst>
              <a:ext uri="{FF2B5EF4-FFF2-40B4-BE49-F238E27FC236}">
                <a16:creationId xmlns:a16="http://schemas.microsoft.com/office/drawing/2014/main" id="{F0A30770-334C-66F6-FEF9-EAC3C89152C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2068" b="9382"/>
          <a:stretch/>
        </p:blipFill>
        <p:spPr>
          <a:xfrm>
            <a:off x="6662461" y="4407576"/>
            <a:ext cx="1566096" cy="2457018"/>
          </a:xfrm>
          <a:prstGeom prst="rect">
            <a:avLst/>
          </a:prstGeom>
        </p:spPr>
      </p:pic>
      <p:pic>
        <p:nvPicPr>
          <p:cNvPr id="12" name="Picture 11">
            <a:extLst>
              <a:ext uri="{FF2B5EF4-FFF2-40B4-BE49-F238E27FC236}">
                <a16:creationId xmlns:a16="http://schemas.microsoft.com/office/drawing/2014/main" id="{363C390A-B872-EF1C-5D1C-B76038D6E8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2569" y="765175"/>
            <a:ext cx="445781" cy="361074"/>
          </a:xfrm>
          <a:prstGeom prst="rect">
            <a:avLst/>
          </a:prstGeom>
        </p:spPr>
      </p:pic>
      <p:pic>
        <p:nvPicPr>
          <p:cNvPr id="13" name="Picture 12">
            <a:extLst>
              <a:ext uri="{FF2B5EF4-FFF2-40B4-BE49-F238E27FC236}">
                <a16:creationId xmlns:a16="http://schemas.microsoft.com/office/drawing/2014/main" id="{0904A7BC-8646-C281-A827-56849C51EB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55650" y="765175"/>
            <a:ext cx="445781" cy="361074"/>
          </a:xfrm>
          <a:prstGeom prst="rect">
            <a:avLst/>
          </a:prstGeom>
        </p:spPr>
      </p:pic>
      <p:pic>
        <p:nvPicPr>
          <p:cNvPr id="7" name="Picture 6">
            <a:extLst>
              <a:ext uri="{FF2B5EF4-FFF2-40B4-BE49-F238E27FC236}">
                <a16:creationId xmlns:a16="http://schemas.microsoft.com/office/drawing/2014/main" id="{87F79BF1-2452-CD30-C81E-BDA70C875C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3725">
            <a:off x="5999480" y="1326250"/>
            <a:ext cx="2129304" cy="1505930"/>
          </a:xfrm>
          <a:prstGeom prst="rect">
            <a:avLst/>
          </a:prstGeom>
          <a:ln w="12700">
            <a:solidFill>
              <a:srgbClr val="27295B"/>
            </a:solidFill>
          </a:ln>
        </p:spPr>
      </p:pic>
      <p:pic>
        <p:nvPicPr>
          <p:cNvPr id="9" name="Picture 8">
            <a:extLst>
              <a:ext uri="{FF2B5EF4-FFF2-40B4-BE49-F238E27FC236}">
                <a16:creationId xmlns:a16="http://schemas.microsoft.com/office/drawing/2014/main" id="{E361EBA4-F4D5-8801-6B49-818FE489396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 r="50871" b="51057"/>
          <a:stretch/>
        </p:blipFill>
        <p:spPr>
          <a:xfrm rot="594879">
            <a:off x="7175139" y="2607388"/>
            <a:ext cx="1046124" cy="737054"/>
          </a:xfrm>
          <a:prstGeom prst="rect">
            <a:avLst/>
          </a:prstGeom>
          <a:ln w="12700">
            <a:solidFill>
              <a:srgbClr val="27295B"/>
            </a:solidFill>
          </a:ln>
        </p:spPr>
      </p:pic>
    </p:spTree>
    <p:extLst>
      <p:ext uri="{BB962C8B-B14F-4D97-AF65-F5344CB8AC3E}">
        <p14:creationId xmlns:p14="http://schemas.microsoft.com/office/powerpoint/2010/main" val="128794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75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
                                            <p:bg/>
                                          </p:spTgt>
                                        </p:tgtEl>
                                        <p:attrNameLst>
                                          <p:attrName>style.visibility</p:attrName>
                                        </p:attrNameLst>
                                      </p:cBhvr>
                                      <p:to>
                                        <p:strVal val="visible"/>
                                      </p:to>
                                    </p:set>
                                    <p:animEffect transition="in" filter="wipe(up)">
                                      <p:cBhvr>
                                        <p:cTn id="29" dur="750"/>
                                        <p:tgtEl>
                                          <p:spTgt spid="6">
                                            <p:bg/>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wipe(left)">
                                      <p:cBhvr>
                                        <p:cTn id="32" dur="75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wipe(left)">
                                      <p:cBhvr>
                                        <p:cTn id="37" dur="750"/>
                                        <p:tgtEl>
                                          <p:spTgt spid="6">
                                            <p:txEl>
                                              <p:pRg st="2" end="2"/>
                                            </p:txEl>
                                          </p:spTgt>
                                        </p:tgtEl>
                                      </p:cBhvr>
                                    </p:animEffect>
                                  </p:childTnLst>
                                </p:cTn>
                              </p:par>
                            </p:childTnLst>
                          </p:cTn>
                        </p:par>
                        <p:par>
                          <p:cTn id="38" fill="hold">
                            <p:stCondLst>
                              <p:cond delay="750"/>
                            </p:stCondLst>
                            <p:childTnLst>
                              <p:par>
                                <p:cTn id="39" presetID="4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xEl>
                                              <p:pRg st="4" end="4"/>
                                            </p:txEl>
                                          </p:spTgt>
                                        </p:tgtEl>
                                        <p:attrNameLst>
                                          <p:attrName>style.visibility</p:attrName>
                                        </p:attrNameLst>
                                      </p:cBhvr>
                                      <p:to>
                                        <p:strVal val="visible"/>
                                      </p:to>
                                    </p:set>
                                    <p:animEffect transition="in" filter="wipe(left)">
                                      <p:cBhvr>
                                        <p:cTn id="48" dur="750"/>
                                        <p:tgtEl>
                                          <p:spTgt spid="6">
                                            <p:txEl>
                                              <p:pRg st="4" end="4"/>
                                            </p:txEl>
                                          </p:spTgt>
                                        </p:tgtEl>
                                      </p:cBhvr>
                                    </p:animEffect>
                                  </p:childTnLst>
                                </p:cTn>
                              </p:par>
                            </p:childTnLst>
                          </p:cTn>
                        </p:par>
                        <p:par>
                          <p:cTn id="49" fill="hold">
                            <p:stCondLst>
                              <p:cond delay="750"/>
                            </p:stCondLst>
                            <p:childTnLst>
                              <p:par>
                                <p:cTn id="50" presetID="42" presetClass="entr" presetSubtype="0"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uiExpand="1"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How Can Reaching Out Help?</a:t>
            </a:r>
          </a:p>
        </p:txBody>
      </p:sp>
      <p:sp>
        <p:nvSpPr>
          <p:cNvPr id="3" name="Text Box 7">
            <a:extLst>
              <a:ext uri="{FF2B5EF4-FFF2-40B4-BE49-F238E27FC236}">
                <a16:creationId xmlns:a16="http://schemas.microsoft.com/office/drawing/2014/main" id="{CD6F7BFA-958A-28FC-88AE-F17AD7D47FD7}"/>
              </a:ext>
            </a:extLst>
          </p:cNvPr>
          <p:cNvSpPr/>
          <p:nvPr/>
        </p:nvSpPr>
        <p:spPr>
          <a:xfrm>
            <a:off x="750885" y="1485550"/>
            <a:ext cx="7632700" cy="1066800"/>
          </a:xfrm>
          <a:prstGeom prst="roundRect">
            <a:avLst>
              <a:gd name="adj" fmla="val 1414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If someone experiencing bullying reaches out for help, or if people reach out to offer help, this person may feel:</a:t>
            </a:r>
          </a:p>
        </p:txBody>
      </p:sp>
      <p:sp>
        <p:nvSpPr>
          <p:cNvPr id="4" name="Text Box 7">
            <a:extLst>
              <a:ext uri="{FF2B5EF4-FFF2-40B4-BE49-F238E27FC236}">
                <a16:creationId xmlns:a16="http://schemas.microsoft.com/office/drawing/2014/main" id="{58F6CB00-0C3E-A78A-F106-4BC7F350E362}"/>
              </a:ext>
            </a:extLst>
          </p:cNvPr>
          <p:cNvSpPr/>
          <p:nvPr/>
        </p:nvSpPr>
        <p:spPr>
          <a:xfrm>
            <a:off x="1586774" y="2312743"/>
            <a:ext cx="1230303"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hopeful</a:t>
            </a:r>
          </a:p>
        </p:txBody>
      </p:sp>
      <p:sp>
        <p:nvSpPr>
          <p:cNvPr id="6" name="Text Box 7">
            <a:extLst>
              <a:ext uri="{FF2B5EF4-FFF2-40B4-BE49-F238E27FC236}">
                <a16:creationId xmlns:a16="http://schemas.microsoft.com/office/drawing/2014/main" id="{5A17ED9C-8EE4-5019-9395-FDEF70C39C2D}"/>
              </a:ext>
            </a:extLst>
          </p:cNvPr>
          <p:cNvSpPr/>
          <p:nvPr/>
        </p:nvSpPr>
        <p:spPr>
          <a:xfrm>
            <a:off x="3052092" y="2312743"/>
            <a:ext cx="1329600"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cared for</a:t>
            </a:r>
          </a:p>
        </p:txBody>
      </p:sp>
      <p:sp>
        <p:nvSpPr>
          <p:cNvPr id="7" name="Text Box 7">
            <a:extLst>
              <a:ext uri="{FF2B5EF4-FFF2-40B4-BE49-F238E27FC236}">
                <a16:creationId xmlns:a16="http://schemas.microsoft.com/office/drawing/2014/main" id="{AE8A9ABF-47B3-98F8-B27A-C2AFFBE68C31}"/>
              </a:ext>
            </a:extLst>
          </p:cNvPr>
          <p:cNvSpPr/>
          <p:nvPr/>
        </p:nvSpPr>
        <p:spPr>
          <a:xfrm>
            <a:off x="4616707" y="2312743"/>
            <a:ext cx="1230303"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valued</a:t>
            </a:r>
          </a:p>
        </p:txBody>
      </p:sp>
      <p:sp>
        <p:nvSpPr>
          <p:cNvPr id="8" name="Text Box 7">
            <a:extLst>
              <a:ext uri="{FF2B5EF4-FFF2-40B4-BE49-F238E27FC236}">
                <a16:creationId xmlns:a16="http://schemas.microsoft.com/office/drawing/2014/main" id="{B56AD23E-B162-5A60-8628-E2C939DE24B7}"/>
              </a:ext>
            </a:extLst>
          </p:cNvPr>
          <p:cNvSpPr/>
          <p:nvPr/>
        </p:nvSpPr>
        <p:spPr>
          <a:xfrm>
            <a:off x="6082025" y="2312743"/>
            <a:ext cx="1465671"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respected</a:t>
            </a:r>
          </a:p>
        </p:txBody>
      </p:sp>
      <p:sp>
        <p:nvSpPr>
          <p:cNvPr id="10" name="Text Box 7">
            <a:extLst>
              <a:ext uri="{FF2B5EF4-FFF2-40B4-BE49-F238E27FC236}">
                <a16:creationId xmlns:a16="http://schemas.microsoft.com/office/drawing/2014/main" id="{F042DB63-3734-D6E4-B611-B3D2001ACEC8}"/>
              </a:ext>
            </a:extLst>
          </p:cNvPr>
          <p:cNvSpPr/>
          <p:nvPr/>
        </p:nvSpPr>
        <p:spPr>
          <a:xfrm>
            <a:off x="750885" y="3140179"/>
            <a:ext cx="7632700" cy="825623"/>
          </a:xfrm>
          <a:prstGeom prst="roundRect">
            <a:avLst>
              <a:gd name="adj" fmla="val 1414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If someone reaches out to us for help, we may feel:</a:t>
            </a:r>
          </a:p>
        </p:txBody>
      </p:sp>
      <p:sp>
        <p:nvSpPr>
          <p:cNvPr id="12" name="Text Box 7">
            <a:extLst>
              <a:ext uri="{FF2B5EF4-FFF2-40B4-BE49-F238E27FC236}">
                <a16:creationId xmlns:a16="http://schemas.microsoft.com/office/drawing/2014/main" id="{9AEC56AE-7B0B-D5B5-D168-1A17EA65D094}"/>
              </a:ext>
            </a:extLst>
          </p:cNvPr>
          <p:cNvSpPr/>
          <p:nvPr/>
        </p:nvSpPr>
        <p:spPr>
          <a:xfrm>
            <a:off x="994540" y="3726195"/>
            <a:ext cx="1156426"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trusted</a:t>
            </a:r>
          </a:p>
        </p:txBody>
      </p:sp>
      <p:sp>
        <p:nvSpPr>
          <p:cNvPr id="13" name="Text Box 7">
            <a:extLst>
              <a:ext uri="{FF2B5EF4-FFF2-40B4-BE49-F238E27FC236}">
                <a16:creationId xmlns:a16="http://schemas.microsoft.com/office/drawing/2014/main" id="{1885D8BC-2DF3-B7A3-1BDC-315E69BCF6B4}"/>
              </a:ext>
            </a:extLst>
          </p:cNvPr>
          <p:cNvSpPr/>
          <p:nvPr/>
        </p:nvSpPr>
        <p:spPr>
          <a:xfrm>
            <a:off x="2352181" y="3726195"/>
            <a:ext cx="861322"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kind</a:t>
            </a:r>
          </a:p>
        </p:txBody>
      </p:sp>
      <p:sp>
        <p:nvSpPr>
          <p:cNvPr id="14" name="Text Box 7">
            <a:extLst>
              <a:ext uri="{FF2B5EF4-FFF2-40B4-BE49-F238E27FC236}">
                <a16:creationId xmlns:a16="http://schemas.microsoft.com/office/drawing/2014/main" id="{46287568-A83C-99E3-97FB-8C41B68AC14A}"/>
              </a:ext>
            </a:extLst>
          </p:cNvPr>
          <p:cNvSpPr/>
          <p:nvPr/>
        </p:nvSpPr>
        <p:spPr>
          <a:xfrm>
            <a:off x="3414718" y="3726195"/>
            <a:ext cx="1465670"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respected</a:t>
            </a:r>
          </a:p>
        </p:txBody>
      </p:sp>
      <p:sp>
        <p:nvSpPr>
          <p:cNvPr id="15" name="Text Box 7">
            <a:extLst>
              <a:ext uri="{FF2B5EF4-FFF2-40B4-BE49-F238E27FC236}">
                <a16:creationId xmlns:a16="http://schemas.microsoft.com/office/drawing/2014/main" id="{B6B75575-F2FD-83FC-D6AB-C789EF80C2DE}"/>
              </a:ext>
            </a:extLst>
          </p:cNvPr>
          <p:cNvSpPr/>
          <p:nvPr/>
        </p:nvSpPr>
        <p:spPr>
          <a:xfrm>
            <a:off x="5081603" y="3726195"/>
            <a:ext cx="1700686"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appreciated</a:t>
            </a:r>
          </a:p>
        </p:txBody>
      </p:sp>
      <p:sp>
        <p:nvSpPr>
          <p:cNvPr id="16" name="Text Box 7">
            <a:extLst>
              <a:ext uri="{FF2B5EF4-FFF2-40B4-BE49-F238E27FC236}">
                <a16:creationId xmlns:a16="http://schemas.microsoft.com/office/drawing/2014/main" id="{3CCB89C3-75F1-5F2B-BF6C-9701BD906F6E}"/>
              </a:ext>
            </a:extLst>
          </p:cNvPr>
          <p:cNvSpPr/>
          <p:nvPr/>
        </p:nvSpPr>
        <p:spPr>
          <a:xfrm>
            <a:off x="6983505" y="3726195"/>
            <a:ext cx="1156426"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helpful</a:t>
            </a:r>
          </a:p>
        </p:txBody>
      </p:sp>
      <p:pic>
        <p:nvPicPr>
          <p:cNvPr id="5" name="Picture 4">
            <a:extLst>
              <a:ext uri="{FF2B5EF4-FFF2-40B4-BE49-F238E27FC236}">
                <a16:creationId xmlns:a16="http://schemas.microsoft.com/office/drawing/2014/main" id="{8F3C8866-481E-FE93-97F7-85BBF7454A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6188" y="4434115"/>
            <a:ext cx="3751624" cy="2929609"/>
          </a:xfrm>
          <a:prstGeom prst="rect">
            <a:avLst/>
          </a:prstGeom>
        </p:spPr>
      </p:pic>
      <p:pic>
        <p:nvPicPr>
          <p:cNvPr id="18" name="Picture 17">
            <a:extLst>
              <a:ext uri="{FF2B5EF4-FFF2-40B4-BE49-F238E27FC236}">
                <a16:creationId xmlns:a16="http://schemas.microsoft.com/office/drawing/2014/main" id="{6F840ADE-E61D-3858-E298-6DC58B1876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2569" y="765175"/>
            <a:ext cx="445781" cy="361074"/>
          </a:xfrm>
          <a:prstGeom prst="rect">
            <a:avLst/>
          </a:prstGeom>
        </p:spPr>
      </p:pic>
      <p:pic>
        <p:nvPicPr>
          <p:cNvPr id="20" name="Picture 19">
            <a:extLst>
              <a:ext uri="{FF2B5EF4-FFF2-40B4-BE49-F238E27FC236}">
                <a16:creationId xmlns:a16="http://schemas.microsoft.com/office/drawing/2014/main" id="{B4D4DB8E-FBED-FEE5-DDA9-9602C05C0C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55650" y="765175"/>
            <a:ext cx="445781" cy="361074"/>
          </a:xfrm>
          <a:prstGeom prst="rect">
            <a:avLst/>
          </a:prstGeom>
        </p:spPr>
      </p:pic>
    </p:spTree>
    <p:extLst>
      <p:ext uri="{BB962C8B-B14F-4D97-AF65-F5344CB8AC3E}">
        <p14:creationId xmlns:p14="http://schemas.microsoft.com/office/powerpoint/2010/main" val="342875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9" presetClass="entr" presetSubtype="0"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750"/>
                                        <p:tgtEl>
                                          <p:spTgt spid="4"/>
                                        </p:tgtEl>
                                      </p:cBhvr>
                                    </p:animEffect>
                                  </p:childTnLst>
                                </p:cTn>
                              </p:par>
                            </p:childTnLst>
                          </p:cTn>
                        </p:par>
                        <p:par>
                          <p:cTn id="12" fill="hold">
                            <p:stCondLst>
                              <p:cond delay="1750"/>
                            </p:stCondLst>
                            <p:childTnLst>
                              <p:par>
                                <p:cTn id="13" presetID="9"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750"/>
                                        <p:tgtEl>
                                          <p:spTgt spid="6"/>
                                        </p:tgtEl>
                                      </p:cBhvr>
                                    </p:animEffect>
                                  </p:childTnLst>
                                </p:cTn>
                              </p:par>
                            </p:childTnLst>
                          </p:cTn>
                        </p:par>
                        <p:par>
                          <p:cTn id="16" fill="hold">
                            <p:stCondLst>
                              <p:cond delay="2500"/>
                            </p:stCondLst>
                            <p:childTnLst>
                              <p:par>
                                <p:cTn id="17" presetID="9"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750"/>
                                        <p:tgtEl>
                                          <p:spTgt spid="7"/>
                                        </p:tgtEl>
                                      </p:cBhvr>
                                    </p:animEffect>
                                  </p:childTnLst>
                                </p:cTn>
                              </p:par>
                            </p:childTnLst>
                          </p:cTn>
                        </p:par>
                        <p:par>
                          <p:cTn id="20" fill="hold">
                            <p:stCondLst>
                              <p:cond delay="3250"/>
                            </p:stCondLst>
                            <p:childTnLst>
                              <p:par>
                                <p:cTn id="21" presetID="9"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75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750"/>
                                        <p:tgtEl>
                                          <p:spTgt spid="10"/>
                                        </p:tgtEl>
                                      </p:cBhvr>
                                    </p:animEffect>
                                  </p:childTnLst>
                                </p:cTn>
                              </p:par>
                            </p:childTnLst>
                          </p:cTn>
                        </p:par>
                        <p:par>
                          <p:cTn id="29" fill="hold">
                            <p:stCondLst>
                              <p:cond delay="750"/>
                            </p:stCondLst>
                            <p:childTnLst>
                              <p:par>
                                <p:cTn id="30" presetID="9" presetClass="entr" presetSubtype="0" fill="hold" grpId="0" nodeType="afterEffect">
                                  <p:stCondLst>
                                    <p:cond delay="25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750"/>
                                        <p:tgtEl>
                                          <p:spTgt spid="12"/>
                                        </p:tgtEl>
                                      </p:cBhvr>
                                    </p:animEffect>
                                  </p:childTnLst>
                                </p:cTn>
                              </p:par>
                            </p:childTnLst>
                          </p:cTn>
                        </p:par>
                        <p:par>
                          <p:cTn id="33" fill="hold">
                            <p:stCondLst>
                              <p:cond delay="1750"/>
                            </p:stCondLst>
                            <p:childTnLst>
                              <p:par>
                                <p:cTn id="34" presetID="9"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dissolve">
                                      <p:cBhvr>
                                        <p:cTn id="36" dur="750"/>
                                        <p:tgtEl>
                                          <p:spTgt spid="13"/>
                                        </p:tgtEl>
                                      </p:cBhvr>
                                    </p:animEffect>
                                  </p:childTnLst>
                                </p:cTn>
                              </p:par>
                            </p:childTnLst>
                          </p:cTn>
                        </p:par>
                        <p:par>
                          <p:cTn id="37" fill="hold">
                            <p:stCondLst>
                              <p:cond delay="2500"/>
                            </p:stCondLst>
                            <p:childTnLst>
                              <p:par>
                                <p:cTn id="38" presetID="9"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dissolve">
                                      <p:cBhvr>
                                        <p:cTn id="40" dur="750"/>
                                        <p:tgtEl>
                                          <p:spTgt spid="14"/>
                                        </p:tgtEl>
                                      </p:cBhvr>
                                    </p:animEffect>
                                  </p:childTnLst>
                                </p:cTn>
                              </p:par>
                            </p:childTnLst>
                          </p:cTn>
                        </p:par>
                        <p:par>
                          <p:cTn id="41" fill="hold">
                            <p:stCondLst>
                              <p:cond delay="3250"/>
                            </p:stCondLst>
                            <p:childTnLst>
                              <p:par>
                                <p:cTn id="42" presetID="9"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dissolve">
                                      <p:cBhvr>
                                        <p:cTn id="44" dur="750"/>
                                        <p:tgtEl>
                                          <p:spTgt spid="15"/>
                                        </p:tgtEl>
                                      </p:cBhvr>
                                    </p:animEffect>
                                  </p:childTnLst>
                                </p:cTn>
                              </p:par>
                            </p:childTnLst>
                          </p:cTn>
                        </p:par>
                        <p:par>
                          <p:cTn id="45" fill="hold">
                            <p:stCondLst>
                              <p:cond delay="4000"/>
                            </p:stCondLst>
                            <p:childTnLst>
                              <p:par>
                                <p:cTn id="46" presetID="9"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dissolve">
                                      <p:cBhvr>
                                        <p:cTn id="48"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P spid="10" grpId="0" animBg="1"/>
      <p:bldP spid="12" grpId="0" animBg="1"/>
      <p:bldP spid="13"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How Can Reaching Out Help?</a:t>
            </a:r>
          </a:p>
        </p:txBody>
      </p:sp>
      <p:sp>
        <p:nvSpPr>
          <p:cNvPr id="5" name="Text"/>
          <p:cNvSpPr/>
          <p:nvPr/>
        </p:nvSpPr>
        <p:spPr>
          <a:xfrm>
            <a:off x="924551" y="1373204"/>
            <a:ext cx="7632700" cy="830997"/>
          </a:xfrm>
          <a:prstGeom prst="rect">
            <a:avLst/>
          </a:prstGeom>
        </p:spPr>
        <p:txBody>
          <a:bodyPr wrap="square" lIns="0" tIns="0" rIns="0" bIns="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Let’s think about feelings people may experience in a bullying scenario. Read the scenario and talk with your partner about how the children would feel.</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403534"/>
            <a:ext cx="87455" cy="753879"/>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Box 7">
            <a:extLst>
              <a:ext uri="{FF2B5EF4-FFF2-40B4-BE49-F238E27FC236}">
                <a16:creationId xmlns:a16="http://schemas.microsoft.com/office/drawing/2014/main" id="{34173E7B-DB47-2D2F-5F58-E488BF01D800}"/>
              </a:ext>
            </a:extLst>
          </p:cNvPr>
          <p:cNvSpPr/>
          <p:nvPr/>
        </p:nvSpPr>
        <p:spPr>
          <a:xfrm>
            <a:off x="755650" y="2447960"/>
            <a:ext cx="7632700" cy="3644865"/>
          </a:xfrm>
          <a:prstGeom prst="roundRect">
            <a:avLst>
              <a:gd name="adj" fmla="val 5188"/>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3204000" bIns="108000" rtlCol="0" anchor="t"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Giulio is experiencing cyberbullying.</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He was part of a chat group on an app he has on his phone and lots of people started to tease him and say unkind things. There is now a chat group which he has been left out of where he has been told pictures of him are shared and people make unkind comments. Giulio reached out to Katya when she smiled at him and asked if he was OK. He has explained what is happening and how it is making him feel.</a:t>
            </a:r>
          </a:p>
        </p:txBody>
      </p:sp>
      <p:pic>
        <p:nvPicPr>
          <p:cNvPr id="15" name="Picture 14">
            <a:extLst>
              <a:ext uri="{FF2B5EF4-FFF2-40B4-BE49-F238E27FC236}">
                <a16:creationId xmlns:a16="http://schemas.microsoft.com/office/drawing/2014/main" id="{8F6A420C-2F36-F9ED-A32A-10AF29A328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3073" y="2676069"/>
            <a:ext cx="2882060" cy="3188647"/>
          </a:xfrm>
          <a:prstGeom prst="rect">
            <a:avLst/>
          </a:prstGeom>
        </p:spPr>
      </p:pic>
      <p:sp>
        <p:nvSpPr>
          <p:cNvPr id="4" name="Text Box 7">
            <a:extLst>
              <a:ext uri="{FF2B5EF4-FFF2-40B4-BE49-F238E27FC236}">
                <a16:creationId xmlns:a16="http://schemas.microsoft.com/office/drawing/2014/main" id="{5A8FA62E-5931-F26E-3B5F-FC5122249304}"/>
              </a:ext>
            </a:extLst>
          </p:cNvPr>
          <p:cNvSpPr/>
          <p:nvPr/>
        </p:nvSpPr>
        <p:spPr>
          <a:xfrm>
            <a:off x="5347993" y="2284959"/>
            <a:ext cx="3433536" cy="3941216"/>
          </a:xfrm>
          <a:prstGeom prst="roundRect">
            <a:avLst>
              <a:gd name="adj" fmla="val 6186"/>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Talk to your partner about this situation. Think about the feelings Giulio and Katya might feel. Can you choose words to describe their feelings?</a:t>
            </a:r>
          </a:p>
        </p:txBody>
      </p:sp>
      <p:sp>
        <p:nvSpPr>
          <p:cNvPr id="11" name="TextBox 10">
            <a:extLst>
              <a:ext uri="{FF2B5EF4-FFF2-40B4-BE49-F238E27FC236}">
                <a16:creationId xmlns:a16="http://schemas.microsoft.com/office/drawing/2014/main" id="{E216F427-19D0-F979-1752-6313880831F8}"/>
              </a:ext>
            </a:extLst>
          </p:cNvPr>
          <p:cNvSpPr txBox="1"/>
          <p:nvPr/>
        </p:nvSpPr>
        <p:spPr>
          <a:xfrm>
            <a:off x="5564801" y="4190092"/>
            <a:ext cx="2999921" cy="1959429"/>
          </a:xfrm>
          <a:prstGeom prst="rect">
            <a:avLst/>
          </a:prstGeom>
          <a:noFill/>
        </p:spPr>
        <p:txBody>
          <a:bodyPr wrap="square" lIns="0" tIns="0" rIns="0" bIns="0" numCol="2" rtlCol="0">
            <a:spAutoFit/>
          </a:bodyPr>
          <a:lstStyle/>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happy</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trusted</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frightened</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confident</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unconfident</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isolated</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excluded</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sad</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lonely</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helpful	</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worried</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concerned</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motivated</a:t>
            </a:r>
          </a:p>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protective</a:t>
            </a:r>
          </a:p>
        </p:txBody>
      </p:sp>
      <p:pic>
        <p:nvPicPr>
          <p:cNvPr id="12" name="Picture 11">
            <a:extLst>
              <a:ext uri="{FF2B5EF4-FFF2-40B4-BE49-F238E27FC236}">
                <a16:creationId xmlns:a16="http://schemas.microsoft.com/office/drawing/2014/main" id="{E0AB560C-09A0-9483-07FF-481A6FFE98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2569" y="765175"/>
            <a:ext cx="445781" cy="361074"/>
          </a:xfrm>
          <a:prstGeom prst="rect">
            <a:avLst/>
          </a:prstGeom>
        </p:spPr>
      </p:pic>
      <p:pic>
        <p:nvPicPr>
          <p:cNvPr id="13" name="Picture 12">
            <a:extLst>
              <a:ext uri="{FF2B5EF4-FFF2-40B4-BE49-F238E27FC236}">
                <a16:creationId xmlns:a16="http://schemas.microsoft.com/office/drawing/2014/main" id="{6C7D80A2-90D4-A924-5772-F1D8DBD64D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55650" y="765175"/>
            <a:ext cx="445781" cy="361074"/>
          </a:xfrm>
          <a:prstGeom prst="rect">
            <a:avLst/>
          </a:prstGeom>
        </p:spPr>
      </p:pic>
    </p:spTree>
    <p:extLst>
      <p:ext uri="{BB962C8B-B14F-4D97-AF65-F5344CB8AC3E}">
        <p14:creationId xmlns:p14="http://schemas.microsoft.com/office/powerpoint/2010/main" val="2665059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750"/>
                                        <p:tgtEl>
                                          <p:spTgt spid="30"/>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75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750"/>
                                        <p:tgtEl>
                                          <p:spTgt spid="3"/>
                                        </p:tgtEl>
                                      </p:cBhvr>
                                    </p:animEffect>
                                  </p:childTnLst>
                                </p:cTn>
                              </p:par>
                            </p:childTnLst>
                          </p:cTn>
                        </p:par>
                        <p:par>
                          <p:cTn id="17" fill="hold">
                            <p:stCondLst>
                              <p:cond delay="75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75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dissolve">
                                      <p:cBhvr>
                                        <p:cTn id="30" dur="750"/>
                                        <p:tgtEl>
                                          <p:spTgt spid="11">
                                            <p:txEl>
                                              <p:pRg st="0" end="0"/>
                                            </p:txEl>
                                          </p:spTgt>
                                        </p:tgtEl>
                                      </p:cBhvr>
                                    </p:animEffect>
                                  </p:childTnLst>
                                </p:cTn>
                              </p:par>
                            </p:childTnLst>
                          </p:cTn>
                        </p:par>
                        <p:par>
                          <p:cTn id="31" fill="hold">
                            <p:stCondLst>
                              <p:cond delay="750"/>
                            </p:stCondLst>
                            <p:childTnLst>
                              <p:par>
                                <p:cTn id="32" presetID="9" presetClass="entr" presetSubtype="0" fill="hold" grpId="0" nodeType="afterEffect">
                                  <p:stCondLst>
                                    <p:cond delay="0"/>
                                  </p:stCondLst>
                                  <p:childTnLst>
                                    <p:set>
                                      <p:cBhvr>
                                        <p:cTn id="33" dur="1" fill="hold">
                                          <p:stCondLst>
                                            <p:cond delay="0"/>
                                          </p:stCondLst>
                                        </p:cTn>
                                        <p:tgtEl>
                                          <p:spTgt spid="11">
                                            <p:txEl>
                                              <p:pRg st="1" end="1"/>
                                            </p:txEl>
                                          </p:spTgt>
                                        </p:tgtEl>
                                        <p:attrNameLst>
                                          <p:attrName>style.visibility</p:attrName>
                                        </p:attrNameLst>
                                      </p:cBhvr>
                                      <p:to>
                                        <p:strVal val="visible"/>
                                      </p:to>
                                    </p:set>
                                    <p:animEffect transition="in" filter="dissolve">
                                      <p:cBhvr>
                                        <p:cTn id="34" dur="750"/>
                                        <p:tgtEl>
                                          <p:spTgt spid="11">
                                            <p:txEl>
                                              <p:pRg st="1" end="1"/>
                                            </p:txEl>
                                          </p:spTgt>
                                        </p:tgtEl>
                                      </p:cBhvr>
                                    </p:animEffect>
                                  </p:childTnLst>
                                </p:cTn>
                              </p:par>
                            </p:childTnLst>
                          </p:cTn>
                        </p:par>
                        <p:par>
                          <p:cTn id="35" fill="hold">
                            <p:stCondLst>
                              <p:cond delay="1500"/>
                            </p:stCondLst>
                            <p:childTnLst>
                              <p:par>
                                <p:cTn id="36" presetID="9" presetClass="entr" presetSubtype="0" fill="hold" grpId="0" nodeType="afterEffect">
                                  <p:stCondLst>
                                    <p:cond delay="0"/>
                                  </p:stCondLst>
                                  <p:childTnLst>
                                    <p:set>
                                      <p:cBhvr>
                                        <p:cTn id="37" dur="1" fill="hold">
                                          <p:stCondLst>
                                            <p:cond delay="0"/>
                                          </p:stCondLst>
                                        </p:cTn>
                                        <p:tgtEl>
                                          <p:spTgt spid="11">
                                            <p:txEl>
                                              <p:pRg st="2" end="2"/>
                                            </p:txEl>
                                          </p:spTgt>
                                        </p:tgtEl>
                                        <p:attrNameLst>
                                          <p:attrName>style.visibility</p:attrName>
                                        </p:attrNameLst>
                                      </p:cBhvr>
                                      <p:to>
                                        <p:strVal val="visible"/>
                                      </p:to>
                                    </p:set>
                                    <p:animEffect transition="in" filter="dissolve">
                                      <p:cBhvr>
                                        <p:cTn id="38" dur="750"/>
                                        <p:tgtEl>
                                          <p:spTgt spid="11">
                                            <p:txEl>
                                              <p:pRg st="2" end="2"/>
                                            </p:txEl>
                                          </p:spTgt>
                                        </p:tgtEl>
                                      </p:cBhvr>
                                    </p:animEffect>
                                  </p:childTnLst>
                                </p:cTn>
                              </p:par>
                            </p:childTnLst>
                          </p:cTn>
                        </p:par>
                        <p:par>
                          <p:cTn id="39" fill="hold">
                            <p:stCondLst>
                              <p:cond delay="2250"/>
                            </p:stCondLst>
                            <p:childTnLst>
                              <p:par>
                                <p:cTn id="40" presetID="9" presetClass="entr" presetSubtype="0" fill="hold" grpId="0" nodeType="afterEffect">
                                  <p:stCondLst>
                                    <p:cond delay="0"/>
                                  </p:stCondLst>
                                  <p:childTnLst>
                                    <p:set>
                                      <p:cBhvr>
                                        <p:cTn id="41" dur="1" fill="hold">
                                          <p:stCondLst>
                                            <p:cond delay="0"/>
                                          </p:stCondLst>
                                        </p:cTn>
                                        <p:tgtEl>
                                          <p:spTgt spid="11">
                                            <p:txEl>
                                              <p:pRg st="3" end="3"/>
                                            </p:txEl>
                                          </p:spTgt>
                                        </p:tgtEl>
                                        <p:attrNameLst>
                                          <p:attrName>style.visibility</p:attrName>
                                        </p:attrNameLst>
                                      </p:cBhvr>
                                      <p:to>
                                        <p:strVal val="visible"/>
                                      </p:to>
                                    </p:set>
                                    <p:animEffect transition="in" filter="dissolve">
                                      <p:cBhvr>
                                        <p:cTn id="42" dur="750"/>
                                        <p:tgtEl>
                                          <p:spTgt spid="11">
                                            <p:txEl>
                                              <p:pRg st="3" end="3"/>
                                            </p:txEl>
                                          </p:spTgt>
                                        </p:tgtEl>
                                      </p:cBhvr>
                                    </p:animEffect>
                                  </p:childTnLst>
                                </p:cTn>
                              </p:par>
                            </p:childTnLst>
                          </p:cTn>
                        </p:par>
                        <p:par>
                          <p:cTn id="43" fill="hold">
                            <p:stCondLst>
                              <p:cond delay="3000"/>
                            </p:stCondLst>
                            <p:childTnLst>
                              <p:par>
                                <p:cTn id="44" presetID="9" presetClass="entr" presetSubtype="0" fill="hold" grpId="0" nodeType="afterEffect">
                                  <p:stCondLst>
                                    <p:cond delay="0"/>
                                  </p:stCondLst>
                                  <p:childTnLst>
                                    <p:set>
                                      <p:cBhvr>
                                        <p:cTn id="45" dur="1" fill="hold">
                                          <p:stCondLst>
                                            <p:cond delay="0"/>
                                          </p:stCondLst>
                                        </p:cTn>
                                        <p:tgtEl>
                                          <p:spTgt spid="11">
                                            <p:txEl>
                                              <p:pRg st="4" end="4"/>
                                            </p:txEl>
                                          </p:spTgt>
                                        </p:tgtEl>
                                        <p:attrNameLst>
                                          <p:attrName>style.visibility</p:attrName>
                                        </p:attrNameLst>
                                      </p:cBhvr>
                                      <p:to>
                                        <p:strVal val="visible"/>
                                      </p:to>
                                    </p:set>
                                    <p:animEffect transition="in" filter="dissolve">
                                      <p:cBhvr>
                                        <p:cTn id="46" dur="750"/>
                                        <p:tgtEl>
                                          <p:spTgt spid="11">
                                            <p:txEl>
                                              <p:pRg st="4" end="4"/>
                                            </p:txEl>
                                          </p:spTgt>
                                        </p:tgtEl>
                                      </p:cBhvr>
                                    </p:animEffect>
                                  </p:childTnLst>
                                </p:cTn>
                              </p:par>
                            </p:childTnLst>
                          </p:cTn>
                        </p:par>
                        <p:par>
                          <p:cTn id="47" fill="hold">
                            <p:stCondLst>
                              <p:cond delay="3750"/>
                            </p:stCondLst>
                            <p:childTnLst>
                              <p:par>
                                <p:cTn id="48" presetID="9" presetClass="entr" presetSubtype="0" fill="hold" grpId="0" nodeType="afterEffect">
                                  <p:stCondLst>
                                    <p:cond delay="0"/>
                                  </p:stCondLst>
                                  <p:childTnLst>
                                    <p:set>
                                      <p:cBhvr>
                                        <p:cTn id="49" dur="1" fill="hold">
                                          <p:stCondLst>
                                            <p:cond delay="0"/>
                                          </p:stCondLst>
                                        </p:cTn>
                                        <p:tgtEl>
                                          <p:spTgt spid="11">
                                            <p:txEl>
                                              <p:pRg st="5" end="5"/>
                                            </p:txEl>
                                          </p:spTgt>
                                        </p:tgtEl>
                                        <p:attrNameLst>
                                          <p:attrName>style.visibility</p:attrName>
                                        </p:attrNameLst>
                                      </p:cBhvr>
                                      <p:to>
                                        <p:strVal val="visible"/>
                                      </p:to>
                                    </p:set>
                                    <p:animEffect transition="in" filter="dissolve">
                                      <p:cBhvr>
                                        <p:cTn id="50" dur="750"/>
                                        <p:tgtEl>
                                          <p:spTgt spid="11">
                                            <p:txEl>
                                              <p:pRg st="5" end="5"/>
                                            </p:txEl>
                                          </p:spTgt>
                                        </p:tgtEl>
                                      </p:cBhvr>
                                    </p:animEffect>
                                  </p:childTnLst>
                                </p:cTn>
                              </p:par>
                            </p:childTnLst>
                          </p:cTn>
                        </p:par>
                        <p:par>
                          <p:cTn id="51" fill="hold">
                            <p:stCondLst>
                              <p:cond delay="4500"/>
                            </p:stCondLst>
                            <p:childTnLst>
                              <p:par>
                                <p:cTn id="52" presetID="9" presetClass="entr" presetSubtype="0" fill="hold" grpId="0" nodeType="afterEffect">
                                  <p:stCondLst>
                                    <p:cond delay="0"/>
                                  </p:stCondLst>
                                  <p:childTnLst>
                                    <p:set>
                                      <p:cBhvr>
                                        <p:cTn id="53" dur="1" fill="hold">
                                          <p:stCondLst>
                                            <p:cond delay="0"/>
                                          </p:stCondLst>
                                        </p:cTn>
                                        <p:tgtEl>
                                          <p:spTgt spid="11">
                                            <p:txEl>
                                              <p:pRg st="6" end="6"/>
                                            </p:txEl>
                                          </p:spTgt>
                                        </p:tgtEl>
                                        <p:attrNameLst>
                                          <p:attrName>style.visibility</p:attrName>
                                        </p:attrNameLst>
                                      </p:cBhvr>
                                      <p:to>
                                        <p:strVal val="visible"/>
                                      </p:to>
                                    </p:set>
                                    <p:animEffect transition="in" filter="dissolve">
                                      <p:cBhvr>
                                        <p:cTn id="54" dur="750"/>
                                        <p:tgtEl>
                                          <p:spTgt spid="11">
                                            <p:txEl>
                                              <p:pRg st="6" end="6"/>
                                            </p:txEl>
                                          </p:spTgt>
                                        </p:tgtEl>
                                      </p:cBhvr>
                                    </p:animEffect>
                                  </p:childTnLst>
                                </p:cTn>
                              </p:par>
                            </p:childTnLst>
                          </p:cTn>
                        </p:par>
                        <p:par>
                          <p:cTn id="55" fill="hold">
                            <p:stCondLst>
                              <p:cond delay="5250"/>
                            </p:stCondLst>
                            <p:childTnLst>
                              <p:par>
                                <p:cTn id="56" presetID="9" presetClass="entr" presetSubtype="0" fill="hold" grpId="0" nodeType="afterEffect">
                                  <p:stCondLst>
                                    <p:cond delay="0"/>
                                  </p:stCondLst>
                                  <p:childTnLst>
                                    <p:set>
                                      <p:cBhvr>
                                        <p:cTn id="57" dur="1" fill="hold">
                                          <p:stCondLst>
                                            <p:cond delay="0"/>
                                          </p:stCondLst>
                                        </p:cTn>
                                        <p:tgtEl>
                                          <p:spTgt spid="11">
                                            <p:txEl>
                                              <p:pRg st="7" end="7"/>
                                            </p:txEl>
                                          </p:spTgt>
                                        </p:tgtEl>
                                        <p:attrNameLst>
                                          <p:attrName>style.visibility</p:attrName>
                                        </p:attrNameLst>
                                      </p:cBhvr>
                                      <p:to>
                                        <p:strVal val="visible"/>
                                      </p:to>
                                    </p:set>
                                    <p:animEffect transition="in" filter="dissolve">
                                      <p:cBhvr>
                                        <p:cTn id="58" dur="750"/>
                                        <p:tgtEl>
                                          <p:spTgt spid="11">
                                            <p:txEl>
                                              <p:pRg st="7" end="7"/>
                                            </p:txEl>
                                          </p:spTgt>
                                        </p:tgtEl>
                                      </p:cBhvr>
                                    </p:animEffect>
                                  </p:childTnLst>
                                </p:cTn>
                              </p:par>
                            </p:childTnLst>
                          </p:cTn>
                        </p:par>
                        <p:par>
                          <p:cTn id="59" fill="hold">
                            <p:stCondLst>
                              <p:cond delay="6000"/>
                            </p:stCondLst>
                            <p:childTnLst>
                              <p:par>
                                <p:cTn id="60" presetID="9" presetClass="entr" presetSubtype="0" fill="hold" grpId="0" nodeType="afterEffect">
                                  <p:stCondLst>
                                    <p:cond delay="0"/>
                                  </p:stCondLst>
                                  <p:childTnLst>
                                    <p:set>
                                      <p:cBhvr>
                                        <p:cTn id="61" dur="1" fill="hold">
                                          <p:stCondLst>
                                            <p:cond delay="0"/>
                                          </p:stCondLst>
                                        </p:cTn>
                                        <p:tgtEl>
                                          <p:spTgt spid="11">
                                            <p:txEl>
                                              <p:pRg st="8" end="8"/>
                                            </p:txEl>
                                          </p:spTgt>
                                        </p:tgtEl>
                                        <p:attrNameLst>
                                          <p:attrName>style.visibility</p:attrName>
                                        </p:attrNameLst>
                                      </p:cBhvr>
                                      <p:to>
                                        <p:strVal val="visible"/>
                                      </p:to>
                                    </p:set>
                                    <p:animEffect transition="in" filter="dissolve">
                                      <p:cBhvr>
                                        <p:cTn id="62" dur="750"/>
                                        <p:tgtEl>
                                          <p:spTgt spid="11">
                                            <p:txEl>
                                              <p:pRg st="8" end="8"/>
                                            </p:txEl>
                                          </p:spTgt>
                                        </p:tgtEl>
                                      </p:cBhvr>
                                    </p:animEffect>
                                  </p:childTnLst>
                                </p:cTn>
                              </p:par>
                            </p:childTnLst>
                          </p:cTn>
                        </p:par>
                        <p:par>
                          <p:cTn id="63" fill="hold">
                            <p:stCondLst>
                              <p:cond delay="6750"/>
                            </p:stCondLst>
                            <p:childTnLst>
                              <p:par>
                                <p:cTn id="64" presetID="9" presetClass="entr" presetSubtype="0" fill="hold" grpId="0" nodeType="afterEffect">
                                  <p:stCondLst>
                                    <p:cond delay="0"/>
                                  </p:stCondLst>
                                  <p:childTnLst>
                                    <p:set>
                                      <p:cBhvr>
                                        <p:cTn id="65" dur="1" fill="hold">
                                          <p:stCondLst>
                                            <p:cond delay="0"/>
                                          </p:stCondLst>
                                        </p:cTn>
                                        <p:tgtEl>
                                          <p:spTgt spid="11">
                                            <p:txEl>
                                              <p:pRg st="9" end="9"/>
                                            </p:txEl>
                                          </p:spTgt>
                                        </p:tgtEl>
                                        <p:attrNameLst>
                                          <p:attrName>style.visibility</p:attrName>
                                        </p:attrNameLst>
                                      </p:cBhvr>
                                      <p:to>
                                        <p:strVal val="visible"/>
                                      </p:to>
                                    </p:set>
                                    <p:animEffect transition="in" filter="dissolve">
                                      <p:cBhvr>
                                        <p:cTn id="66" dur="750"/>
                                        <p:tgtEl>
                                          <p:spTgt spid="11">
                                            <p:txEl>
                                              <p:pRg st="9" end="9"/>
                                            </p:txEl>
                                          </p:spTgt>
                                        </p:tgtEl>
                                      </p:cBhvr>
                                    </p:animEffect>
                                  </p:childTnLst>
                                </p:cTn>
                              </p:par>
                            </p:childTnLst>
                          </p:cTn>
                        </p:par>
                        <p:par>
                          <p:cTn id="67" fill="hold">
                            <p:stCondLst>
                              <p:cond delay="7500"/>
                            </p:stCondLst>
                            <p:childTnLst>
                              <p:par>
                                <p:cTn id="68" presetID="9" presetClass="entr" presetSubtype="0" fill="hold" grpId="0" nodeType="afterEffect">
                                  <p:stCondLst>
                                    <p:cond delay="0"/>
                                  </p:stCondLst>
                                  <p:childTnLst>
                                    <p:set>
                                      <p:cBhvr>
                                        <p:cTn id="69" dur="1" fill="hold">
                                          <p:stCondLst>
                                            <p:cond delay="0"/>
                                          </p:stCondLst>
                                        </p:cTn>
                                        <p:tgtEl>
                                          <p:spTgt spid="11">
                                            <p:txEl>
                                              <p:pRg st="10" end="10"/>
                                            </p:txEl>
                                          </p:spTgt>
                                        </p:tgtEl>
                                        <p:attrNameLst>
                                          <p:attrName>style.visibility</p:attrName>
                                        </p:attrNameLst>
                                      </p:cBhvr>
                                      <p:to>
                                        <p:strVal val="visible"/>
                                      </p:to>
                                    </p:set>
                                    <p:animEffect transition="in" filter="dissolve">
                                      <p:cBhvr>
                                        <p:cTn id="70" dur="750"/>
                                        <p:tgtEl>
                                          <p:spTgt spid="11">
                                            <p:txEl>
                                              <p:pRg st="10" end="10"/>
                                            </p:txEl>
                                          </p:spTgt>
                                        </p:tgtEl>
                                      </p:cBhvr>
                                    </p:animEffect>
                                  </p:childTnLst>
                                </p:cTn>
                              </p:par>
                            </p:childTnLst>
                          </p:cTn>
                        </p:par>
                        <p:par>
                          <p:cTn id="71" fill="hold">
                            <p:stCondLst>
                              <p:cond delay="8250"/>
                            </p:stCondLst>
                            <p:childTnLst>
                              <p:par>
                                <p:cTn id="72" presetID="9" presetClass="entr" presetSubtype="0" fill="hold" grpId="0" nodeType="afterEffect">
                                  <p:stCondLst>
                                    <p:cond delay="0"/>
                                  </p:stCondLst>
                                  <p:childTnLst>
                                    <p:set>
                                      <p:cBhvr>
                                        <p:cTn id="73" dur="1" fill="hold">
                                          <p:stCondLst>
                                            <p:cond delay="0"/>
                                          </p:stCondLst>
                                        </p:cTn>
                                        <p:tgtEl>
                                          <p:spTgt spid="11">
                                            <p:txEl>
                                              <p:pRg st="11" end="11"/>
                                            </p:txEl>
                                          </p:spTgt>
                                        </p:tgtEl>
                                        <p:attrNameLst>
                                          <p:attrName>style.visibility</p:attrName>
                                        </p:attrNameLst>
                                      </p:cBhvr>
                                      <p:to>
                                        <p:strVal val="visible"/>
                                      </p:to>
                                    </p:set>
                                    <p:animEffect transition="in" filter="dissolve">
                                      <p:cBhvr>
                                        <p:cTn id="74" dur="750"/>
                                        <p:tgtEl>
                                          <p:spTgt spid="11">
                                            <p:txEl>
                                              <p:pRg st="11" end="11"/>
                                            </p:txEl>
                                          </p:spTgt>
                                        </p:tgtEl>
                                      </p:cBhvr>
                                    </p:animEffect>
                                  </p:childTnLst>
                                </p:cTn>
                              </p:par>
                            </p:childTnLst>
                          </p:cTn>
                        </p:par>
                        <p:par>
                          <p:cTn id="75" fill="hold">
                            <p:stCondLst>
                              <p:cond delay="9000"/>
                            </p:stCondLst>
                            <p:childTnLst>
                              <p:par>
                                <p:cTn id="76" presetID="9" presetClass="entr" presetSubtype="0" fill="hold" grpId="0" nodeType="afterEffect">
                                  <p:stCondLst>
                                    <p:cond delay="0"/>
                                  </p:stCondLst>
                                  <p:childTnLst>
                                    <p:set>
                                      <p:cBhvr>
                                        <p:cTn id="77" dur="1" fill="hold">
                                          <p:stCondLst>
                                            <p:cond delay="0"/>
                                          </p:stCondLst>
                                        </p:cTn>
                                        <p:tgtEl>
                                          <p:spTgt spid="11">
                                            <p:txEl>
                                              <p:pRg st="12" end="12"/>
                                            </p:txEl>
                                          </p:spTgt>
                                        </p:tgtEl>
                                        <p:attrNameLst>
                                          <p:attrName>style.visibility</p:attrName>
                                        </p:attrNameLst>
                                      </p:cBhvr>
                                      <p:to>
                                        <p:strVal val="visible"/>
                                      </p:to>
                                    </p:set>
                                    <p:animEffect transition="in" filter="dissolve">
                                      <p:cBhvr>
                                        <p:cTn id="78" dur="750"/>
                                        <p:tgtEl>
                                          <p:spTgt spid="11">
                                            <p:txEl>
                                              <p:pRg st="12" end="12"/>
                                            </p:txEl>
                                          </p:spTgt>
                                        </p:tgtEl>
                                      </p:cBhvr>
                                    </p:animEffect>
                                  </p:childTnLst>
                                </p:cTn>
                              </p:par>
                            </p:childTnLst>
                          </p:cTn>
                        </p:par>
                        <p:par>
                          <p:cTn id="79" fill="hold">
                            <p:stCondLst>
                              <p:cond delay="9750"/>
                            </p:stCondLst>
                            <p:childTnLst>
                              <p:par>
                                <p:cTn id="80" presetID="9" presetClass="entr" presetSubtype="0" fill="hold" grpId="0" nodeType="afterEffect">
                                  <p:stCondLst>
                                    <p:cond delay="0"/>
                                  </p:stCondLst>
                                  <p:childTnLst>
                                    <p:set>
                                      <p:cBhvr>
                                        <p:cTn id="81" dur="1" fill="hold">
                                          <p:stCondLst>
                                            <p:cond delay="0"/>
                                          </p:stCondLst>
                                        </p:cTn>
                                        <p:tgtEl>
                                          <p:spTgt spid="11">
                                            <p:txEl>
                                              <p:pRg st="13" end="13"/>
                                            </p:txEl>
                                          </p:spTgt>
                                        </p:tgtEl>
                                        <p:attrNameLst>
                                          <p:attrName>style.visibility</p:attrName>
                                        </p:attrNameLst>
                                      </p:cBhvr>
                                      <p:to>
                                        <p:strVal val="visible"/>
                                      </p:to>
                                    </p:set>
                                    <p:animEffect transition="in" filter="dissolve">
                                      <p:cBhvr>
                                        <p:cTn id="82" dur="750"/>
                                        <p:tgtEl>
                                          <p:spTgt spid="1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3" grpId="0" animBg="1"/>
      <p:bldP spid="4" grpId="0" animBg="1"/>
      <p:bldP spid="11"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How Can Reaching Out Help?</a:t>
            </a:r>
          </a:p>
        </p:txBody>
      </p:sp>
      <p:sp>
        <p:nvSpPr>
          <p:cNvPr id="3" name="Text Box 7">
            <a:extLst>
              <a:ext uri="{FF2B5EF4-FFF2-40B4-BE49-F238E27FC236}">
                <a16:creationId xmlns:a16="http://schemas.microsoft.com/office/drawing/2014/main" id="{34173E7B-DB47-2D2F-5F58-E488BF01D800}"/>
              </a:ext>
            </a:extLst>
          </p:cNvPr>
          <p:cNvSpPr/>
          <p:nvPr/>
        </p:nvSpPr>
        <p:spPr>
          <a:xfrm>
            <a:off x="755650" y="1458334"/>
            <a:ext cx="7632700" cy="1219552"/>
          </a:xfrm>
          <a:prstGeom prst="roundRect">
            <a:avLst>
              <a:gd name="adj" fmla="val 13534"/>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When Giulio reached out to Katya she made him feel good about himself again. She reminded him of all the ways he is special and explained that what people on the chat group were doing was wrong. </a:t>
            </a:r>
          </a:p>
        </p:txBody>
      </p:sp>
      <p:sp>
        <p:nvSpPr>
          <p:cNvPr id="2" name="Text Box 7">
            <a:extLst>
              <a:ext uri="{FF2B5EF4-FFF2-40B4-BE49-F238E27FC236}">
                <a16:creationId xmlns:a16="http://schemas.microsoft.com/office/drawing/2014/main" id="{5692487A-9E96-ADCF-7438-C1D278B524F0}"/>
              </a:ext>
            </a:extLst>
          </p:cNvPr>
          <p:cNvSpPr/>
          <p:nvPr/>
        </p:nvSpPr>
        <p:spPr>
          <a:xfrm>
            <a:off x="1932214" y="2544559"/>
            <a:ext cx="5279572" cy="779026"/>
          </a:xfrm>
          <a:prstGeom prst="roundRect">
            <a:avLst>
              <a:gd name="adj" fmla="val 50000"/>
            </a:avLst>
          </a:prstGeom>
          <a:solidFill>
            <a:srgbClr val="27295B"/>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pPr algn="ctr"/>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Together they got help from a trusted adult and the cyberbullying stopped. </a:t>
            </a:r>
          </a:p>
        </p:txBody>
      </p:sp>
      <p:sp>
        <p:nvSpPr>
          <p:cNvPr id="6" name="Text Box 7">
            <a:extLst>
              <a:ext uri="{FF2B5EF4-FFF2-40B4-BE49-F238E27FC236}">
                <a16:creationId xmlns:a16="http://schemas.microsoft.com/office/drawing/2014/main" id="{3BCAF223-9325-2224-34BC-62204E96BBD3}"/>
              </a:ext>
            </a:extLst>
          </p:cNvPr>
          <p:cNvSpPr/>
          <p:nvPr/>
        </p:nvSpPr>
        <p:spPr>
          <a:xfrm>
            <a:off x="755650" y="3670568"/>
            <a:ext cx="7632700" cy="831845"/>
          </a:xfrm>
          <a:prstGeom prst="roundRect">
            <a:avLst>
              <a:gd name="adj" fmla="val 21386"/>
            </a:avLst>
          </a:prstGeom>
          <a:solidFill>
            <a:schemeClr val="bg1"/>
          </a:solidFill>
          <a:ln w="28575">
            <a:solidFill>
              <a:srgbClr val="00ACE8"/>
            </a:solidFill>
          </a:ln>
          <a:effectLst>
            <a:outerShdw dist="38100" dir="2700000" algn="tl" rotWithShape="0">
              <a:srgbClr val="00ACE8"/>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Giulio is now more confident. He is able to feel good about his strengths and is a good, caring friend to others.</a:t>
            </a:r>
          </a:p>
        </p:txBody>
      </p:sp>
      <p:sp>
        <p:nvSpPr>
          <p:cNvPr id="7" name="Text Box 7">
            <a:extLst>
              <a:ext uri="{FF2B5EF4-FFF2-40B4-BE49-F238E27FC236}">
                <a16:creationId xmlns:a16="http://schemas.microsoft.com/office/drawing/2014/main" id="{BB4514FD-71DC-D60F-833E-763D0AE9A497}"/>
              </a:ext>
            </a:extLst>
          </p:cNvPr>
          <p:cNvSpPr/>
          <p:nvPr/>
        </p:nvSpPr>
        <p:spPr>
          <a:xfrm>
            <a:off x="755650" y="4663250"/>
            <a:ext cx="7632700" cy="1428705"/>
          </a:xfrm>
          <a:prstGeom prst="roundRect">
            <a:avLst>
              <a:gd name="adj" fmla="val 13534"/>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Katya feels proud that she made a difference and helped Giulio see himself as the wonderful person he is. She shows kindness and respect to everyone and continues to spread the message that bullying is not OK.</a:t>
            </a:r>
          </a:p>
        </p:txBody>
      </p:sp>
      <p:pic>
        <p:nvPicPr>
          <p:cNvPr id="8" name="Picture 7">
            <a:extLst>
              <a:ext uri="{FF2B5EF4-FFF2-40B4-BE49-F238E27FC236}">
                <a16:creationId xmlns:a16="http://schemas.microsoft.com/office/drawing/2014/main" id="{67DF594B-7F01-14AC-FE25-7C40D88A4A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42569" y="765175"/>
            <a:ext cx="445781" cy="361074"/>
          </a:xfrm>
          <a:prstGeom prst="rect">
            <a:avLst/>
          </a:prstGeom>
        </p:spPr>
      </p:pic>
      <p:pic>
        <p:nvPicPr>
          <p:cNvPr id="9" name="Picture 8">
            <a:extLst>
              <a:ext uri="{FF2B5EF4-FFF2-40B4-BE49-F238E27FC236}">
                <a16:creationId xmlns:a16="http://schemas.microsoft.com/office/drawing/2014/main" id="{BFD3F534-5C8D-76B3-000E-77E563BFA4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55650" y="765175"/>
            <a:ext cx="445781" cy="361074"/>
          </a:xfrm>
          <a:prstGeom prst="rect">
            <a:avLst/>
          </a:prstGeom>
        </p:spPr>
      </p:pic>
    </p:spTree>
    <p:extLst>
      <p:ext uri="{BB962C8B-B14F-4D97-AF65-F5344CB8AC3E}">
        <p14:creationId xmlns:p14="http://schemas.microsoft.com/office/powerpoint/2010/main" val="1089904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Vertical)">
                                      <p:cBhvr>
                                        <p:cTn id="12" dur="75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75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Reflecting</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nvGrpSpPr>
          <p:cNvPr id="11" name="Group 10">
            <a:extLst>
              <a:ext uri="{FF2B5EF4-FFF2-40B4-BE49-F238E27FC236}">
                <a16:creationId xmlns:a16="http://schemas.microsoft.com/office/drawing/2014/main" id="{A3D4B11B-A99B-FE58-27C4-373FEF51C488}"/>
              </a:ext>
            </a:extLst>
          </p:cNvPr>
          <p:cNvGrpSpPr/>
          <p:nvPr/>
        </p:nvGrpSpPr>
        <p:grpSpPr>
          <a:xfrm>
            <a:off x="2003526" y="1458335"/>
            <a:ext cx="5136948" cy="5136948"/>
            <a:chOff x="2003526" y="860526"/>
            <a:chExt cx="5136948" cy="5136948"/>
          </a:xfrm>
        </p:grpSpPr>
        <p:sp>
          <p:nvSpPr>
            <p:cNvPr id="4" name="Oval 3">
              <a:extLst>
                <a:ext uri="{FF2B5EF4-FFF2-40B4-BE49-F238E27FC236}">
                  <a16:creationId xmlns:a16="http://schemas.microsoft.com/office/drawing/2014/main" id="{7E6D8FB8-5487-682C-3810-6428FD9A6D8B}"/>
                </a:ext>
              </a:extLst>
            </p:cNvPr>
            <p:cNvSpPr/>
            <p:nvPr/>
          </p:nvSpPr>
          <p:spPr>
            <a:xfrm>
              <a:off x="2003526" y="860526"/>
              <a:ext cx="5136948" cy="5136948"/>
            </a:xfrm>
            <a:prstGeom prst="ellipse">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endParaRPr lang="en-GB">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9" name="Oval 8">
              <a:extLst>
                <a:ext uri="{FF2B5EF4-FFF2-40B4-BE49-F238E27FC236}">
                  <a16:creationId xmlns:a16="http://schemas.microsoft.com/office/drawing/2014/main" id="{C49DE7D0-C218-43B1-256D-1895D3BD9994}"/>
                </a:ext>
              </a:extLst>
            </p:cNvPr>
            <p:cNvSpPr/>
            <p:nvPr/>
          </p:nvSpPr>
          <p:spPr>
            <a:xfrm>
              <a:off x="2003526" y="860526"/>
              <a:ext cx="5136948" cy="5136948"/>
            </a:xfrm>
            <a:prstGeom prst="ellipse">
              <a:avLst/>
            </a:prstGeom>
            <a:blipFill>
              <a:blip r:embed="rId2"/>
              <a:srcRect/>
              <a:stretch>
                <a:fillRect l="-1085" t="-1958" r="-1731" b="-4885"/>
              </a:stretch>
            </a:blipFill>
            <a:ln w="28575">
              <a:solidFill>
                <a:srgbClr val="27295B"/>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endParaRPr lang="en-GB">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grpSp>
        <p:nvGrpSpPr>
          <p:cNvPr id="14" name="Group 13">
            <a:extLst>
              <a:ext uri="{FF2B5EF4-FFF2-40B4-BE49-F238E27FC236}">
                <a16:creationId xmlns:a16="http://schemas.microsoft.com/office/drawing/2014/main" id="{414987B2-2B72-9C0C-8DA7-A6AF91FC2F30}"/>
              </a:ext>
            </a:extLst>
          </p:cNvPr>
          <p:cNvGrpSpPr/>
          <p:nvPr/>
        </p:nvGrpSpPr>
        <p:grpSpPr>
          <a:xfrm>
            <a:off x="2689313" y="765175"/>
            <a:ext cx="3765375" cy="361074"/>
            <a:chOff x="2735452" y="765175"/>
            <a:chExt cx="3765375" cy="361074"/>
          </a:xfrm>
        </p:grpSpPr>
        <p:pic>
          <p:nvPicPr>
            <p:cNvPr id="12" name="Picture 11">
              <a:extLst>
                <a:ext uri="{FF2B5EF4-FFF2-40B4-BE49-F238E27FC236}">
                  <a16:creationId xmlns:a16="http://schemas.microsoft.com/office/drawing/2014/main" id="{943E0C21-50E1-9756-5940-0F3375877C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5046" y="765175"/>
              <a:ext cx="445781" cy="361074"/>
            </a:xfrm>
            <a:prstGeom prst="rect">
              <a:avLst/>
            </a:prstGeom>
          </p:spPr>
        </p:pic>
        <p:pic>
          <p:nvPicPr>
            <p:cNvPr id="13" name="Picture 12">
              <a:extLst>
                <a:ext uri="{FF2B5EF4-FFF2-40B4-BE49-F238E27FC236}">
                  <a16:creationId xmlns:a16="http://schemas.microsoft.com/office/drawing/2014/main" id="{3B30A376-99DF-07CD-D2A2-9D352E50A0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735452" y="765175"/>
              <a:ext cx="445781" cy="361074"/>
            </a:xfrm>
            <a:prstGeom prst="rect">
              <a:avLst/>
            </a:prstGeom>
          </p:spPr>
        </p:pic>
      </p:grpSp>
    </p:spTree>
    <p:extLst>
      <p:ext uri="{BB962C8B-B14F-4D97-AF65-F5344CB8AC3E}">
        <p14:creationId xmlns:p14="http://schemas.microsoft.com/office/powerpoint/2010/main" val="1197448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014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Sharing Kindness</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2" name="Text">
            <a:extLst>
              <a:ext uri="{FF2B5EF4-FFF2-40B4-BE49-F238E27FC236}">
                <a16:creationId xmlns:a16="http://schemas.microsoft.com/office/drawing/2014/main" id="{5A5A2C6D-F4CF-A694-8077-D0C228EED86D}"/>
              </a:ext>
            </a:extLst>
          </p:cNvPr>
          <p:cNvSpPr/>
          <p:nvPr/>
        </p:nvSpPr>
        <p:spPr>
          <a:xfrm>
            <a:off x="924551" y="1373204"/>
            <a:ext cx="7632700" cy="553998"/>
          </a:xfrm>
          <a:prstGeom prst="rect">
            <a:avLst/>
          </a:prstGeom>
        </p:spPr>
        <p:txBody>
          <a:bodyPr wrap="square" lIns="0" tIns="0" rIns="0" bIns="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By showing kindness, we can make it clear that people can reach out to us and we can spread the message of kindness to others.</a:t>
            </a:r>
          </a:p>
        </p:txBody>
      </p:sp>
      <p:sp>
        <p:nvSpPr>
          <p:cNvPr id="3" name="Rectangle: Rounded Corners 2">
            <a:extLst>
              <a:ext uri="{FF2B5EF4-FFF2-40B4-BE49-F238E27FC236}">
                <a16:creationId xmlns:a16="http://schemas.microsoft.com/office/drawing/2014/main" id="{D4075CF8-2BD0-D818-03DA-DF9134013B38}"/>
              </a:ext>
            </a:extLst>
          </p:cNvPr>
          <p:cNvSpPr/>
          <p:nvPr/>
        </p:nvSpPr>
        <p:spPr>
          <a:xfrm>
            <a:off x="758146" y="1403535"/>
            <a:ext cx="87455" cy="493132"/>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Box 7">
            <a:extLst>
              <a:ext uri="{FF2B5EF4-FFF2-40B4-BE49-F238E27FC236}">
                <a16:creationId xmlns:a16="http://schemas.microsoft.com/office/drawing/2014/main" id="{A9ADE2D2-DD6A-0CCF-7511-0FDE8636A01E}"/>
              </a:ext>
            </a:extLst>
          </p:cNvPr>
          <p:cNvSpPr/>
          <p:nvPr/>
        </p:nvSpPr>
        <p:spPr>
          <a:xfrm>
            <a:off x="755650" y="2102116"/>
            <a:ext cx="7632700" cy="3990709"/>
          </a:xfrm>
          <a:prstGeom prst="roundRect">
            <a:avLst>
              <a:gd name="adj" fmla="val 4519"/>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Talk to your partner about how we can make our classroom and school a kind community. If you’re happy to, share your ideas.</a:t>
            </a:r>
          </a:p>
          <a:p>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a:p>
            <a:pPr lvl="1"/>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	Use kind words and actions to everyone around us;</a:t>
            </a:r>
          </a:p>
          <a:p>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a:p>
            <a:pPr lvl="1"/>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	Include everyone in games and conversations;</a:t>
            </a:r>
          </a:p>
          <a:p>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a:p>
            <a:pPr lvl="1"/>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	Remember, we are all equally important - nobody is more 	important than anyone else;</a:t>
            </a:r>
          </a:p>
          <a:p>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a:p>
            <a:pPr lvl="1"/>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	Say no to bullying behaviour and get help from an adult if 	you see something that’s not right.</a:t>
            </a:r>
          </a:p>
        </p:txBody>
      </p:sp>
      <p:grpSp>
        <p:nvGrpSpPr>
          <p:cNvPr id="9" name="Group 8">
            <a:extLst>
              <a:ext uri="{FF2B5EF4-FFF2-40B4-BE49-F238E27FC236}">
                <a16:creationId xmlns:a16="http://schemas.microsoft.com/office/drawing/2014/main" id="{66FCA0E2-8CF0-5D7A-253C-1B3FCCA25316}"/>
              </a:ext>
            </a:extLst>
          </p:cNvPr>
          <p:cNvGrpSpPr/>
          <p:nvPr/>
        </p:nvGrpSpPr>
        <p:grpSpPr>
          <a:xfrm>
            <a:off x="1930400" y="765175"/>
            <a:ext cx="5283200" cy="361074"/>
            <a:chOff x="1974850" y="765175"/>
            <a:chExt cx="5283200" cy="361074"/>
          </a:xfrm>
        </p:grpSpPr>
        <p:pic>
          <p:nvPicPr>
            <p:cNvPr id="7" name="Picture 6">
              <a:extLst>
                <a:ext uri="{FF2B5EF4-FFF2-40B4-BE49-F238E27FC236}">
                  <a16:creationId xmlns:a16="http://schemas.microsoft.com/office/drawing/2014/main" id="{9E1E15C0-6C11-3A0D-E41C-29440F5D7C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2269" y="765175"/>
              <a:ext cx="445781" cy="361074"/>
            </a:xfrm>
            <a:prstGeom prst="rect">
              <a:avLst/>
            </a:prstGeom>
          </p:spPr>
        </p:pic>
        <p:pic>
          <p:nvPicPr>
            <p:cNvPr id="8" name="Picture 7">
              <a:extLst>
                <a:ext uri="{FF2B5EF4-FFF2-40B4-BE49-F238E27FC236}">
                  <a16:creationId xmlns:a16="http://schemas.microsoft.com/office/drawing/2014/main" id="{302F5B6C-B523-50FC-B85D-8214D4A8C0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974850" y="765175"/>
              <a:ext cx="445781" cy="361074"/>
            </a:xfrm>
            <a:prstGeom prst="rect">
              <a:avLst/>
            </a:prstGeom>
          </p:spPr>
        </p:pic>
      </p:grpSp>
      <p:grpSp>
        <p:nvGrpSpPr>
          <p:cNvPr id="10" name="Group 9">
            <a:extLst>
              <a:ext uri="{FF2B5EF4-FFF2-40B4-BE49-F238E27FC236}">
                <a16:creationId xmlns:a16="http://schemas.microsoft.com/office/drawing/2014/main" id="{778B9116-192E-E21B-4D5D-EBB6756FE2ED}"/>
              </a:ext>
            </a:extLst>
          </p:cNvPr>
          <p:cNvGrpSpPr/>
          <p:nvPr/>
        </p:nvGrpSpPr>
        <p:grpSpPr>
          <a:xfrm>
            <a:off x="1363756" y="3069752"/>
            <a:ext cx="350441" cy="292912"/>
            <a:chOff x="979884" y="2814394"/>
            <a:chExt cx="350441" cy="292912"/>
          </a:xfrm>
        </p:grpSpPr>
        <p:cxnSp>
          <p:nvCxnSpPr>
            <p:cNvPr id="11" name="Straight Connector 10">
              <a:extLst>
                <a:ext uri="{FF2B5EF4-FFF2-40B4-BE49-F238E27FC236}">
                  <a16:creationId xmlns:a16="http://schemas.microsoft.com/office/drawing/2014/main" id="{0089A8DC-E522-1D6B-426D-94DFC192C88A}"/>
                </a:ext>
              </a:extLst>
            </p:cNvPr>
            <p:cNvCxnSpPr>
              <a:cxnSpLocks/>
            </p:cNvCxnSpPr>
            <p:nvPr/>
          </p:nvCxnSpPr>
          <p:spPr>
            <a:xfrm>
              <a:off x="1061659" y="2938152"/>
              <a:ext cx="79772" cy="7977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C7471CC-1C1D-5682-2B43-7B411C8A06F2}"/>
                </a:ext>
              </a:extLst>
            </p:cNvPr>
            <p:cNvCxnSpPr>
              <a:cxnSpLocks/>
            </p:cNvCxnSpPr>
            <p:nvPr/>
          </p:nvCxnSpPr>
          <p:spPr>
            <a:xfrm flipV="1">
              <a:off x="1143493" y="2831092"/>
              <a:ext cx="186832" cy="18683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A03CF79-8CAC-9C74-3DE1-2FBBCEBA1D45}"/>
                </a:ext>
              </a:extLst>
            </p:cNvPr>
            <p:cNvCxnSpPr>
              <a:cxnSpLocks/>
            </p:cNvCxnSpPr>
            <p:nvPr/>
          </p:nvCxnSpPr>
          <p:spPr>
            <a:xfrm>
              <a:off x="979884" y="2814394"/>
              <a:ext cx="0" cy="29291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CB56ED3-0FAD-3727-3F97-6926A792F516}"/>
                </a:ext>
              </a:extLst>
            </p:cNvPr>
            <p:cNvCxnSpPr>
              <a:cxnSpLocks/>
            </p:cNvCxnSpPr>
            <p:nvPr/>
          </p:nvCxnSpPr>
          <p:spPr>
            <a:xfrm>
              <a:off x="979884" y="2814395"/>
              <a:ext cx="236547" cy="0"/>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AF64657-B8B3-61E4-4278-8C90BD54F5E5}"/>
                </a:ext>
              </a:extLst>
            </p:cNvPr>
            <p:cNvCxnSpPr>
              <a:cxnSpLocks/>
            </p:cNvCxnSpPr>
            <p:nvPr/>
          </p:nvCxnSpPr>
          <p:spPr>
            <a:xfrm>
              <a:off x="1272797" y="3017924"/>
              <a:ext cx="0" cy="8938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1DE4989-5B80-E0E8-4032-64BD24838F3B}"/>
                </a:ext>
              </a:extLst>
            </p:cNvPr>
            <p:cNvCxnSpPr>
              <a:cxnSpLocks/>
            </p:cNvCxnSpPr>
            <p:nvPr/>
          </p:nvCxnSpPr>
          <p:spPr>
            <a:xfrm rot="16200000">
              <a:off x="1126341" y="2960850"/>
              <a:ext cx="0" cy="29291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724143C1-DAFE-74C6-BB97-E41F82C3E66B}"/>
              </a:ext>
            </a:extLst>
          </p:cNvPr>
          <p:cNvGrpSpPr/>
          <p:nvPr/>
        </p:nvGrpSpPr>
        <p:grpSpPr>
          <a:xfrm>
            <a:off x="1363756" y="3612677"/>
            <a:ext cx="350441" cy="292912"/>
            <a:chOff x="979884" y="2814394"/>
            <a:chExt cx="350441" cy="292912"/>
          </a:xfrm>
        </p:grpSpPr>
        <p:cxnSp>
          <p:nvCxnSpPr>
            <p:cNvPr id="18" name="Straight Connector 17">
              <a:extLst>
                <a:ext uri="{FF2B5EF4-FFF2-40B4-BE49-F238E27FC236}">
                  <a16:creationId xmlns:a16="http://schemas.microsoft.com/office/drawing/2014/main" id="{47A377EA-58A0-3EC9-8EB4-AC87D5E8888B}"/>
                </a:ext>
              </a:extLst>
            </p:cNvPr>
            <p:cNvCxnSpPr>
              <a:cxnSpLocks/>
            </p:cNvCxnSpPr>
            <p:nvPr/>
          </p:nvCxnSpPr>
          <p:spPr>
            <a:xfrm>
              <a:off x="1061659" y="2938152"/>
              <a:ext cx="79772" cy="7977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5FA9A26-02FF-55CD-520F-61F863510E7C}"/>
                </a:ext>
              </a:extLst>
            </p:cNvPr>
            <p:cNvCxnSpPr>
              <a:cxnSpLocks/>
            </p:cNvCxnSpPr>
            <p:nvPr/>
          </p:nvCxnSpPr>
          <p:spPr>
            <a:xfrm flipV="1">
              <a:off x="1143493" y="2831092"/>
              <a:ext cx="186832" cy="18683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A5BF638-51E7-B5FB-B077-C748F26873B7}"/>
                </a:ext>
              </a:extLst>
            </p:cNvPr>
            <p:cNvCxnSpPr>
              <a:cxnSpLocks/>
            </p:cNvCxnSpPr>
            <p:nvPr/>
          </p:nvCxnSpPr>
          <p:spPr>
            <a:xfrm>
              <a:off x="979884" y="2814394"/>
              <a:ext cx="0" cy="29291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8308F64-1C22-711B-1BA5-5A7F65F5C51F}"/>
                </a:ext>
              </a:extLst>
            </p:cNvPr>
            <p:cNvCxnSpPr>
              <a:cxnSpLocks/>
            </p:cNvCxnSpPr>
            <p:nvPr/>
          </p:nvCxnSpPr>
          <p:spPr>
            <a:xfrm>
              <a:off x="979884" y="2814395"/>
              <a:ext cx="236547" cy="0"/>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2E2E0B0-3A04-05C7-5C01-0164C2E088ED}"/>
                </a:ext>
              </a:extLst>
            </p:cNvPr>
            <p:cNvCxnSpPr>
              <a:cxnSpLocks/>
            </p:cNvCxnSpPr>
            <p:nvPr/>
          </p:nvCxnSpPr>
          <p:spPr>
            <a:xfrm>
              <a:off x="1272797" y="3017924"/>
              <a:ext cx="0" cy="8938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1C98BB-13D6-CE7E-1BDE-4C17894AE2D1}"/>
                </a:ext>
              </a:extLst>
            </p:cNvPr>
            <p:cNvCxnSpPr>
              <a:cxnSpLocks/>
            </p:cNvCxnSpPr>
            <p:nvPr/>
          </p:nvCxnSpPr>
          <p:spPr>
            <a:xfrm rot="16200000">
              <a:off x="1126341" y="2960850"/>
              <a:ext cx="0" cy="29291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F197EE4D-92C3-2009-8CA5-F40A2561D536}"/>
              </a:ext>
            </a:extLst>
          </p:cNvPr>
          <p:cNvGrpSpPr/>
          <p:nvPr/>
        </p:nvGrpSpPr>
        <p:grpSpPr>
          <a:xfrm>
            <a:off x="1363756" y="4163788"/>
            <a:ext cx="350441" cy="292912"/>
            <a:chOff x="979884" y="2814394"/>
            <a:chExt cx="350441" cy="292912"/>
          </a:xfrm>
        </p:grpSpPr>
        <p:cxnSp>
          <p:nvCxnSpPr>
            <p:cNvPr id="33" name="Straight Connector 32">
              <a:extLst>
                <a:ext uri="{FF2B5EF4-FFF2-40B4-BE49-F238E27FC236}">
                  <a16:creationId xmlns:a16="http://schemas.microsoft.com/office/drawing/2014/main" id="{A6EB35EE-463B-5401-BA31-8E791199AF29}"/>
                </a:ext>
              </a:extLst>
            </p:cNvPr>
            <p:cNvCxnSpPr>
              <a:cxnSpLocks/>
            </p:cNvCxnSpPr>
            <p:nvPr/>
          </p:nvCxnSpPr>
          <p:spPr>
            <a:xfrm>
              <a:off x="1061659" y="2938152"/>
              <a:ext cx="79772" cy="7977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C7DE6DE-DAF5-74DE-0985-915571AE0AF0}"/>
                </a:ext>
              </a:extLst>
            </p:cNvPr>
            <p:cNvCxnSpPr>
              <a:cxnSpLocks/>
            </p:cNvCxnSpPr>
            <p:nvPr/>
          </p:nvCxnSpPr>
          <p:spPr>
            <a:xfrm flipV="1">
              <a:off x="1143493" y="2831092"/>
              <a:ext cx="186832" cy="18683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9751801-5D35-C8FA-9ED7-93D00411AFA8}"/>
                </a:ext>
              </a:extLst>
            </p:cNvPr>
            <p:cNvCxnSpPr>
              <a:cxnSpLocks/>
            </p:cNvCxnSpPr>
            <p:nvPr/>
          </p:nvCxnSpPr>
          <p:spPr>
            <a:xfrm>
              <a:off x="979884" y="2814394"/>
              <a:ext cx="0" cy="29291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CBA1878-1F6F-8744-0976-B2E76E28B5F4}"/>
                </a:ext>
              </a:extLst>
            </p:cNvPr>
            <p:cNvCxnSpPr>
              <a:cxnSpLocks/>
            </p:cNvCxnSpPr>
            <p:nvPr/>
          </p:nvCxnSpPr>
          <p:spPr>
            <a:xfrm>
              <a:off x="979884" y="2814395"/>
              <a:ext cx="236547" cy="0"/>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B9E1A41-15E9-DED3-10C3-31C08773FAB1}"/>
                </a:ext>
              </a:extLst>
            </p:cNvPr>
            <p:cNvCxnSpPr>
              <a:cxnSpLocks/>
            </p:cNvCxnSpPr>
            <p:nvPr/>
          </p:nvCxnSpPr>
          <p:spPr>
            <a:xfrm>
              <a:off x="1272797" y="3017924"/>
              <a:ext cx="0" cy="8938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14E2AF3-26BF-9325-314F-4638DED9DFF3}"/>
                </a:ext>
              </a:extLst>
            </p:cNvPr>
            <p:cNvCxnSpPr>
              <a:cxnSpLocks/>
            </p:cNvCxnSpPr>
            <p:nvPr/>
          </p:nvCxnSpPr>
          <p:spPr>
            <a:xfrm rot="16200000">
              <a:off x="1126341" y="2960850"/>
              <a:ext cx="0" cy="29291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F1FD67EB-DA11-4F53-26BD-2DE8A82B5EAA}"/>
              </a:ext>
            </a:extLst>
          </p:cNvPr>
          <p:cNvGrpSpPr/>
          <p:nvPr/>
        </p:nvGrpSpPr>
        <p:grpSpPr>
          <a:xfrm>
            <a:off x="1363756" y="4982938"/>
            <a:ext cx="350441" cy="292912"/>
            <a:chOff x="979884" y="2814394"/>
            <a:chExt cx="350441" cy="292912"/>
          </a:xfrm>
        </p:grpSpPr>
        <p:cxnSp>
          <p:nvCxnSpPr>
            <p:cNvPr id="40" name="Straight Connector 39">
              <a:extLst>
                <a:ext uri="{FF2B5EF4-FFF2-40B4-BE49-F238E27FC236}">
                  <a16:creationId xmlns:a16="http://schemas.microsoft.com/office/drawing/2014/main" id="{B5D2EE72-94DD-47F0-717C-B89DF046B1EC}"/>
                </a:ext>
              </a:extLst>
            </p:cNvPr>
            <p:cNvCxnSpPr>
              <a:cxnSpLocks/>
            </p:cNvCxnSpPr>
            <p:nvPr/>
          </p:nvCxnSpPr>
          <p:spPr>
            <a:xfrm>
              <a:off x="1061659" y="2938152"/>
              <a:ext cx="79772" cy="7977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9EA8F87F-3CB0-D175-E507-61CBAE82E4B6}"/>
                </a:ext>
              </a:extLst>
            </p:cNvPr>
            <p:cNvCxnSpPr>
              <a:cxnSpLocks/>
            </p:cNvCxnSpPr>
            <p:nvPr/>
          </p:nvCxnSpPr>
          <p:spPr>
            <a:xfrm flipV="1">
              <a:off x="1143493" y="2831092"/>
              <a:ext cx="186832" cy="18683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6C91464-E1A0-E24D-11C7-C52B760A46AF}"/>
                </a:ext>
              </a:extLst>
            </p:cNvPr>
            <p:cNvCxnSpPr>
              <a:cxnSpLocks/>
            </p:cNvCxnSpPr>
            <p:nvPr/>
          </p:nvCxnSpPr>
          <p:spPr>
            <a:xfrm>
              <a:off x="979884" y="2814394"/>
              <a:ext cx="0" cy="29291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678C209-B5B2-7359-36F4-5B37D068C2C5}"/>
                </a:ext>
              </a:extLst>
            </p:cNvPr>
            <p:cNvCxnSpPr>
              <a:cxnSpLocks/>
            </p:cNvCxnSpPr>
            <p:nvPr/>
          </p:nvCxnSpPr>
          <p:spPr>
            <a:xfrm>
              <a:off x="979884" y="2814395"/>
              <a:ext cx="236547" cy="0"/>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8911FB2-3088-1A19-4402-E08359E342D2}"/>
                </a:ext>
              </a:extLst>
            </p:cNvPr>
            <p:cNvCxnSpPr>
              <a:cxnSpLocks/>
            </p:cNvCxnSpPr>
            <p:nvPr/>
          </p:nvCxnSpPr>
          <p:spPr>
            <a:xfrm>
              <a:off x="1272797" y="3017924"/>
              <a:ext cx="0" cy="8938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9A2E1DE-AAB4-C641-2F78-943EAE8865AB}"/>
                </a:ext>
              </a:extLst>
            </p:cNvPr>
            <p:cNvCxnSpPr>
              <a:cxnSpLocks/>
            </p:cNvCxnSpPr>
            <p:nvPr/>
          </p:nvCxnSpPr>
          <p:spPr>
            <a:xfrm rot="16200000">
              <a:off x="1126341" y="2960850"/>
              <a:ext cx="0" cy="292912"/>
            </a:xfrm>
            <a:prstGeom prst="line">
              <a:avLst/>
            </a:prstGeom>
            <a:ln w="69850" cap="rnd">
              <a:solidFill>
                <a:srgbClr val="9061A5"/>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794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750"/>
                                        <p:tgtEl>
                                          <p:spTgt spid="3"/>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75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wipe(up)">
                                      <p:cBhvr>
                                        <p:cTn id="16" dur="750"/>
                                        <p:tgtEl>
                                          <p:spTgt spid="4">
                                            <p:bg/>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left)">
                                      <p:cBhvr>
                                        <p:cTn id="19" dur="75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750" fill="hold"/>
                                        <p:tgtEl>
                                          <p:spTgt spid="10"/>
                                        </p:tgtEl>
                                        <p:attrNameLst>
                                          <p:attrName>ppt_w</p:attrName>
                                        </p:attrNameLst>
                                      </p:cBhvr>
                                      <p:tavLst>
                                        <p:tav tm="0">
                                          <p:val>
                                            <p:fltVal val="0"/>
                                          </p:val>
                                        </p:tav>
                                        <p:tav tm="100000">
                                          <p:val>
                                            <p:strVal val="#ppt_w"/>
                                          </p:val>
                                        </p:tav>
                                      </p:tavLst>
                                    </p:anim>
                                    <p:anim calcmode="lin" valueType="num">
                                      <p:cBhvr>
                                        <p:cTn id="25" dur="750" fill="hold"/>
                                        <p:tgtEl>
                                          <p:spTgt spid="10"/>
                                        </p:tgtEl>
                                        <p:attrNameLst>
                                          <p:attrName>ppt_h</p:attrName>
                                        </p:attrNameLst>
                                      </p:cBhvr>
                                      <p:tavLst>
                                        <p:tav tm="0">
                                          <p:val>
                                            <p:fltVal val="0"/>
                                          </p:val>
                                        </p:tav>
                                        <p:tav tm="100000">
                                          <p:val>
                                            <p:strVal val="#ppt_h"/>
                                          </p:val>
                                        </p:tav>
                                      </p:tavLst>
                                    </p:anim>
                                    <p:animEffect transition="in" filter="fade">
                                      <p:cBhvr>
                                        <p:cTn id="26" dur="750"/>
                                        <p:tgtEl>
                                          <p:spTgt spid="1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wipe(left)">
                                      <p:cBhvr>
                                        <p:cTn id="29" dur="750"/>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750" fill="hold"/>
                                        <p:tgtEl>
                                          <p:spTgt spid="17"/>
                                        </p:tgtEl>
                                        <p:attrNameLst>
                                          <p:attrName>ppt_w</p:attrName>
                                        </p:attrNameLst>
                                      </p:cBhvr>
                                      <p:tavLst>
                                        <p:tav tm="0">
                                          <p:val>
                                            <p:fltVal val="0"/>
                                          </p:val>
                                        </p:tav>
                                        <p:tav tm="100000">
                                          <p:val>
                                            <p:strVal val="#ppt_w"/>
                                          </p:val>
                                        </p:tav>
                                      </p:tavLst>
                                    </p:anim>
                                    <p:anim calcmode="lin" valueType="num">
                                      <p:cBhvr>
                                        <p:cTn id="35" dur="750" fill="hold"/>
                                        <p:tgtEl>
                                          <p:spTgt spid="17"/>
                                        </p:tgtEl>
                                        <p:attrNameLst>
                                          <p:attrName>ppt_h</p:attrName>
                                        </p:attrNameLst>
                                      </p:cBhvr>
                                      <p:tavLst>
                                        <p:tav tm="0">
                                          <p:val>
                                            <p:fltVal val="0"/>
                                          </p:val>
                                        </p:tav>
                                        <p:tav tm="100000">
                                          <p:val>
                                            <p:strVal val="#ppt_h"/>
                                          </p:val>
                                        </p:tav>
                                      </p:tavLst>
                                    </p:anim>
                                    <p:animEffect transition="in" filter="fade">
                                      <p:cBhvr>
                                        <p:cTn id="36" dur="750"/>
                                        <p:tgtEl>
                                          <p:spTgt spid="1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wipe(left)">
                                      <p:cBhvr>
                                        <p:cTn id="39" dur="750"/>
                                        <p:tgtEl>
                                          <p:spTgt spid="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750" fill="hold"/>
                                        <p:tgtEl>
                                          <p:spTgt spid="32"/>
                                        </p:tgtEl>
                                        <p:attrNameLst>
                                          <p:attrName>ppt_w</p:attrName>
                                        </p:attrNameLst>
                                      </p:cBhvr>
                                      <p:tavLst>
                                        <p:tav tm="0">
                                          <p:val>
                                            <p:fltVal val="0"/>
                                          </p:val>
                                        </p:tav>
                                        <p:tav tm="100000">
                                          <p:val>
                                            <p:strVal val="#ppt_w"/>
                                          </p:val>
                                        </p:tav>
                                      </p:tavLst>
                                    </p:anim>
                                    <p:anim calcmode="lin" valueType="num">
                                      <p:cBhvr>
                                        <p:cTn id="45" dur="750" fill="hold"/>
                                        <p:tgtEl>
                                          <p:spTgt spid="32"/>
                                        </p:tgtEl>
                                        <p:attrNameLst>
                                          <p:attrName>ppt_h</p:attrName>
                                        </p:attrNameLst>
                                      </p:cBhvr>
                                      <p:tavLst>
                                        <p:tav tm="0">
                                          <p:val>
                                            <p:fltVal val="0"/>
                                          </p:val>
                                        </p:tav>
                                        <p:tav tm="100000">
                                          <p:val>
                                            <p:strVal val="#ppt_h"/>
                                          </p:val>
                                        </p:tav>
                                      </p:tavLst>
                                    </p:anim>
                                    <p:animEffect transition="in" filter="fade">
                                      <p:cBhvr>
                                        <p:cTn id="46" dur="750"/>
                                        <p:tgtEl>
                                          <p:spTgt spid="3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wipe(left)">
                                      <p:cBhvr>
                                        <p:cTn id="49" dur="750"/>
                                        <p:tgtEl>
                                          <p:spTgt spid="4">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p:cTn id="54" dur="750" fill="hold"/>
                                        <p:tgtEl>
                                          <p:spTgt spid="39"/>
                                        </p:tgtEl>
                                        <p:attrNameLst>
                                          <p:attrName>ppt_w</p:attrName>
                                        </p:attrNameLst>
                                      </p:cBhvr>
                                      <p:tavLst>
                                        <p:tav tm="0">
                                          <p:val>
                                            <p:fltVal val="0"/>
                                          </p:val>
                                        </p:tav>
                                        <p:tav tm="100000">
                                          <p:val>
                                            <p:strVal val="#ppt_w"/>
                                          </p:val>
                                        </p:tav>
                                      </p:tavLst>
                                    </p:anim>
                                    <p:anim calcmode="lin" valueType="num">
                                      <p:cBhvr>
                                        <p:cTn id="55" dur="750" fill="hold"/>
                                        <p:tgtEl>
                                          <p:spTgt spid="39"/>
                                        </p:tgtEl>
                                        <p:attrNameLst>
                                          <p:attrName>ppt_h</p:attrName>
                                        </p:attrNameLst>
                                      </p:cBhvr>
                                      <p:tavLst>
                                        <p:tav tm="0">
                                          <p:val>
                                            <p:fltVal val="0"/>
                                          </p:val>
                                        </p:tav>
                                        <p:tav tm="100000">
                                          <p:val>
                                            <p:strVal val="#ppt_h"/>
                                          </p:val>
                                        </p:tav>
                                      </p:tavLst>
                                    </p:anim>
                                    <p:animEffect transition="in" filter="fade">
                                      <p:cBhvr>
                                        <p:cTn id="56" dur="750"/>
                                        <p:tgtEl>
                                          <p:spTgt spid="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
                                            <p:txEl>
                                              <p:pRg st="8" end="8"/>
                                            </p:txEl>
                                          </p:spTgt>
                                        </p:tgtEl>
                                        <p:attrNameLst>
                                          <p:attrName>style.visibility</p:attrName>
                                        </p:attrNameLst>
                                      </p:cBhvr>
                                      <p:to>
                                        <p:strVal val="visible"/>
                                      </p:to>
                                    </p:set>
                                    <p:animEffect transition="in" filter="wipe(left)">
                                      <p:cBhvr>
                                        <p:cTn id="59" dur="75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7">
            <a:extLst>
              <a:ext uri="{FF2B5EF4-FFF2-40B4-BE49-F238E27FC236}">
                <a16:creationId xmlns:a16="http://schemas.microsoft.com/office/drawing/2014/main" id="{658AF540-8452-1564-148D-A8B34EAC29A4}"/>
              </a:ext>
            </a:extLst>
          </p:cNvPr>
          <p:cNvSpPr/>
          <p:nvPr/>
        </p:nvSpPr>
        <p:spPr>
          <a:xfrm>
            <a:off x="2228850" y="1286755"/>
            <a:ext cx="4686300" cy="517271"/>
          </a:xfrm>
          <a:prstGeom prst="roundRect">
            <a:avLst>
              <a:gd name="adj" fmla="val 50000"/>
            </a:avLst>
          </a:prstGeom>
          <a:solidFill>
            <a:srgbClr val="27295B"/>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Spreading the message of kindness can:</a:t>
            </a:r>
          </a:p>
        </p:txBody>
      </p:sp>
      <p:pic>
        <p:nvPicPr>
          <p:cNvPr id="3" name="Picture 2">
            <a:extLst>
              <a:ext uri="{FF2B5EF4-FFF2-40B4-BE49-F238E27FC236}">
                <a16:creationId xmlns:a16="http://schemas.microsoft.com/office/drawing/2014/main" id="{D5BED3B7-A061-44F9-50D8-D94AF457A5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2881" y="1964532"/>
            <a:ext cx="5218238" cy="4535478"/>
          </a:xfrm>
          <a:prstGeom prst="rect">
            <a:avLst/>
          </a:prstGeom>
        </p:spPr>
      </p:pic>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Sharing Kindness</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7" name="Text Box 7">
            <a:extLst>
              <a:ext uri="{FF2B5EF4-FFF2-40B4-BE49-F238E27FC236}">
                <a16:creationId xmlns:a16="http://schemas.microsoft.com/office/drawing/2014/main" id="{5F68F63E-BE43-BD15-7C55-181B12628EB5}"/>
              </a:ext>
            </a:extLst>
          </p:cNvPr>
          <p:cNvSpPr/>
          <p:nvPr/>
        </p:nvSpPr>
        <p:spPr>
          <a:xfrm>
            <a:off x="2837730" y="3354202"/>
            <a:ext cx="3468541" cy="804719"/>
          </a:xfrm>
          <a:prstGeom prst="roundRect">
            <a:avLst>
              <a:gd name="adj" fmla="val 50000"/>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encourage others to show kindness too;</a:t>
            </a:r>
          </a:p>
        </p:txBody>
      </p:sp>
      <p:sp>
        <p:nvSpPr>
          <p:cNvPr id="8" name="Text Box 7">
            <a:extLst>
              <a:ext uri="{FF2B5EF4-FFF2-40B4-BE49-F238E27FC236}">
                <a16:creationId xmlns:a16="http://schemas.microsoft.com/office/drawing/2014/main" id="{F66953FC-C12D-DC22-E2BA-8C398FBB2C52}"/>
              </a:ext>
            </a:extLst>
          </p:cNvPr>
          <p:cNvSpPr/>
          <p:nvPr/>
        </p:nvSpPr>
        <p:spPr>
          <a:xfrm>
            <a:off x="2631004" y="3247615"/>
            <a:ext cx="3881993" cy="1017893"/>
          </a:xfrm>
          <a:prstGeom prst="roundRect">
            <a:avLst>
              <a:gd name="adj" fmla="val 50000"/>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support people who are feeling upset or worried and show them they can reach out to us;</a:t>
            </a:r>
          </a:p>
        </p:txBody>
      </p:sp>
      <p:sp>
        <p:nvSpPr>
          <p:cNvPr id="9" name="Text Box 7">
            <a:extLst>
              <a:ext uri="{FF2B5EF4-FFF2-40B4-BE49-F238E27FC236}">
                <a16:creationId xmlns:a16="http://schemas.microsoft.com/office/drawing/2014/main" id="{E619796F-129D-0804-CEEF-C9E343A59B7B}"/>
              </a:ext>
            </a:extLst>
          </p:cNvPr>
          <p:cNvSpPr/>
          <p:nvPr/>
        </p:nvSpPr>
        <p:spPr>
          <a:xfrm>
            <a:off x="3030906" y="3402116"/>
            <a:ext cx="3082189" cy="708891"/>
          </a:xfrm>
          <a:prstGeom prst="roundRect">
            <a:avLst>
              <a:gd name="adj" fmla="val 50000"/>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help our own emotional wellbeing;</a:t>
            </a:r>
          </a:p>
        </p:txBody>
      </p:sp>
      <p:sp>
        <p:nvSpPr>
          <p:cNvPr id="10" name="Text Box 7">
            <a:extLst>
              <a:ext uri="{FF2B5EF4-FFF2-40B4-BE49-F238E27FC236}">
                <a16:creationId xmlns:a16="http://schemas.microsoft.com/office/drawing/2014/main" id="{98D20C42-1E8E-4E29-3324-39AF81803935}"/>
              </a:ext>
            </a:extLst>
          </p:cNvPr>
          <p:cNvSpPr/>
          <p:nvPr/>
        </p:nvSpPr>
        <p:spPr>
          <a:xfrm>
            <a:off x="3441116" y="3422647"/>
            <a:ext cx="2261769" cy="667829"/>
          </a:xfrm>
          <a:prstGeom prst="roundRect">
            <a:avLst>
              <a:gd name="adj" fmla="val 50000"/>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show respect to those around us.</a:t>
            </a:r>
          </a:p>
        </p:txBody>
      </p:sp>
      <p:grpSp>
        <p:nvGrpSpPr>
          <p:cNvPr id="11" name="Group 10">
            <a:extLst>
              <a:ext uri="{FF2B5EF4-FFF2-40B4-BE49-F238E27FC236}">
                <a16:creationId xmlns:a16="http://schemas.microsoft.com/office/drawing/2014/main" id="{BCDB753F-D726-5B82-EB1E-E305D0361A7B}"/>
              </a:ext>
            </a:extLst>
          </p:cNvPr>
          <p:cNvGrpSpPr/>
          <p:nvPr/>
        </p:nvGrpSpPr>
        <p:grpSpPr>
          <a:xfrm>
            <a:off x="1930400" y="765175"/>
            <a:ext cx="5283200" cy="361074"/>
            <a:chOff x="1974850" y="765175"/>
            <a:chExt cx="5283200" cy="361074"/>
          </a:xfrm>
        </p:grpSpPr>
        <p:pic>
          <p:nvPicPr>
            <p:cNvPr id="12" name="Picture 11">
              <a:extLst>
                <a:ext uri="{FF2B5EF4-FFF2-40B4-BE49-F238E27FC236}">
                  <a16:creationId xmlns:a16="http://schemas.microsoft.com/office/drawing/2014/main" id="{08DB1E93-FDB2-803B-3EB8-5E362E7D3B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2269" y="765175"/>
              <a:ext cx="445781" cy="361074"/>
            </a:xfrm>
            <a:prstGeom prst="rect">
              <a:avLst/>
            </a:prstGeom>
          </p:spPr>
        </p:pic>
        <p:pic>
          <p:nvPicPr>
            <p:cNvPr id="13" name="Picture 12">
              <a:extLst>
                <a:ext uri="{FF2B5EF4-FFF2-40B4-BE49-F238E27FC236}">
                  <a16:creationId xmlns:a16="http://schemas.microsoft.com/office/drawing/2014/main" id="{F0DE604C-5C1E-C2D3-0F0A-BD274EB33C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974850" y="765175"/>
              <a:ext cx="445781" cy="361074"/>
            </a:xfrm>
            <a:prstGeom prst="rect">
              <a:avLst/>
            </a:prstGeom>
          </p:spPr>
        </p:pic>
      </p:grpSp>
    </p:spTree>
    <p:extLst>
      <p:ext uri="{BB962C8B-B14F-4D97-AF65-F5344CB8AC3E}">
        <p14:creationId xmlns:p14="http://schemas.microsoft.com/office/powerpoint/2010/main" val="344031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75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750"/>
                                        <p:tgtEl>
                                          <p:spTgt spid="8"/>
                                        </p:tgtEl>
                                      </p:cBhvr>
                                    </p:animEffect>
                                  </p:childTnLst>
                                </p:cTn>
                              </p:par>
                              <p:par>
                                <p:cTn id="18" presetID="10" presetClass="exit" presetSubtype="0" fill="hold" grpId="1" nodeType="withEffect">
                                  <p:stCondLst>
                                    <p:cond delay="0"/>
                                  </p:stCondLst>
                                  <p:childTnLst>
                                    <p:animEffect transition="out" filter="fade">
                                      <p:cBhvr>
                                        <p:cTn id="19" dur="750"/>
                                        <p:tgtEl>
                                          <p:spTgt spid="7"/>
                                        </p:tgtEl>
                                      </p:cBhvr>
                                    </p:animEffect>
                                    <p:set>
                                      <p:cBhvr>
                                        <p:cTn id="20" dur="1" fill="hold">
                                          <p:stCondLst>
                                            <p:cond delay="74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750"/>
                                        <p:tgtEl>
                                          <p:spTgt spid="9"/>
                                        </p:tgtEl>
                                      </p:cBhvr>
                                    </p:animEffect>
                                  </p:childTnLst>
                                </p:cTn>
                              </p:par>
                              <p:par>
                                <p:cTn id="26" presetID="10" presetClass="exit" presetSubtype="0" fill="hold" grpId="1" nodeType="withEffect">
                                  <p:stCondLst>
                                    <p:cond delay="0"/>
                                  </p:stCondLst>
                                  <p:childTnLst>
                                    <p:animEffect transition="out" filter="fade">
                                      <p:cBhvr>
                                        <p:cTn id="27" dur="750"/>
                                        <p:tgtEl>
                                          <p:spTgt spid="8"/>
                                        </p:tgtEl>
                                      </p:cBhvr>
                                    </p:animEffect>
                                    <p:set>
                                      <p:cBhvr>
                                        <p:cTn id="28" dur="1" fill="hold">
                                          <p:stCondLst>
                                            <p:cond delay="749"/>
                                          </p:stCondLst>
                                        </p:cTn>
                                        <p:tgtEl>
                                          <p:spTgt spid="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dissolve">
                                      <p:cBhvr>
                                        <p:cTn id="33" dur="750"/>
                                        <p:tgtEl>
                                          <p:spTgt spid="10"/>
                                        </p:tgtEl>
                                      </p:cBhvr>
                                    </p:animEffect>
                                  </p:childTnLst>
                                </p:cTn>
                              </p:par>
                              <p:par>
                                <p:cTn id="34" presetID="10" presetClass="exit" presetSubtype="0" fill="hold" grpId="1" nodeType="withEffect">
                                  <p:stCondLst>
                                    <p:cond delay="0"/>
                                  </p:stCondLst>
                                  <p:childTnLst>
                                    <p:animEffect transition="out" filter="fade">
                                      <p:cBhvr>
                                        <p:cTn id="35" dur="750"/>
                                        <p:tgtEl>
                                          <p:spTgt spid="9"/>
                                        </p:tgtEl>
                                      </p:cBhvr>
                                    </p:animEffect>
                                    <p:set>
                                      <p:cBhvr>
                                        <p:cTn id="36" dur="1" fill="hold">
                                          <p:stCondLst>
                                            <p:cond delay="74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7" grpId="1" animBg="1"/>
      <p:bldP spid="8" grpId="0" animBg="1"/>
      <p:bldP spid="8" grpId="1" animBg="1"/>
      <p:bldP spid="9" grpId="0" animBg="1"/>
      <p:bldP spid="9" grpId="1"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Sharing Kindness</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pic>
        <p:nvPicPr>
          <p:cNvPr id="15" name="Picture 14">
            <a:extLst>
              <a:ext uri="{FF2B5EF4-FFF2-40B4-BE49-F238E27FC236}">
                <a16:creationId xmlns:a16="http://schemas.microsoft.com/office/drawing/2014/main" id="{22849D79-2BDE-B6D5-003F-623A948F5F6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84" b="32985"/>
          <a:stretch/>
        </p:blipFill>
        <p:spPr>
          <a:xfrm>
            <a:off x="0" y="1956048"/>
            <a:ext cx="9054436" cy="4901952"/>
          </a:xfrm>
          <a:prstGeom prst="rect">
            <a:avLst/>
          </a:prstGeom>
        </p:spPr>
      </p:pic>
      <p:grpSp>
        <p:nvGrpSpPr>
          <p:cNvPr id="2" name="Group 1">
            <a:extLst>
              <a:ext uri="{FF2B5EF4-FFF2-40B4-BE49-F238E27FC236}">
                <a16:creationId xmlns:a16="http://schemas.microsoft.com/office/drawing/2014/main" id="{CC12289A-D339-8F12-320A-BB3665EF4BB7}"/>
              </a:ext>
            </a:extLst>
          </p:cNvPr>
          <p:cNvGrpSpPr/>
          <p:nvPr/>
        </p:nvGrpSpPr>
        <p:grpSpPr>
          <a:xfrm>
            <a:off x="1155711" y="1566805"/>
            <a:ext cx="6832579" cy="1214866"/>
            <a:chOff x="755650" y="2323269"/>
            <a:chExt cx="7679508" cy="801796"/>
          </a:xfrm>
        </p:grpSpPr>
        <p:sp>
          <p:nvSpPr>
            <p:cNvPr id="3" name="Rectangle: Rounded Corners 2">
              <a:extLst>
                <a:ext uri="{FF2B5EF4-FFF2-40B4-BE49-F238E27FC236}">
                  <a16:creationId xmlns:a16="http://schemas.microsoft.com/office/drawing/2014/main" id="{57FED1B6-0D0C-6009-3BBC-EE60D58AA4AA}"/>
                </a:ext>
              </a:extLst>
            </p:cNvPr>
            <p:cNvSpPr/>
            <p:nvPr/>
          </p:nvSpPr>
          <p:spPr>
            <a:xfrm>
              <a:off x="802458" y="2386401"/>
              <a:ext cx="7632700" cy="73866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b="1" dirty="0">
                <a:solidFill>
                  <a:schemeClr val="bg1"/>
                </a:solidFill>
              </a:endParaRPr>
            </a:p>
          </p:txBody>
        </p:sp>
        <p:sp>
          <p:nvSpPr>
            <p:cNvPr id="4" name="Rectangle: Rounded Corners 3">
              <a:extLst>
                <a:ext uri="{FF2B5EF4-FFF2-40B4-BE49-F238E27FC236}">
                  <a16:creationId xmlns:a16="http://schemas.microsoft.com/office/drawing/2014/main" id="{1F93C740-384A-CDBF-B404-8FC9F1B1D5C4}"/>
                </a:ext>
              </a:extLst>
            </p:cNvPr>
            <p:cNvSpPr/>
            <p:nvPr/>
          </p:nvSpPr>
          <p:spPr>
            <a:xfrm>
              <a:off x="783949" y="2354838"/>
              <a:ext cx="7632700" cy="73866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b="1" dirty="0">
                <a:solidFill>
                  <a:schemeClr val="bg1"/>
                </a:solidFill>
              </a:endParaRPr>
            </a:p>
          </p:txBody>
        </p:sp>
        <p:sp>
          <p:nvSpPr>
            <p:cNvPr id="6" name="Rectangle: Rounded Corners 5">
              <a:extLst>
                <a:ext uri="{FF2B5EF4-FFF2-40B4-BE49-F238E27FC236}">
                  <a16:creationId xmlns:a16="http://schemas.microsoft.com/office/drawing/2014/main" id="{6F79F4C4-08B9-96F6-DB67-9401D7D9FB28}"/>
                </a:ext>
              </a:extLst>
            </p:cNvPr>
            <p:cNvSpPr/>
            <p:nvPr/>
          </p:nvSpPr>
          <p:spPr>
            <a:xfrm>
              <a:off x="755650" y="2323269"/>
              <a:ext cx="7632700" cy="738664"/>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Think of one thing you can do today to spread the message of kindness.</a:t>
              </a:r>
            </a:p>
          </p:txBody>
        </p:sp>
      </p:grpSp>
      <p:sp>
        <p:nvSpPr>
          <p:cNvPr id="11" name="Text Box 7">
            <a:extLst>
              <a:ext uri="{FF2B5EF4-FFF2-40B4-BE49-F238E27FC236}">
                <a16:creationId xmlns:a16="http://schemas.microsoft.com/office/drawing/2014/main" id="{ED5F6EEF-6718-EF7C-B4DF-A06D15C44F41}"/>
              </a:ext>
            </a:extLst>
          </p:cNvPr>
          <p:cNvSpPr/>
          <p:nvPr/>
        </p:nvSpPr>
        <p:spPr>
          <a:xfrm>
            <a:off x="6035851" y="5540201"/>
            <a:ext cx="3821586" cy="825623"/>
          </a:xfrm>
          <a:prstGeom prst="roundRect">
            <a:avLst>
              <a:gd name="adj" fmla="val 50000"/>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540000" bIns="108000" rtlCol="0" anchor="ctr" anchorCtr="0">
            <a:noAutofit/>
          </a:bodyPr>
          <a:lstStyle/>
          <a:p>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If you’re happy to, share your ideas with the class.</a:t>
            </a:r>
          </a:p>
        </p:txBody>
      </p:sp>
      <p:grpSp>
        <p:nvGrpSpPr>
          <p:cNvPr id="12" name="Group 11">
            <a:extLst>
              <a:ext uri="{FF2B5EF4-FFF2-40B4-BE49-F238E27FC236}">
                <a16:creationId xmlns:a16="http://schemas.microsoft.com/office/drawing/2014/main" id="{B551D8BF-076E-EFC4-8416-6E52E6D4BE9C}"/>
              </a:ext>
            </a:extLst>
          </p:cNvPr>
          <p:cNvGrpSpPr/>
          <p:nvPr/>
        </p:nvGrpSpPr>
        <p:grpSpPr>
          <a:xfrm>
            <a:off x="1930400" y="765175"/>
            <a:ext cx="5283200" cy="361074"/>
            <a:chOff x="1974850" y="765175"/>
            <a:chExt cx="5283200" cy="361074"/>
          </a:xfrm>
        </p:grpSpPr>
        <p:pic>
          <p:nvPicPr>
            <p:cNvPr id="13" name="Picture 12">
              <a:extLst>
                <a:ext uri="{FF2B5EF4-FFF2-40B4-BE49-F238E27FC236}">
                  <a16:creationId xmlns:a16="http://schemas.microsoft.com/office/drawing/2014/main" id="{AA315186-3EE5-E04A-4B93-A9C0E69C83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2269" y="765175"/>
              <a:ext cx="445781" cy="361074"/>
            </a:xfrm>
            <a:prstGeom prst="rect">
              <a:avLst/>
            </a:prstGeom>
          </p:spPr>
        </p:pic>
        <p:pic>
          <p:nvPicPr>
            <p:cNvPr id="14" name="Picture 13">
              <a:extLst>
                <a:ext uri="{FF2B5EF4-FFF2-40B4-BE49-F238E27FC236}">
                  <a16:creationId xmlns:a16="http://schemas.microsoft.com/office/drawing/2014/main" id="{AC869111-4E4C-4DB1-A96F-E027385634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974850" y="765175"/>
              <a:ext cx="445781" cy="361074"/>
            </a:xfrm>
            <a:prstGeom prst="rect">
              <a:avLst/>
            </a:prstGeom>
          </p:spPr>
        </p:pic>
      </p:grpSp>
    </p:spTree>
    <p:extLst>
      <p:ext uri="{BB962C8B-B14F-4D97-AF65-F5344CB8AC3E}">
        <p14:creationId xmlns:p14="http://schemas.microsoft.com/office/powerpoint/2010/main" val="1593988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ims">
            <a:extLst>
              <a:ext uri="{FF2B5EF4-FFF2-40B4-BE49-F238E27FC236}">
                <a16:creationId xmlns:a16="http://schemas.microsoft.com/office/drawing/2014/main" id="{13635AC2-8E09-4BBF-81AD-D32C183D219C}"/>
              </a:ext>
            </a:extLst>
          </p:cNvPr>
          <p:cNvSpPr>
            <a:spLocks noGrp="1"/>
          </p:cNvSpPr>
          <p:nvPr>
            <p:ph type="body" sz="quarter" idx="10"/>
          </p:nvPr>
        </p:nvSpPr>
        <p:spPr>
          <a:xfrm>
            <a:off x="703944" y="1037017"/>
            <a:ext cx="7736114" cy="765554"/>
          </a:xfrm>
        </p:spPr>
        <p:txBody>
          <a:bodyPr lIns="180000" rIns="180000"/>
          <a:lstStyle/>
          <a:p>
            <a:pPr marL="114300" lvl="0" indent="0" algn="l" rtl="0">
              <a:lnSpc>
                <a:spcPct val="90000"/>
              </a:lnSpc>
              <a:spcBef>
                <a:spcPts val="0"/>
              </a:spcBef>
              <a:spcAft>
                <a:spcPts val="0"/>
              </a:spcAft>
              <a:buSzPts val="1800"/>
              <a:buNone/>
            </a:pP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explain what bullying is and explore how reaching out can help.</a:t>
            </a:r>
          </a:p>
        </p:txBody>
      </p:sp>
      <p:sp>
        <p:nvSpPr>
          <p:cNvPr id="5" name="Aims Header">
            <a:extLst>
              <a:ext uri="{FF2B5EF4-FFF2-40B4-BE49-F238E27FC236}">
                <a16:creationId xmlns:a16="http://schemas.microsoft.com/office/drawing/2014/main" id="{AE042F76-9132-437A-812D-A27ED8FD35EC}"/>
              </a:ext>
            </a:extLst>
          </p:cNvPr>
          <p:cNvSpPr>
            <a:spLocks noGrp="1"/>
          </p:cNvSpPr>
          <p:nvPr>
            <p:ph type="body" sz="quarter" idx="12"/>
          </p:nvPr>
        </p:nvSpPr>
        <p:spPr/>
        <p:txBody>
          <a:bodyPr/>
          <a:lstStyle/>
          <a:p>
            <a:r>
              <a:rPr lang="en-US"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Aim</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2" name="Text Placeholder 9">
            <a:extLst>
              <a:ext uri="{FF2B5EF4-FFF2-40B4-BE49-F238E27FC236}">
                <a16:creationId xmlns:a16="http://schemas.microsoft.com/office/drawing/2014/main" id="{1A481552-39BC-A2DC-DC23-DAB33BD1A509}"/>
              </a:ext>
            </a:extLst>
          </p:cNvPr>
          <p:cNvSpPr>
            <a:spLocks noGrp="1"/>
          </p:cNvSpPr>
          <p:nvPr>
            <p:ph type="body" sz="quarter" idx="11" hasCustomPrompt="1"/>
          </p:nvPr>
        </p:nvSpPr>
        <p:spPr>
          <a:xfrm>
            <a:off x="755651" y="3445623"/>
            <a:ext cx="7632699" cy="2166857"/>
          </a:xfrm>
          <a:prstGeom prst="roundRect">
            <a:avLst>
              <a:gd name="adj" fmla="val 2585"/>
            </a:avLst>
          </a:prstGeom>
        </p:spPr>
        <p:txBody>
          <a:bodyPr>
            <a:spAutoFit/>
          </a:bodyPr>
          <a:lstStyle>
            <a:lvl1pPr>
              <a:defRPr/>
            </a:lvl1p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talk about different types of bullying.</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discuss how bullying can affect people.</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identify who we can reach out to and how we can support others.</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talk about how reaching out can help.</a:t>
            </a:r>
          </a:p>
        </p:txBody>
      </p:sp>
      <p:sp>
        <p:nvSpPr>
          <p:cNvPr id="4" name="Text Placeholder 8">
            <a:extLst>
              <a:ext uri="{FF2B5EF4-FFF2-40B4-BE49-F238E27FC236}">
                <a16:creationId xmlns:a16="http://schemas.microsoft.com/office/drawing/2014/main" id="{3DD55A32-0433-0F42-D9DD-32772EF41ED8}"/>
              </a:ext>
            </a:extLst>
          </p:cNvPr>
          <p:cNvSpPr>
            <a:spLocks noGrp="1"/>
          </p:cNvSpPr>
          <p:nvPr>
            <p:ph type="body" sz="quarter" idx="13" hasCustomPrompt="1"/>
          </p:nvPr>
        </p:nvSpPr>
        <p:spPr>
          <a:prstGeom prst="roundRect">
            <a:avLst>
              <a:gd name="adj" fmla="val 2585"/>
            </a:avLst>
          </a:prstGeom>
        </p:spPr>
        <p:txBody>
          <a:bodyPr lIns="0" tIns="252000" rIns="0" bIns="0" anchor="ctr" anchorCtr="0">
            <a:noAutofit/>
          </a:bodyPr>
          <a:lstStyle>
            <a:lvl1pPr marL="0" indent="0" algn="ctr">
              <a:buNone/>
              <a:defRPr sz="3600" b="1"/>
            </a:lvl1pPr>
          </a:lstStyle>
          <a:p>
            <a:pPr lvl="0"/>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Success Criteria</a:t>
            </a:r>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Tree>
    <p:extLst>
      <p:ext uri="{BB962C8B-B14F-4D97-AF65-F5344CB8AC3E}">
        <p14:creationId xmlns:p14="http://schemas.microsoft.com/office/powerpoint/2010/main" val="41905276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893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ims">
            <a:extLst>
              <a:ext uri="{FF2B5EF4-FFF2-40B4-BE49-F238E27FC236}">
                <a16:creationId xmlns:a16="http://schemas.microsoft.com/office/drawing/2014/main" id="{13635AC2-8E09-4BBF-81AD-D32C183D219C}"/>
              </a:ext>
            </a:extLst>
          </p:cNvPr>
          <p:cNvSpPr>
            <a:spLocks noGrp="1"/>
          </p:cNvSpPr>
          <p:nvPr>
            <p:ph type="body" sz="quarter" idx="10"/>
          </p:nvPr>
        </p:nvSpPr>
        <p:spPr>
          <a:xfrm>
            <a:off x="703944" y="1037017"/>
            <a:ext cx="7736114" cy="1017264"/>
          </a:xfrm>
        </p:spPr>
        <p:txBody>
          <a:bodyPr lIns="180000" rIns="180000"/>
          <a:lstStyle/>
          <a:p>
            <a:pPr marL="114300" lvl="0" indent="0" algn="l" rtl="0">
              <a:lnSpc>
                <a:spcPct val="90000"/>
              </a:lnSpc>
              <a:spcBef>
                <a:spcPts val="0"/>
              </a:spcBef>
              <a:spcAft>
                <a:spcPts val="0"/>
              </a:spcAft>
              <a:buSzPts val="1800"/>
              <a:buNone/>
            </a:pP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explain what bullying is and explore how reaching out can help.</a:t>
            </a:r>
          </a:p>
        </p:txBody>
      </p:sp>
      <p:sp>
        <p:nvSpPr>
          <p:cNvPr id="5" name="Aims Header">
            <a:extLst>
              <a:ext uri="{FF2B5EF4-FFF2-40B4-BE49-F238E27FC236}">
                <a16:creationId xmlns:a16="http://schemas.microsoft.com/office/drawing/2014/main" id="{AE042F76-9132-437A-812D-A27ED8FD35EC}"/>
              </a:ext>
            </a:extLst>
          </p:cNvPr>
          <p:cNvSpPr>
            <a:spLocks noGrp="1"/>
          </p:cNvSpPr>
          <p:nvPr>
            <p:ph type="body" sz="quarter" idx="12"/>
          </p:nvPr>
        </p:nvSpPr>
        <p:spPr/>
        <p:txBody>
          <a:bodyPr/>
          <a:lstStyle/>
          <a:p>
            <a:r>
              <a:rPr lang="en-US"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Aim</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2" name="Text Placeholder 9">
            <a:extLst>
              <a:ext uri="{FF2B5EF4-FFF2-40B4-BE49-F238E27FC236}">
                <a16:creationId xmlns:a16="http://schemas.microsoft.com/office/drawing/2014/main" id="{1A481552-39BC-A2DC-DC23-DAB33BD1A509}"/>
              </a:ext>
            </a:extLst>
          </p:cNvPr>
          <p:cNvSpPr>
            <a:spLocks noGrp="1"/>
          </p:cNvSpPr>
          <p:nvPr>
            <p:ph type="body" sz="quarter" idx="11" hasCustomPrompt="1"/>
          </p:nvPr>
        </p:nvSpPr>
        <p:spPr>
          <a:xfrm>
            <a:off x="755651" y="3445623"/>
            <a:ext cx="6546849" cy="2166857"/>
          </a:xfrm>
          <a:prstGeom prst="roundRect">
            <a:avLst>
              <a:gd name="adj" fmla="val 2585"/>
            </a:avLst>
          </a:prstGeom>
        </p:spPr>
        <p:txBody>
          <a:bodyPr wrap="square">
            <a:spAutoFit/>
          </a:bodyPr>
          <a:lstStyle>
            <a:lvl1pPr>
              <a:defRPr/>
            </a:lvl1p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talk about different types of bullying.</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discuss how bullying can affect people.</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identify who we can reach out to and how we can support others.</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 can talk about how reaching out can help.</a:t>
            </a:r>
          </a:p>
        </p:txBody>
      </p:sp>
      <p:sp>
        <p:nvSpPr>
          <p:cNvPr id="4" name="Text Placeholder 8">
            <a:extLst>
              <a:ext uri="{FF2B5EF4-FFF2-40B4-BE49-F238E27FC236}">
                <a16:creationId xmlns:a16="http://schemas.microsoft.com/office/drawing/2014/main" id="{3DD55A32-0433-0F42-D9DD-32772EF41ED8}"/>
              </a:ext>
            </a:extLst>
          </p:cNvPr>
          <p:cNvSpPr>
            <a:spLocks noGrp="1"/>
          </p:cNvSpPr>
          <p:nvPr>
            <p:ph type="body" sz="quarter" idx="13" hasCustomPrompt="1"/>
          </p:nvPr>
        </p:nvSpPr>
        <p:spPr>
          <a:prstGeom prst="roundRect">
            <a:avLst>
              <a:gd name="adj" fmla="val 2585"/>
            </a:avLst>
          </a:prstGeom>
        </p:spPr>
        <p:txBody>
          <a:bodyPr lIns="0" tIns="252000" rIns="0" bIns="0" anchor="ctr" anchorCtr="0">
            <a:noAutofit/>
          </a:bodyPr>
          <a:lstStyle>
            <a:lvl1pPr marL="0" indent="0" algn="ctr">
              <a:buNone/>
              <a:defRPr sz="3600" b="1"/>
            </a:lvl1pPr>
          </a:lstStyle>
          <a:p>
            <a:pPr lvl="0"/>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Success Criteria</a:t>
            </a:r>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Tree>
    <p:extLst>
      <p:ext uri="{BB962C8B-B14F-4D97-AF65-F5344CB8AC3E}">
        <p14:creationId xmlns:p14="http://schemas.microsoft.com/office/powerpoint/2010/main" val="1027603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7">
            <a:extLst>
              <a:ext uri="{FF2B5EF4-FFF2-40B4-BE49-F238E27FC236}">
                <a16:creationId xmlns:a16="http://schemas.microsoft.com/office/drawing/2014/main" id="{1E28B9B5-9545-20CD-5F8C-011D95ABFFC0}"/>
              </a:ext>
            </a:extLst>
          </p:cNvPr>
          <p:cNvSpPr/>
          <p:nvPr/>
        </p:nvSpPr>
        <p:spPr>
          <a:xfrm>
            <a:off x="755651" y="1882734"/>
            <a:ext cx="7632700" cy="3393939"/>
          </a:xfrm>
          <a:prstGeom prst="roundRect">
            <a:avLst>
              <a:gd name="adj" fmla="val 7819"/>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pPr algn="ctr"/>
            <a:endParaRPr lang="en-GB" dirty="0">
              <a:solidFill>
                <a:srgbClr val="27295B"/>
              </a:solidFill>
            </a:endParaRPr>
          </a:p>
        </p:txBody>
      </p:sp>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is Bullying?</a:t>
            </a:r>
          </a:p>
        </p:txBody>
      </p:sp>
      <p:sp>
        <p:nvSpPr>
          <p:cNvPr id="5" name="Text"/>
          <p:cNvSpPr/>
          <p:nvPr/>
        </p:nvSpPr>
        <p:spPr>
          <a:xfrm>
            <a:off x="755651" y="1373204"/>
            <a:ext cx="7632700" cy="276999"/>
          </a:xfrm>
          <a:prstGeom prst="rect">
            <a:avLst/>
          </a:prstGeom>
        </p:spPr>
        <p:txBody>
          <a:bodyPr wrap="square" lIns="0" tIns="0" rIns="0" bIns="0">
            <a:sp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Look at these pictures and talk in your groups about what bullying is.</a:t>
            </a:r>
          </a:p>
        </p:txBody>
      </p:sp>
      <p:grpSp>
        <p:nvGrpSpPr>
          <p:cNvPr id="17" name="Group 16">
            <a:extLst>
              <a:ext uri="{FF2B5EF4-FFF2-40B4-BE49-F238E27FC236}">
                <a16:creationId xmlns:a16="http://schemas.microsoft.com/office/drawing/2014/main" id="{4F9EAB5A-738D-BD49-5D4A-2BC77D278C51}"/>
              </a:ext>
            </a:extLst>
          </p:cNvPr>
          <p:cNvGrpSpPr/>
          <p:nvPr/>
        </p:nvGrpSpPr>
        <p:grpSpPr>
          <a:xfrm>
            <a:off x="1447006" y="2139950"/>
            <a:ext cx="6249989" cy="3136723"/>
            <a:chOff x="964032" y="2997424"/>
            <a:chExt cx="4541453" cy="2279249"/>
          </a:xfrm>
        </p:grpSpPr>
        <p:pic>
          <p:nvPicPr>
            <p:cNvPr id="14" name="Picture 13">
              <a:extLst>
                <a:ext uri="{FF2B5EF4-FFF2-40B4-BE49-F238E27FC236}">
                  <a16:creationId xmlns:a16="http://schemas.microsoft.com/office/drawing/2014/main" id="{D30A22B8-3039-0839-6351-7C663E8C5EF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66960" b="66852"/>
            <a:stretch/>
          </p:blipFill>
          <p:spPr>
            <a:xfrm>
              <a:off x="964032" y="3003372"/>
              <a:ext cx="2241296" cy="2273301"/>
            </a:xfrm>
            <a:prstGeom prst="rect">
              <a:avLst/>
            </a:prstGeom>
          </p:spPr>
        </p:pic>
        <p:pic>
          <p:nvPicPr>
            <p:cNvPr id="16" name="Picture 15">
              <a:extLst>
                <a:ext uri="{FF2B5EF4-FFF2-40B4-BE49-F238E27FC236}">
                  <a16:creationId xmlns:a16="http://schemas.microsoft.com/office/drawing/2014/main" id="{A44EF244-C52F-30B2-CA89-932CE7BAF46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71170"/>
            <a:stretch/>
          </p:blipFill>
          <p:spPr>
            <a:xfrm>
              <a:off x="3037930" y="2997424"/>
              <a:ext cx="2467555" cy="2273302"/>
            </a:xfrm>
            <a:prstGeom prst="rect">
              <a:avLst/>
            </a:prstGeom>
          </p:spPr>
        </p:pic>
      </p:grpSp>
      <p:pic>
        <p:nvPicPr>
          <p:cNvPr id="8" name="Picture 7">
            <a:extLst>
              <a:ext uri="{FF2B5EF4-FFF2-40B4-BE49-F238E27FC236}">
                <a16:creationId xmlns:a16="http://schemas.microsoft.com/office/drawing/2014/main" id="{556156D1-6143-6181-BE56-671B933328C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30919"/>
          <a:stretch/>
        </p:blipFill>
        <p:spPr>
          <a:xfrm>
            <a:off x="1770556" y="2070061"/>
            <a:ext cx="4609211" cy="3206611"/>
          </a:xfrm>
          <a:prstGeom prst="rect">
            <a:avLst/>
          </a:prstGeom>
        </p:spPr>
      </p:pic>
      <p:pic>
        <p:nvPicPr>
          <p:cNvPr id="12" name="Picture 11">
            <a:extLst>
              <a:ext uri="{FF2B5EF4-FFF2-40B4-BE49-F238E27FC236}">
                <a16:creationId xmlns:a16="http://schemas.microsoft.com/office/drawing/2014/main" id="{050B55F0-F14B-2DF0-BB15-60BF7BA088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10738"/>
          <a:stretch/>
        </p:blipFill>
        <p:spPr>
          <a:xfrm>
            <a:off x="2317596" y="2017540"/>
            <a:ext cx="4508809" cy="3259132"/>
          </a:xfrm>
          <a:prstGeom prst="rect">
            <a:avLst/>
          </a:prstGeom>
        </p:spPr>
      </p:pic>
      <p:pic>
        <p:nvPicPr>
          <p:cNvPr id="6" name="Picture 5">
            <a:extLst>
              <a:ext uri="{FF2B5EF4-FFF2-40B4-BE49-F238E27FC236}">
                <a16:creationId xmlns:a16="http://schemas.microsoft.com/office/drawing/2014/main" id="{1E583832-1577-9879-D29C-1FC91BD4E07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6833"/>
          <a:stretch/>
        </p:blipFill>
        <p:spPr>
          <a:xfrm>
            <a:off x="1536623" y="2219444"/>
            <a:ext cx="6070754" cy="3057228"/>
          </a:xfrm>
          <a:prstGeom prst="rect">
            <a:avLst/>
          </a:prstGeom>
        </p:spPr>
      </p:pic>
      <p:sp>
        <p:nvSpPr>
          <p:cNvPr id="3" name="Text Box 7">
            <a:extLst>
              <a:ext uri="{FF2B5EF4-FFF2-40B4-BE49-F238E27FC236}">
                <a16:creationId xmlns:a16="http://schemas.microsoft.com/office/drawing/2014/main" id="{D88C956F-B0E3-C6C3-55FC-8CEDB7C18E43}"/>
              </a:ext>
            </a:extLst>
          </p:cNvPr>
          <p:cNvSpPr/>
          <p:nvPr/>
        </p:nvSpPr>
        <p:spPr>
          <a:xfrm>
            <a:off x="2097314" y="5197378"/>
            <a:ext cx="4949372" cy="869181"/>
          </a:xfrm>
          <a:prstGeom prst="roundRect">
            <a:avLst>
              <a:gd name="adj" fmla="val 19686"/>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If you are happy to, share your ideas with the class about what bullying is.</a:t>
            </a:r>
          </a:p>
        </p:txBody>
      </p:sp>
      <p:grpSp>
        <p:nvGrpSpPr>
          <p:cNvPr id="22" name="Group 21">
            <a:extLst>
              <a:ext uri="{FF2B5EF4-FFF2-40B4-BE49-F238E27FC236}">
                <a16:creationId xmlns:a16="http://schemas.microsoft.com/office/drawing/2014/main" id="{D5B959A5-FEB1-AE79-2208-5E9FE13688C6}"/>
              </a:ext>
            </a:extLst>
          </p:cNvPr>
          <p:cNvGrpSpPr/>
          <p:nvPr/>
        </p:nvGrpSpPr>
        <p:grpSpPr>
          <a:xfrm>
            <a:off x="1940512" y="765175"/>
            <a:ext cx="5262976" cy="361074"/>
            <a:chOff x="2006600" y="765175"/>
            <a:chExt cx="5262976" cy="361074"/>
          </a:xfrm>
        </p:grpSpPr>
        <p:pic>
          <p:nvPicPr>
            <p:cNvPr id="19" name="Picture 18">
              <a:extLst>
                <a:ext uri="{FF2B5EF4-FFF2-40B4-BE49-F238E27FC236}">
                  <a16:creationId xmlns:a16="http://schemas.microsoft.com/office/drawing/2014/main" id="{41D29886-727D-AA12-3377-6903E634E72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23795" y="765175"/>
              <a:ext cx="445781" cy="361074"/>
            </a:xfrm>
            <a:prstGeom prst="rect">
              <a:avLst/>
            </a:prstGeom>
          </p:spPr>
        </p:pic>
        <p:pic>
          <p:nvPicPr>
            <p:cNvPr id="20" name="Picture 19">
              <a:extLst>
                <a:ext uri="{FF2B5EF4-FFF2-40B4-BE49-F238E27FC236}">
                  <a16:creationId xmlns:a16="http://schemas.microsoft.com/office/drawing/2014/main" id="{2EF6B10D-008D-BADE-1807-6012871C53D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2006600" y="765175"/>
              <a:ext cx="445781" cy="361074"/>
            </a:xfrm>
            <a:prstGeom prst="rect">
              <a:avLst/>
            </a:prstGeom>
          </p:spPr>
        </p:pic>
      </p:grpSp>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750"/>
                                        <p:tgtEl>
                                          <p:spTgt spid="18"/>
                                        </p:tgtEl>
                                      </p:cBhvr>
                                    </p:animEffect>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750"/>
                                        <p:tgtEl>
                                          <p:spTgt spid="17"/>
                                        </p:tgtEl>
                                      </p:cBhvr>
                                    </p:animEffect>
                                    <p:set>
                                      <p:cBhvr>
                                        <p:cTn id="21" dur="1" fill="hold">
                                          <p:stCondLst>
                                            <p:cond delay="749"/>
                                          </p:stCondLst>
                                        </p:cTn>
                                        <p:tgtEl>
                                          <p:spTgt spid="17"/>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75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750"/>
                                        <p:tgtEl>
                                          <p:spTgt spid="8"/>
                                        </p:tgtEl>
                                      </p:cBhvr>
                                    </p:animEffect>
                                    <p:set>
                                      <p:cBhvr>
                                        <p:cTn id="29" dur="1" fill="hold">
                                          <p:stCondLst>
                                            <p:cond delay="749"/>
                                          </p:stCondLst>
                                        </p:cTn>
                                        <p:tgtEl>
                                          <p:spTgt spid="8"/>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75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750"/>
                                        <p:tgtEl>
                                          <p:spTgt spid="12"/>
                                        </p:tgtEl>
                                      </p:cBhvr>
                                    </p:animEffect>
                                    <p:set>
                                      <p:cBhvr>
                                        <p:cTn id="37" dur="1" fill="hold">
                                          <p:stCondLst>
                                            <p:cond delay="749"/>
                                          </p:stCondLst>
                                        </p:cTn>
                                        <p:tgtEl>
                                          <p:spTgt spid="12"/>
                                        </p:tgtEl>
                                        <p:attrNameLst>
                                          <p:attrName>style.visibility</p:attrName>
                                        </p:attrNameLst>
                                      </p:cBhvr>
                                      <p:to>
                                        <p:strVal val="hidden"/>
                                      </p:to>
                                    </p:set>
                                  </p:childTnLst>
                                </p:cTn>
                              </p:par>
                              <p:par>
                                <p:cTn id="38" presetID="10" presetClass="entr" presetSubtype="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75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 grpId="0"/>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id="{07E94672-2D41-6FFE-46B2-61DD3913DB1A}"/>
              </a:ext>
            </a:extLst>
          </p:cNvPr>
          <p:cNvGrpSpPr/>
          <p:nvPr/>
        </p:nvGrpSpPr>
        <p:grpSpPr>
          <a:xfrm flipH="1">
            <a:off x="543911" y="3366664"/>
            <a:ext cx="4897369" cy="1842038"/>
            <a:chOff x="469087" y="2865744"/>
            <a:chExt cx="4897369" cy="1842038"/>
          </a:xfrm>
        </p:grpSpPr>
        <p:sp>
          <p:nvSpPr>
            <p:cNvPr id="60" name="Rectangle: Rounded Corners 59">
              <a:extLst>
                <a:ext uri="{FF2B5EF4-FFF2-40B4-BE49-F238E27FC236}">
                  <a16:creationId xmlns:a16="http://schemas.microsoft.com/office/drawing/2014/main" id="{D38AA535-FAB7-4223-FCF1-9E2035073784}"/>
                </a:ext>
              </a:extLst>
            </p:cNvPr>
            <p:cNvSpPr/>
            <p:nvPr/>
          </p:nvSpPr>
          <p:spPr>
            <a:xfrm rot="19800000" flipH="1">
              <a:off x="469087" y="2865744"/>
              <a:ext cx="4897369" cy="1842038"/>
            </a:xfrm>
            <a:prstGeom prst="roundRect">
              <a:avLst>
                <a:gd name="adj" fmla="val 50000"/>
              </a:avLst>
            </a:prstGeom>
            <a:solidFill>
              <a:srgbClr val="EB577C"/>
            </a:solidFill>
            <a:ln w="28575">
              <a:solidFill>
                <a:srgbClr val="EB577C"/>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sp>
          <p:nvSpPr>
            <p:cNvPr id="61" name="Rectangle: Rounded Corners 60">
              <a:extLst>
                <a:ext uri="{FF2B5EF4-FFF2-40B4-BE49-F238E27FC236}">
                  <a16:creationId xmlns:a16="http://schemas.microsoft.com/office/drawing/2014/main" id="{1DFCF899-40F9-8F85-5FBC-BF0E79C2428B}"/>
                </a:ext>
              </a:extLst>
            </p:cNvPr>
            <p:cNvSpPr/>
            <p:nvPr/>
          </p:nvSpPr>
          <p:spPr>
            <a:xfrm rot="18900000">
              <a:off x="469087" y="2865744"/>
              <a:ext cx="4897369" cy="1842038"/>
            </a:xfrm>
            <a:prstGeom prst="roundRect">
              <a:avLst>
                <a:gd name="adj" fmla="val 50000"/>
              </a:avLst>
            </a:prstGeom>
            <a:solidFill>
              <a:srgbClr val="27295B"/>
            </a:solidFill>
            <a:ln w="28575">
              <a:solidFill>
                <a:srgbClr val="27295B"/>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grpSp>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is Bullying?</a:t>
            </a:r>
          </a:p>
        </p:txBody>
      </p:sp>
      <p:sp>
        <p:nvSpPr>
          <p:cNvPr id="2" name="Text Box 1">
            <a:extLst>
              <a:ext uri="{FF2B5EF4-FFF2-40B4-BE49-F238E27FC236}">
                <a16:creationId xmlns:a16="http://schemas.microsoft.com/office/drawing/2014/main" id="{EE74A93A-12A2-875C-1834-E81ED006C270}"/>
              </a:ext>
            </a:extLst>
          </p:cNvPr>
          <p:cNvSpPr/>
          <p:nvPr/>
        </p:nvSpPr>
        <p:spPr>
          <a:xfrm>
            <a:off x="5498904" y="2566299"/>
            <a:ext cx="2889445" cy="1794162"/>
          </a:xfrm>
          <a:prstGeom prst="roundRect">
            <a:avLst>
              <a:gd name="adj" fmla="val 1059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 when someone intentionally hurts someone else with their actions or their words;</a:t>
            </a:r>
          </a:p>
        </p:txBody>
      </p:sp>
      <p:sp>
        <p:nvSpPr>
          <p:cNvPr id="6" name="Text Box 2">
            <a:extLst>
              <a:ext uri="{FF2B5EF4-FFF2-40B4-BE49-F238E27FC236}">
                <a16:creationId xmlns:a16="http://schemas.microsoft.com/office/drawing/2014/main" id="{712C0B78-E547-F024-C98A-F1A089FBA8CA}"/>
              </a:ext>
            </a:extLst>
          </p:cNvPr>
          <p:cNvSpPr/>
          <p:nvPr/>
        </p:nvSpPr>
        <p:spPr>
          <a:xfrm>
            <a:off x="5498904" y="2566299"/>
            <a:ext cx="2889445" cy="1281704"/>
          </a:xfrm>
          <a:prstGeom prst="roundRect">
            <a:avLst>
              <a:gd name="adj" fmla="val 1059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can hurt people’s feelings, body or mind;</a:t>
            </a:r>
          </a:p>
        </p:txBody>
      </p:sp>
      <p:sp>
        <p:nvSpPr>
          <p:cNvPr id="7" name="Text Box 3">
            <a:extLst>
              <a:ext uri="{FF2B5EF4-FFF2-40B4-BE49-F238E27FC236}">
                <a16:creationId xmlns:a16="http://schemas.microsoft.com/office/drawing/2014/main" id="{83478BAF-4083-798A-3DEA-9D1BE081D012}"/>
              </a:ext>
            </a:extLst>
          </p:cNvPr>
          <p:cNvSpPr/>
          <p:nvPr/>
        </p:nvSpPr>
        <p:spPr>
          <a:xfrm>
            <a:off x="5498904" y="2566298"/>
            <a:ext cx="2889445" cy="1281705"/>
          </a:xfrm>
          <a:prstGeom prst="roundRect">
            <a:avLst>
              <a:gd name="adj" fmla="val 1059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can happen in a group</a:t>
            </a:r>
          </a:p>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or individually;</a:t>
            </a:r>
          </a:p>
        </p:txBody>
      </p:sp>
      <p:sp>
        <p:nvSpPr>
          <p:cNvPr id="8" name="Text Box 4">
            <a:extLst>
              <a:ext uri="{FF2B5EF4-FFF2-40B4-BE49-F238E27FC236}">
                <a16:creationId xmlns:a16="http://schemas.microsoft.com/office/drawing/2014/main" id="{251CA662-1716-A38A-AA30-E14729E53F1C}"/>
              </a:ext>
            </a:extLst>
          </p:cNvPr>
          <p:cNvSpPr/>
          <p:nvPr/>
        </p:nvSpPr>
        <p:spPr>
          <a:xfrm>
            <a:off x="5498904" y="2566298"/>
            <a:ext cx="2889445" cy="1793576"/>
          </a:xfrm>
          <a:prstGeom prst="roundRect">
            <a:avLst>
              <a:gd name="adj" fmla="val 1059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involves someone feeling they are more important than someone else;</a:t>
            </a:r>
          </a:p>
        </p:txBody>
      </p:sp>
      <p:sp>
        <p:nvSpPr>
          <p:cNvPr id="9" name="Text Box 5">
            <a:extLst>
              <a:ext uri="{FF2B5EF4-FFF2-40B4-BE49-F238E27FC236}">
                <a16:creationId xmlns:a16="http://schemas.microsoft.com/office/drawing/2014/main" id="{721F1B8B-BA82-3ADC-4533-65D71B8A2106}"/>
              </a:ext>
            </a:extLst>
          </p:cNvPr>
          <p:cNvSpPr/>
          <p:nvPr/>
        </p:nvSpPr>
        <p:spPr>
          <a:xfrm>
            <a:off x="5498904" y="2566298"/>
            <a:ext cx="2889445" cy="1281705"/>
          </a:xfrm>
          <a:prstGeom prst="roundRect">
            <a:avLst>
              <a:gd name="adj" fmla="val 1059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can happen in person</a:t>
            </a:r>
          </a:p>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or online;</a:t>
            </a:r>
          </a:p>
        </p:txBody>
      </p:sp>
      <p:sp>
        <p:nvSpPr>
          <p:cNvPr id="12" name="Text Box 6">
            <a:extLst>
              <a:ext uri="{FF2B5EF4-FFF2-40B4-BE49-F238E27FC236}">
                <a16:creationId xmlns:a16="http://schemas.microsoft.com/office/drawing/2014/main" id="{1017FFC0-2404-8CB5-DDF6-4F3CBD338C49}"/>
              </a:ext>
            </a:extLst>
          </p:cNvPr>
          <p:cNvSpPr/>
          <p:nvPr/>
        </p:nvSpPr>
        <p:spPr>
          <a:xfrm>
            <a:off x="5498904" y="2566299"/>
            <a:ext cx="2889445" cy="1544162"/>
          </a:xfrm>
          <a:prstGeom prst="roundRect">
            <a:avLst>
              <a:gd name="adj" fmla="val 10591"/>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often happens</a:t>
            </a:r>
          </a:p>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repeatedly.</a:t>
            </a:r>
          </a:p>
        </p:txBody>
      </p:sp>
      <p:grpSp>
        <p:nvGrpSpPr>
          <p:cNvPr id="14" name="Group 13">
            <a:extLst>
              <a:ext uri="{FF2B5EF4-FFF2-40B4-BE49-F238E27FC236}">
                <a16:creationId xmlns:a16="http://schemas.microsoft.com/office/drawing/2014/main" id="{DA3788AB-A52F-4EF1-8E40-71823DD0B556}"/>
              </a:ext>
            </a:extLst>
          </p:cNvPr>
          <p:cNvGrpSpPr/>
          <p:nvPr/>
        </p:nvGrpSpPr>
        <p:grpSpPr>
          <a:xfrm>
            <a:off x="5964377" y="2294804"/>
            <a:ext cx="1958498" cy="580675"/>
            <a:chOff x="755651" y="2509204"/>
            <a:chExt cx="2691078" cy="709417"/>
          </a:xfrm>
          <a:effectLst>
            <a:outerShdw dist="38100" dir="2700000" algn="tl" rotWithShape="0">
              <a:srgbClr val="27295B"/>
            </a:outerShdw>
          </a:effectLst>
        </p:grpSpPr>
        <p:sp>
          <p:nvSpPr>
            <p:cNvPr id="15" name="Rectangle: Rounded Corners 14">
              <a:extLst>
                <a:ext uri="{FF2B5EF4-FFF2-40B4-BE49-F238E27FC236}">
                  <a16:creationId xmlns:a16="http://schemas.microsoft.com/office/drawing/2014/main" id="{15500C86-1D12-B91E-7D27-F9A401AF291A}"/>
                </a:ext>
              </a:extLst>
            </p:cNvPr>
            <p:cNvSpPr/>
            <p:nvPr/>
          </p:nvSpPr>
          <p:spPr>
            <a:xfrm rot="434445">
              <a:off x="756995" y="2512434"/>
              <a:ext cx="2662668" cy="696216"/>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endParaRPr lang="en-GB" b="1" dirty="0">
                <a:solidFill>
                  <a:schemeClr val="bg1"/>
                </a:solidFill>
              </a:endParaRPr>
            </a:p>
          </p:txBody>
        </p:sp>
        <p:sp>
          <p:nvSpPr>
            <p:cNvPr id="16" name="Rectangle: Rounded Corners 15">
              <a:extLst>
                <a:ext uri="{FF2B5EF4-FFF2-40B4-BE49-F238E27FC236}">
                  <a16:creationId xmlns:a16="http://schemas.microsoft.com/office/drawing/2014/main" id="{15A91970-771A-5A8E-B818-68BB7F6E382A}"/>
                </a:ext>
              </a:extLst>
            </p:cNvPr>
            <p:cNvSpPr/>
            <p:nvPr/>
          </p:nvSpPr>
          <p:spPr>
            <a:xfrm rot="21190029">
              <a:off x="784061" y="2522405"/>
              <a:ext cx="2662668" cy="696216"/>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endParaRPr lang="en-GB" b="1" dirty="0">
                <a:solidFill>
                  <a:schemeClr val="bg1"/>
                </a:solidFill>
              </a:endParaRPr>
            </a:p>
          </p:txBody>
        </p:sp>
        <p:sp>
          <p:nvSpPr>
            <p:cNvPr id="17" name="Rectangle: Rounded Corners 16">
              <a:extLst>
                <a:ext uri="{FF2B5EF4-FFF2-40B4-BE49-F238E27FC236}">
                  <a16:creationId xmlns:a16="http://schemas.microsoft.com/office/drawing/2014/main" id="{3A4C3960-CA33-6F63-40BD-995FA5F4F6F8}"/>
                </a:ext>
              </a:extLst>
            </p:cNvPr>
            <p:cNvSpPr/>
            <p:nvPr/>
          </p:nvSpPr>
          <p:spPr>
            <a:xfrm>
              <a:off x="755651" y="2509204"/>
              <a:ext cx="2662668" cy="696216"/>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algn="ctr"/>
              <a:r>
                <a:rPr lang="en-GB" sz="2300"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Bullying…</a:t>
              </a:r>
            </a:p>
          </p:txBody>
        </p:sp>
      </p:grpSp>
      <p:grpSp>
        <p:nvGrpSpPr>
          <p:cNvPr id="18" name="Group 17">
            <a:extLst>
              <a:ext uri="{FF2B5EF4-FFF2-40B4-BE49-F238E27FC236}">
                <a16:creationId xmlns:a16="http://schemas.microsoft.com/office/drawing/2014/main" id="{7FE0BD81-1A3A-1CA9-B40E-FF1C07FAF110}"/>
              </a:ext>
            </a:extLst>
          </p:cNvPr>
          <p:cNvGrpSpPr/>
          <p:nvPr/>
        </p:nvGrpSpPr>
        <p:grpSpPr>
          <a:xfrm>
            <a:off x="543911" y="3366664"/>
            <a:ext cx="4897369" cy="1842038"/>
            <a:chOff x="469087" y="2865744"/>
            <a:chExt cx="4897369" cy="1842038"/>
          </a:xfrm>
        </p:grpSpPr>
        <p:sp>
          <p:nvSpPr>
            <p:cNvPr id="19" name="Rectangle: Rounded Corners 18">
              <a:extLst>
                <a:ext uri="{FF2B5EF4-FFF2-40B4-BE49-F238E27FC236}">
                  <a16:creationId xmlns:a16="http://schemas.microsoft.com/office/drawing/2014/main" id="{CA8743B8-6D60-F607-711F-7F4D77901E91}"/>
                </a:ext>
              </a:extLst>
            </p:cNvPr>
            <p:cNvSpPr/>
            <p:nvPr/>
          </p:nvSpPr>
          <p:spPr>
            <a:xfrm rot="19800000" flipH="1">
              <a:off x="469087" y="2865744"/>
              <a:ext cx="4897369" cy="1842038"/>
            </a:xfrm>
            <a:prstGeom prst="roundRect">
              <a:avLst>
                <a:gd name="adj" fmla="val 50000"/>
              </a:avLst>
            </a:prstGeom>
            <a:solidFill>
              <a:srgbClr val="FCBE0E"/>
            </a:solidFill>
            <a:ln w="28575">
              <a:solidFill>
                <a:srgbClr val="FCBE0E"/>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sp>
          <p:nvSpPr>
            <p:cNvPr id="20" name="Rectangle: Rounded Corners 19">
              <a:extLst>
                <a:ext uri="{FF2B5EF4-FFF2-40B4-BE49-F238E27FC236}">
                  <a16:creationId xmlns:a16="http://schemas.microsoft.com/office/drawing/2014/main" id="{ED561F4B-DFF5-C0AB-9D0C-AF1EB3279B5E}"/>
                </a:ext>
              </a:extLst>
            </p:cNvPr>
            <p:cNvSpPr/>
            <p:nvPr/>
          </p:nvSpPr>
          <p:spPr>
            <a:xfrm rot="18900000">
              <a:off x="469087" y="2865744"/>
              <a:ext cx="4897369" cy="1842038"/>
            </a:xfrm>
            <a:prstGeom prst="roundRect">
              <a:avLst>
                <a:gd name="adj" fmla="val 50000"/>
              </a:avLst>
            </a:prstGeom>
            <a:solidFill>
              <a:srgbClr val="27295B"/>
            </a:solidFill>
            <a:ln w="28575">
              <a:solidFill>
                <a:srgbClr val="27295B"/>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grpSp>
      <p:grpSp>
        <p:nvGrpSpPr>
          <p:cNvPr id="32" name="Image 1">
            <a:extLst>
              <a:ext uri="{FF2B5EF4-FFF2-40B4-BE49-F238E27FC236}">
                <a16:creationId xmlns:a16="http://schemas.microsoft.com/office/drawing/2014/main" id="{558256CE-C2C7-C8E4-F71E-D5D3C1DD3A9C}"/>
              </a:ext>
            </a:extLst>
          </p:cNvPr>
          <p:cNvGrpSpPr/>
          <p:nvPr/>
        </p:nvGrpSpPr>
        <p:grpSpPr>
          <a:xfrm>
            <a:off x="1001777" y="2296865"/>
            <a:ext cx="3981636" cy="3981636"/>
            <a:chOff x="926953" y="1795944"/>
            <a:chExt cx="3981636" cy="3981636"/>
          </a:xfrm>
        </p:grpSpPr>
        <p:sp>
          <p:nvSpPr>
            <p:cNvPr id="33" name="Oval 2">
              <a:extLst>
                <a:ext uri="{FF2B5EF4-FFF2-40B4-BE49-F238E27FC236}">
                  <a16:creationId xmlns:a16="http://schemas.microsoft.com/office/drawing/2014/main" id="{AD21E7A7-BA4A-C413-39C5-890E88D3E0EE}"/>
                </a:ext>
              </a:extLst>
            </p:cNvPr>
            <p:cNvSpPr/>
            <p:nvPr/>
          </p:nvSpPr>
          <p:spPr>
            <a:xfrm>
              <a:off x="926953" y="1795944"/>
              <a:ext cx="3981636" cy="3981636"/>
            </a:xfrm>
            <a:prstGeom prst="ellipse">
              <a:avLst/>
            </a:prstGeom>
            <a:solidFill>
              <a:schemeClr val="bg1"/>
            </a:solidFill>
            <a:ln w="28575">
              <a:solidFill>
                <a:srgbClr val="27295B"/>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pic>
          <p:nvPicPr>
            <p:cNvPr id="34" name="Picture 2">
              <a:extLst>
                <a:ext uri="{FF2B5EF4-FFF2-40B4-BE49-F238E27FC236}">
                  <a16:creationId xmlns:a16="http://schemas.microsoft.com/office/drawing/2014/main" id="{B1A7B2E0-6938-F2D0-B2C2-DB020527F9A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906" t="-12423" r="-990"/>
            <a:stretch/>
          </p:blipFill>
          <p:spPr>
            <a:xfrm>
              <a:off x="941783" y="1806136"/>
              <a:ext cx="3956613" cy="3961252"/>
            </a:xfrm>
            <a:prstGeom prst="ellipse">
              <a:avLst/>
            </a:prstGeom>
          </p:spPr>
        </p:pic>
      </p:grpSp>
      <p:grpSp>
        <p:nvGrpSpPr>
          <p:cNvPr id="22" name="Image 2">
            <a:extLst>
              <a:ext uri="{FF2B5EF4-FFF2-40B4-BE49-F238E27FC236}">
                <a16:creationId xmlns:a16="http://schemas.microsoft.com/office/drawing/2014/main" id="{5020C2AA-4EB5-6225-3851-515CECE5570C}"/>
              </a:ext>
            </a:extLst>
          </p:cNvPr>
          <p:cNvGrpSpPr/>
          <p:nvPr/>
        </p:nvGrpSpPr>
        <p:grpSpPr>
          <a:xfrm>
            <a:off x="1001777" y="2296865"/>
            <a:ext cx="3981636" cy="3981636"/>
            <a:chOff x="926953" y="1795944"/>
            <a:chExt cx="3981636" cy="3981636"/>
          </a:xfrm>
        </p:grpSpPr>
        <p:sp>
          <p:nvSpPr>
            <p:cNvPr id="30" name="Oval 1">
              <a:extLst>
                <a:ext uri="{FF2B5EF4-FFF2-40B4-BE49-F238E27FC236}">
                  <a16:creationId xmlns:a16="http://schemas.microsoft.com/office/drawing/2014/main" id="{4FBD494C-B9B9-1C03-041D-FB3806671058}"/>
                </a:ext>
              </a:extLst>
            </p:cNvPr>
            <p:cNvSpPr/>
            <p:nvPr/>
          </p:nvSpPr>
          <p:spPr>
            <a:xfrm>
              <a:off x="926953" y="1795944"/>
              <a:ext cx="3981636" cy="3981636"/>
            </a:xfrm>
            <a:prstGeom prst="ellipse">
              <a:avLst/>
            </a:prstGeom>
            <a:solidFill>
              <a:schemeClr val="bg1"/>
            </a:solidFill>
            <a:ln w="28575">
              <a:solidFill>
                <a:srgbClr val="27295B"/>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pic>
          <p:nvPicPr>
            <p:cNvPr id="31" name="Picture 1">
              <a:extLst>
                <a:ext uri="{FF2B5EF4-FFF2-40B4-BE49-F238E27FC236}">
                  <a16:creationId xmlns:a16="http://schemas.microsoft.com/office/drawing/2014/main" id="{9C841502-3FCD-AB85-5624-0BA38875ED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7522" y="2152307"/>
              <a:ext cx="2519039" cy="3381110"/>
            </a:xfrm>
            <a:prstGeom prst="rect">
              <a:avLst/>
            </a:prstGeom>
          </p:spPr>
        </p:pic>
      </p:grpSp>
      <p:grpSp>
        <p:nvGrpSpPr>
          <p:cNvPr id="35" name="Image 3">
            <a:extLst>
              <a:ext uri="{FF2B5EF4-FFF2-40B4-BE49-F238E27FC236}">
                <a16:creationId xmlns:a16="http://schemas.microsoft.com/office/drawing/2014/main" id="{57FDA072-58B0-8CA4-8332-1FD93500E4D5}"/>
              </a:ext>
            </a:extLst>
          </p:cNvPr>
          <p:cNvGrpSpPr/>
          <p:nvPr/>
        </p:nvGrpSpPr>
        <p:grpSpPr>
          <a:xfrm>
            <a:off x="1001777" y="2296865"/>
            <a:ext cx="3981636" cy="3981636"/>
            <a:chOff x="926953" y="1795944"/>
            <a:chExt cx="3981636" cy="3981636"/>
          </a:xfrm>
        </p:grpSpPr>
        <p:sp>
          <p:nvSpPr>
            <p:cNvPr id="36" name="Oval 3">
              <a:extLst>
                <a:ext uri="{FF2B5EF4-FFF2-40B4-BE49-F238E27FC236}">
                  <a16:creationId xmlns:a16="http://schemas.microsoft.com/office/drawing/2014/main" id="{38DFBCAF-4FA3-59CC-24E0-90DA83621516}"/>
                </a:ext>
              </a:extLst>
            </p:cNvPr>
            <p:cNvSpPr/>
            <p:nvPr/>
          </p:nvSpPr>
          <p:spPr>
            <a:xfrm>
              <a:off x="926953" y="1795944"/>
              <a:ext cx="3981636" cy="3981636"/>
            </a:xfrm>
            <a:prstGeom prst="ellipse">
              <a:avLst/>
            </a:prstGeom>
            <a:solidFill>
              <a:schemeClr val="bg1"/>
            </a:solidFill>
            <a:ln w="28575">
              <a:solidFill>
                <a:srgbClr val="27295B"/>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pic>
          <p:nvPicPr>
            <p:cNvPr id="37" name="Picture 36">
              <a:extLst>
                <a:ext uri="{FF2B5EF4-FFF2-40B4-BE49-F238E27FC236}">
                  <a16:creationId xmlns:a16="http://schemas.microsoft.com/office/drawing/2014/main" id="{C7A5C7A3-E8D2-79F9-6644-8173D8C4273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917" t="-6724" r="64" b="29243"/>
            <a:stretch/>
          </p:blipFill>
          <p:spPr>
            <a:xfrm>
              <a:off x="941783" y="1806136"/>
              <a:ext cx="3954295" cy="3961251"/>
            </a:xfrm>
            <a:prstGeom prst="ellipse">
              <a:avLst/>
            </a:prstGeom>
          </p:spPr>
        </p:pic>
      </p:grpSp>
      <p:grpSp>
        <p:nvGrpSpPr>
          <p:cNvPr id="40" name="Image 4">
            <a:extLst>
              <a:ext uri="{FF2B5EF4-FFF2-40B4-BE49-F238E27FC236}">
                <a16:creationId xmlns:a16="http://schemas.microsoft.com/office/drawing/2014/main" id="{95F8BF19-6410-4D13-33DF-FF3A854EAED4}"/>
              </a:ext>
            </a:extLst>
          </p:cNvPr>
          <p:cNvGrpSpPr/>
          <p:nvPr/>
        </p:nvGrpSpPr>
        <p:grpSpPr>
          <a:xfrm>
            <a:off x="1001777" y="2286671"/>
            <a:ext cx="3981636" cy="3981636"/>
            <a:chOff x="926953" y="1785750"/>
            <a:chExt cx="3981636" cy="3981636"/>
          </a:xfrm>
        </p:grpSpPr>
        <p:sp>
          <p:nvSpPr>
            <p:cNvPr id="41" name="Oval 4">
              <a:extLst>
                <a:ext uri="{FF2B5EF4-FFF2-40B4-BE49-F238E27FC236}">
                  <a16:creationId xmlns:a16="http://schemas.microsoft.com/office/drawing/2014/main" id="{B2C4AC4A-36BF-314A-C42F-8DF19E91291D}"/>
                </a:ext>
              </a:extLst>
            </p:cNvPr>
            <p:cNvSpPr/>
            <p:nvPr/>
          </p:nvSpPr>
          <p:spPr>
            <a:xfrm>
              <a:off x="926953" y="1785750"/>
              <a:ext cx="3981636" cy="3981636"/>
            </a:xfrm>
            <a:prstGeom prst="ellipse">
              <a:avLst/>
            </a:prstGeom>
            <a:solidFill>
              <a:schemeClr val="bg1"/>
            </a:solidFill>
            <a:ln w="28575">
              <a:solidFill>
                <a:srgbClr val="27295B"/>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pic>
          <p:nvPicPr>
            <p:cNvPr id="42" name="Picture 4">
              <a:extLst>
                <a:ext uri="{FF2B5EF4-FFF2-40B4-BE49-F238E27FC236}">
                  <a16:creationId xmlns:a16="http://schemas.microsoft.com/office/drawing/2014/main" id="{E7188D1F-4B78-3875-AECA-1EF3C79296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56322" y="2341626"/>
              <a:ext cx="3269489" cy="2869885"/>
            </a:xfrm>
            <a:prstGeom prst="rect">
              <a:avLst/>
            </a:prstGeom>
          </p:spPr>
        </p:pic>
      </p:grpSp>
      <p:grpSp>
        <p:nvGrpSpPr>
          <p:cNvPr id="49" name="Image 5">
            <a:extLst>
              <a:ext uri="{FF2B5EF4-FFF2-40B4-BE49-F238E27FC236}">
                <a16:creationId xmlns:a16="http://schemas.microsoft.com/office/drawing/2014/main" id="{BF86C62A-FB97-9079-B952-29DF4B1E3CF4}"/>
              </a:ext>
            </a:extLst>
          </p:cNvPr>
          <p:cNvGrpSpPr/>
          <p:nvPr/>
        </p:nvGrpSpPr>
        <p:grpSpPr>
          <a:xfrm>
            <a:off x="1001777" y="2286669"/>
            <a:ext cx="3981636" cy="3981636"/>
            <a:chOff x="926953" y="1785748"/>
            <a:chExt cx="3981636" cy="3981636"/>
          </a:xfrm>
        </p:grpSpPr>
        <p:sp>
          <p:nvSpPr>
            <p:cNvPr id="50" name="Oval 7">
              <a:extLst>
                <a:ext uri="{FF2B5EF4-FFF2-40B4-BE49-F238E27FC236}">
                  <a16:creationId xmlns:a16="http://schemas.microsoft.com/office/drawing/2014/main" id="{D1C4B4BB-43E6-CA2B-F400-FACE7C9AD20B}"/>
                </a:ext>
              </a:extLst>
            </p:cNvPr>
            <p:cNvSpPr/>
            <p:nvPr/>
          </p:nvSpPr>
          <p:spPr>
            <a:xfrm>
              <a:off x="926953" y="1785748"/>
              <a:ext cx="3981636" cy="3981636"/>
            </a:xfrm>
            <a:prstGeom prst="ellipse">
              <a:avLst/>
            </a:prstGeom>
            <a:solidFill>
              <a:schemeClr val="bg1"/>
            </a:solidFill>
            <a:ln w="28575">
              <a:solidFill>
                <a:srgbClr val="27295B"/>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pic>
          <p:nvPicPr>
            <p:cNvPr id="51" name="Picture 7">
              <a:extLst>
                <a:ext uri="{FF2B5EF4-FFF2-40B4-BE49-F238E27FC236}">
                  <a16:creationId xmlns:a16="http://schemas.microsoft.com/office/drawing/2014/main" id="{57DD58DA-4CA1-2F9B-A130-0E9FA2E6EA0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4507" t="-4664" r="-24507" b="9950"/>
            <a:stretch/>
          </p:blipFill>
          <p:spPr>
            <a:xfrm>
              <a:off x="939464" y="1812486"/>
              <a:ext cx="3956613" cy="3939394"/>
            </a:xfrm>
            <a:prstGeom prst="ellipse">
              <a:avLst/>
            </a:prstGeom>
          </p:spPr>
        </p:pic>
      </p:grpSp>
      <p:grpSp>
        <p:nvGrpSpPr>
          <p:cNvPr id="46" name="Image 6">
            <a:extLst>
              <a:ext uri="{FF2B5EF4-FFF2-40B4-BE49-F238E27FC236}">
                <a16:creationId xmlns:a16="http://schemas.microsoft.com/office/drawing/2014/main" id="{94747710-509E-62E1-65C7-3DC74D79FC56}"/>
              </a:ext>
            </a:extLst>
          </p:cNvPr>
          <p:cNvGrpSpPr/>
          <p:nvPr/>
        </p:nvGrpSpPr>
        <p:grpSpPr>
          <a:xfrm>
            <a:off x="1001777" y="2286669"/>
            <a:ext cx="3981636" cy="3981636"/>
            <a:chOff x="926953" y="1785748"/>
            <a:chExt cx="3981636" cy="3981636"/>
          </a:xfrm>
        </p:grpSpPr>
        <p:sp>
          <p:nvSpPr>
            <p:cNvPr id="47" name="Oval 6">
              <a:extLst>
                <a:ext uri="{FF2B5EF4-FFF2-40B4-BE49-F238E27FC236}">
                  <a16:creationId xmlns:a16="http://schemas.microsoft.com/office/drawing/2014/main" id="{DB800CC1-1897-52E5-6EC0-62D655F35D8B}"/>
                </a:ext>
              </a:extLst>
            </p:cNvPr>
            <p:cNvSpPr/>
            <p:nvPr/>
          </p:nvSpPr>
          <p:spPr>
            <a:xfrm>
              <a:off x="926953" y="1785748"/>
              <a:ext cx="3981636" cy="3981636"/>
            </a:xfrm>
            <a:prstGeom prst="ellipse">
              <a:avLst/>
            </a:prstGeom>
            <a:solidFill>
              <a:schemeClr val="bg1"/>
            </a:solidFill>
            <a:ln w="28575">
              <a:solidFill>
                <a:srgbClr val="27295B"/>
              </a:solidFill>
            </a:ln>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pic>
          <p:nvPicPr>
            <p:cNvPr id="48" name="Picture 6">
              <a:extLst>
                <a:ext uri="{FF2B5EF4-FFF2-40B4-BE49-F238E27FC236}">
                  <a16:creationId xmlns:a16="http://schemas.microsoft.com/office/drawing/2014/main" id="{45A63CC8-5CA2-90E6-6B9D-F0CE5B85FBD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73645" y="2321804"/>
              <a:ext cx="3024753" cy="2909524"/>
            </a:xfrm>
            <a:prstGeom prst="rect">
              <a:avLst/>
            </a:prstGeom>
          </p:spPr>
        </p:pic>
      </p:grpSp>
      <p:sp>
        <p:nvSpPr>
          <p:cNvPr id="53" name="Rectangle: Rounded Corners 52">
            <a:extLst>
              <a:ext uri="{FF2B5EF4-FFF2-40B4-BE49-F238E27FC236}">
                <a16:creationId xmlns:a16="http://schemas.microsoft.com/office/drawing/2014/main" id="{6CE80BAB-34EA-C1F6-B0C6-1B09F7F0FBE1}"/>
              </a:ext>
            </a:extLst>
          </p:cNvPr>
          <p:cNvSpPr/>
          <p:nvPr/>
        </p:nvSpPr>
        <p:spPr>
          <a:xfrm>
            <a:off x="755650" y="1411046"/>
            <a:ext cx="87455" cy="72017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
            <a:extLst>
              <a:ext uri="{FF2B5EF4-FFF2-40B4-BE49-F238E27FC236}">
                <a16:creationId xmlns:a16="http://schemas.microsoft.com/office/drawing/2014/main" id="{7BE13114-5BD7-0F3A-FFC5-A2FF847DBA73}"/>
              </a:ext>
            </a:extLst>
          </p:cNvPr>
          <p:cNvSpPr/>
          <p:nvPr/>
        </p:nvSpPr>
        <p:spPr>
          <a:xfrm>
            <a:off x="924551" y="1373204"/>
            <a:ext cx="7463800" cy="830997"/>
          </a:xfrm>
          <a:prstGeom prst="rect">
            <a:avLst/>
          </a:prstGeom>
        </p:spPr>
        <p:txBody>
          <a:bodyPr wrap="square" lIns="0" tIns="0" rIns="0" bIns="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Bullying can happen in lots of different ways. It can happen to anyone and often involves someone thinking they are more powerful than someone else.</a:t>
            </a:r>
          </a:p>
        </p:txBody>
      </p:sp>
      <p:grpSp>
        <p:nvGrpSpPr>
          <p:cNvPr id="55" name="Group 54">
            <a:extLst>
              <a:ext uri="{FF2B5EF4-FFF2-40B4-BE49-F238E27FC236}">
                <a16:creationId xmlns:a16="http://schemas.microsoft.com/office/drawing/2014/main" id="{A0A7D4FC-9D92-89CD-BD4A-99385026BEDF}"/>
              </a:ext>
            </a:extLst>
          </p:cNvPr>
          <p:cNvGrpSpPr/>
          <p:nvPr/>
        </p:nvGrpSpPr>
        <p:grpSpPr>
          <a:xfrm>
            <a:off x="4432585" y="4618584"/>
            <a:ext cx="3638244" cy="801796"/>
            <a:chOff x="755650" y="2323269"/>
            <a:chExt cx="7679508" cy="801796"/>
          </a:xfrm>
        </p:grpSpPr>
        <p:sp>
          <p:nvSpPr>
            <p:cNvPr id="56" name="Rectangle: Rounded Corners 55">
              <a:extLst>
                <a:ext uri="{FF2B5EF4-FFF2-40B4-BE49-F238E27FC236}">
                  <a16:creationId xmlns:a16="http://schemas.microsoft.com/office/drawing/2014/main" id="{1894D890-9E5D-8BCB-232A-555862156FDE}"/>
                </a:ext>
              </a:extLst>
            </p:cNvPr>
            <p:cNvSpPr/>
            <p:nvPr/>
          </p:nvSpPr>
          <p:spPr>
            <a:xfrm>
              <a:off x="802458" y="2386401"/>
              <a:ext cx="7632700" cy="73866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b="1" dirty="0">
                <a:solidFill>
                  <a:schemeClr val="bg1"/>
                </a:solidFill>
              </a:endParaRPr>
            </a:p>
          </p:txBody>
        </p:sp>
        <p:sp>
          <p:nvSpPr>
            <p:cNvPr id="57" name="Rectangle: Rounded Corners 56">
              <a:extLst>
                <a:ext uri="{FF2B5EF4-FFF2-40B4-BE49-F238E27FC236}">
                  <a16:creationId xmlns:a16="http://schemas.microsoft.com/office/drawing/2014/main" id="{B65FFCAF-42DD-8235-6BA2-C64787645D9D}"/>
                </a:ext>
              </a:extLst>
            </p:cNvPr>
            <p:cNvSpPr/>
            <p:nvPr/>
          </p:nvSpPr>
          <p:spPr>
            <a:xfrm>
              <a:off x="783949" y="2354838"/>
              <a:ext cx="7632700" cy="73866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b="1" dirty="0">
                <a:solidFill>
                  <a:schemeClr val="bg1"/>
                </a:solidFill>
              </a:endParaRPr>
            </a:p>
          </p:txBody>
        </p:sp>
        <p:sp>
          <p:nvSpPr>
            <p:cNvPr id="58" name="Rectangle: Rounded Corners 57">
              <a:extLst>
                <a:ext uri="{FF2B5EF4-FFF2-40B4-BE49-F238E27FC236}">
                  <a16:creationId xmlns:a16="http://schemas.microsoft.com/office/drawing/2014/main" id="{B0698AA6-7BB4-8A99-BDA7-34EAFAA64355}"/>
                </a:ext>
              </a:extLst>
            </p:cNvPr>
            <p:cNvSpPr/>
            <p:nvPr/>
          </p:nvSpPr>
          <p:spPr>
            <a:xfrm>
              <a:off x="755650" y="2323269"/>
              <a:ext cx="7632700" cy="738664"/>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Bullying is not OK.</a:t>
              </a:r>
            </a:p>
          </p:txBody>
        </p:sp>
      </p:grpSp>
      <p:grpSp>
        <p:nvGrpSpPr>
          <p:cNvPr id="5" name="Group 4">
            <a:extLst>
              <a:ext uri="{FF2B5EF4-FFF2-40B4-BE49-F238E27FC236}">
                <a16:creationId xmlns:a16="http://schemas.microsoft.com/office/drawing/2014/main" id="{604F4742-D2DB-4E33-52E4-3FB5C35115A8}"/>
              </a:ext>
            </a:extLst>
          </p:cNvPr>
          <p:cNvGrpSpPr/>
          <p:nvPr/>
        </p:nvGrpSpPr>
        <p:grpSpPr>
          <a:xfrm>
            <a:off x="1940512" y="765175"/>
            <a:ext cx="5262976" cy="361074"/>
            <a:chOff x="2006600" y="765175"/>
            <a:chExt cx="5262976" cy="361074"/>
          </a:xfrm>
        </p:grpSpPr>
        <p:pic>
          <p:nvPicPr>
            <p:cNvPr id="10" name="Picture 9">
              <a:extLst>
                <a:ext uri="{FF2B5EF4-FFF2-40B4-BE49-F238E27FC236}">
                  <a16:creationId xmlns:a16="http://schemas.microsoft.com/office/drawing/2014/main" id="{908E2BDF-CB53-D4A0-C314-0D01453B3F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23795" y="765175"/>
              <a:ext cx="445781" cy="361074"/>
            </a:xfrm>
            <a:prstGeom prst="rect">
              <a:avLst/>
            </a:prstGeom>
          </p:spPr>
        </p:pic>
        <p:pic>
          <p:nvPicPr>
            <p:cNvPr id="11" name="Picture 10">
              <a:extLst>
                <a:ext uri="{FF2B5EF4-FFF2-40B4-BE49-F238E27FC236}">
                  <a16:creationId xmlns:a16="http://schemas.microsoft.com/office/drawing/2014/main" id="{9CEBA59E-E5A7-1E99-52FA-0EA00CE7369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2006600" y="765175"/>
              <a:ext cx="445781" cy="361074"/>
            </a:xfrm>
            <a:prstGeom prst="rect">
              <a:avLst/>
            </a:prstGeom>
          </p:spPr>
        </p:pic>
      </p:grpSp>
    </p:spTree>
    <p:extLst>
      <p:ext uri="{BB962C8B-B14F-4D97-AF65-F5344CB8AC3E}">
        <p14:creationId xmlns:p14="http://schemas.microsoft.com/office/powerpoint/2010/main" val="104082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750"/>
                                        <p:tgtEl>
                                          <p:spTgt spid="5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750"/>
                                        <p:tgtEl>
                                          <p:spTgt spid="5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outVertical)">
                                      <p:cBhvr>
                                        <p:cTn id="16" dur="750"/>
                                        <p:tgtEl>
                                          <p:spTgt spid="14"/>
                                        </p:tgtEl>
                                      </p:cBhvr>
                                    </p:animEffect>
                                  </p:childTnLst>
                                </p:cTn>
                              </p:par>
                            </p:childTnLst>
                          </p:cTn>
                        </p:par>
                        <p:par>
                          <p:cTn id="17" fill="hold">
                            <p:stCondLst>
                              <p:cond delay="75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750"/>
                                        <p:tgtEl>
                                          <p:spTgt spid="2"/>
                                        </p:tgtEl>
                                      </p:cBhvr>
                                    </p:animEffect>
                                  </p:childTnLst>
                                </p:cTn>
                              </p:par>
                              <p:par>
                                <p:cTn id="21" presetID="10" presetClass="entr" presetSubtype="0" fill="hold" nodeType="withEffect">
                                  <p:stCondLst>
                                    <p:cond delay="75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250"/>
                                        <p:tgtEl>
                                          <p:spTgt spid="18"/>
                                        </p:tgtEl>
                                      </p:cBhvr>
                                    </p:animEffect>
                                  </p:childTnLst>
                                </p:cTn>
                              </p:par>
                              <p:par>
                                <p:cTn id="24" presetID="8" presetClass="emph" presetSubtype="0" fill="hold" nodeType="withEffect">
                                  <p:stCondLst>
                                    <p:cond delay="750"/>
                                  </p:stCondLst>
                                  <p:childTnLst>
                                    <p:animRot by="-10800000">
                                      <p:cBhvr>
                                        <p:cTn id="25" dur="1250" fill="hold"/>
                                        <p:tgtEl>
                                          <p:spTgt spid="18"/>
                                        </p:tgtEl>
                                        <p:attrNameLst>
                                          <p:attrName>r</p:attrName>
                                        </p:attrNameLst>
                                      </p:cBhvr>
                                    </p:animRot>
                                  </p:childTnLst>
                                </p:cTn>
                              </p:par>
                              <p:par>
                                <p:cTn id="26" presetID="10" presetClass="entr" presetSubtype="0" fill="hold" nodeType="withEffect">
                                  <p:stCondLst>
                                    <p:cond delay="75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1250"/>
                                        <p:tgtEl>
                                          <p:spTgt spid="59"/>
                                        </p:tgtEl>
                                      </p:cBhvr>
                                    </p:animEffect>
                                  </p:childTnLst>
                                </p:cTn>
                              </p:par>
                              <p:par>
                                <p:cTn id="29" presetID="8" presetClass="emph" presetSubtype="0" fill="hold" nodeType="withEffect">
                                  <p:stCondLst>
                                    <p:cond delay="750"/>
                                  </p:stCondLst>
                                  <p:childTnLst>
                                    <p:animRot by="10800000">
                                      <p:cBhvr>
                                        <p:cTn id="30" dur="1250" fill="hold"/>
                                        <p:tgtEl>
                                          <p:spTgt spid="59"/>
                                        </p:tgtEl>
                                        <p:attrNameLst>
                                          <p:attrName>r</p:attrName>
                                        </p:attrNameLst>
                                      </p:cBhvr>
                                    </p:animRot>
                                  </p:childTnLst>
                                </p:cTn>
                              </p:par>
                            </p:childTnLst>
                          </p:cTn>
                        </p:par>
                        <p:par>
                          <p:cTn id="31" fill="hold">
                            <p:stCondLst>
                              <p:cond delay="2750"/>
                            </p:stCondLst>
                            <p:childTnLst>
                              <p:par>
                                <p:cTn id="32" presetID="53" presetClass="entr" presetSubtype="16"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750" fill="hold"/>
                                        <p:tgtEl>
                                          <p:spTgt spid="32"/>
                                        </p:tgtEl>
                                        <p:attrNameLst>
                                          <p:attrName>ppt_w</p:attrName>
                                        </p:attrNameLst>
                                      </p:cBhvr>
                                      <p:tavLst>
                                        <p:tav tm="0">
                                          <p:val>
                                            <p:fltVal val="0"/>
                                          </p:val>
                                        </p:tav>
                                        <p:tav tm="100000">
                                          <p:val>
                                            <p:strVal val="#ppt_w"/>
                                          </p:val>
                                        </p:tav>
                                      </p:tavLst>
                                    </p:anim>
                                    <p:anim calcmode="lin" valueType="num">
                                      <p:cBhvr>
                                        <p:cTn id="35" dur="750" fill="hold"/>
                                        <p:tgtEl>
                                          <p:spTgt spid="32"/>
                                        </p:tgtEl>
                                        <p:attrNameLst>
                                          <p:attrName>ppt_h</p:attrName>
                                        </p:attrNameLst>
                                      </p:cBhvr>
                                      <p:tavLst>
                                        <p:tav tm="0">
                                          <p:val>
                                            <p:fltVal val="0"/>
                                          </p:val>
                                        </p:tav>
                                        <p:tav tm="100000">
                                          <p:val>
                                            <p:strVal val="#ppt_h"/>
                                          </p:val>
                                        </p:tav>
                                      </p:tavLst>
                                    </p:anim>
                                    <p:animEffect transition="in" filter="fade">
                                      <p:cBhvr>
                                        <p:cTn id="36" dur="75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xit" presetSubtype="32" fill="hold" nodeType="clickEffect">
                                  <p:stCondLst>
                                    <p:cond delay="0"/>
                                  </p:stCondLst>
                                  <p:childTnLst>
                                    <p:anim calcmode="lin" valueType="num">
                                      <p:cBhvr>
                                        <p:cTn id="40" dur="750"/>
                                        <p:tgtEl>
                                          <p:spTgt spid="32"/>
                                        </p:tgtEl>
                                        <p:attrNameLst>
                                          <p:attrName>ppt_w</p:attrName>
                                        </p:attrNameLst>
                                      </p:cBhvr>
                                      <p:tavLst>
                                        <p:tav tm="0">
                                          <p:val>
                                            <p:strVal val="ppt_w"/>
                                          </p:val>
                                        </p:tav>
                                        <p:tav tm="100000">
                                          <p:val>
                                            <p:fltVal val="0"/>
                                          </p:val>
                                        </p:tav>
                                      </p:tavLst>
                                    </p:anim>
                                    <p:anim calcmode="lin" valueType="num">
                                      <p:cBhvr>
                                        <p:cTn id="41" dur="750"/>
                                        <p:tgtEl>
                                          <p:spTgt spid="32"/>
                                        </p:tgtEl>
                                        <p:attrNameLst>
                                          <p:attrName>ppt_h</p:attrName>
                                        </p:attrNameLst>
                                      </p:cBhvr>
                                      <p:tavLst>
                                        <p:tav tm="0">
                                          <p:val>
                                            <p:strVal val="ppt_h"/>
                                          </p:val>
                                        </p:tav>
                                        <p:tav tm="100000">
                                          <p:val>
                                            <p:fltVal val="0"/>
                                          </p:val>
                                        </p:tav>
                                      </p:tavLst>
                                    </p:anim>
                                    <p:animEffect transition="out" filter="fade">
                                      <p:cBhvr>
                                        <p:cTn id="42" dur="750"/>
                                        <p:tgtEl>
                                          <p:spTgt spid="32"/>
                                        </p:tgtEl>
                                      </p:cBhvr>
                                    </p:animEffect>
                                    <p:set>
                                      <p:cBhvr>
                                        <p:cTn id="43" dur="1" fill="hold">
                                          <p:stCondLst>
                                            <p:cond delay="749"/>
                                          </p:stCondLst>
                                        </p:cTn>
                                        <p:tgtEl>
                                          <p:spTgt spid="32"/>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750"/>
                                        <p:tgtEl>
                                          <p:spTgt spid="2"/>
                                        </p:tgtEl>
                                      </p:cBhvr>
                                    </p:animEffect>
                                    <p:set>
                                      <p:cBhvr>
                                        <p:cTn id="46" dur="1" fill="hold">
                                          <p:stCondLst>
                                            <p:cond delay="749"/>
                                          </p:stCondLst>
                                        </p:cTn>
                                        <p:tgtEl>
                                          <p:spTgt spid="2"/>
                                        </p:tgtEl>
                                        <p:attrNameLst>
                                          <p:attrName>style.visibility</p:attrName>
                                        </p:attrNameLst>
                                      </p:cBhvr>
                                      <p:to>
                                        <p:strVal val="hidden"/>
                                      </p:to>
                                    </p:set>
                                  </p:childTnLst>
                                </p:cTn>
                              </p:par>
                            </p:childTnLst>
                          </p:cTn>
                        </p:par>
                        <p:par>
                          <p:cTn id="47" fill="hold">
                            <p:stCondLst>
                              <p:cond delay="750"/>
                            </p:stCondLst>
                            <p:childTnLst>
                              <p:par>
                                <p:cTn id="48" presetID="22" presetClass="entr" presetSubtype="1"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up)">
                                      <p:cBhvr>
                                        <p:cTn id="50" dur="750"/>
                                        <p:tgtEl>
                                          <p:spTgt spid="6"/>
                                        </p:tgtEl>
                                      </p:cBhvr>
                                    </p:animEffect>
                                  </p:childTnLst>
                                </p:cTn>
                              </p:par>
                            </p:childTnLst>
                          </p:cTn>
                        </p:par>
                        <p:par>
                          <p:cTn id="51" fill="hold">
                            <p:stCondLst>
                              <p:cond delay="1500"/>
                            </p:stCondLst>
                            <p:childTnLst>
                              <p:par>
                                <p:cTn id="52" presetID="53" presetClass="entr" presetSubtype="16"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750" fill="hold"/>
                                        <p:tgtEl>
                                          <p:spTgt spid="22"/>
                                        </p:tgtEl>
                                        <p:attrNameLst>
                                          <p:attrName>ppt_w</p:attrName>
                                        </p:attrNameLst>
                                      </p:cBhvr>
                                      <p:tavLst>
                                        <p:tav tm="0">
                                          <p:val>
                                            <p:fltVal val="0"/>
                                          </p:val>
                                        </p:tav>
                                        <p:tav tm="100000">
                                          <p:val>
                                            <p:strVal val="#ppt_w"/>
                                          </p:val>
                                        </p:tav>
                                      </p:tavLst>
                                    </p:anim>
                                    <p:anim calcmode="lin" valueType="num">
                                      <p:cBhvr>
                                        <p:cTn id="55" dur="750" fill="hold"/>
                                        <p:tgtEl>
                                          <p:spTgt spid="22"/>
                                        </p:tgtEl>
                                        <p:attrNameLst>
                                          <p:attrName>ppt_h</p:attrName>
                                        </p:attrNameLst>
                                      </p:cBhvr>
                                      <p:tavLst>
                                        <p:tav tm="0">
                                          <p:val>
                                            <p:fltVal val="0"/>
                                          </p:val>
                                        </p:tav>
                                        <p:tav tm="100000">
                                          <p:val>
                                            <p:strVal val="#ppt_h"/>
                                          </p:val>
                                        </p:tav>
                                      </p:tavLst>
                                    </p:anim>
                                    <p:animEffect transition="in" filter="fade">
                                      <p:cBhvr>
                                        <p:cTn id="56" dur="75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xit" presetSubtype="32" fill="hold" nodeType="clickEffect">
                                  <p:stCondLst>
                                    <p:cond delay="0"/>
                                  </p:stCondLst>
                                  <p:childTnLst>
                                    <p:anim calcmode="lin" valueType="num">
                                      <p:cBhvr>
                                        <p:cTn id="60" dur="750"/>
                                        <p:tgtEl>
                                          <p:spTgt spid="22"/>
                                        </p:tgtEl>
                                        <p:attrNameLst>
                                          <p:attrName>ppt_w</p:attrName>
                                        </p:attrNameLst>
                                      </p:cBhvr>
                                      <p:tavLst>
                                        <p:tav tm="0">
                                          <p:val>
                                            <p:strVal val="ppt_w"/>
                                          </p:val>
                                        </p:tav>
                                        <p:tav tm="100000">
                                          <p:val>
                                            <p:fltVal val="0"/>
                                          </p:val>
                                        </p:tav>
                                      </p:tavLst>
                                    </p:anim>
                                    <p:anim calcmode="lin" valueType="num">
                                      <p:cBhvr>
                                        <p:cTn id="61" dur="750"/>
                                        <p:tgtEl>
                                          <p:spTgt spid="22"/>
                                        </p:tgtEl>
                                        <p:attrNameLst>
                                          <p:attrName>ppt_h</p:attrName>
                                        </p:attrNameLst>
                                      </p:cBhvr>
                                      <p:tavLst>
                                        <p:tav tm="0">
                                          <p:val>
                                            <p:strVal val="ppt_h"/>
                                          </p:val>
                                        </p:tav>
                                        <p:tav tm="100000">
                                          <p:val>
                                            <p:fltVal val="0"/>
                                          </p:val>
                                        </p:tav>
                                      </p:tavLst>
                                    </p:anim>
                                    <p:animEffect transition="out" filter="fade">
                                      <p:cBhvr>
                                        <p:cTn id="62" dur="750"/>
                                        <p:tgtEl>
                                          <p:spTgt spid="22"/>
                                        </p:tgtEl>
                                      </p:cBhvr>
                                    </p:animEffect>
                                    <p:set>
                                      <p:cBhvr>
                                        <p:cTn id="63" dur="1" fill="hold">
                                          <p:stCondLst>
                                            <p:cond delay="749"/>
                                          </p:stCondLst>
                                        </p:cTn>
                                        <p:tgtEl>
                                          <p:spTgt spid="22"/>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750"/>
                                        <p:tgtEl>
                                          <p:spTgt spid="6"/>
                                        </p:tgtEl>
                                      </p:cBhvr>
                                    </p:animEffect>
                                    <p:set>
                                      <p:cBhvr>
                                        <p:cTn id="66" dur="1" fill="hold">
                                          <p:stCondLst>
                                            <p:cond delay="749"/>
                                          </p:stCondLst>
                                        </p:cTn>
                                        <p:tgtEl>
                                          <p:spTgt spid="6"/>
                                        </p:tgtEl>
                                        <p:attrNameLst>
                                          <p:attrName>style.visibility</p:attrName>
                                        </p:attrNameLst>
                                      </p:cBhvr>
                                      <p:to>
                                        <p:strVal val="hidden"/>
                                      </p:to>
                                    </p:set>
                                  </p:childTnLst>
                                </p:cTn>
                              </p:par>
                            </p:childTnLst>
                          </p:cTn>
                        </p:par>
                        <p:par>
                          <p:cTn id="67" fill="hold">
                            <p:stCondLst>
                              <p:cond delay="750"/>
                            </p:stCondLst>
                            <p:childTnLst>
                              <p:par>
                                <p:cTn id="68" presetID="22" presetClass="entr" presetSubtype="1"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up)">
                                      <p:cBhvr>
                                        <p:cTn id="70" dur="750"/>
                                        <p:tgtEl>
                                          <p:spTgt spid="7"/>
                                        </p:tgtEl>
                                      </p:cBhvr>
                                    </p:animEffect>
                                  </p:childTnLst>
                                </p:cTn>
                              </p:par>
                            </p:childTnLst>
                          </p:cTn>
                        </p:par>
                        <p:par>
                          <p:cTn id="71" fill="hold">
                            <p:stCondLst>
                              <p:cond delay="1500"/>
                            </p:stCondLst>
                            <p:childTnLst>
                              <p:par>
                                <p:cTn id="72" presetID="53" presetClass="entr" presetSubtype="16"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p:cTn id="74" dur="750" fill="hold"/>
                                        <p:tgtEl>
                                          <p:spTgt spid="35"/>
                                        </p:tgtEl>
                                        <p:attrNameLst>
                                          <p:attrName>ppt_w</p:attrName>
                                        </p:attrNameLst>
                                      </p:cBhvr>
                                      <p:tavLst>
                                        <p:tav tm="0">
                                          <p:val>
                                            <p:fltVal val="0"/>
                                          </p:val>
                                        </p:tav>
                                        <p:tav tm="100000">
                                          <p:val>
                                            <p:strVal val="#ppt_w"/>
                                          </p:val>
                                        </p:tav>
                                      </p:tavLst>
                                    </p:anim>
                                    <p:anim calcmode="lin" valueType="num">
                                      <p:cBhvr>
                                        <p:cTn id="75" dur="750" fill="hold"/>
                                        <p:tgtEl>
                                          <p:spTgt spid="35"/>
                                        </p:tgtEl>
                                        <p:attrNameLst>
                                          <p:attrName>ppt_h</p:attrName>
                                        </p:attrNameLst>
                                      </p:cBhvr>
                                      <p:tavLst>
                                        <p:tav tm="0">
                                          <p:val>
                                            <p:fltVal val="0"/>
                                          </p:val>
                                        </p:tav>
                                        <p:tav tm="100000">
                                          <p:val>
                                            <p:strVal val="#ppt_h"/>
                                          </p:val>
                                        </p:tav>
                                      </p:tavLst>
                                    </p:anim>
                                    <p:animEffect transition="in" filter="fade">
                                      <p:cBhvr>
                                        <p:cTn id="76" dur="750"/>
                                        <p:tgtEl>
                                          <p:spTgt spid="35"/>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xit" presetSubtype="32" fill="hold" nodeType="clickEffect">
                                  <p:stCondLst>
                                    <p:cond delay="0"/>
                                  </p:stCondLst>
                                  <p:childTnLst>
                                    <p:anim calcmode="lin" valueType="num">
                                      <p:cBhvr>
                                        <p:cTn id="80" dur="750"/>
                                        <p:tgtEl>
                                          <p:spTgt spid="35"/>
                                        </p:tgtEl>
                                        <p:attrNameLst>
                                          <p:attrName>ppt_w</p:attrName>
                                        </p:attrNameLst>
                                      </p:cBhvr>
                                      <p:tavLst>
                                        <p:tav tm="0">
                                          <p:val>
                                            <p:strVal val="ppt_w"/>
                                          </p:val>
                                        </p:tav>
                                        <p:tav tm="100000">
                                          <p:val>
                                            <p:fltVal val="0"/>
                                          </p:val>
                                        </p:tav>
                                      </p:tavLst>
                                    </p:anim>
                                    <p:anim calcmode="lin" valueType="num">
                                      <p:cBhvr>
                                        <p:cTn id="81" dur="750"/>
                                        <p:tgtEl>
                                          <p:spTgt spid="35"/>
                                        </p:tgtEl>
                                        <p:attrNameLst>
                                          <p:attrName>ppt_h</p:attrName>
                                        </p:attrNameLst>
                                      </p:cBhvr>
                                      <p:tavLst>
                                        <p:tav tm="0">
                                          <p:val>
                                            <p:strVal val="ppt_h"/>
                                          </p:val>
                                        </p:tav>
                                        <p:tav tm="100000">
                                          <p:val>
                                            <p:fltVal val="0"/>
                                          </p:val>
                                        </p:tav>
                                      </p:tavLst>
                                    </p:anim>
                                    <p:animEffect transition="out" filter="fade">
                                      <p:cBhvr>
                                        <p:cTn id="82" dur="750"/>
                                        <p:tgtEl>
                                          <p:spTgt spid="35"/>
                                        </p:tgtEl>
                                      </p:cBhvr>
                                    </p:animEffect>
                                    <p:set>
                                      <p:cBhvr>
                                        <p:cTn id="83" dur="1" fill="hold">
                                          <p:stCondLst>
                                            <p:cond delay="749"/>
                                          </p:stCondLst>
                                        </p:cTn>
                                        <p:tgtEl>
                                          <p:spTgt spid="35"/>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750"/>
                                        <p:tgtEl>
                                          <p:spTgt spid="7"/>
                                        </p:tgtEl>
                                      </p:cBhvr>
                                    </p:animEffect>
                                    <p:set>
                                      <p:cBhvr>
                                        <p:cTn id="86" dur="1" fill="hold">
                                          <p:stCondLst>
                                            <p:cond delay="749"/>
                                          </p:stCondLst>
                                        </p:cTn>
                                        <p:tgtEl>
                                          <p:spTgt spid="7"/>
                                        </p:tgtEl>
                                        <p:attrNameLst>
                                          <p:attrName>style.visibility</p:attrName>
                                        </p:attrNameLst>
                                      </p:cBhvr>
                                      <p:to>
                                        <p:strVal val="hidden"/>
                                      </p:to>
                                    </p:set>
                                  </p:childTnLst>
                                </p:cTn>
                              </p:par>
                            </p:childTnLst>
                          </p:cTn>
                        </p:par>
                        <p:par>
                          <p:cTn id="87" fill="hold">
                            <p:stCondLst>
                              <p:cond delay="750"/>
                            </p:stCondLst>
                            <p:childTnLst>
                              <p:par>
                                <p:cTn id="88" presetID="22" presetClass="entr" presetSubtype="1" fill="hold" grpId="0" nodeType="afterEffect">
                                  <p:stCondLst>
                                    <p:cond delay="0"/>
                                  </p:stCondLst>
                                  <p:childTnLst>
                                    <p:set>
                                      <p:cBhvr>
                                        <p:cTn id="89" dur="1" fill="hold">
                                          <p:stCondLst>
                                            <p:cond delay="0"/>
                                          </p:stCondLst>
                                        </p:cTn>
                                        <p:tgtEl>
                                          <p:spTgt spid="8"/>
                                        </p:tgtEl>
                                        <p:attrNameLst>
                                          <p:attrName>style.visibility</p:attrName>
                                        </p:attrNameLst>
                                      </p:cBhvr>
                                      <p:to>
                                        <p:strVal val="visible"/>
                                      </p:to>
                                    </p:set>
                                    <p:animEffect transition="in" filter="wipe(up)">
                                      <p:cBhvr>
                                        <p:cTn id="90" dur="750"/>
                                        <p:tgtEl>
                                          <p:spTgt spid="8"/>
                                        </p:tgtEl>
                                      </p:cBhvr>
                                    </p:animEffect>
                                  </p:childTnLst>
                                </p:cTn>
                              </p:par>
                            </p:childTnLst>
                          </p:cTn>
                        </p:par>
                        <p:par>
                          <p:cTn id="91" fill="hold">
                            <p:stCondLst>
                              <p:cond delay="1500"/>
                            </p:stCondLst>
                            <p:childTnLst>
                              <p:par>
                                <p:cTn id="92" presetID="53" presetClass="entr" presetSubtype="16" fill="hold" nodeType="after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p:cTn id="94" dur="750" fill="hold"/>
                                        <p:tgtEl>
                                          <p:spTgt spid="40"/>
                                        </p:tgtEl>
                                        <p:attrNameLst>
                                          <p:attrName>ppt_w</p:attrName>
                                        </p:attrNameLst>
                                      </p:cBhvr>
                                      <p:tavLst>
                                        <p:tav tm="0">
                                          <p:val>
                                            <p:fltVal val="0"/>
                                          </p:val>
                                        </p:tav>
                                        <p:tav tm="100000">
                                          <p:val>
                                            <p:strVal val="#ppt_w"/>
                                          </p:val>
                                        </p:tav>
                                      </p:tavLst>
                                    </p:anim>
                                    <p:anim calcmode="lin" valueType="num">
                                      <p:cBhvr>
                                        <p:cTn id="95" dur="750" fill="hold"/>
                                        <p:tgtEl>
                                          <p:spTgt spid="40"/>
                                        </p:tgtEl>
                                        <p:attrNameLst>
                                          <p:attrName>ppt_h</p:attrName>
                                        </p:attrNameLst>
                                      </p:cBhvr>
                                      <p:tavLst>
                                        <p:tav tm="0">
                                          <p:val>
                                            <p:fltVal val="0"/>
                                          </p:val>
                                        </p:tav>
                                        <p:tav tm="100000">
                                          <p:val>
                                            <p:strVal val="#ppt_h"/>
                                          </p:val>
                                        </p:tav>
                                      </p:tavLst>
                                    </p:anim>
                                    <p:animEffect transition="in" filter="fade">
                                      <p:cBhvr>
                                        <p:cTn id="96" dur="750"/>
                                        <p:tgtEl>
                                          <p:spTgt spid="40"/>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xit" presetSubtype="32" fill="hold" nodeType="clickEffect">
                                  <p:stCondLst>
                                    <p:cond delay="0"/>
                                  </p:stCondLst>
                                  <p:childTnLst>
                                    <p:anim calcmode="lin" valueType="num">
                                      <p:cBhvr>
                                        <p:cTn id="100" dur="750"/>
                                        <p:tgtEl>
                                          <p:spTgt spid="40"/>
                                        </p:tgtEl>
                                        <p:attrNameLst>
                                          <p:attrName>ppt_w</p:attrName>
                                        </p:attrNameLst>
                                      </p:cBhvr>
                                      <p:tavLst>
                                        <p:tav tm="0">
                                          <p:val>
                                            <p:strVal val="ppt_w"/>
                                          </p:val>
                                        </p:tav>
                                        <p:tav tm="100000">
                                          <p:val>
                                            <p:fltVal val="0"/>
                                          </p:val>
                                        </p:tav>
                                      </p:tavLst>
                                    </p:anim>
                                    <p:anim calcmode="lin" valueType="num">
                                      <p:cBhvr>
                                        <p:cTn id="101" dur="750"/>
                                        <p:tgtEl>
                                          <p:spTgt spid="40"/>
                                        </p:tgtEl>
                                        <p:attrNameLst>
                                          <p:attrName>ppt_h</p:attrName>
                                        </p:attrNameLst>
                                      </p:cBhvr>
                                      <p:tavLst>
                                        <p:tav tm="0">
                                          <p:val>
                                            <p:strVal val="ppt_h"/>
                                          </p:val>
                                        </p:tav>
                                        <p:tav tm="100000">
                                          <p:val>
                                            <p:fltVal val="0"/>
                                          </p:val>
                                        </p:tav>
                                      </p:tavLst>
                                    </p:anim>
                                    <p:animEffect transition="out" filter="fade">
                                      <p:cBhvr>
                                        <p:cTn id="102" dur="750"/>
                                        <p:tgtEl>
                                          <p:spTgt spid="40"/>
                                        </p:tgtEl>
                                      </p:cBhvr>
                                    </p:animEffect>
                                    <p:set>
                                      <p:cBhvr>
                                        <p:cTn id="103" dur="1" fill="hold">
                                          <p:stCondLst>
                                            <p:cond delay="749"/>
                                          </p:stCondLst>
                                        </p:cTn>
                                        <p:tgtEl>
                                          <p:spTgt spid="40"/>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750"/>
                                        <p:tgtEl>
                                          <p:spTgt spid="8"/>
                                        </p:tgtEl>
                                      </p:cBhvr>
                                    </p:animEffect>
                                    <p:set>
                                      <p:cBhvr>
                                        <p:cTn id="106" dur="1" fill="hold">
                                          <p:stCondLst>
                                            <p:cond delay="749"/>
                                          </p:stCondLst>
                                        </p:cTn>
                                        <p:tgtEl>
                                          <p:spTgt spid="8"/>
                                        </p:tgtEl>
                                        <p:attrNameLst>
                                          <p:attrName>style.visibility</p:attrName>
                                        </p:attrNameLst>
                                      </p:cBhvr>
                                      <p:to>
                                        <p:strVal val="hidden"/>
                                      </p:to>
                                    </p:set>
                                  </p:childTnLst>
                                </p:cTn>
                              </p:par>
                            </p:childTnLst>
                          </p:cTn>
                        </p:par>
                        <p:par>
                          <p:cTn id="107" fill="hold">
                            <p:stCondLst>
                              <p:cond delay="750"/>
                            </p:stCondLst>
                            <p:childTnLst>
                              <p:par>
                                <p:cTn id="108" presetID="22" presetClass="entr" presetSubtype="1" fill="hold" grpId="0" nodeType="after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up)">
                                      <p:cBhvr>
                                        <p:cTn id="110" dur="750"/>
                                        <p:tgtEl>
                                          <p:spTgt spid="9"/>
                                        </p:tgtEl>
                                      </p:cBhvr>
                                    </p:animEffect>
                                  </p:childTnLst>
                                </p:cTn>
                              </p:par>
                            </p:childTnLst>
                          </p:cTn>
                        </p:par>
                        <p:par>
                          <p:cTn id="111" fill="hold">
                            <p:stCondLst>
                              <p:cond delay="1500"/>
                            </p:stCondLst>
                            <p:childTnLst>
                              <p:par>
                                <p:cTn id="112" presetID="53" presetClass="entr" presetSubtype="16" fill="hold" nodeType="afterEffect">
                                  <p:stCondLst>
                                    <p:cond delay="0"/>
                                  </p:stCondLst>
                                  <p:childTnLst>
                                    <p:set>
                                      <p:cBhvr>
                                        <p:cTn id="113" dur="1" fill="hold">
                                          <p:stCondLst>
                                            <p:cond delay="0"/>
                                          </p:stCondLst>
                                        </p:cTn>
                                        <p:tgtEl>
                                          <p:spTgt spid="49"/>
                                        </p:tgtEl>
                                        <p:attrNameLst>
                                          <p:attrName>style.visibility</p:attrName>
                                        </p:attrNameLst>
                                      </p:cBhvr>
                                      <p:to>
                                        <p:strVal val="visible"/>
                                      </p:to>
                                    </p:set>
                                    <p:anim calcmode="lin" valueType="num">
                                      <p:cBhvr>
                                        <p:cTn id="114" dur="750" fill="hold"/>
                                        <p:tgtEl>
                                          <p:spTgt spid="49"/>
                                        </p:tgtEl>
                                        <p:attrNameLst>
                                          <p:attrName>ppt_w</p:attrName>
                                        </p:attrNameLst>
                                      </p:cBhvr>
                                      <p:tavLst>
                                        <p:tav tm="0">
                                          <p:val>
                                            <p:fltVal val="0"/>
                                          </p:val>
                                        </p:tav>
                                        <p:tav tm="100000">
                                          <p:val>
                                            <p:strVal val="#ppt_w"/>
                                          </p:val>
                                        </p:tav>
                                      </p:tavLst>
                                    </p:anim>
                                    <p:anim calcmode="lin" valueType="num">
                                      <p:cBhvr>
                                        <p:cTn id="115" dur="750" fill="hold"/>
                                        <p:tgtEl>
                                          <p:spTgt spid="49"/>
                                        </p:tgtEl>
                                        <p:attrNameLst>
                                          <p:attrName>ppt_h</p:attrName>
                                        </p:attrNameLst>
                                      </p:cBhvr>
                                      <p:tavLst>
                                        <p:tav tm="0">
                                          <p:val>
                                            <p:fltVal val="0"/>
                                          </p:val>
                                        </p:tav>
                                        <p:tav tm="100000">
                                          <p:val>
                                            <p:strVal val="#ppt_h"/>
                                          </p:val>
                                        </p:tav>
                                      </p:tavLst>
                                    </p:anim>
                                    <p:animEffect transition="in" filter="fade">
                                      <p:cBhvr>
                                        <p:cTn id="116" dur="750"/>
                                        <p:tgtEl>
                                          <p:spTgt spid="49"/>
                                        </p:tgtEl>
                                      </p:cBhvr>
                                    </p:animEffect>
                                  </p:childTnLst>
                                </p:cTn>
                              </p:par>
                            </p:childTnLst>
                          </p:cTn>
                        </p:par>
                      </p:childTnLst>
                    </p:cTn>
                  </p:par>
                  <p:par>
                    <p:cTn id="117" fill="hold">
                      <p:stCondLst>
                        <p:cond delay="indefinite"/>
                      </p:stCondLst>
                      <p:childTnLst>
                        <p:par>
                          <p:cTn id="118" fill="hold">
                            <p:stCondLst>
                              <p:cond delay="0"/>
                            </p:stCondLst>
                            <p:childTnLst>
                              <p:par>
                                <p:cTn id="119" presetID="53" presetClass="exit" presetSubtype="32" fill="hold" nodeType="clickEffect">
                                  <p:stCondLst>
                                    <p:cond delay="0"/>
                                  </p:stCondLst>
                                  <p:childTnLst>
                                    <p:anim calcmode="lin" valueType="num">
                                      <p:cBhvr>
                                        <p:cTn id="120" dur="750"/>
                                        <p:tgtEl>
                                          <p:spTgt spid="49"/>
                                        </p:tgtEl>
                                        <p:attrNameLst>
                                          <p:attrName>ppt_w</p:attrName>
                                        </p:attrNameLst>
                                      </p:cBhvr>
                                      <p:tavLst>
                                        <p:tav tm="0">
                                          <p:val>
                                            <p:strVal val="ppt_w"/>
                                          </p:val>
                                        </p:tav>
                                        <p:tav tm="100000">
                                          <p:val>
                                            <p:fltVal val="0"/>
                                          </p:val>
                                        </p:tav>
                                      </p:tavLst>
                                    </p:anim>
                                    <p:anim calcmode="lin" valueType="num">
                                      <p:cBhvr>
                                        <p:cTn id="121" dur="750"/>
                                        <p:tgtEl>
                                          <p:spTgt spid="49"/>
                                        </p:tgtEl>
                                        <p:attrNameLst>
                                          <p:attrName>ppt_h</p:attrName>
                                        </p:attrNameLst>
                                      </p:cBhvr>
                                      <p:tavLst>
                                        <p:tav tm="0">
                                          <p:val>
                                            <p:strVal val="ppt_h"/>
                                          </p:val>
                                        </p:tav>
                                        <p:tav tm="100000">
                                          <p:val>
                                            <p:fltVal val="0"/>
                                          </p:val>
                                        </p:tav>
                                      </p:tavLst>
                                    </p:anim>
                                    <p:animEffect transition="out" filter="fade">
                                      <p:cBhvr>
                                        <p:cTn id="122" dur="750"/>
                                        <p:tgtEl>
                                          <p:spTgt spid="49"/>
                                        </p:tgtEl>
                                      </p:cBhvr>
                                    </p:animEffect>
                                    <p:set>
                                      <p:cBhvr>
                                        <p:cTn id="123" dur="1" fill="hold">
                                          <p:stCondLst>
                                            <p:cond delay="749"/>
                                          </p:stCondLst>
                                        </p:cTn>
                                        <p:tgtEl>
                                          <p:spTgt spid="49"/>
                                        </p:tgtEl>
                                        <p:attrNameLst>
                                          <p:attrName>style.visibility</p:attrName>
                                        </p:attrNameLst>
                                      </p:cBhvr>
                                      <p:to>
                                        <p:strVal val="hidden"/>
                                      </p:to>
                                    </p:set>
                                  </p:childTnLst>
                                </p:cTn>
                              </p:par>
                              <p:par>
                                <p:cTn id="124" presetID="10" presetClass="exit" presetSubtype="0" fill="hold" grpId="1" nodeType="withEffect">
                                  <p:stCondLst>
                                    <p:cond delay="0"/>
                                  </p:stCondLst>
                                  <p:childTnLst>
                                    <p:animEffect transition="out" filter="fade">
                                      <p:cBhvr>
                                        <p:cTn id="125" dur="750"/>
                                        <p:tgtEl>
                                          <p:spTgt spid="9"/>
                                        </p:tgtEl>
                                      </p:cBhvr>
                                    </p:animEffect>
                                    <p:set>
                                      <p:cBhvr>
                                        <p:cTn id="126" dur="1" fill="hold">
                                          <p:stCondLst>
                                            <p:cond delay="749"/>
                                          </p:stCondLst>
                                        </p:cTn>
                                        <p:tgtEl>
                                          <p:spTgt spid="9"/>
                                        </p:tgtEl>
                                        <p:attrNameLst>
                                          <p:attrName>style.visibility</p:attrName>
                                        </p:attrNameLst>
                                      </p:cBhvr>
                                      <p:to>
                                        <p:strVal val="hidden"/>
                                      </p:to>
                                    </p:set>
                                  </p:childTnLst>
                                </p:cTn>
                              </p:par>
                            </p:childTnLst>
                          </p:cTn>
                        </p:par>
                        <p:par>
                          <p:cTn id="127" fill="hold">
                            <p:stCondLst>
                              <p:cond delay="750"/>
                            </p:stCondLst>
                            <p:childTnLst>
                              <p:par>
                                <p:cTn id="128" presetID="22" presetClass="entr" presetSubtype="1" fill="hold" grpId="0" nodeType="afterEffect">
                                  <p:stCondLst>
                                    <p:cond delay="0"/>
                                  </p:stCondLst>
                                  <p:childTnLst>
                                    <p:set>
                                      <p:cBhvr>
                                        <p:cTn id="129" dur="1" fill="hold">
                                          <p:stCondLst>
                                            <p:cond delay="0"/>
                                          </p:stCondLst>
                                        </p:cTn>
                                        <p:tgtEl>
                                          <p:spTgt spid="12"/>
                                        </p:tgtEl>
                                        <p:attrNameLst>
                                          <p:attrName>style.visibility</p:attrName>
                                        </p:attrNameLst>
                                      </p:cBhvr>
                                      <p:to>
                                        <p:strVal val="visible"/>
                                      </p:to>
                                    </p:set>
                                    <p:animEffect transition="in" filter="wipe(up)">
                                      <p:cBhvr>
                                        <p:cTn id="130" dur="750"/>
                                        <p:tgtEl>
                                          <p:spTgt spid="12"/>
                                        </p:tgtEl>
                                      </p:cBhvr>
                                    </p:animEffect>
                                  </p:childTnLst>
                                </p:cTn>
                              </p:par>
                            </p:childTnLst>
                          </p:cTn>
                        </p:par>
                        <p:par>
                          <p:cTn id="131" fill="hold">
                            <p:stCondLst>
                              <p:cond delay="1500"/>
                            </p:stCondLst>
                            <p:childTnLst>
                              <p:par>
                                <p:cTn id="132" presetID="53" presetClass="entr" presetSubtype="16" fill="hold" nodeType="afterEffect">
                                  <p:stCondLst>
                                    <p:cond delay="0"/>
                                  </p:stCondLst>
                                  <p:childTnLst>
                                    <p:set>
                                      <p:cBhvr>
                                        <p:cTn id="133" dur="1" fill="hold">
                                          <p:stCondLst>
                                            <p:cond delay="0"/>
                                          </p:stCondLst>
                                        </p:cTn>
                                        <p:tgtEl>
                                          <p:spTgt spid="46"/>
                                        </p:tgtEl>
                                        <p:attrNameLst>
                                          <p:attrName>style.visibility</p:attrName>
                                        </p:attrNameLst>
                                      </p:cBhvr>
                                      <p:to>
                                        <p:strVal val="visible"/>
                                      </p:to>
                                    </p:set>
                                    <p:anim calcmode="lin" valueType="num">
                                      <p:cBhvr>
                                        <p:cTn id="134" dur="750" fill="hold"/>
                                        <p:tgtEl>
                                          <p:spTgt spid="46"/>
                                        </p:tgtEl>
                                        <p:attrNameLst>
                                          <p:attrName>ppt_w</p:attrName>
                                        </p:attrNameLst>
                                      </p:cBhvr>
                                      <p:tavLst>
                                        <p:tav tm="0">
                                          <p:val>
                                            <p:fltVal val="0"/>
                                          </p:val>
                                        </p:tav>
                                        <p:tav tm="100000">
                                          <p:val>
                                            <p:strVal val="#ppt_w"/>
                                          </p:val>
                                        </p:tav>
                                      </p:tavLst>
                                    </p:anim>
                                    <p:anim calcmode="lin" valueType="num">
                                      <p:cBhvr>
                                        <p:cTn id="135" dur="750" fill="hold"/>
                                        <p:tgtEl>
                                          <p:spTgt spid="46"/>
                                        </p:tgtEl>
                                        <p:attrNameLst>
                                          <p:attrName>ppt_h</p:attrName>
                                        </p:attrNameLst>
                                      </p:cBhvr>
                                      <p:tavLst>
                                        <p:tav tm="0">
                                          <p:val>
                                            <p:fltVal val="0"/>
                                          </p:val>
                                        </p:tav>
                                        <p:tav tm="100000">
                                          <p:val>
                                            <p:strVal val="#ppt_h"/>
                                          </p:val>
                                        </p:tav>
                                      </p:tavLst>
                                    </p:anim>
                                    <p:animEffect transition="in" filter="fade">
                                      <p:cBhvr>
                                        <p:cTn id="136" dur="750"/>
                                        <p:tgtEl>
                                          <p:spTgt spid="46"/>
                                        </p:tgtEl>
                                      </p:cBhvr>
                                    </p:animEffect>
                                  </p:childTnLst>
                                </p:cTn>
                              </p:par>
                            </p:childTnLst>
                          </p:cTn>
                        </p:par>
                      </p:childTnLst>
                    </p:cTn>
                  </p:par>
                  <p:par>
                    <p:cTn id="137" fill="hold">
                      <p:stCondLst>
                        <p:cond delay="indefinite"/>
                      </p:stCondLst>
                      <p:childTnLst>
                        <p:par>
                          <p:cTn id="138" fill="hold">
                            <p:stCondLst>
                              <p:cond delay="0"/>
                            </p:stCondLst>
                            <p:childTnLst>
                              <p:par>
                                <p:cTn id="139" presetID="2" presetClass="entr" presetSubtype="4" fill="hold" nodeType="clickEffect">
                                  <p:stCondLst>
                                    <p:cond delay="0"/>
                                  </p:stCondLst>
                                  <p:childTnLst>
                                    <p:set>
                                      <p:cBhvr>
                                        <p:cTn id="140" dur="1" fill="hold">
                                          <p:stCondLst>
                                            <p:cond delay="0"/>
                                          </p:stCondLst>
                                        </p:cTn>
                                        <p:tgtEl>
                                          <p:spTgt spid="55"/>
                                        </p:tgtEl>
                                        <p:attrNameLst>
                                          <p:attrName>style.visibility</p:attrName>
                                        </p:attrNameLst>
                                      </p:cBhvr>
                                      <p:to>
                                        <p:strVal val="visible"/>
                                      </p:to>
                                    </p:set>
                                    <p:anim calcmode="lin" valueType="num">
                                      <p:cBhvr additive="base">
                                        <p:cTn id="141" dur="750" fill="hold"/>
                                        <p:tgtEl>
                                          <p:spTgt spid="55"/>
                                        </p:tgtEl>
                                        <p:attrNameLst>
                                          <p:attrName>ppt_x</p:attrName>
                                        </p:attrNameLst>
                                      </p:cBhvr>
                                      <p:tavLst>
                                        <p:tav tm="0">
                                          <p:val>
                                            <p:strVal val="#ppt_x"/>
                                          </p:val>
                                        </p:tav>
                                        <p:tav tm="100000">
                                          <p:val>
                                            <p:strVal val="#ppt_x"/>
                                          </p:val>
                                        </p:tav>
                                      </p:tavLst>
                                    </p:anim>
                                    <p:anim calcmode="lin" valueType="num">
                                      <p:cBhvr additive="base">
                                        <p:cTn id="142"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6" grpId="0" animBg="1"/>
      <p:bldP spid="6" grpId="1" animBg="1"/>
      <p:bldP spid="7" grpId="0" animBg="1"/>
      <p:bldP spid="7" grpId="1" animBg="1"/>
      <p:bldP spid="8" grpId="0" animBg="1"/>
      <p:bldP spid="8" grpId="1" animBg="1"/>
      <p:bldP spid="9" grpId="0" animBg="1"/>
      <p:bldP spid="9" grpId="1" animBg="1"/>
      <p:bldP spid="12" grpId="0" animBg="1"/>
      <p:bldP spid="53" grpId="0" animBg="1"/>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is Bullying?</a:t>
            </a:r>
          </a:p>
        </p:txBody>
      </p:sp>
      <p:sp>
        <p:nvSpPr>
          <p:cNvPr id="5" name="Text"/>
          <p:cNvSpPr/>
          <p:nvPr/>
        </p:nvSpPr>
        <p:spPr>
          <a:xfrm>
            <a:off x="755651" y="1373204"/>
            <a:ext cx="7632700" cy="276999"/>
          </a:xfrm>
          <a:prstGeom prst="rect">
            <a:avLst/>
          </a:prstGeom>
        </p:spPr>
        <p:txBody>
          <a:bodyPr wrap="square" lIns="0" tIns="0" rIns="0" bIns="0">
            <a:sp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Let’s look at some different forms of bullying.</a:t>
            </a:r>
          </a:p>
        </p:txBody>
      </p:sp>
      <p:sp>
        <p:nvSpPr>
          <p:cNvPr id="3" name="Text Box 7">
            <a:extLst>
              <a:ext uri="{FF2B5EF4-FFF2-40B4-BE49-F238E27FC236}">
                <a16:creationId xmlns:a16="http://schemas.microsoft.com/office/drawing/2014/main" id="{D88C956F-B0E3-C6C3-55FC-8CEDB7C18E43}"/>
              </a:ext>
            </a:extLst>
          </p:cNvPr>
          <p:cNvSpPr/>
          <p:nvPr/>
        </p:nvSpPr>
        <p:spPr>
          <a:xfrm>
            <a:off x="1872343" y="2246330"/>
            <a:ext cx="6516007" cy="1377405"/>
          </a:xfrm>
          <a:prstGeom prst="roundRect">
            <a:avLst>
              <a:gd name="adj" fmla="val 6568"/>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404000" tIns="108000" rIns="108000" bIns="108000" rtlCol="0" anchor="b" anchorCtr="0">
            <a:spAutoFit/>
          </a:bodyPr>
          <a:lstStyle/>
          <a:p>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Physical bullying </a:t>
            </a: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 when someone uses their body to hurt someone else. This may include hitting, kicking, punching, pushing and damaging property.</a:t>
            </a:r>
          </a:p>
        </p:txBody>
      </p:sp>
      <p:sp>
        <p:nvSpPr>
          <p:cNvPr id="15" name="Text Box 7">
            <a:extLst>
              <a:ext uri="{FF2B5EF4-FFF2-40B4-BE49-F238E27FC236}">
                <a16:creationId xmlns:a16="http://schemas.microsoft.com/office/drawing/2014/main" id="{4BFA34CA-0B92-041D-E0F8-4F22543A3EAC}"/>
              </a:ext>
            </a:extLst>
          </p:cNvPr>
          <p:cNvSpPr/>
          <p:nvPr/>
        </p:nvSpPr>
        <p:spPr>
          <a:xfrm>
            <a:off x="755650" y="4408625"/>
            <a:ext cx="6516008" cy="1089690"/>
          </a:xfrm>
          <a:prstGeom prst="roundRect">
            <a:avLst>
              <a:gd name="adj" fmla="val 11776"/>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404000" bIns="108000" rtlCol="0" anchor="b" anchorCtr="0">
            <a:spAutoFit/>
          </a:bodyPr>
          <a:lstStyle/>
          <a:p>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Verbal bullying </a:t>
            </a: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 when someone uses their words to hurt someone else. This may include name-calling and teasing. </a:t>
            </a:r>
          </a:p>
        </p:txBody>
      </p:sp>
      <p:grpSp>
        <p:nvGrpSpPr>
          <p:cNvPr id="9" name="Group 8">
            <a:extLst>
              <a:ext uri="{FF2B5EF4-FFF2-40B4-BE49-F238E27FC236}">
                <a16:creationId xmlns:a16="http://schemas.microsoft.com/office/drawing/2014/main" id="{C5BEE2EB-F19F-D219-AA32-3A739E817DE6}"/>
              </a:ext>
            </a:extLst>
          </p:cNvPr>
          <p:cNvGrpSpPr/>
          <p:nvPr/>
        </p:nvGrpSpPr>
        <p:grpSpPr>
          <a:xfrm>
            <a:off x="755650" y="1808088"/>
            <a:ext cx="2241188" cy="2253888"/>
            <a:chOff x="755650" y="1740642"/>
            <a:chExt cx="2241188" cy="2253888"/>
          </a:xfrm>
        </p:grpSpPr>
        <p:sp>
          <p:nvSpPr>
            <p:cNvPr id="12" name="Oval 6">
              <a:extLst>
                <a:ext uri="{FF2B5EF4-FFF2-40B4-BE49-F238E27FC236}">
                  <a16:creationId xmlns:a16="http://schemas.microsoft.com/office/drawing/2014/main" id="{26DBE511-DEDD-D88D-0762-6D69BE95F3B4}"/>
                </a:ext>
              </a:extLst>
            </p:cNvPr>
            <p:cNvSpPr/>
            <p:nvPr/>
          </p:nvSpPr>
          <p:spPr>
            <a:xfrm>
              <a:off x="755650" y="1753342"/>
              <a:ext cx="2241188" cy="2241188"/>
            </a:xfrm>
            <a:prstGeom prst="ellipse">
              <a:avLst/>
            </a:prstGeom>
            <a:solidFill>
              <a:schemeClr val="bg1"/>
            </a:solidFill>
            <a:ln w="28575">
              <a:solidFill>
                <a:srgbClr val="27295B"/>
              </a:solidFill>
            </a:ln>
            <a:effectLst>
              <a:outerShdw dist="38100" dir="2700000" algn="ctr"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sp>
          <p:nvSpPr>
            <p:cNvPr id="14" name="Oval 6">
              <a:extLst>
                <a:ext uri="{FF2B5EF4-FFF2-40B4-BE49-F238E27FC236}">
                  <a16:creationId xmlns:a16="http://schemas.microsoft.com/office/drawing/2014/main" id="{2A8EF666-6D1A-D3EF-2B65-EC5E1DF50103}"/>
                </a:ext>
              </a:extLst>
            </p:cNvPr>
            <p:cNvSpPr/>
            <p:nvPr/>
          </p:nvSpPr>
          <p:spPr>
            <a:xfrm>
              <a:off x="755650" y="1753342"/>
              <a:ext cx="2241188" cy="2241188"/>
            </a:xfrm>
            <a:prstGeom prst="ellipse">
              <a:avLst/>
            </a:prstGeom>
            <a:blipFill dpi="0" rotWithShape="1">
              <a:blip r:embed="rId2">
                <a:alphaModFix amt="20000"/>
              </a:blip>
              <a:srcRect/>
              <a:stretch>
                <a:fillRect l="-1295" r="-13217" b="-14512"/>
              </a:stretch>
            </a:blipFill>
            <a:ln w="28575">
              <a:solidFill>
                <a:srgbClr val="27295B"/>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pic>
          <p:nvPicPr>
            <p:cNvPr id="8" name="Picture 7">
              <a:extLst>
                <a:ext uri="{FF2B5EF4-FFF2-40B4-BE49-F238E27FC236}">
                  <a16:creationId xmlns:a16="http://schemas.microsoft.com/office/drawing/2014/main" id="{41B71666-E5C3-7636-E1A3-7EA6345FCC8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58" t="-12685" r="-4568" b="11423"/>
            <a:stretch/>
          </p:blipFill>
          <p:spPr>
            <a:xfrm>
              <a:off x="768351" y="1740642"/>
              <a:ext cx="2225998" cy="2241188"/>
            </a:xfrm>
            <a:prstGeom prst="ellipse">
              <a:avLst/>
            </a:prstGeom>
          </p:spPr>
        </p:pic>
      </p:grpSp>
      <p:grpSp>
        <p:nvGrpSpPr>
          <p:cNvPr id="36" name="Group 35">
            <a:extLst>
              <a:ext uri="{FF2B5EF4-FFF2-40B4-BE49-F238E27FC236}">
                <a16:creationId xmlns:a16="http://schemas.microsoft.com/office/drawing/2014/main" id="{FB6B92F1-EFC9-A036-4C20-DD80DC88AA31}"/>
              </a:ext>
            </a:extLst>
          </p:cNvPr>
          <p:cNvGrpSpPr/>
          <p:nvPr/>
        </p:nvGrpSpPr>
        <p:grpSpPr>
          <a:xfrm>
            <a:off x="6147162" y="3832876"/>
            <a:ext cx="2241188" cy="2241189"/>
            <a:chOff x="6147162" y="3832876"/>
            <a:chExt cx="2241188" cy="2241189"/>
          </a:xfrm>
        </p:grpSpPr>
        <p:grpSp>
          <p:nvGrpSpPr>
            <p:cNvPr id="10" name="Group 9">
              <a:extLst>
                <a:ext uri="{FF2B5EF4-FFF2-40B4-BE49-F238E27FC236}">
                  <a16:creationId xmlns:a16="http://schemas.microsoft.com/office/drawing/2014/main" id="{68E2DB41-FB25-29D3-AF4F-CF8F2A59F2BB}"/>
                </a:ext>
              </a:extLst>
            </p:cNvPr>
            <p:cNvGrpSpPr/>
            <p:nvPr/>
          </p:nvGrpSpPr>
          <p:grpSpPr>
            <a:xfrm>
              <a:off x="6147162" y="3832876"/>
              <a:ext cx="2241188" cy="2241188"/>
              <a:chOff x="755650" y="1753342"/>
              <a:chExt cx="2241188" cy="2241188"/>
            </a:xfrm>
          </p:grpSpPr>
          <p:sp>
            <p:nvSpPr>
              <p:cNvPr id="11" name="Oval 6">
                <a:extLst>
                  <a:ext uri="{FF2B5EF4-FFF2-40B4-BE49-F238E27FC236}">
                    <a16:creationId xmlns:a16="http://schemas.microsoft.com/office/drawing/2014/main" id="{90ECE06B-29C0-3FA8-4B11-4E0AB335A74C}"/>
                  </a:ext>
                </a:extLst>
              </p:cNvPr>
              <p:cNvSpPr/>
              <p:nvPr/>
            </p:nvSpPr>
            <p:spPr>
              <a:xfrm>
                <a:off x="755650" y="1753342"/>
                <a:ext cx="2241188" cy="2241188"/>
              </a:xfrm>
              <a:prstGeom prst="ellipse">
                <a:avLst/>
              </a:prstGeom>
              <a:solidFill>
                <a:schemeClr val="bg1"/>
              </a:solidFill>
              <a:ln w="28575">
                <a:solidFill>
                  <a:srgbClr val="27295B"/>
                </a:solidFill>
              </a:ln>
              <a:effectLst>
                <a:outerShdw dist="38100" dir="2700000" algn="ctr"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sp>
            <p:nvSpPr>
              <p:cNvPr id="13" name="Oval 6">
                <a:extLst>
                  <a:ext uri="{FF2B5EF4-FFF2-40B4-BE49-F238E27FC236}">
                    <a16:creationId xmlns:a16="http://schemas.microsoft.com/office/drawing/2014/main" id="{4CA0EDEA-6730-2243-7347-3AC64486139C}"/>
                  </a:ext>
                </a:extLst>
              </p:cNvPr>
              <p:cNvSpPr/>
              <p:nvPr/>
            </p:nvSpPr>
            <p:spPr>
              <a:xfrm rot="5400000">
                <a:off x="755650" y="1753342"/>
                <a:ext cx="2241188" cy="2241188"/>
              </a:xfrm>
              <a:prstGeom prst="ellipse">
                <a:avLst/>
              </a:prstGeom>
              <a:blipFill dpi="0" rotWithShape="1">
                <a:blip r:embed="rId2">
                  <a:alphaModFix amt="20000"/>
                </a:blip>
                <a:srcRect/>
                <a:stretch>
                  <a:fillRect l="-1295" r="-13217" b="-14512"/>
                </a:stretch>
              </a:blipFill>
              <a:ln w="28575">
                <a:solidFill>
                  <a:srgbClr val="27295B"/>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grpSp>
        <p:pic>
          <p:nvPicPr>
            <p:cNvPr id="35" name="Picture 34">
              <a:extLst>
                <a:ext uri="{FF2B5EF4-FFF2-40B4-BE49-F238E27FC236}">
                  <a16:creationId xmlns:a16="http://schemas.microsoft.com/office/drawing/2014/main" id="{36AD219C-58EB-C80C-169F-7E456EE0D34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165" t="-6487" r="23726" b="43031"/>
            <a:stretch/>
          </p:blipFill>
          <p:spPr>
            <a:xfrm>
              <a:off x="6162672" y="3832877"/>
              <a:ext cx="2206625" cy="2241188"/>
            </a:xfrm>
            <a:prstGeom prst="ellipse">
              <a:avLst/>
            </a:prstGeom>
          </p:spPr>
        </p:pic>
      </p:grpSp>
      <p:grpSp>
        <p:nvGrpSpPr>
          <p:cNvPr id="39" name="Group 38">
            <a:extLst>
              <a:ext uri="{FF2B5EF4-FFF2-40B4-BE49-F238E27FC236}">
                <a16:creationId xmlns:a16="http://schemas.microsoft.com/office/drawing/2014/main" id="{273A410F-1AEA-CE75-F8FC-D7996DBA0437}"/>
              </a:ext>
            </a:extLst>
          </p:cNvPr>
          <p:cNvGrpSpPr/>
          <p:nvPr/>
        </p:nvGrpSpPr>
        <p:grpSpPr>
          <a:xfrm>
            <a:off x="1940512" y="765175"/>
            <a:ext cx="5262976" cy="361074"/>
            <a:chOff x="2006600" y="765175"/>
            <a:chExt cx="5262976" cy="361074"/>
          </a:xfrm>
        </p:grpSpPr>
        <p:pic>
          <p:nvPicPr>
            <p:cNvPr id="40" name="Picture 39">
              <a:extLst>
                <a:ext uri="{FF2B5EF4-FFF2-40B4-BE49-F238E27FC236}">
                  <a16:creationId xmlns:a16="http://schemas.microsoft.com/office/drawing/2014/main" id="{71AF896F-92F7-95AD-5CEE-416B4A765C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3795" y="765175"/>
              <a:ext cx="445781" cy="361074"/>
            </a:xfrm>
            <a:prstGeom prst="rect">
              <a:avLst/>
            </a:prstGeom>
          </p:spPr>
        </p:pic>
        <p:pic>
          <p:nvPicPr>
            <p:cNvPr id="41" name="Picture 40">
              <a:extLst>
                <a:ext uri="{FF2B5EF4-FFF2-40B4-BE49-F238E27FC236}">
                  <a16:creationId xmlns:a16="http://schemas.microsoft.com/office/drawing/2014/main" id="{D373F0AB-795B-FAE5-7888-E6BDB21C3E1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006600" y="765175"/>
              <a:ext cx="445781" cy="361074"/>
            </a:xfrm>
            <a:prstGeom prst="rect">
              <a:avLst/>
            </a:prstGeom>
          </p:spPr>
        </p:pic>
      </p:grpSp>
    </p:spTree>
    <p:extLst>
      <p:ext uri="{BB962C8B-B14F-4D97-AF65-F5344CB8AC3E}">
        <p14:creationId xmlns:p14="http://schemas.microsoft.com/office/powerpoint/2010/main" val="386983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is Bullying?</a:t>
            </a:r>
          </a:p>
        </p:txBody>
      </p:sp>
      <p:sp>
        <p:nvSpPr>
          <p:cNvPr id="5" name="Text"/>
          <p:cNvSpPr/>
          <p:nvPr/>
        </p:nvSpPr>
        <p:spPr>
          <a:xfrm>
            <a:off x="755651" y="1373204"/>
            <a:ext cx="7632700" cy="276999"/>
          </a:xfrm>
          <a:prstGeom prst="rect">
            <a:avLst/>
          </a:prstGeom>
        </p:spPr>
        <p:txBody>
          <a:bodyPr wrap="square" lIns="0" tIns="0" rIns="0" bIns="0">
            <a:sp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Let’s look at some different forms of bullying.</a:t>
            </a:r>
          </a:p>
        </p:txBody>
      </p:sp>
      <p:sp>
        <p:nvSpPr>
          <p:cNvPr id="3" name="Text Box 7">
            <a:extLst>
              <a:ext uri="{FF2B5EF4-FFF2-40B4-BE49-F238E27FC236}">
                <a16:creationId xmlns:a16="http://schemas.microsoft.com/office/drawing/2014/main" id="{D88C956F-B0E3-C6C3-55FC-8CEDB7C18E43}"/>
              </a:ext>
            </a:extLst>
          </p:cNvPr>
          <p:cNvSpPr/>
          <p:nvPr/>
        </p:nvSpPr>
        <p:spPr>
          <a:xfrm>
            <a:off x="1872343" y="2167596"/>
            <a:ext cx="6516008" cy="1377405"/>
          </a:xfrm>
          <a:prstGeom prst="roundRect">
            <a:avLst>
              <a:gd name="adj" fmla="val 6568"/>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404000" tIns="108000" rIns="108000" bIns="108000" rtlCol="0" anchor="b" anchorCtr="0">
            <a:spAutoFit/>
          </a:bodyPr>
          <a:lstStyle/>
          <a:p>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Social bullying </a:t>
            </a: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 when someone tries to make others think badly of someone on purpose. This may include excluding them, spreading rumours or telling lies about someone.</a:t>
            </a:r>
          </a:p>
        </p:txBody>
      </p:sp>
      <p:sp>
        <p:nvSpPr>
          <p:cNvPr id="15" name="Text Box 7">
            <a:extLst>
              <a:ext uri="{FF2B5EF4-FFF2-40B4-BE49-F238E27FC236}">
                <a16:creationId xmlns:a16="http://schemas.microsoft.com/office/drawing/2014/main" id="{4BFA34CA-0B92-041D-E0F8-4F22543A3EAC}"/>
              </a:ext>
            </a:extLst>
          </p:cNvPr>
          <p:cNvSpPr/>
          <p:nvPr/>
        </p:nvSpPr>
        <p:spPr>
          <a:xfrm>
            <a:off x="755650" y="4120910"/>
            <a:ext cx="6516008" cy="1665120"/>
          </a:xfrm>
          <a:prstGeom prst="roundRect">
            <a:avLst>
              <a:gd name="adj" fmla="val 6568"/>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404000" bIns="108000" rtlCol="0" anchor="b" anchorCtr="0">
            <a:spAutoFit/>
          </a:bodyPr>
          <a:lstStyle/>
          <a:p>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Cyberbullying</a:t>
            </a: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 is when someone is bullied using technology such as a computer, laptop, tablet or mobile phone. This may include sending hurtful images, texts, social media posts or emails. </a:t>
            </a:r>
          </a:p>
        </p:txBody>
      </p:sp>
      <p:sp>
        <p:nvSpPr>
          <p:cNvPr id="33" name="Oval 6">
            <a:extLst>
              <a:ext uri="{FF2B5EF4-FFF2-40B4-BE49-F238E27FC236}">
                <a16:creationId xmlns:a16="http://schemas.microsoft.com/office/drawing/2014/main" id="{EA2DD5BF-F230-F220-D7CB-C764DD14B979}"/>
              </a:ext>
            </a:extLst>
          </p:cNvPr>
          <p:cNvSpPr/>
          <p:nvPr/>
        </p:nvSpPr>
        <p:spPr>
          <a:xfrm>
            <a:off x="6147162" y="3832876"/>
            <a:ext cx="2241188" cy="2241188"/>
          </a:xfrm>
          <a:prstGeom prst="ellipse">
            <a:avLst/>
          </a:prstGeom>
          <a:blipFill>
            <a:blip r:embed="rId2"/>
            <a:srcRect/>
            <a:stretch>
              <a:fillRect l="-20710" r="-20710"/>
            </a:stretch>
          </a:blipFill>
          <a:ln w="28575">
            <a:solidFill>
              <a:srgbClr val="27295B"/>
            </a:solidFill>
          </a:ln>
          <a:effectLst>
            <a:outerShdw dist="38100" dir="2700000" algn="ctr"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grpSp>
        <p:nvGrpSpPr>
          <p:cNvPr id="41" name="Group 40">
            <a:extLst>
              <a:ext uri="{FF2B5EF4-FFF2-40B4-BE49-F238E27FC236}">
                <a16:creationId xmlns:a16="http://schemas.microsoft.com/office/drawing/2014/main" id="{E50813C1-2D8D-49E5-93B8-1FF469EDC528}"/>
              </a:ext>
            </a:extLst>
          </p:cNvPr>
          <p:cNvGrpSpPr/>
          <p:nvPr/>
        </p:nvGrpSpPr>
        <p:grpSpPr>
          <a:xfrm>
            <a:off x="755650" y="1735704"/>
            <a:ext cx="2244998" cy="2241188"/>
            <a:chOff x="755650" y="1820788"/>
            <a:chExt cx="2244998" cy="2241188"/>
          </a:xfrm>
        </p:grpSpPr>
        <p:grpSp>
          <p:nvGrpSpPr>
            <p:cNvPr id="18" name="Group 17">
              <a:extLst>
                <a:ext uri="{FF2B5EF4-FFF2-40B4-BE49-F238E27FC236}">
                  <a16:creationId xmlns:a16="http://schemas.microsoft.com/office/drawing/2014/main" id="{3024A4DD-D5F9-BBF4-5B7D-DDDD503D0FBF}"/>
                </a:ext>
              </a:extLst>
            </p:cNvPr>
            <p:cNvGrpSpPr/>
            <p:nvPr/>
          </p:nvGrpSpPr>
          <p:grpSpPr>
            <a:xfrm>
              <a:off x="755650" y="1820788"/>
              <a:ext cx="2241188" cy="2241188"/>
              <a:chOff x="755650" y="1753342"/>
              <a:chExt cx="2241188" cy="2241188"/>
            </a:xfrm>
          </p:grpSpPr>
          <p:sp>
            <p:nvSpPr>
              <p:cNvPr id="19" name="Oval 6">
                <a:extLst>
                  <a:ext uri="{FF2B5EF4-FFF2-40B4-BE49-F238E27FC236}">
                    <a16:creationId xmlns:a16="http://schemas.microsoft.com/office/drawing/2014/main" id="{5925C8A5-8706-56F1-B5DF-AE972234C48C}"/>
                  </a:ext>
                </a:extLst>
              </p:cNvPr>
              <p:cNvSpPr/>
              <p:nvPr/>
            </p:nvSpPr>
            <p:spPr>
              <a:xfrm>
                <a:off x="755650" y="1753342"/>
                <a:ext cx="2241188" cy="2241188"/>
              </a:xfrm>
              <a:prstGeom prst="ellipse">
                <a:avLst/>
              </a:prstGeom>
              <a:solidFill>
                <a:schemeClr val="bg1"/>
              </a:solidFill>
              <a:ln w="28575">
                <a:solidFill>
                  <a:srgbClr val="27295B"/>
                </a:solidFill>
              </a:ln>
              <a:effectLst>
                <a:outerShdw dist="38100" dir="2700000" algn="ctr"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sp>
            <p:nvSpPr>
              <p:cNvPr id="20" name="Oval 6">
                <a:extLst>
                  <a:ext uri="{FF2B5EF4-FFF2-40B4-BE49-F238E27FC236}">
                    <a16:creationId xmlns:a16="http://schemas.microsoft.com/office/drawing/2014/main" id="{DB12A8FE-E59F-0C80-3804-70AA0BD96405}"/>
                  </a:ext>
                </a:extLst>
              </p:cNvPr>
              <p:cNvSpPr/>
              <p:nvPr/>
            </p:nvSpPr>
            <p:spPr>
              <a:xfrm rot="16200000">
                <a:off x="755650" y="1753342"/>
                <a:ext cx="2241188" cy="2241188"/>
              </a:xfrm>
              <a:prstGeom prst="ellipse">
                <a:avLst/>
              </a:prstGeom>
              <a:blipFill dpi="0" rotWithShape="1">
                <a:blip r:embed="rId3">
                  <a:alphaModFix amt="20000"/>
                </a:blip>
                <a:srcRect/>
                <a:stretch>
                  <a:fillRect l="-1295" r="-13217" b="-14512"/>
                </a:stretch>
              </a:blipFill>
              <a:ln w="28575">
                <a:solidFill>
                  <a:srgbClr val="27295B"/>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864000" tIns="108000" rIns="108000" bIns="108000" rtlCol="0" anchor="ctr">
                <a:noAutofit/>
              </a:bodyPr>
              <a:lstStyle/>
              <a:p>
                <a:endParaRPr lang="en-GB">
                  <a:solidFill>
                    <a:srgbClr val="27295B"/>
                  </a:solidFill>
                </a:endParaRPr>
              </a:p>
            </p:txBody>
          </p:sp>
        </p:grpSp>
        <p:pic>
          <p:nvPicPr>
            <p:cNvPr id="40" name="Picture 39">
              <a:extLst>
                <a:ext uri="{FF2B5EF4-FFF2-40B4-BE49-F238E27FC236}">
                  <a16:creationId xmlns:a16="http://schemas.microsoft.com/office/drawing/2014/main" id="{1C371603-BA0D-6F99-4CB7-3FE6AF3B2EC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0494" t="10331" r="884" b="644"/>
            <a:stretch/>
          </p:blipFill>
          <p:spPr>
            <a:xfrm>
              <a:off x="759460" y="1820788"/>
              <a:ext cx="2241188" cy="2241188"/>
            </a:xfrm>
            <a:prstGeom prst="ellipse">
              <a:avLst/>
            </a:prstGeom>
          </p:spPr>
        </p:pic>
      </p:grpSp>
      <p:grpSp>
        <p:nvGrpSpPr>
          <p:cNvPr id="44" name="Group 43">
            <a:extLst>
              <a:ext uri="{FF2B5EF4-FFF2-40B4-BE49-F238E27FC236}">
                <a16:creationId xmlns:a16="http://schemas.microsoft.com/office/drawing/2014/main" id="{C516B149-16D6-D0B1-36CD-BB38DC3542DA}"/>
              </a:ext>
            </a:extLst>
          </p:cNvPr>
          <p:cNvGrpSpPr/>
          <p:nvPr/>
        </p:nvGrpSpPr>
        <p:grpSpPr>
          <a:xfrm>
            <a:off x="1940512" y="765175"/>
            <a:ext cx="5262976" cy="361074"/>
            <a:chOff x="2006600" y="765175"/>
            <a:chExt cx="5262976" cy="361074"/>
          </a:xfrm>
        </p:grpSpPr>
        <p:pic>
          <p:nvPicPr>
            <p:cNvPr id="45" name="Picture 44">
              <a:extLst>
                <a:ext uri="{FF2B5EF4-FFF2-40B4-BE49-F238E27FC236}">
                  <a16:creationId xmlns:a16="http://schemas.microsoft.com/office/drawing/2014/main" id="{EEC76BC2-FB40-DBDE-7EF9-EE0CA4F756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3795" y="765175"/>
              <a:ext cx="445781" cy="361074"/>
            </a:xfrm>
            <a:prstGeom prst="rect">
              <a:avLst/>
            </a:prstGeom>
          </p:spPr>
        </p:pic>
        <p:pic>
          <p:nvPicPr>
            <p:cNvPr id="46" name="Picture 45">
              <a:extLst>
                <a:ext uri="{FF2B5EF4-FFF2-40B4-BE49-F238E27FC236}">
                  <a16:creationId xmlns:a16="http://schemas.microsoft.com/office/drawing/2014/main" id="{7D2F0A31-86CC-DEC2-761F-76019930900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006600" y="765175"/>
              <a:ext cx="445781" cy="361074"/>
            </a:xfrm>
            <a:prstGeom prst="rect">
              <a:avLst/>
            </a:prstGeom>
          </p:spPr>
        </p:pic>
      </p:grpSp>
    </p:spTree>
    <p:extLst>
      <p:ext uri="{BB962C8B-B14F-4D97-AF65-F5344CB8AC3E}">
        <p14:creationId xmlns:p14="http://schemas.microsoft.com/office/powerpoint/2010/main" val="2979422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75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 Impact of Bullying</a:t>
            </a:r>
          </a:p>
        </p:txBody>
      </p:sp>
      <p:sp>
        <p:nvSpPr>
          <p:cNvPr id="3" name="Text">
            <a:extLst>
              <a:ext uri="{FF2B5EF4-FFF2-40B4-BE49-F238E27FC236}">
                <a16:creationId xmlns:a16="http://schemas.microsoft.com/office/drawing/2014/main" id="{82FADD3C-41A7-37F1-EC23-5B02383907E8}"/>
              </a:ext>
            </a:extLst>
          </p:cNvPr>
          <p:cNvSpPr/>
          <p:nvPr/>
        </p:nvSpPr>
        <p:spPr>
          <a:xfrm>
            <a:off x="755651" y="1373204"/>
            <a:ext cx="7632700" cy="276999"/>
          </a:xfrm>
          <a:prstGeom prst="rect">
            <a:avLst/>
          </a:prstGeom>
        </p:spPr>
        <p:txBody>
          <a:bodyPr wrap="square" lIns="0" tIns="0" rIns="0" bIns="0">
            <a:spAutoFit/>
          </a:bodyPr>
          <a:lstStyle/>
          <a:p>
            <a:pPr algn="ct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Bullying can have many harmful effects. </a:t>
            </a:r>
          </a:p>
        </p:txBody>
      </p:sp>
      <p:sp>
        <p:nvSpPr>
          <p:cNvPr id="5" name="Text Box 1">
            <a:extLst>
              <a:ext uri="{FF2B5EF4-FFF2-40B4-BE49-F238E27FC236}">
                <a16:creationId xmlns:a16="http://schemas.microsoft.com/office/drawing/2014/main" id="{BE697B10-29C7-BDBB-C6CD-53F48998854E}"/>
              </a:ext>
            </a:extLst>
          </p:cNvPr>
          <p:cNvSpPr/>
          <p:nvPr/>
        </p:nvSpPr>
        <p:spPr>
          <a:xfrm>
            <a:off x="755651" y="2000114"/>
            <a:ext cx="3816350" cy="1179880"/>
          </a:xfrm>
          <a:prstGeom prst="roundRect">
            <a:avLst>
              <a:gd name="adj" fmla="val 1039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feel worthless;</a:t>
            </a:r>
          </a:p>
        </p:txBody>
      </p:sp>
      <p:sp>
        <p:nvSpPr>
          <p:cNvPr id="44" name="Text Box 2">
            <a:extLst>
              <a:ext uri="{FF2B5EF4-FFF2-40B4-BE49-F238E27FC236}">
                <a16:creationId xmlns:a16="http://schemas.microsoft.com/office/drawing/2014/main" id="{7EB9FAB1-3D50-BA4E-32B1-04591C7D3F9A}"/>
              </a:ext>
            </a:extLst>
          </p:cNvPr>
          <p:cNvSpPr/>
          <p:nvPr/>
        </p:nvSpPr>
        <p:spPr>
          <a:xfrm>
            <a:off x="755651" y="2000114"/>
            <a:ext cx="3816350" cy="1505086"/>
          </a:xfrm>
          <a:prstGeom prst="roundRect">
            <a:avLst>
              <a:gd name="adj" fmla="val 1039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feel frightened</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or lonely;</a:t>
            </a:r>
          </a:p>
        </p:txBody>
      </p:sp>
      <p:sp>
        <p:nvSpPr>
          <p:cNvPr id="52" name="Text Box 3">
            <a:extLst>
              <a:ext uri="{FF2B5EF4-FFF2-40B4-BE49-F238E27FC236}">
                <a16:creationId xmlns:a16="http://schemas.microsoft.com/office/drawing/2014/main" id="{83F2EAE4-D35D-78DC-CACB-3C370F77F6D9}"/>
              </a:ext>
            </a:extLst>
          </p:cNvPr>
          <p:cNvSpPr/>
          <p:nvPr/>
        </p:nvSpPr>
        <p:spPr>
          <a:xfrm>
            <a:off x="755651" y="2000114"/>
            <a:ext cx="3816350" cy="1505086"/>
          </a:xfrm>
          <a:prstGeom prst="roundRect">
            <a:avLst>
              <a:gd name="adj" fmla="val 1039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find it difficult to concentrate on learning;</a:t>
            </a:r>
          </a:p>
        </p:txBody>
      </p:sp>
      <p:sp>
        <p:nvSpPr>
          <p:cNvPr id="70" name="Text Box 4">
            <a:extLst>
              <a:ext uri="{FF2B5EF4-FFF2-40B4-BE49-F238E27FC236}">
                <a16:creationId xmlns:a16="http://schemas.microsoft.com/office/drawing/2014/main" id="{34D1D4A0-9515-7C2D-0234-5F3A44C18727}"/>
              </a:ext>
            </a:extLst>
          </p:cNvPr>
          <p:cNvSpPr/>
          <p:nvPr/>
        </p:nvSpPr>
        <p:spPr>
          <a:xfrm>
            <a:off x="755651" y="2000114"/>
            <a:ext cx="3816350" cy="1505086"/>
          </a:xfrm>
          <a:prstGeom prst="roundRect">
            <a:avLst>
              <a:gd name="adj" fmla="val 1039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feel angry</a:t>
            </a:r>
          </a:p>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or upset;</a:t>
            </a:r>
          </a:p>
        </p:txBody>
      </p:sp>
      <p:sp>
        <p:nvSpPr>
          <p:cNvPr id="71" name="Text Box 5">
            <a:extLst>
              <a:ext uri="{FF2B5EF4-FFF2-40B4-BE49-F238E27FC236}">
                <a16:creationId xmlns:a16="http://schemas.microsoft.com/office/drawing/2014/main" id="{E99DEA13-84AF-3D4B-51CE-B7B3090E22DB}"/>
              </a:ext>
            </a:extLst>
          </p:cNvPr>
          <p:cNvSpPr/>
          <p:nvPr/>
        </p:nvSpPr>
        <p:spPr>
          <a:xfrm>
            <a:off x="755651" y="2000114"/>
            <a:ext cx="3816350" cy="1505086"/>
          </a:xfrm>
          <a:prstGeom prst="roundRect">
            <a:avLst>
              <a:gd name="adj" fmla="val 1039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withdraw from people they are close to;</a:t>
            </a:r>
          </a:p>
        </p:txBody>
      </p:sp>
      <p:sp>
        <p:nvSpPr>
          <p:cNvPr id="45" name="Text Box 6">
            <a:extLst>
              <a:ext uri="{FF2B5EF4-FFF2-40B4-BE49-F238E27FC236}">
                <a16:creationId xmlns:a16="http://schemas.microsoft.com/office/drawing/2014/main" id="{74242B3B-03DC-08EE-1A2E-B60F0FC54B4A}"/>
              </a:ext>
            </a:extLst>
          </p:cNvPr>
          <p:cNvSpPr/>
          <p:nvPr/>
        </p:nvSpPr>
        <p:spPr>
          <a:xfrm>
            <a:off x="755651" y="2000114"/>
            <a:ext cx="3816350" cy="1505086"/>
          </a:xfrm>
          <a:prstGeom prst="roundRect">
            <a:avLst>
              <a:gd name="adj" fmla="val 10393"/>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not want to come to school.</a:t>
            </a:r>
          </a:p>
        </p:txBody>
      </p:sp>
      <p:sp>
        <p:nvSpPr>
          <p:cNvPr id="4" name="It can">
            <a:extLst>
              <a:ext uri="{FF2B5EF4-FFF2-40B4-BE49-F238E27FC236}">
                <a16:creationId xmlns:a16="http://schemas.microsoft.com/office/drawing/2014/main" id="{E31AB29E-F738-B125-93CD-068B33682249}"/>
              </a:ext>
            </a:extLst>
          </p:cNvPr>
          <p:cNvSpPr/>
          <p:nvPr/>
        </p:nvSpPr>
        <p:spPr>
          <a:xfrm>
            <a:off x="755650" y="2003968"/>
            <a:ext cx="7632700" cy="586086"/>
          </a:xfrm>
          <a:prstGeom prst="roundRect">
            <a:avLst>
              <a:gd name="adj" fmla="val 27498"/>
            </a:avLst>
          </a:prstGeom>
          <a:solidFill>
            <a:srgbClr val="27295B"/>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lang="en-GB"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It can:</a:t>
            </a:r>
          </a:p>
        </p:txBody>
      </p:sp>
      <p:sp>
        <p:nvSpPr>
          <p:cNvPr id="72" name="Text Box 7">
            <a:extLst>
              <a:ext uri="{FF2B5EF4-FFF2-40B4-BE49-F238E27FC236}">
                <a16:creationId xmlns:a16="http://schemas.microsoft.com/office/drawing/2014/main" id="{93C7672F-D36A-1F62-2FB7-FE58007A0371}"/>
              </a:ext>
            </a:extLst>
          </p:cNvPr>
          <p:cNvSpPr/>
          <p:nvPr/>
        </p:nvSpPr>
        <p:spPr>
          <a:xfrm>
            <a:off x="755650" y="4153430"/>
            <a:ext cx="5807835" cy="1408912"/>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432000" tIns="108000" rIns="1800000" bIns="108000" rtlCol="0" anchor="ctr" anchorCtr="0">
            <a:noAutofit/>
          </a:bodyPr>
          <a:lstStyle/>
          <a:p>
            <a:r>
              <a:rPr lang="en-GB" b="1" dirty="0">
                <a:solidFill>
                  <a:srgbClr val="EB577C"/>
                </a:solidFill>
              </a:rPr>
              <a:t>Bullying is never OK. It is unacceptable behaviour and no one should make anyone else experience this. </a:t>
            </a:r>
          </a:p>
        </p:txBody>
      </p:sp>
      <p:sp>
        <p:nvSpPr>
          <p:cNvPr id="11" name="Images">
            <a:extLst>
              <a:ext uri="{FF2B5EF4-FFF2-40B4-BE49-F238E27FC236}">
                <a16:creationId xmlns:a16="http://schemas.microsoft.com/office/drawing/2014/main" id="{8C56DE9A-41A9-4FCD-DB2B-441FFD59A2DF}"/>
              </a:ext>
            </a:extLst>
          </p:cNvPr>
          <p:cNvSpPr/>
          <p:nvPr/>
        </p:nvSpPr>
        <p:spPr>
          <a:xfrm>
            <a:off x="4811486" y="2195835"/>
            <a:ext cx="3425371" cy="3896989"/>
          </a:xfrm>
          <a:prstGeom prst="roundRect">
            <a:avLst>
              <a:gd name="adj" fmla="val 6026"/>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noAutofit/>
          </a:bodyPr>
          <a:lstStyle/>
          <a:p>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73" name="Oval 72">
            <a:extLst>
              <a:ext uri="{FF2B5EF4-FFF2-40B4-BE49-F238E27FC236}">
                <a16:creationId xmlns:a16="http://schemas.microsoft.com/office/drawing/2014/main" id="{3E9EF4EB-6BE4-D065-D5B9-0F006CBE47AE}"/>
              </a:ext>
            </a:extLst>
          </p:cNvPr>
          <p:cNvSpPr/>
          <p:nvPr/>
        </p:nvSpPr>
        <p:spPr>
          <a:xfrm>
            <a:off x="755650" y="3870823"/>
            <a:ext cx="565213" cy="565213"/>
          </a:xfrm>
          <a:prstGeom prst="ellipse">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r>
              <a:rPr lang="en-GB" sz="4000" b="1" dirty="0">
                <a:solidFill>
                  <a:srgbClr val="27295B"/>
                </a:solidFill>
              </a:rPr>
              <a:t>!</a:t>
            </a:r>
          </a:p>
        </p:txBody>
      </p:sp>
      <p:pic>
        <p:nvPicPr>
          <p:cNvPr id="6" name="Picture 1">
            <a:extLst>
              <a:ext uri="{FF2B5EF4-FFF2-40B4-BE49-F238E27FC236}">
                <a16:creationId xmlns:a16="http://schemas.microsoft.com/office/drawing/2014/main" id="{DBB12B4F-F3B3-383A-DE9F-AA6CE641148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62" r="5918" b="600"/>
          <a:stretch/>
        </p:blipFill>
        <p:spPr>
          <a:xfrm>
            <a:off x="4826635" y="2352270"/>
            <a:ext cx="3395708" cy="3725315"/>
          </a:xfrm>
          <a:prstGeom prst="roundRect">
            <a:avLst>
              <a:gd name="adj" fmla="val 5147"/>
            </a:avLst>
          </a:prstGeom>
        </p:spPr>
      </p:pic>
      <p:pic>
        <p:nvPicPr>
          <p:cNvPr id="8" name="Picture 2">
            <a:extLst>
              <a:ext uri="{FF2B5EF4-FFF2-40B4-BE49-F238E27FC236}">
                <a16:creationId xmlns:a16="http://schemas.microsoft.com/office/drawing/2014/main" id="{03B9D829-640B-7DFA-BBE5-B6D43E1E7B8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282"/>
          <a:stretch/>
        </p:blipFill>
        <p:spPr>
          <a:xfrm>
            <a:off x="5468764" y="2299648"/>
            <a:ext cx="2110815" cy="3777937"/>
          </a:xfrm>
          <a:prstGeom prst="rect">
            <a:avLst/>
          </a:prstGeom>
        </p:spPr>
      </p:pic>
      <p:pic>
        <p:nvPicPr>
          <p:cNvPr id="10" name="Picture 3">
            <a:extLst>
              <a:ext uri="{FF2B5EF4-FFF2-40B4-BE49-F238E27FC236}">
                <a16:creationId xmlns:a16="http://schemas.microsoft.com/office/drawing/2014/main" id="{036A42B5-5307-9B83-8CFD-0C00F22F8C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289" t="15024" r="58206" b="51398"/>
          <a:stretch/>
        </p:blipFill>
        <p:spPr>
          <a:xfrm>
            <a:off x="4811484" y="2223388"/>
            <a:ext cx="3410859" cy="3869436"/>
          </a:xfrm>
          <a:prstGeom prst="roundRect">
            <a:avLst>
              <a:gd name="adj" fmla="val 6464"/>
            </a:avLst>
          </a:prstGeom>
        </p:spPr>
      </p:pic>
      <p:pic>
        <p:nvPicPr>
          <p:cNvPr id="13" name="Picture 4">
            <a:extLst>
              <a:ext uri="{FF2B5EF4-FFF2-40B4-BE49-F238E27FC236}">
                <a16:creationId xmlns:a16="http://schemas.microsoft.com/office/drawing/2014/main" id="{474FC357-62BC-04AD-4746-4FF8DE73F3E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8093"/>
          <a:stretch/>
        </p:blipFill>
        <p:spPr>
          <a:xfrm>
            <a:off x="5213357" y="2330601"/>
            <a:ext cx="2621629" cy="3762223"/>
          </a:xfrm>
          <a:prstGeom prst="rect">
            <a:avLst/>
          </a:prstGeom>
        </p:spPr>
      </p:pic>
      <p:pic>
        <p:nvPicPr>
          <p:cNvPr id="17" name="Picture 5">
            <a:extLst>
              <a:ext uri="{FF2B5EF4-FFF2-40B4-BE49-F238E27FC236}">
                <a16:creationId xmlns:a16="http://schemas.microsoft.com/office/drawing/2014/main" id="{7A123E32-B8BC-BD51-E6A9-9192E447B6D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37101"/>
          <a:stretch/>
        </p:blipFill>
        <p:spPr>
          <a:xfrm>
            <a:off x="4949907" y="2307507"/>
            <a:ext cx="3134013" cy="3785318"/>
          </a:xfrm>
          <a:prstGeom prst="rect">
            <a:avLst/>
          </a:prstGeom>
        </p:spPr>
      </p:pic>
      <p:pic>
        <p:nvPicPr>
          <p:cNvPr id="15" name="Picture 6">
            <a:extLst>
              <a:ext uri="{FF2B5EF4-FFF2-40B4-BE49-F238E27FC236}">
                <a16:creationId xmlns:a16="http://schemas.microsoft.com/office/drawing/2014/main" id="{1DAACF5F-82D1-A8F6-AC24-D21CA17C38B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1430" r="21275" b="35550"/>
          <a:stretch/>
        </p:blipFill>
        <p:spPr>
          <a:xfrm>
            <a:off x="4826634" y="2328945"/>
            <a:ext cx="3410223" cy="3763880"/>
          </a:xfrm>
          <a:prstGeom prst="roundRect">
            <a:avLst>
              <a:gd name="adj" fmla="val 5461"/>
            </a:avLst>
          </a:prstGeom>
        </p:spPr>
      </p:pic>
      <p:grpSp>
        <p:nvGrpSpPr>
          <p:cNvPr id="20" name="Group 19">
            <a:extLst>
              <a:ext uri="{FF2B5EF4-FFF2-40B4-BE49-F238E27FC236}">
                <a16:creationId xmlns:a16="http://schemas.microsoft.com/office/drawing/2014/main" id="{8955F8CA-282F-2881-DB94-D1EBC004071C}"/>
              </a:ext>
            </a:extLst>
          </p:cNvPr>
          <p:cNvGrpSpPr/>
          <p:nvPr/>
        </p:nvGrpSpPr>
        <p:grpSpPr>
          <a:xfrm>
            <a:off x="1422215" y="765175"/>
            <a:ext cx="6299570" cy="361074"/>
            <a:chOff x="1409700" y="765175"/>
            <a:chExt cx="6299570" cy="361074"/>
          </a:xfrm>
        </p:grpSpPr>
        <p:pic>
          <p:nvPicPr>
            <p:cNvPr id="18" name="Picture 17">
              <a:extLst>
                <a:ext uri="{FF2B5EF4-FFF2-40B4-BE49-F238E27FC236}">
                  <a16:creationId xmlns:a16="http://schemas.microsoft.com/office/drawing/2014/main" id="{D2D07834-B646-876E-35CE-46EDB4DDC74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63489" y="765175"/>
              <a:ext cx="445781" cy="361074"/>
            </a:xfrm>
            <a:prstGeom prst="rect">
              <a:avLst/>
            </a:prstGeom>
          </p:spPr>
        </p:pic>
        <p:pic>
          <p:nvPicPr>
            <p:cNvPr id="19" name="Picture 18">
              <a:extLst>
                <a:ext uri="{FF2B5EF4-FFF2-40B4-BE49-F238E27FC236}">
                  <a16:creationId xmlns:a16="http://schemas.microsoft.com/office/drawing/2014/main" id="{9419454B-981B-8B59-CB8B-068C276910A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1409700" y="765175"/>
              <a:ext cx="445781" cy="361074"/>
            </a:xfrm>
            <a:prstGeom prst="rect">
              <a:avLst/>
            </a:prstGeom>
          </p:spPr>
        </p:pic>
      </p:grpSp>
    </p:spTree>
    <p:extLst>
      <p:ext uri="{BB962C8B-B14F-4D97-AF65-F5344CB8AC3E}">
        <p14:creationId xmlns:p14="http://schemas.microsoft.com/office/powerpoint/2010/main" val="163725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750"/>
                                        <p:tgtEl>
                                          <p:spTgt spid="4"/>
                                        </p:tgtEl>
                                      </p:cBhvr>
                                    </p:animEffect>
                                  </p:childTnLst>
                                </p:cTn>
                              </p:par>
                            </p:childTnLst>
                          </p:cTn>
                        </p:par>
                        <p:par>
                          <p:cTn id="13" fill="hold">
                            <p:stCondLst>
                              <p:cond delay="750"/>
                            </p:stCondLst>
                            <p:childTnLst>
                              <p:par>
                                <p:cTn id="14" presetID="22" presetClass="entr" presetSubtype="1" fill="hold" grpId="0" nodeType="after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750"/>
                                        <p:tgtEl>
                                          <p:spTgt spid="5"/>
                                        </p:tgtEl>
                                      </p:cBhvr>
                                    </p:animEffect>
                                  </p:childTnLst>
                                </p:cTn>
                              </p:par>
                            </p:childTnLst>
                          </p:cTn>
                        </p:par>
                        <p:par>
                          <p:cTn id="17" fill="hold">
                            <p:stCondLst>
                              <p:cond delay="1750"/>
                            </p:stCondLst>
                            <p:childTnLst>
                              <p:par>
                                <p:cTn id="18" presetID="2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750"/>
                                        <p:tgtEl>
                                          <p:spTgt spid="11"/>
                                        </p:tgtEl>
                                      </p:cBhvr>
                                    </p:animEffect>
                                  </p:childTnLst>
                                </p:cTn>
                              </p:par>
                              <p:par>
                                <p:cTn id="21" presetID="10" presetClass="entr" presetSubtype="0" fill="hold" nodeType="withEffect">
                                  <p:stCondLst>
                                    <p:cond delay="25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75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750"/>
                                        <p:tgtEl>
                                          <p:spTgt spid="5"/>
                                        </p:tgtEl>
                                      </p:cBhvr>
                                    </p:animEffect>
                                    <p:set>
                                      <p:cBhvr>
                                        <p:cTn id="28" dur="1" fill="hold">
                                          <p:stCondLst>
                                            <p:cond delay="749"/>
                                          </p:stCondLst>
                                        </p:cTn>
                                        <p:tgtEl>
                                          <p:spTgt spid="5"/>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750"/>
                                        <p:tgtEl>
                                          <p:spTgt spid="6"/>
                                        </p:tgtEl>
                                      </p:cBhvr>
                                    </p:animEffect>
                                    <p:set>
                                      <p:cBhvr>
                                        <p:cTn id="31" dur="1" fill="hold">
                                          <p:stCondLst>
                                            <p:cond delay="749"/>
                                          </p:stCondLst>
                                        </p:cTn>
                                        <p:tgtEl>
                                          <p:spTgt spid="6"/>
                                        </p:tgtEl>
                                        <p:attrNameLst>
                                          <p:attrName>style.visibility</p:attrName>
                                        </p:attrNameLst>
                                      </p:cBhvr>
                                      <p:to>
                                        <p:strVal val="hidden"/>
                                      </p:to>
                                    </p:set>
                                  </p:childTnLst>
                                </p:cTn>
                              </p:par>
                              <p:par>
                                <p:cTn id="32" presetID="22" presetClass="entr" presetSubtype="1"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up)">
                                      <p:cBhvr>
                                        <p:cTn id="34" dur="750"/>
                                        <p:tgtEl>
                                          <p:spTgt spid="44"/>
                                        </p:tgtEl>
                                      </p:cBhvr>
                                    </p:animEffect>
                                  </p:childTnLst>
                                </p:cTn>
                              </p:par>
                            </p:childTnLst>
                          </p:cTn>
                        </p:par>
                        <p:par>
                          <p:cTn id="35" fill="hold">
                            <p:stCondLst>
                              <p:cond delay="750"/>
                            </p:stCondLst>
                            <p:childTnLst>
                              <p:par>
                                <p:cTn id="36" presetID="10"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75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750"/>
                                        <p:tgtEl>
                                          <p:spTgt spid="44"/>
                                        </p:tgtEl>
                                      </p:cBhvr>
                                    </p:animEffect>
                                    <p:set>
                                      <p:cBhvr>
                                        <p:cTn id="43" dur="1" fill="hold">
                                          <p:stCondLst>
                                            <p:cond delay="749"/>
                                          </p:stCondLst>
                                        </p:cTn>
                                        <p:tgtEl>
                                          <p:spTgt spid="44"/>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750"/>
                                        <p:tgtEl>
                                          <p:spTgt spid="8"/>
                                        </p:tgtEl>
                                      </p:cBhvr>
                                    </p:animEffect>
                                    <p:set>
                                      <p:cBhvr>
                                        <p:cTn id="46" dur="1" fill="hold">
                                          <p:stCondLst>
                                            <p:cond delay="749"/>
                                          </p:stCondLst>
                                        </p:cTn>
                                        <p:tgtEl>
                                          <p:spTgt spid="8"/>
                                        </p:tgtEl>
                                        <p:attrNameLst>
                                          <p:attrName>style.visibility</p:attrName>
                                        </p:attrNameLst>
                                      </p:cBhvr>
                                      <p:to>
                                        <p:strVal val="hidden"/>
                                      </p:to>
                                    </p:set>
                                  </p:childTnLst>
                                </p:cTn>
                              </p:par>
                              <p:par>
                                <p:cTn id="47" presetID="22" presetClass="entr" presetSubtype="1"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up)">
                                      <p:cBhvr>
                                        <p:cTn id="49" dur="750"/>
                                        <p:tgtEl>
                                          <p:spTgt spid="52"/>
                                        </p:tgtEl>
                                      </p:cBhvr>
                                    </p:animEffect>
                                  </p:childTnLst>
                                </p:cTn>
                              </p:par>
                            </p:childTnLst>
                          </p:cTn>
                        </p:par>
                        <p:par>
                          <p:cTn id="50" fill="hold">
                            <p:stCondLst>
                              <p:cond delay="750"/>
                            </p:stCondLst>
                            <p:childTnLst>
                              <p:par>
                                <p:cTn id="51" presetID="10"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75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750"/>
                                        <p:tgtEl>
                                          <p:spTgt spid="52"/>
                                        </p:tgtEl>
                                      </p:cBhvr>
                                    </p:animEffect>
                                    <p:set>
                                      <p:cBhvr>
                                        <p:cTn id="58" dur="1" fill="hold">
                                          <p:stCondLst>
                                            <p:cond delay="749"/>
                                          </p:stCondLst>
                                        </p:cTn>
                                        <p:tgtEl>
                                          <p:spTgt spid="52"/>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750"/>
                                        <p:tgtEl>
                                          <p:spTgt spid="10"/>
                                        </p:tgtEl>
                                      </p:cBhvr>
                                    </p:animEffect>
                                    <p:set>
                                      <p:cBhvr>
                                        <p:cTn id="61" dur="1" fill="hold">
                                          <p:stCondLst>
                                            <p:cond delay="749"/>
                                          </p:stCondLst>
                                        </p:cTn>
                                        <p:tgtEl>
                                          <p:spTgt spid="10"/>
                                        </p:tgtEl>
                                        <p:attrNameLst>
                                          <p:attrName>style.visibility</p:attrName>
                                        </p:attrNameLst>
                                      </p:cBhvr>
                                      <p:to>
                                        <p:strVal val="hidden"/>
                                      </p:to>
                                    </p:set>
                                  </p:childTnLst>
                                </p:cTn>
                              </p:par>
                              <p:par>
                                <p:cTn id="62" presetID="22" presetClass="entr" presetSubtype="1"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wipe(up)">
                                      <p:cBhvr>
                                        <p:cTn id="64" dur="750"/>
                                        <p:tgtEl>
                                          <p:spTgt spid="70"/>
                                        </p:tgtEl>
                                      </p:cBhvr>
                                    </p:animEffect>
                                  </p:childTnLst>
                                </p:cTn>
                              </p:par>
                            </p:childTnLst>
                          </p:cTn>
                        </p:par>
                        <p:par>
                          <p:cTn id="65" fill="hold">
                            <p:stCondLst>
                              <p:cond delay="750"/>
                            </p:stCondLst>
                            <p:childTnLst>
                              <p:par>
                                <p:cTn id="66" presetID="10" presetClass="entr" presetSubtype="0"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75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grpId="1" nodeType="clickEffect">
                                  <p:stCondLst>
                                    <p:cond delay="0"/>
                                  </p:stCondLst>
                                  <p:childTnLst>
                                    <p:animEffect transition="out" filter="fade">
                                      <p:cBhvr>
                                        <p:cTn id="72" dur="750"/>
                                        <p:tgtEl>
                                          <p:spTgt spid="70"/>
                                        </p:tgtEl>
                                      </p:cBhvr>
                                    </p:animEffect>
                                    <p:set>
                                      <p:cBhvr>
                                        <p:cTn id="73" dur="1" fill="hold">
                                          <p:stCondLst>
                                            <p:cond delay="749"/>
                                          </p:stCondLst>
                                        </p:cTn>
                                        <p:tgtEl>
                                          <p:spTgt spid="70"/>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750"/>
                                        <p:tgtEl>
                                          <p:spTgt spid="13"/>
                                        </p:tgtEl>
                                      </p:cBhvr>
                                    </p:animEffect>
                                    <p:set>
                                      <p:cBhvr>
                                        <p:cTn id="76" dur="1" fill="hold">
                                          <p:stCondLst>
                                            <p:cond delay="749"/>
                                          </p:stCondLst>
                                        </p:cTn>
                                        <p:tgtEl>
                                          <p:spTgt spid="13"/>
                                        </p:tgtEl>
                                        <p:attrNameLst>
                                          <p:attrName>style.visibility</p:attrName>
                                        </p:attrNameLst>
                                      </p:cBhvr>
                                      <p:to>
                                        <p:strVal val="hidden"/>
                                      </p:to>
                                    </p:set>
                                  </p:childTnLst>
                                </p:cTn>
                              </p:par>
                              <p:par>
                                <p:cTn id="77" presetID="22" presetClass="entr" presetSubtype="1" fill="hold" grpId="0" nodeType="with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wipe(up)">
                                      <p:cBhvr>
                                        <p:cTn id="79" dur="750"/>
                                        <p:tgtEl>
                                          <p:spTgt spid="71"/>
                                        </p:tgtEl>
                                      </p:cBhvr>
                                    </p:animEffect>
                                  </p:childTnLst>
                                </p:cTn>
                              </p:par>
                            </p:childTnLst>
                          </p:cTn>
                        </p:par>
                        <p:par>
                          <p:cTn id="80" fill="hold">
                            <p:stCondLst>
                              <p:cond delay="750"/>
                            </p:stCondLst>
                            <p:childTnLst>
                              <p:par>
                                <p:cTn id="81" presetID="10" presetClass="entr" presetSubtype="0"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750"/>
                                        <p:tgtEl>
                                          <p:spTgt spid="17"/>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grpId="1" nodeType="clickEffect">
                                  <p:stCondLst>
                                    <p:cond delay="0"/>
                                  </p:stCondLst>
                                  <p:childTnLst>
                                    <p:animEffect transition="out" filter="fade">
                                      <p:cBhvr>
                                        <p:cTn id="87" dur="750"/>
                                        <p:tgtEl>
                                          <p:spTgt spid="71"/>
                                        </p:tgtEl>
                                      </p:cBhvr>
                                    </p:animEffect>
                                    <p:set>
                                      <p:cBhvr>
                                        <p:cTn id="88" dur="1" fill="hold">
                                          <p:stCondLst>
                                            <p:cond delay="749"/>
                                          </p:stCondLst>
                                        </p:cTn>
                                        <p:tgtEl>
                                          <p:spTgt spid="71"/>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750"/>
                                        <p:tgtEl>
                                          <p:spTgt spid="17"/>
                                        </p:tgtEl>
                                      </p:cBhvr>
                                    </p:animEffect>
                                    <p:set>
                                      <p:cBhvr>
                                        <p:cTn id="91" dur="1" fill="hold">
                                          <p:stCondLst>
                                            <p:cond delay="749"/>
                                          </p:stCondLst>
                                        </p:cTn>
                                        <p:tgtEl>
                                          <p:spTgt spid="17"/>
                                        </p:tgtEl>
                                        <p:attrNameLst>
                                          <p:attrName>style.visibility</p:attrName>
                                        </p:attrNameLst>
                                      </p:cBhvr>
                                      <p:to>
                                        <p:strVal val="hidden"/>
                                      </p:to>
                                    </p:set>
                                  </p:childTnLst>
                                </p:cTn>
                              </p:par>
                              <p:par>
                                <p:cTn id="92" presetID="22" presetClass="entr" presetSubtype="1"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up)">
                                      <p:cBhvr>
                                        <p:cTn id="94" dur="750"/>
                                        <p:tgtEl>
                                          <p:spTgt spid="45"/>
                                        </p:tgtEl>
                                      </p:cBhvr>
                                    </p:animEffect>
                                  </p:childTnLst>
                                </p:cTn>
                              </p:par>
                            </p:childTnLst>
                          </p:cTn>
                        </p:par>
                        <p:par>
                          <p:cTn id="95" fill="hold">
                            <p:stCondLst>
                              <p:cond delay="750"/>
                            </p:stCondLst>
                            <p:childTnLst>
                              <p:par>
                                <p:cTn id="96" presetID="10" presetClass="entr" presetSubtype="0" fill="hold"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fade">
                                      <p:cBhvr>
                                        <p:cTn id="98" dur="750"/>
                                        <p:tgtEl>
                                          <p:spTgt spid="15"/>
                                        </p:tgtEl>
                                      </p:cBhvr>
                                    </p:animEffect>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fade">
                                      <p:cBhvr>
                                        <p:cTn id="103" dur="1000"/>
                                        <p:tgtEl>
                                          <p:spTgt spid="73"/>
                                        </p:tgtEl>
                                      </p:cBhvr>
                                    </p:animEffect>
                                    <p:anim calcmode="lin" valueType="num">
                                      <p:cBhvr>
                                        <p:cTn id="104" dur="1000" fill="hold"/>
                                        <p:tgtEl>
                                          <p:spTgt spid="73"/>
                                        </p:tgtEl>
                                        <p:attrNameLst>
                                          <p:attrName>ppt_x</p:attrName>
                                        </p:attrNameLst>
                                      </p:cBhvr>
                                      <p:tavLst>
                                        <p:tav tm="0">
                                          <p:val>
                                            <p:strVal val="#ppt_x"/>
                                          </p:val>
                                        </p:tav>
                                        <p:tav tm="100000">
                                          <p:val>
                                            <p:strVal val="#ppt_x"/>
                                          </p:val>
                                        </p:tav>
                                      </p:tavLst>
                                    </p:anim>
                                    <p:anim calcmode="lin" valueType="num">
                                      <p:cBhvr>
                                        <p:cTn id="105" dur="1000" fill="hold"/>
                                        <p:tgtEl>
                                          <p:spTgt spid="73"/>
                                        </p:tgtEl>
                                        <p:attrNameLst>
                                          <p:attrName>ppt_y</p:attrName>
                                        </p:attrNameLst>
                                      </p:cBhvr>
                                      <p:tavLst>
                                        <p:tav tm="0">
                                          <p:val>
                                            <p:strVal val="#ppt_y+.1"/>
                                          </p:val>
                                        </p:tav>
                                        <p:tav tm="100000">
                                          <p:val>
                                            <p:strVal val="#ppt_y"/>
                                          </p:val>
                                        </p:tav>
                                      </p:tavLst>
                                    </p:anim>
                                  </p:childTnLst>
                                </p:cTn>
                              </p:par>
                            </p:childTnLst>
                          </p:cTn>
                        </p:par>
                        <p:par>
                          <p:cTn id="106" fill="hold">
                            <p:stCondLst>
                              <p:cond delay="1000"/>
                            </p:stCondLst>
                            <p:childTnLst>
                              <p:par>
                                <p:cTn id="107" presetID="22" presetClass="entr" presetSubtype="8" fill="hold" grpId="0" nodeType="after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7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5" grpId="1" animBg="1"/>
      <p:bldP spid="44" grpId="0" animBg="1"/>
      <p:bldP spid="44" grpId="1" animBg="1"/>
      <p:bldP spid="52" grpId="0" animBg="1"/>
      <p:bldP spid="52" grpId="1" animBg="1"/>
      <p:bldP spid="70" grpId="0" animBg="1"/>
      <p:bldP spid="70" grpId="1" animBg="1"/>
      <p:bldP spid="71" grpId="0" animBg="1"/>
      <p:bldP spid="71" grpId="1" animBg="1"/>
      <p:bldP spid="45" grpId="0" animBg="1"/>
      <p:bldP spid="4" grpId="0" animBg="1"/>
      <p:bldP spid="72" grpId="0" animBg="1"/>
      <p:bldP spid="11" grpId="0" animBg="1"/>
      <p:bldP spid="7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p:cNvSpPr>
            <a:spLocks noGrp="1"/>
          </p:cNvSpPr>
          <p:nvPr>
            <p:ph type="title"/>
          </p:nvPr>
        </p:nvSpPr>
        <p:spPr>
          <a:xfrm>
            <a:off x="457198" y="464029"/>
            <a:ext cx="8220075" cy="994306"/>
          </a:xfrm>
        </p:spPr>
        <p:txBody>
          <a:body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 Impact of Bullying</a:t>
            </a:r>
          </a:p>
        </p:txBody>
      </p:sp>
      <p:sp>
        <p:nvSpPr>
          <p:cNvPr id="2" name="Rectangle: Rounded Corners 1">
            <a:extLst>
              <a:ext uri="{FF2B5EF4-FFF2-40B4-BE49-F238E27FC236}">
                <a16:creationId xmlns:a16="http://schemas.microsoft.com/office/drawing/2014/main" id="{7CD53E3D-2D3D-3D1B-E5C7-A8746043BCFC}"/>
              </a:ext>
            </a:extLst>
          </p:cNvPr>
          <p:cNvSpPr/>
          <p:nvPr/>
        </p:nvSpPr>
        <p:spPr>
          <a:xfrm>
            <a:off x="755650" y="1411046"/>
            <a:ext cx="87455" cy="72017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a:extLst>
              <a:ext uri="{FF2B5EF4-FFF2-40B4-BE49-F238E27FC236}">
                <a16:creationId xmlns:a16="http://schemas.microsoft.com/office/drawing/2014/main" id="{3C371A7A-F537-4E12-0F00-EC9243A1A830}"/>
              </a:ext>
            </a:extLst>
          </p:cNvPr>
          <p:cNvSpPr/>
          <p:nvPr/>
        </p:nvSpPr>
        <p:spPr>
          <a:xfrm>
            <a:off x="924551" y="1373204"/>
            <a:ext cx="6929492" cy="830997"/>
          </a:xfrm>
          <a:prstGeom prst="rect">
            <a:avLst/>
          </a:prstGeom>
        </p:spPr>
        <p:txBody>
          <a:bodyPr wrap="square" lIns="0" tIns="0" rIns="0" bIns="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Bullying can cause many uncomfortable feelings and emotions. Look at this word bank. Can you choose a word and talk to your partner about a situation when someone might feel this emotion?</a:t>
            </a:r>
          </a:p>
        </p:txBody>
      </p:sp>
      <p:sp>
        <p:nvSpPr>
          <p:cNvPr id="16" name="Text Box 7">
            <a:extLst>
              <a:ext uri="{FF2B5EF4-FFF2-40B4-BE49-F238E27FC236}">
                <a16:creationId xmlns:a16="http://schemas.microsoft.com/office/drawing/2014/main" id="{3A96B80E-F31B-DA36-80CE-41FEF653242C}"/>
              </a:ext>
            </a:extLst>
          </p:cNvPr>
          <p:cNvSpPr/>
          <p:nvPr/>
        </p:nvSpPr>
        <p:spPr>
          <a:xfrm>
            <a:off x="1103906" y="3877976"/>
            <a:ext cx="1143820"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lonely</a:t>
            </a:r>
          </a:p>
        </p:txBody>
      </p:sp>
      <p:sp>
        <p:nvSpPr>
          <p:cNvPr id="17" name="Text Box 7">
            <a:extLst>
              <a:ext uri="{FF2B5EF4-FFF2-40B4-BE49-F238E27FC236}">
                <a16:creationId xmlns:a16="http://schemas.microsoft.com/office/drawing/2014/main" id="{023DC72C-CDDE-B9E0-027D-B1EAFB9BE45E}"/>
              </a:ext>
            </a:extLst>
          </p:cNvPr>
          <p:cNvSpPr/>
          <p:nvPr/>
        </p:nvSpPr>
        <p:spPr>
          <a:xfrm>
            <a:off x="2449900" y="3877976"/>
            <a:ext cx="1689955"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unconfident</a:t>
            </a:r>
          </a:p>
        </p:txBody>
      </p:sp>
      <p:sp>
        <p:nvSpPr>
          <p:cNvPr id="11" name="Text Box 7">
            <a:extLst>
              <a:ext uri="{FF2B5EF4-FFF2-40B4-BE49-F238E27FC236}">
                <a16:creationId xmlns:a16="http://schemas.microsoft.com/office/drawing/2014/main" id="{94618203-6512-0CBD-3624-FD5E92FBBE29}"/>
              </a:ext>
            </a:extLst>
          </p:cNvPr>
          <p:cNvSpPr/>
          <p:nvPr/>
        </p:nvSpPr>
        <p:spPr>
          <a:xfrm>
            <a:off x="1103906" y="3192960"/>
            <a:ext cx="996862"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angry</a:t>
            </a:r>
          </a:p>
        </p:txBody>
      </p:sp>
      <p:sp>
        <p:nvSpPr>
          <p:cNvPr id="12" name="Text Box 7">
            <a:extLst>
              <a:ext uri="{FF2B5EF4-FFF2-40B4-BE49-F238E27FC236}">
                <a16:creationId xmlns:a16="http://schemas.microsoft.com/office/drawing/2014/main" id="{284EFA3E-2C88-6601-4799-200E80B077EF}"/>
              </a:ext>
            </a:extLst>
          </p:cNvPr>
          <p:cNvSpPr/>
          <p:nvPr/>
        </p:nvSpPr>
        <p:spPr>
          <a:xfrm>
            <a:off x="2298016" y="3192960"/>
            <a:ext cx="996862"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upset</a:t>
            </a:r>
          </a:p>
        </p:txBody>
      </p:sp>
      <p:sp>
        <p:nvSpPr>
          <p:cNvPr id="13" name="Text Box 7">
            <a:extLst>
              <a:ext uri="{FF2B5EF4-FFF2-40B4-BE49-F238E27FC236}">
                <a16:creationId xmlns:a16="http://schemas.microsoft.com/office/drawing/2014/main" id="{E93B5615-FBB2-762F-8D8C-A3CF6AC13497}"/>
              </a:ext>
            </a:extLst>
          </p:cNvPr>
          <p:cNvSpPr/>
          <p:nvPr/>
        </p:nvSpPr>
        <p:spPr>
          <a:xfrm>
            <a:off x="3492126" y="3192960"/>
            <a:ext cx="1159178"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useless</a:t>
            </a:r>
          </a:p>
        </p:txBody>
      </p:sp>
      <p:sp>
        <p:nvSpPr>
          <p:cNvPr id="14" name="Text Box 7">
            <a:extLst>
              <a:ext uri="{FF2B5EF4-FFF2-40B4-BE49-F238E27FC236}">
                <a16:creationId xmlns:a16="http://schemas.microsoft.com/office/drawing/2014/main" id="{949A98FB-BCA5-A7A7-7A6D-1BA3C7014B84}"/>
              </a:ext>
            </a:extLst>
          </p:cNvPr>
          <p:cNvSpPr/>
          <p:nvPr/>
        </p:nvSpPr>
        <p:spPr>
          <a:xfrm>
            <a:off x="6438900" y="3192960"/>
            <a:ext cx="1601194"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threatened</a:t>
            </a:r>
          </a:p>
        </p:txBody>
      </p:sp>
      <p:sp>
        <p:nvSpPr>
          <p:cNvPr id="22" name="Text Box 7">
            <a:extLst>
              <a:ext uri="{FF2B5EF4-FFF2-40B4-BE49-F238E27FC236}">
                <a16:creationId xmlns:a16="http://schemas.microsoft.com/office/drawing/2014/main" id="{6ABF9A26-EC5D-F5AF-3314-F25A8D90F4A9}"/>
              </a:ext>
            </a:extLst>
          </p:cNvPr>
          <p:cNvSpPr/>
          <p:nvPr/>
        </p:nvSpPr>
        <p:spPr>
          <a:xfrm>
            <a:off x="4848552" y="3192960"/>
            <a:ext cx="1393101"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powerful</a:t>
            </a:r>
          </a:p>
        </p:txBody>
      </p:sp>
      <p:sp>
        <p:nvSpPr>
          <p:cNvPr id="4" name="Text Box 7">
            <a:extLst>
              <a:ext uri="{FF2B5EF4-FFF2-40B4-BE49-F238E27FC236}">
                <a16:creationId xmlns:a16="http://schemas.microsoft.com/office/drawing/2014/main" id="{5DC9C3C6-DA59-AE06-973D-BB3B57CE7E17}"/>
              </a:ext>
            </a:extLst>
          </p:cNvPr>
          <p:cNvSpPr/>
          <p:nvPr/>
        </p:nvSpPr>
        <p:spPr>
          <a:xfrm>
            <a:off x="1103905" y="2507944"/>
            <a:ext cx="1530437"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frightened</a:t>
            </a:r>
          </a:p>
        </p:txBody>
      </p:sp>
      <p:sp>
        <p:nvSpPr>
          <p:cNvPr id="6" name="Text Box 7">
            <a:extLst>
              <a:ext uri="{FF2B5EF4-FFF2-40B4-BE49-F238E27FC236}">
                <a16:creationId xmlns:a16="http://schemas.microsoft.com/office/drawing/2014/main" id="{D69EE1EE-DB90-4761-FD6E-EB380C4E071A}"/>
              </a:ext>
            </a:extLst>
          </p:cNvPr>
          <p:cNvSpPr/>
          <p:nvPr/>
        </p:nvSpPr>
        <p:spPr>
          <a:xfrm>
            <a:off x="2772978" y="2507944"/>
            <a:ext cx="1230302"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anxious</a:t>
            </a:r>
          </a:p>
        </p:txBody>
      </p:sp>
      <p:sp>
        <p:nvSpPr>
          <p:cNvPr id="7" name="Text Box 7">
            <a:extLst>
              <a:ext uri="{FF2B5EF4-FFF2-40B4-BE49-F238E27FC236}">
                <a16:creationId xmlns:a16="http://schemas.microsoft.com/office/drawing/2014/main" id="{7AE8A2FC-AF3A-FF0F-93D1-71B4D6D2F6F6}"/>
              </a:ext>
            </a:extLst>
          </p:cNvPr>
          <p:cNvSpPr/>
          <p:nvPr/>
        </p:nvSpPr>
        <p:spPr>
          <a:xfrm>
            <a:off x="4141916" y="2507944"/>
            <a:ext cx="1230302"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nervous</a:t>
            </a:r>
          </a:p>
        </p:txBody>
      </p:sp>
      <p:sp>
        <p:nvSpPr>
          <p:cNvPr id="8" name="Text Box 7">
            <a:extLst>
              <a:ext uri="{FF2B5EF4-FFF2-40B4-BE49-F238E27FC236}">
                <a16:creationId xmlns:a16="http://schemas.microsoft.com/office/drawing/2014/main" id="{B7FAB428-EC68-9ACB-7BAB-1BD6ADE44EB7}"/>
              </a:ext>
            </a:extLst>
          </p:cNvPr>
          <p:cNvSpPr/>
          <p:nvPr/>
        </p:nvSpPr>
        <p:spPr>
          <a:xfrm>
            <a:off x="6738257" y="2507944"/>
            <a:ext cx="1301837" cy="479213"/>
          </a:xfrm>
          <a:prstGeom prst="roundRect">
            <a:avLst>
              <a:gd name="adj" fmla="val 50000"/>
            </a:avLst>
          </a:prstGeom>
          <a:solidFill>
            <a:schemeClr val="bg1"/>
          </a:solidFill>
          <a:ln w="28575">
            <a:solidFill>
              <a:srgbClr val="9061A5"/>
            </a:solidFill>
          </a:ln>
          <a:effectLst>
            <a:outerShdw dist="38100" dir="2700000" algn="tl" rotWithShape="0">
              <a:srgbClr val="9061A5"/>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9061A5"/>
                </a:solidFill>
                <a:latin typeface="BBC Reith Sans" panose="020B0603020204020204" pitchFamily="34" charset="-18"/>
                <a:ea typeface="BBC Reith Sans" panose="020B0603020204020204" pitchFamily="34" charset="-18"/>
                <a:cs typeface="BBC Reith Sans" panose="020B0603020204020204" pitchFamily="34" charset="-18"/>
              </a:rPr>
              <a:t>annoyed</a:t>
            </a:r>
          </a:p>
        </p:txBody>
      </p:sp>
      <p:sp>
        <p:nvSpPr>
          <p:cNvPr id="31" name="Text Box 7">
            <a:extLst>
              <a:ext uri="{FF2B5EF4-FFF2-40B4-BE49-F238E27FC236}">
                <a16:creationId xmlns:a16="http://schemas.microsoft.com/office/drawing/2014/main" id="{A447ABB8-AE0F-D5A9-F180-B99B6503A5B2}"/>
              </a:ext>
            </a:extLst>
          </p:cNvPr>
          <p:cNvSpPr/>
          <p:nvPr/>
        </p:nvSpPr>
        <p:spPr>
          <a:xfrm>
            <a:off x="5510854" y="2507944"/>
            <a:ext cx="1088766" cy="479213"/>
          </a:xfrm>
          <a:prstGeom prst="roundRect">
            <a:avLst>
              <a:gd name="adj" fmla="val 50000"/>
            </a:avLst>
          </a:prstGeom>
          <a:solidFill>
            <a:schemeClr val="bg1"/>
          </a:solidFill>
          <a:ln w="28575">
            <a:solidFill>
              <a:srgbClr val="EB577C"/>
            </a:solidFill>
          </a:ln>
          <a:effectLst>
            <a:outerShdw dist="38100" dir="2700000" algn="tl" rotWithShape="0">
              <a:srgbClr val="EB577C"/>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a:r>
              <a:rPr lang="en-GB"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scared</a:t>
            </a:r>
          </a:p>
        </p:txBody>
      </p:sp>
      <p:sp>
        <p:nvSpPr>
          <p:cNvPr id="36" name="Text Box 7">
            <a:extLst>
              <a:ext uri="{FF2B5EF4-FFF2-40B4-BE49-F238E27FC236}">
                <a16:creationId xmlns:a16="http://schemas.microsoft.com/office/drawing/2014/main" id="{DEDA9B25-4D61-9311-1EA7-4956104D9192}"/>
              </a:ext>
            </a:extLst>
          </p:cNvPr>
          <p:cNvSpPr/>
          <p:nvPr/>
        </p:nvSpPr>
        <p:spPr>
          <a:xfrm>
            <a:off x="755650" y="4715420"/>
            <a:ext cx="7632700" cy="1377405"/>
          </a:xfrm>
          <a:prstGeom prst="roundRect">
            <a:avLst>
              <a:gd name="adj" fmla="val 10520"/>
            </a:avLst>
          </a:prstGeom>
          <a:solidFill>
            <a:schemeClr val="bg1"/>
          </a:solidFill>
          <a:ln w="28575">
            <a:solidFill>
              <a:srgbClr val="27295B"/>
            </a:solidFill>
          </a:ln>
          <a:effectLst>
            <a:outerShdw dist="38100" dir="2700000" algn="tl" rotWithShape="0">
              <a:srgbClr val="27295B"/>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2520000" bIns="108000" rtlCol="0" anchor="b" anchorCtr="0">
            <a:spAutoFit/>
          </a:bodyPr>
          <a:lstStyle/>
          <a:p>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Look at the pictures in your </a:t>
            </a:r>
            <a:r>
              <a:rPr lang="en-GB"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Feelings Caused by Bullying Picture Cards</a:t>
            </a:r>
            <a:r>
              <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 Choose one to talk about with your partner. Can you see people experiencing any of these emotions?</a:t>
            </a:r>
          </a:p>
        </p:txBody>
      </p:sp>
      <p:grpSp>
        <p:nvGrpSpPr>
          <p:cNvPr id="10" name="Group 9">
            <a:extLst>
              <a:ext uri="{FF2B5EF4-FFF2-40B4-BE49-F238E27FC236}">
                <a16:creationId xmlns:a16="http://schemas.microsoft.com/office/drawing/2014/main" id="{E630BAEF-61D0-91A8-D5EC-020B127701F4}"/>
              </a:ext>
            </a:extLst>
          </p:cNvPr>
          <p:cNvGrpSpPr/>
          <p:nvPr/>
        </p:nvGrpSpPr>
        <p:grpSpPr>
          <a:xfrm>
            <a:off x="1422215" y="765175"/>
            <a:ext cx="6299570" cy="361074"/>
            <a:chOff x="1409700" y="765175"/>
            <a:chExt cx="6299570" cy="361074"/>
          </a:xfrm>
        </p:grpSpPr>
        <p:pic>
          <p:nvPicPr>
            <p:cNvPr id="15" name="Picture 14">
              <a:extLst>
                <a:ext uri="{FF2B5EF4-FFF2-40B4-BE49-F238E27FC236}">
                  <a16:creationId xmlns:a16="http://schemas.microsoft.com/office/drawing/2014/main" id="{BB46095C-D94B-14A1-8E5A-3FCA0DD88C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3489" y="765175"/>
              <a:ext cx="445781" cy="361074"/>
            </a:xfrm>
            <a:prstGeom prst="rect">
              <a:avLst/>
            </a:prstGeom>
          </p:spPr>
        </p:pic>
        <p:pic>
          <p:nvPicPr>
            <p:cNvPr id="18" name="Picture 17">
              <a:extLst>
                <a:ext uri="{FF2B5EF4-FFF2-40B4-BE49-F238E27FC236}">
                  <a16:creationId xmlns:a16="http://schemas.microsoft.com/office/drawing/2014/main" id="{5ED937FD-8608-1934-1F3E-CEBE4B57E3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409700" y="765175"/>
              <a:ext cx="445781" cy="361074"/>
            </a:xfrm>
            <a:prstGeom prst="rect">
              <a:avLst/>
            </a:prstGeom>
          </p:spPr>
        </p:pic>
      </p:grpSp>
      <p:pic>
        <p:nvPicPr>
          <p:cNvPr id="24" name="Picture 23">
            <a:extLst>
              <a:ext uri="{FF2B5EF4-FFF2-40B4-BE49-F238E27FC236}">
                <a16:creationId xmlns:a16="http://schemas.microsoft.com/office/drawing/2014/main" id="{F7135FAA-9342-4C0F-9056-F79F68C3E3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282638">
            <a:off x="5862043" y="4063854"/>
            <a:ext cx="1030848" cy="1457564"/>
          </a:xfrm>
          <a:prstGeom prst="rect">
            <a:avLst/>
          </a:prstGeom>
          <a:ln w="12700">
            <a:solidFill>
              <a:srgbClr val="27295B"/>
            </a:solidFill>
          </a:ln>
        </p:spPr>
      </p:pic>
      <p:pic>
        <p:nvPicPr>
          <p:cNvPr id="9" name="Picture 8">
            <a:extLst>
              <a:ext uri="{FF2B5EF4-FFF2-40B4-BE49-F238E27FC236}">
                <a16:creationId xmlns:a16="http://schemas.microsoft.com/office/drawing/2014/main" id="{BCBEFDF4-F1B1-2C17-2B74-EF4A4FC6F2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93999">
            <a:off x="6615968" y="4148565"/>
            <a:ext cx="1030848" cy="1457564"/>
          </a:xfrm>
          <a:prstGeom prst="rect">
            <a:avLst/>
          </a:prstGeom>
          <a:ln w="12700">
            <a:solidFill>
              <a:srgbClr val="27295B"/>
            </a:solidFill>
          </a:ln>
        </p:spPr>
      </p:pic>
      <p:pic>
        <p:nvPicPr>
          <p:cNvPr id="20" name="Picture 19">
            <a:extLst>
              <a:ext uri="{FF2B5EF4-FFF2-40B4-BE49-F238E27FC236}">
                <a16:creationId xmlns:a16="http://schemas.microsoft.com/office/drawing/2014/main" id="{A8D7F81C-F829-BA10-9E89-7B63CA1194B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940614">
            <a:off x="7191759" y="4535843"/>
            <a:ext cx="1030848" cy="1457564"/>
          </a:xfrm>
          <a:prstGeom prst="rect">
            <a:avLst/>
          </a:prstGeom>
          <a:ln w="12700">
            <a:solidFill>
              <a:srgbClr val="27295B"/>
            </a:solidFill>
          </a:ln>
        </p:spPr>
      </p:pic>
    </p:spTree>
    <p:extLst>
      <p:ext uri="{BB962C8B-B14F-4D97-AF65-F5344CB8AC3E}">
        <p14:creationId xmlns:p14="http://schemas.microsoft.com/office/powerpoint/2010/main" val="72344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750"/>
                                        <p:tgtEl>
                                          <p:spTgt spid="2"/>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75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750"/>
                                        <p:tgtEl>
                                          <p:spTgt spid="4"/>
                                        </p:tgtEl>
                                      </p:cBhvr>
                                    </p:animEffect>
                                  </p:childTnLst>
                                </p:cTn>
                              </p:par>
                            </p:childTnLst>
                          </p:cTn>
                        </p:par>
                        <p:par>
                          <p:cTn id="17" fill="hold">
                            <p:stCondLst>
                              <p:cond delay="750"/>
                            </p:stCondLst>
                            <p:childTnLst>
                              <p:par>
                                <p:cTn id="18" presetID="9"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dissolve">
                                      <p:cBhvr>
                                        <p:cTn id="20" dur="750"/>
                                        <p:tgtEl>
                                          <p:spTgt spid="17"/>
                                        </p:tgtEl>
                                      </p:cBhvr>
                                    </p:animEffect>
                                  </p:childTnLst>
                                </p:cTn>
                              </p:par>
                            </p:childTnLst>
                          </p:cTn>
                        </p:par>
                        <p:par>
                          <p:cTn id="21" fill="hold">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750"/>
                                        <p:tgtEl>
                                          <p:spTgt spid="7"/>
                                        </p:tgtEl>
                                      </p:cBhvr>
                                    </p:animEffect>
                                  </p:childTnLst>
                                </p:cTn>
                              </p:par>
                            </p:childTnLst>
                          </p:cTn>
                        </p:par>
                        <p:par>
                          <p:cTn id="25" fill="hold">
                            <p:stCondLst>
                              <p:cond delay="2250"/>
                            </p:stCondLst>
                            <p:childTnLst>
                              <p:par>
                                <p:cTn id="26" presetID="9"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dissolve">
                                      <p:cBhvr>
                                        <p:cTn id="28" dur="750"/>
                                        <p:tgtEl>
                                          <p:spTgt spid="14"/>
                                        </p:tgtEl>
                                      </p:cBhvr>
                                    </p:animEffect>
                                  </p:childTnLst>
                                </p:cTn>
                              </p:par>
                            </p:childTnLst>
                          </p:cTn>
                        </p:par>
                        <p:par>
                          <p:cTn id="29" fill="hold">
                            <p:stCondLst>
                              <p:cond delay="3000"/>
                            </p:stCondLst>
                            <p:childTnLst>
                              <p:par>
                                <p:cTn id="30" presetID="9"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750"/>
                                        <p:tgtEl>
                                          <p:spTgt spid="16"/>
                                        </p:tgtEl>
                                      </p:cBhvr>
                                    </p:animEffect>
                                  </p:childTnLst>
                                </p:cTn>
                              </p:par>
                            </p:childTnLst>
                          </p:cTn>
                        </p:par>
                        <p:par>
                          <p:cTn id="33" fill="hold">
                            <p:stCondLst>
                              <p:cond delay="3750"/>
                            </p:stCondLst>
                            <p:childTnLst>
                              <p:par>
                                <p:cTn id="34" presetID="9"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dissolve">
                                      <p:cBhvr>
                                        <p:cTn id="36" dur="750"/>
                                        <p:tgtEl>
                                          <p:spTgt spid="6"/>
                                        </p:tgtEl>
                                      </p:cBhvr>
                                    </p:animEffect>
                                  </p:childTnLst>
                                </p:cTn>
                              </p:par>
                            </p:childTnLst>
                          </p:cTn>
                        </p:par>
                        <p:par>
                          <p:cTn id="37" fill="hold">
                            <p:stCondLst>
                              <p:cond delay="4500"/>
                            </p:stCondLst>
                            <p:childTnLst>
                              <p:par>
                                <p:cTn id="38" presetID="9"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dissolve">
                                      <p:cBhvr>
                                        <p:cTn id="40" dur="750"/>
                                        <p:tgtEl>
                                          <p:spTgt spid="22"/>
                                        </p:tgtEl>
                                      </p:cBhvr>
                                    </p:animEffect>
                                  </p:childTnLst>
                                </p:cTn>
                              </p:par>
                            </p:childTnLst>
                          </p:cTn>
                        </p:par>
                        <p:par>
                          <p:cTn id="41" fill="hold">
                            <p:stCondLst>
                              <p:cond delay="5250"/>
                            </p:stCondLst>
                            <p:childTnLst>
                              <p:par>
                                <p:cTn id="42" presetID="9"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dissolve">
                                      <p:cBhvr>
                                        <p:cTn id="44" dur="750"/>
                                        <p:tgtEl>
                                          <p:spTgt spid="8"/>
                                        </p:tgtEl>
                                      </p:cBhvr>
                                    </p:animEffect>
                                  </p:childTnLst>
                                </p:cTn>
                              </p:par>
                            </p:childTnLst>
                          </p:cTn>
                        </p:par>
                        <p:par>
                          <p:cTn id="45" fill="hold">
                            <p:stCondLst>
                              <p:cond delay="6000"/>
                            </p:stCondLst>
                            <p:childTnLst>
                              <p:par>
                                <p:cTn id="46" presetID="9"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750"/>
                                        <p:tgtEl>
                                          <p:spTgt spid="11"/>
                                        </p:tgtEl>
                                      </p:cBhvr>
                                    </p:animEffect>
                                  </p:childTnLst>
                                </p:cTn>
                              </p:par>
                            </p:childTnLst>
                          </p:cTn>
                        </p:par>
                        <p:par>
                          <p:cTn id="49" fill="hold">
                            <p:stCondLst>
                              <p:cond delay="6750"/>
                            </p:stCondLst>
                            <p:childTnLst>
                              <p:par>
                                <p:cTn id="50" presetID="9"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dissolve">
                                      <p:cBhvr>
                                        <p:cTn id="52" dur="750"/>
                                        <p:tgtEl>
                                          <p:spTgt spid="13"/>
                                        </p:tgtEl>
                                      </p:cBhvr>
                                    </p:animEffect>
                                  </p:childTnLst>
                                </p:cTn>
                              </p:par>
                            </p:childTnLst>
                          </p:cTn>
                        </p:par>
                        <p:par>
                          <p:cTn id="53" fill="hold">
                            <p:stCondLst>
                              <p:cond delay="7500"/>
                            </p:stCondLst>
                            <p:childTnLst>
                              <p:par>
                                <p:cTn id="54" presetID="9" presetClass="entr" presetSubtype="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dissolve">
                                      <p:cBhvr>
                                        <p:cTn id="56" dur="750"/>
                                        <p:tgtEl>
                                          <p:spTgt spid="31"/>
                                        </p:tgtEl>
                                      </p:cBhvr>
                                    </p:animEffect>
                                  </p:childTnLst>
                                </p:cTn>
                              </p:par>
                            </p:childTnLst>
                          </p:cTn>
                        </p:par>
                        <p:par>
                          <p:cTn id="57" fill="hold">
                            <p:stCondLst>
                              <p:cond delay="8250"/>
                            </p:stCondLst>
                            <p:childTnLst>
                              <p:par>
                                <p:cTn id="58" presetID="9"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dissolve">
                                      <p:cBhvr>
                                        <p:cTn id="60" dur="75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750"/>
                                        <p:tgtEl>
                                          <p:spTgt spid="36"/>
                                        </p:tgtEl>
                                      </p:cBhvr>
                                    </p:animEffect>
                                  </p:childTnLst>
                                </p:cTn>
                              </p:par>
                            </p:childTnLst>
                          </p:cTn>
                        </p:par>
                        <p:par>
                          <p:cTn id="66" fill="hold">
                            <p:stCondLst>
                              <p:cond delay="750"/>
                            </p:stCondLst>
                            <p:childTnLst>
                              <p:par>
                                <p:cTn id="67" presetID="42" presetClass="entr" presetSubtype="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50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75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1000"/>
                                        <p:tgtEl>
                                          <p:spTgt spid="20"/>
                                        </p:tgtEl>
                                      </p:cBhvr>
                                    </p:animEffect>
                                    <p:anim calcmode="lin" valueType="num">
                                      <p:cBhvr>
                                        <p:cTn id="80" dur="1000" fill="hold"/>
                                        <p:tgtEl>
                                          <p:spTgt spid="20"/>
                                        </p:tgtEl>
                                        <p:attrNameLst>
                                          <p:attrName>ppt_x</p:attrName>
                                        </p:attrNameLst>
                                      </p:cBhvr>
                                      <p:tavLst>
                                        <p:tav tm="0">
                                          <p:val>
                                            <p:strVal val="#ppt_x"/>
                                          </p:val>
                                        </p:tav>
                                        <p:tav tm="100000">
                                          <p:val>
                                            <p:strVal val="#ppt_x"/>
                                          </p:val>
                                        </p:tav>
                                      </p:tavLst>
                                    </p:anim>
                                    <p:anim calcmode="lin" valueType="num">
                                      <p:cBhvr>
                                        <p:cTn id="8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6" grpId="0" animBg="1"/>
      <p:bldP spid="17" grpId="0" animBg="1"/>
      <p:bldP spid="11" grpId="0" animBg="1"/>
      <p:bldP spid="12" grpId="0" animBg="1"/>
      <p:bldP spid="13" grpId="0" animBg="1"/>
      <p:bldP spid="14" grpId="0" animBg="1"/>
      <p:bldP spid="22" grpId="0" animBg="1"/>
      <p:bldP spid="4" grpId="0" animBg="1"/>
      <p:bldP spid="6" grpId="0" animBg="1"/>
      <p:bldP spid="7" grpId="0" animBg="1"/>
      <p:bldP spid="8" grpId="0" animBg="1"/>
      <p:bldP spid="31" grpId="0" animBg="1"/>
      <p:bldP spid="36" grpId="0" animBg="1"/>
    </p:bldLst>
  </p:timing>
</p:sld>
</file>

<file path=ppt/theme/theme1.xml><?xml version="1.0" encoding="utf-8"?>
<a:theme xmlns:a="http://schemas.openxmlformats.org/drawingml/2006/main" name="Slide Layouts">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Bold"/>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Template" id="{AEAE8EFC-84E1-44A5-B19D-1CAE340B02B6}" vid="{010B92F8-2E9D-4993-ABC6-5071BBCC9E2D}"/>
    </a:ext>
  </a:extLst>
</a:theme>
</file>

<file path=ppt/theme/theme2.xml><?xml version="1.0" encoding="utf-8"?>
<a:theme xmlns:a="http://schemas.openxmlformats.org/drawingml/2006/main" name="Disclaimers/Guidan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id="{AEAE8EFC-84E1-44A5-B19D-1CAE340B02B6}" vid="{1AD28E7D-A90E-4DFD-B834-C66F360CCA3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3260</TotalTime>
  <Words>1655</Words>
  <Application>Microsoft Office PowerPoint</Application>
  <PresentationFormat>On-screen Show (4:3)</PresentationFormat>
  <Paragraphs>183</Paragraphs>
  <Slides>24</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Calibri</vt:lpstr>
      <vt:lpstr>Twinkl</vt:lpstr>
      <vt:lpstr>BBC Reith Sans</vt:lpstr>
      <vt:lpstr>Roboto</vt:lpstr>
      <vt:lpstr>Arial</vt:lpstr>
      <vt:lpstr>Slide Layouts</vt:lpstr>
      <vt:lpstr>Disclaimers/Guidance</vt:lpstr>
      <vt:lpstr>PowerPoint Presentation</vt:lpstr>
      <vt:lpstr>PowerPoint Presentation</vt:lpstr>
      <vt:lpstr>PowerPoint Presentation</vt:lpstr>
      <vt:lpstr>What is Bullying?</vt:lpstr>
      <vt:lpstr>What is Bullying?</vt:lpstr>
      <vt:lpstr>What is Bullying?</vt:lpstr>
      <vt:lpstr>What is Bullying?</vt:lpstr>
      <vt:lpstr>The Impact of Bullying</vt:lpstr>
      <vt:lpstr>The Impact of Bullying</vt:lpstr>
      <vt:lpstr>The Impact of Bullying</vt:lpstr>
      <vt:lpstr>What is Reaching Out?</vt:lpstr>
      <vt:lpstr>What is Reaching Out?</vt:lpstr>
      <vt:lpstr>Who Can We Reach Out To?</vt:lpstr>
      <vt:lpstr>How Can We Help Others?</vt:lpstr>
      <vt:lpstr>How Can Reaching Out Help?</vt:lpstr>
      <vt:lpstr>How Can Reaching Out Help?</vt:lpstr>
      <vt:lpstr>How Can Reaching Out Help?</vt:lpstr>
      <vt:lpstr>How Can Reaching Out Help?</vt:lpstr>
      <vt:lpstr>Reflecting</vt:lpstr>
      <vt:lpstr>Sharing Kindness</vt:lpstr>
      <vt:lpstr>Sharing Kindness</vt:lpstr>
      <vt:lpstr>Sharing Kindness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Joshua Monteith</dc:creator>
  <cp:lastModifiedBy>Joshua Monteith</cp:lastModifiedBy>
  <cp:revision>66</cp:revision>
  <dcterms:created xsi:type="dcterms:W3CDTF">2022-08-18T14:11:47Z</dcterms:created>
  <dcterms:modified xsi:type="dcterms:W3CDTF">2022-11-07T12:53:09Z</dcterms:modified>
</cp:coreProperties>
</file>