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sldIdLst>
    <p:sldId id="260" r:id="rId2"/>
    <p:sldId id="256" r:id="rId3"/>
    <p:sldId id="258" r:id="rId4"/>
    <p:sldId id="259" r:id="rId5"/>
    <p:sldId id="261" r:id="rId6"/>
    <p:sldId id="262" r:id="rId7"/>
    <p:sldId id="265" r:id="rId8"/>
    <p:sldId id="266" r:id="rId9"/>
    <p:sldId id="267" r:id="rId10"/>
    <p:sldId id="268" r:id="rId11"/>
    <p:sldId id="269" r:id="rId12"/>
    <p:sldId id="301" r:id="rId13"/>
    <p:sldId id="270" r:id="rId14"/>
    <p:sldId id="293" r:id="rId15"/>
    <p:sldId id="271" r:id="rId16"/>
    <p:sldId id="302" r:id="rId17"/>
    <p:sldId id="272" r:id="rId18"/>
    <p:sldId id="295" r:id="rId19"/>
    <p:sldId id="296" r:id="rId20"/>
    <p:sldId id="273" r:id="rId21"/>
    <p:sldId id="297" r:id="rId22"/>
    <p:sldId id="294" r:id="rId23"/>
    <p:sldId id="274" r:id="rId24"/>
    <p:sldId id="303" r:id="rId25"/>
    <p:sldId id="299" r:id="rId26"/>
    <p:sldId id="300" r:id="rId27"/>
    <p:sldId id="26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A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90955" autoAdjust="0"/>
  </p:normalViewPr>
  <p:slideViewPr>
    <p:cSldViewPr>
      <p:cViewPr varScale="1">
        <p:scale>
          <a:sx n="67" d="100"/>
          <a:sy n="67" d="100"/>
        </p:scale>
        <p:origin x="-148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1E47E1-7B60-401E-B27F-7E2EB8EFE30C}" type="datetimeFigureOut">
              <a:rPr lang="en-GB" smtClean="0"/>
              <a:t>25/07/2019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E0173E-EBA2-48AB-9925-0CC0F9A67AEC}" type="slidenum">
              <a:rPr lang="en-GB" smtClean="0"/>
              <a:t>‹#›</a:t>
            </a:fld>
            <a:endParaRPr lang="en-GB"/>
          </a:p>
        </p:txBody>
      </p:sp>
    </p:spTree>
    <p:extLst>
      <p:ext uri="{BB962C8B-B14F-4D97-AF65-F5344CB8AC3E}">
        <p14:creationId xmlns:p14="http://schemas.microsoft.com/office/powerpoint/2010/main" val="2624839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Prepare your class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Explain to your class that you are going to begin a six-week music project focusing on a fantastic piece of music by a film composer called Hans Zimmer. Tell your class that they probably already know Zimmer’s music; he wrote the scores for ‘Blue Planet II’, ‘Dunkirk’, ‘Planet Earth II’, ‘The Lion King’ and many, many other films and </a:t>
            </a:r>
            <a:r>
              <a:rPr lang="en-US" sz="1200" kern="1200" dirty="0" err="1" smtClean="0">
                <a:solidFill>
                  <a:schemeClr val="tx1"/>
                </a:solidFill>
                <a:effectLst/>
                <a:latin typeface="+mn-lt"/>
                <a:ea typeface="+mn-ea"/>
                <a:cs typeface="+mn-cs"/>
              </a:rPr>
              <a:t>tv</a:t>
            </a:r>
            <a:r>
              <a:rPr lang="en-US" sz="1200" kern="1200" dirty="0" smtClean="0">
                <a:solidFill>
                  <a:schemeClr val="tx1"/>
                </a:solidFill>
                <a:effectLst/>
                <a:latin typeface="+mn-lt"/>
                <a:ea typeface="+mn-ea"/>
                <a:cs typeface="+mn-cs"/>
              </a:rPr>
              <a:t> shows.</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Watch the trailblazers film </a:t>
            </a:r>
            <a:r>
              <a:rPr lang="en-US" sz="1200" kern="1200" dirty="0" smtClean="0">
                <a:solidFill>
                  <a:schemeClr val="tx1"/>
                </a:solidFill>
                <a:effectLst/>
                <a:latin typeface="+mn-lt"/>
                <a:ea typeface="+mn-ea"/>
                <a:cs typeface="+mn-cs"/>
              </a:rPr>
              <a:t>and full orchestral performance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have a discussion about what you have just seen.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Listening task</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Watch and listen to the full performance again and ask your students to make a list of what they are hearing. Make sure there is a clock or stopwatch on the screen too so that they can note down the time at which events occur.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Encourage your class to fill this in fully thus creating a list of ‘events’ in the music and their corresponding time. You may have to listen several times.</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Split your class into smaller working groups. </a:t>
            </a:r>
            <a:r>
              <a:rPr lang="en-GB" sz="1200" kern="1200" dirty="0" smtClean="0">
                <a:solidFill>
                  <a:schemeClr val="tx1"/>
                </a:solidFill>
                <a:effectLst/>
                <a:latin typeface="+mn-lt"/>
                <a:ea typeface="+mn-ea"/>
                <a:cs typeface="+mn-cs"/>
              </a:rPr>
              <a:t>Ask them to share their ideas and come up with one definitive list. </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Using this list of events, </a:t>
            </a:r>
            <a:r>
              <a:rPr lang="en-GB" sz="1200" kern="1200" dirty="0" smtClean="0">
                <a:solidFill>
                  <a:schemeClr val="tx1"/>
                </a:solidFill>
                <a:effectLst/>
                <a:latin typeface="+mn-lt"/>
                <a:ea typeface="+mn-ea"/>
                <a:cs typeface="+mn-cs"/>
              </a:rPr>
              <a:t>ask each group to plot out the images they would see on screen if this music were a film score. They can do this by adding an extra column to the diagram.</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They could even put drawings in the fifth column showing exactly what the images on screen would look like. This process is sometimes known as ‘storyboarding’.</a:t>
            </a:r>
          </a:p>
          <a:p>
            <a:r>
              <a:rPr lang="en-GB" sz="1200" kern="1200" dirty="0" smtClean="0">
                <a:solidFill>
                  <a:schemeClr val="tx1"/>
                </a:solidFill>
                <a:effectLst/>
                <a:latin typeface="+mn-lt"/>
                <a:ea typeface="+mn-ea"/>
                <a:cs typeface="+mn-cs"/>
              </a:rPr>
              <a:t>	</a:t>
            </a:r>
          </a:p>
          <a:p>
            <a:pPr lvl="0"/>
            <a:r>
              <a:rPr lang="en-GB" sz="1200" b="1" kern="1200" dirty="0" smtClean="0">
                <a:solidFill>
                  <a:schemeClr val="tx1"/>
                </a:solidFill>
                <a:effectLst/>
                <a:latin typeface="+mn-lt"/>
                <a:ea typeface="+mn-ea"/>
                <a:cs typeface="+mn-cs"/>
              </a:rPr>
              <a:t>FINALLY</a:t>
            </a:r>
            <a:r>
              <a:rPr lang="en-GB" sz="1200" kern="1200" dirty="0" smtClean="0">
                <a:solidFill>
                  <a:schemeClr val="tx1"/>
                </a:solidFill>
                <a:effectLst/>
                <a:latin typeface="+mn-lt"/>
                <a:ea typeface="+mn-ea"/>
                <a:cs typeface="+mn-cs"/>
              </a:rPr>
              <a:t>, when this is achieved, encourage each group to share their thoughts with the rest of the class</a:t>
            </a:r>
            <a:r>
              <a:rPr lang="en-GB" sz="1200" b="1"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and lead a short discussion. Keep their work safe, you will need it during the next lesson.</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7</a:t>
            </a:fld>
            <a:endParaRPr lang="en-GB"/>
          </a:p>
        </p:txBody>
      </p:sp>
    </p:spTree>
    <p:extLst>
      <p:ext uri="{BB962C8B-B14F-4D97-AF65-F5344CB8AC3E}">
        <p14:creationId xmlns:p14="http://schemas.microsoft.com/office/powerpoint/2010/main" val="1016637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This lesson is all about making images to go with Zimmer’s music. Your students should continue working in their small groups and referring to their ‘storyboard’ but there are two ways to proceed. Choose the option that best fits the resources you have available. If you don’t have such resources, simply skip this lesson or make live images to fit Zimmer’s music!</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Option 1: shoot film</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Each team needs film recording equipment. This could be a digital camera, video recorder or even a smart phone or tablet. Using places within the school and its grounds teams must find, stage and shoot the images listed on their storyboard.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Teams can then edit their images to Zimmer’s music using whatever software you have available. </a:t>
            </a:r>
          </a:p>
          <a:p>
            <a:r>
              <a:rPr lang="en-GB" sz="1200" kern="1200" dirty="0" smtClean="0">
                <a:solidFill>
                  <a:schemeClr val="tx1"/>
                </a:solidFill>
                <a:effectLst/>
                <a:latin typeface="+mn-lt"/>
                <a:ea typeface="+mn-ea"/>
                <a:cs typeface="+mn-cs"/>
              </a:rPr>
              <a:t> </a:t>
            </a:r>
          </a:p>
          <a:p>
            <a:r>
              <a:rPr lang="en-GB" sz="1200" i="1" kern="1200" dirty="0" smtClean="0">
                <a:solidFill>
                  <a:schemeClr val="tx1"/>
                </a:solidFill>
                <a:effectLst/>
                <a:latin typeface="+mn-lt"/>
                <a:ea typeface="+mn-ea"/>
                <a:cs typeface="+mn-cs"/>
              </a:rPr>
              <a:t>Many operating systems come with their own editing software (for example iMovie) but free software is available to download (for example </a:t>
            </a:r>
            <a:r>
              <a:rPr lang="en-GB" sz="1200" i="1" kern="1200" dirty="0" err="1" smtClean="0">
                <a:solidFill>
                  <a:schemeClr val="tx1"/>
                </a:solidFill>
                <a:effectLst/>
                <a:latin typeface="+mn-lt"/>
                <a:ea typeface="+mn-ea"/>
                <a:cs typeface="+mn-cs"/>
              </a:rPr>
              <a:t>Wondershare</a:t>
            </a:r>
            <a:r>
              <a:rPr lang="en-GB" sz="1200" i="1" kern="1200" dirty="0" smtClean="0">
                <a:solidFill>
                  <a:schemeClr val="tx1"/>
                </a:solidFill>
                <a:effectLst/>
                <a:latin typeface="+mn-lt"/>
                <a:ea typeface="+mn-ea"/>
                <a:cs typeface="+mn-cs"/>
              </a:rPr>
              <a:t> </a:t>
            </a:r>
            <a:r>
              <a:rPr lang="en-GB" sz="1200" i="1" kern="1200" dirty="0" err="1" smtClean="0">
                <a:solidFill>
                  <a:schemeClr val="tx1"/>
                </a:solidFill>
                <a:effectLst/>
                <a:latin typeface="+mn-lt"/>
                <a:ea typeface="+mn-ea"/>
                <a:cs typeface="+mn-cs"/>
              </a:rPr>
              <a:t>Filmora</a:t>
            </a:r>
            <a:r>
              <a:rPr lang="en-GB" sz="1200" i="1" kern="1200" dirty="0" smtClean="0">
                <a:solidFill>
                  <a:schemeClr val="tx1"/>
                </a:solidFill>
                <a:effectLst/>
                <a:latin typeface="+mn-lt"/>
                <a:ea typeface="+mn-ea"/>
                <a:cs typeface="+mn-cs"/>
              </a:rPr>
              <a:t>). Video can also be edited on smart phones/tablets and then uploaded into music editing software such as </a:t>
            </a:r>
            <a:r>
              <a:rPr lang="en-GB" sz="1200" i="1" kern="1200" dirty="0" err="1" smtClean="0">
                <a:solidFill>
                  <a:schemeClr val="tx1"/>
                </a:solidFill>
                <a:effectLst/>
                <a:latin typeface="+mn-lt"/>
                <a:ea typeface="+mn-ea"/>
                <a:cs typeface="+mn-cs"/>
              </a:rPr>
              <a:t>Garageband</a:t>
            </a:r>
            <a:r>
              <a:rPr lang="en-GB" sz="1200" i="1" kern="1200" dirty="0" smtClean="0">
                <a:solidFill>
                  <a:schemeClr val="tx1"/>
                </a:solidFill>
                <a:effectLst/>
                <a:latin typeface="+mn-lt"/>
                <a:ea typeface="+mn-ea"/>
                <a:cs typeface="+mn-cs"/>
              </a:rPr>
              <a:t>, Logic, Sibelius.</a:t>
            </a:r>
            <a:endParaRPr lang="en-GB" sz="1200" kern="1200" dirty="0" smtClean="0">
              <a:solidFill>
                <a:schemeClr val="tx1"/>
              </a:solidFill>
              <a:effectLst/>
              <a:latin typeface="+mn-lt"/>
              <a:ea typeface="+mn-ea"/>
              <a:cs typeface="+mn-cs"/>
            </a:endParaRPr>
          </a:p>
          <a:p>
            <a:r>
              <a:rPr lang="en-GB" sz="1200" b="1" u="none" strike="noStrike"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Option 2: find film</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Use the internet to source film clips (i.e. YouTube) and edit these to Zimmer’s music. The easiest way to do this is to simply find existing edited films and try them alongside Zimmer’s music. A good place to start would be clips from films to which Zimmer has already written the music (‘Blue Planet’, ‘Planet Earth’, etc.). Many such films are available on YouTube.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Your students could also edit existing film clips together to make a new film. To do this the clips must first be uploaded into your editing software. Again, free downloads are available (see above).</a:t>
            </a:r>
          </a:p>
        </p:txBody>
      </p:sp>
      <p:sp>
        <p:nvSpPr>
          <p:cNvPr id="4" name="Slide Number Placeholder 3"/>
          <p:cNvSpPr>
            <a:spLocks noGrp="1"/>
          </p:cNvSpPr>
          <p:nvPr>
            <p:ph type="sldNum" sz="quarter" idx="10"/>
          </p:nvPr>
        </p:nvSpPr>
        <p:spPr/>
        <p:txBody>
          <a:bodyPr/>
          <a:lstStyle/>
          <a:p>
            <a:fld id="{08E0173E-EBA2-48AB-9925-0CC0F9A67AEC}" type="slidenum">
              <a:rPr lang="en-GB" smtClean="0"/>
              <a:t>13</a:t>
            </a:fld>
            <a:endParaRPr lang="en-GB"/>
          </a:p>
        </p:txBody>
      </p:sp>
    </p:spTree>
    <p:extLst>
      <p:ext uri="{BB962C8B-B14F-4D97-AF65-F5344CB8AC3E}">
        <p14:creationId xmlns:p14="http://schemas.microsoft.com/office/powerpoint/2010/main" val="3607795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Warm-up</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Begin with your class sitting in a circle. Ask the students to close their eyes and listen. When you have absolute silence make a very soft shimmery sound by quickly tapping your fingers on your knees.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Stop and ask everyone if they heard the shimmering sound. Perhaps students sat right across the circle from you won’t have heard it so repeat the activity and this time, ask students to join in with the sound when they hear the person next to them. Your shimmer will then gradually spread around the circle. Challenge your class to stop when the person next to them stops too (this is much harder!).</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Explain that you have just made a ‘shimmer’ – </a:t>
            </a:r>
            <a:r>
              <a:rPr lang="en-US" sz="1200" kern="1200" dirty="0" smtClean="0">
                <a:solidFill>
                  <a:schemeClr val="tx1"/>
                </a:solidFill>
                <a:effectLst/>
                <a:latin typeface="+mn-lt"/>
                <a:ea typeface="+mn-ea"/>
                <a:cs typeface="+mn-cs"/>
              </a:rPr>
              <a:t>similar to the sound at the beginning of Zimmer’s piece. </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Look at your instrument collection. </a:t>
            </a:r>
            <a:r>
              <a:rPr lang="en-US" sz="1200" kern="1200" dirty="0" smtClean="0">
                <a:solidFill>
                  <a:schemeClr val="tx1"/>
                </a:solidFill>
                <a:effectLst/>
                <a:latin typeface="+mn-lt"/>
                <a:ea typeface="+mn-ea"/>
                <a:cs typeface="+mn-cs"/>
              </a:rPr>
              <a:t>Ask the students to suggest some unpitched instruments to join in with the shimmer – these could be instruments capable of making a soft, continuous sound or capable of being played in such a way (i.e. a drum can be tapped lightly with the fingers instead of hit with a beater). Add some of these suggestions to your class shimmer.</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Now try adding some pitched instruments.</a:t>
            </a:r>
            <a:r>
              <a:rPr lang="en-US"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Remind your class to keep their shimmer as quiet as possible. The technical term for this is ‘pianissimo’. Should they all shimmer at the same time or should they stagger the entries of the different types of shimmer?</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Now it’s time to add some singing to your shimmer. </a:t>
            </a:r>
            <a:r>
              <a:rPr lang="en-US" sz="1200" kern="1200" dirty="0" smtClean="0">
                <a:solidFill>
                  <a:schemeClr val="tx1"/>
                </a:solidFill>
                <a:effectLst/>
                <a:latin typeface="+mn-lt"/>
                <a:ea typeface="+mn-ea"/>
                <a:cs typeface="+mn-cs"/>
              </a:rPr>
              <a:t>Zimmer makes a series of short melodies by selecting just three or four pitches from this scale:</a:t>
            </a:r>
            <a:endParaRPr lang="en-GB" sz="14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Feel free to adapt these notes to suit the instruments you have and the ability of your young musicians.</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Teach these notes to your students – they can play them on instruments and/or sing them. Ask a volunteer to invent a short fragment of melody by choosing just three or four pitches and putting them in an order. Write this on the board and encourage half of your circle to sing and play it slowly. Everyone else can continue with the shimmer.</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Split the class back into their groups </a:t>
            </a:r>
            <a:r>
              <a:rPr lang="en-US" sz="1200" kern="1200" dirty="0" smtClean="0">
                <a:solidFill>
                  <a:schemeClr val="tx1"/>
                </a:solidFill>
                <a:effectLst/>
                <a:latin typeface="+mn-lt"/>
                <a:ea typeface="+mn-ea"/>
                <a:cs typeface="+mn-cs"/>
              </a:rPr>
              <a:t>and ask each team to invent at least two short melodies using the method above.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Their resulting piece should have this structure:</a:t>
            </a:r>
            <a:endParaRPr lang="en-GB" sz="14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Soft shimmer throughout</a:t>
            </a:r>
            <a:endParaRPr lang="en-GB"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Short melodies alternate back and forth</a:t>
            </a:r>
            <a:endParaRPr lang="en-GB" sz="14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Lots of space and stillness</a:t>
            </a:r>
            <a:endParaRPr lang="en-GB" sz="14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GB" sz="14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FINALLY</a:t>
            </a:r>
            <a:r>
              <a:rPr lang="en-US" sz="1200" kern="1200" dirty="0" smtClean="0">
                <a:solidFill>
                  <a:schemeClr val="tx1"/>
                </a:solidFill>
                <a:effectLst/>
                <a:latin typeface="+mn-lt"/>
                <a:ea typeface="+mn-ea"/>
                <a:cs typeface="+mn-cs"/>
              </a:rPr>
              <a:t>, bring the class back together and hear each group one by one. Give gentle feedback and encourage your students to carefully write down what they have done. They will return to this later.</a:t>
            </a:r>
            <a:endParaRPr lang="en-GB"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15</a:t>
            </a:fld>
            <a:endParaRPr lang="en-GB"/>
          </a:p>
        </p:txBody>
      </p:sp>
    </p:spTree>
    <p:extLst>
      <p:ext uri="{BB962C8B-B14F-4D97-AF65-F5344CB8AC3E}">
        <p14:creationId xmlns:p14="http://schemas.microsoft.com/office/powerpoint/2010/main" val="1271007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200" b="1" kern="1200" dirty="0" smtClean="0">
                <a:solidFill>
                  <a:schemeClr val="tx1"/>
                </a:solidFill>
                <a:effectLst/>
                <a:latin typeface="+mn-lt"/>
                <a:ea typeface="+mn-ea"/>
                <a:cs typeface="+mn-cs"/>
              </a:rPr>
              <a:t>Warm-up</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Repeat the warm-up from the last lesson and then talk and sing through your ‘shimmering introduction’. Get the instruments out and play through it making sure that everyone has the same instrument as last week.</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Remind your class </a:t>
            </a:r>
            <a:r>
              <a:rPr lang="en-US" sz="1200" kern="1200" dirty="0" smtClean="0">
                <a:solidFill>
                  <a:schemeClr val="tx1"/>
                </a:solidFill>
                <a:effectLst/>
                <a:latin typeface="+mn-lt"/>
                <a:ea typeface="+mn-ea"/>
                <a:cs typeface="+mn-cs"/>
              </a:rPr>
              <a:t>that Zimmer’s piece gets a bit ‘busier’ during the middle.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Zimmer uses just three pitches during this section. Ask your class to choose three notes from the scale.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For example, your students may choose G, A, C – make sure that everyone with a pitched instrument can play the chosen pitches.</a:t>
            </a: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This is the same set of notes you used for the melodies in the last lesson.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err="1" smtClean="0">
                <a:solidFill>
                  <a:schemeClr val="tx1"/>
                </a:solidFill>
                <a:effectLst/>
                <a:latin typeface="+mn-lt"/>
                <a:ea typeface="+mn-ea"/>
                <a:cs typeface="+mn-cs"/>
              </a:rPr>
              <a:t>Practise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playing through your chosen notes encouraging everyone who has a pitched instrument to play each note.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Students with unpitched instruments can help with counting or provide a gentle pulse to keep everyone together.</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This is a great way to introduce some technical terms or to begin teaching notation. These patterns are all different lengths, just like in Zimmer’s piece. This is so that every repeat creates a different collision of notes. The technical term for this is phasing.</a:t>
            </a:r>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Explain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Zimmer has all of these different note lengths (</a:t>
            </a:r>
            <a:r>
              <a:rPr lang="en-US" sz="1200" u="sng" kern="1200" dirty="0" smtClean="0">
                <a:solidFill>
                  <a:schemeClr val="tx1"/>
                </a:solidFill>
                <a:effectLst/>
                <a:latin typeface="+mn-lt"/>
                <a:ea typeface="+mn-ea"/>
                <a:cs typeface="+mn-cs"/>
              </a:rPr>
              <a:t>durations</a:t>
            </a:r>
            <a:r>
              <a:rPr lang="en-US" sz="1200" kern="1200" dirty="0" smtClean="0">
                <a:solidFill>
                  <a:schemeClr val="tx1"/>
                </a:solidFill>
                <a:effectLst/>
                <a:latin typeface="+mn-lt"/>
                <a:ea typeface="+mn-ea"/>
                <a:cs typeface="+mn-cs"/>
              </a:rPr>
              <a:t>) layered up in his piece. Split the class into smaller groups and challenge each team to make a piece that layers up these different patterns. Unpitched players may add infrequent rumbles and surprises to the texture.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FINALLY</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bring the class back together and hear each group one by one giving some gentle feedback as you go through.</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Again, make sure the students write down what they have done and who played which element.</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17</a:t>
            </a:fld>
            <a:endParaRPr lang="en-GB"/>
          </a:p>
        </p:txBody>
      </p:sp>
    </p:spTree>
    <p:extLst>
      <p:ext uri="{BB962C8B-B14F-4D97-AF65-F5344CB8AC3E}">
        <p14:creationId xmlns:p14="http://schemas.microsoft.com/office/powerpoint/2010/main" val="1538497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Warm-up</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Begin this lesson by leading a quick brainstorming activity. Ask your students to think of things associated with planet earth and make a huge list on the board. These can be descriptions of landscape life on the planet or even scientific facts.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Split the class </a:t>
            </a:r>
            <a:r>
              <a:rPr lang="en-US" sz="1200" kern="1200" dirty="0" smtClean="0">
                <a:solidFill>
                  <a:schemeClr val="tx1"/>
                </a:solidFill>
                <a:effectLst/>
                <a:latin typeface="+mn-lt"/>
                <a:ea typeface="+mn-ea"/>
                <a:cs typeface="+mn-cs"/>
              </a:rPr>
              <a:t>back into their smaller working groups.</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Ask each group to choose three things from the list on the board making sure that, if possible, each group chooses something different from the others.</a:t>
            </a:r>
            <a:endParaRPr lang="en-GB"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Ask each group to make a leitmotif </a:t>
            </a:r>
            <a:r>
              <a:rPr lang="en-US" sz="1200" kern="1200" dirty="0" smtClean="0">
                <a:solidFill>
                  <a:schemeClr val="tx1"/>
                </a:solidFill>
                <a:effectLst/>
                <a:latin typeface="+mn-lt"/>
                <a:ea typeface="+mn-ea"/>
                <a:cs typeface="+mn-cs"/>
              </a:rPr>
              <a:t>to represent each of the things on their list. A musical motif that describes something (usually in a film or opera) is called a leitmotif. It can be a rhythm, a collection of notes or even a sound effect. Encourage your students to keep their motifs short and simple, and to use the same instruments they have been using so far on the project.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Challenge each group</a:t>
            </a:r>
            <a:r>
              <a:rPr lang="en-US" sz="1200" kern="1200" dirty="0" smtClean="0">
                <a:solidFill>
                  <a:schemeClr val="tx1"/>
                </a:solidFill>
                <a:effectLst/>
                <a:latin typeface="+mn-lt"/>
                <a:ea typeface="+mn-ea"/>
                <a:cs typeface="+mn-cs"/>
              </a:rPr>
              <a:t> to make a short piece from their leitmotifs. They could use the following questions to guide them:</a:t>
            </a:r>
            <a:endParaRPr lang="en-GB"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goes first?</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goes last?</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Do any of the leitmotifs fit together?</a:t>
            </a:r>
            <a:endParaRPr lang="en-GB"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Do the leitmotifs overlap, transform or repeat?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FINALLY</a:t>
            </a:r>
            <a:r>
              <a:rPr lang="en-US" sz="1200" kern="1200" dirty="0" smtClean="0">
                <a:solidFill>
                  <a:schemeClr val="tx1"/>
                </a:solidFill>
                <a:effectLst/>
                <a:latin typeface="+mn-lt"/>
                <a:ea typeface="+mn-ea"/>
                <a:cs typeface="+mn-cs"/>
              </a:rPr>
              <a:t>, hear each group one by one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again give some feedback. If you have time, allow the groups five minutes to recap the other two sections of music they have made (the shimmering intro and the three note patterns).</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20</a:t>
            </a:fld>
            <a:endParaRPr lang="en-GB"/>
          </a:p>
        </p:txBody>
      </p:sp>
    </p:spTree>
    <p:extLst>
      <p:ext uri="{BB962C8B-B14F-4D97-AF65-F5344CB8AC3E}">
        <p14:creationId xmlns:p14="http://schemas.microsoft.com/office/powerpoint/2010/main" val="1400693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smtClean="0">
                <a:solidFill>
                  <a:schemeClr val="tx1"/>
                </a:solidFill>
                <a:effectLst/>
                <a:latin typeface="+mn-lt"/>
                <a:ea typeface="+mn-ea"/>
                <a:cs typeface="+mn-cs"/>
              </a:rPr>
              <a:t>This lesson is about creating music for film. Ideally you will return to the films that were found or created in lesson 2. You can however do this task with any film clip, simply choose a clip with a lot of action and mute the sound. Again, a stopwatch on the screen will help.</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Explain </a:t>
            </a:r>
            <a:r>
              <a:rPr lang="en-US" sz="1200" kern="1200" dirty="0" smtClean="0">
                <a:solidFill>
                  <a:schemeClr val="tx1"/>
                </a:solidFill>
                <a:effectLst/>
                <a:latin typeface="+mn-lt"/>
                <a:ea typeface="+mn-ea"/>
                <a:cs typeface="+mn-cs"/>
              </a:rPr>
              <a:t>to your students that the next two lessons will be about creating new music for film.</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When composers are commissioned to write music for film they sit down with the director and watch it without music in a process called ‘spotting’. During this viewing they list the events, actions and emotions that require music alongside the time at which they occur. Then together, the composer and director agree on where the music will be placed and what style it will have.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There are five commonly used types of film music, as follows:</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DIEGETIC</a:t>
            </a:r>
            <a:r>
              <a:rPr lang="en-US" sz="1200" kern="1200" dirty="0" smtClean="0">
                <a:solidFill>
                  <a:schemeClr val="tx1"/>
                </a:solidFill>
                <a:effectLst/>
                <a:latin typeface="+mn-lt"/>
                <a:ea typeface="+mn-ea"/>
                <a:cs typeface="+mn-cs"/>
              </a:rPr>
              <a:t> – sounds/music that can be heard by the characters within the film as well as the audience</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FOLEY </a:t>
            </a:r>
            <a:r>
              <a:rPr lang="en-US" sz="1200" kern="1200" dirty="0" smtClean="0">
                <a:solidFill>
                  <a:schemeClr val="tx1"/>
                </a:solidFill>
                <a:effectLst/>
                <a:latin typeface="+mn-lt"/>
                <a:ea typeface="+mn-ea"/>
                <a:cs typeface="+mn-cs"/>
              </a:rPr>
              <a:t>– sound effects, non-musical sounds</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MICKEY MOUSING </a:t>
            </a:r>
            <a:r>
              <a:rPr lang="en-US" sz="1200" kern="1200" dirty="0" smtClean="0">
                <a:solidFill>
                  <a:schemeClr val="tx1"/>
                </a:solidFill>
                <a:effectLst/>
                <a:latin typeface="+mn-lt"/>
                <a:ea typeface="+mn-ea"/>
                <a:cs typeface="+mn-cs"/>
              </a:rPr>
              <a:t>– opportunities for music to perfectly mimic the action as in cartoons (musical footsteps, etc.)</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ATMOSPHERE </a:t>
            </a:r>
            <a:r>
              <a:rPr lang="en-US" sz="1200" kern="1200" dirty="0" smtClean="0">
                <a:solidFill>
                  <a:schemeClr val="tx1"/>
                </a:solidFill>
                <a:effectLst/>
                <a:latin typeface="+mn-lt"/>
                <a:ea typeface="+mn-ea"/>
                <a:cs typeface="+mn-cs"/>
              </a:rPr>
              <a:t>– created by music alone. Sometimes called ‘underscore’</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LEITMOTIF</a:t>
            </a:r>
            <a:r>
              <a:rPr lang="en-US" sz="1200" kern="1200" dirty="0" smtClean="0">
                <a:solidFill>
                  <a:schemeClr val="tx1"/>
                </a:solidFill>
                <a:effectLst/>
                <a:latin typeface="+mn-lt"/>
                <a:ea typeface="+mn-ea"/>
                <a:cs typeface="+mn-cs"/>
              </a:rPr>
              <a:t> – small motifs that represent a specific character/place/emotion/theme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lvl="0"/>
            <a:r>
              <a:rPr lang="en-US" sz="1200" b="1" kern="1200" dirty="0" smtClean="0">
                <a:solidFill>
                  <a:schemeClr val="tx1"/>
                </a:solidFill>
                <a:effectLst/>
                <a:latin typeface="+mn-lt"/>
                <a:ea typeface="+mn-ea"/>
                <a:cs typeface="+mn-cs"/>
              </a:rPr>
              <a:t>Play your chosen film clip to the class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without sound</a:t>
            </a:r>
            <a:r>
              <a:rPr lang="en-US" sz="1200" kern="1200" dirty="0" smtClean="0">
                <a:solidFill>
                  <a:schemeClr val="tx1"/>
                </a:solidFill>
                <a:effectLst/>
                <a:latin typeface="+mn-lt"/>
                <a:ea typeface="+mn-ea"/>
                <a:cs typeface="+mn-cs"/>
              </a:rPr>
              <a:t>. Ask them to note down everything including characters, events, actions, emotions, scenery, and to note alongside these events the exact time at which they occur. </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Working in your small groups again, </a:t>
            </a:r>
            <a:r>
              <a:rPr lang="en-US" sz="1200" kern="1200" dirty="0" smtClean="0">
                <a:solidFill>
                  <a:schemeClr val="tx1"/>
                </a:solidFill>
                <a:effectLst/>
                <a:latin typeface="+mn-lt"/>
                <a:ea typeface="+mn-ea"/>
                <a:cs typeface="+mn-cs"/>
              </a:rPr>
              <a:t>ask each team to collate their ideas and come up with one list.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Challenge </a:t>
            </a:r>
            <a:r>
              <a:rPr lang="en-US" sz="1200" kern="1200" dirty="0" smtClean="0">
                <a:solidFill>
                  <a:schemeClr val="tx1"/>
                </a:solidFill>
                <a:effectLst/>
                <a:latin typeface="+mn-lt"/>
                <a:ea typeface="+mn-ea"/>
                <a:cs typeface="+mn-cs"/>
              </a:rPr>
              <a:t>each group to use this list to help structure all of the musical ideas they have made so far (the shimmering intro, the three-note patterns and their ‘earth’ leitmotifs) into one piece that fits with the film. Allow them the rest of the lesson to do this and make sure that each group can see the film they are playing to as they work. Give them a deadline of ten minutes before the end of the lesson to have their music completed.</a:t>
            </a:r>
            <a:endParaRPr lang="en-GB"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FINALLY</a:t>
            </a:r>
            <a:r>
              <a:rPr lang="en-US" sz="1200" kern="1200" dirty="0" smtClean="0">
                <a:solidFill>
                  <a:schemeClr val="tx1"/>
                </a:solidFill>
                <a:effectLst/>
                <a:latin typeface="+mn-lt"/>
                <a:ea typeface="+mn-ea"/>
                <a:cs typeface="+mn-cs"/>
              </a:rPr>
              <a:t>, ask each group to perform their live film score to picture. You might like to invite an audience in to watch or you could simply record these performances and perhaps edit them back onto the films later.</a:t>
            </a:r>
            <a:r>
              <a:rPr lang="en-US"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8E0173E-EBA2-48AB-9925-0CC0F9A67AEC}" type="slidenum">
              <a:rPr lang="en-GB" smtClean="0"/>
              <a:t>23</a:t>
            </a:fld>
            <a:endParaRPr lang="en-GB"/>
          </a:p>
        </p:txBody>
      </p:sp>
    </p:spTree>
    <p:extLst>
      <p:ext uri="{BB962C8B-B14F-4D97-AF65-F5344CB8AC3E}">
        <p14:creationId xmlns:p14="http://schemas.microsoft.com/office/powerpoint/2010/main" val="3252761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2059253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2085852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1399734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397588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481A403-004B-4248-A23B-5ADCC132B12D}" type="datetimeFigureOut">
              <a:rPr lang="en-GB" smtClean="0"/>
              <a:t>25/07/2019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342675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481A403-004B-4248-A23B-5ADCC132B12D}" type="datetimeFigureOut">
              <a:rPr lang="en-GB" smtClean="0"/>
              <a:t>25/07/2019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174798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481A403-004B-4248-A23B-5ADCC132B12D}" type="datetimeFigureOut">
              <a:rPr lang="en-GB" smtClean="0"/>
              <a:t>25/07/2019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404308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481A403-004B-4248-A23B-5ADCC132B12D}" type="datetimeFigureOut">
              <a:rPr lang="en-GB" smtClean="0"/>
              <a:t>25/07/2019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212829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1A403-004B-4248-A23B-5ADCC132B12D}" type="datetimeFigureOut">
              <a:rPr lang="en-GB" smtClean="0"/>
              <a:t>25/07/2019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306704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81A403-004B-4248-A23B-5ADCC132B12D}" type="datetimeFigureOut">
              <a:rPr lang="en-GB" smtClean="0"/>
              <a:t>25/07/2019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1066149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81A403-004B-4248-A23B-5ADCC132B12D}" type="datetimeFigureOut">
              <a:rPr lang="en-GB" smtClean="0"/>
              <a:t>25/07/2019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6BEC71-46C7-4C26-B997-7E1FC4DF8DC7}" type="slidenum">
              <a:rPr lang="en-GB" smtClean="0"/>
              <a:t>‹#›</a:t>
            </a:fld>
            <a:endParaRPr lang="en-GB"/>
          </a:p>
        </p:txBody>
      </p:sp>
    </p:spTree>
    <p:extLst>
      <p:ext uri="{BB962C8B-B14F-4D97-AF65-F5344CB8AC3E}">
        <p14:creationId xmlns:p14="http://schemas.microsoft.com/office/powerpoint/2010/main" val="9678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81A403-004B-4248-A23B-5ADCC132B12D}" type="datetimeFigureOut">
              <a:rPr lang="en-GB" smtClean="0"/>
              <a:t>25/07/2019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6BEC71-46C7-4C26-B997-7E1FC4DF8DC7}" type="slidenum">
              <a:rPr lang="en-GB" smtClean="0"/>
              <a:t>‹#›</a:t>
            </a:fld>
            <a:endParaRPr lang="en-GB"/>
          </a:p>
        </p:txBody>
      </p:sp>
    </p:spTree>
    <p:extLst>
      <p:ext uri="{BB962C8B-B14F-4D97-AF65-F5344CB8AC3E}">
        <p14:creationId xmlns:p14="http://schemas.microsoft.com/office/powerpoint/2010/main" val="39070935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bbc.co.uk/teach/ten-pieces/classical-music-hans-zimmer-earth/zh4k382"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3.wdp"/></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bbc.com/teach/ten-pieces/KS2-gustav-holst-mars-from-the-planets/zf6hsrd"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bbc.co.uk/send/u16990874?ptrt=https://www.bbc.com/teach/ten-piec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BCFS2072\UserData$\learnp02\Desktop\Trailblazer logo-template\Trailblazers logo COLOU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836711"/>
            <a:ext cx="7056783" cy="5162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955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159516" y="1194868"/>
            <a:ext cx="8824968" cy="843478"/>
          </a:xfrm>
        </p:spPr>
        <p:txBody>
          <a:bodyPr>
            <a:noAutofit/>
          </a:bodyPr>
          <a:lstStyle/>
          <a:p>
            <a:pPr algn="ctr"/>
            <a:r>
              <a:rPr lang="en-GB" b="1" dirty="0">
                <a:solidFill>
                  <a:schemeClr val="tx1">
                    <a:lumMod val="85000"/>
                    <a:lumOff val="15000"/>
                  </a:schemeClr>
                </a:solidFill>
              </a:rPr>
              <a:t>W</a:t>
            </a:r>
            <a:r>
              <a:rPr lang="en-GB" b="1" dirty="0" smtClean="0">
                <a:solidFill>
                  <a:schemeClr val="tx1">
                    <a:lumMod val="85000"/>
                    <a:lumOff val="15000"/>
                  </a:schemeClr>
                </a:solidFill>
              </a:rPr>
              <a:t>atch </a:t>
            </a:r>
            <a:r>
              <a:rPr lang="en-GB" b="1" dirty="0">
                <a:solidFill>
                  <a:schemeClr val="tx1">
                    <a:lumMod val="85000"/>
                    <a:lumOff val="15000"/>
                  </a:schemeClr>
                </a:solidFill>
              </a:rPr>
              <a:t>the </a:t>
            </a:r>
            <a:r>
              <a:rPr lang="en-GB" b="1" dirty="0" smtClean="0">
                <a:solidFill>
                  <a:schemeClr val="tx1">
                    <a:lumMod val="85000"/>
                    <a:lumOff val="15000"/>
                  </a:schemeClr>
                </a:solidFill>
              </a:rPr>
              <a:t>orchestral </a:t>
            </a:r>
            <a:r>
              <a:rPr lang="en-GB" b="1" dirty="0">
                <a:solidFill>
                  <a:schemeClr val="tx1">
                    <a:lumMod val="85000"/>
                    <a:lumOff val="15000"/>
                  </a:schemeClr>
                </a:solidFill>
              </a:rPr>
              <a:t>performance</a:t>
            </a:r>
          </a:p>
        </p:txBody>
      </p:sp>
      <p:pic>
        <p:nvPicPr>
          <p:cNvPr id="15361" name="Picture 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223628" y="2398385"/>
            <a:ext cx="6696743" cy="376691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Batems03\AppData\Local\Microsoft\Windows\Temporary Internet Files\Content.IE5\EBM0TSJD\play[1].png">
            <a:hlinkClick r:id="rId3"/>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0470" y="3960313"/>
            <a:ext cx="643059" cy="64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976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2"/>
          <p:cNvSpPr txBox="1">
            <a:spLocks/>
          </p:cNvSpPr>
          <p:nvPr/>
        </p:nvSpPr>
        <p:spPr>
          <a:xfrm>
            <a:off x="611560" y="1340768"/>
            <a:ext cx="7920880" cy="144016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GB" sz="3600" b="1" dirty="0">
                <a:solidFill>
                  <a:schemeClr val="tx1">
                    <a:lumMod val="85000"/>
                    <a:lumOff val="15000"/>
                  </a:schemeClr>
                </a:solidFill>
              </a:rPr>
              <a:t>Listen carefully, and create a ‘list of events’ in the music</a:t>
            </a:r>
          </a:p>
        </p:txBody>
      </p:sp>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bwMode="auto">
          <a:xfrm>
            <a:off x="1439652" y="2780928"/>
            <a:ext cx="6264696" cy="3523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1287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179512" y="1268762"/>
            <a:ext cx="8964488" cy="853787"/>
          </a:xfrm>
        </p:spPr>
        <p:txBody>
          <a:bodyPr>
            <a:normAutofit/>
          </a:bodyPr>
          <a:lstStyle/>
          <a:p>
            <a:pPr lvl="0"/>
            <a:r>
              <a:rPr lang="en-GB" b="1" dirty="0">
                <a:solidFill>
                  <a:schemeClr val="tx1">
                    <a:lumMod val="85000"/>
                    <a:lumOff val="15000"/>
                  </a:schemeClr>
                </a:solidFill>
              </a:rPr>
              <a:t>Create a </a:t>
            </a:r>
            <a:r>
              <a:rPr lang="en-GB" b="1" dirty="0" smtClean="0">
                <a:solidFill>
                  <a:schemeClr val="tx1">
                    <a:lumMod val="85000"/>
                    <a:lumOff val="15000"/>
                  </a:schemeClr>
                </a:solidFill>
              </a:rPr>
              <a:t>storyboard!</a:t>
            </a:r>
            <a:endParaRPr lang="en-GB" b="1" dirty="0">
              <a:solidFill>
                <a:schemeClr val="tx1">
                  <a:lumMod val="85000"/>
                  <a:lumOff val="15000"/>
                </a:schemeClr>
              </a:solidFill>
            </a:endParaRPr>
          </a:p>
        </p:txBody>
      </p:sp>
      <p:sp>
        <p:nvSpPr>
          <p:cNvPr id="10" name="Text Placeholder 2"/>
          <p:cNvSpPr txBox="1">
            <a:spLocks/>
          </p:cNvSpPr>
          <p:nvPr/>
        </p:nvSpPr>
        <p:spPr>
          <a:xfrm>
            <a:off x="1187624" y="2420889"/>
            <a:ext cx="6768752" cy="19442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800" dirty="0">
                <a:solidFill>
                  <a:schemeClr val="tx1">
                    <a:lumMod val="85000"/>
                    <a:lumOff val="15000"/>
                  </a:schemeClr>
                </a:solidFill>
              </a:rPr>
              <a:t>What images </a:t>
            </a:r>
            <a:r>
              <a:rPr lang="en-GB" sz="2800" dirty="0" smtClean="0">
                <a:solidFill>
                  <a:schemeClr val="tx1">
                    <a:lumMod val="85000"/>
                    <a:lumOff val="15000"/>
                  </a:schemeClr>
                </a:solidFill>
              </a:rPr>
              <a:t>would you like </a:t>
            </a:r>
            <a:r>
              <a:rPr lang="en-GB" sz="2800" dirty="0">
                <a:solidFill>
                  <a:schemeClr val="tx1">
                    <a:lumMod val="85000"/>
                    <a:lumOff val="15000"/>
                  </a:schemeClr>
                </a:solidFill>
              </a:rPr>
              <a:t>to see with each of these </a:t>
            </a:r>
            <a:r>
              <a:rPr lang="en-GB" sz="2800" dirty="0" smtClean="0">
                <a:solidFill>
                  <a:schemeClr val="tx1">
                    <a:lumMod val="85000"/>
                    <a:lumOff val="15000"/>
                  </a:schemeClr>
                </a:solidFill>
              </a:rPr>
              <a:t>events?</a:t>
            </a:r>
            <a:endParaRPr lang="en-GB" sz="2800" dirty="0">
              <a:solidFill>
                <a:schemeClr val="tx1">
                  <a:lumMod val="85000"/>
                  <a:lumOff val="15000"/>
                </a:schemeClr>
              </a:solidFill>
            </a:endParaRPr>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67744" y="3717032"/>
            <a:ext cx="4608512" cy="2592288"/>
          </a:xfrm>
          <a:prstGeom prst="rect">
            <a:avLst/>
          </a:prstGeom>
        </p:spPr>
      </p:pic>
    </p:spTree>
    <p:extLst>
      <p:ext uri="{BB962C8B-B14F-4D97-AF65-F5344CB8AC3E}">
        <p14:creationId xmlns:p14="http://schemas.microsoft.com/office/powerpoint/2010/main" val="3414802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581128"/>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060450" y="1988840"/>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2</a:t>
            </a:r>
          </a:p>
          <a:p>
            <a:pPr marL="0" indent="0" algn="ctr">
              <a:buNone/>
            </a:pPr>
            <a:r>
              <a:rPr lang="en-GB" sz="3600" dirty="0" smtClean="0">
                <a:solidFill>
                  <a:schemeClr val="tx1">
                    <a:lumMod val="85000"/>
                    <a:lumOff val="15000"/>
                  </a:schemeClr>
                </a:solidFill>
              </a:rPr>
              <a:t>Make the film to fit the music</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322005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179512" y="1196752"/>
            <a:ext cx="8964488" cy="853787"/>
          </a:xfrm>
        </p:spPr>
        <p:txBody>
          <a:bodyPr>
            <a:normAutofit/>
          </a:bodyPr>
          <a:lstStyle/>
          <a:p>
            <a:pPr lvl="0"/>
            <a:r>
              <a:rPr lang="en-GB" b="1" dirty="0" smtClean="0">
                <a:solidFill>
                  <a:schemeClr val="tx1">
                    <a:lumMod val="85000"/>
                    <a:lumOff val="15000"/>
                  </a:schemeClr>
                </a:solidFill>
              </a:rPr>
              <a:t>Let’s start filming!</a:t>
            </a:r>
            <a:endParaRPr lang="en-GB" b="1" dirty="0">
              <a:solidFill>
                <a:schemeClr val="tx1">
                  <a:lumMod val="85000"/>
                  <a:lumOff val="15000"/>
                </a:schemeClr>
              </a:solidFill>
            </a:endParaRPr>
          </a:p>
        </p:txBody>
      </p:sp>
      <p:sp>
        <p:nvSpPr>
          <p:cNvPr id="10" name="Text Placeholder 2"/>
          <p:cNvSpPr txBox="1">
            <a:spLocks/>
          </p:cNvSpPr>
          <p:nvPr/>
        </p:nvSpPr>
        <p:spPr>
          <a:xfrm>
            <a:off x="971600" y="2274436"/>
            <a:ext cx="7200800" cy="19442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800" dirty="0">
                <a:solidFill>
                  <a:schemeClr val="tx1">
                    <a:lumMod val="85000"/>
                    <a:lumOff val="15000"/>
                  </a:schemeClr>
                </a:solidFill>
              </a:rPr>
              <a:t>If you have recording equipment, then great; if not, have a look at existing film clips on the internet and try editing these</a:t>
            </a:r>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47764" y="4005062"/>
            <a:ext cx="4248472" cy="2389765"/>
          </a:xfrm>
          <a:prstGeom prst="rect">
            <a:avLst/>
          </a:prstGeom>
        </p:spPr>
      </p:pic>
    </p:spTree>
    <p:extLst>
      <p:ext uri="{BB962C8B-B14F-4D97-AF65-F5344CB8AC3E}">
        <p14:creationId xmlns:p14="http://schemas.microsoft.com/office/powerpoint/2010/main" val="3508733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9183" y="4509120"/>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323528" y="1988840"/>
            <a:ext cx="8496943"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3</a:t>
            </a:r>
          </a:p>
          <a:p>
            <a:pPr marL="0" indent="0" algn="ctr">
              <a:buNone/>
            </a:pPr>
            <a:r>
              <a:rPr lang="en-GB" sz="3600" dirty="0" smtClean="0">
                <a:solidFill>
                  <a:schemeClr val="tx1">
                    <a:lumMod val="85000"/>
                    <a:lumOff val="15000"/>
                  </a:schemeClr>
                </a:solidFill>
                <a:ea typeface="Calibri"/>
                <a:cs typeface="Arial"/>
              </a:rPr>
              <a:t>Recreating Zimmer - atmosphere</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20488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179512" y="1268762"/>
            <a:ext cx="8964488" cy="853787"/>
          </a:xfrm>
        </p:spPr>
        <p:txBody>
          <a:bodyPr>
            <a:normAutofit/>
          </a:bodyPr>
          <a:lstStyle/>
          <a:p>
            <a:pPr lvl="0"/>
            <a:r>
              <a:rPr lang="en-GB" b="1" dirty="0">
                <a:solidFill>
                  <a:schemeClr val="tx1">
                    <a:lumMod val="85000"/>
                    <a:lumOff val="15000"/>
                  </a:schemeClr>
                </a:solidFill>
              </a:rPr>
              <a:t>Create a shimmery warm-up</a:t>
            </a:r>
          </a:p>
        </p:txBody>
      </p:sp>
      <p:sp>
        <p:nvSpPr>
          <p:cNvPr id="10" name="Text Placeholder 2"/>
          <p:cNvSpPr txBox="1">
            <a:spLocks/>
          </p:cNvSpPr>
          <p:nvPr/>
        </p:nvSpPr>
        <p:spPr>
          <a:xfrm>
            <a:off x="319032" y="2420889"/>
            <a:ext cx="8429432" cy="19442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GB" sz="2800" dirty="0">
                <a:solidFill>
                  <a:schemeClr val="tx1">
                    <a:lumMod val="85000"/>
                    <a:lumOff val="15000"/>
                  </a:schemeClr>
                </a:solidFill>
              </a:rPr>
              <a:t>Play pitches on your instruments, similar to Zimmer at the beginning of his </a:t>
            </a:r>
            <a:r>
              <a:rPr lang="en-GB" sz="2800" dirty="0" smtClean="0">
                <a:solidFill>
                  <a:schemeClr val="tx1">
                    <a:lumMod val="85000"/>
                    <a:lumOff val="15000"/>
                  </a:schemeClr>
                </a:solidFill>
              </a:rPr>
              <a:t>piece.</a:t>
            </a:r>
          </a:p>
          <a:p>
            <a:pPr marL="0" lvl="0" indent="0" algn="ctr">
              <a:buNone/>
            </a:pPr>
            <a:endParaRPr lang="en-GB" sz="2000" dirty="0">
              <a:solidFill>
                <a:schemeClr val="tx1">
                  <a:lumMod val="85000"/>
                  <a:lumOff val="15000"/>
                </a:schemeClr>
              </a:solidFill>
            </a:endParaRPr>
          </a:p>
          <a:p>
            <a:pPr marL="0" lvl="0" indent="0" algn="ctr">
              <a:buNone/>
            </a:pPr>
            <a:r>
              <a:rPr lang="en-GB" sz="2800" dirty="0" smtClean="0">
                <a:solidFill>
                  <a:schemeClr val="tx1">
                    <a:lumMod val="85000"/>
                    <a:lumOff val="15000"/>
                  </a:schemeClr>
                </a:solidFill>
              </a:rPr>
              <a:t>Make </a:t>
            </a:r>
            <a:r>
              <a:rPr lang="en-GB" sz="2800" dirty="0">
                <a:solidFill>
                  <a:schemeClr val="tx1">
                    <a:lumMod val="85000"/>
                    <a:lumOff val="15000"/>
                  </a:schemeClr>
                </a:solidFill>
              </a:rPr>
              <a:t>sure they are really quiet, or </a:t>
            </a:r>
            <a:r>
              <a:rPr lang="en-GB" sz="2800" i="1" dirty="0">
                <a:solidFill>
                  <a:schemeClr val="tx1">
                    <a:lumMod val="85000"/>
                    <a:lumOff val="15000"/>
                  </a:schemeClr>
                </a:solidFill>
              </a:rPr>
              <a:t>pianissimo</a:t>
            </a:r>
            <a:endParaRPr lang="en-GB" sz="2800" dirty="0">
              <a:solidFill>
                <a:schemeClr val="tx1">
                  <a:lumMod val="85000"/>
                  <a:lumOff val="15000"/>
                </a:schemeClr>
              </a:solidFill>
            </a:endParaRPr>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922990" y="4581128"/>
            <a:ext cx="3298021" cy="1855136"/>
          </a:xfrm>
          <a:prstGeom prst="rect">
            <a:avLst/>
          </a:prstGeom>
        </p:spPr>
      </p:pic>
    </p:spTree>
    <p:extLst>
      <p:ext uri="{BB962C8B-B14F-4D97-AF65-F5344CB8AC3E}">
        <p14:creationId xmlns:p14="http://schemas.microsoft.com/office/powerpoint/2010/main" val="456033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437112"/>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0" y="1844824"/>
            <a:ext cx="91440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4</a:t>
            </a:r>
          </a:p>
          <a:p>
            <a:pPr marL="0" indent="0" algn="ctr">
              <a:buNone/>
            </a:pPr>
            <a:r>
              <a:rPr lang="en-GB" sz="3600" dirty="0" smtClean="0">
                <a:solidFill>
                  <a:schemeClr val="tx1">
                    <a:lumMod val="85000"/>
                    <a:lumOff val="15000"/>
                  </a:schemeClr>
                </a:solidFill>
              </a:rPr>
              <a:t>Recreating Zimmer – three-note patterns</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20488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1628800"/>
            <a:ext cx="9144000" cy="853787"/>
          </a:xfrm>
        </p:spPr>
        <p:txBody>
          <a:bodyPr>
            <a:noAutofit/>
          </a:bodyPr>
          <a:lstStyle/>
          <a:p>
            <a:pPr lvl="0"/>
            <a:r>
              <a:rPr lang="en-GB" sz="3600" b="1" dirty="0">
                <a:solidFill>
                  <a:schemeClr val="tx1">
                    <a:lumMod val="85000"/>
                    <a:lumOff val="15000"/>
                  </a:schemeClr>
                </a:solidFill>
                <a:ea typeface="Calibri"/>
                <a:cs typeface="Arial"/>
              </a:rPr>
              <a:t>It gets much busier in the middle of Zimmer’s piece – what do you think is happening</a:t>
            </a:r>
            <a:r>
              <a:rPr lang="en-GB" sz="3600" b="1" dirty="0" smtClean="0">
                <a:solidFill>
                  <a:schemeClr val="tx1">
                    <a:lumMod val="85000"/>
                    <a:lumOff val="15000"/>
                  </a:schemeClr>
                </a:solidFill>
                <a:ea typeface="Calibri"/>
                <a:cs typeface="Arial"/>
              </a:rPr>
              <a:t>?</a:t>
            </a:r>
            <a:endParaRPr lang="en-GB" sz="3600" b="1" dirty="0">
              <a:solidFill>
                <a:schemeClr val="tx1">
                  <a:lumMod val="85000"/>
                  <a:lumOff val="15000"/>
                </a:schemeClr>
              </a:solidFill>
            </a:endParaRPr>
          </a:p>
        </p:txBody>
      </p:sp>
      <p:sp>
        <p:nvSpPr>
          <p:cNvPr id="10" name="Text Placeholder 2"/>
          <p:cNvSpPr txBox="1">
            <a:spLocks/>
          </p:cNvSpPr>
          <p:nvPr/>
        </p:nvSpPr>
        <p:spPr>
          <a:xfrm>
            <a:off x="319032" y="2914635"/>
            <a:ext cx="8429432" cy="35283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GB" sz="2800" dirty="0">
                <a:solidFill>
                  <a:schemeClr val="tx1">
                    <a:lumMod val="85000"/>
                    <a:lumOff val="15000"/>
                  </a:schemeClr>
                </a:solidFill>
              </a:rPr>
              <a:t>Choose three notes from these </a:t>
            </a:r>
            <a:r>
              <a:rPr lang="en-GB" sz="2800" dirty="0" smtClean="0">
                <a:solidFill>
                  <a:schemeClr val="tx1">
                    <a:lumMod val="85000"/>
                    <a:lumOff val="15000"/>
                  </a:schemeClr>
                </a:solidFill>
              </a:rPr>
              <a:t>pitches</a:t>
            </a:r>
          </a:p>
          <a:p>
            <a:pPr marL="0" lvl="0" indent="0" algn="ctr">
              <a:buNone/>
            </a:pPr>
            <a:endParaRPr lang="en-GB" sz="2800" dirty="0">
              <a:solidFill>
                <a:schemeClr val="tx1">
                  <a:lumMod val="85000"/>
                  <a:lumOff val="15000"/>
                </a:schemeClr>
              </a:solidFill>
            </a:endParaRPr>
          </a:p>
          <a:p>
            <a:pPr marL="0" lvl="0" indent="0" algn="ctr">
              <a:buNone/>
            </a:pPr>
            <a:endParaRPr lang="en-GB" sz="2800" dirty="0" smtClean="0">
              <a:solidFill>
                <a:schemeClr val="tx1">
                  <a:lumMod val="85000"/>
                  <a:lumOff val="15000"/>
                </a:schemeClr>
              </a:solidFill>
            </a:endParaRPr>
          </a:p>
          <a:p>
            <a:pPr marL="0" lvl="0" indent="0" algn="ctr">
              <a:buNone/>
            </a:pPr>
            <a:endParaRPr lang="en-GB" sz="2800" dirty="0">
              <a:solidFill>
                <a:schemeClr val="tx1">
                  <a:lumMod val="85000"/>
                  <a:lumOff val="15000"/>
                </a:schemeClr>
              </a:solidFill>
            </a:endParaRPr>
          </a:p>
          <a:p>
            <a:pPr marL="0" lvl="0" indent="0" algn="ctr">
              <a:buNone/>
            </a:pPr>
            <a:endParaRPr lang="en-GB" sz="2000" dirty="0">
              <a:solidFill>
                <a:schemeClr val="tx1">
                  <a:lumMod val="85000"/>
                  <a:lumOff val="15000"/>
                </a:schemeClr>
              </a:solidFill>
            </a:endParaRPr>
          </a:p>
          <a:p>
            <a:pPr marL="0" lvl="0" indent="0" algn="ctr">
              <a:buNone/>
            </a:pPr>
            <a:r>
              <a:rPr lang="en-GB" sz="2800" dirty="0">
                <a:solidFill>
                  <a:schemeClr val="tx1">
                    <a:lumMod val="85000"/>
                    <a:lumOff val="15000"/>
                  </a:schemeClr>
                </a:solidFill>
              </a:rPr>
              <a:t>and play them at different speeds</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2322029" y="3778731"/>
            <a:ext cx="4499942" cy="1177404"/>
          </a:xfrm>
          <a:prstGeom prst="rect">
            <a:avLst/>
          </a:prstGeom>
        </p:spPr>
      </p:pic>
    </p:spTree>
    <p:extLst>
      <p:ext uri="{BB962C8B-B14F-4D97-AF65-F5344CB8AC3E}">
        <p14:creationId xmlns:p14="http://schemas.microsoft.com/office/powerpoint/2010/main" val="31307023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p:cNvSpPr txBox="1">
            <a:spLocks/>
          </p:cNvSpPr>
          <p:nvPr/>
        </p:nvSpPr>
        <p:spPr>
          <a:xfrm>
            <a:off x="319032" y="1412776"/>
            <a:ext cx="8429432" cy="503025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GB" sz="3600" dirty="0">
                <a:solidFill>
                  <a:schemeClr val="tx1">
                    <a:lumMod val="85000"/>
                    <a:lumOff val="15000"/>
                  </a:schemeClr>
                </a:solidFill>
              </a:rPr>
              <a:t>Which instruments should play which note </a:t>
            </a:r>
            <a:r>
              <a:rPr lang="en-GB" sz="3600" dirty="0" smtClean="0">
                <a:solidFill>
                  <a:schemeClr val="tx1">
                    <a:lumMod val="85000"/>
                    <a:lumOff val="15000"/>
                  </a:schemeClr>
                </a:solidFill>
              </a:rPr>
              <a:t>lengths?</a:t>
            </a:r>
          </a:p>
          <a:p>
            <a:pPr marL="0" lvl="0" indent="0" algn="ctr">
              <a:buNone/>
            </a:pPr>
            <a:endParaRPr lang="en-GB" sz="5400" dirty="0" smtClean="0">
              <a:solidFill>
                <a:schemeClr val="tx1">
                  <a:lumMod val="85000"/>
                  <a:lumOff val="15000"/>
                </a:schemeClr>
              </a:solidFill>
            </a:endParaRPr>
          </a:p>
          <a:p>
            <a:pPr marL="0" lvl="0" indent="0" algn="ctr">
              <a:buNone/>
            </a:pPr>
            <a:endParaRPr lang="en-GB" sz="3600" dirty="0">
              <a:solidFill>
                <a:schemeClr val="tx1">
                  <a:lumMod val="85000"/>
                  <a:lumOff val="15000"/>
                </a:schemeClr>
              </a:solidFill>
            </a:endParaRPr>
          </a:p>
          <a:p>
            <a:pPr marL="0" lvl="0" indent="0" algn="ctr">
              <a:buNone/>
            </a:pPr>
            <a:endParaRPr lang="en-GB" sz="3600" dirty="0">
              <a:solidFill>
                <a:schemeClr val="tx1">
                  <a:lumMod val="85000"/>
                  <a:lumOff val="15000"/>
                </a:schemeClr>
              </a:solidFill>
            </a:endParaRPr>
          </a:p>
          <a:p>
            <a:pPr marL="0" lvl="0" indent="0" algn="ctr">
              <a:buNone/>
            </a:pPr>
            <a:r>
              <a:rPr lang="en-GB" sz="3600" dirty="0" smtClean="0">
                <a:solidFill>
                  <a:schemeClr val="tx1">
                    <a:lumMod val="85000"/>
                    <a:lumOff val="15000"/>
                  </a:schemeClr>
                </a:solidFill>
              </a:rPr>
              <a:t>Try </a:t>
            </a:r>
            <a:r>
              <a:rPr lang="en-GB" sz="3600" dirty="0">
                <a:solidFill>
                  <a:schemeClr val="tx1">
                    <a:lumMod val="85000"/>
                    <a:lumOff val="15000"/>
                  </a:schemeClr>
                </a:solidFill>
              </a:rPr>
              <a:t>this out on the instruments that you have and see what sounds the best</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905815" y="2852936"/>
            <a:ext cx="3332369" cy="1874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181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
          <p:cNvSpPr txBox="1">
            <a:spLocks/>
          </p:cNvSpPr>
          <p:nvPr/>
        </p:nvSpPr>
        <p:spPr>
          <a:xfrm>
            <a:off x="1187624" y="1412776"/>
            <a:ext cx="7024687" cy="102762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a:solidFill>
                  <a:schemeClr val="tx1">
                    <a:lumMod val="85000"/>
                    <a:lumOff val="15000"/>
                  </a:schemeClr>
                </a:solidFill>
                <a:ea typeface="Calibri"/>
                <a:cs typeface="Times New Roman"/>
              </a:rPr>
              <a:t>Hans </a:t>
            </a:r>
            <a:r>
              <a:rPr lang="en-GB" sz="4400" b="1" dirty="0" smtClean="0">
                <a:solidFill>
                  <a:schemeClr val="tx1">
                    <a:lumMod val="85000"/>
                    <a:lumOff val="15000"/>
                  </a:schemeClr>
                </a:solidFill>
                <a:ea typeface="Calibri"/>
                <a:cs typeface="Times New Roman"/>
              </a:rPr>
              <a:t>Zimmer</a:t>
            </a:r>
            <a:endParaRPr lang="en-US" sz="4400" b="1" dirty="0">
              <a:solidFill>
                <a:schemeClr val="tx1">
                  <a:lumMod val="85000"/>
                  <a:lumOff val="15000"/>
                </a:schemeClr>
              </a:solidFill>
            </a:endParaRPr>
          </a:p>
        </p:txBody>
      </p:sp>
      <p:sp>
        <p:nvSpPr>
          <p:cNvPr id="8" name="Text Placeholder 2"/>
          <p:cNvSpPr txBox="1">
            <a:spLocks/>
          </p:cNvSpPr>
          <p:nvPr/>
        </p:nvSpPr>
        <p:spPr>
          <a:xfrm>
            <a:off x="703523" y="2204864"/>
            <a:ext cx="7992888" cy="282787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0"/>
              </a:spcAft>
              <a:buNone/>
            </a:pPr>
            <a:r>
              <a:rPr lang="en-GB" sz="3600" b="1" dirty="0" smtClean="0">
                <a:solidFill>
                  <a:schemeClr val="tx1">
                    <a:lumMod val="85000"/>
                    <a:lumOff val="15000"/>
                  </a:schemeClr>
                </a:solidFill>
                <a:ea typeface="Calibri"/>
                <a:cs typeface="Times New Roman"/>
              </a:rPr>
              <a:t>Earth</a:t>
            </a:r>
            <a:endParaRPr lang="en-US" sz="2400" dirty="0" smtClean="0">
              <a:solidFill>
                <a:schemeClr val="tx1">
                  <a:lumMod val="85000"/>
                  <a:lumOff val="15000"/>
                </a:schemeClr>
              </a:solidFill>
            </a:endParaRPr>
          </a:p>
          <a:p>
            <a:pPr marL="0" indent="0" algn="ctr">
              <a:buNone/>
            </a:pPr>
            <a:endParaRPr lang="en-US" sz="2400" dirty="0" smtClean="0"/>
          </a:p>
          <a:p>
            <a:pPr marL="0" indent="0" algn="ctr">
              <a:buNone/>
            </a:pPr>
            <a:endParaRPr lang="en-US" sz="2400" dirty="0" smtClean="0"/>
          </a:p>
          <a:p>
            <a:pPr marL="0" indent="0" algn="ctr">
              <a:buNone/>
            </a:pPr>
            <a:r>
              <a:rPr lang="en-GB" sz="2400" dirty="0">
                <a:solidFill>
                  <a:schemeClr val="tx1">
                    <a:lumMod val="85000"/>
                    <a:lumOff val="15000"/>
                  </a:schemeClr>
                </a:solidFill>
              </a:rPr>
              <a:t>Secondary / KS3 / 3</a:t>
            </a:r>
            <a:r>
              <a:rPr lang="en-GB" sz="2400" baseline="30000" dirty="0">
                <a:solidFill>
                  <a:schemeClr val="tx1">
                    <a:lumMod val="85000"/>
                    <a:lumOff val="15000"/>
                  </a:schemeClr>
                </a:solidFill>
              </a:rPr>
              <a:t>rd</a:t>
            </a:r>
            <a:r>
              <a:rPr lang="en-GB" sz="2400" dirty="0">
                <a:solidFill>
                  <a:schemeClr val="tx1">
                    <a:lumMod val="85000"/>
                    <a:lumOff val="15000"/>
                  </a:schemeClr>
                </a:solidFill>
              </a:rPr>
              <a:t> &amp; 4</a:t>
            </a:r>
            <a:r>
              <a:rPr lang="en-GB" sz="2400" baseline="30000" dirty="0">
                <a:solidFill>
                  <a:schemeClr val="tx1">
                    <a:lumMod val="85000"/>
                    <a:lumOff val="15000"/>
                  </a:schemeClr>
                </a:solidFill>
              </a:rPr>
              <a:t>th</a:t>
            </a:r>
            <a:r>
              <a:rPr lang="en-GB" sz="2400" dirty="0">
                <a:solidFill>
                  <a:schemeClr val="tx1">
                    <a:lumMod val="85000"/>
                    <a:lumOff val="15000"/>
                  </a:schemeClr>
                </a:solidFill>
              </a:rPr>
              <a:t> Level Classroom Lesson Plan</a:t>
            </a:r>
            <a:endParaRPr lang="en-US" sz="2400" dirty="0">
              <a:solidFill>
                <a:schemeClr val="tx1">
                  <a:lumMod val="85000"/>
                  <a:lumOff val="15000"/>
                </a:schemeClr>
              </a:solidFill>
            </a:endParaRPr>
          </a:p>
        </p:txBody>
      </p:sp>
      <p:sp>
        <p:nvSpPr>
          <p:cNvPr id="9" name="Text Placeholder 3"/>
          <p:cNvSpPr txBox="1">
            <a:spLocks/>
          </p:cNvSpPr>
          <p:nvPr/>
        </p:nvSpPr>
        <p:spPr>
          <a:xfrm>
            <a:off x="3034073" y="5517232"/>
            <a:ext cx="3075855" cy="113061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tx1">
                    <a:lumMod val="85000"/>
                    <a:lumOff val="15000"/>
                  </a:schemeClr>
                </a:solidFill>
              </a:rPr>
              <a:t>Written by</a:t>
            </a:r>
          </a:p>
          <a:p>
            <a:pPr marL="0" indent="0" algn="ctr">
              <a:buNone/>
            </a:pPr>
            <a:r>
              <a:rPr lang="en-US" sz="2400" dirty="0" smtClean="0">
                <a:solidFill>
                  <a:schemeClr val="tx1">
                    <a:lumMod val="85000"/>
                    <a:lumOff val="15000"/>
                  </a:schemeClr>
                </a:solidFill>
              </a:rPr>
              <a:t>Rachel Leach</a:t>
            </a:r>
            <a:endParaRPr lang="en-US" sz="2400" dirty="0">
              <a:solidFill>
                <a:schemeClr val="tx1">
                  <a:lumMod val="85000"/>
                  <a:lumOff val="15000"/>
                </a:schemeClr>
              </a:solidFill>
            </a:endParaRPr>
          </a:p>
        </p:txBody>
      </p:sp>
    </p:spTree>
    <p:extLst>
      <p:ext uri="{BB962C8B-B14F-4D97-AF65-F5344CB8AC3E}">
        <p14:creationId xmlns:p14="http://schemas.microsoft.com/office/powerpoint/2010/main" val="38263524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581128"/>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060450" y="1986980"/>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5</a:t>
            </a:r>
          </a:p>
          <a:p>
            <a:pPr marL="0" indent="0" algn="ctr">
              <a:buNone/>
            </a:pPr>
            <a:r>
              <a:rPr lang="en-GB" sz="3600" dirty="0" smtClean="0">
                <a:solidFill>
                  <a:schemeClr val="tx1">
                    <a:lumMod val="85000"/>
                    <a:lumOff val="15000"/>
                  </a:schemeClr>
                </a:solidFill>
              </a:rPr>
              <a:t>‘Life on Earth’ - leitmotifs</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20488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1268762"/>
            <a:ext cx="9144000" cy="853787"/>
          </a:xfrm>
        </p:spPr>
        <p:txBody>
          <a:bodyPr>
            <a:normAutofit/>
          </a:bodyPr>
          <a:lstStyle/>
          <a:p>
            <a:pPr lvl="0"/>
            <a:r>
              <a:rPr lang="en-GB" b="1" dirty="0">
                <a:solidFill>
                  <a:schemeClr val="tx1">
                    <a:lumMod val="85000"/>
                    <a:lumOff val="15000"/>
                  </a:schemeClr>
                </a:solidFill>
              </a:rPr>
              <a:t>Have a brainstorm!</a:t>
            </a:r>
          </a:p>
        </p:txBody>
      </p:sp>
      <p:sp>
        <p:nvSpPr>
          <p:cNvPr id="10" name="Text Placeholder 2"/>
          <p:cNvSpPr txBox="1">
            <a:spLocks/>
          </p:cNvSpPr>
          <p:nvPr/>
        </p:nvSpPr>
        <p:spPr>
          <a:xfrm>
            <a:off x="319032" y="2420889"/>
            <a:ext cx="8429432" cy="19442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ctr">
              <a:buNone/>
            </a:pPr>
            <a:r>
              <a:rPr lang="en-GB" sz="2800" dirty="0">
                <a:solidFill>
                  <a:schemeClr val="tx1">
                    <a:lumMod val="85000"/>
                    <a:lumOff val="15000"/>
                  </a:schemeClr>
                </a:solidFill>
              </a:rPr>
              <a:t>What can you think of that is associated with the earth – maybe landscape, life on the planet or scientific facts</a:t>
            </a:r>
          </a:p>
        </p:txBody>
      </p:sp>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267744" y="3717032"/>
            <a:ext cx="4608512" cy="2592288"/>
          </a:xfrm>
          <a:prstGeom prst="rect">
            <a:avLst/>
          </a:prstGeom>
        </p:spPr>
      </p:pic>
    </p:spTree>
    <p:extLst>
      <p:ext uri="{BB962C8B-B14F-4D97-AF65-F5344CB8AC3E}">
        <p14:creationId xmlns:p14="http://schemas.microsoft.com/office/powerpoint/2010/main" val="4164819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1556792"/>
            <a:ext cx="9144000" cy="1080120"/>
          </a:xfrm>
        </p:spPr>
        <p:txBody>
          <a:bodyPr>
            <a:noAutofit/>
          </a:bodyPr>
          <a:lstStyle/>
          <a:p>
            <a:pPr lvl="0"/>
            <a:r>
              <a:rPr lang="en-GB" sz="3600" b="1" dirty="0">
                <a:solidFill>
                  <a:schemeClr val="tx1">
                    <a:lumMod val="85000"/>
                    <a:lumOff val="15000"/>
                  </a:schemeClr>
                </a:solidFill>
              </a:rPr>
              <a:t>Create a musical motif for the things on your list. Make a short piece using these motifs:</a:t>
            </a:r>
          </a:p>
        </p:txBody>
      </p:sp>
      <p:sp>
        <p:nvSpPr>
          <p:cNvPr id="10" name="Text Placeholder 2"/>
          <p:cNvSpPr txBox="1">
            <a:spLocks/>
          </p:cNvSpPr>
          <p:nvPr/>
        </p:nvSpPr>
        <p:spPr>
          <a:xfrm>
            <a:off x="913064" y="2924944"/>
            <a:ext cx="7415830" cy="28083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i="1" dirty="0">
                <a:solidFill>
                  <a:schemeClr val="tx1">
                    <a:lumMod val="85000"/>
                    <a:lumOff val="15000"/>
                  </a:schemeClr>
                </a:solidFill>
              </a:rPr>
              <a:t>What goes first?</a:t>
            </a:r>
            <a:endParaRPr lang="en-GB" sz="2800" dirty="0">
              <a:solidFill>
                <a:schemeClr val="tx1">
                  <a:lumMod val="85000"/>
                  <a:lumOff val="15000"/>
                </a:schemeClr>
              </a:solidFill>
            </a:endParaRPr>
          </a:p>
          <a:p>
            <a:r>
              <a:rPr lang="en-GB" sz="2800" i="1" dirty="0">
                <a:solidFill>
                  <a:schemeClr val="tx1">
                    <a:lumMod val="85000"/>
                    <a:lumOff val="15000"/>
                  </a:schemeClr>
                </a:solidFill>
              </a:rPr>
              <a:t>What goes last?</a:t>
            </a:r>
            <a:endParaRPr lang="en-GB" sz="2800" dirty="0">
              <a:solidFill>
                <a:schemeClr val="tx1">
                  <a:lumMod val="85000"/>
                  <a:lumOff val="15000"/>
                </a:schemeClr>
              </a:solidFill>
            </a:endParaRPr>
          </a:p>
          <a:p>
            <a:r>
              <a:rPr lang="en-GB" sz="2800" i="1" dirty="0">
                <a:solidFill>
                  <a:schemeClr val="tx1">
                    <a:lumMod val="85000"/>
                    <a:lumOff val="15000"/>
                  </a:schemeClr>
                </a:solidFill>
              </a:rPr>
              <a:t>Do the motifs fit together?</a:t>
            </a:r>
            <a:endParaRPr lang="en-GB" sz="2800" dirty="0">
              <a:solidFill>
                <a:schemeClr val="tx1">
                  <a:lumMod val="85000"/>
                  <a:lumOff val="15000"/>
                </a:schemeClr>
              </a:solidFill>
            </a:endParaRPr>
          </a:p>
          <a:p>
            <a:r>
              <a:rPr lang="en-GB" sz="2800" i="1" dirty="0">
                <a:solidFill>
                  <a:schemeClr val="tx1">
                    <a:lumMod val="85000"/>
                    <a:lumOff val="15000"/>
                  </a:schemeClr>
                </a:solidFill>
              </a:rPr>
              <a:t>Do the motifs overlap or repeat?</a:t>
            </a:r>
            <a:endParaRPr lang="en-GB" sz="2800" dirty="0">
              <a:solidFill>
                <a:schemeClr val="tx1">
                  <a:lumMod val="85000"/>
                  <a:lumOff val="15000"/>
                </a:schemeClr>
              </a:solidFill>
            </a:endParaRPr>
          </a:p>
        </p:txBody>
      </p:sp>
    </p:spTree>
    <p:extLst>
      <p:ext uri="{BB962C8B-B14F-4D97-AF65-F5344CB8AC3E}">
        <p14:creationId xmlns:p14="http://schemas.microsoft.com/office/powerpoint/2010/main" val="412385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293096"/>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079517" y="1844824"/>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6</a:t>
            </a:r>
          </a:p>
          <a:p>
            <a:pPr marL="0" indent="0" algn="ctr">
              <a:buNone/>
            </a:pPr>
            <a:r>
              <a:rPr lang="en-GB" sz="3600" dirty="0" smtClean="0">
                <a:solidFill>
                  <a:schemeClr val="tx1">
                    <a:lumMod val="85000"/>
                    <a:lumOff val="15000"/>
                  </a:schemeClr>
                </a:solidFill>
              </a:rPr>
              <a:t>‘Spot’ a film, perform to picture</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220488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0" y="1556792"/>
            <a:ext cx="9144000" cy="1080120"/>
          </a:xfrm>
        </p:spPr>
        <p:txBody>
          <a:bodyPr>
            <a:noAutofit/>
          </a:bodyPr>
          <a:lstStyle/>
          <a:p>
            <a:pPr lvl="0"/>
            <a:r>
              <a:rPr lang="en-GB" sz="3600" b="1" dirty="0">
                <a:solidFill>
                  <a:schemeClr val="tx1">
                    <a:lumMod val="85000"/>
                    <a:lumOff val="15000"/>
                  </a:schemeClr>
                </a:solidFill>
              </a:rPr>
              <a:t>Play </a:t>
            </a:r>
            <a:r>
              <a:rPr lang="en-GB" sz="3600" b="1" i="1" dirty="0">
                <a:solidFill>
                  <a:schemeClr val="tx1">
                    <a:lumMod val="85000"/>
                    <a:lumOff val="15000"/>
                  </a:schemeClr>
                </a:solidFill>
              </a:rPr>
              <a:t>your</a:t>
            </a:r>
            <a:r>
              <a:rPr lang="en-GB" sz="3600" b="1" dirty="0">
                <a:solidFill>
                  <a:schemeClr val="tx1">
                    <a:lumMod val="85000"/>
                    <a:lumOff val="15000"/>
                  </a:schemeClr>
                </a:solidFill>
              </a:rPr>
              <a:t> chosen or filmed clip to the group WITHOUT sound</a:t>
            </a:r>
          </a:p>
        </p:txBody>
      </p:sp>
      <p:sp>
        <p:nvSpPr>
          <p:cNvPr id="10" name="Text Placeholder 2"/>
          <p:cNvSpPr txBox="1">
            <a:spLocks/>
          </p:cNvSpPr>
          <p:nvPr/>
        </p:nvSpPr>
        <p:spPr>
          <a:xfrm>
            <a:off x="913064" y="3429000"/>
            <a:ext cx="7415830" cy="280831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2800" dirty="0">
                <a:solidFill>
                  <a:schemeClr val="tx1">
                    <a:lumMod val="85000"/>
                    <a:lumOff val="15000"/>
                  </a:schemeClr>
                </a:solidFill>
              </a:rPr>
              <a:t>Note down absolutely everything that is heard, including characters, events, actions, emotions and scenery</a:t>
            </a:r>
          </a:p>
        </p:txBody>
      </p:sp>
    </p:spTree>
    <p:extLst>
      <p:ext uri="{BB962C8B-B14F-4D97-AF65-F5344CB8AC3E}">
        <p14:creationId xmlns:p14="http://schemas.microsoft.com/office/powerpoint/2010/main" val="2081686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85800" y="1268760"/>
            <a:ext cx="8172400" cy="1944216"/>
          </a:xfrm>
        </p:spPr>
        <p:txBody>
          <a:bodyPr>
            <a:noAutofit/>
          </a:bodyPr>
          <a:lstStyle/>
          <a:p>
            <a:pPr lvl="0"/>
            <a:r>
              <a:rPr lang="en-GB" sz="3600" b="1" dirty="0">
                <a:solidFill>
                  <a:schemeClr val="tx1">
                    <a:lumMod val="85000"/>
                    <a:lumOff val="15000"/>
                  </a:schemeClr>
                </a:solidFill>
              </a:rPr>
              <a:t>Structure all ideas, and use them to make a piece of music that fits with the film</a:t>
            </a:r>
          </a:p>
        </p:txBody>
      </p:sp>
      <p:pic>
        <p:nvPicPr>
          <p:cNvPr id="5"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bwMode="auto">
          <a:xfrm>
            <a:off x="1953597" y="3212976"/>
            <a:ext cx="5236807" cy="2945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602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85800" y="980728"/>
            <a:ext cx="8172400" cy="1944216"/>
          </a:xfrm>
        </p:spPr>
        <p:txBody>
          <a:bodyPr>
            <a:noAutofit/>
          </a:bodyPr>
          <a:lstStyle/>
          <a:p>
            <a:pPr lvl="0"/>
            <a:r>
              <a:rPr lang="en-GB" sz="3600" b="1" dirty="0">
                <a:solidFill>
                  <a:schemeClr val="tx1">
                    <a:lumMod val="85000"/>
                    <a:lumOff val="15000"/>
                  </a:schemeClr>
                </a:solidFill>
              </a:rPr>
              <a:t>Perform your live score to picture!</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61576" y="2708920"/>
            <a:ext cx="5620848" cy="3161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131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txBox="1">
            <a:spLocks/>
          </p:cNvSpPr>
          <p:nvPr/>
        </p:nvSpPr>
        <p:spPr>
          <a:xfrm>
            <a:off x="215516" y="1412776"/>
            <a:ext cx="8712968" cy="93744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600" b="1" dirty="0" smtClean="0">
                <a:solidFill>
                  <a:schemeClr val="tx1">
                    <a:lumMod val="85000"/>
                    <a:lumOff val="15000"/>
                  </a:schemeClr>
                </a:solidFill>
              </a:rPr>
              <a:t>Taking it further – cross-curricular activities</a:t>
            </a:r>
            <a:endParaRPr lang="en-GB" sz="3600" b="1" dirty="0">
              <a:solidFill>
                <a:schemeClr val="tx1">
                  <a:lumMod val="85000"/>
                  <a:lumOff val="15000"/>
                </a:schemeClr>
              </a:solidFill>
            </a:endParaRPr>
          </a:p>
        </p:txBody>
      </p:sp>
      <p:sp>
        <p:nvSpPr>
          <p:cNvPr id="7" name="Content Placeholder 5"/>
          <p:cNvSpPr>
            <a:spLocks noGrp="1"/>
          </p:cNvSpPr>
          <p:nvPr>
            <p:ph idx="1"/>
          </p:nvPr>
        </p:nvSpPr>
        <p:spPr>
          <a:xfrm>
            <a:off x="611560" y="2492897"/>
            <a:ext cx="7992888" cy="4176463"/>
          </a:xfrm>
        </p:spPr>
        <p:txBody>
          <a:bodyPr>
            <a:noAutofit/>
          </a:bodyPr>
          <a:lstStyle/>
          <a:p>
            <a:pPr marL="0" lvl="0" indent="0">
              <a:buNone/>
            </a:pPr>
            <a:r>
              <a:rPr lang="en-US" sz="1800" b="1" dirty="0">
                <a:solidFill>
                  <a:schemeClr val="tx1">
                    <a:lumMod val="85000"/>
                    <a:lumOff val="15000"/>
                  </a:schemeClr>
                </a:solidFill>
              </a:rPr>
              <a:t>MUSIC: </a:t>
            </a:r>
            <a:r>
              <a:rPr lang="en-US" sz="1800" dirty="0">
                <a:solidFill>
                  <a:schemeClr val="tx1">
                    <a:lumMod val="85000"/>
                    <a:lumOff val="15000"/>
                  </a:schemeClr>
                </a:solidFill>
              </a:rPr>
              <a:t>Explore the other planets with Holst’s </a:t>
            </a:r>
            <a:r>
              <a:rPr lang="en-US" sz="1800" i="1" dirty="0">
                <a:solidFill>
                  <a:schemeClr val="tx1">
                    <a:lumMod val="85000"/>
                    <a:lumOff val="15000"/>
                  </a:schemeClr>
                </a:solidFill>
              </a:rPr>
              <a:t>Planet Suite. </a:t>
            </a:r>
            <a:r>
              <a:rPr lang="en-US" sz="1800" i="1" u="sng" dirty="0">
                <a:solidFill>
                  <a:schemeClr val="tx1">
                    <a:lumMod val="85000"/>
                    <a:lumOff val="15000"/>
                  </a:schemeClr>
                </a:solidFill>
                <a:hlinkClick r:id="rId3"/>
              </a:rPr>
              <a:t>Mars</a:t>
            </a:r>
            <a:r>
              <a:rPr lang="en-US" sz="1800" dirty="0">
                <a:solidFill>
                  <a:schemeClr val="tx1">
                    <a:lumMod val="85000"/>
                    <a:lumOff val="15000"/>
                  </a:schemeClr>
                </a:solidFill>
              </a:rPr>
              <a:t> features on BBC Ten Pieces</a:t>
            </a:r>
            <a:r>
              <a:rPr lang="en-US" sz="1800" dirty="0" smtClean="0">
                <a:solidFill>
                  <a:schemeClr val="tx1">
                    <a:lumMod val="85000"/>
                    <a:lumOff val="15000"/>
                  </a:schemeClr>
                </a:solidFill>
              </a:rPr>
              <a:t>.</a:t>
            </a:r>
            <a:endParaRPr lang="en-GB" sz="1800" dirty="0" smtClean="0">
              <a:solidFill>
                <a:schemeClr val="tx1">
                  <a:lumMod val="85000"/>
                  <a:lumOff val="15000"/>
                </a:schemeClr>
              </a:solidFill>
            </a:endParaRPr>
          </a:p>
          <a:p>
            <a:pPr marL="0" indent="0">
              <a:buNone/>
            </a:pPr>
            <a:r>
              <a:rPr lang="en-US" sz="1800" b="1" dirty="0" smtClean="0">
                <a:solidFill>
                  <a:schemeClr val="tx1">
                    <a:lumMod val="85000"/>
                    <a:lumOff val="15000"/>
                  </a:schemeClr>
                </a:solidFill>
              </a:rPr>
              <a:t> </a:t>
            </a:r>
            <a:endParaRPr lang="en-GB" sz="1800" dirty="0" smtClean="0">
              <a:solidFill>
                <a:schemeClr val="tx1">
                  <a:lumMod val="85000"/>
                  <a:lumOff val="15000"/>
                </a:schemeClr>
              </a:solidFill>
            </a:endParaRPr>
          </a:p>
          <a:p>
            <a:pPr marL="0" lvl="0" indent="0">
              <a:buNone/>
            </a:pPr>
            <a:r>
              <a:rPr lang="en-US" sz="1800" b="1" dirty="0" smtClean="0">
                <a:solidFill>
                  <a:schemeClr val="tx1">
                    <a:lumMod val="85000"/>
                    <a:lumOff val="15000"/>
                  </a:schemeClr>
                </a:solidFill>
              </a:rPr>
              <a:t>MUSIC</a:t>
            </a:r>
            <a:r>
              <a:rPr lang="en-US" sz="1800" b="1" dirty="0">
                <a:solidFill>
                  <a:schemeClr val="tx1">
                    <a:lumMod val="85000"/>
                    <a:lumOff val="15000"/>
                  </a:schemeClr>
                </a:solidFill>
              </a:rPr>
              <a:t>:</a:t>
            </a:r>
            <a:r>
              <a:rPr lang="en-US" sz="1800" dirty="0">
                <a:solidFill>
                  <a:schemeClr val="tx1">
                    <a:lumMod val="85000"/>
                    <a:lumOff val="15000"/>
                  </a:schemeClr>
                </a:solidFill>
              </a:rPr>
              <a:t> Zimmer has a lot in common with another BBC Ten Pieces composer – Delia Derbyshire. She created the theme to ‘Doctor Who’. Zimmer has made many </a:t>
            </a:r>
            <a:r>
              <a:rPr lang="en-US" sz="1800" dirty="0" err="1">
                <a:solidFill>
                  <a:schemeClr val="tx1">
                    <a:lumMod val="85000"/>
                    <a:lumOff val="15000"/>
                  </a:schemeClr>
                </a:solidFill>
              </a:rPr>
              <a:t>tv</a:t>
            </a:r>
            <a:r>
              <a:rPr lang="en-US" sz="1800" dirty="0">
                <a:solidFill>
                  <a:schemeClr val="tx1">
                    <a:lumMod val="85000"/>
                    <a:lumOff val="15000"/>
                  </a:schemeClr>
                </a:solidFill>
              </a:rPr>
              <a:t> themes and like Delia, he is a huge fan of electronic music. </a:t>
            </a:r>
            <a:endParaRPr lang="en-GB" sz="1800" dirty="0">
              <a:solidFill>
                <a:schemeClr val="tx1">
                  <a:lumMod val="85000"/>
                  <a:lumOff val="15000"/>
                </a:schemeClr>
              </a:solidFill>
            </a:endParaRPr>
          </a:p>
          <a:p>
            <a:pPr marL="0" indent="0">
              <a:buNone/>
            </a:pPr>
            <a:endParaRPr lang="en-GB" sz="1800" dirty="0">
              <a:solidFill>
                <a:schemeClr val="tx1">
                  <a:lumMod val="85000"/>
                  <a:lumOff val="15000"/>
                </a:schemeClr>
              </a:solidFill>
            </a:endParaRPr>
          </a:p>
          <a:p>
            <a:pPr marL="0" lvl="0" indent="0">
              <a:buNone/>
            </a:pPr>
            <a:r>
              <a:rPr lang="en-US" sz="1800" b="1" dirty="0">
                <a:solidFill>
                  <a:schemeClr val="tx1">
                    <a:lumMod val="85000"/>
                    <a:lumOff val="15000"/>
                  </a:schemeClr>
                </a:solidFill>
              </a:rPr>
              <a:t>FILM: </a:t>
            </a:r>
            <a:r>
              <a:rPr lang="en-US" sz="1800" dirty="0">
                <a:solidFill>
                  <a:schemeClr val="tx1">
                    <a:lumMod val="85000"/>
                    <a:lumOff val="15000"/>
                  </a:schemeClr>
                </a:solidFill>
              </a:rPr>
              <a:t>Watch some of Hans Zimmer’s greatest film music moments and have a go at creating your own film music by muting the sound and playing your new compositions on top. ‘Blue Planet’ and ‘Planet Earth’ are good places to start.</a:t>
            </a:r>
            <a:endParaRPr lang="en-GB" sz="1800" dirty="0">
              <a:solidFill>
                <a:schemeClr val="tx1">
                  <a:lumMod val="85000"/>
                  <a:lumOff val="15000"/>
                </a:schemeClr>
              </a:solidFill>
            </a:endParaRPr>
          </a:p>
          <a:p>
            <a:pPr marL="0" indent="0">
              <a:buNone/>
            </a:pPr>
            <a:endParaRPr lang="en-GB" sz="1800" dirty="0">
              <a:solidFill>
                <a:schemeClr val="tx1">
                  <a:lumMod val="85000"/>
                  <a:lumOff val="15000"/>
                </a:schemeClr>
              </a:solidFill>
            </a:endParaRPr>
          </a:p>
          <a:p>
            <a:pPr marL="0" indent="0">
              <a:buNone/>
            </a:pPr>
            <a:r>
              <a:rPr lang="en-GB" sz="1800" b="1" dirty="0">
                <a:solidFill>
                  <a:schemeClr val="tx1">
                    <a:lumMod val="85000"/>
                    <a:lumOff val="15000"/>
                  </a:schemeClr>
                </a:solidFill>
              </a:rPr>
              <a:t>UPLOAD: </a:t>
            </a:r>
            <a:r>
              <a:rPr lang="en-GB" sz="1800" dirty="0">
                <a:solidFill>
                  <a:schemeClr val="tx1">
                    <a:lumMod val="85000"/>
                    <a:lumOff val="15000"/>
                  </a:schemeClr>
                </a:solidFill>
              </a:rPr>
              <a:t>Show</a:t>
            </a:r>
            <a:r>
              <a:rPr lang="en-GB" sz="1800" b="1" dirty="0">
                <a:solidFill>
                  <a:schemeClr val="tx1">
                    <a:lumMod val="85000"/>
                    <a:lumOff val="15000"/>
                  </a:schemeClr>
                </a:solidFill>
              </a:rPr>
              <a:t> </a:t>
            </a:r>
            <a:r>
              <a:rPr lang="en-GB" sz="1800" dirty="0">
                <a:solidFill>
                  <a:schemeClr val="tx1">
                    <a:lumMod val="85000"/>
                    <a:lumOff val="15000"/>
                  </a:schemeClr>
                </a:solidFill>
              </a:rPr>
              <a:t>us what you’ve created! Submit your creative responses using our </a:t>
            </a:r>
            <a:r>
              <a:rPr lang="en-GB" sz="1800" u="sng" dirty="0">
                <a:solidFill>
                  <a:schemeClr val="tx1">
                    <a:lumMod val="85000"/>
                    <a:lumOff val="15000"/>
                  </a:schemeClr>
                </a:solidFill>
                <a:hlinkClick r:id="rId4"/>
              </a:rPr>
              <a:t>Uploader</a:t>
            </a:r>
            <a:r>
              <a:rPr lang="en-GB" sz="1800" dirty="0">
                <a:solidFill>
                  <a:schemeClr val="tx1">
                    <a:lumMod val="85000"/>
                    <a:lumOff val="15000"/>
                  </a:schemeClr>
                </a:solidFill>
              </a:rPr>
              <a:t> for a chance to be featured on the Ten Pieces website </a:t>
            </a:r>
            <a:r>
              <a:rPr lang="en-GB" sz="1800" dirty="0" smtClean="0">
                <a:solidFill>
                  <a:schemeClr val="tx1">
                    <a:lumMod val="85000"/>
                    <a:lumOff val="15000"/>
                  </a:schemeClr>
                </a:solidFill>
              </a:rPr>
              <a:t>.</a:t>
            </a:r>
            <a:endParaRPr lang="en-GB" sz="1800" dirty="0">
              <a:solidFill>
                <a:schemeClr val="tx1">
                  <a:lumMod val="85000"/>
                  <a:lumOff val="15000"/>
                </a:schemeClr>
              </a:solidFill>
            </a:endParaRPr>
          </a:p>
        </p:txBody>
      </p:sp>
    </p:spTree>
    <p:extLst>
      <p:ext uri="{BB962C8B-B14F-4D97-AF65-F5344CB8AC3E}">
        <p14:creationId xmlns:p14="http://schemas.microsoft.com/office/powerpoint/2010/main" val="160336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76672"/>
            <a:ext cx="8229600" cy="1143000"/>
          </a:xfrm>
        </p:spPr>
        <p:txBody>
          <a:bodyPr/>
          <a:lstStyle/>
          <a:p>
            <a:r>
              <a:rPr lang="en-GB" b="1" dirty="0" smtClean="0">
                <a:solidFill>
                  <a:schemeClr val="tx1">
                    <a:lumMod val="85000"/>
                    <a:lumOff val="15000"/>
                  </a:schemeClr>
                </a:solidFill>
              </a:rPr>
              <a:t>Trailblazer</a:t>
            </a:r>
            <a:endParaRPr lang="en-GB" b="1" dirty="0">
              <a:solidFill>
                <a:schemeClr val="tx1">
                  <a:lumMod val="85000"/>
                  <a:lumOff val="15000"/>
                </a:schemeClr>
              </a:solidFill>
            </a:endParaRPr>
          </a:p>
        </p:txBody>
      </p:sp>
      <p:sp>
        <p:nvSpPr>
          <p:cNvPr id="3" name="Content Placeholder 2"/>
          <p:cNvSpPr>
            <a:spLocks noGrp="1"/>
          </p:cNvSpPr>
          <p:nvPr>
            <p:ph idx="1"/>
          </p:nvPr>
        </p:nvSpPr>
        <p:spPr>
          <a:xfrm>
            <a:off x="683568" y="2276872"/>
            <a:ext cx="4464496" cy="3400648"/>
          </a:xfrm>
        </p:spPr>
        <p:txBody>
          <a:bodyPr>
            <a:normAutofit lnSpcReduction="10000"/>
          </a:bodyPr>
          <a:lstStyle/>
          <a:p>
            <a:pPr marL="0" indent="0" algn="r">
              <a:buNone/>
            </a:pPr>
            <a:r>
              <a:rPr lang="en-GB" dirty="0">
                <a:solidFill>
                  <a:schemeClr val="tx1">
                    <a:lumMod val="85000"/>
                    <a:lumOff val="15000"/>
                  </a:schemeClr>
                </a:solidFill>
              </a:rPr>
              <a:t>Film composer Hans Zimmer uses all sorts of different techniques to create music. He has helped shape the sound of today’s film, </a:t>
            </a:r>
            <a:r>
              <a:rPr lang="en-GB" dirty="0" err="1">
                <a:solidFill>
                  <a:schemeClr val="tx1">
                    <a:lumMod val="85000"/>
                    <a:lumOff val="15000"/>
                  </a:schemeClr>
                </a:solidFill>
              </a:rPr>
              <a:t>tv</a:t>
            </a:r>
            <a:r>
              <a:rPr lang="en-GB" dirty="0">
                <a:solidFill>
                  <a:schemeClr val="tx1">
                    <a:lumMod val="85000"/>
                    <a:lumOff val="15000"/>
                  </a:schemeClr>
                </a:solidFill>
              </a:rPr>
              <a:t> and games music</a:t>
            </a:r>
          </a:p>
        </p:txBody>
      </p:sp>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BBCFS2072\UserData$\learnp02\Desktop\Trailblazer logo-template\Trailblazer Template.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8931" b="55652"/>
          <a:stretch/>
        </p:blipFill>
        <p:spPr bwMode="auto">
          <a:xfrm>
            <a:off x="6083404" y="1"/>
            <a:ext cx="3060595" cy="185902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27435" y="2072495"/>
            <a:ext cx="2736344" cy="3686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392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2049472" y="1135053"/>
            <a:ext cx="5045056" cy="843478"/>
          </a:xfrm>
        </p:spPr>
        <p:txBody>
          <a:bodyPr/>
          <a:lstStyle/>
          <a:p>
            <a:r>
              <a:rPr lang="en-US" b="1" dirty="0" smtClean="0">
                <a:solidFill>
                  <a:schemeClr val="tx1">
                    <a:lumMod val="85000"/>
                    <a:lumOff val="15000"/>
                  </a:schemeClr>
                </a:solidFill>
              </a:rPr>
              <a:t>Lesson outcomes</a:t>
            </a:r>
            <a:endParaRPr lang="en-US" b="1" dirty="0">
              <a:solidFill>
                <a:schemeClr val="tx1">
                  <a:lumMod val="85000"/>
                  <a:lumOff val="15000"/>
                </a:schemeClr>
              </a:solidFill>
            </a:endParaRPr>
          </a:p>
        </p:txBody>
      </p:sp>
      <p:sp>
        <p:nvSpPr>
          <p:cNvPr id="12" name="Text Placeholder 2"/>
          <p:cNvSpPr txBox="1">
            <a:spLocks/>
          </p:cNvSpPr>
          <p:nvPr/>
        </p:nvSpPr>
        <p:spPr>
          <a:xfrm>
            <a:off x="857706" y="2276872"/>
            <a:ext cx="7415830" cy="4032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solidFill>
                  <a:schemeClr val="tx1">
                    <a:lumMod val="85000"/>
                    <a:lumOff val="15000"/>
                  </a:schemeClr>
                </a:solidFill>
              </a:rPr>
              <a:t>After this lesson, pupils will be able to: </a:t>
            </a:r>
          </a:p>
          <a:p>
            <a:pPr marL="0" indent="0">
              <a:buNone/>
            </a:pPr>
            <a:endParaRPr lang="en-US" sz="800" dirty="0" smtClean="0">
              <a:solidFill>
                <a:schemeClr val="tx1">
                  <a:lumMod val="85000"/>
                  <a:lumOff val="15000"/>
                </a:schemeClr>
              </a:solidFill>
            </a:endParaRPr>
          </a:p>
          <a:p>
            <a:pPr lvl="0"/>
            <a:r>
              <a:rPr lang="en-US" sz="2800" dirty="0">
                <a:solidFill>
                  <a:schemeClr val="tx1">
                    <a:lumMod val="85000"/>
                    <a:lumOff val="15000"/>
                  </a:schemeClr>
                </a:solidFill>
              </a:rPr>
              <a:t>listen and reflect on a piece of orchestral music</a:t>
            </a:r>
            <a:endParaRPr lang="en-GB" sz="2800" dirty="0">
              <a:solidFill>
                <a:schemeClr val="tx1">
                  <a:lumMod val="85000"/>
                  <a:lumOff val="15000"/>
                </a:schemeClr>
              </a:solidFill>
            </a:endParaRPr>
          </a:p>
          <a:p>
            <a:pPr lvl="0"/>
            <a:r>
              <a:rPr lang="en-US" sz="2800" dirty="0">
                <a:solidFill>
                  <a:schemeClr val="tx1">
                    <a:lumMod val="85000"/>
                    <a:lumOff val="15000"/>
                  </a:schemeClr>
                </a:solidFill>
              </a:rPr>
              <a:t>create their own piece of music using </a:t>
            </a:r>
            <a:r>
              <a:rPr lang="en-US" sz="2800" dirty="0" smtClean="0">
                <a:solidFill>
                  <a:schemeClr val="tx1">
                    <a:lumMod val="85000"/>
                    <a:lumOff val="15000"/>
                  </a:schemeClr>
                </a:solidFill>
              </a:rPr>
              <a:t>instruments and voice</a:t>
            </a:r>
          </a:p>
          <a:p>
            <a:pPr lvl="0"/>
            <a:r>
              <a:rPr lang="en-US" sz="2800" dirty="0" smtClean="0">
                <a:solidFill>
                  <a:schemeClr val="tx1">
                    <a:lumMod val="85000"/>
                    <a:lumOff val="15000"/>
                  </a:schemeClr>
                </a:solidFill>
              </a:rPr>
              <a:t>perform </a:t>
            </a:r>
            <a:r>
              <a:rPr lang="en-US" sz="2800" dirty="0">
                <a:solidFill>
                  <a:schemeClr val="tx1">
                    <a:lumMod val="85000"/>
                    <a:lumOff val="15000"/>
                  </a:schemeClr>
                </a:solidFill>
              </a:rPr>
              <a:t>as an ensemble</a:t>
            </a:r>
            <a:endParaRPr lang="en-GB" sz="2800" dirty="0">
              <a:solidFill>
                <a:schemeClr val="tx1">
                  <a:lumMod val="85000"/>
                  <a:lumOff val="15000"/>
                </a:schemeClr>
              </a:solidFill>
            </a:endParaRPr>
          </a:p>
          <a:p>
            <a:pPr lvl="0"/>
            <a:r>
              <a:rPr lang="en-US" sz="2800" dirty="0">
                <a:solidFill>
                  <a:schemeClr val="tx1">
                    <a:lumMod val="85000"/>
                    <a:lumOff val="15000"/>
                  </a:schemeClr>
                </a:solidFill>
              </a:rPr>
              <a:t>learn musical language appropriate to the task</a:t>
            </a:r>
            <a:endParaRPr lang="en-GB" sz="2800" dirty="0">
              <a:solidFill>
                <a:schemeClr val="tx1">
                  <a:lumMod val="85000"/>
                  <a:lumOff val="15000"/>
                </a:schemeClr>
              </a:solidFill>
            </a:endParaRPr>
          </a:p>
        </p:txBody>
      </p:sp>
    </p:spTree>
    <p:extLst>
      <p:ext uri="{BB962C8B-B14F-4D97-AF65-F5344CB8AC3E}">
        <p14:creationId xmlns:p14="http://schemas.microsoft.com/office/powerpoint/2010/main" val="3723391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2049472" y="1141464"/>
            <a:ext cx="5045056" cy="843478"/>
          </a:xfrm>
        </p:spPr>
        <p:txBody>
          <a:bodyPr/>
          <a:lstStyle/>
          <a:p>
            <a:r>
              <a:rPr lang="en-US" b="1" dirty="0" smtClean="0">
                <a:solidFill>
                  <a:schemeClr val="tx1">
                    <a:lumMod val="85000"/>
                    <a:lumOff val="15000"/>
                  </a:schemeClr>
                </a:solidFill>
              </a:rPr>
              <a:t>Curriculum checklist</a:t>
            </a:r>
            <a:endParaRPr lang="en-US" b="1" dirty="0">
              <a:solidFill>
                <a:schemeClr val="tx1">
                  <a:lumMod val="85000"/>
                  <a:lumOff val="15000"/>
                </a:schemeClr>
              </a:solidFill>
            </a:endParaRPr>
          </a:p>
        </p:txBody>
      </p:sp>
      <p:sp>
        <p:nvSpPr>
          <p:cNvPr id="12" name="Text Placeholder 2"/>
          <p:cNvSpPr txBox="1">
            <a:spLocks/>
          </p:cNvSpPr>
          <p:nvPr/>
        </p:nvSpPr>
        <p:spPr>
          <a:xfrm>
            <a:off x="1044602" y="2283283"/>
            <a:ext cx="7415830" cy="39540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solidFill>
                  <a:schemeClr val="tx1">
                    <a:lumMod val="85000"/>
                    <a:lumOff val="15000"/>
                  </a:schemeClr>
                </a:solidFill>
              </a:rPr>
              <a:t>Learners will:</a:t>
            </a:r>
          </a:p>
          <a:p>
            <a:pPr lvl="0"/>
            <a:r>
              <a:rPr lang="en-US" sz="2800" dirty="0">
                <a:solidFill>
                  <a:schemeClr val="tx1">
                    <a:lumMod val="85000"/>
                    <a:lumOff val="15000"/>
                  </a:schemeClr>
                </a:solidFill>
              </a:rPr>
              <a:t>play and perform in ensemble contexts, using voices and playing musical instruments</a:t>
            </a:r>
            <a:endParaRPr lang="en-GB" sz="2800" dirty="0">
              <a:solidFill>
                <a:schemeClr val="tx1">
                  <a:lumMod val="85000"/>
                  <a:lumOff val="15000"/>
                </a:schemeClr>
              </a:solidFill>
            </a:endParaRPr>
          </a:p>
          <a:p>
            <a:pPr lvl="0"/>
            <a:r>
              <a:rPr lang="en-US" sz="2800" dirty="0">
                <a:solidFill>
                  <a:schemeClr val="tx1">
                    <a:lumMod val="85000"/>
                    <a:lumOff val="15000"/>
                  </a:schemeClr>
                </a:solidFill>
              </a:rPr>
              <a:t>improvise and compose music for a range of purposes using the interrelated dimensions of music</a:t>
            </a:r>
            <a:endParaRPr lang="en-GB" sz="2800" dirty="0">
              <a:solidFill>
                <a:schemeClr val="tx1">
                  <a:lumMod val="85000"/>
                  <a:lumOff val="15000"/>
                </a:schemeClr>
              </a:solidFill>
            </a:endParaRPr>
          </a:p>
          <a:p>
            <a:pPr lvl="0"/>
            <a:r>
              <a:rPr lang="en-US" sz="2800" dirty="0">
                <a:solidFill>
                  <a:schemeClr val="tx1">
                    <a:lumMod val="85000"/>
                    <a:lumOff val="15000"/>
                  </a:schemeClr>
                </a:solidFill>
              </a:rPr>
              <a:t>listen with attention to detail and recall sounds with increasing aural memory</a:t>
            </a:r>
            <a:endParaRPr lang="en-GB" sz="2800" dirty="0">
              <a:solidFill>
                <a:schemeClr val="tx1">
                  <a:lumMod val="85000"/>
                  <a:lumOff val="15000"/>
                </a:schemeClr>
              </a:solidFill>
            </a:endParaRPr>
          </a:p>
        </p:txBody>
      </p:sp>
    </p:spTree>
    <p:extLst>
      <p:ext uri="{BB962C8B-B14F-4D97-AF65-F5344CB8AC3E}">
        <p14:creationId xmlns:p14="http://schemas.microsoft.com/office/powerpoint/2010/main" val="634732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087810" y="1173197"/>
            <a:ext cx="7012582" cy="937442"/>
          </a:xfrm>
        </p:spPr>
        <p:txBody>
          <a:bodyPr/>
          <a:lstStyle/>
          <a:p>
            <a:r>
              <a:rPr lang="en-US" b="1" dirty="0" smtClean="0">
                <a:solidFill>
                  <a:schemeClr val="tx1">
                    <a:lumMod val="85000"/>
                    <a:lumOff val="15000"/>
                  </a:schemeClr>
                </a:solidFill>
              </a:rPr>
              <a:t>Glossary of music terms</a:t>
            </a:r>
            <a:endParaRPr lang="en-US" b="1" dirty="0">
              <a:solidFill>
                <a:schemeClr val="tx1">
                  <a:lumMod val="85000"/>
                  <a:lumOff val="15000"/>
                </a:schemeClr>
              </a:solidFill>
            </a:endParaRPr>
          </a:p>
        </p:txBody>
      </p:sp>
      <p:graphicFrame>
        <p:nvGraphicFramePr>
          <p:cNvPr id="5" name="Table Placeholder 3"/>
          <p:cNvGraphicFramePr>
            <a:graphicFrameLocks/>
          </p:cNvGraphicFramePr>
          <p:nvPr>
            <p:extLst>
              <p:ext uri="{D42A27DB-BD31-4B8C-83A1-F6EECF244321}">
                <p14:modId xmlns:p14="http://schemas.microsoft.com/office/powerpoint/2010/main" val="2028598683"/>
              </p:ext>
            </p:extLst>
          </p:nvPr>
        </p:nvGraphicFramePr>
        <p:xfrm>
          <a:off x="894735" y="2420888"/>
          <a:ext cx="7354530" cy="3865208"/>
        </p:xfrm>
        <a:graphic>
          <a:graphicData uri="http://schemas.openxmlformats.org/drawingml/2006/table">
            <a:tbl>
              <a:tblPr firstRow="1" bandRow="1">
                <a:tableStyleId>{5C22544A-7EE6-4342-B048-85BDC9FD1C3A}</a:tableStyleId>
              </a:tblPr>
              <a:tblGrid>
                <a:gridCol w="2169954"/>
                <a:gridCol w="5184576"/>
              </a:tblGrid>
              <a:tr h="398058">
                <a:tc>
                  <a:txBody>
                    <a:bodyPr/>
                    <a:lstStyle/>
                    <a:p>
                      <a:r>
                        <a:rPr lang="en-US" sz="2000" dirty="0" smtClean="0">
                          <a:solidFill>
                            <a:schemeClr val="tx1">
                              <a:lumMod val="85000"/>
                              <a:lumOff val="15000"/>
                            </a:schemeClr>
                          </a:solidFill>
                        </a:rPr>
                        <a:t>Term</a:t>
                      </a:r>
                      <a:endParaRPr lang="en-US" sz="200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alpha val="40000"/>
                      </a:schemeClr>
                    </a:solidFill>
                  </a:tcPr>
                </a:tc>
                <a:tc>
                  <a:txBody>
                    <a:bodyPr/>
                    <a:lstStyle/>
                    <a:p>
                      <a:r>
                        <a:rPr lang="en-US" sz="2000" dirty="0" smtClean="0">
                          <a:solidFill>
                            <a:schemeClr val="tx1">
                              <a:lumMod val="85000"/>
                              <a:lumOff val="15000"/>
                            </a:schemeClr>
                          </a:solidFill>
                        </a:rPr>
                        <a:t>Definition</a:t>
                      </a:r>
                      <a:endParaRPr lang="en-US" sz="2000"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alpha val="40000"/>
                      </a:schemeClr>
                    </a:solidFill>
                  </a:tcPr>
                </a:tc>
              </a:tr>
              <a:tr h="398058">
                <a:tc>
                  <a:txBody>
                    <a:bodyPr/>
                    <a:lstStyle/>
                    <a:p>
                      <a:r>
                        <a:rPr lang="en-GB" sz="1800" b="1" dirty="0" smtClean="0">
                          <a:solidFill>
                            <a:schemeClr val="tx1">
                              <a:lumMod val="85000"/>
                              <a:lumOff val="15000"/>
                            </a:schemeClr>
                          </a:solidFill>
                          <a:effectLst/>
                          <a:latin typeface="+mn-lt"/>
                          <a:ea typeface="Calibri"/>
                          <a:cs typeface="Arial"/>
                        </a:rPr>
                        <a:t>Crescendo</a:t>
                      </a:r>
                      <a:endParaRPr lang="en-US" sz="1800" b="1"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lumMod val="85000"/>
                              <a:lumOff val="15000"/>
                            </a:schemeClr>
                          </a:solidFill>
                          <a:effectLst/>
                          <a:latin typeface="+mn-lt"/>
                          <a:ea typeface="Calibri"/>
                          <a:cs typeface="Arial"/>
                        </a:rPr>
                        <a:t>gradually getting louder (opposite: decrescendo or diminuendo)</a:t>
                      </a:r>
                      <a:endParaRPr lang="en-GB" sz="1600" kern="1200" dirty="0">
                        <a:solidFill>
                          <a:schemeClr val="tx1">
                            <a:lumMod val="85000"/>
                            <a:lumOff val="15000"/>
                          </a:schemeClr>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8058">
                <a:tc>
                  <a:txBody>
                    <a:bodyPr/>
                    <a:lstStyle/>
                    <a:p>
                      <a:r>
                        <a:rPr lang="en-US" sz="1800" b="1" dirty="0" smtClean="0">
                          <a:solidFill>
                            <a:schemeClr val="tx1">
                              <a:lumMod val="85000"/>
                              <a:lumOff val="15000"/>
                            </a:schemeClr>
                          </a:solidFill>
                          <a:effectLst/>
                          <a:latin typeface="+mn-lt"/>
                          <a:ea typeface="Abadi MT Condensed Light"/>
                          <a:cs typeface="Abadi MT Condensed Light"/>
                        </a:rPr>
                        <a:t>Duration</a:t>
                      </a:r>
                      <a:endParaRPr lang="en-US" sz="1800" b="1"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smtClean="0">
                          <a:solidFill>
                            <a:schemeClr val="tx1">
                              <a:lumMod val="85000"/>
                              <a:lumOff val="15000"/>
                            </a:schemeClr>
                          </a:solidFill>
                          <a:effectLst/>
                          <a:latin typeface="+mn-lt"/>
                          <a:ea typeface="Abadi MT Condensed Light"/>
                          <a:cs typeface="Abadi MT Condensed Light"/>
                        </a:rPr>
                        <a:t>the length of a note. Different durations make rhythms</a:t>
                      </a:r>
                      <a:endParaRPr lang="en-GB" sz="1600" kern="1200" dirty="0">
                        <a:solidFill>
                          <a:schemeClr val="tx1">
                            <a:lumMod val="85000"/>
                            <a:lumOff val="15000"/>
                          </a:schemeClr>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8058">
                <a:tc>
                  <a:txBody>
                    <a:bodyPr/>
                    <a:lstStyle/>
                    <a:p>
                      <a:r>
                        <a:rPr lang="en-GB" sz="1800" b="1" dirty="0" smtClean="0">
                          <a:solidFill>
                            <a:schemeClr val="tx1">
                              <a:lumMod val="85000"/>
                              <a:lumOff val="15000"/>
                            </a:schemeClr>
                          </a:solidFill>
                          <a:effectLst/>
                          <a:latin typeface="+mn-lt"/>
                          <a:ea typeface="Calibri"/>
                          <a:cs typeface="Arial"/>
                        </a:rPr>
                        <a:t>Dynamics</a:t>
                      </a:r>
                      <a:endParaRPr lang="en-GB" sz="1800"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lumMod val="85000"/>
                              <a:lumOff val="15000"/>
                            </a:schemeClr>
                          </a:solidFill>
                          <a:effectLst/>
                          <a:latin typeface="+mn-lt"/>
                          <a:ea typeface="Calibri"/>
                          <a:cs typeface="Arial"/>
                        </a:rPr>
                        <a:t>the term used for louds and softs/volume</a:t>
                      </a:r>
                      <a:endParaRPr lang="en-GB" sz="1600"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8058">
                <a:tc>
                  <a:txBody>
                    <a:bodyPr/>
                    <a:lstStyle/>
                    <a:p>
                      <a:r>
                        <a:rPr lang="en-GB" sz="1800" b="1" dirty="0" smtClean="0">
                          <a:solidFill>
                            <a:schemeClr val="tx1">
                              <a:lumMod val="85000"/>
                              <a:lumOff val="15000"/>
                            </a:schemeClr>
                          </a:solidFill>
                          <a:effectLst/>
                          <a:latin typeface="+mn-lt"/>
                          <a:ea typeface="Calibri"/>
                          <a:cs typeface="Arial"/>
                        </a:rPr>
                        <a:t>Motif</a:t>
                      </a:r>
                      <a:endParaRPr lang="en-US" sz="1800" b="1"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lumMod val="85000"/>
                              <a:lumOff val="15000"/>
                            </a:schemeClr>
                          </a:solidFill>
                          <a:effectLst/>
                          <a:latin typeface="+mn-lt"/>
                          <a:ea typeface="Calibri"/>
                          <a:cs typeface="Arial"/>
                        </a:rPr>
                        <a:t>A very short musical ‘idea’ – often just a sound or a rhythm </a:t>
                      </a:r>
                      <a:endParaRPr lang="en-GB" sz="1600" kern="1200" dirty="0">
                        <a:solidFill>
                          <a:schemeClr val="tx1">
                            <a:lumMod val="85000"/>
                            <a:lumOff val="15000"/>
                          </a:schemeClr>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4656">
                <a:tc>
                  <a:txBody>
                    <a:bodyPr/>
                    <a:lstStyle/>
                    <a:p>
                      <a:r>
                        <a:rPr lang="en-GB" sz="1800" b="1" dirty="0" smtClean="0">
                          <a:solidFill>
                            <a:schemeClr val="tx1">
                              <a:lumMod val="85000"/>
                              <a:lumOff val="15000"/>
                            </a:schemeClr>
                          </a:solidFill>
                          <a:effectLst/>
                          <a:latin typeface="+mn-lt"/>
                          <a:ea typeface="Calibri"/>
                          <a:cs typeface="Arial"/>
                        </a:rPr>
                        <a:t>Pianissimo</a:t>
                      </a:r>
                      <a:endParaRPr lang="en-US" sz="1800" b="1"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lumMod val="85000"/>
                              <a:lumOff val="15000"/>
                            </a:schemeClr>
                          </a:solidFill>
                          <a:effectLst/>
                          <a:latin typeface="+mn-lt"/>
                          <a:ea typeface="Calibri"/>
                          <a:cs typeface="Arial"/>
                        </a:rPr>
                        <a:t>Very softly</a:t>
                      </a:r>
                      <a:endParaRPr lang="en-US" sz="1600"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4656">
                <a:tc>
                  <a:txBody>
                    <a:bodyPr/>
                    <a:lstStyle/>
                    <a:p>
                      <a:r>
                        <a:rPr lang="en-GB" sz="1800" b="1" kern="1200" dirty="0" smtClean="0">
                          <a:solidFill>
                            <a:schemeClr val="tx1">
                              <a:lumMod val="85000"/>
                              <a:lumOff val="15000"/>
                            </a:schemeClr>
                          </a:solidFill>
                          <a:effectLst/>
                          <a:latin typeface="+mn-lt"/>
                          <a:ea typeface="+mn-ea"/>
                          <a:cs typeface="+mn-cs"/>
                        </a:rPr>
                        <a:t>Pitched percussion</a:t>
                      </a:r>
                      <a:endParaRPr lang="en-US" sz="1800" b="1"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kern="1200" dirty="0" smtClean="0">
                          <a:solidFill>
                            <a:schemeClr val="tx1">
                              <a:lumMod val="85000"/>
                              <a:lumOff val="15000"/>
                            </a:schemeClr>
                          </a:solidFill>
                          <a:effectLst/>
                          <a:latin typeface="+mn-lt"/>
                          <a:ea typeface="+mn-ea"/>
                          <a:cs typeface="+mn-cs"/>
                        </a:rPr>
                        <a:t>percussion instruments that can play different pitches – xylophones, glockenspiels, chime bars, etc.</a:t>
                      </a:r>
                      <a:endParaRPr lang="en-US" sz="1600"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4656">
                <a:tc>
                  <a:txBody>
                    <a:bodyPr/>
                    <a:lstStyle/>
                    <a:p>
                      <a:r>
                        <a:rPr lang="en-GB" sz="1800" b="1" dirty="0" smtClean="0">
                          <a:solidFill>
                            <a:schemeClr val="tx1">
                              <a:lumMod val="85000"/>
                              <a:lumOff val="15000"/>
                            </a:schemeClr>
                          </a:solidFill>
                          <a:effectLst/>
                          <a:latin typeface="+mn-lt"/>
                          <a:ea typeface="Calibri"/>
                          <a:cs typeface="Arial"/>
                        </a:rPr>
                        <a:t>Unpitched percussion</a:t>
                      </a:r>
                      <a:endParaRPr lang="en-US" sz="1800" b="1" dirty="0">
                        <a:solidFill>
                          <a:schemeClr val="tx1">
                            <a:lumMod val="85000"/>
                            <a:lumOff val="15000"/>
                          </a:schemeClr>
                        </a:solidFill>
                      </a:endParaRPr>
                    </a:p>
                  </a:txBody>
                  <a:tcP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600" dirty="0" smtClean="0">
                          <a:solidFill>
                            <a:schemeClr val="tx1">
                              <a:lumMod val="85000"/>
                              <a:lumOff val="15000"/>
                            </a:schemeClr>
                          </a:solidFill>
                          <a:effectLst/>
                          <a:latin typeface="+mn-lt"/>
                          <a:ea typeface="Calibri"/>
                          <a:cs typeface="Arial"/>
                        </a:rPr>
                        <a:t>percussion instruments that can only make a limited number of sounds – drums, shakers, woodblocks, tambourines, etc.</a:t>
                      </a:r>
                      <a:endParaRPr lang="en-US" sz="1600" dirty="0">
                        <a:solidFill>
                          <a:schemeClr val="tx1">
                            <a:lumMod val="85000"/>
                            <a:lumOff val="15000"/>
                          </a:schemeClr>
                        </a:solidFill>
                      </a:endParaRPr>
                    </a:p>
                  </a:txBody>
                  <a:tcP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45219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365104"/>
            <a:ext cx="2592288" cy="1896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a:xfrm>
            <a:off x="1060450" y="1988840"/>
            <a:ext cx="7023100" cy="13700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4400" b="1" dirty="0" smtClean="0">
                <a:solidFill>
                  <a:schemeClr val="tx1">
                    <a:lumMod val="85000"/>
                    <a:lumOff val="15000"/>
                  </a:schemeClr>
                </a:solidFill>
              </a:rPr>
              <a:t>Lesson 1</a:t>
            </a:r>
          </a:p>
          <a:p>
            <a:pPr marL="0" indent="0" algn="ctr">
              <a:buNone/>
            </a:pPr>
            <a:r>
              <a:rPr lang="en-GB" sz="3600" dirty="0" smtClean="0">
                <a:solidFill>
                  <a:schemeClr val="tx1">
                    <a:lumMod val="85000"/>
                    <a:lumOff val="15000"/>
                  </a:schemeClr>
                </a:solidFill>
              </a:rPr>
              <a:t>Watching and listening</a:t>
            </a:r>
            <a:endParaRPr lang="en-GB" sz="3600" dirty="0">
              <a:solidFill>
                <a:schemeClr val="tx1">
                  <a:lumMod val="85000"/>
                  <a:lumOff val="15000"/>
                </a:schemeClr>
              </a:solidFill>
            </a:endParaRPr>
          </a:p>
        </p:txBody>
      </p:sp>
    </p:spTree>
    <p:extLst>
      <p:ext uri="{BB962C8B-B14F-4D97-AF65-F5344CB8AC3E}">
        <p14:creationId xmlns:p14="http://schemas.microsoft.com/office/powerpoint/2010/main" val="1340638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1159818" y="1145362"/>
            <a:ext cx="7012582" cy="843478"/>
          </a:xfrm>
        </p:spPr>
        <p:txBody>
          <a:bodyPr/>
          <a:lstStyle/>
          <a:p>
            <a:r>
              <a:rPr lang="en-GB" b="1" dirty="0" smtClean="0">
                <a:solidFill>
                  <a:schemeClr val="tx1">
                    <a:lumMod val="85000"/>
                    <a:lumOff val="15000"/>
                  </a:schemeClr>
                </a:solidFill>
              </a:rPr>
              <a:t>Background – the composer</a:t>
            </a:r>
            <a:endParaRPr lang="en-GB" b="1" dirty="0">
              <a:solidFill>
                <a:schemeClr val="tx1">
                  <a:lumMod val="85000"/>
                  <a:lumOff val="15000"/>
                </a:schemeClr>
              </a:solidFill>
            </a:endParaRPr>
          </a:p>
        </p:txBody>
      </p:sp>
      <p:sp>
        <p:nvSpPr>
          <p:cNvPr id="7" name="Content Placeholder 5"/>
          <p:cNvSpPr>
            <a:spLocks noGrp="1"/>
          </p:cNvSpPr>
          <p:nvPr>
            <p:ph idx="1"/>
          </p:nvPr>
        </p:nvSpPr>
        <p:spPr>
          <a:xfrm>
            <a:off x="4355976" y="2436239"/>
            <a:ext cx="4392488" cy="3564396"/>
          </a:xfrm>
        </p:spPr>
        <p:txBody>
          <a:bodyPr>
            <a:noAutofit/>
          </a:bodyPr>
          <a:lstStyle/>
          <a:p>
            <a:pPr marL="0" indent="0">
              <a:buNone/>
            </a:pPr>
            <a:r>
              <a:rPr lang="en-GB" sz="3900" b="1" dirty="0" smtClean="0">
                <a:solidFill>
                  <a:schemeClr val="tx1">
                    <a:lumMod val="85000"/>
                    <a:lumOff val="15000"/>
                  </a:schemeClr>
                </a:solidFill>
              </a:rPr>
              <a:t>Hans ZIMMER</a:t>
            </a:r>
          </a:p>
          <a:p>
            <a:pPr marL="0" indent="0">
              <a:buNone/>
            </a:pPr>
            <a:r>
              <a:rPr lang="en-GB" sz="2900" b="1" dirty="0" smtClean="0">
                <a:solidFill>
                  <a:schemeClr val="tx1">
                    <a:lumMod val="85000"/>
                    <a:lumOff val="15000"/>
                  </a:schemeClr>
                </a:solidFill>
              </a:rPr>
              <a:t>(b. 1957)</a:t>
            </a:r>
          </a:p>
          <a:p>
            <a:pPr marL="0" indent="0">
              <a:buNone/>
            </a:pPr>
            <a:endParaRPr lang="en-GB" sz="600" b="1" dirty="0">
              <a:solidFill>
                <a:schemeClr val="tx1">
                  <a:lumMod val="85000"/>
                  <a:lumOff val="15000"/>
                </a:schemeClr>
              </a:solidFill>
            </a:endParaRPr>
          </a:p>
          <a:p>
            <a:pPr lvl="0"/>
            <a:r>
              <a:rPr lang="en-US" sz="2000" dirty="0" smtClean="0">
                <a:solidFill>
                  <a:schemeClr val="tx1">
                    <a:lumMod val="85000"/>
                    <a:lumOff val="15000"/>
                  </a:schemeClr>
                </a:solidFill>
              </a:rPr>
              <a:t>Self-taught German </a:t>
            </a:r>
            <a:r>
              <a:rPr lang="en-US" sz="2000" dirty="0">
                <a:solidFill>
                  <a:schemeClr val="tx1">
                    <a:lumMod val="85000"/>
                    <a:lumOff val="15000"/>
                  </a:schemeClr>
                </a:solidFill>
              </a:rPr>
              <a:t>film composer</a:t>
            </a:r>
            <a:endParaRPr lang="en-GB" sz="2000" dirty="0">
              <a:solidFill>
                <a:schemeClr val="tx1">
                  <a:lumMod val="85000"/>
                  <a:lumOff val="15000"/>
                </a:schemeClr>
              </a:solidFill>
            </a:endParaRPr>
          </a:p>
          <a:p>
            <a:pPr lvl="0"/>
            <a:r>
              <a:rPr lang="en-US" sz="2000" dirty="0">
                <a:solidFill>
                  <a:schemeClr val="tx1">
                    <a:lumMod val="85000"/>
                    <a:lumOff val="15000"/>
                  </a:schemeClr>
                </a:solidFill>
              </a:rPr>
              <a:t>Has composed more than 150 films scores and been nominated for ten Oscars</a:t>
            </a:r>
            <a:endParaRPr lang="en-GB" sz="2000" dirty="0">
              <a:solidFill>
                <a:schemeClr val="tx1">
                  <a:lumMod val="85000"/>
                  <a:lumOff val="15000"/>
                </a:schemeClr>
              </a:solidFill>
            </a:endParaRPr>
          </a:p>
          <a:p>
            <a:pPr lvl="0"/>
            <a:r>
              <a:rPr lang="en-US" sz="2000" dirty="0" smtClean="0">
                <a:solidFill>
                  <a:schemeClr val="tx1">
                    <a:lumMod val="85000"/>
                    <a:lumOff val="15000"/>
                  </a:schemeClr>
                </a:solidFill>
              </a:rPr>
              <a:t>Loves </a:t>
            </a:r>
            <a:r>
              <a:rPr lang="en-US" sz="2000" dirty="0">
                <a:solidFill>
                  <a:schemeClr val="tx1">
                    <a:lumMod val="85000"/>
                    <a:lumOff val="15000"/>
                  </a:schemeClr>
                </a:solidFill>
              </a:rPr>
              <a:t>using technology, synthesizers, samplers and computers as well as the orchestra</a:t>
            </a:r>
            <a:endParaRPr lang="en-GB" sz="2000" dirty="0">
              <a:solidFill>
                <a:schemeClr val="tx1">
                  <a:lumMod val="85000"/>
                  <a:lumOff val="15000"/>
                </a:schemeClr>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97796" y="2478369"/>
            <a:ext cx="2582914" cy="3480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8500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BBCFS2072\UserData$\learnp02\Desktop\Trailblazer logo-template\Trailblazers logo COLOU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32" y="297954"/>
            <a:ext cx="1228632" cy="898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4"/>
          <p:cNvSpPr>
            <a:spLocks noGrp="1"/>
          </p:cNvSpPr>
          <p:nvPr>
            <p:ph type="title"/>
          </p:nvPr>
        </p:nvSpPr>
        <p:spPr>
          <a:xfrm>
            <a:off x="1375842" y="713314"/>
            <a:ext cx="7012582" cy="843478"/>
          </a:xfrm>
        </p:spPr>
        <p:txBody>
          <a:bodyPr/>
          <a:lstStyle/>
          <a:p>
            <a:r>
              <a:rPr lang="en-GB" b="1" dirty="0" smtClean="0">
                <a:solidFill>
                  <a:schemeClr val="tx1">
                    <a:lumMod val="85000"/>
                    <a:lumOff val="15000"/>
                  </a:schemeClr>
                </a:solidFill>
              </a:rPr>
              <a:t>Background – the music</a:t>
            </a:r>
            <a:endParaRPr lang="en-GB" b="1" dirty="0">
              <a:solidFill>
                <a:schemeClr val="tx1">
                  <a:lumMod val="85000"/>
                  <a:lumOff val="15000"/>
                </a:schemeClr>
              </a:solidFill>
            </a:endParaRPr>
          </a:p>
        </p:txBody>
      </p:sp>
      <p:sp>
        <p:nvSpPr>
          <p:cNvPr id="7" name="Content Placeholder 5"/>
          <p:cNvSpPr>
            <a:spLocks noGrp="1"/>
          </p:cNvSpPr>
          <p:nvPr>
            <p:ph idx="1"/>
          </p:nvPr>
        </p:nvSpPr>
        <p:spPr>
          <a:xfrm>
            <a:off x="3419872" y="2276872"/>
            <a:ext cx="5472608" cy="4187985"/>
          </a:xfrm>
        </p:spPr>
        <p:txBody>
          <a:bodyPr>
            <a:noAutofit/>
          </a:bodyPr>
          <a:lstStyle/>
          <a:p>
            <a:pPr marL="0" indent="0">
              <a:buNone/>
            </a:pPr>
            <a:r>
              <a:rPr lang="en-GB" sz="3600" b="1" dirty="0" smtClean="0">
                <a:solidFill>
                  <a:schemeClr val="tx1">
                    <a:lumMod val="85000"/>
                    <a:lumOff val="15000"/>
                  </a:schemeClr>
                </a:solidFill>
              </a:rPr>
              <a:t>Earth</a:t>
            </a:r>
            <a:endParaRPr lang="en-GB" sz="2800" b="1" dirty="0" smtClean="0">
              <a:solidFill>
                <a:schemeClr val="tx1">
                  <a:lumMod val="85000"/>
                  <a:lumOff val="15000"/>
                </a:schemeClr>
              </a:solidFill>
            </a:endParaRPr>
          </a:p>
          <a:p>
            <a:r>
              <a:rPr lang="en-US" sz="2400" dirty="0">
                <a:solidFill>
                  <a:schemeClr val="tx1">
                    <a:lumMod val="85000"/>
                    <a:lumOff val="15000"/>
                  </a:schemeClr>
                </a:solidFill>
              </a:rPr>
              <a:t>Written especially for BBC Ten Pieces </a:t>
            </a:r>
            <a:endParaRPr lang="en-GB" sz="2400" dirty="0">
              <a:solidFill>
                <a:schemeClr val="tx1">
                  <a:lumMod val="85000"/>
                  <a:lumOff val="15000"/>
                </a:schemeClr>
              </a:solidFill>
            </a:endParaRPr>
          </a:p>
          <a:p>
            <a:r>
              <a:rPr lang="en-US" sz="2400" dirty="0">
                <a:solidFill>
                  <a:schemeClr val="tx1">
                    <a:lumMod val="85000"/>
                    <a:lumOff val="15000"/>
                  </a:schemeClr>
                </a:solidFill>
              </a:rPr>
              <a:t>Draws upon the soundworld he used for Blue Planet II and Planet Earth II – two of his most popular scores</a:t>
            </a:r>
            <a:endParaRPr lang="en-GB" sz="2400" dirty="0">
              <a:solidFill>
                <a:schemeClr val="tx1">
                  <a:lumMod val="85000"/>
                  <a:lumOff val="15000"/>
                </a:schemeClr>
              </a:solidFill>
            </a:endParaRPr>
          </a:p>
          <a:p>
            <a:r>
              <a:rPr lang="en-US" sz="2400" dirty="0">
                <a:solidFill>
                  <a:schemeClr val="tx1">
                    <a:lumMod val="85000"/>
                    <a:lumOff val="15000"/>
                  </a:schemeClr>
                </a:solidFill>
              </a:rPr>
              <a:t>This isn’t a film score (it wasn’t written for a movie) but it does sound very ‘filmic’</a:t>
            </a:r>
            <a:endParaRPr lang="en-GB" sz="2400" dirty="0">
              <a:solidFill>
                <a:schemeClr val="tx1">
                  <a:lumMod val="85000"/>
                  <a:lumOff val="15000"/>
                </a:schemeClr>
              </a:solidFill>
            </a:endParaRPr>
          </a:p>
        </p:txBody>
      </p:sp>
      <p:pic>
        <p:nvPicPr>
          <p:cNvPr id="16390" name="Picture 6" descr="C:\Users\learnp02\AppData\Local\Microsoft\Windows\Temporary Internet Files\Content.IE5\DWC3CCU0\musical_notes_tattoo_by_playthis[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99500">
                        <a14:backgroundMark x1="61000" y1="28092" x2="61000" y2="28092"/>
                        <a14:backgroundMark x1="73833" y1="49364" x2="73833" y2="49364"/>
                        <a14:backgroundMark x1="44333" y1="78960" x2="44333" y2="78960"/>
                        <a14:backgroundMark x1="44000" y1="71908" x2="44000" y2="71908"/>
                      </a14:backgroundRemoval>
                    </a14:imgEffect>
                  </a14:imgLayer>
                </a14:imgProps>
              </a:ext>
              <a:ext uri="{28A0092B-C50C-407E-A947-70E740481C1C}">
                <a14:useLocalDpi xmlns:a14="http://schemas.microsoft.com/office/drawing/2010/main" val="0"/>
              </a:ext>
            </a:extLst>
          </a:blip>
          <a:srcRect/>
          <a:stretch>
            <a:fillRect/>
          </a:stretch>
        </p:blipFill>
        <p:spPr bwMode="auto">
          <a:xfrm>
            <a:off x="395536" y="2014761"/>
            <a:ext cx="3028832" cy="4366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8767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1770</TotalTime>
  <Words>1099</Words>
  <Application>Microsoft Office PowerPoint</Application>
  <PresentationFormat>On-screen Show (4:3)</PresentationFormat>
  <Paragraphs>216</Paragraphs>
  <Slides>27</Slides>
  <Notes>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Trailblazer</vt:lpstr>
      <vt:lpstr>Lesson outcomes</vt:lpstr>
      <vt:lpstr>Curriculum checklist</vt:lpstr>
      <vt:lpstr>Glossary of music terms</vt:lpstr>
      <vt:lpstr>PowerPoint Presentation</vt:lpstr>
      <vt:lpstr>Background – the composer</vt:lpstr>
      <vt:lpstr>Background – the music</vt:lpstr>
      <vt:lpstr>Watch the orchestral performance</vt:lpstr>
      <vt:lpstr>PowerPoint Presentation</vt:lpstr>
      <vt:lpstr>Create a storyboard!</vt:lpstr>
      <vt:lpstr>PowerPoint Presentation</vt:lpstr>
      <vt:lpstr>Let’s start filming!</vt:lpstr>
      <vt:lpstr>PowerPoint Presentation</vt:lpstr>
      <vt:lpstr>Create a shimmery warm-up</vt:lpstr>
      <vt:lpstr>PowerPoint Presentation</vt:lpstr>
      <vt:lpstr>It gets much busier in the middle of Zimmer’s piece – what do you think is happening?</vt:lpstr>
      <vt:lpstr>PowerPoint Presentation</vt:lpstr>
      <vt:lpstr>PowerPoint Presentation</vt:lpstr>
      <vt:lpstr>Have a brainstorm!</vt:lpstr>
      <vt:lpstr>Create a musical motif for the things on your list. Make a short piece using these motifs:</vt:lpstr>
      <vt:lpstr>PowerPoint Presentation</vt:lpstr>
      <vt:lpstr>Play your chosen or filmed clip to the group WITHOUT sound</vt:lpstr>
      <vt:lpstr>Structure all ideas, and use them to make a piece of music that fits with the film</vt:lpstr>
      <vt:lpstr>Perform your live score to picture!</vt:lpstr>
      <vt:lpstr>PowerPoint Presentation</vt:lpstr>
    </vt:vector>
  </TitlesOfParts>
  <Company>BBC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learnp02</dc:creator>
  <cp:lastModifiedBy>Sian Bateman</cp:lastModifiedBy>
  <cp:revision>84</cp:revision>
  <dcterms:created xsi:type="dcterms:W3CDTF">2019-07-16T08:25:33Z</dcterms:created>
  <dcterms:modified xsi:type="dcterms:W3CDTF">2019-07-25T13:36:08Z</dcterms:modified>
</cp:coreProperties>
</file>