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48" r:id="rId2"/>
  </p:sldMasterIdLst>
  <p:notesMasterIdLst>
    <p:notesMasterId r:id="rId35"/>
  </p:notesMasterIdLst>
  <p:handoutMasterIdLst>
    <p:handoutMasterId r:id="rId36"/>
  </p:handoutMasterIdLst>
  <p:sldIdLst>
    <p:sldId id="257" r:id="rId3"/>
    <p:sldId id="256" r:id="rId4"/>
    <p:sldId id="259" r:id="rId5"/>
    <p:sldId id="260" r:id="rId6"/>
    <p:sldId id="268" r:id="rId7"/>
    <p:sldId id="263" r:id="rId8"/>
    <p:sldId id="264" r:id="rId9"/>
    <p:sldId id="266" r:id="rId10"/>
    <p:sldId id="274" r:id="rId11"/>
    <p:sldId id="312" r:id="rId12"/>
    <p:sldId id="311" r:id="rId13"/>
    <p:sldId id="269" r:id="rId14"/>
    <p:sldId id="272" r:id="rId15"/>
    <p:sldId id="304" r:id="rId16"/>
    <p:sldId id="313" r:id="rId17"/>
    <p:sldId id="305" r:id="rId18"/>
    <p:sldId id="275" r:id="rId19"/>
    <p:sldId id="276" r:id="rId20"/>
    <p:sldId id="278" r:id="rId21"/>
    <p:sldId id="283" r:id="rId22"/>
    <p:sldId id="301" r:id="rId23"/>
    <p:sldId id="299" r:id="rId24"/>
    <p:sldId id="314" r:id="rId25"/>
    <p:sldId id="287" r:id="rId26"/>
    <p:sldId id="289" r:id="rId27"/>
    <p:sldId id="307" r:id="rId28"/>
    <p:sldId id="309" r:id="rId29"/>
    <p:sldId id="292" r:id="rId30"/>
    <p:sldId id="310" r:id="rId31"/>
    <p:sldId id="294" r:id="rId32"/>
    <p:sldId id="303" r:id="rId33"/>
    <p:sldId id="29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094D97"/>
    <a:srgbClr val="FFD5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34" autoAdjust="0"/>
  </p:normalViewPr>
  <p:slideViewPr>
    <p:cSldViewPr snapToGrid="0" snapToObjects="1" showGuides="1">
      <p:cViewPr>
        <p:scale>
          <a:sx n="66" d="100"/>
          <a:sy n="66" d="100"/>
        </p:scale>
        <p:origin x="-1506" y="528"/>
      </p:cViewPr>
      <p:guideLst>
        <p:guide orient="horz" pos="1822"/>
        <p:guide pos="2647"/>
      </p:guideLst>
    </p:cSldViewPr>
  </p:slideViewPr>
  <p:notesTextViewPr>
    <p:cViewPr>
      <p:scale>
        <a:sx n="100" d="100"/>
        <a:sy n="100" d="100"/>
      </p:scale>
      <p:origin x="0" y="834"/>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AF1D2-B474-0C4B-B251-99F3B8EDAD16}" type="datetime1">
              <a:rPr lang="en-GB" smtClean="0"/>
              <a:t>04/08/2018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46EC21-899C-E043-A260-B947E7C33FE7}" type="slidenum">
              <a:rPr lang="en-US" smtClean="0"/>
              <a:t>‹#›</a:t>
            </a:fld>
            <a:endParaRPr lang="en-US"/>
          </a:p>
        </p:txBody>
      </p:sp>
    </p:spTree>
    <p:extLst>
      <p:ext uri="{BB962C8B-B14F-4D97-AF65-F5344CB8AC3E}">
        <p14:creationId xmlns:p14="http://schemas.microsoft.com/office/powerpoint/2010/main" val="294783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411F6-C836-8C42-82EB-48BC694285C8}" type="datetime1">
              <a:rPr lang="en-GB" smtClean="0"/>
              <a:t>04/08/2018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F494-1822-9445-98EB-F7F0987FA13D}" type="slidenum">
              <a:rPr lang="en-US" smtClean="0"/>
              <a:t>‹#›</a:t>
            </a:fld>
            <a:endParaRPr lang="en-US"/>
          </a:p>
        </p:txBody>
      </p:sp>
    </p:spTree>
    <p:extLst>
      <p:ext uri="{BB962C8B-B14F-4D97-AF65-F5344CB8AC3E}">
        <p14:creationId xmlns:p14="http://schemas.microsoft.com/office/powerpoint/2010/main" val="424719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a:t>
            </a:r>
          </a:p>
          <a:p>
            <a:pPr lvl="0"/>
            <a:r>
              <a:rPr lang="en-US" sz="1200" kern="1200" dirty="0" smtClean="0">
                <a:solidFill>
                  <a:schemeClr val="tx1"/>
                </a:solidFill>
                <a:effectLst/>
                <a:latin typeface="+mn-lt"/>
                <a:ea typeface="+mn-ea"/>
                <a:cs typeface="+mn-cs"/>
              </a:rPr>
              <a:t>Key Stage 2 in England and Wales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 Level, P5-P7 in Scotland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Key Stage 1/Key Stage 2 in Northern Ireland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1</a:t>
            </a:fld>
            <a:endParaRPr lang="en-US"/>
          </a:p>
        </p:txBody>
      </p:sp>
    </p:spTree>
    <p:extLst>
      <p:ext uri="{BB962C8B-B14F-4D97-AF65-F5344CB8AC3E}">
        <p14:creationId xmlns:p14="http://schemas.microsoft.com/office/powerpoint/2010/main" val="11912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strike="noStrike" kern="1200" dirty="0" smtClean="0">
                <a:solidFill>
                  <a:schemeClr val="tx1"/>
                </a:solidFill>
                <a:effectLst/>
                <a:latin typeface="+mn-lt"/>
                <a:ea typeface="+mn-ea"/>
                <a:cs typeface="+mn-cs"/>
              </a:rPr>
              <a:t>Listen </a:t>
            </a:r>
            <a:r>
              <a:rPr lang="en-GB" sz="1200" u="none" strike="noStrike" kern="1200" dirty="0" smtClean="0">
                <a:solidFill>
                  <a:schemeClr val="tx1"/>
                </a:solidFill>
                <a:effectLst/>
                <a:latin typeface="+mn-lt"/>
                <a:ea typeface="+mn-ea"/>
                <a:cs typeface="+mn-cs"/>
              </a:rPr>
              <a:t>for a third time and ask your class to join together their words using conjunctions (or connectives) to make a poem. They may also add ‘the lark’ or imagine they are the lark. Explain further that their poem doesn’t have to rhyme or even make sense but it must be finished by the time the music has finished.</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endParaRPr lang="en-GB" sz="1200" b="1" u="none" strike="noStrike"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read out some of the poems to the class (or encourage the poets to read their own work). You could do this with the music playing softly in the background</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If you have more time, </a:t>
            </a:r>
            <a:r>
              <a:rPr lang="en-GB" sz="1200" u="none" strike="noStrike" kern="1200" dirty="0" smtClean="0">
                <a:solidFill>
                  <a:schemeClr val="tx1"/>
                </a:solidFill>
                <a:effectLst/>
                <a:latin typeface="+mn-lt"/>
                <a:ea typeface="+mn-ea"/>
                <a:cs typeface="+mn-cs"/>
              </a:rPr>
              <a:t>encourage your children to write out their poems in an imaginative way so that the words ‘fly’ across the page. They could add small drawings of the lark and the things it sees around and within the text. Keep these poems safe, you’ll need them later on in the project.</a:t>
            </a:r>
          </a:p>
          <a:p>
            <a:r>
              <a:rPr lang="en-GB" sz="1200" b="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11</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shimmer and tune using </a:t>
            </a:r>
            <a:r>
              <a:rPr lang="en-US" sz="1200" kern="1200" dirty="0" smtClean="0">
                <a:solidFill>
                  <a:schemeClr val="tx1"/>
                </a:solidFill>
                <a:effectLst/>
                <a:latin typeface="+mn-lt"/>
                <a:ea typeface="+mn-ea"/>
                <a:cs typeface="+mn-cs"/>
              </a:rPr>
              <a:t>Vaughan Williams' </a:t>
            </a:r>
            <a:r>
              <a:rPr lang="en-US" sz="1200" kern="1200" dirty="0" smtClean="0">
                <a:solidFill>
                  <a:schemeClr val="tx1"/>
                </a:solidFill>
                <a:effectLst/>
                <a:latin typeface="+mn-lt"/>
                <a:ea typeface="+mn-ea"/>
                <a:cs typeface="+mn-cs"/>
              </a:rPr>
              <a:t>notes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 </a:t>
            </a:r>
            <a:r>
              <a:rPr lang="en-US" sz="1200" kern="1200" dirty="0" smtClean="0">
                <a:solidFill>
                  <a:schemeClr val="tx1"/>
                </a:solidFill>
                <a:effectLst/>
                <a:latin typeface="+mn-lt"/>
                <a:ea typeface="+mn-ea"/>
                <a:cs typeface="+mn-cs"/>
              </a:rPr>
              <a:t>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12</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Begin </a:t>
            </a:r>
            <a:r>
              <a:rPr lang="en-US" sz="1200" b="1" kern="1200" dirty="0" smtClean="0">
                <a:solidFill>
                  <a:schemeClr val="tx1"/>
                </a:solidFill>
                <a:effectLst/>
                <a:latin typeface="+mn-lt"/>
                <a:ea typeface="+mn-ea"/>
                <a:cs typeface="+mn-cs"/>
              </a:rPr>
              <a:t>with the shimmer. </a:t>
            </a:r>
            <a:r>
              <a:rPr lang="en-US" sz="1200" kern="1200" dirty="0" smtClean="0">
                <a:solidFill>
                  <a:schemeClr val="tx1"/>
                </a:solidFill>
                <a:effectLst/>
                <a:latin typeface="+mn-lt"/>
                <a:ea typeface="+mn-ea"/>
                <a:cs typeface="+mn-cs"/>
              </a:rPr>
              <a:t>Vaughan Williams </a:t>
            </a:r>
            <a:r>
              <a:rPr lang="en-US" sz="1200" kern="1200" dirty="0" smtClean="0">
                <a:solidFill>
                  <a:schemeClr val="tx1"/>
                </a:solidFill>
                <a:effectLst/>
                <a:latin typeface="+mn-lt"/>
                <a:ea typeface="+mn-ea"/>
                <a:cs typeface="+mn-cs"/>
              </a:rPr>
              <a:t>uses just four pitches to create his shimmer which is then present under most of the beginning of his piece. His pitches are E, B, D, F#</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Place a xylophone in the middle of your circle with these notes on it (you can take off the other pitches if you like). Ask one or two children to come forward and try to play a continuous, soft shimmer using these notes.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Its important to keep the E as the lowest note but if you don’t have an F#, just leave it out or substitute with an A</a:t>
            </a:r>
            <a:endParaRPr lang="en-GB" sz="1200" kern="1200" dirty="0" smtClean="0">
              <a:solidFill>
                <a:schemeClr val="tx1"/>
              </a:solidFill>
              <a:effectLst/>
              <a:latin typeface="+mn-lt"/>
              <a:ea typeface="+mn-ea"/>
              <a:cs typeface="+mn-cs"/>
            </a:endParaRPr>
          </a:p>
          <a:p>
            <a:r>
              <a:rPr lang="en-US" dirty="0" smtClean="0">
                <a:effectLst/>
              </a:rPr>
              <a:t> </a:t>
            </a:r>
            <a:r>
              <a:rPr lang="en-GB" dirty="0" smtClean="0">
                <a:effectLst/>
              </a:rPr>
              <a:t> </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Encourage other children</a:t>
            </a:r>
            <a:r>
              <a:rPr lang="en-GB" sz="1200" kern="1200" dirty="0" smtClean="0">
                <a:solidFill>
                  <a:schemeClr val="tx1"/>
                </a:solidFill>
                <a:effectLst/>
                <a:latin typeface="+mn-lt"/>
                <a:ea typeface="+mn-ea"/>
                <a:cs typeface="+mn-cs"/>
              </a:rPr>
              <a:t> to select unpitched instruments to add to this shimmer. They need to be able to make a soft, continuous sound so shakers and jingle bells are good for this. Woodblocks and drums are less good. Challenge your players to keep the sound as continuous as possible - you are aiming for a shimmer not a pulse. (Shakers/ jingle bells may need to be stirred rather than shook for example)</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13</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Begin with the shimmer. </a:t>
            </a:r>
            <a:r>
              <a:rPr lang="en-US" sz="1200" kern="1200" dirty="0" smtClean="0">
                <a:solidFill>
                  <a:schemeClr val="tx1"/>
                </a:solidFill>
                <a:effectLst/>
                <a:latin typeface="+mn-lt"/>
                <a:ea typeface="+mn-ea"/>
                <a:cs typeface="+mn-cs"/>
              </a:rPr>
              <a:t>Vaughan Williams </a:t>
            </a:r>
            <a:r>
              <a:rPr lang="en-US" sz="1200" kern="1200" dirty="0" smtClean="0">
                <a:solidFill>
                  <a:schemeClr val="tx1"/>
                </a:solidFill>
                <a:effectLst/>
                <a:latin typeface="+mn-lt"/>
                <a:ea typeface="+mn-ea"/>
                <a:cs typeface="+mn-cs"/>
              </a:rPr>
              <a:t>uses just four pitches to create his shimmer which is then present under most of the beginning of his piece. His pitches are E, B, D, F#</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Place a xylophone in the middle of your circle with these notes on it (you can take off the other pitches if you like). Ask one or two children to come forward and try to play a continuous, soft shimmer using these notes.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Its important to keep the E as the lowest note but if you don’t have an F#, just leave it out or substitute with an A</a:t>
            </a:r>
            <a:endParaRPr lang="en-GB" sz="1200" kern="1200" dirty="0" smtClean="0">
              <a:solidFill>
                <a:schemeClr val="tx1"/>
              </a:solidFill>
              <a:effectLst/>
              <a:latin typeface="+mn-lt"/>
              <a:ea typeface="+mn-ea"/>
              <a:cs typeface="+mn-cs"/>
            </a:endParaRPr>
          </a:p>
          <a:p>
            <a:r>
              <a:rPr lang="en-US" dirty="0" smtClean="0">
                <a:effectLst/>
              </a:rPr>
              <a:t> </a:t>
            </a:r>
            <a:r>
              <a:rPr lang="en-GB" dirty="0" smtClean="0">
                <a:effectLst/>
              </a:rPr>
              <a:t> </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Encourage other children</a:t>
            </a:r>
            <a:r>
              <a:rPr lang="en-GB" sz="1200" kern="1200" dirty="0" smtClean="0">
                <a:solidFill>
                  <a:schemeClr val="tx1"/>
                </a:solidFill>
                <a:effectLst/>
                <a:latin typeface="+mn-lt"/>
                <a:ea typeface="+mn-ea"/>
                <a:cs typeface="+mn-cs"/>
              </a:rPr>
              <a:t> to select unpitched instruments to add to this shimmer. They need to be able to make a soft, continuous sound so shakers and jingle bells are good for this. Woodblocks and drums are less good. Challenge your players to keep the sound as continuous as possible - you are aiming for a shimmer not a pulse. (Shakers/ jingle bells may need to be stirred rather than shook for example)</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14</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second ingredient is the solo tune.</a:t>
            </a:r>
            <a:r>
              <a:rPr lang="en-GB" sz="1200" kern="1200" dirty="0" smtClean="0">
                <a:solidFill>
                  <a:schemeClr val="tx1"/>
                </a:solidFill>
                <a:effectLst/>
                <a:latin typeface="+mn-lt"/>
                <a:ea typeface="+mn-ea"/>
                <a:cs typeface="+mn-cs"/>
              </a:rPr>
              <a:t> Place another xylophone in the middle of the circle with just the notes on it</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These are good notes for beginner players on orchestral instruments but again please feel free to adapt them to suit your children and resources</a:t>
            </a:r>
            <a:endParaRPr lang="en-GB" sz="120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Ask one member of the class</a:t>
            </a:r>
            <a:r>
              <a:rPr lang="en-GB" sz="1200" kern="1200" dirty="0" smtClean="0">
                <a:solidFill>
                  <a:schemeClr val="tx1"/>
                </a:solidFill>
                <a:effectLst/>
                <a:latin typeface="+mn-lt"/>
                <a:ea typeface="+mn-ea"/>
                <a:cs typeface="+mn-cs"/>
              </a:rPr>
              <a:t> to come forward and play a short solo using these notes as other children play the shimmer. There are no rules for this but the solo must be heard over the sound of the shimmer. Children who don’t yet have a role can ‘police’ this.</a:t>
            </a:r>
          </a:p>
          <a:p>
            <a:r>
              <a:rPr lang="en-GB" sz="1200" kern="1200" dirty="0" smtClean="0">
                <a:solidFill>
                  <a:schemeClr val="tx1"/>
                </a:solidFill>
                <a:effectLst/>
                <a:latin typeface="+mn-lt"/>
                <a:ea typeface="+mn-ea"/>
                <a:cs typeface="+mn-cs"/>
              </a:rPr>
              <a:t> </a:t>
            </a:r>
          </a:p>
          <a:p>
            <a:pPr lvl="0"/>
            <a:endParaRPr lang="en-GB"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15</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Split </a:t>
            </a:r>
            <a:r>
              <a:rPr lang="en-GB" sz="1200" b="1" kern="1200" dirty="0" smtClean="0">
                <a:solidFill>
                  <a:schemeClr val="tx1"/>
                </a:solidFill>
                <a:effectLst/>
                <a:latin typeface="+mn-lt"/>
                <a:ea typeface="+mn-ea"/>
                <a:cs typeface="+mn-cs"/>
              </a:rPr>
              <a:t>into groups </a:t>
            </a:r>
            <a:r>
              <a:rPr lang="en-GB" sz="1200" kern="1200" dirty="0" smtClean="0">
                <a:solidFill>
                  <a:schemeClr val="tx1"/>
                </a:solidFill>
                <a:effectLst/>
                <a:latin typeface="+mn-lt"/>
                <a:ea typeface="+mn-ea"/>
                <a:cs typeface="+mn-cs"/>
              </a:rPr>
              <a:t>and ask each group to make a short piece using a shimmer and solo tune. Before they get to work on this, remind them that the solo represents the lark in flight, the shimmer is perhaps the sound of the land below.</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 bring the class back together</a:t>
            </a:r>
            <a:r>
              <a:rPr lang="en-GB" sz="1200" kern="1200" dirty="0" smtClean="0">
                <a:solidFill>
                  <a:schemeClr val="tx1"/>
                </a:solidFill>
                <a:effectLst/>
                <a:latin typeface="+mn-lt"/>
                <a:ea typeface="+mn-ea"/>
                <a:cs typeface="+mn-cs"/>
              </a:rPr>
              <a:t> and hear each group. Can they turn their group pieces into one big piece that only ever has one solo at any one time? To do this they need to come up with an order and then try to make the tune sound continuous as it moves from group to group. The shimmer should also never stop. Which order will make the best story for your lark’s flight?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16</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to sing and play a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Add lyrics to the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 where appropriate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 </a:t>
            </a:r>
            <a:r>
              <a:rPr lang="en-US" sz="1200" kern="1200" dirty="0" smtClean="0">
                <a:solidFill>
                  <a:schemeClr val="tx1"/>
                </a:solidFill>
                <a:effectLst/>
                <a:latin typeface="+mn-lt"/>
                <a:ea typeface="+mn-ea"/>
                <a:cs typeface="+mn-cs"/>
              </a:rPr>
              <a:t>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17</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For this lesson it would be useful to have a full recording of Lark Ascending. It is widely available online and lasts about 15 minutes. If you don’t have access to one, don’t worry you can still complete the lesson without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in a circle again and recap your gentle sounds warm-up. Talk through the piece you made at the end of the last lesson</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a:t>
            </a:r>
            <a:r>
              <a:rPr lang="en-GB" sz="1200" kern="1200" dirty="0" smtClean="0">
                <a:solidFill>
                  <a:schemeClr val="tx1"/>
                </a:solidFill>
                <a:effectLst/>
                <a:latin typeface="+mn-lt"/>
                <a:ea typeface="+mn-ea"/>
                <a:cs typeface="+mn-cs"/>
              </a:rPr>
              <a:t> that Vaughan Williams’ Lark Ascending is actually about three times longer than the version they heard last week. The middle features a traditional folk tune that </a:t>
            </a:r>
            <a:r>
              <a:rPr lang="en-GB" sz="1200" kern="1200" dirty="0" smtClean="0">
                <a:solidFill>
                  <a:schemeClr val="tx1"/>
                </a:solidFill>
                <a:effectLst/>
                <a:latin typeface="+mn-lt"/>
                <a:ea typeface="+mn-ea"/>
                <a:cs typeface="+mn-cs"/>
              </a:rPr>
              <a:t>Vaughan Williams </a:t>
            </a:r>
            <a:r>
              <a:rPr lang="en-GB" sz="1200" kern="1200" dirty="0" smtClean="0">
                <a:solidFill>
                  <a:schemeClr val="tx1"/>
                </a:solidFill>
                <a:effectLst/>
                <a:latin typeface="+mn-lt"/>
                <a:ea typeface="+mn-ea"/>
                <a:cs typeface="+mn-cs"/>
              </a:rPr>
              <a:t>had picked up on his travels. Play this tune to your class by starting the full recording at about 6’10. It is first heard played by the flute.</a:t>
            </a: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Teach this tune to your class and encourage them to sing along using a ‘la’ sound</a:t>
            </a:r>
            <a:r>
              <a:rPr lang="en-GB" sz="1200" kern="1200" dirty="0" smtClean="0">
                <a:solidFill>
                  <a:schemeClr val="tx1"/>
                </a:solidFill>
                <a:effectLst/>
                <a:latin typeface="+mn-lt"/>
                <a:ea typeface="+mn-ea"/>
                <a:cs typeface="+mn-cs"/>
              </a:rPr>
              <a:t>. There is a slightly simplified version of it below which can be played on classroom xylophones or by beginner orchestral players.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Encourage your class </a:t>
            </a:r>
            <a:r>
              <a:rPr lang="en-GB" sz="1200" kern="1200" dirty="0" smtClean="0">
                <a:solidFill>
                  <a:schemeClr val="tx1"/>
                </a:solidFill>
                <a:effectLst/>
                <a:latin typeface="+mn-lt"/>
                <a:ea typeface="+mn-ea"/>
                <a:cs typeface="+mn-cs"/>
              </a:rPr>
              <a:t>to add new words to this tune. Perhaps they can borrow phrases from the poems they made in lesson 1</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and your class can sing along loud and proud, it is time to make a class version of the music so you don’t have to rely on the recording. Here are some tips -</a:t>
            </a:r>
          </a:p>
          <a:p>
            <a:pPr lvl="0"/>
            <a:r>
              <a:rPr lang="en-GB" sz="1200" kern="1200" dirty="0" smtClean="0">
                <a:solidFill>
                  <a:schemeClr val="tx1"/>
                </a:solidFill>
                <a:effectLst/>
                <a:latin typeface="+mn-lt"/>
                <a:ea typeface="+mn-ea"/>
                <a:cs typeface="+mn-cs"/>
              </a:rPr>
              <a:t>	Play the melody on </a:t>
            </a:r>
            <a:r>
              <a:rPr lang="en-GB" sz="1200" kern="1200" dirty="0" err="1" smtClean="0">
                <a:solidFill>
                  <a:schemeClr val="tx1"/>
                </a:solidFill>
                <a:effectLst/>
                <a:latin typeface="+mn-lt"/>
                <a:ea typeface="+mn-ea"/>
                <a:cs typeface="+mn-cs"/>
              </a:rPr>
              <a:t>xylos</a:t>
            </a:r>
            <a:r>
              <a:rPr lang="en-GB" sz="1200" kern="1200" dirty="0" smtClean="0">
                <a:solidFill>
                  <a:schemeClr val="tx1"/>
                </a:solidFill>
                <a:effectLst/>
                <a:latin typeface="+mn-lt"/>
                <a:ea typeface="+mn-ea"/>
                <a:cs typeface="+mn-cs"/>
              </a:rPr>
              <a:t>/ orchestral instruments</a:t>
            </a:r>
          </a:p>
          <a:p>
            <a:pPr lvl="0"/>
            <a:r>
              <a:rPr lang="en-GB" sz="1200" kern="1200" dirty="0" smtClean="0">
                <a:solidFill>
                  <a:schemeClr val="tx1"/>
                </a:solidFill>
                <a:effectLst/>
                <a:latin typeface="+mn-lt"/>
                <a:ea typeface="+mn-ea"/>
                <a:cs typeface="+mn-cs"/>
              </a:rPr>
              <a:t>	Play the bassline on bass </a:t>
            </a:r>
            <a:r>
              <a:rPr lang="en-GB" sz="1200" kern="1200" dirty="0" err="1" smtClean="0">
                <a:solidFill>
                  <a:schemeClr val="tx1"/>
                </a:solidFill>
                <a:effectLst/>
                <a:latin typeface="+mn-lt"/>
                <a:ea typeface="+mn-ea"/>
                <a:cs typeface="+mn-cs"/>
              </a:rPr>
              <a:t>xylos</a:t>
            </a:r>
            <a:r>
              <a:rPr lang="en-GB" sz="1200" kern="1200" dirty="0" smtClean="0">
                <a:solidFill>
                  <a:schemeClr val="tx1"/>
                </a:solidFill>
                <a:effectLst/>
                <a:latin typeface="+mn-lt"/>
                <a:ea typeface="+mn-ea"/>
                <a:cs typeface="+mn-cs"/>
              </a:rPr>
              <a:t> or bass bars if you have them. The bass notes can also be highlighted by chime </a:t>
            </a:r>
            <a:r>
              <a:rPr lang="en-GB" sz="1200" kern="1200" dirty="0" smtClean="0">
                <a:solidFill>
                  <a:schemeClr val="tx1"/>
                </a:solidFill>
                <a:effectLst/>
                <a:latin typeface="+mn-lt"/>
                <a:ea typeface="+mn-ea"/>
                <a:cs typeface="+mn-cs"/>
              </a:rPr>
              <a:t>bars/</a:t>
            </a:r>
            <a:r>
              <a:rPr lang="en-GB" sz="1200" kern="1200" dirty="0" err="1" smtClean="0">
                <a:solidFill>
                  <a:schemeClr val="tx1"/>
                </a:solidFill>
                <a:effectLst/>
                <a:latin typeface="+mn-lt"/>
                <a:ea typeface="+mn-ea"/>
                <a:cs typeface="+mn-cs"/>
              </a:rPr>
              <a:t>glocks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Add a strong drumbeat on the first note of each bar </a:t>
            </a:r>
          </a:p>
          <a:p>
            <a:pPr lvl="0"/>
            <a:r>
              <a:rPr lang="en-GB" sz="1200" kern="1200" dirty="0" smtClean="0">
                <a:solidFill>
                  <a:schemeClr val="tx1"/>
                </a:solidFill>
                <a:effectLst/>
                <a:latin typeface="+mn-lt"/>
                <a:ea typeface="+mn-ea"/>
                <a:cs typeface="+mn-cs"/>
              </a:rPr>
              <a:t>	Add your unpitched shimmer </a:t>
            </a:r>
          </a:p>
          <a:p>
            <a:pPr lvl="0"/>
            <a:r>
              <a:rPr lang="en-GB" sz="1200" kern="1200" dirty="0" smtClean="0">
                <a:solidFill>
                  <a:schemeClr val="tx1"/>
                </a:solidFill>
                <a:effectLst/>
                <a:latin typeface="+mn-lt"/>
                <a:ea typeface="+mn-ea"/>
                <a:cs typeface="+mn-cs"/>
              </a:rPr>
              <a:t>	Think about how many times to repeat the tune, how to start and stop and what to do in between repeats.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If will greatly help future lessons if your children stick to the same instrument they used in lesson 2</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Finish</a:t>
            </a:r>
            <a:r>
              <a:rPr lang="en-GB" sz="1200" kern="1200" dirty="0" smtClean="0">
                <a:solidFill>
                  <a:schemeClr val="tx1"/>
                </a:solidFill>
                <a:effectLst/>
                <a:latin typeface="+mn-lt"/>
                <a:ea typeface="+mn-ea"/>
                <a:cs typeface="+mn-cs"/>
              </a:rPr>
              <a:t> this lesson with a performance of your class version of the tune and remember to carefully keep a record of what you have done</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18</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For this lesson it would be useful to have a full recording of Lark Ascending. It is widely available online and lasts about 15 minutes. If you don’t have access to one, don’t worry you can still complete the lesson without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in a circle again and recap your gentle sounds warm-up. Talk through the piece you made at the end of the last lesson</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a:t>
            </a:r>
            <a:r>
              <a:rPr lang="en-GB" sz="1200" kern="1200" dirty="0" smtClean="0">
                <a:solidFill>
                  <a:schemeClr val="tx1"/>
                </a:solidFill>
                <a:effectLst/>
                <a:latin typeface="+mn-lt"/>
                <a:ea typeface="+mn-ea"/>
                <a:cs typeface="+mn-cs"/>
              </a:rPr>
              <a:t> that Vaughan Williams’ Lark Ascending is actually about three times longer than the version they heard last week. The middle features a traditional folk tune that </a:t>
            </a:r>
            <a:r>
              <a:rPr lang="en-GB" sz="1200" kern="1200" dirty="0" smtClean="0">
                <a:solidFill>
                  <a:schemeClr val="tx1"/>
                </a:solidFill>
                <a:effectLst/>
                <a:latin typeface="+mn-lt"/>
                <a:ea typeface="+mn-ea"/>
                <a:cs typeface="+mn-cs"/>
              </a:rPr>
              <a:t>Vaughan Williams </a:t>
            </a:r>
            <a:r>
              <a:rPr lang="en-GB" sz="1200" kern="1200" dirty="0" smtClean="0">
                <a:solidFill>
                  <a:schemeClr val="tx1"/>
                </a:solidFill>
                <a:effectLst/>
                <a:latin typeface="+mn-lt"/>
                <a:ea typeface="+mn-ea"/>
                <a:cs typeface="+mn-cs"/>
              </a:rPr>
              <a:t>had picked up on his travels. Play this tune to your class by starting the full recording at about 6’10. It is first heard played by the flute.</a:t>
            </a: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Teach this tune to your class and encourage them to sing along using a ‘la’ sound</a:t>
            </a:r>
            <a:r>
              <a:rPr lang="en-GB" sz="1200" kern="1200" dirty="0" smtClean="0">
                <a:solidFill>
                  <a:schemeClr val="tx1"/>
                </a:solidFill>
                <a:effectLst/>
                <a:latin typeface="+mn-lt"/>
                <a:ea typeface="+mn-ea"/>
                <a:cs typeface="+mn-cs"/>
              </a:rPr>
              <a:t>. There is a slightly simplified version of it below which can be played on classroom xylophones or by beginner orchestral players.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Encourage your class </a:t>
            </a:r>
            <a:r>
              <a:rPr lang="en-GB" sz="1200" kern="1200" dirty="0" smtClean="0">
                <a:solidFill>
                  <a:schemeClr val="tx1"/>
                </a:solidFill>
                <a:effectLst/>
                <a:latin typeface="+mn-lt"/>
                <a:ea typeface="+mn-ea"/>
                <a:cs typeface="+mn-cs"/>
              </a:rPr>
              <a:t>to add new words to this tune. Perhaps they can borrow phrases from the poems they made in lesson 1</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When this is achieved</a:t>
            </a:r>
            <a:r>
              <a:rPr lang="en-GB" sz="1200" kern="1200" dirty="0" smtClean="0">
                <a:solidFill>
                  <a:schemeClr val="tx1"/>
                </a:solidFill>
                <a:effectLst/>
                <a:latin typeface="+mn-lt"/>
                <a:ea typeface="+mn-ea"/>
                <a:cs typeface="+mn-cs"/>
              </a:rPr>
              <a:t> and your class can sing along loud and proud, it is time to make a class version of the music so you don’t have to rely on the recording. Here are some tips -</a:t>
            </a:r>
          </a:p>
          <a:p>
            <a:pPr lvl="0"/>
            <a:r>
              <a:rPr lang="en-GB" sz="1200" kern="1200" dirty="0" smtClean="0">
                <a:solidFill>
                  <a:schemeClr val="tx1"/>
                </a:solidFill>
                <a:effectLst/>
                <a:latin typeface="+mn-lt"/>
                <a:ea typeface="+mn-ea"/>
                <a:cs typeface="+mn-cs"/>
              </a:rPr>
              <a:t>	Play the melody on </a:t>
            </a:r>
            <a:r>
              <a:rPr lang="en-GB" sz="1200" kern="1200" dirty="0" err="1" smtClean="0">
                <a:solidFill>
                  <a:schemeClr val="tx1"/>
                </a:solidFill>
                <a:effectLst/>
                <a:latin typeface="+mn-lt"/>
                <a:ea typeface="+mn-ea"/>
                <a:cs typeface="+mn-cs"/>
              </a:rPr>
              <a:t>xylos</a:t>
            </a:r>
            <a:r>
              <a:rPr lang="en-GB" sz="1200" kern="1200" dirty="0" smtClean="0">
                <a:solidFill>
                  <a:schemeClr val="tx1"/>
                </a:solidFill>
                <a:effectLst/>
                <a:latin typeface="+mn-lt"/>
                <a:ea typeface="+mn-ea"/>
                <a:cs typeface="+mn-cs"/>
              </a:rPr>
              <a:t>/ orchestral instruments</a:t>
            </a:r>
          </a:p>
          <a:p>
            <a:pPr lvl="0"/>
            <a:r>
              <a:rPr lang="en-GB" sz="1200" kern="1200" dirty="0" smtClean="0">
                <a:solidFill>
                  <a:schemeClr val="tx1"/>
                </a:solidFill>
                <a:effectLst/>
                <a:latin typeface="+mn-lt"/>
                <a:ea typeface="+mn-ea"/>
                <a:cs typeface="+mn-cs"/>
              </a:rPr>
              <a:t>	Play the bassline on bass </a:t>
            </a:r>
            <a:r>
              <a:rPr lang="en-GB" sz="1200" kern="1200" dirty="0" err="1" smtClean="0">
                <a:solidFill>
                  <a:schemeClr val="tx1"/>
                </a:solidFill>
                <a:effectLst/>
                <a:latin typeface="+mn-lt"/>
                <a:ea typeface="+mn-ea"/>
                <a:cs typeface="+mn-cs"/>
              </a:rPr>
              <a:t>xylos</a:t>
            </a:r>
            <a:r>
              <a:rPr lang="en-GB" sz="1200" kern="1200" dirty="0" smtClean="0">
                <a:solidFill>
                  <a:schemeClr val="tx1"/>
                </a:solidFill>
                <a:effectLst/>
                <a:latin typeface="+mn-lt"/>
                <a:ea typeface="+mn-ea"/>
                <a:cs typeface="+mn-cs"/>
              </a:rPr>
              <a:t> or bass bars if you have them. The bass notes can also be highlighted by chime </a:t>
            </a:r>
            <a:r>
              <a:rPr lang="en-GB" sz="1200" kern="1200" dirty="0" smtClean="0">
                <a:solidFill>
                  <a:schemeClr val="tx1"/>
                </a:solidFill>
                <a:effectLst/>
                <a:latin typeface="+mn-lt"/>
                <a:ea typeface="+mn-ea"/>
                <a:cs typeface="+mn-cs"/>
              </a:rPr>
              <a:t>bars/</a:t>
            </a:r>
            <a:r>
              <a:rPr lang="en-GB" sz="1200" kern="1200" dirty="0" err="1" smtClean="0">
                <a:solidFill>
                  <a:schemeClr val="tx1"/>
                </a:solidFill>
                <a:effectLst/>
                <a:latin typeface="+mn-lt"/>
                <a:ea typeface="+mn-ea"/>
                <a:cs typeface="+mn-cs"/>
              </a:rPr>
              <a:t>glocks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Add a strong drumbeat on the first note of each bar </a:t>
            </a:r>
          </a:p>
          <a:p>
            <a:pPr lvl="0"/>
            <a:r>
              <a:rPr lang="en-GB" sz="1200" kern="1200" dirty="0" smtClean="0">
                <a:solidFill>
                  <a:schemeClr val="tx1"/>
                </a:solidFill>
                <a:effectLst/>
                <a:latin typeface="+mn-lt"/>
                <a:ea typeface="+mn-ea"/>
                <a:cs typeface="+mn-cs"/>
              </a:rPr>
              <a:t>	Add your unpitched shimmer </a:t>
            </a:r>
          </a:p>
          <a:p>
            <a:pPr lvl="0"/>
            <a:r>
              <a:rPr lang="en-GB" sz="1200" kern="1200" dirty="0" smtClean="0">
                <a:solidFill>
                  <a:schemeClr val="tx1"/>
                </a:solidFill>
                <a:effectLst/>
                <a:latin typeface="+mn-lt"/>
                <a:ea typeface="+mn-ea"/>
                <a:cs typeface="+mn-cs"/>
              </a:rPr>
              <a:t>	Think about how many times to repeat the tune, how to start and stop and what to do in between repeats.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If will greatly help future lessons if your children stick to the same instrument they used in lesson 2</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Finish</a:t>
            </a:r>
            <a:r>
              <a:rPr lang="en-GB" sz="1200" kern="1200" dirty="0" smtClean="0">
                <a:solidFill>
                  <a:schemeClr val="tx1"/>
                </a:solidFill>
                <a:effectLst/>
                <a:latin typeface="+mn-lt"/>
                <a:ea typeface="+mn-ea"/>
                <a:cs typeface="+mn-cs"/>
              </a:rPr>
              <a:t> this lesson with a performance of your class version of the tune and remember to carefully keep a record of what you have done</a:t>
            </a:r>
          </a:p>
        </p:txBody>
      </p:sp>
      <p:sp>
        <p:nvSpPr>
          <p:cNvPr id="4" name="Slide Number Placeholder 3"/>
          <p:cNvSpPr>
            <a:spLocks noGrp="1"/>
          </p:cNvSpPr>
          <p:nvPr>
            <p:ph type="sldNum" sz="quarter" idx="10"/>
          </p:nvPr>
        </p:nvSpPr>
        <p:spPr/>
        <p:txBody>
          <a:bodyPr/>
          <a:lstStyle/>
          <a:p>
            <a:fld id="{6289F494-1822-9445-98EB-F7F0987FA13D}" type="slidenum">
              <a:rPr lang="en-US" smtClean="0"/>
              <a:t>19</a:t>
            </a:fld>
            <a:endParaRPr lang="en-US"/>
          </a:p>
        </p:txBody>
      </p:sp>
    </p:spTree>
    <p:extLst>
      <p:ext uri="{BB962C8B-B14F-4D97-AF65-F5344CB8AC3E}">
        <p14:creationId xmlns:p14="http://schemas.microsoft.com/office/powerpoint/2010/main" val="1913804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about birdsong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a short birdsong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Follow a conductor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 </a:t>
            </a:r>
            <a:r>
              <a:rPr lang="en-US" sz="1200" kern="1200" dirty="0" smtClean="0">
                <a:solidFill>
                  <a:schemeClr val="tx1"/>
                </a:solidFill>
                <a:effectLst/>
                <a:latin typeface="+mn-lt"/>
                <a:ea typeface="+mn-ea"/>
                <a:cs typeface="+mn-cs"/>
              </a:rPr>
              <a:t>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20</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Paper and writing materials</a:t>
            </a:r>
          </a:p>
          <a:p>
            <a:pPr lvl="0" rtl="0"/>
            <a:r>
              <a:rPr lang="en-GB" sz="1200" kern="1200" dirty="0" smtClean="0">
                <a:solidFill>
                  <a:schemeClr val="tx1"/>
                </a:solidFill>
                <a:effectLst/>
                <a:latin typeface="+mn-lt"/>
                <a:ea typeface="+mn-ea"/>
                <a:cs typeface="+mn-cs"/>
              </a:rPr>
              <a:t>Classroom percussion instruments and any other instruments that your children might be learning</a:t>
            </a:r>
          </a:p>
          <a:p>
            <a:pPr lvl="0" rtl="0"/>
            <a:r>
              <a:rPr lang="en-GB" sz="1200" kern="1200" dirty="0" smtClean="0">
                <a:solidFill>
                  <a:schemeClr val="tx1"/>
                </a:solidFill>
                <a:effectLst/>
                <a:latin typeface="+mn-lt"/>
                <a:ea typeface="+mn-ea"/>
                <a:cs typeface="+mn-cs"/>
              </a:rPr>
              <a:t>Optional – full, unedited recording of Lark Ascending by Vaughan Williams</a:t>
            </a: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a poem inspired by the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Appreciate </a:t>
            </a:r>
            <a:r>
              <a:rPr lang="en-US" sz="1200" kern="1200" dirty="0" smtClean="0">
                <a:solidFill>
                  <a:schemeClr val="tx1"/>
                </a:solidFill>
                <a:effectLst/>
                <a:latin typeface="+mn-lt"/>
                <a:ea typeface="+mn-ea"/>
                <a:cs typeface="+mn-cs"/>
              </a:rPr>
              <a:t>and understand a wide range of high-quality live and recorded music drawn from </a:t>
            </a:r>
            <a:r>
              <a:rPr lang="en-US" sz="1200" kern="1200" dirty="0" smtClean="0">
                <a:solidFill>
                  <a:schemeClr val="tx1"/>
                </a:solidFill>
                <a:effectLst/>
                <a:latin typeface="+mn-lt"/>
                <a:ea typeface="+mn-ea"/>
                <a:cs typeface="+mn-cs"/>
              </a:rPr>
              <a:t>different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traditions </a:t>
            </a:r>
            <a:r>
              <a:rPr lang="en-US" sz="1200" kern="1200" dirty="0" smtClean="0">
                <a:solidFill>
                  <a:schemeClr val="tx1"/>
                </a:solidFill>
                <a:effectLst/>
                <a:latin typeface="+mn-lt"/>
                <a:ea typeface="+mn-ea"/>
                <a:cs typeface="+mn-cs"/>
              </a:rPr>
              <a:t>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shimmer and tune using </a:t>
            </a:r>
            <a:r>
              <a:rPr lang="en-US" sz="1200" kern="1200" dirty="0" smtClean="0">
                <a:solidFill>
                  <a:schemeClr val="tx1"/>
                </a:solidFill>
                <a:effectLst/>
                <a:latin typeface="+mn-lt"/>
                <a:ea typeface="+mn-ea"/>
                <a:cs typeface="+mn-cs"/>
              </a:rPr>
              <a:t>Vaughan Williams' </a:t>
            </a:r>
            <a:r>
              <a:rPr lang="en-US" sz="1200" kern="1200" dirty="0" smtClean="0">
                <a:solidFill>
                  <a:schemeClr val="tx1"/>
                </a:solidFill>
                <a:effectLst/>
                <a:latin typeface="+mn-lt"/>
                <a:ea typeface="+mn-ea"/>
                <a:cs typeface="+mn-cs"/>
              </a:rPr>
              <a:t>notes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 </a:t>
            </a:r>
            <a:r>
              <a:rPr lang="en-US" sz="1200" kern="1200" dirty="0" smtClean="0">
                <a:solidFill>
                  <a:schemeClr val="tx1"/>
                </a:solidFill>
                <a:effectLst/>
                <a:latin typeface="+mn-lt"/>
                <a:ea typeface="+mn-ea"/>
                <a:cs typeface="+mn-cs"/>
              </a:rPr>
              <a:t>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to sing and play a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Add lyrics to the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 where appropriate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 </a:t>
            </a:r>
            <a:r>
              <a:rPr lang="en-US" sz="1200" kern="1200" dirty="0" smtClean="0">
                <a:solidFill>
                  <a:schemeClr val="tx1"/>
                </a:solidFill>
                <a:effectLst/>
                <a:latin typeface="+mn-lt"/>
                <a:ea typeface="+mn-ea"/>
                <a:cs typeface="+mn-cs"/>
              </a:rPr>
              <a:t>and perform in solo and ensemble contexts, using voices and playing musical instruments </a:t>
            </a:r>
            <a:r>
              <a:rPr lang="en-US" sz="1200" kern="1200" dirty="0" smtClean="0">
                <a:solidFill>
                  <a:schemeClr val="tx1"/>
                </a:solidFill>
                <a:effectLst/>
                <a:latin typeface="+mn-lt"/>
                <a:ea typeface="+mn-ea"/>
                <a:cs typeface="+mn-cs"/>
              </a:rPr>
              <a:t>with</a:t>
            </a:r>
          </a:p>
          <a:p>
            <a:pPr lvl="3"/>
            <a:r>
              <a:rPr lang="en-US" sz="1200" kern="1200" dirty="0" smtClean="0">
                <a:solidFill>
                  <a:schemeClr val="tx1"/>
                </a:solidFill>
                <a:effectLst/>
                <a:latin typeface="+mn-lt"/>
                <a:ea typeface="+mn-ea"/>
                <a:cs typeface="+mn-cs"/>
              </a:rPr>
              <a:t>increasing </a:t>
            </a:r>
            <a:r>
              <a:rPr lang="en-US" sz="1200" kern="1200" dirty="0" smtClean="0">
                <a:solidFill>
                  <a:schemeClr val="tx1"/>
                </a:solidFill>
                <a:effectLst/>
                <a:latin typeface="+mn-lt"/>
                <a:ea typeface="+mn-ea"/>
                <a:cs typeface="+mn-cs"/>
              </a:rPr>
              <a:t>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about birdsong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a short birdsong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Follow a conductor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Play </a:t>
            </a:r>
            <a:r>
              <a:rPr lang="en-US" sz="1200" kern="1200" dirty="0" smtClean="0">
                <a:solidFill>
                  <a:schemeClr val="tx1"/>
                </a:solidFill>
                <a:effectLst/>
                <a:latin typeface="+mn-lt"/>
                <a:ea typeface="+mn-ea"/>
                <a:cs typeface="+mn-cs"/>
              </a:rPr>
              <a:t>and perform in solo and ensemble contexts, using voices and playing musical instruments </a:t>
            </a:r>
            <a:r>
              <a:rPr lang="en-US" sz="1200" kern="1200" dirty="0" err="1" smtClean="0">
                <a:solidFill>
                  <a:schemeClr val="tx1"/>
                </a:solidFill>
                <a:effectLst/>
                <a:latin typeface="+mn-lt"/>
                <a:ea typeface="+mn-ea"/>
                <a:cs typeface="+mn-cs"/>
              </a:rPr>
              <a:t>withincreasing</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musical ideas to tell a narrative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 </a:t>
            </a:r>
            <a:r>
              <a:rPr lang="en-US" sz="1200" kern="1200" dirty="0" smtClean="0">
                <a:solidFill>
                  <a:schemeClr val="tx1"/>
                </a:solidFill>
                <a:effectLst/>
                <a:latin typeface="+mn-lt"/>
                <a:ea typeface="+mn-ea"/>
                <a:cs typeface="+mn-cs"/>
              </a:rPr>
              <a:t>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coda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in front of an </a:t>
            </a:r>
            <a:r>
              <a:rPr lang="en-US" sz="1200" kern="1200" dirty="0" smtClean="0">
                <a:solidFill>
                  <a:schemeClr val="tx1"/>
                </a:solidFill>
                <a:effectLst/>
                <a:latin typeface="+mn-lt"/>
                <a:ea typeface="+mn-ea"/>
                <a:cs typeface="+mn-cs"/>
              </a:rPr>
              <a:t>audience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a:t>
            </a:r>
            <a:r>
              <a:rPr lang="en-US" sz="1200" kern="1200" dirty="0" smtClean="0">
                <a:solidFill>
                  <a:schemeClr val="tx1"/>
                </a:solidFill>
                <a:effectLst/>
                <a:latin typeface="+mn-lt"/>
                <a:ea typeface="+mn-ea"/>
                <a:cs typeface="+mn-cs"/>
              </a:rPr>
              <a:t>link:	Play and perform in solo and ensemble contexts, using their voices and playing musical instruments </a:t>
            </a:r>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increasing </a:t>
            </a:r>
            <a:r>
              <a:rPr lang="en-US" sz="1200" kern="1200" dirty="0" smtClean="0">
                <a:solidFill>
                  <a:schemeClr val="tx1"/>
                </a:solidFill>
                <a:effectLst/>
                <a:latin typeface="+mn-lt"/>
                <a:ea typeface="+mn-ea"/>
                <a:cs typeface="+mn-cs"/>
              </a:rPr>
              <a:t>accuracy, </a:t>
            </a:r>
            <a:r>
              <a:rPr lang="en-US" sz="1200" kern="1200" dirty="0" smtClean="0">
                <a:solidFill>
                  <a:schemeClr val="tx1"/>
                </a:solidFill>
                <a:effectLst/>
                <a:latin typeface="+mn-lt"/>
                <a:ea typeface="+mn-ea"/>
                <a:cs typeface="+mn-cs"/>
              </a:rPr>
              <a:t>fluency,</a:t>
            </a:r>
            <a:endParaRPr lang="en-US" sz="1200" kern="1200" baseline="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control </a:t>
            </a:r>
            <a:r>
              <a:rPr lang="en-US" sz="1200" kern="1200" dirty="0" smtClean="0">
                <a:solidFill>
                  <a:schemeClr val="tx1"/>
                </a:solidFill>
                <a:effectLst/>
                <a:latin typeface="+mn-lt"/>
                <a:ea typeface="+mn-ea"/>
                <a:cs typeface="+mn-cs"/>
              </a:rPr>
              <a:t>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a:t>
            </a:fld>
            <a:endParaRPr lang="en-US"/>
          </a:p>
        </p:txBody>
      </p:sp>
    </p:spTree>
    <p:extLst>
      <p:ext uri="{BB962C8B-B14F-4D97-AF65-F5344CB8AC3E}">
        <p14:creationId xmlns:p14="http://schemas.microsoft.com/office/powerpoint/2010/main" val="81786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Again, you could use the full recording of ‘Lark’ in this lesson, or do without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this lesson by singing through your version of the lark’s tune that you made last week. Do this either without accompaniment, by singing along to the recording or with just a few carefully chosen players. It might also be useful to remind your children of the solo and shimmer piece you made back in lesson 2</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If you have a full recording of ‘Lark’</a:t>
            </a:r>
            <a:r>
              <a:rPr lang="en-GB" sz="1200" kern="1200" dirty="0" smtClean="0">
                <a:solidFill>
                  <a:schemeClr val="tx1"/>
                </a:solidFill>
                <a:effectLst/>
                <a:latin typeface="+mn-lt"/>
                <a:ea typeface="+mn-ea"/>
                <a:cs typeface="+mn-cs"/>
              </a:rPr>
              <a:t>, play the section from about 7’30 to about 8’15 and ask your class to describe what they hear. Hopefully they will say that it sounds like lots of different birds singing together. There is also a single triangle chiming amongst all the birdsong</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If you don’t have a recording, simply tell the class that </a:t>
            </a:r>
            <a:r>
              <a:rPr lang="en-GB" sz="1200" i="1" kern="1200" dirty="0" smtClean="0">
                <a:solidFill>
                  <a:schemeClr val="tx1"/>
                </a:solidFill>
                <a:effectLst/>
                <a:latin typeface="+mn-lt"/>
                <a:ea typeface="+mn-ea"/>
                <a:cs typeface="+mn-cs"/>
              </a:rPr>
              <a:t>Vaughan Williams </a:t>
            </a:r>
            <a:r>
              <a:rPr lang="en-GB" sz="1200" i="1" kern="1200" dirty="0" smtClean="0">
                <a:solidFill>
                  <a:schemeClr val="tx1"/>
                </a:solidFill>
                <a:effectLst/>
                <a:latin typeface="+mn-lt"/>
                <a:ea typeface="+mn-ea"/>
                <a:cs typeface="+mn-cs"/>
              </a:rPr>
              <a:t>makes a section of music out of just birdsong and a triangle</a:t>
            </a:r>
            <a:endParaRPr lang="en-GB" sz="1200" kern="1200" dirty="0" smtClean="0">
              <a:solidFill>
                <a:schemeClr val="tx1"/>
              </a:solidFill>
              <a:effectLst/>
              <a:latin typeface="+mn-lt"/>
              <a:ea typeface="+mn-ea"/>
              <a:cs typeface="+mn-cs"/>
            </a:endParaRPr>
          </a:p>
          <a:p>
            <a:pPr lvl="0"/>
            <a:endParaRPr lang="en-GB" dirty="0" smtClean="0">
              <a:effectLst/>
            </a:endParaRP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Ask your children to get out the same instrument they have been using so far in this task. </a:t>
            </a:r>
            <a:r>
              <a:rPr lang="en-GB" sz="1200" kern="1200" dirty="0" smtClean="0">
                <a:solidFill>
                  <a:schemeClr val="tx1"/>
                </a:solidFill>
                <a:effectLst/>
                <a:latin typeface="+mn-lt"/>
                <a:ea typeface="+mn-ea"/>
                <a:cs typeface="+mn-cs"/>
              </a:rPr>
              <a:t>The new challenge is to make a short burst of birdsong on their instrument. This can be achieved on any instrument if the following rules are applied. Birdsong must be –</a:t>
            </a:r>
          </a:p>
          <a:p>
            <a:pPr lvl="0"/>
            <a:r>
              <a:rPr lang="en-GB" sz="1200" kern="1200" dirty="0" smtClean="0">
                <a:solidFill>
                  <a:schemeClr val="tx1"/>
                </a:solidFill>
                <a:effectLst/>
                <a:latin typeface="+mn-lt"/>
                <a:ea typeface="+mn-ea"/>
                <a:cs typeface="+mn-cs"/>
              </a:rPr>
              <a:t>	short and loud</a:t>
            </a:r>
          </a:p>
          <a:p>
            <a:pPr lvl="0"/>
            <a:r>
              <a:rPr lang="en-GB" sz="1200" kern="1200" dirty="0" smtClean="0">
                <a:solidFill>
                  <a:schemeClr val="tx1"/>
                </a:solidFill>
                <a:effectLst/>
                <a:latin typeface="+mn-lt"/>
                <a:ea typeface="+mn-ea"/>
                <a:cs typeface="+mn-cs"/>
              </a:rPr>
              <a:t>	the same every time</a:t>
            </a:r>
          </a:p>
          <a:p>
            <a:pPr lvl="0"/>
            <a:r>
              <a:rPr lang="en-GB" sz="1200" kern="1200" dirty="0" smtClean="0">
                <a:solidFill>
                  <a:schemeClr val="tx1"/>
                </a:solidFill>
                <a:effectLst/>
                <a:latin typeface="+mn-lt"/>
                <a:ea typeface="+mn-ea"/>
                <a:cs typeface="+mn-cs"/>
              </a:rPr>
              <a:t>	played neatly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For example, it can be a short flourish of notes up and down on a </a:t>
            </a:r>
            <a:r>
              <a:rPr lang="en-GB" sz="1200" kern="1200" dirty="0" err="1" smtClean="0">
                <a:solidFill>
                  <a:schemeClr val="tx1"/>
                </a:solidFill>
                <a:effectLst/>
                <a:latin typeface="+mn-lt"/>
                <a:ea typeface="+mn-ea"/>
                <a:cs typeface="+mn-cs"/>
              </a:rPr>
              <a:t>glock</a:t>
            </a:r>
            <a:r>
              <a:rPr lang="en-GB" sz="1200" kern="1200" dirty="0" smtClean="0">
                <a:solidFill>
                  <a:schemeClr val="tx1"/>
                </a:solidFill>
                <a:effectLst/>
                <a:latin typeface="+mn-lt"/>
                <a:ea typeface="+mn-ea"/>
                <a:cs typeface="+mn-cs"/>
              </a:rPr>
              <a:t>, a few taps on a woodblock, a quick shake of a 	tambourine or a short rhythm played once on a drum etc.</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21</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 Appoint </a:t>
            </a:r>
            <a:r>
              <a:rPr lang="en-GB" sz="1200" b="1" kern="1200" dirty="0" smtClean="0">
                <a:solidFill>
                  <a:schemeClr val="tx1"/>
                </a:solidFill>
                <a:effectLst/>
                <a:latin typeface="+mn-lt"/>
                <a:ea typeface="+mn-ea"/>
                <a:cs typeface="+mn-cs"/>
              </a:rPr>
              <a:t>a conductor and a triangle player</a:t>
            </a:r>
            <a:r>
              <a:rPr lang="en-GB" sz="1200" kern="1200" dirty="0" smtClean="0">
                <a:solidFill>
                  <a:schemeClr val="tx1"/>
                </a:solidFill>
                <a:effectLst/>
                <a:latin typeface="+mn-lt"/>
                <a:ea typeface="+mn-ea"/>
                <a:cs typeface="+mn-cs"/>
              </a:rPr>
              <a:t> and ask the conductor to layer up the birdsong carefully. Perhaps just one bird at a time with gaps then others gradually joining in one by one until the texture is full. The triangle player must play whenever signalled too.</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Practise this several times </a:t>
            </a:r>
            <a:r>
              <a:rPr lang="en-GB" sz="1200" kern="1200" dirty="0" smtClean="0">
                <a:solidFill>
                  <a:schemeClr val="tx1"/>
                </a:solidFill>
                <a:effectLst/>
                <a:latin typeface="+mn-lt"/>
                <a:ea typeface="+mn-ea"/>
                <a:cs typeface="+mn-cs"/>
              </a:rPr>
              <a:t>with several different conductors and triangle players. Keep asking the children how it could be made better and keep going until you have the perfect little section of birdsong.</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22</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finish this session by recapping, either on instruments or just by making a list on the board, all of the sections you have made so far. You should have – </a:t>
            </a:r>
          </a:p>
          <a:p>
            <a:pPr lvl="0"/>
            <a:r>
              <a:rPr lang="en-GB" sz="1200" kern="1200" dirty="0" smtClean="0">
                <a:solidFill>
                  <a:schemeClr val="tx1"/>
                </a:solidFill>
                <a:effectLst/>
                <a:latin typeface="+mn-lt"/>
                <a:ea typeface="+mn-ea"/>
                <a:cs typeface="+mn-cs"/>
              </a:rPr>
              <a:t>	Shimmer and solo piece (the lark ascending)</a:t>
            </a:r>
          </a:p>
          <a:p>
            <a:pPr lvl="0"/>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Vaughan Williams' </a:t>
            </a:r>
            <a:r>
              <a:rPr lang="en-GB" sz="1200" kern="1200" dirty="0" smtClean="0">
                <a:solidFill>
                  <a:schemeClr val="tx1"/>
                </a:solidFill>
                <a:effectLst/>
                <a:latin typeface="+mn-lt"/>
                <a:ea typeface="+mn-ea"/>
                <a:cs typeface="+mn-cs"/>
              </a:rPr>
              <a:t>tune (the lark’s tune)</a:t>
            </a:r>
          </a:p>
          <a:p>
            <a:pPr lvl="0"/>
            <a:r>
              <a:rPr lang="en-GB" sz="1200" kern="1200" dirty="0" smtClean="0">
                <a:solidFill>
                  <a:schemeClr val="tx1"/>
                </a:solidFill>
                <a:effectLst/>
                <a:latin typeface="+mn-lt"/>
                <a:ea typeface="+mn-ea"/>
                <a:cs typeface="+mn-cs"/>
              </a:rPr>
              <a:t>	Birdsong (the lark’s song)</a:t>
            </a:r>
          </a:p>
        </p:txBody>
      </p:sp>
      <p:sp>
        <p:nvSpPr>
          <p:cNvPr id="4" name="Slide Number Placeholder 3"/>
          <p:cNvSpPr>
            <a:spLocks noGrp="1"/>
          </p:cNvSpPr>
          <p:nvPr>
            <p:ph type="sldNum" sz="quarter" idx="10"/>
          </p:nvPr>
        </p:nvSpPr>
        <p:spPr/>
        <p:txBody>
          <a:bodyPr/>
          <a:lstStyle/>
          <a:p>
            <a:fld id="{6289F494-1822-9445-98EB-F7F0987FA13D}" type="slidenum">
              <a:rPr lang="en-US" smtClean="0"/>
              <a:t>23</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musical ideas to tell a narrative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 </a:t>
            </a:r>
            <a:r>
              <a:rPr lang="en-US" sz="1200" kern="1200" dirty="0" smtClean="0">
                <a:solidFill>
                  <a:schemeClr val="tx1"/>
                </a:solidFill>
                <a:effectLst/>
                <a:latin typeface="+mn-lt"/>
                <a:ea typeface="+mn-ea"/>
                <a:cs typeface="+mn-cs"/>
              </a:rPr>
              <a:t>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24</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Sitting in a circle again, remind your children of everything they have worked on so far and make a list on the board. It should look like this –</a:t>
            </a:r>
          </a:p>
          <a:p>
            <a:pPr lvl="0"/>
            <a:r>
              <a:rPr lang="en-GB" sz="1200" kern="1200" dirty="0" smtClean="0">
                <a:solidFill>
                  <a:schemeClr val="tx1"/>
                </a:solidFill>
                <a:effectLst/>
                <a:latin typeface="+mn-lt"/>
                <a:ea typeface="+mn-ea"/>
                <a:cs typeface="+mn-cs"/>
              </a:rPr>
              <a:t>	Shimmer and solo piece - the lark ascending (lesson 2)</a:t>
            </a:r>
          </a:p>
          <a:p>
            <a:pPr lvl="0"/>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Vaughan Williams' </a:t>
            </a:r>
            <a:r>
              <a:rPr lang="en-GB" sz="1200" kern="1200" dirty="0" smtClean="0">
                <a:solidFill>
                  <a:schemeClr val="tx1"/>
                </a:solidFill>
                <a:effectLst/>
                <a:latin typeface="+mn-lt"/>
                <a:ea typeface="+mn-ea"/>
                <a:cs typeface="+mn-cs"/>
              </a:rPr>
              <a:t>tune - the lark’s tune (lesson 3)</a:t>
            </a:r>
          </a:p>
          <a:p>
            <a:pPr lvl="0"/>
            <a:r>
              <a:rPr lang="en-GB" sz="1200" kern="1200" dirty="0" smtClean="0">
                <a:solidFill>
                  <a:schemeClr val="tx1"/>
                </a:solidFill>
                <a:effectLst/>
                <a:latin typeface="+mn-lt"/>
                <a:ea typeface="+mn-ea"/>
                <a:cs typeface="+mn-cs"/>
              </a:rPr>
              <a:t>	Birdsong - the lark’s song (lesson 4)</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You also have your poems from lesson 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Get the instruments out</a:t>
            </a:r>
            <a:r>
              <a:rPr lang="en-GB" sz="1200" kern="1200" dirty="0" smtClean="0">
                <a:solidFill>
                  <a:schemeClr val="tx1"/>
                </a:solidFill>
                <a:effectLst/>
                <a:latin typeface="+mn-lt"/>
                <a:ea typeface="+mn-ea"/>
                <a:cs typeface="+mn-cs"/>
              </a:rPr>
              <a:t> and slowly work through all of these sections. Work slowly and carefully making sure everyone understands what they are doing in each piece.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Structure</a:t>
            </a:r>
            <a:r>
              <a:rPr lang="en-GB" sz="1200" kern="1200" dirty="0" smtClean="0">
                <a:solidFill>
                  <a:schemeClr val="tx1"/>
                </a:solidFill>
                <a:effectLst/>
                <a:latin typeface="+mn-lt"/>
                <a:ea typeface="+mn-ea"/>
                <a:cs typeface="+mn-cs"/>
              </a:rPr>
              <a:t>. Ask your class to come up with an order for these sections which tells the story of the lark but also works musically and logistically (i.e. no tricky transitions between rhythms or moments when children have to swap instruments quickly). You could add in some poetry readings to help with these potential issues. </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Try out a few suggestions</a:t>
            </a:r>
            <a:r>
              <a:rPr lang="en-US" sz="1200" kern="1200" dirty="0" smtClean="0">
                <a:solidFill>
                  <a:schemeClr val="tx1"/>
                </a:solidFill>
                <a:effectLst/>
                <a:latin typeface="+mn-lt"/>
                <a:ea typeface="+mn-ea"/>
                <a:cs typeface="+mn-cs"/>
              </a:rPr>
              <a:t> until you have a structure that everyone is happy with and can play. Practice this structure until it is neat and end the session with a performance of your almost finished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25</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Sitting in a circle again, remind your children of everything they have worked on so far and make a list on the board. It should look like this –</a:t>
            </a:r>
          </a:p>
          <a:p>
            <a:pPr lvl="0"/>
            <a:r>
              <a:rPr lang="en-GB" sz="1200" kern="1200" dirty="0" smtClean="0">
                <a:solidFill>
                  <a:schemeClr val="tx1"/>
                </a:solidFill>
                <a:effectLst/>
                <a:latin typeface="+mn-lt"/>
                <a:ea typeface="+mn-ea"/>
                <a:cs typeface="+mn-cs"/>
              </a:rPr>
              <a:t>	Shimmer and solo piece - the lark ascending (lesson 2)</a:t>
            </a:r>
          </a:p>
          <a:p>
            <a:pPr lvl="0"/>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Vaughan Williams' </a:t>
            </a:r>
            <a:r>
              <a:rPr lang="en-GB" sz="1200" kern="1200" dirty="0" smtClean="0">
                <a:solidFill>
                  <a:schemeClr val="tx1"/>
                </a:solidFill>
                <a:effectLst/>
                <a:latin typeface="+mn-lt"/>
                <a:ea typeface="+mn-ea"/>
                <a:cs typeface="+mn-cs"/>
              </a:rPr>
              <a:t>tune - the lark’s tune (lesson 3)</a:t>
            </a:r>
          </a:p>
          <a:p>
            <a:pPr lvl="0"/>
            <a:r>
              <a:rPr lang="en-GB" sz="1200" kern="1200" dirty="0" smtClean="0">
                <a:solidFill>
                  <a:schemeClr val="tx1"/>
                </a:solidFill>
                <a:effectLst/>
                <a:latin typeface="+mn-lt"/>
                <a:ea typeface="+mn-ea"/>
                <a:cs typeface="+mn-cs"/>
              </a:rPr>
              <a:t>	Birdsong - the lark’s song (lesson 4)</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You also have your poems from lesson 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Get the instruments out</a:t>
            </a:r>
            <a:r>
              <a:rPr lang="en-GB" sz="1200" kern="1200" dirty="0" smtClean="0">
                <a:solidFill>
                  <a:schemeClr val="tx1"/>
                </a:solidFill>
                <a:effectLst/>
                <a:latin typeface="+mn-lt"/>
                <a:ea typeface="+mn-ea"/>
                <a:cs typeface="+mn-cs"/>
              </a:rPr>
              <a:t> and slowly work through all of these sections. Work slowly and carefully making sure everyone understands what they are doing in each piece.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Structure</a:t>
            </a:r>
            <a:r>
              <a:rPr lang="en-GB" sz="1200" kern="1200" dirty="0" smtClean="0">
                <a:solidFill>
                  <a:schemeClr val="tx1"/>
                </a:solidFill>
                <a:effectLst/>
                <a:latin typeface="+mn-lt"/>
                <a:ea typeface="+mn-ea"/>
                <a:cs typeface="+mn-cs"/>
              </a:rPr>
              <a:t>. Ask your class to come up with an order for these sections which tells the story of the lark but also works musically and logistically (i.e. no tricky transitions between rhythms or moments when children have to swap instruments quickly). You could add in some poetry readings to help with these potential issues. </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Try out a few suggestions</a:t>
            </a:r>
            <a:r>
              <a:rPr lang="en-US" sz="1200" kern="1200" dirty="0" smtClean="0">
                <a:solidFill>
                  <a:schemeClr val="tx1"/>
                </a:solidFill>
                <a:effectLst/>
                <a:latin typeface="+mn-lt"/>
                <a:ea typeface="+mn-ea"/>
                <a:cs typeface="+mn-cs"/>
              </a:rPr>
              <a:t> until you have a structure that everyone is happy with and can play. Practice this structure until it is neat and end the session with a performance of your almost finished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26</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Sitting in a circle again, remind your children of everything they have worked on so far and make a list on the board. It should look like this –</a:t>
            </a:r>
          </a:p>
          <a:p>
            <a:pPr lvl="0"/>
            <a:r>
              <a:rPr lang="en-GB" sz="1200" kern="1200" dirty="0" smtClean="0">
                <a:solidFill>
                  <a:schemeClr val="tx1"/>
                </a:solidFill>
                <a:effectLst/>
                <a:latin typeface="+mn-lt"/>
                <a:ea typeface="+mn-ea"/>
                <a:cs typeface="+mn-cs"/>
              </a:rPr>
              <a:t>	Shimmer and solo piece - the lark ascending (lesson 2)</a:t>
            </a:r>
          </a:p>
          <a:p>
            <a:pPr lvl="0"/>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Vaughan Williams' </a:t>
            </a:r>
            <a:r>
              <a:rPr lang="en-GB" sz="1200" kern="1200" dirty="0" smtClean="0">
                <a:solidFill>
                  <a:schemeClr val="tx1"/>
                </a:solidFill>
                <a:effectLst/>
                <a:latin typeface="+mn-lt"/>
                <a:ea typeface="+mn-ea"/>
                <a:cs typeface="+mn-cs"/>
              </a:rPr>
              <a:t>tune - the lark’s tune (lesson 3)</a:t>
            </a:r>
          </a:p>
          <a:p>
            <a:pPr lvl="0"/>
            <a:r>
              <a:rPr lang="en-GB" sz="1200" kern="1200" dirty="0" smtClean="0">
                <a:solidFill>
                  <a:schemeClr val="tx1"/>
                </a:solidFill>
                <a:effectLst/>
                <a:latin typeface="+mn-lt"/>
                <a:ea typeface="+mn-ea"/>
                <a:cs typeface="+mn-cs"/>
              </a:rPr>
              <a:t>	Birdsong - the lark’s song (lesson 4)</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You also have your poems from lesson 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Get the instruments out</a:t>
            </a:r>
            <a:r>
              <a:rPr lang="en-GB" sz="1200" kern="1200" dirty="0" smtClean="0">
                <a:solidFill>
                  <a:schemeClr val="tx1"/>
                </a:solidFill>
                <a:effectLst/>
                <a:latin typeface="+mn-lt"/>
                <a:ea typeface="+mn-ea"/>
                <a:cs typeface="+mn-cs"/>
              </a:rPr>
              <a:t> and slowly work through all of these sections. Work slowly and carefully making sure everyone understands what they are doing in each piece. </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Structure</a:t>
            </a:r>
            <a:r>
              <a:rPr lang="en-GB" sz="1200" kern="1200" dirty="0" smtClean="0">
                <a:solidFill>
                  <a:schemeClr val="tx1"/>
                </a:solidFill>
                <a:effectLst/>
                <a:latin typeface="+mn-lt"/>
                <a:ea typeface="+mn-ea"/>
                <a:cs typeface="+mn-cs"/>
              </a:rPr>
              <a:t>. Ask your class to come up with an order for these sections which tells the story of the lark but also works musically and logistically (i.e. no tricky transitions between rhythms or moments when children have to swap instruments quickly). You could add in some poetry readings to help with these potential issues. </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Try out a few suggestions</a:t>
            </a:r>
            <a:r>
              <a:rPr lang="en-US" sz="1200" kern="1200" dirty="0" smtClean="0">
                <a:solidFill>
                  <a:schemeClr val="tx1"/>
                </a:solidFill>
                <a:effectLst/>
                <a:latin typeface="+mn-lt"/>
                <a:ea typeface="+mn-ea"/>
                <a:cs typeface="+mn-cs"/>
              </a:rPr>
              <a:t> until you have a structure that everyone is happy with and can play. Practice this structure until it is neat and end the session with a performance of your almost finished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27</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coda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in front of an </a:t>
            </a:r>
            <a:r>
              <a:rPr lang="en-US" sz="1200" kern="1200" dirty="0" smtClean="0">
                <a:solidFill>
                  <a:schemeClr val="tx1"/>
                </a:solidFill>
                <a:effectLst/>
                <a:latin typeface="+mn-lt"/>
                <a:ea typeface="+mn-ea"/>
                <a:cs typeface="+mn-cs"/>
              </a:rPr>
              <a:t>audience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a:t>
            </a:r>
            <a:r>
              <a:rPr lang="en-US" sz="1200" kern="1200" dirty="0" smtClean="0">
                <a:solidFill>
                  <a:schemeClr val="tx1"/>
                </a:solidFill>
                <a:effectLst/>
                <a:latin typeface="+mn-lt"/>
                <a:ea typeface="+mn-ea"/>
                <a:cs typeface="+mn-cs"/>
              </a:rPr>
              <a:t>link:	Play and perform in solo and ensemble contexts, using their voices and playing musical instruments </a:t>
            </a:r>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increasing </a:t>
            </a:r>
            <a:r>
              <a:rPr lang="en-US" sz="1200" kern="1200" dirty="0" smtClean="0">
                <a:solidFill>
                  <a:schemeClr val="tx1"/>
                </a:solidFill>
                <a:effectLst/>
                <a:latin typeface="+mn-lt"/>
                <a:ea typeface="+mn-ea"/>
                <a:cs typeface="+mn-cs"/>
              </a:rPr>
              <a:t>accuracy, </a:t>
            </a:r>
            <a:r>
              <a:rPr lang="en-US" sz="1200" kern="1200" dirty="0" smtClean="0">
                <a:solidFill>
                  <a:schemeClr val="tx1"/>
                </a:solidFill>
                <a:effectLst/>
                <a:latin typeface="+mn-lt"/>
                <a:ea typeface="+mn-ea"/>
                <a:cs typeface="+mn-cs"/>
              </a:rPr>
              <a:t>fluency,</a:t>
            </a:r>
          </a:p>
          <a:p>
            <a:pPr lvl="3"/>
            <a:r>
              <a:rPr lang="en-US" sz="1200" kern="1200" dirty="0" smtClean="0">
                <a:solidFill>
                  <a:schemeClr val="tx1"/>
                </a:solidFill>
                <a:effectLst/>
                <a:latin typeface="+mn-lt"/>
                <a:ea typeface="+mn-ea"/>
                <a:cs typeface="+mn-cs"/>
              </a:rPr>
              <a:t>control </a:t>
            </a:r>
            <a:r>
              <a:rPr lang="en-US" sz="1200" kern="1200" dirty="0" smtClean="0">
                <a:solidFill>
                  <a:schemeClr val="tx1"/>
                </a:solidFill>
                <a:effectLst/>
                <a:latin typeface="+mn-lt"/>
                <a:ea typeface="+mn-ea"/>
                <a:cs typeface="+mn-cs"/>
              </a:rPr>
              <a:t>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28</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the lesson with a quick focusing warm-up like pass the clap and then talk through the piece you made last lesson.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Get the instruments out</a:t>
            </a:r>
            <a:r>
              <a:rPr lang="en-GB" sz="1200" kern="1200" dirty="0" smtClean="0">
                <a:solidFill>
                  <a:schemeClr val="tx1"/>
                </a:solidFill>
                <a:effectLst/>
                <a:latin typeface="+mn-lt"/>
                <a:ea typeface="+mn-ea"/>
                <a:cs typeface="+mn-cs"/>
              </a:rPr>
              <a:t> and put your piece back together. Work slowly and carefully and make sure that everyone understands what they are doing in each section.</a:t>
            </a: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29</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Have </a:t>
            </a:r>
            <a:r>
              <a:rPr lang="en-GB" sz="1200" b="1" kern="1200" dirty="0" smtClean="0">
                <a:solidFill>
                  <a:schemeClr val="tx1"/>
                </a:solidFill>
                <a:effectLst/>
                <a:latin typeface="+mn-lt"/>
                <a:ea typeface="+mn-ea"/>
                <a:cs typeface="+mn-cs"/>
              </a:rPr>
              <a:t>a discussion about the ending (or coda).</a:t>
            </a:r>
            <a:r>
              <a:rPr lang="en-GB" sz="1200" kern="1200" dirty="0" smtClean="0">
                <a:solidFill>
                  <a:schemeClr val="tx1"/>
                </a:solidFill>
                <a:effectLst/>
                <a:latin typeface="+mn-lt"/>
                <a:ea typeface="+mn-ea"/>
                <a:cs typeface="+mn-cs"/>
              </a:rPr>
              <a:t> Begin by reminding your children that you are describing the story of the lark flying up into the air, looking down at the world below and then what? You might like to play the very ending of </a:t>
            </a:r>
            <a:r>
              <a:rPr lang="en-GB" sz="1200" kern="1200" dirty="0" smtClean="0">
                <a:solidFill>
                  <a:schemeClr val="tx1"/>
                </a:solidFill>
                <a:effectLst/>
                <a:latin typeface="+mn-lt"/>
                <a:ea typeface="+mn-ea"/>
                <a:cs typeface="+mn-cs"/>
              </a:rPr>
              <a:t>Vaughan Williams' </a:t>
            </a:r>
            <a:r>
              <a:rPr lang="en-GB" sz="1200" kern="1200" dirty="0" smtClean="0">
                <a:solidFill>
                  <a:schemeClr val="tx1"/>
                </a:solidFill>
                <a:effectLst/>
                <a:latin typeface="+mn-lt"/>
                <a:ea typeface="+mn-ea"/>
                <a:cs typeface="+mn-cs"/>
              </a:rPr>
              <a:t>piece (either in full or the BBC 10 Pieces version) to your children to inspire them.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Encourage them to use the story </a:t>
            </a:r>
            <a:r>
              <a:rPr lang="en-GB" sz="1200" kern="1200" dirty="0" smtClean="0">
                <a:solidFill>
                  <a:schemeClr val="tx1"/>
                </a:solidFill>
                <a:effectLst/>
                <a:latin typeface="+mn-lt"/>
                <a:ea typeface="+mn-ea"/>
                <a:cs typeface="+mn-cs"/>
              </a:rPr>
              <a:t>they are telling and create the perfect musical ending for it. Should the lark  </a:t>
            </a:r>
          </a:p>
          <a:p>
            <a:pPr lvl="0"/>
            <a:r>
              <a:rPr lang="en-GB" sz="1200" kern="1200" dirty="0" smtClean="0">
                <a:solidFill>
                  <a:schemeClr val="tx1"/>
                </a:solidFill>
                <a:effectLst/>
                <a:latin typeface="+mn-lt"/>
                <a:ea typeface="+mn-ea"/>
                <a:cs typeface="+mn-cs"/>
              </a:rPr>
              <a:t>	fly away?</a:t>
            </a:r>
          </a:p>
          <a:p>
            <a:pPr lvl="0"/>
            <a:r>
              <a:rPr lang="en-GB" sz="1200" kern="1200" dirty="0" smtClean="0">
                <a:solidFill>
                  <a:schemeClr val="tx1"/>
                </a:solidFill>
                <a:effectLst/>
                <a:latin typeface="+mn-lt"/>
                <a:ea typeface="+mn-ea"/>
                <a:cs typeface="+mn-cs"/>
              </a:rPr>
              <a:t>	descend back to earth?</a:t>
            </a:r>
          </a:p>
          <a:p>
            <a:pPr lvl="0"/>
            <a:r>
              <a:rPr lang="en-GB" sz="1200" kern="1200" dirty="0" smtClean="0">
                <a:solidFill>
                  <a:schemeClr val="tx1"/>
                </a:solidFill>
                <a:effectLst/>
                <a:latin typeface="+mn-lt"/>
                <a:ea typeface="+mn-ea"/>
                <a:cs typeface="+mn-cs"/>
              </a:rPr>
              <a:t>	or something else?</a:t>
            </a:r>
          </a:p>
          <a:p>
            <a:r>
              <a:rPr lang="en-US" sz="1200" u="none" strike="noStrike"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fontAlgn="base"/>
            <a:r>
              <a:rPr lang="en-US" sz="1200" b="1" u="none" strike="noStrike" kern="1200" dirty="0" smtClean="0">
                <a:solidFill>
                  <a:schemeClr val="tx1"/>
                </a:solidFill>
                <a:effectLst/>
                <a:latin typeface="+mn-lt"/>
                <a:ea typeface="+mn-ea"/>
                <a:cs typeface="+mn-cs"/>
              </a:rPr>
              <a:t>Create a new ending </a:t>
            </a:r>
            <a:r>
              <a:rPr lang="en-US" sz="1200" u="none" strike="noStrike" kern="1200" dirty="0" smtClean="0">
                <a:solidFill>
                  <a:schemeClr val="tx1"/>
                </a:solidFill>
                <a:effectLst/>
                <a:latin typeface="+mn-lt"/>
                <a:ea typeface="+mn-ea"/>
                <a:cs typeface="+mn-cs"/>
              </a:rPr>
              <a:t>for your piece. To make this as easy as possible steer your children towards repeating something they have already made rather than creating something new. Again, you might want to use their poetry from lesson 1 to help you.</a:t>
            </a:r>
            <a:r>
              <a:rPr lang="en-US" sz="1200" b="1" u="none" strike="noStrike" kern="1200" dirty="0" smtClean="0">
                <a:solidFill>
                  <a:schemeClr val="tx1"/>
                </a:solidFill>
                <a:effectLst/>
                <a:latin typeface="+mn-lt"/>
                <a:ea typeface="+mn-ea"/>
                <a:cs typeface="+mn-cs"/>
              </a:rPr>
              <a:t> </a:t>
            </a:r>
            <a:endParaRPr lang="en-GB" sz="1200" u="none" strike="noStrike"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Maybe they have already got the perfect ending! If so, practice your piece until it is perfectly executed</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dirty="0" smtClean="0">
                <a:effectLst/>
              </a:rPr>
              <a:t/>
            </a:r>
            <a:br>
              <a:rPr lang="en-GB" dirty="0" smtClean="0">
                <a:effectLst/>
              </a:rPr>
            </a:br>
            <a:r>
              <a:rPr lang="en-US" sz="1200" b="1" u="none" strike="noStrike" kern="1200" dirty="0" smtClean="0">
                <a:solidFill>
                  <a:schemeClr val="tx1"/>
                </a:solidFill>
                <a:effectLst/>
                <a:latin typeface="+mn-lt"/>
                <a:ea typeface="+mn-ea"/>
                <a:cs typeface="+mn-cs"/>
              </a:rPr>
              <a:t>Finally, </a:t>
            </a:r>
            <a:r>
              <a:rPr lang="en-US" sz="1200" u="none" strike="noStrike" kern="1200" dirty="0" smtClean="0">
                <a:solidFill>
                  <a:schemeClr val="tx1"/>
                </a:solidFill>
                <a:effectLst/>
                <a:latin typeface="+mn-lt"/>
                <a:ea typeface="+mn-ea"/>
                <a:cs typeface="+mn-cs"/>
              </a:rPr>
              <a:t>invite another class in to be your audience and perform your piece to them.</a:t>
            </a:r>
            <a:r>
              <a:rPr lang="en-US" sz="1200" b="1" u="none" strike="noStrike" kern="1200" dirty="0" smtClean="0">
                <a:solidFill>
                  <a:schemeClr val="tx1"/>
                </a:solidFill>
                <a:effectLst/>
                <a:latin typeface="+mn-lt"/>
                <a:ea typeface="+mn-ea"/>
                <a:cs typeface="+mn-cs"/>
              </a:rPr>
              <a:t> </a:t>
            </a:r>
            <a:endParaRPr lang="en-GB" sz="1200" u="none" strike="noStrike"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30</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Paper and writing materials</a:t>
            </a:r>
          </a:p>
          <a:p>
            <a:pPr lvl="0" rtl="0"/>
            <a:r>
              <a:rPr lang="en-GB" sz="1200" kern="1200" dirty="0" smtClean="0">
                <a:solidFill>
                  <a:schemeClr val="tx1"/>
                </a:solidFill>
                <a:effectLst/>
                <a:latin typeface="+mn-lt"/>
                <a:ea typeface="+mn-ea"/>
                <a:cs typeface="+mn-cs"/>
              </a:rPr>
              <a:t>Classroom percussion instruments and any other instruments that your children might be learning</a:t>
            </a:r>
          </a:p>
          <a:p>
            <a:pPr lvl="0" rtl="0"/>
            <a:r>
              <a:rPr lang="en-GB" sz="1200" kern="1200" dirty="0" smtClean="0">
                <a:solidFill>
                  <a:schemeClr val="tx1"/>
                </a:solidFill>
                <a:effectLst/>
                <a:latin typeface="+mn-lt"/>
                <a:ea typeface="+mn-ea"/>
                <a:cs typeface="+mn-cs"/>
              </a:rPr>
              <a:t>Optional – full, unedited recording of Lark Ascending by Vaughan Williams</a:t>
            </a: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a poem inspired by the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Appreciate and understand a wide range of high-quality live and recorded music drawn from different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shimmer and tune using Vaughan Williams' notes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to sing and play a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Add lyrics to the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 where appropriate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Play and perform in solo and ensemble contexts, using voices and playing musical instruments with</a:t>
            </a:r>
          </a:p>
          <a:p>
            <a:pPr lvl="3"/>
            <a:r>
              <a:rPr lang="en-US" sz="1200" kern="1200" dirty="0" smtClean="0">
                <a:solidFill>
                  <a:schemeClr val="tx1"/>
                </a:solidFill>
                <a:effectLst/>
                <a:latin typeface="+mn-lt"/>
                <a:ea typeface="+mn-ea"/>
                <a:cs typeface="+mn-cs"/>
              </a:rPr>
              <a:t>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about birdsong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a short birdsong piece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Follow a conductor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Play and perform in solo and ensemble contexts, using voices and playing musical instruments </a:t>
            </a:r>
            <a:r>
              <a:rPr lang="en-US" sz="1200" kern="1200" dirty="0" err="1" smtClean="0">
                <a:solidFill>
                  <a:schemeClr val="tx1"/>
                </a:solidFill>
                <a:effectLst/>
                <a:latin typeface="+mn-lt"/>
                <a:ea typeface="+mn-ea"/>
                <a:cs typeface="+mn-cs"/>
              </a:rPr>
              <a:t>withincreasing</a:t>
            </a:r>
            <a:r>
              <a:rPr lang="en-US" sz="1200" kern="1200" dirty="0" smtClean="0">
                <a:solidFill>
                  <a:schemeClr val="tx1"/>
                </a:solidFill>
                <a:effectLst/>
                <a:latin typeface="+mn-lt"/>
                <a:ea typeface="+mn-ea"/>
                <a:cs typeface="+mn-cs"/>
              </a:rPr>
              <a:t>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musical ideas to tell a narrative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coda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in front of an audience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increasing accuracy, fluency,</a:t>
            </a:r>
            <a:endParaRPr lang="en-US" sz="1200" kern="1200" baseline="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a:t>
            </a:fld>
            <a:endParaRPr lang="en-US"/>
          </a:p>
        </p:txBody>
      </p:sp>
    </p:spTree>
    <p:extLst>
      <p:ext uri="{BB962C8B-B14F-4D97-AF65-F5344CB8AC3E}">
        <p14:creationId xmlns:p14="http://schemas.microsoft.com/office/powerpoint/2010/main" val="1739531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a:t>
            </a:r>
            <a:r>
              <a:rPr lang="en-GB" sz="1200" kern="1200" dirty="0" smtClean="0">
                <a:solidFill>
                  <a:schemeClr val="tx1"/>
                </a:solidFill>
                <a:effectLst/>
                <a:latin typeface="+mn-lt"/>
                <a:ea typeface="+mn-ea"/>
                <a:cs typeface="+mn-cs"/>
              </a:rPr>
              <a:t> Begin the lesson with a quick focusing warm-up like pass the clap and then talk through the piece you made last lesson. It should look something like this –</a:t>
            </a:r>
          </a:p>
          <a:p>
            <a:pPr lvl="0"/>
            <a:r>
              <a:rPr lang="en-GB" sz="1200" kern="1200" dirty="0" smtClean="0">
                <a:solidFill>
                  <a:schemeClr val="tx1"/>
                </a:solidFill>
                <a:effectLst/>
                <a:latin typeface="+mn-lt"/>
                <a:ea typeface="+mn-ea"/>
                <a:cs typeface="+mn-cs"/>
              </a:rPr>
              <a:t>	Frozen soundscape</a:t>
            </a:r>
          </a:p>
          <a:p>
            <a:pPr lvl="0"/>
            <a:r>
              <a:rPr lang="en-GB" sz="1200" kern="1200" dirty="0" smtClean="0">
                <a:solidFill>
                  <a:schemeClr val="tx1"/>
                </a:solidFill>
                <a:effectLst/>
                <a:latin typeface="+mn-lt"/>
                <a:ea typeface="+mn-ea"/>
                <a:cs typeface="+mn-cs"/>
              </a:rPr>
              <a:t>	Tune – group by group getting louder (warmer) with each group</a:t>
            </a:r>
          </a:p>
          <a:p>
            <a:pPr lvl="0"/>
            <a:r>
              <a:rPr lang="en-GB" sz="1200" kern="1200" dirty="0" smtClean="0">
                <a:solidFill>
                  <a:schemeClr val="tx1"/>
                </a:solidFill>
                <a:effectLst/>
                <a:latin typeface="+mn-lt"/>
                <a:ea typeface="+mn-ea"/>
                <a:cs typeface="+mn-cs"/>
              </a:rPr>
              <a:t>	Coda – big note, rumbles, chords, big bang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Get the instruments out </a:t>
            </a:r>
            <a:r>
              <a:rPr lang="en-GB" sz="1200" kern="1200" dirty="0" smtClean="0">
                <a:solidFill>
                  <a:schemeClr val="tx1"/>
                </a:solidFill>
                <a:effectLst/>
                <a:latin typeface="+mn-lt"/>
                <a:ea typeface="+mn-ea"/>
                <a:cs typeface="+mn-cs"/>
              </a:rPr>
              <a:t>and put your piece back together.</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you are going to perform the piece to an audience but first you have to explain a little about the story. Remind them of the story of Firebird and particularly the four main characters – </a:t>
            </a:r>
          </a:p>
          <a:p>
            <a:pPr lvl="0"/>
            <a:r>
              <a:rPr lang="en-GB" sz="1200" b="1" kern="1200" dirty="0" smtClean="0">
                <a:solidFill>
                  <a:schemeClr val="tx1"/>
                </a:solidFill>
                <a:effectLst/>
                <a:latin typeface="+mn-lt"/>
                <a:ea typeface="+mn-ea"/>
                <a:cs typeface="+mn-cs"/>
              </a:rPr>
              <a:t>	Prince Ivan</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	Princess</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	King </a:t>
            </a:r>
            <a:r>
              <a:rPr lang="en-GB" sz="1200" b="1" kern="1200" dirty="0" err="1" smtClean="0">
                <a:solidFill>
                  <a:schemeClr val="tx1"/>
                </a:solidFill>
                <a:effectLst/>
                <a:latin typeface="+mn-lt"/>
                <a:ea typeface="+mn-ea"/>
                <a:cs typeface="+mn-cs"/>
              </a:rPr>
              <a:t>Kastchei</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	Firebird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into four groups</a:t>
            </a:r>
            <a:r>
              <a:rPr lang="en-GB" sz="1200" kern="1200" dirty="0" smtClean="0">
                <a:solidFill>
                  <a:schemeClr val="tx1"/>
                </a:solidFill>
                <a:effectLst/>
                <a:latin typeface="+mn-lt"/>
                <a:ea typeface="+mn-ea"/>
                <a:cs typeface="+mn-cs"/>
              </a:rPr>
              <a:t> and ask each group to make a sort ‘signature tune’ for one character. In opera such ‘signature tunes’ would be known as ‘leitmotifs’.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Here are some rules, borrowed from Stravinsky, to help -</a:t>
            </a:r>
          </a:p>
          <a:p>
            <a:pPr lvl="0"/>
            <a:r>
              <a:rPr lang="en-GB" sz="1200" b="1" kern="1200" dirty="0" smtClean="0">
                <a:solidFill>
                  <a:schemeClr val="tx1"/>
                </a:solidFill>
                <a:effectLst/>
                <a:latin typeface="+mn-lt"/>
                <a:ea typeface="+mn-ea"/>
                <a:cs typeface="+mn-cs"/>
              </a:rPr>
              <a:t>	Prince Ivan</a:t>
            </a:r>
            <a:r>
              <a:rPr lang="en-GB" sz="1200" kern="1200" dirty="0" smtClean="0">
                <a:solidFill>
                  <a:schemeClr val="tx1"/>
                </a:solidFill>
                <a:effectLst/>
                <a:latin typeface="+mn-lt"/>
                <a:ea typeface="+mn-ea"/>
                <a:cs typeface="+mn-cs"/>
              </a:rPr>
              <a:t> – creeps around slowly and softly. (listen to Firebird Suite: Introduction)</a:t>
            </a:r>
          </a:p>
          <a:p>
            <a:pPr lvl="0"/>
            <a:r>
              <a:rPr lang="en-GB" sz="1200" b="1" kern="1200" dirty="0" smtClean="0">
                <a:solidFill>
                  <a:schemeClr val="tx1"/>
                </a:solidFill>
                <a:effectLst/>
                <a:latin typeface="+mn-lt"/>
                <a:ea typeface="+mn-ea"/>
                <a:cs typeface="+mn-cs"/>
              </a:rPr>
              <a:t>	Princess</a:t>
            </a:r>
            <a:r>
              <a:rPr lang="en-GB" sz="1200" kern="1200" dirty="0" smtClean="0">
                <a:solidFill>
                  <a:schemeClr val="tx1"/>
                </a:solidFill>
                <a:effectLst/>
                <a:latin typeface="+mn-lt"/>
                <a:ea typeface="+mn-ea"/>
                <a:cs typeface="+mn-cs"/>
              </a:rPr>
              <a:t> – she is sad. Her music goes down and up using next-door notes only (listen to Firebird Suite: Round of the 	Princesses)</a:t>
            </a:r>
          </a:p>
          <a:p>
            <a:pPr lvl="0"/>
            <a:r>
              <a:rPr lang="en-GB" sz="1200" b="1" kern="1200" dirty="0" smtClean="0">
                <a:solidFill>
                  <a:schemeClr val="tx1"/>
                </a:solidFill>
                <a:effectLst/>
                <a:latin typeface="+mn-lt"/>
                <a:ea typeface="+mn-ea"/>
                <a:cs typeface="+mn-cs"/>
              </a:rPr>
              <a:t>	King </a:t>
            </a:r>
            <a:r>
              <a:rPr lang="en-GB" sz="1200" b="1" kern="1200" dirty="0" err="1" smtClean="0">
                <a:solidFill>
                  <a:schemeClr val="tx1"/>
                </a:solidFill>
                <a:effectLst/>
                <a:latin typeface="+mn-lt"/>
                <a:ea typeface="+mn-ea"/>
                <a:cs typeface="+mn-cs"/>
              </a:rPr>
              <a:t>Kastchei</a:t>
            </a:r>
            <a:r>
              <a:rPr lang="en-GB" sz="1200" kern="1200" dirty="0" smtClean="0">
                <a:solidFill>
                  <a:schemeClr val="tx1"/>
                </a:solidFill>
                <a:effectLst/>
                <a:latin typeface="+mn-lt"/>
                <a:ea typeface="+mn-ea"/>
                <a:cs typeface="+mn-cs"/>
              </a:rPr>
              <a:t> - big bangs, loud and rhythmic (listen to Firebird Suite: Infernal Dance)</a:t>
            </a:r>
          </a:p>
          <a:p>
            <a:pPr lvl="0"/>
            <a:r>
              <a:rPr lang="en-GB" sz="1200" b="1" kern="1200" dirty="0" smtClean="0">
                <a:solidFill>
                  <a:schemeClr val="tx1"/>
                </a:solidFill>
                <a:effectLst/>
                <a:latin typeface="+mn-lt"/>
                <a:ea typeface="+mn-ea"/>
                <a:cs typeface="+mn-cs"/>
              </a:rPr>
              <a:t>	Firebird</a:t>
            </a:r>
            <a:r>
              <a:rPr lang="en-GB" sz="1200" kern="1200" dirty="0" smtClean="0">
                <a:solidFill>
                  <a:schemeClr val="tx1"/>
                </a:solidFill>
                <a:effectLst/>
                <a:latin typeface="+mn-lt"/>
                <a:ea typeface="+mn-ea"/>
                <a:cs typeface="+mn-cs"/>
              </a:rPr>
              <a:t> – fast, flickering, lots of short notes (listen to Firebird Suite: Variation of the Firebird)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Encourage your children to work quickly on this and make just a short, snippet of music for each.</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If your class are struggling to remember everything musically, do this activity without instruments. Simply ask each group to ‘become’ their character – stand and pose like him/ her and say one or two sentences to move the story forward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r>
              <a:rPr lang="en-GB" sz="1200" kern="1200" dirty="0" smtClean="0">
                <a:solidFill>
                  <a:schemeClr val="tx1"/>
                </a:solidFill>
                <a:effectLst/>
                <a:latin typeface="+mn-lt"/>
                <a:ea typeface="+mn-ea"/>
                <a:cs typeface="+mn-cs"/>
              </a:rPr>
              <a:t> </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Hear the groups separately </a:t>
            </a:r>
            <a:r>
              <a:rPr lang="en-GB" sz="1200" kern="1200" dirty="0" smtClean="0">
                <a:solidFill>
                  <a:schemeClr val="tx1"/>
                </a:solidFill>
                <a:effectLst/>
                <a:latin typeface="+mn-lt"/>
                <a:ea typeface="+mn-ea"/>
                <a:cs typeface="+mn-cs"/>
              </a:rPr>
              <a:t>and then ask your class to put the characters into an order that helps to tell the story. Add a tiny bit of narration, like this - </a:t>
            </a:r>
          </a:p>
          <a:p>
            <a:r>
              <a:rPr lang="en-GB" sz="1200" kern="1200" dirty="0" smtClean="0">
                <a:solidFill>
                  <a:schemeClr val="tx1"/>
                </a:solidFill>
                <a:effectLst/>
                <a:latin typeface="+mn-lt"/>
                <a:ea typeface="+mn-ea"/>
                <a:cs typeface="+mn-cs"/>
              </a:rPr>
              <a:t> 	‘Prince Ivan crept into a frozen garden’ 					Prince Ivan music</a:t>
            </a:r>
          </a:p>
          <a:p>
            <a:r>
              <a:rPr lang="en-GB" sz="1200" kern="1200" dirty="0" smtClean="0">
                <a:solidFill>
                  <a:schemeClr val="tx1"/>
                </a:solidFill>
                <a:effectLst/>
                <a:latin typeface="+mn-lt"/>
                <a:ea typeface="+mn-ea"/>
                <a:cs typeface="+mn-cs"/>
              </a:rPr>
              <a:t>	‘He saw a statue of a beautiful princess, she looked sad’ 			Princess music</a:t>
            </a:r>
          </a:p>
          <a:p>
            <a:r>
              <a:rPr lang="en-GB" sz="1200" kern="1200" dirty="0" smtClean="0">
                <a:solidFill>
                  <a:schemeClr val="tx1"/>
                </a:solidFill>
                <a:effectLst/>
                <a:latin typeface="+mn-lt"/>
                <a:ea typeface="+mn-ea"/>
                <a:cs typeface="+mn-cs"/>
              </a:rPr>
              <a:t>	‘King </a:t>
            </a:r>
            <a:r>
              <a:rPr lang="en-GB" sz="1200" kern="1200" dirty="0" err="1" smtClean="0">
                <a:solidFill>
                  <a:schemeClr val="tx1"/>
                </a:solidFill>
                <a:effectLst/>
                <a:latin typeface="+mn-lt"/>
                <a:ea typeface="+mn-ea"/>
                <a:cs typeface="+mn-cs"/>
              </a:rPr>
              <a:t>Kastchei</a:t>
            </a:r>
            <a:r>
              <a:rPr lang="en-GB" sz="1200" kern="1200" dirty="0" smtClean="0">
                <a:solidFill>
                  <a:schemeClr val="tx1"/>
                </a:solidFill>
                <a:effectLst/>
                <a:latin typeface="+mn-lt"/>
                <a:ea typeface="+mn-ea"/>
                <a:cs typeface="+mn-cs"/>
              </a:rPr>
              <a:t> came along, he was angry’ 				King </a:t>
            </a:r>
            <a:r>
              <a:rPr lang="en-GB" sz="1200" kern="1200" dirty="0" err="1" smtClean="0">
                <a:solidFill>
                  <a:schemeClr val="tx1"/>
                </a:solidFill>
                <a:effectLst/>
                <a:latin typeface="+mn-lt"/>
                <a:ea typeface="+mn-ea"/>
                <a:cs typeface="+mn-cs"/>
              </a:rPr>
              <a:t>Kastchei</a:t>
            </a:r>
            <a:r>
              <a:rPr lang="en-GB" sz="1200" kern="1200" dirty="0" smtClean="0">
                <a:solidFill>
                  <a:schemeClr val="tx1"/>
                </a:solidFill>
                <a:effectLst/>
                <a:latin typeface="+mn-lt"/>
                <a:ea typeface="+mn-ea"/>
                <a:cs typeface="+mn-cs"/>
              </a:rPr>
              <a:t> music</a:t>
            </a:r>
          </a:p>
          <a:p>
            <a:r>
              <a:rPr lang="en-GB" sz="1200" kern="1200" dirty="0" smtClean="0">
                <a:solidFill>
                  <a:schemeClr val="tx1"/>
                </a:solidFill>
                <a:effectLst/>
                <a:latin typeface="+mn-lt"/>
                <a:ea typeface="+mn-ea"/>
                <a:cs typeface="+mn-cs"/>
              </a:rPr>
              <a:t>	‘The firebird saved the day’ 						Firebird music</a:t>
            </a:r>
          </a:p>
          <a:p>
            <a:r>
              <a:rPr lang="en-GB" sz="1200" kern="1200" dirty="0" smtClean="0">
                <a:solidFill>
                  <a:schemeClr val="tx1"/>
                </a:solidFill>
                <a:effectLst/>
                <a:latin typeface="+mn-lt"/>
                <a:ea typeface="+mn-ea"/>
                <a:cs typeface="+mn-cs"/>
              </a:rPr>
              <a:t>	‘The garden came back to life’ 						FINALE (everyone)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Practise</a:t>
            </a:r>
            <a:r>
              <a:rPr lang="en-GB" sz="1200" kern="1200" dirty="0" smtClean="0">
                <a:solidFill>
                  <a:schemeClr val="tx1"/>
                </a:solidFill>
                <a:effectLst/>
                <a:latin typeface="+mn-lt"/>
                <a:ea typeface="+mn-ea"/>
                <a:cs typeface="+mn-cs"/>
              </a:rPr>
              <a:t> your piece in order with the narration </a:t>
            </a:r>
            <a:r>
              <a:rPr lang="en-GB" sz="1200" b="1" kern="1200" dirty="0" smtClean="0">
                <a:solidFill>
                  <a:schemeClr val="tx1"/>
                </a:solidFill>
                <a:effectLst/>
                <a:latin typeface="+mn-lt"/>
                <a:ea typeface="+mn-ea"/>
                <a:cs typeface="+mn-cs"/>
              </a:rPr>
              <a:t>and finally</a:t>
            </a:r>
            <a:r>
              <a:rPr lang="en-GB" sz="1200" kern="1200" dirty="0" smtClean="0">
                <a:solidFill>
                  <a:schemeClr val="tx1"/>
                </a:solidFill>
                <a:effectLst/>
                <a:latin typeface="+mn-lt"/>
                <a:ea typeface="+mn-ea"/>
                <a:cs typeface="+mn-cs"/>
              </a:rPr>
              <a:t>, invite another class in to be your audience and perform your piece to them. </a:t>
            </a:r>
          </a:p>
          <a:p>
            <a:r>
              <a:rPr lang="en-US"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31</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4</a:t>
            </a:fld>
            <a:endParaRPr lang="en-US"/>
          </a:p>
        </p:txBody>
      </p:sp>
    </p:spTree>
    <p:extLst>
      <p:ext uri="{BB962C8B-B14F-4D97-AF65-F5344CB8AC3E}">
        <p14:creationId xmlns:p14="http://schemas.microsoft.com/office/powerpoint/2010/main" val="360466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a poem inspired by the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Appreciate </a:t>
            </a:r>
            <a:r>
              <a:rPr lang="en-US" sz="1200" kern="1200" dirty="0" smtClean="0">
                <a:solidFill>
                  <a:schemeClr val="tx1"/>
                </a:solidFill>
                <a:effectLst/>
                <a:latin typeface="+mn-lt"/>
                <a:ea typeface="+mn-ea"/>
                <a:cs typeface="+mn-cs"/>
              </a:rPr>
              <a:t>and understand a wide range of high-quality live and recorded music drawn from different 				</a:t>
            </a:r>
            <a:r>
              <a:rPr lang="en-US" sz="1200" kern="1200" dirty="0" smtClean="0">
                <a:solidFill>
                  <a:schemeClr val="tx1"/>
                </a:solidFill>
                <a:effectLst/>
                <a:latin typeface="+mn-lt"/>
                <a:ea typeface="+mn-ea"/>
                <a:cs typeface="+mn-cs"/>
              </a:rPr>
              <a:t>		traditions </a:t>
            </a:r>
            <a:r>
              <a:rPr lang="en-US" sz="1200" kern="1200" dirty="0" smtClean="0">
                <a:solidFill>
                  <a:schemeClr val="tx1"/>
                </a:solidFill>
                <a:effectLst/>
                <a:latin typeface="+mn-lt"/>
                <a:ea typeface="+mn-ea"/>
                <a:cs typeface="+mn-cs"/>
              </a:rPr>
              <a:t>and from great composers and musicians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5</a:t>
            </a:fld>
            <a:endParaRPr lang="en-US"/>
          </a:p>
        </p:txBody>
      </p:sp>
    </p:spTree>
    <p:extLst>
      <p:ext uri="{BB962C8B-B14F-4D97-AF65-F5344CB8AC3E}">
        <p14:creationId xmlns:p14="http://schemas.microsoft.com/office/powerpoint/2010/main" val="411176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6</a:t>
            </a:fld>
            <a:endParaRPr lang="en-US"/>
          </a:p>
        </p:txBody>
      </p:sp>
    </p:spTree>
    <p:extLst>
      <p:ext uri="{BB962C8B-B14F-4D97-AF65-F5344CB8AC3E}">
        <p14:creationId xmlns:p14="http://schemas.microsoft.com/office/powerpoint/2010/main" val="376926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Prepare your class</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Ralph (pronounced </a:t>
            </a:r>
            <a:r>
              <a:rPr lang="en-GB" sz="1200" kern="1200" dirty="0" err="1" smtClean="0">
                <a:solidFill>
                  <a:schemeClr val="tx1"/>
                </a:solidFill>
                <a:effectLst/>
                <a:latin typeface="+mn-lt"/>
                <a:ea typeface="+mn-ea"/>
                <a:cs typeface="+mn-cs"/>
              </a:rPr>
              <a:t>Raif</a:t>
            </a:r>
            <a:r>
              <a:rPr lang="en-GB" sz="1200" kern="1200" dirty="0" smtClean="0">
                <a:solidFill>
                  <a:schemeClr val="tx1"/>
                </a:solidFill>
                <a:effectLst/>
                <a:latin typeface="+mn-lt"/>
                <a:ea typeface="+mn-ea"/>
                <a:cs typeface="+mn-cs"/>
              </a:rPr>
              <a:t>) Vaughan </a:t>
            </a:r>
            <a:r>
              <a:rPr lang="en-GB" sz="1200" kern="1200" dirty="0" smtClean="0">
                <a:solidFill>
                  <a:schemeClr val="tx1"/>
                </a:solidFill>
                <a:effectLst/>
                <a:latin typeface="+mn-lt"/>
                <a:ea typeface="+mn-ea"/>
                <a:cs typeface="+mn-cs"/>
              </a:rPr>
              <a:t>Williams. Watch </a:t>
            </a:r>
            <a:r>
              <a:rPr lang="en-GB" sz="1200" kern="1200" dirty="0" smtClean="0">
                <a:solidFill>
                  <a:schemeClr val="tx1"/>
                </a:solidFill>
                <a:effectLst/>
                <a:latin typeface="+mn-lt"/>
                <a:ea typeface="+mn-ea"/>
                <a:cs typeface="+mn-cs"/>
              </a:rPr>
              <a:t>the introductory film with Molly </a:t>
            </a:r>
            <a:r>
              <a:rPr lang="en-GB" sz="1200" kern="1200" dirty="0" err="1" smtClean="0">
                <a:solidFill>
                  <a:schemeClr val="tx1"/>
                </a:solidFill>
                <a:effectLst/>
                <a:latin typeface="+mn-lt"/>
                <a:ea typeface="+mn-ea"/>
                <a:cs typeface="+mn-cs"/>
              </a:rPr>
              <a:t>Rainford</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Watch the full orchestral performance. </a:t>
            </a:r>
            <a:r>
              <a:rPr lang="en-GB" sz="1200" u="none" strike="noStrike" kern="1200" dirty="0" smtClean="0">
                <a:solidFill>
                  <a:schemeClr val="tx1"/>
                </a:solidFill>
                <a:effectLst/>
                <a:latin typeface="+mn-lt"/>
                <a:ea typeface="+mn-ea"/>
                <a:cs typeface="+mn-cs"/>
              </a:rPr>
              <a:t>This is a gorgeous, gentle piece so you might like to dim the lights of your room or ask your children to close their eyes and relax as they listen. If you have space, ask them to lie on the floor!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8</a:t>
            </a:fld>
            <a:endParaRPr lang="en-US"/>
          </a:p>
        </p:txBody>
      </p:sp>
    </p:spTree>
    <p:extLst>
      <p:ext uri="{BB962C8B-B14F-4D97-AF65-F5344CB8AC3E}">
        <p14:creationId xmlns:p14="http://schemas.microsoft.com/office/powerpoint/2010/main" val="24130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GB" sz="1200" b="1" u="none" strike="noStrike" kern="1200" dirty="0" smtClean="0">
                <a:solidFill>
                  <a:schemeClr val="tx1"/>
                </a:solidFill>
                <a:effectLst/>
                <a:latin typeface="+mn-lt"/>
                <a:ea typeface="+mn-ea"/>
                <a:cs typeface="+mn-cs"/>
              </a:rPr>
              <a:t>Discuss </a:t>
            </a:r>
            <a:r>
              <a:rPr lang="en-GB" sz="1200" u="none" strike="noStrike" kern="1200" dirty="0" smtClean="0">
                <a:solidFill>
                  <a:schemeClr val="tx1"/>
                </a:solidFill>
                <a:effectLst/>
                <a:latin typeface="+mn-lt"/>
                <a:ea typeface="+mn-ea"/>
                <a:cs typeface="+mn-cs"/>
              </a:rPr>
              <a:t>what you have just watched and perhaps ask the following questions – </a:t>
            </a:r>
          </a:p>
          <a:p>
            <a:pPr lvl="0"/>
            <a:r>
              <a:rPr lang="en-GB" sz="1200" kern="1200" dirty="0" smtClean="0">
                <a:solidFill>
                  <a:schemeClr val="tx1"/>
                </a:solidFill>
                <a:effectLst/>
                <a:latin typeface="+mn-lt"/>
                <a:ea typeface="+mn-ea"/>
                <a:cs typeface="+mn-cs"/>
              </a:rPr>
              <a:t>	Did you like the music?</a:t>
            </a:r>
          </a:p>
          <a:p>
            <a:pPr lvl="0"/>
            <a:r>
              <a:rPr lang="en-GB" sz="1200" kern="1200" dirty="0" smtClean="0">
                <a:solidFill>
                  <a:schemeClr val="tx1"/>
                </a:solidFill>
                <a:effectLst/>
                <a:latin typeface="+mn-lt"/>
                <a:ea typeface="+mn-ea"/>
                <a:cs typeface="+mn-cs"/>
              </a:rPr>
              <a:t>	How did it make you feel?</a:t>
            </a:r>
          </a:p>
          <a:p>
            <a:pPr lvl="0"/>
            <a:r>
              <a:rPr lang="en-GB" sz="1200" kern="1200" dirty="0" smtClean="0">
                <a:solidFill>
                  <a:schemeClr val="tx1"/>
                </a:solidFill>
                <a:effectLst/>
                <a:latin typeface="+mn-lt"/>
                <a:ea typeface="+mn-ea"/>
                <a:cs typeface="+mn-cs"/>
              </a:rPr>
              <a:t>	If you could float off anywhere, where would you go? </a:t>
            </a:r>
          </a:p>
          <a:p>
            <a:pPr lvl="0"/>
            <a:r>
              <a:rPr lang="en-GB" sz="1200" kern="1200" dirty="0" smtClean="0">
                <a:solidFill>
                  <a:schemeClr val="tx1"/>
                </a:solidFill>
                <a:effectLst/>
                <a:latin typeface="+mn-lt"/>
                <a:ea typeface="+mn-ea"/>
                <a:cs typeface="+mn-cs"/>
              </a:rPr>
              <a:t>	What would you see down below?</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9</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GB" sz="1200" b="1" u="none" strike="noStrike" kern="1200" dirty="0" smtClean="0">
                <a:solidFill>
                  <a:schemeClr val="tx1"/>
                </a:solidFill>
                <a:effectLst/>
                <a:latin typeface="+mn-lt"/>
                <a:ea typeface="+mn-ea"/>
                <a:cs typeface="+mn-cs"/>
              </a:rPr>
              <a:t>Listening </a:t>
            </a:r>
            <a:r>
              <a:rPr lang="en-GB" sz="1200" b="1" u="none" strike="noStrike" kern="1200" dirty="0" smtClean="0">
                <a:solidFill>
                  <a:schemeClr val="tx1"/>
                </a:solidFill>
                <a:effectLst/>
                <a:latin typeface="+mn-lt"/>
                <a:ea typeface="+mn-ea"/>
                <a:cs typeface="+mn-cs"/>
              </a:rPr>
              <a:t>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this piece is about a lark flying up into the air and looking down at the world below. Explain that you are going to create a poem written from the viewpoint of the lark. Make sure everyone has something to write on and with, and as you listen again ask your children to make a list of-</a:t>
            </a:r>
          </a:p>
          <a:p>
            <a:pPr lvl="0"/>
            <a:r>
              <a:rPr lang="en-GB" sz="1200" kern="1200" dirty="0" smtClean="0">
                <a:solidFill>
                  <a:schemeClr val="tx1"/>
                </a:solidFill>
                <a:effectLst/>
                <a:latin typeface="+mn-lt"/>
                <a:ea typeface="+mn-ea"/>
                <a:cs typeface="+mn-cs"/>
              </a:rPr>
              <a:t>	1 colour (what colour does the music make them think of?)</a:t>
            </a:r>
          </a:p>
          <a:p>
            <a:pPr lvl="0"/>
            <a:r>
              <a:rPr lang="en-GB" sz="1200" kern="1200" dirty="0" smtClean="0">
                <a:solidFill>
                  <a:schemeClr val="tx1"/>
                </a:solidFill>
                <a:effectLst/>
                <a:latin typeface="+mn-lt"/>
                <a:ea typeface="+mn-ea"/>
                <a:cs typeface="+mn-cs"/>
              </a:rPr>
              <a:t>	1 emotion (how does the music make them feel?)</a:t>
            </a:r>
          </a:p>
          <a:p>
            <a:pPr lvl="0"/>
            <a:r>
              <a:rPr lang="en-GB" sz="1200" kern="1200" dirty="0" smtClean="0">
                <a:solidFill>
                  <a:schemeClr val="tx1"/>
                </a:solidFill>
                <a:effectLst/>
                <a:latin typeface="+mn-lt"/>
                <a:ea typeface="+mn-ea"/>
                <a:cs typeface="+mn-cs"/>
              </a:rPr>
              <a:t>	1 adjective (describe the music or the lark)</a:t>
            </a:r>
          </a:p>
          <a:p>
            <a:pPr lvl="0"/>
            <a:r>
              <a:rPr lang="en-GB" sz="1200" kern="1200" dirty="0" smtClean="0">
                <a:solidFill>
                  <a:schemeClr val="tx1"/>
                </a:solidFill>
                <a:effectLst/>
                <a:latin typeface="+mn-lt"/>
                <a:ea typeface="+mn-ea"/>
                <a:cs typeface="+mn-cs"/>
              </a:rPr>
              <a:t>	1 movement word (to describe how the lark travels)</a:t>
            </a:r>
          </a:p>
          <a:p>
            <a:pPr lvl="0"/>
            <a:r>
              <a:rPr lang="en-GB" sz="1200" kern="1200" dirty="0" smtClean="0">
                <a:solidFill>
                  <a:schemeClr val="tx1"/>
                </a:solidFill>
                <a:effectLst/>
                <a:latin typeface="+mn-lt"/>
                <a:ea typeface="+mn-ea"/>
                <a:cs typeface="+mn-cs"/>
              </a:rPr>
              <a:t>	1 place (where is the lark flying over?)</a:t>
            </a:r>
          </a:p>
          <a:p>
            <a:pPr lvl="0"/>
            <a:r>
              <a:rPr lang="en-GB" sz="1200" kern="1200" dirty="0" smtClean="0">
                <a:solidFill>
                  <a:schemeClr val="tx1"/>
                </a:solidFill>
                <a:effectLst/>
                <a:latin typeface="+mn-lt"/>
                <a:ea typeface="+mn-ea"/>
                <a:cs typeface="+mn-cs"/>
              </a:rPr>
              <a:t>	1 thing/ noun (what can the lark see from the sky?)</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	Feel free to adapt this list to compliment what you are studying in literacy or other subject areas</a:t>
            </a:r>
            <a:endParaRPr lang="en-GB" sz="1200" kern="1200" dirty="0" smtClean="0">
              <a:solidFill>
                <a:schemeClr val="tx1"/>
              </a:solidFill>
              <a:effectLst/>
              <a:latin typeface="+mn-lt"/>
              <a:ea typeface="+mn-ea"/>
              <a:cs typeface="+mn-cs"/>
            </a:endParaRPr>
          </a:p>
          <a:p>
            <a:endParaRPr lang="en-GB" sz="1200" b="0" u="none" strike="noStrike" kern="1200" dirty="0" smtClean="0">
              <a:solidFill>
                <a:schemeClr val="tx1"/>
              </a:solidFill>
              <a:effectLst/>
              <a:latin typeface="+mn-lt"/>
              <a:ea typeface="+mn-ea"/>
              <a:cs typeface="+mn-cs"/>
            </a:endParaRPr>
          </a:p>
          <a:p>
            <a:endParaRPr lang="en-GB" sz="1200" b="0" u="none" strike="noStrike" kern="1200" dirty="0" smtClean="0">
              <a:solidFill>
                <a:schemeClr val="tx1"/>
              </a:solidFill>
              <a:effectLst/>
              <a:latin typeface="+mn-lt"/>
              <a:ea typeface="+mn-ea"/>
              <a:cs typeface="+mn-cs"/>
            </a:endParaRPr>
          </a:p>
          <a:p>
            <a:r>
              <a:rPr lang="en-GB" sz="1200" b="1" u="none" strike="noStrike" kern="1200" dirty="0" smtClean="0">
                <a:solidFill>
                  <a:schemeClr val="tx1"/>
                </a:solidFill>
                <a:effectLst/>
                <a:latin typeface="+mn-lt"/>
                <a:ea typeface="+mn-ea"/>
                <a:cs typeface="+mn-cs"/>
              </a:rPr>
              <a:t>Listen </a:t>
            </a:r>
            <a:r>
              <a:rPr lang="en-GB" sz="1200" u="none" strike="noStrike" kern="1200" dirty="0" smtClean="0">
                <a:solidFill>
                  <a:schemeClr val="tx1"/>
                </a:solidFill>
                <a:effectLst/>
                <a:latin typeface="+mn-lt"/>
                <a:ea typeface="+mn-ea"/>
                <a:cs typeface="+mn-cs"/>
              </a:rPr>
              <a:t>for a third time and ask your class to join together their words using conjunctions (or connectives) to make a poem. They may also add ‘the lark’ or imagine they are the lark. Explain further that their poem doesn’t have to rhyme or even make sense but it must be finished by the time the music has finished.</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endParaRPr lang="en-GB" sz="1200" b="1" u="none" strike="noStrike"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read out some of the poems to the class (or encourage the poets to read their own work). You could do this with the music playing softly in the background</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If you have more time, </a:t>
            </a:r>
            <a:r>
              <a:rPr lang="en-GB" sz="1200" u="none" strike="noStrike" kern="1200" dirty="0" smtClean="0">
                <a:solidFill>
                  <a:schemeClr val="tx1"/>
                </a:solidFill>
                <a:effectLst/>
                <a:latin typeface="+mn-lt"/>
                <a:ea typeface="+mn-ea"/>
                <a:cs typeface="+mn-cs"/>
              </a:rPr>
              <a:t>encourage your children to write out their poems in an imaginative way so that the words ‘fly’ across the page. They could add small drawings of the lark and the things it sees around and within the text. Keep these poems safe, you’ll need them later on in the project.</a:t>
            </a:r>
          </a:p>
          <a:p>
            <a:r>
              <a:rPr lang="en-GB" sz="1200" b="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10</a:t>
            </a:fld>
            <a:endParaRPr lang="en-US"/>
          </a:p>
        </p:txBody>
      </p:sp>
    </p:spTree>
    <p:extLst>
      <p:ext uri="{BB962C8B-B14F-4D97-AF65-F5344CB8AC3E}">
        <p14:creationId xmlns:p14="http://schemas.microsoft.com/office/powerpoint/2010/main" val="375924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43769" y="2208213"/>
            <a:ext cx="7024687" cy="712787"/>
          </a:xfrm>
          <a:prstGeom prst="rect">
            <a:avLst/>
          </a:prstGeom>
        </p:spPr>
        <p:txBody>
          <a:bodyPr vert="horz"/>
          <a:lstStyle>
            <a:lvl1pPr marL="0" indent="0">
              <a:buFontTx/>
              <a:buNone/>
              <a:defRPr sz="3200" b="1" i="0" baseline="0">
                <a:solidFill>
                  <a:schemeClr val="tx1"/>
                </a:solidFill>
              </a:defRPr>
            </a:lvl1pPr>
          </a:lstStyle>
          <a:p>
            <a:pPr lvl="0"/>
            <a:r>
              <a:rPr lang="en-US" b="1" i="0" dirty="0" smtClean="0">
                <a:solidFill>
                  <a:schemeClr val="bg1"/>
                </a:solidFill>
              </a:rPr>
              <a:t>Composer name</a:t>
            </a:r>
            <a:endParaRPr lang="en-US" dirty="0"/>
          </a:p>
        </p:txBody>
      </p:sp>
      <p:sp>
        <p:nvSpPr>
          <p:cNvPr id="10" name="Text Placeholder 9"/>
          <p:cNvSpPr>
            <a:spLocks noGrp="1"/>
          </p:cNvSpPr>
          <p:nvPr>
            <p:ph type="body" sz="quarter" idx="14" hasCustomPrompt="1"/>
          </p:nvPr>
        </p:nvSpPr>
        <p:spPr>
          <a:xfrm>
            <a:off x="944563" y="3390280"/>
            <a:ext cx="7023100" cy="1370012"/>
          </a:xfrm>
          <a:prstGeom prst="rect">
            <a:avLst/>
          </a:prstGeom>
        </p:spPr>
        <p:txBody>
          <a:bodyPr vert="horz"/>
          <a:lstStyle>
            <a:lvl1pPr marL="0" indent="0">
              <a:buFontTx/>
              <a:buNone/>
              <a:defRPr sz="3200" b="1" i="0" baseline="0">
                <a:solidFill>
                  <a:schemeClr val="tx1"/>
                </a:solidFill>
              </a:defRPr>
            </a:lvl1pPr>
            <a:lvl2pPr marL="457200" indent="0">
              <a:buFontTx/>
              <a:buNone/>
              <a:defRPr sz="3200" b="1" i="0" baseline="0">
                <a:solidFill>
                  <a:schemeClr val="bg1"/>
                </a:solidFill>
              </a:defRPr>
            </a:lvl2pPr>
            <a:lvl3pPr marL="914400" indent="0">
              <a:buFontTx/>
              <a:buNone/>
              <a:defRPr sz="3200" b="1" i="0" baseline="0">
                <a:solidFill>
                  <a:schemeClr val="bg1"/>
                </a:solidFill>
              </a:defRPr>
            </a:lvl3pPr>
            <a:lvl4pPr marL="1371600" indent="0">
              <a:buFontTx/>
              <a:buNone/>
              <a:defRPr sz="3200" b="1" i="0" baseline="0">
                <a:solidFill>
                  <a:schemeClr val="bg1"/>
                </a:solidFill>
              </a:defRPr>
            </a:lvl4pPr>
            <a:lvl5pPr marL="1828800" indent="0">
              <a:buFontTx/>
              <a:buNone/>
              <a:defRPr sz="3200" b="1" i="0" baseline="0">
                <a:solidFill>
                  <a:schemeClr val="bg1"/>
                </a:solidFill>
              </a:defRPr>
            </a:lvl5pPr>
          </a:lstStyle>
          <a:p>
            <a:pPr lvl="0"/>
            <a:r>
              <a:rPr lang="en-GB" dirty="0" smtClean="0"/>
              <a:t>Piece name</a:t>
            </a:r>
            <a:endParaRPr lang="en-US" dirty="0"/>
          </a:p>
        </p:txBody>
      </p:sp>
      <p:sp>
        <p:nvSpPr>
          <p:cNvPr id="12" name="Text Placeholder 11"/>
          <p:cNvSpPr>
            <a:spLocks noGrp="1"/>
          </p:cNvSpPr>
          <p:nvPr>
            <p:ph type="body" sz="quarter" idx="15" hasCustomPrompt="1"/>
          </p:nvPr>
        </p:nvSpPr>
        <p:spPr>
          <a:xfrm>
            <a:off x="3008313" y="5178702"/>
            <a:ext cx="2895600" cy="784225"/>
          </a:xfrm>
          <a:prstGeom prst="rect">
            <a:avLst/>
          </a:prstGeom>
        </p:spPr>
        <p:txBody>
          <a:bodyPr vert="horz"/>
          <a:lstStyle>
            <a:lvl1pPr marL="0" indent="0">
              <a:buFontTx/>
              <a:buNone/>
              <a:defRPr sz="2000" baseline="0">
                <a:solidFill>
                  <a:schemeClr val="tx1"/>
                </a:solidFill>
                <a:latin typeface="Gill Sans"/>
              </a:defRPr>
            </a:lvl1pPr>
          </a:lstStyle>
          <a:p>
            <a:pPr lvl="0"/>
            <a:r>
              <a:rPr lang="en-GB" dirty="0" smtClean="0"/>
              <a:t>Author</a:t>
            </a:r>
            <a:endParaRPr lang="en-US" dirty="0"/>
          </a:p>
        </p:txBody>
      </p:sp>
    </p:spTree>
    <p:extLst>
      <p:ext uri="{BB962C8B-B14F-4D97-AF65-F5344CB8AC3E}">
        <p14:creationId xmlns:p14="http://schemas.microsoft.com/office/powerpoint/2010/main" val="18524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 Placeholder 11"/>
          <p:cNvSpPr>
            <a:spLocks noGrp="1"/>
          </p:cNvSpPr>
          <p:nvPr>
            <p:ph type="dt" sz="half" idx="2"/>
          </p:nvPr>
        </p:nvSpPr>
        <p:spPr>
          <a:xfrm>
            <a:off x="1074590"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0" name="Footer Placeholder 1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75000"/>
                  </a:schemeClr>
                </a:solidFill>
                <a:latin typeface="Gill Sans"/>
                <a:cs typeface="Gill Sans"/>
              </a:defRPr>
            </a:lvl1pPr>
          </a:lstStyle>
          <a:p>
            <a:r>
              <a:rPr lang="en-US" smtClean="0"/>
              <a:t>Copyright Rachel Leach </a:t>
            </a:r>
            <a:endParaRPr lang="en-US" dirty="0"/>
          </a:p>
        </p:txBody>
      </p:sp>
      <p:sp>
        <p:nvSpPr>
          <p:cNvPr id="11" name="Slide Number Placeholder 13"/>
          <p:cNvSpPr>
            <a:spLocks noGrp="1"/>
          </p:cNvSpPr>
          <p:nvPr>
            <p:ph type="sldNum" sz="quarter" idx="4"/>
          </p:nvPr>
        </p:nvSpPr>
        <p:spPr>
          <a:xfrm>
            <a:off x="6189990"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Gill Sans"/>
                <a:cs typeface="Gill Sans"/>
              </a:defRPr>
            </a:lvl1pPr>
          </a:lstStyle>
          <a:p>
            <a:pPr algn="l"/>
            <a:fld id="{FCCA3061-2AE2-5E4F-A955-D3D92C168D6F}" type="slidenum">
              <a:rPr lang="en-US" smtClean="0"/>
              <a:pPr algn="l"/>
              <a:t>‹#›</a:t>
            </a:fld>
            <a:endParaRPr lang="en-US" dirty="0"/>
          </a:p>
        </p:txBody>
      </p:sp>
      <p:sp>
        <p:nvSpPr>
          <p:cNvPr id="7"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8" name="Text Placeholder 10"/>
          <p:cNvSpPr>
            <a:spLocks noGrp="1"/>
          </p:cNvSpPr>
          <p:nvPr>
            <p:ph idx="1" hasCustomPrompt="1"/>
          </p:nvPr>
        </p:nvSpPr>
        <p:spPr>
          <a:xfrm>
            <a:off x="1074589" y="2388276"/>
            <a:ext cx="7012582" cy="3737887"/>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Tree>
    <p:extLst>
      <p:ext uri="{BB962C8B-B14F-4D97-AF65-F5344CB8AC3E}">
        <p14:creationId xmlns:p14="http://schemas.microsoft.com/office/powerpoint/2010/main" val="1956467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7" name="Text Placeholder 15"/>
          <p:cNvSpPr>
            <a:spLocks noGrp="1"/>
          </p:cNvSpPr>
          <p:nvPr>
            <p:ph type="body" sz="quarter" idx="14" hasCustomPrompt="1"/>
          </p:nvPr>
        </p:nvSpPr>
        <p:spPr>
          <a:xfrm>
            <a:off x="1074739" y="2388276"/>
            <a:ext cx="3154914" cy="3737887"/>
          </a:xfrm>
        </p:spPr>
        <p:txBody>
          <a:bodyPr>
            <a:normAutofit/>
          </a:bodyPr>
          <a:lstStyle>
            <a:lvl1pPr>
              <a:defRPr sz="2800" b="1" i="0">
                <a:latin typeface="+mj-lt"/>
              </a:defRPr>
            </a:lvl1pPr>
            <a:lvl2pPr>
              <a:defRPr sz="2400" b="0" i="0">
                <a:latin typeface="+mn-lt"/>
              </a:defRPr>
            </a:lvl2pPr>
            <a:lvl3pPr>
              <a:defRPr sz="2400" b="0" i="0">
                <a:latin typeface="+mn-lt"/>
              </a:defRPr>
            </a:lvl3pPr>
            <a:lvl4pPr>
              <a:defRPr sz="1600" b="1" i="0">
                <a:latin typeface="+mj-lt"/>
              </a:defRPr>
            </a:lvl4pPr>
            <a:lvl5pPr>
              <a:defRPr sz="1600" b="0" i="0">
                <a:latin typeface="+mn-lt"/>
              </a:defRPr>
            </a:lvl5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9" name="Text Placeholder 8"/>
          <p:cNvSpPr>
            <a:spLocks noGrp="1"/>
          </p:cNvSpPr>
          <p:nvPr>
            <p:ph type="body" sz="quarter" idx="15" hasCustomPrompt="1"/>
          </p:nvPr>
        </p:nvSpPr>
        <p:spPr>
          <a:xfrm>
            <a:off x="4671391" y="2388276"/>
            <a:ext cx="3415334" cy="3737887"/>
          </a:xfrm>
        </p:spPr>
        <p:txBody>
          <a:bodyPr/>
          <a:lstStyle>
            <a:lvl1pPr>
              <a:defRPr b="1"/>
            </a:lvl1pPr>
            <a:lvl2pPr>
              <a:defRPr sz="2400"/>
            </a:lvl2pPr>
            <a:lvl3pPr>
              <a:defRPr sz="2400"/>
            </a:lvl3pPr>
            <a:lvl4pPr>
              <a:defRPr b="1"/>
            </a:lvl4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11"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Tree>
    <p:extLst>
      <p:ext uri="{BB962C8B-B14F-4D97-AF65-F5344CB8AC3E}">
        <p14:creationId xmlns:p14="http://schemas.microsoft.com/office/powerpoint/2010/main" val="387244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7"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8"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40770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11"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4"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6"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369673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9"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0" name="Text Placeholder 10"/>
          <p:cNvSpPr>
            <a:spLocks noGrp="1"/>
          </p:cNvSpPr>
          <p:nvPr>
            <p:ph idx="1" hasCustomPrompt="1"/>
          </p:nvPr>
        </p:nvSpPr>
        <p:spPr>
          <a:xfrm>
            <a:off x="1044602" y="5297802"/>
            <a:ext cx="7012582" cy="828361"/>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2" name="Picture Placeholder 11"/>
          <p:cNvSpPr>
            <a:spLocks noGrp="1"/>
          </p:cNvSpPr>
          <p:nvPr>
            <p:ph type="pic" sz="quarter" idx="13"/>
          </p:nvPr>
        </p:nvSpPr>
        <p:spPr>
          <a:xfrm>
            <a:off x="1044575" y="2056571"/>
            <a:ext cx="7011988" cy="3109154"/>
          </a:xfrm>
        </p:spPr>
        <p:txBody>
          <a:bodyPr/>
          <a:lstStyle/>
          <a:p>
            <a:endParaRPr lang="en-US"/>
          </a:p>
        </p:txBody>
      </p:sp>
    </p:spTree>
    <p:extLst>
      <p:ext uri="{BB962C8B-B14F-4D97-AF65-F5344CB8AC3E}">
        <p14:creationId xmlns:p14="http://schemas.microsoft.com/office/powerpoint/2010/main" val="13273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9" name="Media Placeholder 8"/>
          <p:cNvSpPr>
            <a:spLocks noGrp="1"/>
          </p:cNvSpPr>
          <p:nvPr>
            <p:ph type="media" sz="quarter" idx="13"/>
          </p:nvPr>
        </p:nvSpPr>
        <p:spPr>
          <a:xfrm>
            <a:off x="1074738" y="2425700"/>
            <a:ext cx="7011987" cy="3697288"/>
          </a:xfrm>
        </p:spPr>
        <p:txBody>
          <a:bodyPr/>
          <a:lstStyle/>
          <a:p>
            <a:endParaRPr lang="en-US"/>
          </a:p>
        </p:txBody>
      </p:sp>
    </p:spTree>
    <p:extLst>
      <p:ext uri="{BB962C8B-B14F-4D97-AF65-F5344CB8AC3E}">
        <p14:creationId xmlns:p14="http://schemas.microsoft.com/office/powerpoint/2010/main" val="348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Title Placeholder 9"/>
          <p:cNvSpPr>
            <a:spLocks noGrp="1"/>
          </p:cNvSpPr>
          <p:nvPr>
            <p:ph type="title" hasCustomPrompt="1"/>
          </p:nvPr>
        </p:nvSpPr>
        <p:spPr>
          <a:xfrm>
            <a:off x="1074589" y="1228618"/>
            <a:ext cx="7012582" cy="937442"/>
          </a:xfrm>
          <a:prstGeom prst="rect">
            <a:avLst/>
          </a:prstGeom>
        </p:spPr>
        <p:txBody>
          <a:bodyPr vert="horz" lIns="91440" tIns="45720" rIns="91440" bIns="45720" rtlCol="0" anchor="ctr">
            <a:normAutofit/>
          </a:bodyPr>
          <a:lstStyle/>
          <a:p>
            <a:r>
              <a:rPr lang="en-GB" dirty="0" smtClean="0"/>
              <a:t>Glossary</a:t>
            </a:r>
            <a:endParaRPr lang="en-US" dirty="0"/>
          </a:p>
        </p:txBody>
      </p:sp>
      <p:sp>
        <p:nvSpPr>
          <p:cNvPr id="7" name="Table Placeholder 6"/>
          <p:cNvSpPr>
            <a:spLocks noGrp="1"/>
          </p:cNvSpPr>
          <p:nvPr>
            <p:ph type="tbl" sz="quarter" idx="13"/>
          </p:nvPr>
        </p:nvSpPr>
        <p:spPr>
          <a:xfrm>
            <a:off x="1074738" y="2482850"/>
            <a:ext cx="7011987" cy="3743325"/>
          </a:xfrm>
        </p:spPr>
        <p:txBody>
          <a:bodyPr/>
          <a:lstStyle/>
          <a:p>
            <a:endParaRPr lang="en-US"/>
          </a:p>
        </p:txBody>
      </p:sp>
    </p:spTree>
    <p:extLst>
      <p:ext uri="{BB962C8B-B14F-4D97-AF65-F5344CB8AC3E}">
        <p14:creationId xmlns:p14="http://schemas.microsoft.com/office/powerpoint/2010/main" val="259857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Rectangle 7"/>
          <p:cNvSpPr/>
          <p:nvPr userDrawn="1"/>
        </p:nvSpPr>
        <p:spPr>
          <a:xfrm flipV="1">
            <a:off x="1044602" y="197127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9"/>
          <p:cNvSpPr>
            <a:spLocks noGrp="1"/>
          </p:cNvSpPr>
          <p:nvPr>
            <p:ph type="title" hasCustomPrompt="1"/>
          </p:nvPr>
        </p:nvSpPr>
        <p:spPr>
          <a:xfrm>
            <a:off x="1044602" y="1127798"/>
            <a:ext cx="7012582" cy="843478"/>
          </a:xfrm>
          <a:prstGeom prst="rect">
            <a:avLst/>
          </a:prstGeom>
        </p:spPr>
        <p:txBody>
          <a:bodyPr vert="horz" lIns="91440" tIns="45720" rIns="91440" bIns="45720" rtlCol="0" anchor="ctr">
            <a:normAutofit/>
          </a:bodyPr>
          <a:lstStyle/>
          <a:p>
            <a:r>
              <a:rPr lang="en-GB" dirty="0" smtClean="0"/>
              <a:t>Lesson outcomes</a:t>
            </a:r>
            <a:endParaRPr lang="en-US" dirty="0"/>
          </a:p>
        </p:txBody>
      </p:sp>
      <p:sp>
        <p:nvSpPr>
          <p:cNvPr id="10" name="Text Placeholder 10"/>
          <p:cNvSpPr>
            <a:spLocks noGrp="1"/>
          </p:cNvSpPr>
          <p:nvPr>
            <p:ph type="body" idx="1" hasCustomPrompt="1"/>
          </p:nvPr>
        </p:nvSpPr>
        <p:spPr>
          <a:xfrm>
            <a:off x="1044602" y="2217686"/>
            <a:ext cx="7012582" cy="3908478"/>
          </a:xfrm>
          <a:prstGeom prst="rect">
            <a:avLst/>
          </a:prstGeom>
        </p:spPr>
        <p:txBody>
          <a:bodyPr vert="horz" lIns="91440" tIns="45720" rIns="91440" bIns="45720" rtlCol="0">
            <a:normAutofit/>
          </a:bodyPr>
          <a:lstStyle>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a:lvl3pPr>
          </a:lstStyle>
          <a:p>
            <a:pPr lvl="2"/>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lvl="2"/>
            <a:endParaRPr lang="en-GB" dirty="0" smtClean="0"/>
          </a:p>
        </p:txBody>
      </p:sp>
    </p:spTree>
    <p:extLst>
      <p:ext uri="{BB962C8B-B14F-4D97-AF65-F5344CB8AC3E}">
        <p14:creationId xmlns:p14="http://schemas.microsoft.com/office/powerpoint/2010/main" val="2483630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4C99"/>
        </a:solidFill>
        <a:effectLst/>
      </p:bgPr>
    </p:bg>
    <p:spTree>
      <p:nvGrpSpPr>
        <p:cNvPr id="1" name=""/>
        <p:cNvGrpSpPr/>
        <p:nvPr/>
      </p:nvGrpSpPr>
      <p:grpSpPr>
        <a:xfrm>
          <a:off x="0" y="0"/>
          <a:ext cx="0" cy="0"/>
          <a:chOff x="0" y="0"/>
          <a:chExt cx="0" cy="0"/>
        </a:xfrm>
      </p:grpSpPr>
      <p:sp>
        <p:nvSpPr>
          <p:cNvPr id="7" name="Right Triangle 6"/>
          <p:cNvSpPr/>
          <p:nvPr/>
        </p:nvSpPr>
        <p:spPr>
          <a:xfrm flipH="1">
            <a:off x="7862957" y="4538870"/>
            <a:ext cx="1281043" cy="2319130"/>
          </a:xfrm>
          <a:prstGeom prst="r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74545" y="-185036"/>
            <a:ext cx="2125550" cy="2673324"/>
          </a:xfrm>
          <a:prstGeom prst="rect">
            <a:avLst/>
          </a:prstGeom>
        </p:spPr>
      </p:pic>
      <p:pic>
        <p:nvPicPr>
          <p:cNvPr id="10" name="Picture 9"/>
          <p:cNvPicPr>
            <a:picLocks noChangeAspect="1"/>
          </p:cNvPicPr>
          <p:nvPr/>
        </p:nvPicPr>
        <p:blipFill>
          <a:blip r:embed="rId4"/>
          <a:stretch>
            <a:fillRect/>
          </a:stretch>
        </p:blipFill>
        <p:spPr>
          <a:xfrm>
            <a:off x="7553423" y="4129443"/>
            <a:ext cx="1688898" cy="27285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856" y="918812"/>
            <a:ext cx="5502513" cy="461104"/>
          </a:xfrm>
          <a:prstGeom prst="rect">
            <a:avLst/>
          </a:prstGeom>
        </p:spPr>
      </p:pic>
    </p:spTree>
    <p:extLst>
      <p:ext uri="{BB962C8B-B14F-4D97-AF65-F5344CB8AC3E}">
        <p14:creationId xmlns:p14="http://schemas.microsoft.com/office/powerpoint/2010/main" val="2178718544"/>
      </p:ext>
    </p:extLst>
  </p:cSld>
  <p:clrMap bg1="dk1" tx1="lt1" bg2="dk2" tx2="lt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stretch>
            <a:fillRect/>
          </a:stretch>
        </p:blipFill>
        <p:spPr>
          <a:xfrm>
            <a:off x="-816454" y="-734410"/>
            <a:ext cx="2701478" cy="3397674"/>
          </a:xfrm>
          <a:prstGeom prst="rect">
            <a:avLst/>
          </a:prstGeom>
        </p:spPr>
      </p:pic>
      <p:pic>
        <p:nvPicPr>
          <p:cNvPr id="8" name="Picture 7"/>
          <p:cNvPicPr>
            <a:picLocks noChangeAspect="1"/>
          </p:cNvPicPr>
          <p:nvPr/>
        </p:nvPicPr>
        <p:blipFill>
          <a:blip r:embed="rId11"/>
          <a:stretch>
            <a:fillRect/>
          </a:stretch>
        </p:blipFill>
        <p:spPr>
          <a:xfrm>
            <a:off x="7430207" y="4372356"/>
            <a:ext cx="2171111" cy="3507613"/>
          </a:xfrm>
          <a:prstGeom prst="rect">
            <a:avLst/>
          </a:prstGeom>
        </p:spPr>
      </p:pic>
      <p:sp>
        <p:nvSpPr>
          <p:cNvPr id="10"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1" name="Text Placeholder 10"/>
          <p:cNvSpPr>
            <a:spLocks noGrp="1"/>
          </p:cNvSpPr>
          <p:nvPr>
            <p:ph type="body" idx="1"/>
          </p:nvPr>
        </p:nvSpPr>
        <p:spPr>
          <a:xfrm>
            <a:off x="1044602" y="2217686"/>
            <a:ext cx="7012582" cy="3908478"/>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
        <p:nvSpPr>
          <p:cNvPr id="12" name="Date Placeholder 11"/>
          <p:cNvSpPr>
            <a:spLocks noGrp="1"/>
          </p:cNvSpPr>
          <p:nvPr>
            <p:ph type="dt" sz="half" idx="2"/>
          </p:nvPr>
        </p:nvSpPr>
        <p:spPr>
          <a:xfrm>
            <a:off x="1044603"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smtClean="0"/>
          </a:p>
        </p:txBody>
      </p:sp>
      <p:sp>
        <p:nvSpPr>
          <p:cNvPr id="13" name="Footer Placeholder 12"/>
          <p:cNvSpPr>
            <a:spLocks noGrp="1"/>
          </p:cNvSpPr>
          <p:nvPr>
            <p:ph type="ftr" sz="quarter" idx="3"/>
          </p:nvPr>
        </p:nvSpPr>
        <p:spPr>
          <a:xfrm>
            <a:off x="3094213" y="6356350"/>
            <a:ext cx="2895600" cy="365125"/>
          </a:xfrm>
          <a:prstGeom prst="rect">
            <a:avLst/>
          </a:prstGeom>
        </p:spPr>
        <p:txBody>
          <a:bodyPr vert="horz" lIns="91440" tIns="45720" rIns="91440" bIns="45720" rtlCol="0" anchor="ctr"/>
          <a:lstStyle>
            <a:lvl1pPr algn="ctr">
              <a:defRPr lang="en-US" sz="900" smtClean="0">
                <a:solidFill>
                  <a:schemeClr val="bg1">
                    <a:lumMod val="75000"/>
                  </a:schemeClr>
                </a:solidFill>
                <a:latin typeface="+mn-lt"/>
              </a:defRPr>
            </a:lvl1pPr>
          </a:lstStyle>
          <a:p>
            <a:r>
              <a:rPr lang="en-US" dirty="0" smtClean="0"/>
              <a:t>Copyright Rachel Leach </a:t>
            </a:r>
            <a:endParaRPr lang="en-US" dirty="0"/>
          </a:p>
        </p:txBody>
      </p:sp>
      <p:sp>
        <p:nvSpPr>
          <p:cNvPr id="14" name="Slide Number Placeholder 13"/>
          <p:cNvSpPr>
            <a:spLocks noGrp="1"/>
          </p:cNvSpPr>
          <p:nvPr>
            <p:ph type="sldNum" sz="quarter" idx="4"/>
          </p:nvPr>
        </p:nvSpPr>
        <p:spPr>
          <a:xfrm>
            <a:off x="6160003"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mn-lt"/>
                <a:cs typeface="Gill Sans"/>
              </a:defRPr>
            </a:lvl1pPr>
          </a:lstStyle>
          <a:p>
            <a:pPr algn="l"/>
            <a:fld id="{FCCA3061-2AE2-5E4F-A955-D3D92C168D6F}" type="slidenum">
              <a:rPr lang="en-US" smtClean="0"/>
              <a:pPr algn="l"/>
              <a:t>‹#›</a:t>
            </a:fld>
            <a:endParaRPr lang="en-US" dirty="0"/>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0048" y="504670"/>
            <a:ext cx="4381690" cy="367180"/>
          </a:xfrm>
          <a:prstGeom prst="rect">
            <a:avLst/>
          </a:prstGeom>
        </p:spPr>
      </p:pic>
    </p:spTree>
    <p:extLst>
      <p:ext uri="{BB962C8B-B14F-4D97-AF65-F5344CB8AC3E}">
        <p14:creationId xmlns:p14="http://schemas.microsoft.com/office/powerpoint/2010/main" val="4546350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8" r:id="rId5"/>
    <p:sldLayoutId id="2147483661" r:id="rId6"/>
    <p:sldLayoutId id="2147483656" r:id="rId7"/>
    <p:sldLayoutId id="2147483657" r:id="rId8"/>
  </p:sldLayoutIdLst>
  <p:hf hdr="0"/>
  <p:txStyles>
    <p:titleStyle>
      <a:lvl1pPr algn="l" defTabSz="457200" rtl="0" eaLnBrk="1" latinLnBrk="0" hangingPunct="1">
        <a:spcBef>
          <a:spcPct val="0"/>
        </a:spcBef>
        <a:buNone/>
        <a:defRPr sz="3200" b="1" i="0" kern="1200" baseline="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2445" y="2019684"/>
            <a:ext cx="7024687" cy="712787"/>
          </a:xfrm>
        </p:spPr>
        <p:txBody>
          <a:bodyPr/>
          <a:lstStyle/>
          <a:p>
            <a:pPr algn="ctr"/>
            <a:r>
              <a:rPr lang="en-US" sz="4400" dirty="0"/>
              <a:t>Ralph Vaughan Williams </a:t>
            </a:r>
            <a:endParaRPr lang="en-US" dirty="0"/>
          </a:p>
        </p:txBody>
      </p:sp>
      <p:sp>
        <p:nvSpPr>
          <p:cNvPr id="3" name="Text Placeholder 2"/>
          <p:cNvSpPr>
            <a:spLocks noGrp="1"/>
          </p:cNvSpPr>
          <p:nvPr>
            <p:ph type="body" sz="quarter" idx="14"/>
          </p:nvPr>
        </p:nvSpPr>
        <p:spPr>
          <a:xfrm>
            <a:off x="974793" y="2850482"/>
            <a:ext cx="7023100" cy="1370012"/>
          </a:xfrm>
        </p:spPr>
        <p:txBody>
          <a:bodyPr/>
          <a:lstStyle/>
          <a:p>
            <a:pPr algn="ctr"/>
            <a:r>
              <a:rPr lang="en-GB" dirty="0"/>
              <a:t>The Lark Ascending</a:t>
            </a:r>
            <a:endParaRPr lang="en-US" sz="2400" dirty="0" smtClean="0"/>
          </a:p>
          <a:p>
            <a:pPr algn="ctr"/>
            <a:endParaRPr lang="en-US" sz="2400" dirty="0" smtClean="0"/>
          </a:p>
          <a:p>
            <a:pPr algn="ctr"/>
            <a:endParaRPr lang="en-US" sz="2400" dirty="0" smtClean="0"/>
          </a:p>
          <a:p>
            <a:pPr algn="ctr"/>
            <a:r>
              <a:rPr lang="en-US" sz="2400" dirty="0" smtClean="0"/>
              <a:t>Primary classroom </a:t>
            </a:r>
            <a:r>
              <a:rPr lang="en-US" sz="2400" dirty="0"/>
              <a:t>l</a:t>
            </a:r>
            <a:r>
              <a:rPr lang="en-US" sz="2400" dirty="0" smtClean="0"/>
              <a:t>esson </a:t>
            </a:r>
            <a:r>
              <a:rPr lang="en-US" sz="2400" dirty="0"/>
              <a:t>p</a:t>
            </a:r>
            <a:r>
              <a:rPr lang="en-US" sz="2400" dirty="0" smtClean="0"/>
              <a:t>lan</a:t>
            </a:r>
            <a:endParaRPr lang="en-US" sz="2400" dirty="0"/>
          </a:p>
        </p:txBody>
      </p:sp>
      <p:sp>
        <p:nvSpPr>
          <p:cNvPr id="4" name="Text Placeholder 3"/>
          <p:cNvSpPr>
            <a:spLocks noGrp="1"/>
          </p:cNvSpPr>
          <p:nvPr>
            <p:ph type="body" sz="quarter" idx="15"/>
          </p:nvPr>
        </p:nvSpPr>
        <p:spPr/>
        <p:txBody>
          <a:bodyPr/>
          <a:lstStyle/>
          <a:p>
            <a:pPr algn="ctr"/>
            <a:r>
              <a:rPr lang="en-US" dirty="0" smtClean="0"/>
              <a:t>Written by</a:t>
            </a:r>
          </a:p>
          <a:p>
            <a:pPr algn="ctr"/>
            <a:r>
              <a:rPr lang="en-US" dirty="0" smtClean="0"/>
              <a:t>Rachel Leach</a:t>
            </a:r>
            <a:endParaRPr lang="en-US" dirty="0"/>
          </a:p>
        </p:txBody>
      </p:sp>
    </p:spTree>
    <p:extLst>
      <p:ext uri="{BB962C8B-B14F-4D97-AF65-F5344CB8AC3E}">
        <p14:creationId xmlns:p14="http://schemas.microsoft.com/office/powerpoint/2010/main" val="4207143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10</a:t>
            </a:fld>
            <a:endParaRPr lang="en-US"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itle 4"/>
          <p:cNvSpPr txBox="1">
            <a:spLocks/>
          </p:cNvSpPr>
          <p:nvPr/>
        </p:nvSpPr>
        <p:spPr>
          <a:xfrm>
            <a:off x="1044602" y="1298279"/>
            <a:ext cx="7012582" cy="84347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400" dirty="0" smtClean="0"/>
              <a:t>Make a list</a:t>
            </a:r>
            <a:endParaRPr lang="en-GB" sz="4400" dirty="0"/>
          </a:p>
        </p:txBody>
      </p:sp>
      <p:sp>
        <p:nvSpPr>
          <p:cNvPr id="15" name="Content Placeholder 5"/>
          <p:cNvSpPr>
            <a:spLocks noGrp="1"/>
          </p:cNvSpPr>
          <p:nvPr>
            <p:ph idx="1"/>
          </p:nvPr>
        </p:nvSpPr>
        <p:spPr>
          <a:xfrm>
            <a:off x="712923" y="2293750"/>
            <a:ext cx="7671660" cy="3938613"/>
          </a:xfrm>
        </p:spPr>
        <p:txBody>
          <a:bodyPr>
            <a:normAutofit fontScale="92500"/>
          </a:bodyPr>
          <a:lstStyle/>
          <a:p>
            <a:r>
              <a:rPr lang="en-GB" b="0" dirty="0"/>
              <a:t>•	1 colour (what colour does the music make </a:t>
            </a:r>
            <a:r>
              <a:rPr lang="en-GB" b="0" dirty="0" smtClean="0"/>
              <a:t>you 	think </a:t>
            </a:r>
            <a:r>
              <a:rPr lang="en-GB" b="0" dirty="0"/>
              <a:t>of?)</a:t>
            </a:r>
          </a:p>
          <a:p>
            <a:r>
              <a:rPr lang="en-GB" b="0" dirty="0"/>
              <a:t>•	1 emotion (how does the music make </a:t>
            </a:r>
            <a:r>
              <a:rPr lang="en-GB" b="0" dirty="0" smtClean="0"/>
              <a:t>you feel</a:t>
            </a:r>
            <a:r>
              <a:rPr lang="en-GB" b="0" dirty="0"/>
              <a:t>?)</a:t>
            </a:r>
          </a:p>
          <a:p>
            <a:r>
              <a:rPr lang="en-GB" b="0" dirty="0"/>
              <a:t>•	1 adjective (describe the music or the lark)</a:t>
            </a:r>
          </a:p>
          <a:p>
            <a:r>
              <a:rPr lang="en-GB" b="0" dirty="0"/>
              <a:t>•	1 movement word </a:t>
            </a:r>
            <a:r>
              <a:rPr lang="en-GB" b="0" dirty="0" smtClean="0"/>
              <a:t>(describe </a:t>
            </a:r>
            <a:r>
              <a:rPr lang="en-GB" b="0" dirty="0"/>
              <a:t>how the lark travels)</a:t>
            </a:r>
          </a:p>
          <a:p>
            <a:r>
              <a:rPr lang="en-GB" b="0" dirty="0"/>
              <a:t>•	1 place (where is the lark flying over?)</a:t>
            </a:r>
          </a:p>
          <a:p>
            <a:r>
              <a:rPr lang="en-GB" b="0" dirty="0"/>
              <a:t>•	1 thing/ noun (what can the lark see from the sky?)</a:t>
            </a:r>
          </a:p>
        </p:txBody>
      </p:sp>
      <p:pic>
        <p:nvPicPr>
          <p:cNvPr id="16" name="Picture 4" descr="C:\Users\tenpib01\AppData\Local\Microsoft\Windows\Temporary Internet Files\Content.IE5\9E8I0P9F\135508206124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010" y="5686789"/>
            <a:ext cx="1235915" cy="66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75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11</a:t>
            </a:fld>
            <a:endParaRPr lang="en-US" dirty="0"/>
          </a:p>
        </p:txBody>
      </p:sp>
      <p:sp>
        <p:nvSpPr>
          <p:cNvPr id="5" name="Title 4"/>
          <p:cNvSpPr>
            <a:spLocks noGrp="1"/>
          </p:cNvSpPr>
          <p:nvPr>
            <p:ph type="title"/>
          </p:nvPr>
        </p:nvSpPr>
        <p:spPr>
          <a:xfrm>
            <a:off x="1229573" y="1533382"/>
            <a:ext cx="7012582" cy="937442"/>
          </a:xfrm>
        </p:spPr>
        <p:txBody>
          <a:bodyPr>
            <a:noAutofit/>
          </a:bodyPr>
          <a:lstStyle/>
          <a:p>
            <a:pPr algn="ctr"/>
            <a:r>
              <a:rPr lang="en-GB" sz="4800" dirty="0" smtClean="0"/>
              <a:t>Write your own poem!</a:t>
            </a:r>
            <a:endParaRPr lang="en-GB" sz="4800"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5602" name="Picture 2" descr="C:\Users\tenpib01\AppData\Local\Microsoft\Windows\Temporary Internet Files\Content.IE5\9E8I0P9F\135508206124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000" y="2751432"/>
            <a:ext cx="4790000" cy="2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46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2</a:t>
            </a:r>
            <a:endParaRPr lang="en-GB" sz="4000" dirty="0" smtClean="0"/>
          </a:p>
          <a:p>
            <a:pPr algn="ctr"/>
            <a:r>
              <a:rPr lang="en-GB" dirty="0"/>
              <a:t>The lark ascends</a:t>
            </a:r>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5680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13</a:t>
            </a:fld>
            <a:endParaRPr lang="en-US" dirty="0"/>
          </a:p>
        </p:txBody>
      </p:sp>
      <p:sp>
        <p:nvSpPr>
          <p:cNvPr id="12" name="Title 4"/>
          <p:cNvSpPr txBox="1">
            <a:spLocks/>
          </p:cNvSpPr>
          <p:nvPr/>
        </p:nvSpPr>
        <p:spPr>
          <a:xfrm>
            <a:off x="1246077" y="1623772"/>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5400" dirty="0" smtClean="0"/>
              <a:t>A shimmer</a:t>
            </a:r>
            <a:endParaRPr lang="en-GB" sz="5400" dirty="0"/>
          </a:p>
        </p:txBody>
      </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2022637" y="3147124"/>
            <a:ext cx="5292563" cy="1641852"/>
          </a:xfrm>
          <a:prstGeom prst="rect">
            <a:avLst/>
          </a:prstGeom>
        </p:spPr>
      </p:pic>
    </p:spTree>
    <p:extLst>
      <p:ext uri="{BB962C8B-B14F-4D97-AF65-F5344CB8AC3E}">
        <p14:creationId xmlns:p14="http://schemas.microsoft.com/office/powerpoint/2010/main" val="1654575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14</a:t>
            </a:fld>
            <a:endParaRPr lang="en-US" dirty="0"/>
          </a:p>
        </p:txBody>
      </p:sp>
      <p:sp>
        <p:nvSpPr>
          <p:cNvPr id="11" name="Title 4"/>
          <p:cNvSpPr txBox="1">
            <a:spLocks/>
          </p:cNvSpPr>
          <p:nvPr/>
        </p:nvSpPr>
        <p:spPr>
          <a:xfrm>
            <a:off x="1226989" y="1288028"/>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Create your own shimmer</a:t>
            </a:r>
            <a:endParaRPr lang="en-GB" sz="4000" dirty="0"/>
          </a:p>
        </p:txBody>
      </p:sp>
      <p:pic>
        <p:nvPicPr>
          <p:cNvPr id="21505" name="Picture 1" descr="C:\Users\tenpib01\AppData\Local\Microsoft\Windows\Temporary Internet Files\Content.IE5\NV2CCM0Z\ist2_2113889_vector_music_instrument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2471656"/>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061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15</a:t>
            </a:fld>
            <a:endParaRPr lang="en-US" dirty="0"/>
          </a:p>
        </p:txBody>
      </p:sp>
      <p:sp>
        <p:nvSpPr>
          <p:cNvPr id="12" name="Title 4"/>
          <p:cNvSpPr txBox="1">
            <a:spLocks/>
          </p:cNvSpPr>
          <p:nvPr/>
        </p:nvSpPr>
        <p:spPr>
          <a:xfrm>
            <a:off x="1246077" y="1623772"/>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5400" dirty="0" smtClean="0"/>
              <a:t>The solo tune</a:t>
            </a:r>
            <a:endParaRPr lang="en-GB" sz="5400"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663956" y="3162299"/>
            <a:ext cx="4176823" cy="1363206"/>
          </a:xfrm>
          <a:prstGeom prst="rect">
            <a:avLst/>
          </a:prstGeom>
        </p:spPr>
      </p:pic>
    </p:spTree>
    <p:extLst>
      <p:ext uri="{BB962C8B-B14F-4D97-AF65-F5344CB8AC3E}">
        <p14:creationId xmlns:p14="http://schemas.microsoft.com/office/powerpoint/2010/main" val="3782289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16</a:t>
            </a:fld>
            <a:endParaRPr lang="en-US" dirty="0"/>
          </a:p>
        </p:txBody>
      </p:sp>
      <p:sp>
        <p:nvSpPr>
          <p:cNvPr id="10" name="Title 4"/>
          <p:cNvSpPr>
            <a:spLocks noGrp="1"/>
          </p:cNvSpPr>
          <p:nvPr>
            <p:ph type="title"/>
          </p:nvPr>
        </p:nvSpPr>
        <p:spPr>
          <a:xfrm>
            <a:off x="1150248" y="1196875"/>
            <a:ext cx="7012582" cy="937442"/>
          </a:xfrm>
        </p:spPr>
        <p:txBody>
          <a:bodyPr>
            <a:normAutofit/>
          </a:bodyPr>
          <a:lstStyle/>
          <a:p>
            <a:pPr algn="ctr"/>
            <a:r>
              <a:rPr lang="en-GB" sz="4800" dirty="0" smtClean="0"/>
              <a:t>Create your own piece</a:t>
            </a:r>
            <a:endParaRPr lang="en-GB" sz="4800" dirty="0"/>
          </a:p>
        </p:txBody>
      </p:sp>
      <p:pic>
        <p:nvPicPr>
          <p:cNvPr id="20481" name="Picture 1" descr="C:\Users\tenpib01\AppData\Local\Microsoft\Windows\Temporary Internet Files\Content.IE5\NV2CCM0Z\[오늘의한마디]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566" y="2340244"/>
            <a:ext cx="5966846" cy="377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8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3 </a:t>
            </a:r>
          </a:p>
          <a:p>
            <a:pPr algn="ctr"/>
            <a:r>
              <a:rPr lang="en-US" dirty="0"/>
              <a:t>The lark’s tune</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01396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18</a:t>
            </a:fld>
            <a:endParaRPr lang="en-US" dirty="0"/>
          </a:p>
        </p:txBody>
      </p:sp>
      <p:sp>
        <p:nvSpPr>
          <p:cNvPr id="9" name="Title 4"/>
          <p:cNvSpPr txBox="1">
            <a:spLocks/>
          </p:cNvSpPr>
          <p:nvPr/>
        </p:nvSpPr>
        <p:spPr>
          <a:xfrm>
            <a:off x="1227738" y="1551580"/>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Sing along!</a:t>
            </a:r>
            <a:endParaRPr lang="en-GB" sz="4000" dirty="0"/>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1088217" y="2960176"/>
            <a:ext cx="7307086" cy="1844298"/>
          </a:xfrm>
          <a:prstGeom prst="rect">
            <a:avLst/>
          </a:prstGeom>
        </p:spPr>
      </p:pic>
    </p:spTree>
    <p:extLst>
      <p:ext uri="{BB962C8B-B14F-4D97-AF65-F5344CB8AC3E}">
        <p14:creationId xmlns:p14="http://schemas.microsoft.com/office/powerpoint/2010/main" val="341257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3</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19</a:t>
            </a:fld>
            <a:endParaRPr lang="en-US" dirty="0"/>
          </a:p>
        </p:txBody>
      </p:sp>
      <p:sp>
        <p:nvSpPr>
          <p:cNvPr id="13" name="Title 4"/>
          <p:cNvSpPr>
            <a:spLocks noGrp="1"/>
          </p:cNvSpPr>
          <p:nvPr>
            <p:ph type="title"/>
          </p:nvPr>
        </p:nvSpPr>
        <p:spPr>
          <a:xfrm>
            <a:off x="1253441" y="1331569"/>
            <a:ext cx="7012582" cy="843478"/>
          </a:xfrm>
        </p:spPr>
        <p:txBody>
          <a:bodyPr>
            <a:noAutofit/>
          </a:bodyPr>
          <a:lstStyle/>
          <a:p>
            <a:pPr lvl="0" algn="ctr"/>
            <a:r>
              <a:rPr lang="en-GB" sz="4000" dirty="0" smtClean="0"/>
              <a:t>Create your own class version</a:t>
            </a:r>
            <a:endParaRPr lang="en-GB" sz="4000" dirty="0"/>
          </a:p>
        </p:txBody>
      </p:sp>
      <p:sp>
        <p:nvSpPr>
          <p:cNvPr id="11" name="Content Placeholder 5"/>
          <p:cNvSpPr>
            <a:spLocks noGrp="1"/>
          </p:cNvSpPr>
          <p:nvPr>
            <p:ph idx="1"/>
          </p:nvPr>
        </p:nvSpPr>
        <p:spPr>
          <a:xfrm>
            <a:off x="1044603" y="2206044"/>
            <a:ext cx="7123005" cy="4016106"/>
          </a:xfrm>
        </p:spPr>
        <p:txBody>
          <a:bodyPr>
            <a:normAutofit fontScale="92500" lnSpcReduction="20000"/>
          </a:bodyPr>
          <a:lstStyle/>
          <a:p>
            <a:r>
              <a:rPr lang="en-GB" b="0" dirty="0"/>
              <a:t>•	</a:t>
            </a:r>
            <a:r>
              <a:rPr lang="en-GB" b="0" dirty="0" smtClean="0"/>
              <a:t>Play </a:t>
            </a:r>
            <a:r>
              <a:rPr lang="en-GB" b="0" dirty="0"/>
              <a:t>the melody on </a:t>
            </a:r>
            <a:r>
              <a:rPr lang="en-GB" b="0" dirty="0" smtClean="0"/>
              <a:t>xylophones/ </a:t>
            </a:r>
            <a:r>
              <a:rPr lang="en-GB" b="0" dirty="0"/>
              <a:t>orchestral </a:t>
            </a:r>
            <a:r>
              <a:rPr lang="en-GB" b="0" dirty="0" smtClean="0"/>
              <a:t>	instruments</a:t>
            </a:r>
            <a:endParaRPr lang="en-GB" b="0" dirty="0"/>
          </a:p>
          <a:p>
            <a:r>
              <a:rPr lang="en-GB" b="0" dirty="0" smtClean="0"/>
              <a:t>•	Play the bassline on bass </a:t>
            </a:r>
            <a:r>
              <a:rPr lang="en-GB" b="0" dirty="0"/>
              <a:t>xylophones </a:t>
            </a:r>
            <a:r>
              <a:rPr lang="en-GB" b="0" dirty="0" smtClean="0"/>
              <a:t>or bass 	bars if 	you have them. The bass notes can also 	be</a:t>
            </a:r>
            <a:r>
              <a:rPr lang="en-GB" b="0" dirty="0"/>
              <a:t> </a:t>
            </a:r>
            <a:r>
              <a:rPr lang="en-GB" b="0" dirty="0" smtClean="0"/>
              <a:t>highlighted by chime bars/ glockenspiels</a:t>
            </a:r>
          </a:p>
          <a:p>
            <a:r>
              <a:rPr lang="en-GB" b="0" dirty="0" smtClean="0"/>
              <a:t>•	Add a strong drumbeat on the first note of each 	bar </a:t>
            </a:r>
          </a:p>
          <a:p>
            <a:r>
              <a:rPr lang="en-GB" b="0" dirty="0" smtClean="0"/>
              <a:t>•</a:t>
            </a:r>
            <a:r>
              <a:rPr lang="en-GB" b="0" dirty="0"/>
              <a:t>	Add your unpitched shimmer </a:t>
            </a:r>
          </a:p>
          <a:p>
            <a:r>
              <a:rPr lang="en-GB" b="0" dirty="0"/>
              <a:t>•	Think about how many times to repeat the </a:t>
            </a:r>
            <a:r>
              <a:rPr lang="en-GB" b="0" dirty="0" smtClean="0"/>
              <a:t>	tune</a:t>
            </a:r>
            <a:r>
              <a:rPr lang="en-GB" b="0" dirty="0"/>
              <a:t>, how to start and stop and what to do in </a:t>
            </a:r>
            <a:r>
              <a:rPr lang="en-GB" b="0" dirty="0" smtClean="0"/>
              <a:t>	between </a:t>
            </a:r>
            <a:r>
              <a:rPr lang="en-GB" b="0" dirty="0"/>
              <a:t>repeats. </a:t>
            </a:r>
          </a:p>
        </p:txBody>
      </p:sp>
    </p:spTree>
    <p:extLst>
      <p:ext uri="{BB962C8B-B14F-4D97-AF65-F5344CB8AC3E}">
        <p14:creationId xmlns:p14="http://schemas.microsoft.com/office/powerpoint/2010/main" val="337170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outcomes</a:t>
            </a:r>
            <a:endParaRPr lang="en-US" dirty="0"/>
          </a:p>
        </p:txBody>
      </p:sp>
      <p:sp>
        <p:nvSpPr>
          <p:cNvPr id="3" name="Text Placeholder 2"/>
          <p:cNvSpPr>
            <a:spLocks noGrp="1"/>
          </p:cNvSpPr>
          <p:nvPr>
            <p:ph type="body" idx="1"/>
          </p:nvPr>
        </p:nvSpPr>
        <p:spPr/>
        <p:txBody>
          <a:bodyPr>
            <a:normAutofit/>
          </a:bodyPr>
          <a:lstStyle/>
          <a:p>
            <a:pPr lvl="0"/>
            <a:r>
              <a:rPr lang="en-US" sz="2000" b="0" dirty="0" smtClean="0"/>
              <a:t>After this lesson, pupils will be able to: </a:t>
            </a:r>
          </a:p>
          <a:p>
            <a:pPr lvl="0"/>
            <a:r>
              <a:rPr lang="en-GB" sz="2000" b="0" dirty="0"/>
              <a:t>•	</a:t>
            </a:r>
            <a:r>
              <a:rPr lang="en-GB" sz="2000" b="0" dirty="0" smtClean="0"/>
              <a:t>listen </a:t>
            </a:r>
            <a:r>
              <a:rPr lang="en-GB" sz="2000" b="0" dirty="0"/>
              <a:t>and reflect on a piece of orchestral </a:t>
            </a:r>
            <a:r>
              <a:rPr lang="en-GB" sz="2000" b="0" dirty="0" smtClean="0"/>
              <a:t>music</a:t>
            </a:r>
          </a:p>
          <a:p>
            <a:pPr lvl="0"/>
            <a:r>
              <a:rPr lang="en-GB" sz="2000" b="0" dirty="0"/>
              <a:t>•	invent their own musical motifs and structure them into a </a:t>
            </a:r>
            <a:r>
              <a:rPr lang="en-GB" sz="2000" b="0" dirty="0" smtClean="0"/>
              <a:t>	piece</a:t>
            </a:r>
          </a:p>
          <a:p>
            <a:pPr lvl="0"/>
            <a:r>
              <a:rPr lang="en-GB" sz="2000" b="0" dirty="0" smtClean="0"/>
              <a:t>•</a:t>
            </a:r>
            <a:r>
              <a:rPr lang="en-GB" sz="2000" b="0" dirty="0"/>
              <a:t>	perform as an ensemble</a:t>
            </a:r>
          </a:p>
          <a:p>
            <a:pPr lvl="0"/>
            <a:r>
              <a:rPr lang="en-GB" sz="2000" b="0" dirty="0"/>
              <a:t>•	learn musical language appropriate to the task</a:t>
            </a:r>
          </a:p>
        </p:txBody>
      </p:sp>
      <p:sp>
        <p:nvSpPr>
          <p:cNvPr id="4" name="Footer Placeholder 3"/>
          <p:cNvSpPr>
            <a:spLocks noGrp="1"/>
          </p:cNvSpPr>
          <p:nvPr>
            <p:ph type="ftr" sz="quarter" idx="11"/>
          </p:nvPr>
        </p:nvSpPr>
        <p:spPr/>
        <p:txBody>
          <a:bodyPr/>
          <a:lstStyle/>
          <a:p>
            <a:r>
              <a:rPr lang="en-US" dirty="0" smtClean="0">
                <a:solidFill>
                  <a:schemeClr val="bg1">
                    <a:lumMod val="75000"/>
                  </a:schemeClr>
                </a:solidFill>
              </a:rPr>
              <a:t>Copyright </a:t>
            </a:r>
            <a:r>
              <a:rPr lang="en-US" dirty="0" smtClean="0"/>
              <a:t>: Words - </a:t>
            </a:r>
            <a:r>
              <a:rPr lang="en-US" dirty="0" smtClean="0">
                <a:solidFill>
                  <a:schemeClr val="bg1">
                    <a:lumMod val="75000"/>
                  </a:schemeClr>
                </a:solidFill>
              </a:rPr>
              <a:t>Rachel Leach, Design - BBC</a:t>
            </a:r>
            <a:endParaRPr lang="en-US" dirty="0">
              <a:solidFill>
                <a:schemeClr val="bg1">
                  <a:lumMod val="75000"/>
                </a:schemeClr>
              </a:solidFill>
            </a:endParaRP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2</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29791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4</a:t>
            </a:r>
            <a:endParaRPr lang="en-GB" sz="4000" dirty="0" smtClean="0"/>
          </a:p>
          <a:p>
            <a:pPr algn="ctr"/>
            <a:r>
              <a:rPr lang="en-US" dirty="0"/>
              <a:t>The lark’s song</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77239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21</a:t>
            </a:fld>
            <a:endParaRPr lang="en-US" dirty="0"/>
          </a:p>
        </p:txBody>
      </p:sp>
      <p:sp>
        <p:nvSpPr>
          <p:cNvPr id="8" name="Title 4"/>
          <p:cNvSpPr txBox="1">
            <a:spLocks/>
          </p:cNvSpPr>
          <p:nvPr/>
        </p:nvSpPr>
        <p:spPr>
          <a:xfrm>
            <a:off x="1234086" y="1436279"/>
            <a:ext cx="6853085" cy="135726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400" dirty="0" smtClean="0"/>
              <a:t>Can you make your own birdsong?</a:t>
            </a:r>
            <a:endParaRPr lang="en-GB" sz="4400" dirty="0"/>
          </a:p>
        </p:txBody>
      </p:sp>
      <p:sp>
        <p:nvSpPr>
          <p:cNvPr id="12" name="Content Placeholder 5"/>
          <p:cNvSpPr>
            <a:spLocks noGrp="1"/>
          </p:cNvSpPr>
          <p:nvPr>
            <p:ph idx="1"/>
          </p:nvPr>
        </p:nvSpPr>
        <p:spPr>
          <a:xfrm>
            <a:off x="1399968" y="3160938"/>
            <a:ext cx="6633276" cy="3230976"/>
          </a:xfrm>
        </p:spPr>
        <p:txBody>
          <a:bodyPr>
            <a:normAutofit/>
          </a:bodyPr>
          <a:lstStyle/>
          <a:p>
            <a:r>
              <a:rPr lang="en-GB" b="0" dirty="0"/>
              <a:t>•	</a:t>
            </a:r>
            <a:r>
              <a:rPr lang="en-GB" sz="3200" b="0" dirty="0" smtClean="0"/>
              <a:t>short </a:t>
            </a:r>
            <a:r>
              <a:rPr lang="en-GB" sz="3200" b="0" dirty="0"/>
              <a:t>and loud</a:t>
            </a:r>
          </a:p>
          <a:p>
            <a:r>
              <a:rPr lang="en-GB" sz="3200" b="0" dirty="0"/>
              <a:t>•	the same every time</a:t>
            </a:r>
          </a:p>
          <a:p>
            <a:r>
              <a:rPr lang="en-GB" sz="3200" b="0" dirty="0"/>
              <a:t>•	played neatly</a:t>
            </a:r>
          </a:p>
        </p:txBody>
      </p:sp>
      <p:pic>
        <p:nvPicPr>
          <p:cNvPr id="13" name="Picture 4" descr="C:\Users\tenpib01\AppData\Local\Microsoft\Windows\Temporary Internet Files\Content.IE5\9E8I0P9F\135508206124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302" y="4310576"/>
            <a:ext cx="2781955" cy="150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2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22</a:t>
            </a:fld>
            <a:endParaRPr lang="en-US" dirty="0"/>
          </a:p>
        </p:txBody>
      </p:sp>
      <p:sp>
        <p:nvSpPr>
          <p:cNvPr id="14" name="Title 4"/>
          <p:cNvSpPr>
            <a:spLocks noGrp="1"/>
          </p:cNvSpPr>
          <p:nvPr>
            <p:ph type="title"/>
          </p:nvPr>
        </p:nvSpPr>
        <p:spPr>
          <a:xfrm>
            <a:off x="1183077" y="1135629"/>
            <a:ext cx="7012582" cy="937442"/>
          </a:xfrm>
        </p:spPr>
        <p:txBody>
          <a:bodyPr>
            <a:normAutofit/>
          </a:bodyPr>
          <a:lstStyle/>
          <a:p>
            <a:pPr algn="ctr"/>
            <a:r>
              <a:rPr lang="en-GB" sz="5400" dirty="0" smtClean="0"/>
              <a:t>Follow the conductor</a:t>
            </a:r>
            <a:endParaRPr lang="en-GB" dirty="0"/>
          </a:p>
        </p:txBody>
      </p:sp>
      <p:pic>
        <p:nvPicPr>
          <p:cNvPr id="15" name="Picture 4" descr="C:\Users\tenpib01\AppData\Local\Microsoft\Windows\Temporary Internet Files\Content.IE5\4QHQWX6R\Conducto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211" y="2223563"/>
            <a:ext cx="2715589" cy="413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85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23</a:t>
            </a:fld>
            <a:endParaRPr lang="en-US" dirty="0"/>
          </a:p>
        </p:txBody>
      </p:sp>
      <p:sp>
        <p:nvSpPr>
          <p:cNvPr id="8" name="Title 4"/>
          <p:cNvSpPr txBox="1">
            <a:spLocks/>
          </p:cNvSpPr>
          <p:nvPr/>
        </p:nvSpPr>
        <p:spPr>
          <a:xfrm>
            <a:off x="1044602" y="1298279"/>
            <a:ext cx="7012582" cy="84347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400" dirty="0" smtClean="0"/>
              <a:t>Recap</a:t>
            </a:r>
            <a:endParaRPr lang="en-GB" sz="4400" dirty="0"/>
          </a:p>
        </p:txBody>
      </p:sp>
      <p:sp>
        <p:nvSpPr>
          <p:cNvPr id="9" name="Content Placeholder 5"/>
          <p:cNvSpPr>
            <a:spLocks noGrp="1"/>
          </p:cNvSpPr>
          <p:nvPr>
            <p:ph idx="1"/>
          </p:nvPr>
        </p:nvSpPr>
        <p:spPr>
          <a:xfrm>
            <a:off x="1044601" y="2417736"/>
            <a:ext cx="7123005" cy="3938613"/>
          </a:xfrm>
        </p:spPr>
        <p:txBody>
          <a:bodyPr>
            <a:normAutofit/>
          </a:bodyPr>
          <a:lstStyle/>
          <a:p>
            <a:r>
              <a:rPr lang="en-GB" b="0" dirty="0"/>
              <a:t>•	Shimmer and solo piece (the lark ascending)</a:t>
            </a:r>
          </a:p>
          <a:p>
            <a:r>
              <a:rPr lang="en-GB" b="0" dirty="0"/>
              <a:t>•	</a:t>
            </a:r>
            <a:r>
              <a:rPr lang="en-GB" b="0" dirty="0" smtClean="0"/>
              <a:t>Vaughan Williams' </a:t>
            </a:r>
            <a:r>
              <a:rPr lang="en-GB" b="0" dirty="0"/>
              <a:t>tune (the lark’s tune)</a:t>
            </a:r>
          </a:p>
          <a:p>
            <a:r>
              <a:rPr lang="en-GB" b="0" dirty="0"/>
              <a:t>•	Birdsong (the lark’s song)</a:t>
            </a:r>
          </a:p>
        </p:txBody>
      </p:sp>
      <p:pic>
        <p:nvPicPr>
          <p:cNvPr id="10" name="Picture 4" descr="C:\Users\tenpib01\AppData\Local\Microsoft\Windows\Temporary Internet Files\Content.IE5\9E8I0P9F\135508206124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544" y="4479010"/>
            <a:ext cx="3347364" cy="181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9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5</a:t>
            </a:r>
          </a:p>
          <a:p>
            <a:pPr algn="ctr"/>
            <a:r>
              <a:rPr lang="en-US" dirty="0"/>
              <a:t>The lark’s journey</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84231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25</a:t>
            </a:fld>
            <a:endParaRPr lang="en-US" dirty="0"/>
          </a:p>
        </p:txBody>
      </p:sp>
      <p:sp>
        <p:nvSpPr>
          <p:cNvPr id="6" name="Content Placeholder 5"/>
          <p:cNvSpPr>
            <a:spLocks noGrp="1"/>
          </p:cNvSpPr>
          <p:nvPr>
            <p:ph idx="1"/>
          </p:nvPr>
        </p:nvSpPr>
        <p:spPr/>
        <p:txBody>
          <a:bodyPr>
            <a:normAutofit/>
          </a:bodyPr>
          <a:lstStyle/>
          <a:p>
            <a:r>
              <a:rPr lang="en-GB" dirty="0"/>
              <a:t> </a:t>
            </a:r>
          </a:p>
          <a:p>
            <a:endParaRPr lang="en-GB" dirty="0"/>
          </a:p>
        </p:txBody>
      </p:sp>
      <p:sp>
        <p:nvSpPr>
          <p:cNvPr id="13" name="Title 4"/>
          <p:cNvSpPr txBox="1">
            <a:spLocks/>
          </p:cNvSpPr>
          <p:nvPr/>
        </p:nvSpPr>
        <p:spPr>
          <a:xfrm>
            <a:off x="1044602" y="1298279"/>
            <a:ext cx="7012582" cy="84347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400" dirty="0" smtClean="0"/>
              <a:t>Recap</a:t>
            </a:r>
            <a:endParaRPr lang="en-GB" sz="4400" dirty="0"/>
          </a:p>
        </p:txBody>
      </p:sp>
      <p:sp>
        <p:nvSpPr>
          <p:cNvPr id="14" name="Content Placeholder 5"/>
          <p:cNvSpPr txBox="1">
            <a:spLocks/>
          </p:cNvSpPr>
          <p:nvPr/>
        </p:nvSpPr>
        <p:spPr>
          <a:xfrm>
            <a:off x="1044601" y="2417736"/>
            <a:ext cx="7123005" cy="393861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smtClean="0"/>
              <a:t>•	Shimmer and solo piece (the lark ascending)</a:t>
            </a:r>
          </a:p>
          <a:p>
            <a:r>
              <a:rPr lang="en-GB" b="0" dirty="0" smtClean="0"/>
              <a:t>•	</a:t>
            </a:r>
            <a:r>
              <a:rPr lang="en-GB" b="0" dirty="0" smtClean="0"/>
              <a:t>Vaughan Williams' </a:t>
            </a:r>
            <a:r>
              <a:rPr lang="en-GB" b="0" dirty="0" smtClean="0"/>
              <a:t>tune (the lark’s tune)</a:t>
            </a:r>
          </a:p>
          <a:p>
            <a:r>
              <a:rPr lang="en-GB" b="0" dirty="0" smtClean="0"/>
              <a:t>•	Birdsong (the lark’s song)</a:t>
            </a:r>
            <a:endParaRPr lang="en-GB" b="0" dirty="0"/>
          </a:p>
        </p:txBody>
      </p:sp>
      <p:pic>
        <p:nvPicPr>
          <p:cNvPr id="15" name="Picture 4" descr="C:\Users\tenpib01\AppData\Local\Microsoft\Windows\Temporary Internet Files\Content.IE5\9E8I0P9F\135508206124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544" y="4479010"/>
            <a:ext cx="3347364" cy="181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79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26</a:t>
            </a:fld>
            <a:endParaRPr lang="en-US" dirty="0"/>
          </a:p>
        </p:txBody>
      </p:sp>
      <p:sp>
        <p:nvSpPr>
          <p:cNvPr id="5" name="Title 4"/>
          <p:cNvSpPr>
            <a:spLocks noGrp="1"/>
          </p:cNvSpPr>
          <p:nvPr>
            <p:ph type="title"/>
          </p:nvPr>
        </p:nvSpPr>
        <p:spPr>
          <a:xfrm>
            <a:off x="1183077" y="1511360"/>
            <a:ext cx="7012582" cy="937442"/>
          </a:xfrm>
        </p:spPr>
        <p:txBody>
          <a:bodyPr>
            <a:normAutofit/>
          </a:bodyPr>
          <a:lstStyle/>
          <a:p>
            <a:pPr algn="ctr"/>
            <a:r>
              <a:rPr lang="en-GB" sz="5400" dirty="0" smtClean="0"/>
              <a:t>Let’s use instruments!</a:t>
            </a:r>
            <a:endParaRPr lang="en-GB" dirty="0"/>
          </a:p>
        </p:txBody>
      </p:sp>
      <p:sp>
        <p:nvSpPr>
          <p:cNvPr id="6" name="Content Placeholder 5"/>
          <p:cNvSpPr>
            <a:spLocks noGrp="1"/>
          </p:cNvSpPr>
          <p:nvPr>
            <p:ph idx="1"/>
          </p:nvPr>
        </p:nvSpPr>
        <p:spPr/>
        <p:txBody>
          <a:bodyPr>
            <a:normAutofit/>
          </a:bodyPr>
          <a:lstStyle/>
          <a:p>
            <a:r>
              <a:rPr lang="en-GB" dirty="0"/>
              <a:t> </a:t>
            </a:r>
          </a:p>
          <a:p>
            <a:endParaRPr lang="en-GB" dirty="0"/>
          </a:p>
        </p:txBody>
      </p:sp>
      <p:pic>
        <p:nvPicPr>
          <p:cNvPr id="11" name="Picture 1" descr="C:\Users\tenpib01\AppData\Local\Microsoft\Windows\Temporary Internet Files\Content.IE5\NV2CCM0Z\ist2_2113889_vector_music_instrument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744" y="2674858"/>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77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27</a:t>
            </a:fld>
            <a:endParaRPr lang="en-US" dirty="0"/>
          </a:p>
        </p:txBody>
      </p:sp>
      <p:sp>
        <p:nvSpPr>
          <p:cNvPr id="5" name="Title 4"/>
          <p:cNvSpPr>
            <a:spLocks noGrp="1"/>
          </p:cNvSpPr>
          <p:nvPr>
            <p:ph type="title"/>
          </p:nvPr>
        </p:nvSpPr>
        <p:spPr>
          <a:xfrm>
            <a:off x="1183077" y="1182123"/>
            <a:ext cx="7012582" cy="937442"/>
          </a:xfrm>
        </p:spPr>
        <p:txBody>
          <a:bodyPr>
            <a:noAutofit/>
          </a:bodyPr>
          <a:lstStyle/>
          <a:p>
            <a:pPr algn="ctr"/>
            <a:r>
              <a:rPr lang="en-GB" sz="5400" dirty="0" smtClean="0"/>
              <a:t>Structure your piece</a:t>
            </a:r>
            <a:endParaRPr lang="en-GB" dirty="0"/>
          </a:p>
        </p:txBody>
      </p:sp>
      <p:sp>
        <p:nvSpPr>
          <p:cNvPr id="6" name="Content Placeholder 5"/>
          <p:cNvSpPr>
            <a:spLocks noGrp="1"/>
          </p:cNvSpPr>
          <p:nvPr>
            <p:ph idx="1"/>
          </p:nvPr>
        </p:nvSpPr>
        <p:spPr/>
        <p:txBody>
          <a:bodyPr>
            <a:normAutofit/>
          </a:bodyPr>
          <a:lstStyle/>
          <a:p>
            <a:r>
              <a:rPr lang="en-GB" dirty="0"/>
              <a:t> </a:t>
            </a:r>
          </a:p>
          <a:p>
            <a:endParaRPr lang="en-GB" dirty="0"/>
          </a:p>
        </p:txBody>
      </p:sp>
      <p:pic>
        <p:nvPicPr>
          <p:cNvPr id="9220" name="Picture 4" descr="C:\Users\tenpib01\AppData\Local\Microsoft\Windows\Temporary Internet Files\Content.IE5\4QHQWX6R\Conducto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211" y="2223563"/>
            <a:ext cx="2715589" cy="413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080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347030" cy="1370012"/>
          </a:xfrm>
        </p:spPr>
        <p:txBody>
          <a:bodyPr/>
          <a:lstStyle/>
          <a:p>
            <a:pPr algn="ctr"/>
            <a:r>
              <a:rPr lang="en-GB" sz="4000" dirty="0" smtClean="0"/>
              <a:t>Lesson </a:t>
            </a:r>
            <a:r>
              <a:rPr lang="en-GB" sz="4000" dirty="0"/>
              <a:t>6</a:t>
            </a:r>
            <a:endParaRPr lang="en-GB" sz="4000" dirty="0" smtClean="0"/>
          </a:p>
          <a:p>
            <a:pPr algn="ctr"/>
            <a:r>
              <a:rPr lang="en-GB" dirty="0"/>
              <a:t>The lark’s descent and performance time!</a:t>
            </a:r>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77589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29</a:t>
            </a:fld>
            <a:endParaRPr lang="en-US" dirty="0"/>
          </a:p>
        </p:txBody>
      </p:sp>
      <p:sp>
        <p:nvSpPr>
          <p:cNvPr id="8" name="Title 4"/>
          <p:cNvSpPr>
            <a:spLocks noGrp="1"/>
          </p:cNvSpPr>
          <p:nvPr>
            <p:ph type="title"/>
          </p:nvPr>
        </p:nvSpPr>
        <p:spPr>
          <a:xfrm>
            <a:off x="1183077" y="1511360"/>
            <a:ext cx="7012582" cy="937442"/>
          </a:xfrm>
        </p:spPr>
        <p:txBody>
          <a:bodyPr>
            <a:normAutofit/>
          </a:bodyPr>
          <a:lstStyle/>
          <a:p>
            <a:pPr algn="ctr"/>
            <a:r>
              <a:rPr lang="en-GB" sz="5400" dirty="0" smtClean="0"/>
              <a:t>Let’s use instruments!</a:t>
            </a:r>
            <a:endParaRPr lang="en-GB" dirty="0"/>
          </a:p>
        </p:txBody>
      </p:sp>
      <p:pic>
        <p:nvPicPr>
          <p:cNvPr id="9" name="Picture 1" descr="C:\Users\tenpib01\AppData\Local\Microsoft\Windows\Temporary Internet Files\Content.IE5\NV2CCM0Z\ist2_2113889_vector_music_instrument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744" y="2674858"/>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90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checklist</a:t>
            </a:r>
          </a:p>
        </p:txBody>
      </p:sp>
      <p:sp>
        <p:nvSpPr>
          <p:cNvPr id="3" name="Text Placeholder 2"/>
          <p:cNvSpPr>
            <a:spLocks noGrp="1"/>
          </p:cNvSpPr>
          <p:nvPr>
            <p:ph type="body" idx="1"/>
          </p:nvPr>
        </p:nvSpPr>
        <p:spPr/>
        <p:txBody>
          <a:bodyPr>
            <a:normAutofit/>
          </a:bodyPr>
          <a:lstStyle/>
          <a:p>
            <a:pPr lvl="0"/>
            <a:r>
              <a:rPr lang="en-US" sz="2000" b="0" dirty="0" smtClean="0"/>
              <a:t>Learners will:</a:t>
            </a:r>
          </a:p>
          <a:p>
            <a:pPr lvl="0"/>
            <a:r>
              <a:rPr lang="en-GB" sz="2000" b="0" dirty="0"/>
              <a:t>•	play and perform in ensemble contexts, using voices and </a:t>
            </a:r>
            <a:r>
              <a:rPr lang="en-GB" sz="2000" b="0" dirty="0" smtClean="0"/>
              <a:t>	playing </a:t>
            </a:r>
            <a:r>
              <a:rPr lang="en-GB" sz="2000" b="0" dirty="0"/>
              <a:t>musical instruments</a:t>
            </a:r>
          </a:p>
          <a:p>
            <a:pPr lvl="0"/>
            <a:r>
              <a:rPr lang="en-GB" sz="2000" b="0" dirty="0"/>
              <a:t>•	improvise and compose music for a range of purposes using </a:t>
            </a:r>
            <a:r>
              <a:rPr lang="en-GB" sz="2000" b="0" dirty="0" smtClean="0"/>
              <a:t>	the </a:t>
            </a:r>
            <a:r>
              <a:rPr lang="en-GB" sz="2000" b="0" dirty="0"/>
              <a:t>interrelated dimensions of music</a:t>
            </a:r>
          </a:p>
          <a:p>
            <a:pPr lvl="0"/>
            <a:r>
              <a:rPr lang="en-GB" sz="2000" b="0" dirty="0"/>
              <a:t>•	listen with attention to detail and recall sounds with </a:t>
            </a:r>
            <a:r>
              <a:rPr lang="en-GB" sz="2000" b="0" dirty="0" smtClean="0"/>
              <a:t>	increasing </a:t>
            </a:r>
            <a:r>
              <a:rPr lang="en-GB" sz="2000" b="0" dirty="0"/>
              <a:t>aural memory</a:t>
            </a:r>
          </a:p>
          <a:p>
            <a:pPr marL="342900" indent="-342900">
              <a:buFont typeface="Wingdings" charset="2"/>
              <a:buChar char="§"/>
            </a:pPr>
            <a:endParaRPr lang="en-US" sz="2000" b="0" dirty="0"/>
          </a:p>
          <a:p>
            <a:endParaRPr lang="en-US" sz="2000" dirty="0"/>
          </a:p>
        </p:txBody>
      </p:sp>
      <p:sp>
        <p:nvSpPr>
          <p:cNvPr id="4" name="Footer Placeholder 3"/>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3</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95221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30</a:t>
            </a:fld>
            <a:endParaRPr lang="en-US" dirty="0"/>
          </a:p>
        </p:txBody>
      </p:sp>
      <p:sp>
        <p:nvSpPr>
          <p:cNvPr id="13" name="Title 4"/>
          <p:cNvSpPr txBox="1">
            <a:spLocks/>
          </p:cNvSpPr>
          <p:nvPr/>
        </p:nvSpPr>
        <p:spPr>
          <a:xfrm>
            <a:off x="1491114" y="1238088"/>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800" dirty="0" smtClean="0"/>
              <a:t>The ending (or coda)</a:t>
            </a:r>
            <a:endParaRPr lang="en-GB" sz="3600" dirty="0"/>
          </a:p>
        </p:txBody>
      </p:sp>
      <p:sp>
        <p:nvSpPr>
          <p:cNvPr id="14" name="Content Placeholder 5"/>
          <p:cNvSpPr txBox="1">
            <a:spLocks/>
          </p:cNvSpPr>
          <p:nvPr/>
        </p:nvSpPr>
        <p:spPr>
          <a:xfrm>
            <a:off x="1028097" y="2448732"/>
            <a:ext cx="7059074" cy="3897958"/>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4000" b="0" dirty="0"/>
              <a:t>Should the </a:t>
            </a:r>
            <a:r>
              <a:rPr lang="en-GB" sz="4000" b="0" dirty="0" smtClean="0"/>
              <a:t>lark:</a:t>
            </a:r>
          </a:p>
          <a:p>
            <a:pPr lvl="0"/>
            <a:r>
              <a:rPr lang="en-GB" sz="1100" b="0" dirty="0" smtClean="0"/>
              <a:t>  </a:t>
            </a:r>
            <a:endParaRPr lang="en-GB" sz="1100" b="0" dirty="0"/>
          </a:p>
          <a:p>
            <a:pPr marL="342900" lvl="0" indent="-342900">
              <a:buFont typeface="Arial" panose="020B0604020202020204" pitchFamily="34" charset="0"/>
              <a:buChar char="•"/>
            </a:pPr>
            <a:r>
              <a:rPr lang="en-GB" sz="3200" b="0" dirty="0" smtClean="0"/>
              <a:t>fly </a:t>
            </a:r>
            <a:r>
              <a:rPr lang="en-GB" sz="3200" b="0" dirty="0"/>
              <a:t>away?</a:t>
            </a:r>
          </a:p>
          <a:p>
            <a:pPr marL="342900" lvl="0" indent="-342900">
              <a:buFont typeface="Arial" panose="020B0604020202020204" pitchFamily="34" charset="0"/>
              <a:buChar char="•"/>
            </a:pPr>
            <a:r>
              <a:rPr lang="en-GB" sz="3200" b="0" dirty="0" smtClean="0"/>
              <a:t>descend </a:t>
            </a:r>
            <a:r>
              <a:rPr lang="en-GB" sz="3200" b="0" dirty="0"/>
              <a:t>back to earth?</a:t>
            </a:r>
          </a:p>
          <a:p>
            <a:pPr marL="342900" lvl="0" indent="-342900">
              <a:buFont typeface="Arial" panose="020B0604020202020204" pitchFamily="34" charset="0"/>
              <a:buChar char="•"/>
            </a:pPr>
            <a:r>
              <a:rPr lang="en-GB" sz="3200" b="0" dirty="0" smtClean="0"/>
              <a:t>or </a:t>
            </a:r>
            <a:r>
              <a:rPr lang="en-GB" sz="3200" b="0" dirty="0"/>
              <a:t>something else?</a:t>
            </a:r>
          </a:p>
        </p:txBody>
      </p:sp>
      <p:pic>
        <p:nvPicPr>
          <p:cNvPr id="16385" name="Picture 1" descr="C:\Users\tenpib01\AppData\Local\Microsoft\Windows\Temporary Internet Files\Content.IE5\4QHQWX6R\bird-1295847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724" y="2479795"/>
            <a:ext cx="3398972" cy="383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779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31</a:t>
            </a:fld>
            <a:endParaRPr lang="en-US" dirty="0"/>
          </a:p>
        </p:txBody>
      </p:sp>
      <p:sp>
        <p:nvSpPr>
          <p:cNvPr id="8" name="Title 4"/>
          <p:cNvSpPr txBox="1">
            <a:spLocks/>
          </p:cNvSpPr>
          <p:nvPr/>
        </p:nvSpPr>
        <p:spPr>
          <a:xfrm>
            <a:off x="1214696" y="1376102"/>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Tell the story!</a:t>
            </a:r>
            <a:endParaRPr lang="en-GB" sz="4000" dirty="0"/>
          </a:p>
        </p:txBody>
      </p:sp>
      <p:pic>
        <p:nvPicPr>
          <p:cNvPr id="10" name="Picture 2" descr="C:\Users\tenpib01\AppData\Local\Microsoft\Windows\Temporary Internet Files\Content.IE5\NV2CCM0Z\teatro_o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354" y="2592335"/>
            <a:ext cx="3805083" cy="335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60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32</a:t>
            </a:fld>
            <a:endParaRPr lang="en-US" dirty="0"/>
          </a:p>
        </p:txBody>
      </p:sp>
      <p:sp>
        <p:nvSpPr>
          <p:cNvPr id="5" name="Title 4"/>
          <p:cNvSpPr>
            <a:spLocks noGrp="1"/>
          </p:cNvSpPr>
          <p:nvPr>
            <p:ph type="title"/>
          </p:nvPr>
        </p:nvSpPr>
        <p:spPr/>
        <p:txBody>
          <a:bodyPr>
            <a:normAutofit fontScale="90000"/>
          </a:bodyPr>
          <a:lstStyle/>
          <a:p>
            <a:r>
              <a:rPr lang="en-GB" dirty="0" smtClean="0"/>
              <a:t>Taking it further – cross-curricular activities</a:t>
            </a:r>
            <a:endParaRPr lang="en-GB" dirty="0"/>
          </a:p>
        </p:txBody>
      </p:sp>
      <p:sp>
        <p:nvSpPr>
          <p:cNvPr id="6" name="Content Placeholder 5"/>
          <p:cNvSpPr>
            <a:spLocks noGrp="1"/>
          </p:cNvSpPr>
          <p:nvPr>
            <p:ph idx="1"/>
          </p:nvPr>
        </p:nvSpPr>
        <p:spPr>
          <a:xfrm>
            <a:off x="1153628" y="2231757"/>
            <a:ext cx="7012582" cy="3843579"/>
          </a:xfrm>
        </p:spPr>
        <p:txBody>
          <a:bodyPr>
            <a:normAutofit fontScale="25000" lnSpcReduction="20000"/>
          </a:bodyPr>
          <a:lstStyle/>
          <a:p>
            <a:pPr lvl="0"/>
            <a:r>
              <a:rPr lang="en-GB" sz="9600" dirty="0"/>
              <a:t>LISTENING</a:t>
            </a:r>
            <a:r>
              <a:rPr lang="en-GB" sz="9600" b="0" dirty="0"/>
              <a:t>: Birdsong features in many famous pieces. Listen to Beethoven’s 6th Symphony, Movement 2 (ending), The Birds by Respighi or French composer Olivier Messiaen’s Oiseaux Exotiques and draw the birds that you hear</a:t>
            </a:r>
            <a:r>
              <a:rPr lang="en-GB" sz="9600" b="0" dirty="0" smtClean="0"/>
              <a:t>.</a:t>
            </a:r>
          </a:p>
          <a:p>
            <a:pPr lvl="0"/>
            <a:r>
              <a:rPr lang="en-US" sz="6400" b="0" i="1" dirty="0"/>
              <a:t> </a:t>
            </a:r>
            <a:endParaRPr lang="en-GB" sz="6400" b="0" dirty="0"/>
          </a:p>
          <a:p>
            <a:pPr lvl="0"/>
            <a:r>
              <a:rPr lang="en-GB" sz="9600" dirty="0" smtClean="0"/>
              <a:t>ARTWORK</a:t>
            </a:r>
            <a:r>
              <a:rPr lang="en-GB" sz="9600" b="0" dirty="0"/>
              <a:t>: </a:t>
            </a:r>
            <a:r>
              <a:rPr lang="en-GB" sz="9600" b="0" dirty="0" smtClean="0"/>
              <a:t>Vaughan Williams' </a:t>
            </a:r>
            <a:r>
              <a:rPr lang="en-GB" sz="9600" b="0" dirty="0"/>
              <a:t>lark looks down on the world from up high. What would the world around your school look like to the lark? </a:t>
            </a:r>
            <a:r>
              <a:rPr lang="en-GB" sz="9600" b="0" dirty="0" smtClean="0"/>
              <a:t>Draw </a:t>
            </a:r>
            <a:r>
              <a:rPr lang="en-GB" sz="9600" b="0" dirty="0"/>
              <a:t>the school and its surroundings from the </a:t>
            </a:r>
            <a:r>
              <a:rPr lang="en-GB" sz="9600" b="0" dirty="0" smtClean="0"/>
              <a:t>sky</a:t>
            </a:r>
          </a:p>
          <a:p>
            <a:pPr lvl="0"/>
            <a:r>
              <a:rPr lang="en-GB" sz="6400" b="0" dirty="0"/>
              <a:t> </a:t>
            </a:r>
          </a:p>
          <a:p>
            <a:pPr lvl="0"/>
            <a:r>
              <a:rPr lang="en-GB" sz="9600" dirty="0" smtClean="0"/>
              <a:t>LITERACY</a:t>
            </a:r>
            <a:r>
              <a:rPr lang="en-GB" sz="9600" b="0" dirty="0"/>
              <a:t>: Turn your poems into stories or even songs</a:t>
            </a:r>
            <a:endParaRPr lang="en-GB" sz="3200" b="0" dirty="0"/>
          </a:p>
        </p:txBody>
      </p:sp>
    </p:spTree>
    <p:extLst>
      <p:ext uri="{BB962C8B-B14F-4D97-AF65-F5344CB8AC3E}">
        <p14:creationId xmlns:p14="http://schemas.microsoft.com/office/powerpoint/2010/main" val="240308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083" y="1353983"/>
            <a:ext cx="7012582" cy="716676"/>
          </a:xfrm>
        </p:spPr>
        <p:txBody>
          <a:bodyPr/>
          <a:lstStyle/>
          <a:p>
            <a:r>
              <a:rPr lang="en-US" dirty="0" smtClean="0"/>
              <a:t>Glossary of music terms</a:t>
            </a:r>
            <a:endParaRPr lang="en-US" dirty="0"/>
          </a:p>
        </p:txBody>
      </p:sp>
      <p:graphicFrame>
        <p:nvGraphicFramePr>
          <p:cNvPr id="4" name="Table Placeholder 3"/>
          <p:cNvGraphicFramePr>
            <a:graphicFrameLocks noGrp="1"/>
          </p:cNvGraphicFramePr>
          <p:nvPr>
            <p:ph type="tbl" sz="quarter" idx="13"/>
            <p:extLst>
              <p:ext uri="{D42A27DB-BD31-4B8C-83A1-F6EECF244321}">
                <p14:modId xmlns:p14="http://schemas.microsoft.com/office/powerpoint/2010/main" val="2999421111"/>
              </p:ext>
            </p:extLst>
          </p:nvPr>
        </p:nvGraphicFramePr>
        <p:xfrm>
          <a:off x="1044603" y="2349628"/>
          <a:ext cx="7354530" cy="2296682"/>
        </p:xfrm>
        <a:graphic>
          <a:graphicData uri="http://schemas.openxmlformats.org/drawingml/2006/table">
            <a:tbl>
              <a:tblPr firstRow="1" bandRow="1">
                <a:tableStyleId>{5C22544A-7EE6-4342-B048-85BDC9FD1C3A}</a:tableStyleId>
              </a:tblPr>
              <a:tblGrid>
                <a:gridCol w="2645099"/>
                <a:gridCol w="4709431"/>
              </a:tblGrid>
              <a:tr h="398058">
                <a:tc>
                  <a:txBody>
                    <a:bodyPr/>
                    <a:lstStyle/>
                    <a:p>
                      <a:r>
                        <a:rPr lang="en-US" dirty="0" smtClean="0"/>
                        <a:t>Term</a:t>
                      </a:r>
                      <a:endParaRPr lang="en-US" dirty="0"/>
                    </a:p>
                  </a:txBody>
                  <a:tcPr/>
                </a:tc>
                <a:tc>
                  <a:txBody>
                    <a:bodyPr/>
                    <a:lstStyle/>
                    <a:p>
                      <a:r>
                        <a:rPr lang="en-US" dirty="0" smtClean="0"/>
                        <a:t>Definition</a:t>
                      </a:r>
                      <a:endParaRPr lang="en-US" dirty="0"/>
                    </a:p>
                  </a:txBody>
                  <a:tcPr/>
                </a:tc>
              </a:tr>
              <a:tr h="474656">
                <a:tc>
                  <a:txBody>
                    <a:bodyPr/>
                    <a:lstStyle/>
                    <a:p>
                      <a:r>
                        <a:rPr lang="en-US" sz="1400" b="1" smtClean="0"/>
                        <a:t>Coda</a:t>
                      </a:r>
                      <a:endParaRPr lang="en-US"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effectLst/>
                          <a:latin typeface="+mn-lt"/>
                          <a:ea typeface="MS Mincho"/>
                          <a:cs typeface="Arial"/>
                        </a:rPr>
                        <a:t>another word for ending</a:t>
                      </a:r>
                      <a:endParaRPr lang="en-US" sz="1200" dirty="0"/>
                    </a:p>
                  </a:txBody>
                  <a:tcPr/>
                </a:tc>
              </a:tr>
              <a:tr h="474656">
                <a:tc>
                  <a:txBody>
                    <a:bodyPr/>
                    <a:lstStyle/>
                    <a:p>
                      <a:r>
                        <a:rPr lang="en-US" sz="1400" b="1" dirty="0" smtClean="0">
                          <a:effectLst/>
                          <a:latin typeface="+mn-lt"/>
                          <a:ea typeface="MS Mincho"/>
                          <a:cs typeface="Arial"/>
                        </a:rPr>
                        <a:t>Pitched percussion</a:t>
                      </a:r>
                      <a:endParaRPr lang="en-US" sz="1400" b="1" dirty="0"/>
                    </a:p>
                  </a:txBody>
                  <a:tcPr/>
                </a:tc>
                <a:tc>
                  <a:txBody>
                    <a:bodyPr/>
                    <a:lstStyle/>
                    <a:p>
                      <a:r>
                        <a:rPr lang="en-US" sz="1200" dirty="0" smtClean="0">
                          <a:effectLst/>
                          <a:latin typeface="+mn-lt"/>
                          <a:ea typeface="MS Mincho"/>
                          <a:cs typeface="Arial"/>
                        </a:rPr>
                        <a:t>percussion instruments that can play different pitches – xylophones, glockenspiels, chime bars etc.</a:t>
                      </a:r>
                      <a:endParaRPr lang="en-US" sz="1200" dirty="0"/>
                    </a:p>
                  </a:txBody>
                  <a:tcPr/>
                </a:tc>
              </a:tr>
              <a:tr h="474656">
                <a:tc>
                  <a:txBody>
                    <a:bodyPr/>
                    <a:lstStyle/>
                    <a:p>
                      <a:r>
                        <a:rPr lang="en-US" sz="1400" b="1" dirty="0" smtClean="0"/>
                        <a:t>Tune</a:t>
                      </a:r>
                      <a:endParaRPr lang="en-US"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effectLst/>
                          <a:latin typeface="+mn-lt"/>
                          <a:ea typeface="MS Mincho"/>
                          <a:cs typeface="Arial"/>
                        </a:rPr>
                        <a:t>another word for a melody. A linear line of notes that makes a satisfying musical shape</a:t>
                      </a:r>
                      <a:endParaRPr lang="en-US" sz="1200" dirty="0"/>
                    </a:p>
                  </a:txBody>
                  <a:tcPr/>
                </a:tc>
              </a:tr>
              <a:tr h="474656">
                <a:tc>
                  <a:txBody>
                    <a:bodyPr/>
                    <a:lstStyle/>
                    <a:p>
                      <a:r>
                        <a:rPr lang="en-US" sz="1400" b="1" dirty="0" smtClean="0"/>
                        <a:t>Unpitched percussion</a:t>
                      </a:r>
                      <a:endParaRPr lang="en-US"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MS Mincho"/>
                          <a:cs typeface="Arial"/>
                        </a:rPr>
                        <a:t>percussion instruments that can only make a limited number of sounds – drums, shakers woodblocks, tambourine etc.</a:t>
                      </a:r>
                      <a:endParaRPr lang="en-US" sz="1200" dirty="0"/>
                    </a:p>
                  </a:txBody>
                  <a:tcPr/>
                </a:tc>
              </a:tr>
            </a:tbl>
          </a:graphicData>
        </a:graphic>
      </p:graphicFrame>
      <p:sp>
        <p:nvSpPr>
          <p:cNvPr id="3" name="Footer Placeholder 2"/>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4</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743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1</a:t>
            </a:r>
          </a:p>
          <a:p>
            <a:pPr algn="ctr"/>
            <a:r>
              <a:rPr lang="en-GB" dirty="0" smtClean="0"/>
              <a:t>Watching and </a:t>
            </a:r>
            <a:r>
              <a:rPr lang="en-GB" dirty="0"/>
              <a:t>l</a:t>
            </a:r>
            <a:r>
              <a:rPr lang="en-GB" dirty="0" smtClean="0"/>
              <a:t>istening</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21925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LESSON 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a:t>
            </a:r>
            <a:r>
              <a:rPr lang="en-US" dirty="0" smtClean="0"/>
              <a:t>BBC</a:t>
            </a:r>
            <a:endParaRPr lang="en-US" dirty="0"/>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6</a:t>
            </a:fld>
            <a:endParaRPr lang="en-US" dirty="0"/>
          </a:p>
        </p:txBody>
      </p:sp>
      <p:sp>
        <p:nvSpPr>
          <p:cNvPr id="5" name="Title 4"/>
          <p:cNvSpPr>
            <a:spLocks noGrp="1"/>
          </p:cNvSpPr>
          <p:nvPr>
            <p:ph type="title"/>
          </p:nvPr>
        </p:nvSpPr>
        <p:spPr/>
        <p:txBody>
          <a:bodyPr/>
          <a:lstStyle/>
          <a:p>
            <a:r>
              <a:rPr lang="en-GB" dirty="0" smtClean="0"/>
              <a:t>Background – the composer</a:t>
            </a:r>
            <a:endParaRPr lang="en-GB" dirty="0"/>
          </a:p>
        </p:txBody>
      </p:sp>
      <p:sp>
        <p:nvSpPr>
          <p:cNvPr id="6" name="Content Placeholder 5"/>
          <p:cNvSpPr>
            <a:spLocks noGrp="1"/>
          </p:cNvSpPr>
          <p:nvPr>
            <p:ph idx="1"/>
          </p:nvPr>
        </p:nvSpPr>
        <p:spPr>
          <a:xfrm>
            <a:off x="4153547" y="2025574"/>
            <a:ext cx="4510006" cy="4204745"/>
          </a:xfrm>
        </p:spPr>
        <p:txBody>
          <a:bodyPr>
            <a:normAutofit lnSpcReduction="10000"/>
          </a:bodyPr>
          <a:lstStyle/>
          <a:p>
            <a:r>
              <a:rPr lang="en-GB" sz="3400" dirty="0">
                <a:ea typeface="MS Mincho"/>
                <a:cs typeface="Arial"/>
              </a:rPr>
              <a:t>Ralph Vaughan Williams (1872 - 1958)</a:t>
            </a:r>
            <a:endParaRPr lang="en-GB" b="0" dirty="0" smtClean="0"/>
          </a:p>
          <a:p>
            <a:pPr marL="457200" lvl="0" indent="-457200" fontAlgn="base">
              <a:buFont typeface="Arial" panose="020B0604020202020204" pitchFamily="34" charset="0"/>
              <a:buChar char="•"/>
            </a:pPr>
            <a:r>
              <a:rPr lang="en-GB" b="0" dirty="0" smtClean="0"/>
              <a:t>English </a:t>
            </a:r>
            <a:r>
              <a:rPr lang="en-GB" b="0" dirty="0"/>
              <a:t>composer</a:t>
            </a:r>
          </a:p>
          <a:p>
            <a:pPr marL="457200" lvl="0" indent="-457200" fontAlgn="base">
              <a:buFont typeface="Arial" panose="020B0604020202020204" pitchFamily="34" charset="0"/>
              <a:buChar char="•"/>
            </a:pPr>
            <a:r>
              <a:rPr lang="en-GB" b="0" dirty="0" smtClean="0"/>
              <a:t>Born </a:t>
            </a:r>
            <a:r>
              <a:rPr lang="en-GB" b="0" dirty="0"/>
              <a:t>into a wealthy, well-connected family and had the best education money could buy</a:t>
            </a:r>
          </a:p>
          <a:p>
            <a:pPr marL="457200" lvl="0" indent="-457200" fontAlgn="base">
              <a:buFont typeface="Arial" panose="020B0604020202020204" pitchFamily="34" charset="0"/>
              <a:buChar char="•"/>
            </a:pPr>
            <a:r>
              <a:rPr lang="en-GB" b="0" dirty="0" smtClean="0"/>
              <a:t>Was </a:t>
            </a:r>
            <a:r>
              <a:rPr lang="en-GB" b="0" dirty="0"/>
              <a:t>a collector of folk songs</a:t>
            </a:r>
          </a:p>
        </p:txBody>
      </p:sp>
      <p:pic>
        <p:nvPicPr>
          <p:cNvPr id="1036" name="Picture 12" descr="Image result for Ralph Vaughan Williams"/>
          <p:cNvPicPr>
            <a:picLocks noChangeAspect="1" noChangeArrowheads="1"/>
          </p:cNvPicPr>
          <p:nvPr/>
        </p:nvPicPr>
        <p:blipFill rotWithShape="1">
          <a:blip r:embed="rId3">
            <a:extLst>
              <a:ext uri="{28A0092B-C50C-407E-A947-70E740481C1C}">
                <a14:useLocalDpi xmlns:a14="http://schemas.microsoft.com/office/drawing/2010/main" val="0"/>
              </a:ext>
            </a:extLst>
          </a:blip>
          <a:srcRect l="20081"/>
          <a:stretch/>
        </p:blipFill>
        <p:spPr bwMode="auto">
          <a:xfrm>
            <a:off x="604434" y="2444237"/>
            <a:ext cx="3328726" cy="324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10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7</a:t>
            </a:fld>
            <a:endParaRPr lang="en-US" dirty="0"/>
          </a:p>
        </p:txBody>
      </p:sp>
      <p:sp>
        <p:nvSpPr>
          <p:cNvPr id="5" name="Title 4"/>
          <p:cNvSpPr>
            <a:spLocks noGrp="1"/>
          </p:cNvSpPr>
          <p:nvPr>
            <p:ph type="title"/>
          </p:nvPr>
        </p:nvSpPr>
        <p:spPr>
          <a:xfrm>
            <a:off x="1044602" y="1298279"/>
            <a:ext cx="7012582" cy="843478"/>
          </a:xfrm>
        </p:spPr>
        <p:txBody>
          <a:bodyPr/>
          <a:lstStyle/>
          <a:p>
            <a:r>
              <a:rPr lang="en-GB" dirty="0" smtClean="0"/>
              <a:t>Background – the music</a:t>
            </a:r>
            <a:endParaRPr lang="en-GB" dirty="0"/>
          </a:p>
        </p:txBody>
      </p:sp>
      <p:sp>
        <p:nvSpPr>
          <p:cNvPr id="6" name="Content Placeholder 5"/>
          <p:cNvSpPr>
            <a:spLocks noGrp="1"/>
          </p:cNvSpPr>
          <p:nvPr>
            <p:ph idx="1"/>
          </p:nvPr>
        </p:nvSpPr>
        <p:spPr>
          <a:xfrm>
            <a:off x="1044601" y="2278250"/>
            <a:ext cx="7123005" cy="4078099"/>
          </a:xfrm>
        </p:spPr>
        <p:txBody>
          <a:bodyPr>
            <a:normAutofit/>
          </a:bodyPr>
          <a:lstStyle/>
          <a:p>
            <a:r>
              <a:rPr lang="en-GB" dirty="0"/>
              <a:t>The Lark Ascending</a:t>
            </a:r>
            <a:endParaRPr lang="en-US" sz="1200" dirty="0" smtClean="0"/>
          </a:p>
          <a:p>
            <a:pPr lvl="2" fontAlgn="base"/>
            <a:r>
              <a:rPr lang="en-GB" sz="2600" dirty="0" smtClean="0"/>
              <a:t>Written </a:t>
            </a:r>
            <a:r>
              <a:rPr lang="en-GB" sz="2600" dirty="0"/>
              <a:t>in 1914, inspired by a poem of the same name</a:t>
            </a:r>
          </a:p>
          <a:p>
            <a:pPr lvl="2" fontAlgn="base"/>
            <a:r>
              <a:rPr lang="en-GB" sz="2600" dirty="0" smtClean="0"/>
              <a:t>Describes </a:t>
            </a:r>
            <a:r>
              <a:rPr lang="en-GB" sz="2600" dirty="0"/>
              <a:t>a lark flying, gliding and soaring through the air, looking down at the fields below</a:t>
            </a:r>
          </a:p>
          <a:p>
            <a:pPr lvl="2" fontAlgn="base"/>
            <a:r>
              <a:rPr lang="en-GB" sz="2600" dirty="0" smtClean="0"/>
              <a:t>Is </a:t>
            </a:r>
            <a:r>
              <a:rPr lang="en-GB" sz="2600" dirty="0"/>
              <a:t>often voted the nation’s favourite classical piece by radio audiences</a:t>
            </a:r>
          </a:p>
        </p:txBody>
      </p:sp>
      <p:pic>
        <p:nvPicPr>
          <p:cNvPr id="2052" name="Picture 4" descr="C:\Users\tenpib01\AppData\Local\Microsoft\Windows\Temporary Internet Files\Content.IE5\9E8I0P9F\1355082061241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378" y="5201586"/>
            <a:ext cx="2131529" cy="115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9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8</a:t>
            </a:fld>
            <a:endParaRPr lang="en-US" dirty="0"/>
          </a:p>
        </p:txBody>
      </p:sp>
      <p:sp>
        <p:nvSpPr>
          <p:cNvPr id="5" name="Title 4"/>
          <p:cNvSpPr>
            <a:spLocks noGrp="1"/>
          </p:cNvSpPr>
          <p:nvPr>
            <p:ph type="title"/>
          </p:nvPr>
        </p:nvSpPr>
        <p:spPr/>
        <p:txBody>
          <a:bodyPr>
            <a:normAutofit/>
          </a:bodyPr>
          <a:lstStyle/>
          <a:p>
            <a:pPr algn="ctr"/>
            <a:r>
              <a:rPr lang="en-GB" dirty="0"/>
              <a:t>W</a:t>
            </a:r>
            <a:r>
              <a:rPr lang="en-GB" dirty="0" smtClean="0"/>
              <a:t>atch </a:t>
            </a:r>
            <a:r>
              <a:rPr lang="en-GB" dirty="0"/>
              <a:t>the </a:t>
            </a:r>
            <a:r>
              <a:rPr lang="en-GB" dirty="0" smtClean="0"/>
              <a:t>orchestral </a:t>
            </a:r>
            <a:r>
              <a:rPr lang="en-GB" dirty="0"/>
              <a:t>performance</a:t>
            </a:r>
          </a:p>
        </p:txBody>
      </p:sp>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4055" t="23684" r="16899" b="23465"/>
          <a:stretch/>
        </p:blipFill>
        <p:spPr bwMode="auto">
          <a:xfrm>
            <a:off x="813089" y="1908018"/>
            <a:ext cx="7547674" cy="324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5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9</a:t>
            </a:fld>
            <a:endParaRPr lang="en-US"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itle 4"/>
          <p:cNvSpPr txBox="1">
            <a:spLocks/>
          </p:cNvSpPr>
          <p:nvPr/>
        </p:nvSpPr>
        <p:spPr>
          <a:xfrm>
            <a:off x="1044602" y="1298279"/>
            <a:ext cx="7012582" cy="84347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400" dirty="0" smtClean="0"/>
              <a:t>Reflect</a:t>
            </a:r>
            <a:endParaRPr lang="en-GB" sz="4400" dirty="0"/>
          </a:p>
        </p:txBody>
      </p:sp>
      <p:sp>
        <p:nvSpPr>
          <p:cNvPr id="15" name="Content Placeholder 5"/>
          <p:cNvSpPr>
            <a:spLocks noGrp="1"/>
          </p:cNvSpPr>
          <p:nvPr>
            <p:ph idx="1"/>
          </p:nvPr>
        </p:nvSpPr>
        <p:spPr>
          <a:xfrm>
            <a:off x="1044601" y="2417736"/>
            <a:ext cx="7123005" cy="3938613"/>
          </a:xfrm>
        </p:spPr>
        <p:txBody>
          <a:bodyPr>
            <a:normAutofit/>
          </a:bodyPr>
          <a:lstStyle/>
          <a:p>
            <a:r>
              <a:rPr lang="en-GB" b="0" dirty="0"/>
              <a:t>a)	Did you like the music?</a:t>
            </a:r>
          </a:p>
          <a:p>
            <a:r>
              <a:rPr lang="en-GB" b="0" dirty="0"/>
              <a:t>b)	How did it make you feel?</a:t>
            </a:r>
          </a:p>
          <a:p>
            <a:r>
              <a:rPr lang="en-GB" b="0" dirty="0"/>
              <a:t>c)	If you could float off anywhere, where would </a:t>
            </a:r>
            <a:r>
              <a:rPr lang="en-GB" b="0" dirty="0" smtClean="0"/>
              <a:t>	you </a:t>
            </a:r>
            <a:r>
              <a:rPr lang="en-GB" b="0" dirty="0"/>
              <a:t>go? </a:t>
            </a:r>
          </a:p>
          <a:p>
            <a:r>
              <a:rPr lang="en-GB" b="0" dirty="0"/>
              <a:t>d)	What would you see down below?</a:t>
            </a:r>
          </a:p>
        </p:txBody>
      </p:sp>
      <p:pic>
        <p:nvPicPr>
          <p:cNvPr id="16" name="Picture 4" descr="C:\Users\tenpib01\AppData\Local\Microsoft\Windows\Temporary Internet Files\Content.IE5\9E8I0P9F\135508206124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378" y="5137693"/>
            <a:ext cx="2131529" cy="115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50093"/>
      </p:ext>
    </p:extLst>
  </p:cSld>
  <p:clrMapOvr>
    <a:masterClrMapping/>
  </p:clrMapOvr>
</p:sld>
</file>

<file path=ppt/theme/theme1.xml><?xml version="1.0" encoding="utf-8"?>
<a:theme xmlns:a="http://schemas.openxmlformats.org/drawingml/2006/main" name="TenP 2017 Test v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TenP 2017 Test v2b.potx</Template>
  <TotalTime>2380</TotalTime>
  <Words>1459</Words>
  <Application>Microsoft Office PowerPoint</Application>
  <PresentationFormat>On-screen Show (4:3)</PresentationFormat>
  <Paragraphs>664</Paragraphs>
  <Slides>32</Slides>
  <Notes>30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TenP 2017 Test v2b</vt:lpstr>
      <vt:lpstr>Office Theme</vt:lpstr>
      <vt:lpstr>PowerPoint Presentation</vt:lpstr>
      <vt:lpstr>Lesson outcomes</vt:lpstr>
      <vt:lpstr>Curriculum checklist</vt:lpstr>
      <vt:lpstr>Glossary of music terms</vt:lpstr>
      <vt:lpstr>PowerPoint Presentation</vt:lpstr>
      <vt:lpstr>Background – the composer</vt:lpstr>
      <vt:lpstr>Background – the music</vt:lpstr>
      <vt:lpstr>Watch the orchestral performance</vt:lpstr>
      <vt:lpstr>PowerPoint Presentation</vt:lpstr>
      <vt:lpstr>PowerPoint Presentation</vt:lpstr>
      <vt:lpstr>Write your own poem!</vt:lpstr>
      <vt:lpstr>PowerPoint Presentation</vt:lpstr>
      <vt:lpstr>PowerPoint Presentation</vt:lpstr>
      <vt:lpstr>PowerPoint Presentation</vt:lpstr>
      <vt:lpstr>PowerPoint Presentation</vt:lpstr>
      <vt:lpstr>Create your own piece</vt:lpstr>
      <vt:lpstr>PowerPoint Presentation</vt:lpstr>
      <vt:lpstr>PowerPoint Presentation</vt:lpstr>
      <vt:lpstr>Create your own class version</vt:lpstr>
      <vt:lpstr>PowerPoint Presentation</vt:lpstr>
      <vt:lpstr>PowerPoint Presentation</vt:lpstr>
      <vt:lpstr>Follow the conductor</vt:lpstr>
      <vt:lpstr>PowerPoint Presentation</vt:lpstr>
      <vt:lpstr>PowerPoint Presentation</vt:lpstr>
      <vt:lpstr>PowerPoint Presentation</vt:lpstr>
      <vt:lpstr>Let’s use instruments!</vt:lpstr>
      <vt:lpstr>Structure your piece</vt:lpstr>
      <vt:lpstr>PowerPoint Presentation</vt:lpstr>
      <vt:lpstr>Let’s use instruments!</vt:lpstr>
      <vt:lpstr>PowerPoint Presentation</vt:lpstr>
      <vt:lpstr>PowerPoint Presentation</vt:lpstr>
      <vt:lpstr>Taking it further – cross-curricular activities</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Warmington</dc:creator>
  <cp:lastModifiedBy>Chloe Shrimpton</cp:lastModifiedBy>
  <cp:revision>130</cp:revision>
  <dcterms:created xsi:type="dcterms:W3CDTF">2017-08-23T12:43:02Z</dcterms:created>
  <dcterms:modified xsi:type="dcterms:W3CDTF">2018-08-04T14:33:11Z</dcterms:modified>
</cp:coreProperties>
</file>