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0" r:id="rId2"/>
    <p:sldId id="256" r:id="rId3"/>
    <p:sldId id="258" r:id="rId4"/>
    <p:sldId id="259" r:id="rId5"/>
    <p:sldId id="261" r:id="rId6"/>
    <p:sldId id="287" r:id="rId7"/>
    <p:sldId id="265" r:id="rId8"/>
    <p:sldId id="266" r:id="rId9"/>
    <p:sldId id="267" r:id="rId10"/>
    <p:sldId id="268" r:id="rId11"/>
    <p:sldId id="269" r:id="rId12"/>
    <p:sldId id="270" r:id="rId13"/>
    <p:sldId id="275" r:id="rId14"/>
    <p:sldId id="286" r:id="rId15"/>
    <p:sldId id="271" r:id="rId16"/>
    <p:sldId id="279" r:id="rId17"/>
    <p:sldId id="277" r:id="rId18"/>
    <p:sldId id="272" r:id="rId19"/>
    <p:sldId id="281" r:id="rId20"/>
    <p:sldId id="280" r:id="rId21"/>
    <p:sldId id="273" r:id="rId22"/>
    <p:sldId id="282" r:id="rId23"/>
    <p:sldId id="283" r:id="rId24"/>
    <p:sldId id="274" r:id="rId25"/>
    <p:sldId id="284" r:id="rId26"/>
    <p:sldId id="285"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955" autoAdjust="0"/>
  </p:normalViewPr>
  <p:slideViewPr>
    <p:cSldViewPr>
      <p:cViewPr varScale="1">
        <p:scale>
          <a:sx n="67" d="100"/>
          <a:sy n="67"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t>25/07/2019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t>‹#›</a:t>
            </a:fld>
            <a:endParaRPr lang="en-GB"/>
          </a:p>
        </p:txBody>
      </p:sp>
    </p:spTree>
    <p:extLst>
      <p:ext uri="{BB962C8B-B14F-4D97-AF65-F5344CB8AC3E}">
        <p14:creationId xmlns:p14="http://schemas.microsoft.com/office/powerpoint/2010/main"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to your class that you are going to begin a six-week music project focusing on a fantastic piece of music by a composer called Ravi Shankar. He was a musician, performer and composer who made Indian music popular all around the world.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Watch the BBC Ten Pieces Trailblazer</a:t>
            </a:r>
            <a:r>
              <a:rPr lang="en-GB"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film </a:t>
            </a:r>
            <a:r>
              <a:rPr lang="en-US" sz="1200" kern="1200" dirty="0" smtClean="0">
                <a:solidFill>
                  <a:schemeClr val="tx1"/>
                </a:solidFill>
                <a:effectLst/>
                <a:latin typeface="+mn-lt"/>
                <a:ea typeface="+mn-ea"/>
                <a:cs typeface="+mn-cs"/>
              </a:rPr>
              <a:t>and have a discussion about what you have seen.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Listening task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Watch the full orchestral</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performance next and ask your children afterwards to list the instruments they have seen on screen. Write these instruments on the board. As well as a full list of orchestral instruments the children will have seen a lot of percussion instruments and the sitar, here’s the full list: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Woodwind: Piccolo, Flute, Oboe, </a:t>
            </a:r>
            <a:r>
              <a:rPr lang="en-US" sz="1200" kern="1200" dirty="0" err="1" smtClean="0">
                <a:solidFill>
                  <a:schemeClr val="tx1"/>
                </a:solidFill>
                <a:effectLst/>
                <a:latin typeface="+mn-lt"/>
                <a:ea typeface="+mn-ea"/>
                <a:cs typeface="+mn-cs"/>
              </a:rPr>
              <a:t>Cor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Anglais</a:t>
            </a:r>
            <a:r>
              <a:rPr lang="en-US" sz="1200" kern="1200" dirty="0" smtClean="0">
                <a:solidFill>
                  <a:schemeClr val="tx1"/>
                </a:solidFill>
                <a:effectLst/>
                <a:latin typeface="+mn-lt"/>
                <a:ea typeface="+mn-ea"/>
                <a:cs typeface="+mn-cs"/>
              </a:rPr>
              <a:t>, Clarinet, Bass Clarinet, Bassoon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Brass: French horn, Trumpet, Trombone, Bass trombone, Tuba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Percussion: Triangle, Bass drum, Cymbal, Whip, Bongos, Woodblock, Xylophone, Marimba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Strings: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Harp, Violin, Viola, Cello, Double Bass, Sitar</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Ravi Shankar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the first musician to add the sitar to the western orchestra and it is still very unusual to see it there alongside the violins and cellos, etc.</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Divide your class into groups </a:t>
            </a:r>
            <a:r>
              <a:rPr lang="en-US" sz="1200" kern="1200" dirty="0" smtClean="0">
                <a:solidFill>
                  <a:schemeClr val="tx1"/>
                </a:solidFill>
                <a:effectLst/>
                <a:latin typeface="+mn-lt"/>
                <a:ea typeface="+mn-ea"/>
                <a:cs typeface="+mn-cs"/>
              </a:rPr>
              <a:t>so that each group has access to the internet. Divide up the instrument list above among the groups. For example, if you have four groups, you could give them woodwind, brass, percussion, strings; if you have enough computers to work in pairs, each pair might get just one or two instruments. Your children’s task is to research their instrument/s and find out three facts about it.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You could even work individually and share access to the internet – each child will therefore get one instrument to research.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When this is achieved, </a:t>
            </a:r>
            <a:r>
              <a:rPr lang="en-US" sz="1200" kern="1200" dirty="0" smtClean="0">
                <a:solidFill>
                  <a:schemeClr val="tx1"/>
                </a:solidFill>
                <a:effectLst/>
                <a:latin typeface="+mn-lt"/>
                <a:ea typeface="+mn-ea"/>
                <a:cs typeface="+mn-cs"/>
              </a:rPr>
              <a:t>ask your children to draw their instrument (they could choose their </a:t>
            </a:r>
            <a:r>
              <a:rPr lang="en-US" sz="1200" kern="1200" dirty="0" err="1" smtClean="0">
                <a:solidFill>
                  <a:schemeClr val="tx1"/>
                </a:solidFill>
                <a:effectLst/>
                <a:latin typeface="+mn-lt"/>
                <a:ea typeface="+mn-ea"/>
                <a:cs typeface="+mn-cs"/>
              </a:rPr>
              <a:t>favourite</a:t>
            </a:r>
            <a:r>
              <a:rPr lang="en-US" sz="1200" kern="1200" dirty="0" smtClean="0">
                <a:solidFill>
                  <a:schemeClr val="tx1"/>
                </a:solidFill>
                <a:effectLst/>
                <a:latin typeface="+mn-lt"/>
                <a:ea typeface="+mn-ea"/>
                <a:cs typeface="+mn-cs"/>
              </a:rPr>
              <a:t> one if working with a large group) and write their facts on the drawing.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 they might draw the violin and then label its bridge, bow and strings.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encourage each group to show their drawings and reveal their facts. Challenge your class to arrange their drawings into the order the musicians sit in. You could turn this into a display of all the instruments of the orchestra (plus sitar).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7</a:t>
            </a:fld>
            <a:endParaRPr lang="en-GB"/>
          </a:p>
        </p:txBody>
      </p:sp>
    </p:spTree>
    <p:extLst>
      <p:ext uri="{BB962C8B-B14F-4D97-AF65-F5344CB8AC3E}">
        <p14:creationId xmlns:p14="http://schemas.microsoft.com/office/powerpoint/2010/main" val="10166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your children to sit in a large circle and pass some sounds around like a clap, a ‘</a:t>
            </a:r>
            <a:r>
              <a:rPr lang="en-US" sz="1200" kern="1200" dirty="0" err="1" smtClean="0">
                <a:solidFill>
                  <a:schemeClr val="tx1"/>
                </a:solidFill>
                <a:effectLst/>
                <a:latin typeface="+mn-lt"/>
                <a:ea typeface="+mn-ea"/>
                <a:cs typeface="+mn-cs"/>
              </a:rPr>
              <a:t>ssh</a:t>
            </a:r>
            <a:r>
              <a:rPr lang="en-US" sz="1200" kern="1200" dirty="0" smtClean="0">
                <a:solidFill>
                  <a:schemeClr val="tx1"/>
                </a:solidFill>
                <a:effectLst/>
                <a:latin typeface="+mn-lt"/>
                <a:ea typeface="+mn-ea"/>
                <a:cs typeface="+mn-cs"/>
              </a:rPr>
              <a:t>’ and any other sounds and gestures they might suggest. Finally, ask your children to join you in making a quiet rumble by patting your knees quickly.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sound is similar to a ‘</a:t>
            </a:r>
            <a:r>
              <a:rPr lang="en-US" sz="1200" u="sng" kern="1200" dirty="0" smtClean="0">
                <a:solidFill>
                  <a:schemeClr val="tx1"/>
                </a:solidFill>
                <a:effectLst/>
                <a:latin typeface="+mn-lt"/>
                <a:ea typeface="+mn-ea"/>
                <a:cs typeface="+mn-cs"/>
              </a:rPr>
              <a:t>drone</a:t>
            </a:r>
            <a:r>
              <a:rPr lang="en-US" sz="1200" kern="1200" dirty="0" smtClean="0">
                <a:solidFill>
                  <a:schemeClr val="tx1"/>
                </a:solidFill>
                <a:effectLst/>
                <a:latin typeface="+mn-lt"/>
                <a:ea typeface="+mn-ea"/>
                <a:cs typeface="+mn-cs"/>
              </a:rPr>
              <a:t>’ – i.e. a long note played at the bottom of the music. There is a drone almost all of the way through the type of Indian music Ravi Shankar played and there is often a drone in his symphony.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err="1" smtClean="0">
                <a:solidFill>
                  <a:schemeClr val="tx1"/>
                </a:solidFill>
                <a:effectLst/>
                <a:latin typeface="+mn-lt"/>
                <a:ea typeface="+mn-ea"/>
                <a:cs typeface="+mn-cs"/>
              </a:rPr>
              <a:t>Practise</a:t>
            </a:r>
            <a:r>
              <a:rPr lang="en-US" sz="1200" b="1" kern="1200" dirty="0" smtClean="0">
                <a:solidFill>
                  <a:schemeClr val="tx1"/>
                </a:solidFill>
                <a:effectLst/>
                <a:latin typeface="+mn-lt"/>
                <a:ea typeface="+mn-ea"/>
                <a:cs typeface="+mn-cs"/>
              </a:rPr>
              <a:t> your drone</a:t>
            </a:r>
            <a:r>
              <a:rPr lang="en-US" sz="1200" kern="1200" dirty="0" smtClean="0">
                <a:solidFill>
                  <a:schemeClr val="tx1"/>
                </a:solidFill>
                <a:effectLst/>
                <a:latin typeface="+mn-lt"/>
                <a:ea typeface="+mn-ea"/>
                <a:cs typeface="+mn-cs"/>
              </a:rPr>
              <a:t> (knee rumble) again and this time add a vocal sound by asking everyone to hum a low pitch too. Try just the vocal drone alone, if you have a xylophone or piano nearby play a low D and ask your children to hum it. D is the pitch of Shankar’s drone and the most important note in his symphony.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Shankar’s music uses a raga </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a scale used in Indian music. The notes of the raga give Shankar’s symphony its special and unique sound.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Place a xylophone </a:t>
            </a:r>
            <a:r>
              <a:rPr lang="en-US" sz="1200" kern="1200" dirty="0" smtClean="0">
                <a:solidFill>
                  <a:schemeClr val="tx1"/>
                </a:solidFill>
                <a:effectLst/>
                <a:latin typeface="+mn-lt"/>
                <a:ea typeface="+mn-ea"/>
                <a:cs typeface="+mn-cs"/>
              </a:rPr>
              <a:t>in the middle of your circle with, if possible, the pitches on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Most classroom xylophones feature just the ‘white notes’ but many come with additional F# and Bb. If you can find these notes, simply replace the F with F# and the B with Bb. If you haven’t got these notes, just use as many as you can find (i.e. perhaps just D, E, F#, G).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the sitar soloist often improvises (i.e. makes it up on the spot). The soloist can play whatever they like as long as they stick to the notes of the raga.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Choose a volunteer </a:t>
            </a:r>
            <a:r>
              <a:rPr lang="en-US" sz="1200" kern="1200" dirty="0" smtClean="0">
                <a:solidFill>
                  <a:schemeClr val="tx1"/>
                </a:solidFill>
                <a:effectLst/>
                <a:latin typeface="+mn-lt"/>
                <a:ea typeface="+mn-ea"/>
                <a:cs typeface="+mn-cs"/>
              </a:rPr>
              <a:t>to come forward and improvise a solo on the xylophone while the rest of the class hums and taps the drone. When the soloist has finished s/he simply chooses the next soloist and switches places with her/him. Challenge the class to keep the drone going while the soloists switch over and keep going in this way until everyone who wants to has had a go.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You may wish to add some instruments to your drone – any instrument that can play a long, low D will work. You could also add a soft rumble from a drum or a shimmer from a shaker. Appoint a conductor to signal changes in volume – this will help to keep the drone players engaged.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 your session by choosing the best three or four soloists, and the best combination of instruments for the drone and making a quick version of your piece so far. Make sure that everyone understands the elements you have used today – drones, raga and improvised solos.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12</a:t>
            </a:fld>
            <a:endParaRPr lang="en-GB"/>
          </a:p>
        </p:txBody>
      </p:sp>
    </p:spTree>
    <p:extLst>
      <p:ext uri="{BB962C8B-B14F-4D97-AF65-F5344CB8AC3E}">
        <p14:creationId xmlns:p14="http://schemas.microsoft.com/office/powerpoint/2010/main" val="360779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Start with your class sitting in a circle and practise your drone again. Remind your children of the music they worked on last lesson. Play a game of ‘copy me’: clap a rhythm, sing a tune or make a gesture and ask your children to copy it back. Keep going until you say ‘stop’. You can then choose a child to be the leader and play the game again.</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Place two xylophones in the middle of the circle with just these two pitches on them: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and choose two volunteers.</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your volunteers </a:t>
            </a:r>
            <a:r>
              <a:rPr lang="en-US" sz="1200" kern="1200" dirty="0" smtClean="0">
                <a:solidFill>
                  <a:schemeClr val="tx1"/>
                </a:solidFill>
                <a:effectLst/>
                <a:latin typeface="+mn-lt"/>
                <a:ea typeface="+mn-ea"/>
                <a:cs typeface="+mn-cs"/>
              </a:rPr>
              <a:t>to repeat the ‘copy me’ game using the xylophones and just these two pitches. So, player A plays something on their xylophone and B copies it as closely as possible. There are no rules other than whatever is played must be easy enough to repeat back exactly. This game isn’t about catching the other player out, it is about communicating an idea clearly so that it can be copied.</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Have several goes at this </a:t>
            </a:r>
            <a:r>
              <a:rPr lang="en-US" sz="1200" kern="1200" dirty="0" smtClean="0">
                <a:solidFill>
                  <a:schemeClr val="tx1"/>
                </a:solidFill>
                <a:effectLst/>
                <a:latin typeface="+mn-lt"/>
                <a:ea typeface="+mn-ea"/>
                <a:cs typeface="+mn-cs"/>
              </a:rPr>
              <a:t>switching the pairs of players. Explain that in music, this is called ‘</a:t>
            </a:r>
            <a:r>
              <a:rPr lang="en-US" sz="1200" u="sng" kern="1200" dirty="0" smtClean="0">
                <a:solidFill>
                  <a:schemeClr val="tx1"/>
                </a:solidFill>
                <a:effectLst/>
                <a:latin typeface="+mn-lt"/>
                <a:ea typeface="+mn-ea"/>
                <a:cs typeface="+mn-cs"/>
              </a:rPr>
              <a:t>call and response</a:t>
            </a:r>
            <a:r>
              <a:rPr lang="en-US" sz="1200" kern="1200" dirty="0" smtClean="0">
                <a:solidFill>
                  <a:schemeClr val="tx1"/>
                </a:solidFill>
                <a:effectLst/>
                <a:latin typeface="+mn-lt"/>
                <a:ea typeface="+mn-ea"/>
                <a:cs typeface="+mn-cs"/>
              </a:rPr>
              <a:t>’ and Shankar uses it a lot in his symphony.</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Split the class </a:t>
            </a:r>
            <a:r>
              <a:rPr lang="en-US" sz="1200" kern="1200" dirty="0" smtClean="0">
                <a:solidFill>
                  <a:schemeClr val="tx1"/>
                </a:solidFill>
                <a:effectLst/>
                <a:latin typeface="+mn-lt"/>
                <a:ea typeface="+mn-ea"/>
                <a:cs typeface="+mn-cs"/>
              </a:rPr>
              <a:t>into an even number of groups. Give each group the same set of instruments ensuring that at least one player has something able to play a D and an A. Beginner musicians may use the instrument they are learning – D and A are often among the first notes they will learn. It will also be useful to have a woodblock in each group keeping a steady pulse.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Challenge </a:t>
            </a:r>
            <a:r>
              <a:rPr lang="en-US" sz="1200" kern="1200" dirty="0" smtClean="0">
                <a:solidFill>
                  <a:schemeClr val="tx1"/>
                </a:solidFill>
                <a:effectLst/>
                <a:latin typeface="+mn-lt"/>
                <a:ea typeface="+mn-ea"/>
                <a:cs typeface="+mn-cs"/>
              </a:rPr>
              <a:t>each group to make a short ‘call’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just these two notes and any other unpitched sounds they like. Again, the only rule is that the ‘call’ is simple enough for it to be copied immediately and this time all team members must play the same rhythm at the same time.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Adding words to the ‘call’ may help with memory, for example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hear each group one by one. Check that the ‘call’ is clear and everyone in the group is playing the same thing at the same time. Play the game of call and response using these new ideas like this: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Group 1: 	Call</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Full class: 	Response (copies)</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Group 2: 	Call</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Full class: 	Response (copies) </a:t>
            </a:r>
            <a:r>
              <a:rPr lang="en-US" sz="1200" i="1" kern="1200" dirty="0" err="1" smtClean="0">
                <a:solidFill>
                  <a:schemeClr val="tx1"/>
                </a:solidFill>
                <a:effectLst/>
                <a:latin typeface="+mn-lt"/>
                <a:ea typeface="+mn-ea"/>
                <a:cs typeface="+mn-cs"/>
              </a:rPr>
              <a:t>etc</a:t>
            </a:r>
            <a:r>
              <a:rPr lang="en-US"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Ask all of the woodblock players to play the same pulse steadily, throughout. Use the words to help with any tricky rhythms.</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 ask your children to suggest an order for this. They might like to think about moving from the quietest call to the loudest, or the shortest to the longest. They can also repeat any patterns that they particularly like. When this order is decided on, write it down on the board carefully and play through it one last time to end the lesson.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15</a:t>
            </a:fld>
            <a:endParaRPr lang="en-GB"/>
          </a:p>
        </p:txBody>
      </p:sp>
    </p:spTree>
    <p:extLst>
      <p:ext uri="{BB962C8B-B14F-4D97-AF65-F5344CB8AC3E}">
        <p14:creationId xmlns:p14="http://schemas.microsoft.com/office/powerpoint/2010/main" val="12710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Warm-up. </a:t>
            </a:r>
            <a:r>
              <a:rPr lang="en-US" sz="1200" kern="1200" dirty="0" smtClean="0">
                <a:solidFill>
                  <a:schemeClr val="tx1"/>
                </a:solidFill>
                <a:effectLst/>
                <a:latin typeface="+mn-lt"/>
                <a:ea typeface="+mn-ea"/>
                <a:cs typeface="+mn-cs"/>
              </a:rPr>
              <a:t>Today’s lesson features singing so lead your class in a vocal warm-up, such as the one below: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Raise your left hand and make a nice, long ‘</a:t>
            </a:r>
            <a:r>
              <a:rPr lang="en-US" sz="1200" kern="1200" dirty="0" err="1" smtClean="0">
                <a:solidFill>
                  <a:schemeClr val="tx1"/>
                </a:solidFill>
                <a:effectLst/>
                <a:latin typeface="+mn-lt"/>
                <a:ea typeface="+mn-ea"/>
                <a:cs typeface="+mn-cs"/>
              </a:rPr>
              <a:t>hmmmm</a:t>
            </a:r>
            <a:r>
              <a:rPr lang="en-US" sz="1200" kern="1200" dirty="0" smtClean="0">
                <a:solidFill>
                  <a:schemeClr val="tx1"/>
                </a:solidFill>
                <a:effectLst/>
                <a:latin typeface="+mn-lt"/>
                <a:ea typeface="+mn-ea"/>
                <a:cs typeface="+mn-cs"/>
              </a:rPr>
              <a:t>!’ sound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Raise your right hand and make a short, horrible ‘</a:t>
            </a:r>
            <a:r>
              <a:rPr lang="en-US" sz="1200" kern="1200" dirty="0" err="1" smtClean="0">
                <a:solidFill>
                  <a:schemeClr val="tx1"/>
                </a:solidFill>
                <a:effectLst/>
                <a:latin typeface="+mn-lt"/>
                <a:ea typeface="+mn-ea"/>
                <a:cs typeface="+mn-cs"/>
              </a:rPr>
              <a:t>urgh</a:t>
            </a:r>
            <a:r>
              <a:rPr lang="en-US" sz="1200" kern="1200" dirty="0" smtClean="0">
                <a:solidFill>
                  <a:schemeClr val="tx1"/>
                </a:solidFill>
                <a:effectLst/>
                <a:latin typeface="+mn-lt"/>
                <a:ea typeface="+mn-ea"/>
                <a:cs typeface="+mn-cs"/>
              </a:rPr>
              <a:t>!’ sound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your children to follow your hand signals, when you raise the left hand they must make the nice sound, when you raise your right hand they make the horrible sound. Try to catch the children out by raising your hands randomly and without a pattern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Taking it a step further, ask the children to make a high-pitched nice or horrible sound when your hand is held high up and a low-pitched nice or horrible sound when it is held down low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can also try sliding your hands up and down as the children slide the sounds up and down in pitch</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Repeat </a:t>
            </a:r>
            <a:r>
              <a:rPr lang="en-US" sz="1200" kern="1200" dirty="0" smtClean="0">
                <a:solidFill>
                  <a:schemeClr val="tx1"/>
                </a:solidFill>
                <a:effectLst/>
                <a:latin typeface="+mn-lt"/>
                <a:ea typeface="+mn-ea"/>
                <a:cs typeface="+mn-cs"/>
              </a:rPr>
              <a:t>the ‘copy me’ (or ‘call and response’) game from last lesson but with vocal sounds. You can make random sounds as well as short fragments of melody.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that Shankar uses Indian drum syllables in his symphony. These are short sounds used to teach and remember rhythms in South Indian Carnatic music. Shankar makes an exciting melody out of them and places it near the end of his piece.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call and response, teach it to your children. They can also play it on xylophones – it uses the same notes as their improvised solos in lesson 2 – and ask your woodblock players from the last lesson to provide a steady pulse throughout this.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structure of this melody is very flexible. You may wish to repeat sections several times, perform the lines in a different order or even omit a section.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a class version of this tune featuring:</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Singing (and/or played on instruments)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Woodblock pulse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Drone (on D, or a quiet rumble)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Make sure you record or write down what you have created this lesson, the order of events and who played what.</a:t>
            </a:r>
          </a:p>
        </p:txBody>
      </p:sp>
      <p:sp>
        <p:nvSpPr>
          <p:cNvPr id="4" name="Slide Number Placeholder 3"/>
          <p:cNvSpPr>
            <a:spLocks noGrp="1"/>
          </p:cNvSpPr>
          <p:nvPr>
            <p:ph type="sldNum" sz="quarter" idx="10"/>
          </p:nvPr>
        </p:nvSpPr>
        <p:spPr/>
        <p:txBody>
          <a:bodyPr/>
          <a:lstStyle/>
          <a:p>
            <a:fld id="{08E0173E-EBA2-48AB-9925-0CC0F9A67AEC}" type="slidenum">
              <a:rPr lang="en-GB" smtClean="0"/>
              <a:t>18</a:t>
            </a:fld>
            <a:endParaRPr lang="en-GB"/>
          </a:p>
        </p:txBody>
      </p:sp>
    </p:spTree>
    <p:extLst>
      <p:ext uri="{BB962C8B-B14F-4D97-AF65-F5344CB8AC3E}">
        <p14:creationId xmlns:p14="http://schemas.microsoft.com/office/powerpoint/2010/main" val="153849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in a large circle with a quick focusing activity and (spoken) reminder of what happened during the last session. You could repeat your ‘copy me’ rhythms or even sing through the song again.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Ravi Shankar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ends his piece with a short, exciting section called a coda. You might want to listen to this bit again, it’s the last two minutes of the piece, after the singing.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Shankar’s coda </a:t>
            </a:r>
            <a:r>
              <a:rPr lang="en-US" sz="1200" kern="1200" dirty="0" smtClean="0">
                <a:solidFill>
                  <a:schemeClr val="tx1"/>
                </a:solidFill>
                <a:effectLst/>
                <a:latin typeface="+mn-lt"/>
                <a:ea typeface="+mn-ea"/>
                <a:cs typeface="+mn-cs"/>
              </a:rPr>
              <a:t>is made up of the following ingredients: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Raga running up and down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Pulse and spiky rhythms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Spilt your class into two groups – </a:t>
            </a:r>
            <a:r>
              <a:rPr lang="en-US" sz="1200" kern="1200" dirty="0" smtClean="0">
                <a:solidFill>
                  <a:schemeClr val="tx1"/>
                </a:solidFill>
                <a:effectLst/>
                <a:latin typeface="+mn-lt"/>
                <a:ea typeface="+mn-ea"/>
                <a:cs typeface="+mn-cs"/>
              </a:rPr>
              <a:t>pitched players and unpitched players. It is important that children remain on the same instrument they have been using since lesson 2.</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Pitched group: </a:t>
            </a:r>
            <a:r>
              <a:rPr lang="en-US" sz="1200" kern="1200" dirty="0" smtClean="0">
                <a:solidFill>
                  <a:schemeClr val="tx1"/>
                </a:solidFill>
                <a:effectLst/>
                <a:latin typeface="+mn-lt"/>
                <a:ea typeface="+mn-ea"/>
                <a:cs typeface="+mn-cs"/>
              </a:rPr>
              <a:t>create a short section that wanders up and down the notes of the raga. It doesn’t have to move all the way up and down, it can ‘get stuck’ in the middle. All the players must be playing the same thing at the same time.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section must end with everyone playing a D together.</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Unpitched group: </a:t>
            </a:r>
            <a:r>
              <a:rPr lang="en-US" sz="1200" kern="1200" dirty="0" smtClean="0">
                <a:solidFill>
                  <a:schemeClr val="tx1"/>
                </a:solidFill>
                <a:effectLst/>
                <a:latin typeface="+mn-lt"/>
                <a:ea typeface="+mn-ea"/>
                <a:cs typeface="+mn-cs"/>
              </a:rPr>
              <a:t>This section must feature a constant, steady pulse but other rhythms or unexpected sound effects may be added to the pulse. For example, the group might want to create some ‘splashy’ sound effects such as a cymbal crash or a short rumble but these sounds must only appear occasionally and unexpectedly.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section must end with one big bang – everyone playing together.</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Bring the groups back together</a:t>
            </a:r>
            <a:r>
              <a:rPr lang="en-US" sz="1200" kern="1200" dirty="0" smtClean="0">
                <a:solidFill>
                  <a:schemeClr val="tx1"/>
                </a:solidFill>
                <a:effectLst/>
                <a:latin typeface="+mn-lt"/>
                <a:ea typeface="+mn-ea"/>
                <a:cs typeface="+mn-cs"/>
              </a:rPr>
              <a:t>, hear each one separately and give some gentle feedback. Ask the class to suggest a way to put these two sections together to make one big coda. Should they begin at the same time or staggered? Can you adapt the speed of the raga to fit with the pulse? How do you line up the endings? You might have to try out a few versions before you decide on the best way to do this.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your coda until it is neat and everyone knows what they are doing. Write it down or record it.</a:t>
            </a:r>
          </a:p>
        </p:txBody>
      </p:sp>
      <p:sp>
        <p:nvSpPr>
          <p:cNvPr id="4" name="Slide Number Placeholder 3"/>
          <p:cNvSpPr>
            <a:spLocks noGrp="1"/>
          </p:cNvSpPr>
          <p:nvPr>
            <p:ph type="sldNum" sz="quarter" idx="10"/>
          </p:nvPr>
        </p:nvSpPr>
        <p:spPr/>
        <p:txBody>
          <a:bodyPr/>
          <a:lstStyle/>
          <a:p>
            <a:fld id="{08E0173E-EBA2-48AB-9925-0CC0F9A67AEC}" type="slidenum">
              <a:rPr lang="en-GB" smtClean="0"/>
              <a:t>21</a:t>
            </a:fld>
            <a:endParaRPr lang="en-GB"/>
          </a:p>
        </p:txBody>
      </p:sp>
    </p:spTree>
    <p:extLst>
      <p:ext uri="{BB962C8B-B14F-4D97-AF65-F5344CB8AC3E}">
        <p14:creationId xmlns:p14="http://schemas.microsoft.com/office/powerpoint/2010/main" val="14006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Sit the children in a circle and quickly lead your vocal ‘copy me’ game to get a bit of focus in the room.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Talk through </a:t>
            </a:r>
            <a:r>
              <a:rPr lang="en-US" sz="1200" kern="1200" dirty="0" smtClean="0">
                <a:solidFill>
                  <a:schemeClr val="tx1"/>
                </a:solidFill>
                <a:effectLst/>
                <a:latin typeface="+mn-lt"/>
                <a:ea typeface="+mn-ea"/>
                <a:cs typeface="+mn-cs"/>
              </a:rPr>
              <a:t>all of the elements they have made so far:</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Improvised solos with drone (lesson 2)</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Call and response two-note patterns (lesson 3)</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Sung syllables (lesson 4)</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Massive coda (lesson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Get the instruments out </a:t>
            </a:r>
            <a:r>
              <a:rPr lang="en-US" sz="1200" kern="1200" dirty="0" smtClean="0">
                <a:solidFill>
                  <a:schemeClr val="tx1"/>
                </a:solidFill>
                <a:effectLst/>
                <a:latin typeface="+mn-lt"/>
                <a:ea typeface="+mn-ea"/>
                <a:cs typeface="+mn-cs"/>
              </a:rPr>
              <a:t>and split back into groups. Give the class just five minutes to remember their ideas and then, working as a full team, slowly put all of these elements back together.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your children </a:t>
            </a:r>
            <a:r>
              <a:rPr lang="en-US" sz="1200" kern="1200" dirty="0" smtClean="0">
                <a:solidFill>
                  <a:schemeClr val="tx1"/>
                </a:solidFill>
                <a:effectLst/>
                <a:latin typeface="+mn-lt"/>
                <a:ea typeface="+mn-ea"/>
                <a:cs typeface="+mn-cs"/>
              </a:rPr>
              <a:t>to suggest an order for these sections so that they run seamlessly together and sound like one piece.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Ravi Shankar’s piece uses the order above, but yours doesn’t have to!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Rehearse your full piece </a:t>
            </a:r>
            <a:r>
              <a:rPr lang="en-US" sz="1200" kern="1200" dirty="0" smtClean="0">
                <a:solidFill>
                  <a:schemeClr val="tx1"/>
                </a:solidFill>
                <a:effectLst/>
                <a:latin typeface="+mn-lt"/>
                <a:ea typeface="+mn-ea"/>
                <a:cs typeface="+mn-cs"/>
              </a:rPr>
              <a:t>fixing any issues that might arise until everyone knows what they are doing and you are ready for a performance.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invite another class to hear your music and tell them all about Ravi Shankar.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24</a:t>
            </a:fld>
            <a:endParaRPr lang="en-GB"/>
          </a:p>
        </p:txBody>
      </p:sp>
    </p:spTree>
    <p:extLst>
      <p:ext uri="{BB962C8B-B14F-4D97-AF65-F5344CB8AC3E}">
        <p14:creationId xmlns:p14="http://schemas.microsoft.com/office/powerpoint/2010/main" val="325276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t>25/07/2019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t>‹#›</a:t>
            </a:fld>
            <a:endParaRPr lang="en-GB"/>
          </a:p>
        </p:txBody>
      </p:sp>
    </p:spTree>
    <p:extLst>
      <p:ext uri="{BB962C8B-B14F-4D97-AF65-F5344CB8AC3E}">
        <p14:creationId xmlns:p14="http://schemas.microsoft.com/office/powerpoint/2010/main"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teach/ten-pieces/classical-music-ravi-shankar-symphony-finale/znk8bdm"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programmes/articles/1w11J8l4r6Gn8xl1ZlPchVd"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send/u16990874?ptrt=https://www.bbc.com/teach/ten-pie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7056783" cy="51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59516" y="1289378"/>
            <a:ext cx="8824968" cy="843478"/>
          </a:xfrm>
        </p:spPr>
        <p:txBody>
          <a:bodyPr>
            <a:noAutofit/>
          </a:bodyPr>
          <a:lstStyle/>
          <a:p>
            <a:pPr algn="ctr"/>
            <a:r>
              <a:rPr lang="en-GB" b="1" dirty="0">
                <a:solidFill>
                  <a:schemeClr val="tx1">
                    <a:lumMod val="85000"/>
                    <a:lumOff val="15000"/>
                  </a:schemeClr>
                </a:solidFill>
              </a:rPr>
              <a:t>W</a:t>
            </a:r>
            <a:r>
              <a:rPr lang="en-GB" b="1" dirty="0" smtClean="0">
                <a:solidFill>
                  <a:schemeClr val="tx1">
                    <a:lumMod val="85000"/>
                    <a:lumOff val="15000"/>
                  </a:schemeClr>
                </a:solidFill>
              </a:rPr>
              <a:t>atch </a:t>
            </a:r>
            <a:r>
              <a:rPr lang="en-GB" b="1" dirty="0">
                <a:solidFill>
                  <a:schemeClr val="tx1">
                    <a:lumMod val="85000"/>
                    <a:lumOff val="15000"/>
                  </a:schemeClr>
                </a:solidFill>
              </a:rPr>
              <a:t>the </a:t>
            </a:r>
            <a:r>
              <a:rPr lang="en-GB" b="1" dirty="0" smtClean="0">
                <a:solidFill>
                  <a:schemeClr val="tx1">
                    <a:lumMod val="85000"/>
                    <a:lumOff val="15000"/>
                  </a:schemeClr>
                </a:solidFill>
              </a:rPr>
              <a:t>orchestral </a:t>
            </a:r>
            <a:r>
              <a:rPr lang="en-GB" b="1" dirty="0">
                <a:solidFill>
                  <a:schemeClr val="tx1">
                    <a:lumMod val="85000"/>
                    <a:lumOff val="15000"/>
                  </a:schemeClr>
                </a:solidFill>
              </a:rPr>
              <a:t>performance</a:t>
            </a:r>
          </a:p>
        </p:txBody>
      </p:sp>
      <p:pic>
        <p:nvPicPr>
          <p:cNvPr id="7" name="Picture Placeholder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280" y="2492896"/>
            <a:ext cx="6039440" cy="3397185"/>
          </a:xfrm>
          <a:prstGeom prst="rect">
            <a:avLst/>
          </a:prstGeom>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70" y="3869958"/>
            <a:ext cx="643059" cy="64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980911" y="1340768"/>
            <a:ext cx="755984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3600" b="1" dirty="0">
                <a:solidFill>
                  <a:schemeClr val="tx1">
                    <a:lumMod val="85000"/>
                    <a:lumOff val="15000"/>
                  </a:schemeClr>
                </a:solidFill>
              </a:rPr>
              <a:t>List the instruments you have seen in the performance</a:t>
            </a:r>
          </a:p>
          <a:p>
            <a:pPr marL="0" indent="0" algn="ctr">
              <a:buNone/>
            </a:pPr>
            <a:endParaRPr lang="en-GB" sz="2800" b="1" dirty="0" smtClean="0"/>
          </a:p>
          <a:p>
            <a:pPr marL="0" indent="0" algn="ctr">
              <a:buNone/>
            </a:pPr>
            <a:endParaRPr lang="en-GB" sz="2800" b="1" dirty="0" smtClean="0"/>
          </a:p>
          <a:p>
            <a:pPr marL="0" indent="0" algn="ctr">
              <a:buNone/>
            </a:pPr>
            <a:endParaRPr lang="en-GB" sz="2800" b="1" dirty="0"/>
          </a:p>
          <a:p>
            <a:pPr marL="0" indent="0" algn="ctr">
              <a:buNone/>
            </a:pPr>
            <a:endParaRPr lang="en-GB" sz="2800" b="1" dirty="0" smtClean="0"/>
          </a:p>
          <a:p>
            <a:pPr marL="0" indent="0" algn="ctr">
              <a:buNone/>
            </a:pPr>
            <a:endParaRPr lang="en-GB" sz="2800" b="1" dirty="0"/>
          </a:p>
          <a:p>
            <a:pPr marL="0" indent="0" algn="ctr">
              <a:buNone/>
            </a:pPr>
            <a:endParaRPr lang="en-GB" sz="1400" b="1" dirty="0" smtClean="0"/>
          </a:p>
          <a:p>
            <a:pPr marL="0" indent="0" algn="ctr">
              <a:buNone/>
            </a:pPr>
            <a:r>
              <a:rPr lang="en-GB" sz="2800" dirty="0" smtClean="0">
                <a:solidFill>
                  <a:schemeClr val="tx1">
                    <a:lumMod val="85000"/>
                    <a:lumOff val="15000"/>
                  </a:schemeClr>
                </a:solidFill>
              </a:rPr>
              <a:t>Draw </a:t>
            </a:r>
            <a:r>
              <a:rPr lang="en-GB" sz="2800" dirty="0">
                <a:solidFill>
                  <a:schemeClr val="tx1">
                    <a:lumMod val="85000"/>
                    <a:lumOff val="15000"/>
                  </a:schemeClr>
                </a:solidFill>
              </a:rPr>
              <a:t>one of these instruments (you can use the internet to see what they all look like)</a:t>
            </a:r>
          </a:p>
        </p:txBody>
      </p:sp>
      <p:pic>
        <p:nvPicPr>
          <p:cNvPr id="11" name="Picture Placeholder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852" y="2636912"/>
            <a:ext cx="4511964" cy="2537979"/>
          </a:xfrm>
          <a:prstGeom prst="rect">
            <a:avLst/>
          </a:prstGeom>
        </p:spPr>
      </p:pic>
    </p:spTree>
    <p:extLst>
      <p:ext uri="{BB962C8B-B14F-4D97-AF65-F5344CB8AC3E}">
        <p14:creationId xmlns:p14="http://schemas.microsoft.com/office/powerpoint/2010/main" val="114212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2203004"/>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2</a:t>
            </a:r>
          </a:p>
          <a:p>
            <a:pPr marL="0" indent="0" algn="ctr">
              <a:buNone/>
            </a:pPr>
            <a:r>
              <a:rPr lang="en-GB" sz="3600" dirty="0" smtClean="0">
                <a:solidFill>
                  <a:schemeClr val="tx1">
                    <a:lumMod val="85000"/>
                    <a:lumOff val="15000"/>
                  </a:schemeClr>
                </a:solidFill>
              </a:rPr>
              <a:t>Ragas, drones and solos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3220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1043608" y="1628800"/>
            <a:ext cx="7488832" cy="1944216"/>
          </a:xfrm>
        </p:spPr>
        <p:txBody>
          <a:bodyPr>
            <a:noAutofit/>
          </a:bodyPr>
          <a:lstStyle/>
          <a:p>
            <a:pPr marL="571500" lvl="0" indent="-571500" algn="l">
              <a:buFont typeface="Arial" panose="020B0604020202020204" pitchFamily="34" charset="0"/>
              <a:buChar char="•"/>
            </a:pPr>
            <a:r>
              <a:rPr lang="en-GB" sz="3600" dirty="0">
                <a:solidFill>
                  <a:schemeClr val="tx1">
                    <a:lumMod val="85000"/>
                    <a:lumOff val="15000"/>
                  </a:schemeClr>
                </a:solidFill>
              </a:rPr>
              <a:t>Pat your knees quickly – this sounds like a ‘</a:t>
            </a:r>
            <a:r>
              <a:rPr lang="en-GB" sz="3600" dirty="0" smtClean="0">
                <a:solidFill>
                  <a:schemeClr val="tx1">
                    <a:lumMod val="85000"/>
                    <a:lumOff val="15000"/>
                  </a:schemeClr>
                </a:solidFill>
              </a:rPr>
              <a:t>drone’</a:t>
            </a:r>
            <a:r>
              <a:rPr lang="en-GB" sz="3600" dirty="0">
                <a:solidFill>
                  <a:schemeClr val="tx1">
                    <a:lumMod val="85000"/>
                    <a:lumOff val="15000"/>
                  </a:schemeClr>
                </a:solidFill>
              </a:rPr>
              <a:t/>
            </a:r>
            <a:br>
              <a:rPr lang="en-GB" sz="3600" dirty="0">
                <a:solidFill>
                  <a:schemeClr val="tx1">
                    <a:lumMod val="85000"/>
                    <a:lumOff val="15000"/>
                  </a:schemeClr>
                </a:solidFill>
              </a:rPr>
            </a:br>
            <a:endParaRPr lang="en-GB" sz="3600" dirty="0">
              <a:solidFill>
                <a:schemeClr val="tx1">
                  <a:lumMod val="85000"/>
                  <a:lumOff val="15000"/>
                </a:schemeClr>
              </a:solidFill>
            </a:endParaRPr>
          </a:p>
        </p:txBody>
      </p:sp>
      <p:sp>
        <p:nvSpPr>
          <p:cNvPr id="7" name="Title 4"/>
          <p:cNvSpPr txBox="1">
            <a:spLocks/>
          </p:cNvSpPr>
          <p:nvPr/>
        </p:nvSpPr>
        <p:spPr>
          <a:xfrm>
            <a:off x="1043608" y="3501008"/>
            <a:ext cx="7488832"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GB" sz="3600" dirty="0">
                <a:solidFill>
                  <a:schemeClr val="tx1">
                    <a:lumMod val="85000"/>
                    <a:lumOff val="15000"/>
                  </a:schemeClr>
                </a:solidFill>
              </a:rPr>
              <a:t>Hum a low sound too – a ‘vocal drone</a:t>
            </a:r>
            <a:r>
              <a:rPr lang="en-GB" sz="3600" dirty="0" smtClean="0">
                <a:solidFill>
                  <a:schemeClr val="tx1">
                    <a:lumMod val="85000"/>
                    <a:lumOff val="15000"/>
                  </a:schemeClr>
                </a:solidFill>
              </a:rPr>
              <a:t>’</a:t>
            </a:r>
            <a:br>
              <a:rPr lang="en-GB" sz="3600" dirty="0" smtClean="0">
                <a:solidFill>
                  <a:schemeClr val="tx1">
                    <a:lumMod val="85000"/>
                    <a:lumOff val="15000"/>
                  </a:schemeClr>
                </a:solidFill>
              </a:rPr>
            </a:br>
            <a:endParaRPr lang="en-GB" sz="3600" dirty="0">
              <a:solidFill>
                <a:schemeClr val="tx1">
                  <a:lumMod val="85000"/>
                  <a:lumOff val="15000"/>
                </a:schemeClr>
              </a:solidFill>
            </a:endParaRPr>
          </a:p>
        </p:txBody>
      </p:sp>
    </p:spTree>
    <p:extLst>
      <p:ext uri="{BB962C8B-B14F-4D97-AF65-F5344CB8AC3E}">
        <p14:creationId xmlns:p14="http://schemas.microsoft.com/office/powerpoint/2010/main" val="97394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1043608" y="1556792"/>
            <a:ext cx="7488832" cy="1944216"/>
          </a:xfrm>
        </p:spPr>
        <p:txBody>
          <a:bodyPr>
            <a:noAutofit/>
          </a:bodyPr>
          <a:lstStyle/>
          <a:p>
            <a:pPr marL="571500" indent="-571500" algn="l">
              <a:buFont typeface="Arial" panose="020B0604020202020204" pitchFamily="34" charset="0"/>
              <a:buChar char="•"/>
            </a:pPr>
            <a:r>
              <a:rPr lang="en-GB" sz="3600" dirty="0">
                <a:solidFill>
                  <a:schemeClr val="tx1">
                    <a:lumMod val="85000"/>
                    <a:lumOff val="15000"/>
                  </a:schemeClr>
                </a:solidFill>
              </a:rPr>
              <a:t>A RAGA is a scale used in Indian </a:t>
            </a:r>
            <a:r>
              <a:rPr lang="en-GB" sz="3600" dirty="0" smtClean="0">
                <a:solidFill>
                  <a:schemeClr val="tx1">
                    <a:lumMod val="85000"/>
                    <a:lumOff val="15000"/>
                  </a:schemeClr>
                </a:solidFill>
              </a:rPr>
              <a:t>music</a:t>
            </a:r>
            <a:br>
              <a:rPr lang="en-GB" sz="3600" dirty="0" smtClean="0">
                <a:solidFill>
                  <a:schemeClr val="tx1">
                    <a:lumMod val="85000"/>
                    <a:lumOff val="15000"/>
                  </a:schemeClr>
                </a:solidFill>
              </a:rPr>
            </a:br>
            <a:endParaRPr lang="en-GB" sz="3600" dirty="0">
              <a:solidFill>
                <a:schemeClr val="tx1">
                  <a:lumMod val="85000"/>
                  <a:lumOff val="15000"/>
                </a:schemeClr>
              </a:solidFill>
            </a:endParaRPr>
          </a:p>
        </p:txBody>
      </p:sp>
      <p:sp>
        <p:nvSpPr>
          <p:cNvPr id="7" name="Title 4"/>
          <p:cNvSpPr txBox="1">
            <a:spLocks/>
          </p:cNvSpPr>
          <p:nvPr/>
        </p:nvSpPr>
        <p:spPr>
          <a:xfrm>
            <a:off x="1043608" y="3429000"/>
            <a:ext cx="7488832"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GB" sz="3600" dirty="0">
                <a:solidFill>
                  <a:schemeClr val="tx1">
                    <a:lumMod val="85000"/>
                    <a:lumOff val="15000"/>
                  </a:schemeClr>
                </a:solidFill>
              </a:rPr>
              <a:t>Play notes from the Raga on a </a:t>
            </a:r>
            <a:r>
              <a:rPr lang="en-GB" sz="3600" dirty="0" smtClean="0">
                <a:solidFill>
                  <a:schemeClr val="tx1">
                    <a:lumMod val="85000"/>
                    <a:lumOff val="15000"/>
                  </a:schemeClr>
                </a:solidFill>
              </a:rPr>
              <a:t>xylophone</a:t>
            </a:r>
            <a:br>
              <a:rPr lang="en-GB" sz="3600" dirty="0" smtClean="0">
                <a:solidFill>
                  <a:schemeClr val="tx1">
                    <a:lumMod val="85000"/>
                    <a:lumOff val="15000"/>
                  </a:schemeClr>
                </a:solidFill>
              </a:rPr>
            </a:b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71368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2060848"/>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3</a:t>
            </a:r>
          </a:p>
          <a:p>
            <a:pPr marL="0" indent="0" algn="ctr">
              <a:buNone/>
            </a:pPr>
            <a:r>
              <a:rPr lang="en-GB" sz="3600" dirty="0" smtClean="0">
                <a:solidFill>
                  <a:schemeClr val="tx1">
                    <a:lumMod val="85000"/>
                    <a:lumOff val="15000"/>
                  </a:schemeClr>
                </a:solidFill>
              </a:rPr>
              <a:t>Two-note patterns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431540" y="1217370"/>
            <a:ext cx="8280920" cy="1419542"/>
          </a:xfrm>
        </p:spPr>
        <p:txBody>
          <a:bodyPr>
            <a:noAutofit/>
          </a:bodyPr>
          <a:lstStyle/>
          <a:p>
            <a:pPr lvl="0"/>
            <a:r>
              <a:rPr lang="en-GB" sz="3600" b="1" dirty="0">
                <a:solidFill>
                  <a:schemeClr val="tx1">
                    <a:lumMod val="85000"/>
                    <a:lumOff val="15000"/>
                  </a:schemeClr>
                </a:solidFill>
              </a:rPr>
              <a:t>Warm </a:t>
            </a:r>
            <a:r>
              <a:rPr lang="en-GB" sz="3600" b="1" dirty="0" smtClean="0">
                <a:solidFill>
                  <a:schemeClr val="tx1">
                    <a:lumMod val="85000"/>
                    <a:lumOff val="15000"/>
                  </a:schemeClr>
                </a:solidFill>
              </a:rPr>
              <a:t>up!</a:t>
            </a:r>
            <a:br>
              <a:rPr lang="en-GB" sz="3600" b="1" dirty="0" smtClean="0">
                <a:solidFill>
                  <a:schemeClr val="tx1">
                    <a:lumMod val="85000"/>
                    <a:lumOff val="15000"/>
                  </a:schemeClr>
                </a:solidFill>
              </a:rPr>
            </a:br>
            <a:r>
              <a:rPr lang="en-GB" sz="3600" b="1" dirty="0">
                <a:solidFill>
                  <a:schemeClr val="tx1">
                    <a:lumMod val="85000"/>
                    <a:lumOff val="15000"/>
                  </a:schemeClr>
                </a:solidFill>
              </a:rPr>
              <a:t>R</a:t>
            </a:r>
            <a:r>
              <a:rPr lang="en-GB" sz="3600" b="1" dirty="0" smtClean="0">
                <a:solidFill>
                  <a:schemeClr val="tx1">
                    <a:lumMod val="85000"/>
                    <a:lumOff val="15000"/>
                  </a:schemeClr>
                </a:solidFill>
              </a:rPr>
              <a:t>emember </a:t>
            </a:r>
            <a:r>
              <a:rPr lang="en-GB" sz="3600" b="1" dirty="0">
                <a:solidFill>
                  <a:schemeClr val="tx1">
                    <a:lumMod val="85000"/>
                    <a:lumOff val="15000"/>
                  </a:schemeClr>
                </a:solidFill>
              </a:rPr>
              <a:t>your drones from last lesson</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63688" y="2852936"/>
            <a:ext cx="5904656" cy="332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6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27584" y="1412776"/>
            <a:ext cx="7488832" cy="1419542"/>
          </a:xfrm>
        </p:spPr>
        <p:txBody>
          <a:bodyPr>
            <a:noAutofit/>
          </a:bodyPr>
          <a:lstStyle/>
          <a:p>
            <a:pPr lvl="0"/>
            <a:r>
              <a:rPr lang="en-GB" sz="3600" b="1" dirty="0">
                <a:solidFill>
                  <a:schemeClr val="tx1">
                    <a:lumMod val="85000"/>
                    <a:lumOff val="15000"/>
                  </a:schemeClr>
                </a:solidFill>
              </a:rPr>
              <a:t>Use these two pitches to play a game of ‘call and response’</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856880" y="3140968"/>
            <a:ext cx="3587328" cy="1681460"/>
          </a:xfrm>
          <a:prstGeom prst="rect">
            <a:avLst/>
          </a:prstGeom>
        </p:spPr>
      </p:pic>
      <p:sp>
        <p:nvSpPr>
          <p:cNvPr id="7" name="Title 4"/>
          <p:cNvSpPr txBox="1">
            <a:spLocks/>
          </p:cNvSpPr>
          <p:nvPr/>
        </p:nvSpPr>
        <p:spPr>
          <a:xfrm>
            <a:off x="827584" y="5085184"/>
            <a:ext cx="7488832"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chemeClr val="tx1">
                    <a:lumMod val="85000"/>
                    <a:lumOff val="15000"/>
                  </a:schemeClr>
                </a:solidFill>
              </a:rPr>
              <a:t>Make up your own call and response – add words to help, if you like</a:t>
            </a:r>
          </a:p>
        </p:txBody>
      </p:sp>
    </p:spTree>
    <p:extLst>
      <p:ext uri="{BB962C8B-B14F-4D97-AF65-F5344CB8AC3E}">
        <p14:creationId xmlns:p14="http://schemas.microsoft.com/office/powerpoint/2010/main" val="418983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2204864"/>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4</a:t>
            </a:r>
          </a:p>
          <a:p>
            <a:pPr marL="0" indent="0" algn="ctr">
              <a:buNone/>
            </a:pPr>
            <a:r>
              <a:rPr lang="en-GB" sz="3600" dirty="0" smtClean="0">
                <a:solidFill>
                  <a:schemeClr val="tx1">
                    <a:lumMod val="85000"/>
                    <a:lumOff val="15000"/>
                  </a:schemeClr>
                </a:solidFill>
              </a:rPr>
              <a:t>Vocalisation, Indian drum syllables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049472" y="1001346"/>
            <a:ext cx="5045056" cy="84347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GB" b="1" dirty="0" smtClean="0">
                <a:solidFill>
                  <a:schemeClr val="tx1">
                    <a:lumMod val="85000"/>
                    <a:lumOff val="15000"/>
                  </a:schemeClr>
                </a:solidFill>
              </a:rPr>
              <a:t>Warm up your voices!</a:t>
            </a:r>
            <a:endParaRPr lang="en-GB" b="1" dirty="0">
              <a:solidFill>
                <a:schemeClr val="tx1">
                  <a:lumMod val="85000"/>
                  <a:lumOff val="15000"/>
                </a:schemeClr>
              </a:solidFill>
            </a:endParaRPr>
          </a:p>
        </p:txBody>
      </p:sp>
      <p:sp>
        <p:nvSpPr>
          <p:cNvPr id="13" name="Text Placeholder 2"/>
          <p:cNvSpPr txBox="1">
            <a:spLocks/>
          </p:cNvSpPr>
          <p:nvPr/>
        </p:nvSpPr>
        <p:spPr>
          <a:xfrm>
            <a:off x="179512" y="2060848"/>
            <a:ext cx="8856984" cy="446449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dirty="0" smtClean="0">
                <a:solidFill>
                  <a:schemeClr val="tx1">
                    <a:lumMod val="85000"/>
                    <a:lumOff val="15000"/>
                  </a:schemeClr>
                </a:solidFill>
              </a:rPr>
              <a:t>Raising </a:t>
            </a:r>
            <a:r>
              <a:rPr lang="en-GB" sz="3600" dirty="0">
                <a:solidFill>
                  <a:schemeClr val="tx1">
                    <a:lumMod val="85000"/>
                    <a:lumOff val="15000"/>
                  </a:schemeClr>
                </a:solidFill>
              </a:rPr>
              <a:t>left hand = long ‘</a:t>
            </a:r>
            <a:r>
              <a:rPr lang="en-GB" sz="3600" dirty="0" smtClean="0">
                <a:solidFill>
                  <a:schemeClr val="tx1">
                    <a:lumMod val="85000"/>
                    <a:lumOff val="15000"/>
                  </a:schemeClr>
                </a:solidFill>
              </a:rPr>
              <a:t>hmmmmm’ sound</a:t>
            </a:r>
          </a:p>
          <a:p>
            <a:pPr algn="ctr"/>
            <a:endParaRPr lang="en-GB" sz="3600" dirty="0"/>
          </a:p>
          <a:p>
            <a:pPr marL="0" indent="0" algn="ctr">
              <a:buNone/>
            </a:pPr>
            <a:endParaRPr lang="en-GB" sz="3600" dirty="0" smtClean="0"/>
          </a:p>
          <a:p>
            <a:pPr marL="0" indent="0" algn="ctr">
              <a:buNone/>
            </a:pPr>
            <a:endParaRPr lang="en-GB" sz="3600" dirty="0" smtClean="0"/>
          </a:p>
          <a:p>
            <a:pPr marL="0" indent="0" algn="ctr">
              <a:buNone/>
            </a:pPr>
            <a:endParaRPr lang="en-GB" sz="3600" dirty="0" smtClean="0"/>
          </a:p>
          <a:p>
            <a:pPr marL="0" indent="0" algn="ctr">
              <a:buNone/>
            </a:pPr>
            <a:endParaRPr lang="en-GB" sz="2200" dirty="0"/>
          </a:p>
          <a:p>
            <a:pPr marL="0" indent="0" algn="ctr">
              <a:buNone/>
            </a:pPr>
            <a:r>
              <a:rPr lang="en-GB" sz="3600" dirty="0" smtClean="0">
                <a:solidFill>
                  <a:schemeClr val="tx1">
                    <a:lumMod val="85000"/>
                    <a:lumOff val="15000"/>
                  </a:schemeClr>
                </a:solidFill>
              </a:rPr>
              <a:t>Raising </a:t>
            </a:r>
            <a:r>
              <a:rPr lang="en-GB" sz="3600" dirty="0">
                <a:solidFill>
                  <a:schemeClr val="tx1">
                    <a:lumMod val="85000"/>
                    <a:lumOff val="15000"/>
                  </a:schemeClr>
                </a:solidFill>
              </a:rPr>
              <a:t>right hand = short, horrible </a:t>
            </a:r>
            <a:r>
              <a:rPr lang="en-GB" sz="3600" dirty="0" smtClean="0">
                <a:solidFill>
                  <a:schemeClr val="tx1">
                    <a:lumMod val="85000"/>
                    <a:lumOff val="15000"/>
                  </a:schemeClr>
                </a:solidFill>
              </a:rPr>
              <a:t>‘</a:t>
            </a:r>
            <a:r>
              <a:rPr lang="en-GB" sz="3600" dirty="0" err="1">
                <a:solidFill>
                  <a:schemeClr val="tx1">
                    <a:lumMod val="85000"/>
                    <a:lumOff val="15000"/>
                  </a:schemeClr>
                </a:solidFill>
              </a:rPr>
              <a:t>urgh</a:t>
            </a:r>
            <a:r>
              <a:rPr lang="en-GB" sz="3600" dirty="0">
                <a:solidFill>
                  <a:schemeClr val="tx1">
                    <a:lumMod val="85000"/>
                    <a:lumOff val="15000"/>
                  </a:schemeClr>
                </a:solidFill>
              </a:rPr>
              <a:t>’ sound</a:t>
            </a:r>
          </a:p>
        </p:txBody>
      </p:sp>
      <p:pic>
        <p:nvPicPr>
          <p:cNvPr id="2" name="Picture 1"/>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42029" y="2949690"/>
            <a:ext cx="4059941" cy="2283717"/>
          </a:xfrm>
          <a:prstGeom prst="rect">
            <a:avLst/>
          </a:prstGeom>
        </p:spPr>
      </p:pic>
    </p:spTree>
    <p:extLst>
      <p:ext uri="{BB962C8B-B14F-4D97-AF65-F5344CB8AC3E}">
        <p14:creationId xmlns:p14="http://schemas.microsoft.com/office/powerpoint/2010/main" val="124872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1331640" y="1268760"/>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rPr>
              <a:t>Ravi Shankar</a:t>
            </a:r>
            <a:endParaRPr lang="en-US" sz="4400" b="1" dirty="0">
              <a:solidFill>
                <a:schemeClr val="tx1">
                  <a:lumMod val="85000"/>
                  <a:lumOff val="15000"/>
                </a:schemeClr>
              </a:solidFill>
            </a:endParaRPr>
          </a:p>
        </p:txBody>
      </p:sp>
      <p:sp>
        <p:nvSpPr>
          <p:cNvPr id="8" name="Text Placeholder 2"/>
          <p:cNvSpPr txBox="1">
            <a:spLocks/>
          </p:cNvSpPr>
          <p:nvPr/>
        </p:nvSpPr>
        <p:spPr>
          <a:xfrm>
            <a:off x="1213962" y="2060848"/>
            <a:ext cx="7023100"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dirty="0">
                <a:solidFill>
                  <a:schemeClr val="tx1">
                    <a:lumMod val="85000"/>
                    <a:lumOff val="15000"/>
                  </a:schemeClr>
                </a:solidFill>
              </a:rPr>
              <a:t>Symphony – finale (excerpt)</a:t>
            </a:r>
            <a:endParaRPr lang="en-GB" sz="3600" b="1" dirty="0" smtClean="0">
              <a:solidFill>
                <a:schemeClr val="tx1">
                  <a:lumMod val="85000"/>
                  <a:lumOff val="15000"/>
                </a:schemeClr>
              </a:solidFill>
            </a:endParaRPr>
          </a:p>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r>
              <a:rPr lang="en-GB" sz="2400" dirty="0"/>
              <a:t>Primary / KS2 / 2</a:t>
            </a:r>
            <a:r>
              <a:rPr lang="en-GB" sz="2400" baseline="30000" dirty="0"/>
              <a:t>nd</a:t>
            </a:r>
            <a:r>
              <a:rPr lang="en-GB" sz="2400" dirty="0"/>
              <a:t> Level Classroom Lesson Plan</a:t>
            </a:r>
            <a:endParaRPr lang="en-US" sz="2400" dirty="0"/>
          </a:p>
        </p:txBody>
      </p:sp>
      <p:sp>
        <p:nvSpPr>
          <p:cNvPr id="9" name="Text Placeholder 3"/>
          <p:cNvSpPr txBox="1">
            <a:spLocks/>
          </p:cNvSpPr>
          <p:nvPr/>
        </p:nvSpPr>
        <p:spPr>
          <a:xfrm>
            <a:off x="3203847"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t>Written by</a:t>
            </a:r>
          </a:p>
          <a:p>
            <a:pPr marL="0" indent="0" algn="ctr">
              <a:buNone/>
            </a:pPr>
            <a:r>
              <a:rPr lang="en-US" sz="2400" dirty="0" smtClean="0"/>
              <a:t>Rachel Leach</a:t>
            </a:r>
            <a:endParaRPr lang="en-US" sz="2400" dirty="0"/>
          </a:p>
        </p:txBody>
      </p:sp>
    </p:spTree>
    <p:extLst>
      <p:ext uri="{BB962C8B-B14F-4D97-AF65-F5344CB8AC3E}">
        <p14:creationId xmlns:p14="http://schemas.microsoft.com/office/powerpoint/2010/main" val="38263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07504" y="1546437"/>
            <a:ext cx="8784975" cy="1152128"/>
          </a:xfrm>
        </p:spPr>
        <p:txBody>
          <a:bodyPr>
            <a:noAutofit/>
          </a:bodyPr>
          <a:lstStyle/>
          <a:p>
            <a:pPr lvl="0"/>
            <a:r>
              <a:rPr lang="en-GB" sz="3600" b="1" dirty="0">
                <a:solidFill>
                  <a:schemeClr val="tx1">
                    <a:lumMod val="85000"/>
                    <a:lumOff val="15000"/>
                  </a:schemeClr>
                </a:solidFill>
              </a:rPr>
              <a:t>Learn the Indian drum syllables </a:t>
            </a:r>
            <a:r>
              <a:rPr lang="en-GB" sz="3600" b="1" dirty="0" smtClean="0">
                <a:solidFill>
                  <a:schemeClr val="tx1">
                    <a:lumMod val="85000"/>
                    <a:lumOff val="15000"/>
                  </a:schemeClr>
                </a:solidFill>
              </a:rPr>
              <a:t>that </a:t>
            </a:r>
            <a:br>
              <a:rPr lang="en-GB" sz="3600" b="1" dirty="0" smtClean="0">
                <a:solidFill>
                  <a:schemeClr val="tx1">
                    <a:lumMod val="85000"/>
                    <a:lumOff val="15000"/>
                  </a:schemeClr>
                </a:solidFill>
              </a:rPr>
            </a:br>
            <a:r>
              <a:rPr lang="en-GB" sz="3600" b="1" dirty="0" smtClean="0">
                <a:solidFill>
                  <a:schemeClr val="tx1">
                    <a:lumMod val="85000"/>
                    <a:lumOff val="15000"/>
                  </a:schemeClr>
                </a:solidFill>
              </a:rPr>
              <a:t>Shankar </a:t>
            </a:r>
            <a:r>
              <a:rPr lang="en-GB" sz="3600" b="1" dirty="0">
                <a:solidFill>
                  <a:schemeClr val="tx1">
                    <a:lumMod val="85000"/>
                    <a:lumOff val="15000"/>
                  </a:schemeClr>
                </a:solidFill>
              </a:rPr>
              <a:t>uses in his music</a:t>
            </a:r>
          </a:p>
        </p:txBody>
      </p:sp>
      <p:sp>
        <p:nvSpPr>
          <p:cNvPr id="7" name="Title 1"/>
          <p:cNvSpPr txBox="1">
            <a:spLocks/>
          </p:cNvSpPr>
          <p:nvPr/>
        </p:nvSpPr>
        <p:spPr>
          <a:xfrm>
            <a:off x="251520" y="2986597"/>
            <a:ext cx="8640960" cy="84347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tx1">
                    <a:lumMod val="85000"/>
                    <a:lumOff val="15000"/>
                  </a:schemeClr>
                </a:solidFill>
              </a:rPr>
              <a:t>Use these to make a class version of this tune, featuring:</a:t>
            </a:r>
          </a:p>
        </p:txBody>
      </p:sp>
      <p:sp>
        <p:nvSpPr>
          <p:cNvPr id="11" name="Text Placeholder 2"/>
          <p:cNvSpPr txBox="1">
            <a:spLocks/>
          </p:cNvSpPr>
          <p:nvPr/>
        </p:nvSpPr>
        <p:spPr>
          <a:xfrm>
            <a:off x="402516" y="3933056"/>
            <a:ext cx="4607518"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Singing</a:t>
            </a:r>
          </a:p>
          <a:p>
            <a:pPr lvl="0"/>
            <a:r>
              <a:rPr lang="en-GB" sz="2800" dirty="0">
                <a:solidFill>
                  <a:schemeClr val="tx1">
                    <a:lumMod val="85000"/>
                    <a:lumOff val="15000"/>
                  </a:schemeClr>
                </a:solidFill>
              </a:rPr>
              <a:t>Woodblock pulse</a:t>
            </a:r>
          </a:p>
          <a:p>
            <a:pPr lvl="0"/>
            <a:r>
              <a:rPr lang="en-GB" sz="2800" dirty="0">
                <a:solidFill>
                  <a:schemeClr val="tx1">
                    <a:lumMod val="85000"/>
                    <a:lumOff val="15000"/>
                  </a:schemeClr>
                </a:solidFill>
              </a:rPr>
              <a:t>Drone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933056"/>
            <a:ext cx="3635896" cy="2045192"/>
          </a:xfrm>
          <a:prstGeom prst="rect">
            <a:avLst/>
          </a:prstGeom>
        </p:spPr>
      </p:pic>
    </p:spTree>
    <p:extLst>
      <p:ext uri="{BB962C8B-B14F-4D97-AF65-F5344CB8AC3E}">
        <p14:creationId xmlns:p14="http://schemas.microsoft.com/office/powerpoint/2010/main" val="148592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2199961"/>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5</a:t>
            </a:r>
          </a:p>
          <a:p>
            <a:pPr marL="0" indent="0" algn="ctr">
              <a:buNone/>
            </a:pPr>
            <a:r>
              <a:rPr lang="en-GB" sz="3600" dirty="0" smtClean="0">
                <a:solidFill>
                  <a:schemeClr val="tx1">
                    <a:lumMod val="85000"/>
                    <a:lumOff val="15000"/>
                  </a:schemeClr>
                </a:solidFill>
              </a:rPr>
              <a:t>Massive coda</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88403" y="2296077"/>
            <a:ext cx="8640960" cy="133717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chemeClr val="tx1">
                    <a:lumMod val="85000"/>
                    <a:lumOff val="15000"/>
                  </a:schemeClr>
                </a:solidFill>
              </a:rPr>
              <a:t>Listen to the Coda again, which is at the end of the piece. </a:t>
            </a:r>
            <a:endParaRPr lang="en-GB" dirty="0" smtClean="0">
              <a:solidFill>
                <a:schemeClr val="tx1">
                  <a:lumMod val="85000"/>
                  <a:lumOff val="15000"/>
                </a:schemeClr>
              </a:solidFill>
            </a:endParaRPr>
          </a:p>
          <a:p>
            <a:pPr algn="l"/>
            <a:endParaRPr lang="en-GB" dirty="0">
              <a:solidFill>
                <a:schemeClr val="tx1">
                  <a:lumMod val="85000"/>
                  <a:lumOff val="15000"/>
                </a:schemeClr>
              </a:solidFill>
            </a:endParaRPr>
          </a:p>
          <a:p>
            <a:pPr algn="l"/>
            <a:r>
              <a:rPr lang="en-GB" dirty="0" smtClean="0">
                <a:solidFill>
                  <a:schemeClr val="tx1">
                    <a:lumMod val="85000"/>
                    <a:lumOff val="15000"/>
                  </a:schemeClr>
                </a:solidFill>
              </a:rPr>
              <a:t>You </a:t>
            </a:r>
            <a:r>
              <a:rPr lang="en-GB" dirty="0">
                <a:solidFill>
                  <a:schemeClr val="tx1">
                    <a:lumMod val="85000"/>
                    <a:lumOff val="15000"/>
                  </a:schemeClr>
                </a:solidFill>
              </a:rPr>
              <a:t>can hear:</a:t>
            </a:r>
          </a:p>
        </p:txBody>
      </p:sp>
      <p:sp>
        <p:nvSpPr>
          <p:cNvPr id="9" name="Text Placeholder 2"/>
          <p:cNvSpPr txBox="1">
            <a:spLocks/>
          </p:cNvSpPr>
          <p:nvPr/>
        </p:nvSpPr>
        <p:spPr>
          <a:xfrm>
            <a:off x="755576" y="3633256"/>
            <a:ext cx="4607518"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Raga running up and down</a:t>
            </a:r>
          </a:p>
          <a:p>
            <a:pPr lvl="0"/>
            <a:r>
              <a:rPr lang="en-GB" sz="2800" dirty="0">
                <a:solidFill>
                  <a:schemeClr val="tx1">
                    <a:lumMod val="85000"/>
                    <a:lumOff val="15000"/>
                  </a:schemeClr>
                </a:solidFill>
              </a:rPr>
              <a:t>Pulse and spiky rhythms</a:t>
            </a:r>
          </a:p>
        </p:txBody>
      </p:sp>
      <p:sp>
        <p:nvSpPr>
          <p:cNvPr id="10" name="Title 1"/>
          <p:cNvSpPr>
            <a:spLocks noGrp="1"/>
          </p:cNvSpPr>
          <p:nvPr>
            <p:ph type="title"/>
          </p:nvPr>
        </p:nvSpPr>
        <p:spPr>
          <a:xfrm>
            <a:off x="1473408" y="1052736"/>
            <a:ext cx="6197184" cy="843478"/>
          </a:xfrm>
        </p:spPr>
        <p:txBody>
          <a:bodyPr>
            <a:noAutofit/>
          </a:bodyPr>
          <a:lstStyle/>
          <a:p>
            <a:pPr lvl="0"/>
            <a:r>
              <a:rPr lang="en-GB" b="1" dirty="0" smtClean="0">
                <a:solidFill>
                  <a:schemeClr val="tx1">
                    <a:lumMod val="85000"/>
                    <a:lumOff val="15000"/>
                  </a:schemeClr>
                </a:solidFill>
              </a:rPr>
              <a:t>Massive coda</a:t>
            </a:r>
            <a:endParaRPr lang="en-GB" b="1" dirty="0">
              <a:solidFill>
                <a:schemeClr val="tx1">
                  <a:lumMod val="85000"/>
                  <a:lumOff val="15000"/>
                </a:schemeClr>
              </a:solidFill>
            </a:endParaRPr>
          </a:p>
        </p:txBody>
      </p:sp>
    </p:spTree>
    <p:extLst>
      <p:ext uri="{BB962C8B-B14F-4D97-AF65-F5344CB8AC3E}">
        <p14:creationId xmlns:p14="http://schemas.microsoft.com/office/powerpoint/2010/main" val="305202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615176" y="836712"/>
            <a:ext cx="6197184" cy="843478"/>
          </a:xfrm>
        </p:spPr>
        <p:txBody>
          <a:bodyPr>
            <a:noAutofit/>
          </a:bodyPr>
          <a:lstStyle/>
          <a:p>
            <a:pPr lvl="0"/>
            <a:r>
              <a:rPr lang="en-GB" b="1" dirty="0" smtClean="0">
                <a:solidFill>
                  <a:schemeClr val="tx1">
                    <a:lumMod val="85000"/>
                    <a:lumOff val="15000"/>
                  </a:schemeClr>
                </a:solidFill>
              </a:rPr>
              <a:t>Three tasks!</a:t>
            </a:r>
            <a:endParaRPr lang="en-GB" b="1" dirty="0">
              <a:solidFill>
                <a:schemeClr val="tx1">
                  <a:lumMod val="85000"/>
                  <a:lumOff val="15000"/>
                </a:schemeClr>
              </a:solidFill>
            </a:endParaRPr>
          </a:p>
        </p:txBody>
      </p:sp>
      <p:sp>
        <p:nvSpPr>
          <p:cNvPr id="12" name="Text Placeholder 2"/>
          <p:cNvSpPr txBox="1">
            <a:spLocks/>
          </p:cNvSpPr>
          <p:nvPr/>
        </p:nvSpPr>
        <p:spPr>
          <a:xfrm>
            <a:off x="827584" y="2060848"/>
            <a:ext cx="4464495" cy="40324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0" indent="-742950">
              <a:buFont typeface="+mj-lt"/>
              <a:buAutoNum type="arabicPeriod"/>
            </a:pPr>
            <a:r>
              <a:rPr lang="en-GB" sz="3600" b="1" dirty="0">
                <a:solidFill>
                  <a:schemeClr val="tx1">
                    <a:lumMod val="85000"/>
                    <a:lumOff val="15000"/>
                  </a:schemeClr>
                </a:solidFill>
              </a:rPr>
              <a:t>Pitched </a:t>
            </a:r>
            <a:r>
              <a:rPr lang="en-GB" sz="3600" b="1" dirty="0" smtClean="0">
                <a:solidFill>
                  <a:schemeClr val="tx1">
                    <a:lumMod val="85000"/>
                    <a:lumOff val="15000"/>
                  </a:schemeClr>
                </a:solidFill>
              </a:rPr>
              <a:t>instruments:</a:t>
            </a:r>
            <a:r>
              <a:rPr lang="en-GB" sz="3600" dirty="0" smtClean="0">
                <a:solidFill>
                  <a:schemeClr val="tx1">
                    <a:lumMod val="85000"/>
                    <a:lumOff val="15000"/>
                  </a:schemeClr>
                </a:solidFill>
              </a:rPr>
              <a:t> </a:t>
            </a:r>
            <a:r>
              <a:rPr lang="en-GB" sz="3600" dirty="0">
                <a:solidFill>
                  <a:schemeClr val="tx1">
                    <a:lumMod val="85000"/>
                    <a:lumOff val="15000"/>
                  </a:schemeClr>
                </a:solidFill>
              </a:rPr>
              <a:t>create a short section that wanders up and down the raga </a:t>
            </a:r>
            <a:r>
              <a:rPr lang="en-GB" sz="3600" dirty="0" smtClean="0">
                <a:solidFill>
                  <a:schemeClr val="tx1">
                    <a:lumMod val="85000"/>
                    <a:lumOff val="15000"/>
                  </a:schemeClr>
                </a:solidFill>
              </a:rPr>
              <a:t>notes</a:t>
            </a:r>
          </a:p>
          <a:p>
            <a:pPr marL="742950" lvl="0" indent="-742950">
              <a:buFont typeface="+mj-lt"/>
              <a:buAutoNum type="arabicPeriod"/>
            </a:pPr>
            <a:endParaRPr lang="en-GB" sz="1100" dirty="0">
              <a:solidFill>
                <a:schemeClr val="tx1">
                  <a:lumMod val="85000"/>
                  <a:lumOff val="15000"/>
                </a:schemeClr>
              </a:solidFill>
            </a:endParaRPr>
          </a:p>
          <a:p>
            <a:pPr marL="742950" lvl="0" indent="-742950">
              <a:buFont typeface="+mj-lt"/>
              <a:buAutoNum type="arabicPeriod"/>
            </a:pPr>
            <a:r>
              <a:rPr lang="en-GB" sz="3600" b="1" dirty="0">
                <a:solidFill>
                  <a:schemeClr val="tx1">
                    <a:lumMod val="85000"/>
                    <a:lumOff val="15000"/>
                  </a:schemeClr>
                </a:solidFill>
              </a:rPr>
              <a:t>Unpitched </a:t>
            </a:r>
            <a:r>
              <a:rPr lang="en-GB" sz="3600" b="1" dirty="0" smtClean="0">
                <a:solidFill>
                  <a:schemeClr val="tx1">
                    <a:lumMod val="85000"/>
                    <a:lumOff val="15000"/>
                  </a:schemeClr>
                </a:solidFill>
              </a:rPr>
              <a:t>instruments:</a:t>
            </a:r>
            <a:r>
              <a:rPr lang="en-GB" sz="3600" dirty="0" smtClean="0">
                <a:solidFill>
                  <a:schemeClr val="tx1">
                    <a:lumMod val="85000"/>
                    <a:lumOff val="15000"/>
                  </a:schemeClr>
                </a:solidFill>
              </a:rPr>
              <a:t> </a:t>
            </a:r>
            <a:r>
              <a:rPr lang="en-GB" sz="3600" dirty="0">
                <a:solidFill>
                  <a:schemeClr val="tx1">
                    <a:lumMod val="85000"/>
                    <a:lumOff val="15000"/>
                  </a:schemeClr>
                </a:solidFill>
              </a:rPr>
              <a:t>a constant, steady pulse, but other sound effects may be </a:t>
            </a:r>
            <a:r>
              <a:rPr lang="en-GB" sz="3600" dirty="0" smtClean="0">
                <a:solidFill>
                  <a:schemeClr val="tx1">
                    <a:lumMod val="85000"/>
                    <a:lumOff val="15000"/>
                  </a:schemeClr>
                </a:solidFill>
              </a:rPr>
              <a:t>added</a:t>
            </a:r>
          </a:p>
          <a:p>
            <a:pPr marL="742950" lvl="0" indent="-742950">
              <a:buFont typeface="+mj-lt"/>
              <a:buAutoNum type="arabicPeriod"/>
            </a:pPr>
            <a:endParaRPr lang="en-GB" sz="1000" dirty="0">
              <a:solidFill>
                <a:schemeClr val="tx1">
                  <a:lumMod val="85000"/>
                  <a:lumOff val="15000"/>
                </a:schemeClr>
              </a:solidFill>
            </a:endParaRPr>
          </a:p>
          <a:p>
            <a:pPr marL="742950" indent="-742950">
              <a:buFont typeface="+mj-lt"/>
              <a:buAutoNum type="arabicPeriod"/>
            </a:pPr>
            <a:r>
              <a:rPr lang="en-GB" sz="3600" dirty="0">
                <a:solidFill>
                  <a:schemeClr val="tx1">
                    <a:lumMod val="85000"/>
                    <a:lumOff val="15000"/>
                  </a:schemeClr>
                </a:solidFill>
              </a:rPr>
              <a:t>Fit these together to make your own </a:t>
            </a:r>
            <a:r>
              <a:rPr lang="en-GB" sz="3600" b="1" dirty="0">
                <a:solidFill>
                  <a:schemeClr val="tx1">
                    <a:lumMod val="85000"/>
                    <a:lumOff val="15000"/>
                  </a:schemeClr>
                </a:solidFill>
              </a:rPr>
              <a:t>Coda</a:t>
            </a:r>
            <a:r>
              <a:rPr lang="en-GB" sz="3600" dirty="0" smtClean="0">
                <a:solidFill>
                  <a:schemeClr val="tx1">
                    <a:lumMod val="85000"/>
                    <a:lumOff val="15000"/>
                  </a:schemeClr>
                </a:solidFill>
              </a:rPr>
              <a:t>!</a:t>
            </a:r>
            <a:endParaRPr lang="en-GB" sz="3600" dirty="0">
              <a:solidFill>
                <a:schemeClr val="tx1">
                  <a:lumMod val="85000"/>
                  <a:lumOff val="15000"/>
                </a:schemeClr>
              </a:solidFill>
            </a:endParaRPr>
          </a:p>
        </p:txBody>
      </p:sp>
      <p:pic>
        <p:nvPicPr>
          <p:cNvPr id="5"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5364088" y="1844824"/>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8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2132856"/>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6</a:t>
            </a:r>
          </a:p>
          <a:p>
            <a:pPr marL="0" indent="0" algn="ctr">
              <a:buNone/>
            </a:pPr>
            <a:r>
              <a:rPr lang="en-GB" sz="3600" dirty="0" smtClean="0">
                <a:solidFill>
                  <a:schemeClr val="tx1">
                    <a:lumMod val="85000"/>
                    <a:lumOff val="15000"/>
                  </a:schemeClr>
                </a:solidFill>
              </a:rPr>
              <a:t>Performance time!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251520" y="1484784"/>
            <a:ext cx="2592288" cy="8434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1">
                    <a:lumMod val="85000"/>
                    <a:lumOff val="15000"/>
                  </a:schemeClr>
                </a:solidFill>
              </a:rPr>
              <a:t>Recap</a:t>
            </a:r>
            <a:endParaRPr lang="en-GB" b="1" dirty="0">
              <a:solidFill>
                <a:schemeClr val="tx1">
                  <a:lumMod val="85000"/>
                  <a:lumOff val="15000"/>
                </a:schemeClr>
              </a:solidFill>
            </a:endParaRPr>
          </a:p>
        </p:txBody>
      </p:sp>
      <p:sp>
        <p:nvSpPr>
          <p:cNvPr id="10" name="Text Placeholder 2"/>
          <p:cNvSpPr txBox="1">
            <a:spLocks/>
          </p:cNvSpPr>
          <p:nvPr/>
        </p:nvSpPr>
        <p:spPr>
          <a:xfrm>
            <a:off x="827584" y="2512501"/>
            <a:ext cx="4608512"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Improvised solos with drone</a:t>
            </a:r>
          </a:p>
          <a:p>
            <a:pPr lvl="0"/>
            <a:r>
              <a:rPr lang="en-GB" sz="2800" dirty="0">
                <a:solidFill>
                  <a:schemeClr val="tx1">
                    <a:lumMod val="85000"/>
                    <a:lumOff val="15000"/>
                  </a:schemeClr>
                </a:solidFill>
              </a:rPr>
              <a:t>Call and response</a:t>
            </a:r>
          </a:p>
          <a:p>
            <a:pPr lvl="0"/>
            <a:r>
              <a:rPr lang="en-GB" sz="2800" dirty="0">
                <a:solidFill>
                  <a:schemeClr val="tx1">
                    <a:lumMod val="85000"/>
                    <a:lumOff val="15000"/>
                  </a:schemeClr>
                </a:solidFill>
              </a:rPr>
              <a:t>Sung syllables</a:t>
            </a:r>
          </a:p>
          <a:p>
            <a:pPr lvl="0"/>
            <a:r>
              <a:rPr lang="en-GB" sz="2800" dirty="0">
                <a:solidFill>
                  <a:schemeClr val="tx1">
                    <a:lumMod val="85000"/>
                    <a:lumOff val="15000"/>
                  </a:schemeClr>
                </a:solidFill>
              </a:rPr>
              <a:t>Massive Coda</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48064" y="2996952"/>
            <a:ext cx="345638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5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907704" y="980728"/>
            <a:ext cx="5328592" cy="843478"/>
          </a:xfrm>
        </p:spPr>
        <p:txBody>
          <a:bodyPr>
            <a:noAutofit/>
          </a:bodyPr>
          <a:lstStyle/>
          <a:p>
            <a:pPr lvl="0" algn="l"/>
            <a:r>
              <a:rPr lang="en-GB" b="1" dirty="0" smtClean="0">
                <a:solidFill>
                  <a:schemeClr val="tx1">
                    <a:lumMod val="85000"/>
                    <a:lumOff val="15000"/>
                  </a:schemeClr>
                </a:solidFill>
              </a:rPr>
              <a:t>Practise and perform!</a:t>
            </a:r>
            <a:endParaRPr lang="en-GB" b="1" dirty="0">
              <a:solidFill>
                <a:schemeClr val="tx1">
                  <a:lumMod val="85000"/>
                  <a:lumOff val="15000"/>
                </a:schemeClr>
              </a:solidFill>
            </a:endParaRP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84" y="2132856"/>
            <a:ext cx="7488832" cy="421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44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15516" y="1212573"/>
            <a:ext cx="8712968" cy="937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1">
                    <a:lumMod val="85000"/>
                    <a:lumOff val="15000"/>
                  </a:schemeClr>
                </a:solidFill>
              </a:rPr>
              <a:t>Taking it further – cross-curricular activities</a:t>
            </a:r>
            <a:endParaRPr lang="en-GB" sz="3600" b="1" dirty="0">
              <a:solidFill>
                <a:schemeClr val="tx1">
                  <a:lumMod val="85000"/>
                  <a:lumOff val="15000"/>
                </a:schemeClr>
              </a:solidFill>
            </a:endParaRPr>
          </a:p>
        </p:txBody>
      </p:sp>
      <p:sp>
        <p:nvSpPr>
          <p:cNvPr id="7" name="Content Placeholder 5"/>
          <p:cNvSpPr>
            <a:spLocks noGrp="1"/>
          </p:cNvSpPr>
          <p:nvPr>
            <p:ph idx="1"/>
          </p:nvPr>
        </p:nvSpPr>
        <p:spPr>
          <a:xfrm>
            <a:off x="611560" y="2220686"/>
            <a:ext cx="7992888" cy="4176463"/>
          </a:xfrm>
        </p:spPr>
        <p:txBody>
          <a:bodyPr>
            <a:noAutofit/>
          </a:bodyPr>
          <a:lstStyle/>
          <a:p>
            <a:pPr marL="0" lvl="0" indent="0">
              <a:buNone/>
            </a:pPr>
            <a:r>
              <a:rPr lang="en-US" sz="1800" b="1" dirty="0">
                <a:solidFill>
                  <a:schemeClr val="tx1">
                    <a:lumMod val="85000"/>
                    <a:lumOff val="15000"/>
                  </a:schemeClr>
                </a:solidFill>
              </a:rPr>
              <a:t>MUSIC: </a:t>
            </a:r>
            <a:r>
              <a:rPr lang="en-US" sz="1800" dirty="0">
                <a:solidFill>
                  <a:schemeClr val="tx1">
                    <a:lumMod val="85000"/>
                    <a:lumOff val="15000"/>
                  </a:schemeClr>
                </a:solidFill>
              </a:rPr>
              <a:t>Listen to traditional South Indian Carnatic music and see how it compares and differs from Ravi Shankar’s piece. Listen to how Ravi Shankar inspired the Beatles and American composer Philip Glass.</a:t>
            </a:r>
            <a:endParaRPr lang="en-GB" sz="1800" dirty="0">
              <a:solidFill>
                <a:schemeClr val="tx1">
                  <a:lumMod val="85000"/>
                  <a:lumOff val="15000"/>
                </a:schemeClr>
              </a:solidFill>
            </a:endParaRPr>
          </a:p>
          <a:p>
            <a:pPr marL="0" indent="0">
              <a:buNone/>
            </a:pPr>
            <a:endParaRPr lang="en-GB" sz="1800" dirty="0">
              <a:solidFill>
                <a:schemeClr val="tx1">
                  <a:lumMod val="85000"/>
                  <a:lumOff val="15000"/>
                </a:schemeClr>
              </a:solidFill>
            </a:endParaRPr>
          </a:p>
          <a:p>
            <a:pPr marL="0" lvl="0" indent="0">
              <a:buNone/>
            </a:pPr>
            <a:r>
              <a:rPr lang="en-US" sz="1800" b="1" dirty="0">
                <a:solidFill>
                  <a:schemeClr val="tx1">
                    <a:lumMod val="85000"/>
                    <a:lumOff val="15000"/>
                  </a:schemeClr>
                </a:solidFill>
              </a:rPr>
              <a:t>RESEARCH: </a:t>
            </a:r>
            <a:r>
              <a:rPr lang="en-US" sz="1800" dirty="0">
                <a:solidFill>
                  <a:schemeClr val="tx1">
                    <a:lumMod val="85000"/>
                    <a:lumOff val="15000"/>
                  </a:schemeClr>
                </a:solidFill>
              </a:rPr>
              <a:t>Continue your research by taking a closer look at the other Indian instruments featured in a Carnatic orchestra, or instruments from other places around the world. Maybe someone in your class has family members who can play one of these instruments.</a:t>
            </a:r>
            <a:endParaRPr lang="en-GB" sz="1800" dirty="0">
              <a:solidFill>
                <a:schemeClr val="tx1">
                  <a:lumMod val="85000"/>
                  <a:lumOff val="15000"/>
                </a:schemeClr>
              </a:solidFill>
            </a:endParaRPr>
          </a:p>
          <a:p>
            <a:pPr marL="0" indent="0">
              <a:buNone/>
            </a:pPr>
            <a:endParaRPr lang="en-GB" sz="1800" dirty="0">
              <a:solidFill>
                <a:schemeClr val="tx1">
                  <a:lumMod val="85000"/>
                  <a:lumOff val="15000"/>
                </a:schemeClr>
              </a:solidFill>
            </a:endParaRPr>
          </a:p>
          <a:p>
            <a:pPr marL="0" lvl="0" indent="0">
              <a:buNone/>
            </a:pPr>
            <a:r>
              <a:rPr lang="en-US" sz="1800" b="1" dirty="0">
                <a:solidFill>
                  <a:schemeClr val="tx1">
                    <a:lumMod val="85000"/>
                    <a:lumOff val="15000"/>
                  </a:schemeClr>
                </a:solidFill>
              </a:rPr>
              <a:t>DANCE:</a:t>
            </a:r>
            <a:r>
              <a:rPr lang="en-US" sz="1800" dirty="0">
                <a:solidFill>
                  <a:schemeClr val="tx1">
                    <a:lumMod val="85000"/>
                    <a:lumOff val="15000"/>
                  </a:schemeClr>
                </a:solidFill>
              </a:rPr>
              <a:t> Indian music is often danced to. Record your new piece and create a dance to go with it. Or choreograph Ravi Shankar’s piece.</a:t>
            </a:r>
            <a:endParaRPr lang="en-GB" sz="1800" dirty="0">
              <a:solidFill>
                <a:schemeClr val="tx1">
                  <a:lumMod val="85000"/>
                  <a:lumOff val="15000"/>
                </a:schemeClr>
              </a:solidFill>
            </a:endParaRPr>
          </a:p>
          <a:p>
            <a:pPr marL="0" indent="0">
              <a:buNone/>
            </a:pPr>
            <a:endParaRPr lang="en-GB" sz="1800" dirty="0">
              <a:solidFill>
                <a:schemeClr val="tx1">
                  <a:lumMod val="85000"/>
                  <a:lumOff val="15000"/>
                </a:schemeClr>
              </a:solidFill>
            </a:endParaRPr>
          </a:p>
          <a:p>
            <a:pPr marL="0" indent="0">
              <a:buNone/>
            </a:pPr>
            <a:r>
              <a:rPr lang="en-GB" sz="1800" b="1" dirty="0">
                <a:solidFill>
                  <a:schemeClr val="tx1">
                    <a:lumMod val="85000"/>
                    <a:lumOff val="15000"/>
                  </a:schemeClr>
                </a:solidFill>
              </a:rPr>
              <a:t>UPLOAD: </a:t>
            </a:r>
            <a:r>
              <a:rPr lang="en-GB" sz="1800" dirty="0">
                <a:solidFill>
                  <a:schemeClr val="tx1">
                    <a:lumMod val="85000"/>
                    <a:lumOff val="15000"/>
                  </a:schemeClr>
                </a:solidFill>
              </a:rPr>
              <a:t>Show</a:t>
            </a:r>
            <a:r>
              <a:rPr lang="en-GB" sz="1800" b="1" dirty="0">
                <a:solidFill>
                  <a:schemeClr val="tx1">
                    <a:lumMod val="85000"/>
                    <a:lumOff val="15000"/>
                  </a:schemeClr>
                </a:solidFill>
              </a:rPr>
              <a:t> </a:t>
            </a:r>
            <a:r>
              <a:rPr lang="en-GB" sz="1800" dirty="0">
                <a:solidFill>
                  <a:schemeClr val="tx1">
                    <a:lumMod val="85000"/>
                    <a:lumOff val="15000"/>
                  </a:schemeClr>
                </a:solidFill>
              </a:rPr>
              <a:t>us what you’ve created! Submit your creative responses using our </a:t>
            </a:r>
            <a:r>
              <a:rPr lang="en-GB" sz="1800" u="sng" dirty="0">
                <a:solidFill>
                  <a:schemeClr val="tx1">
                    <a:lumMod val="85000"/>
                    <a:lumOff val="15000"/>
                  </a:schemeClr>
                </a:solidFill>
                <a:hlinkClick r:id="rId3"/>
              </a:rPr>
              <a:t>Uploader</a:t>
            </a:r>
            <a:r>
              <a:rPr lang="en-GB" sz="1800" dirty="0">
                <a:solidFill>
                  <a:schemeClr val="tx1">
                    <a:lumMod val="85000"/>
                    <a:lumOff val="15000"/>
                  </a:schemeClr>
                </a:solidFill>
              </a:rPr>
              <a:t> for a chance to be featured on the Ten Pieces website </a:t>
            </a:r>
            <a:r>
              <a:rPr lang="en-GB" sz="1800" dirty="0" smtClean="0">
                <a:solidFill>
                  <a:schemeClr val="tx1">
                    <a:lumMod val="85000"/>
                    <a:lumOff val="15000"/>
                  </a:schemeClr>
                </a:solidFill>
              </a:rPr>
              <a:t>.</a:t>
            </a:r>
            <a:endParaRPr lang="en-GB" sz="1800" dirty="0">
              <a:solidFill>
                <a:schemeClr val="tx1">
                  <a:lumMod val="85000"/>
                  <a:lumOff val="15000"/>
                </a:schemeClr>
              </a:solidFill>
            </a:endParaRPr>
          </a:p>
        </p:txBody>
      </p:sp>
    </p:spTree>
    <p:extLst>
      <p:ext uri="{BB962C8B-B14F-4D97-AF65-F5344CB8AC3E}">
        <p14:creationId xmlns:p14="http://schemas.microsoft.com/office/powerpoint/2010/main" val="160336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5840"/>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319032" y="2348880"/>
            <a:ext cx="4613008" cy="4032448"/>
          </a:xfrm>
        </p:spPr>
        <p:txBody>
          <a:bodyPr>
            <a:normAutofit/>
          </a:bodyPr>
          <a:lstStyle/>
          <a:p>
            <a:pPr marL="0" indent="0" algn="r">
              <a:buNone/>
            </a:pPr>
            <a:r>
              <a:rPr lang="en-GB" dirty="0">
                <a:solidFill>
                  <a:schemeClr val="tx1">
                    <a:lumMod val="85000"/>
                    <a:lumOff val="15000"/>
                  </a:schemeClr>
                </a:solidFill>
              </a:rPr>
              <a:t>Passionate sitar performer Ravi Shankar shared his love of Hindustani classical music by exploring it using the instruments of a large western orchestra</a:t>
            </a: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76056" y="2356588"/>
            <a:ext cx="364515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001346"/>
            <a:ext cx="5045056" cy="843478"/>
          </a:xfrm>
        </p:spPr>
        <p:txBody>
          <a:bodyPr/>
          <a:lstStyle/>
          <a:p>
            <a:r>
              <a:rPr lang="en-US" b="1" dirty="0" smtClean="0">
                <a:solidFill>
                  <a:schemeClr val="tx1">
                    <a:lumMod val="85000"/>
                    <a:lumOff val="15000"/>
                  </a:schemeClr>
                </a:solidFill>
              </a:rPr>
              <a:t>Lesson outcomes</a:t>
            </a:r>
            <a:endParaRPr lang="en-US" b="1" dirty="0">
              <a:solidFill>
                <a:schemeClr val="tx1">
                  <a:lumMod val="85000"/>
                  <a:lumOff val="15000"/>
                </a:schemeClr>
              </a:solidFill>
            </a:endParaRPr>
          </a:p>
        </p:txBody>
      </p:sp>
      <p:sp>
        <p:nvSpPr>
          <p:cNvPr id="12" name="Text Placeholder 2"/>
          <p:cNvSpPr txBox="1">
            <a:spLocks/>
          </p:cNvSpPr>
          <p:nvPr/>
        </p:nvSpPr>
        <p:spPr>
          <a:xfrm>
            <a:off x="864085" y="2211274"/>
            <a:ext cx="7415830" cy="35939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After this lesson, pupils will be able to: </a:t>
            </a:r>
          </a:p>
          <a:p>
            <a:pPr marL="0" indent="0">
              <a:buNone/>
            </a:pPr>
            <a:endParaRPr lang="en-US" sz="1000" dirty="0" smtClean="0">
              <a:solidFill>
                <a:schemeClr val="tx1">
                  <a:lumMod val="85000"/>
                  <a:lumOff val="15000"/>
                </a:schemeClr>
              </a:solidFill>
            </a:endParaRPr>
          </a:p>
          <a:p>
            <a:pPr lvl="0"/>
            <a:r>
              <a:rPr lang="en-US" sz="2800" dirty="0">
                <a:solidFill>
                  <a:schemeClr val="tx1">
                    <a:lumMod val="85000"/>
                    <a:lumOff val="15000"/>
                  </a:schemeClr>
                </a:solidFill>
              </a:rPr>
              <a:t>listen and reflect on a piece of orchestral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create their own piece of music using instruments and voice</a:t>
            </a:r>
            <a:endParaRPr lang="en-GB" sz="2800" dirty="0">
              <a:solidFill>
                <a:schemeClr val="tx1">
                  <a:lumMod val="85000"/>
                  <a:lumOff val="15000"/>
                </a:schemeClr>
              </a:solidFill>
            </a:endParaRPr>
          </a:p>
          <a:p>
            <a:pPr lvl="0"/>
            <a:r>
              <a:rPr lang="en-US" sz="2800" dirty="0">
                <a:solidFill>
                  <a:schemeClr val="tx1">
                    <a:lumMod val="85000"/>
                    <a:lumOff val="15000"/>
                  </a:schemeClr>
                </a:solidFill>
              </a:rPr>
              <a:t>perform as an ensemble</a:t>
            </a:r>
            <a:endParaRPr lang="en-GB" sz="2800" dirty="0">
              <a:solidFill>
                <a:schemeClr val="tx1">
                  <a:lumMod val="85000"/>
                  <a:lumOff val="15000"/>
                </a:schemeClr>
              </a:solidFill>
            </a:endParaRPr>
          </a:p>
          <a:p>
            <a:pPr lvl="0"/>
            <a:r>
              <a:rPr lang="en-US" sz="2800" dirty="0">
                <a:solidFill>
                  <a:schemeClr val="tx1">
                    <a:lumMod val="85000"/>
                    <a:lumOff val="15000"/>
                  </a:schemeClr>
                </a:solidFill>
              </a:rPr>
              <a:t>learn musical language appropriate to the task</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7233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285480"/>
            <a:ext cx="5045056" cy="843478"/>
          </a:xfrm>
        </p:spPr>
        <p:txBody>
          <a:bodyPr/>
          <a:lstStyle/>
          <a:p>
            <a:r>
              <a:rPr lang="en-US" b="1" dirty="0" smtClean="0">
                <a:solidFill>
                  <a:schemeClr val="tx1">
                    <a:lumMod val="85000"/>
                    <a:lumOff val="15000"/>
                  </a:schemeClr>
                </a:solidFill>
              </a:rPr>
              <a:t>Curriculum checklist</a:t>
            </a:r>
            <a:endParaRPr lang="en-US" b="1" dirty="0">
              <a:solidFill>
                <a:schemeClr val="tx1">
                  <a:lumMod val="85000"/>
                  <a:lumOff val="15000"/>
                </a:schemeClr>
              </a:solidFill>
            </a:endParaRPr>
          </a:p>
        </p:txBody>
      </p:sp>
      <p:sp>
        <p:nvSpPr>
          <p:cNvPr id="12" name="Text Placeholder 2"/>
          <p:cNvSpPr txBox="1">
            <a:spLocks/>
          </p:cNvSpPr>
          <p:nvPr/>
        </p:nvSpPr>
        <p:spPr>
          <a:xfrm>
            <a:off x="1044602" y="2348880"/>
            <a:ext cx="7415830"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Learners will:</a:t>
            </a:r>
          </a:p>
          <a:p>
            <a:pPr lvl="0"/>
            <a:r>
              <a:rPr lang="en-US" sz="2800" dirty="0">
                <a:solidFill>
                  <a:schemeClr val="tx1">
                    <a:lumMod val="85000"/>
                    <a:lumOff val="15000"/>
                  </a:schemeClr>
                </a:solidFill>
              </a:rPr>
              <a:t>play and perform in ensemble contexts, using voices and playing musical instruments</a:t>
            </a:r>
            <a:endParaRPr lang="en-GB" sz="2800" dirty="0">
              <a:solidFill>
                <a:schemeClr val="tx1">
                  <a:lumMod val="85000"/>
                  <a:lumOff val="15000"/>
                </a:schemeClr>
              </a:solidFill>
            </a:endParaRPr>
          </a:p>
          <a:p>
            <a:pPr lvl="0"/>
            <a:r>
              <a:rPr lang="en-US" sz="2800" dirty="0">
                <a:solidFill>
                  <a:schemeClr val="tx1">
                    <a:lumMod val="85000"/>
                    <a:lumOff val="15000"/>
                  </a:schemeClr>
                </a:solidFill>
              </a:rPr>
              <a:t>improvise and compose music for a range of purposes using the interrelated dimensions of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listen with attention to detail and recall sounds with increasing aural memory</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6347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87810" y="1147760"/>
            <a:ext cx="7012582" cy="937442"/>
          </a:xfrm>
        </p:spPr>
        <p:txBody>
          <a:bodyPr/>
          <a:lstStyle/>
          <a:p>
            <a:r>
              <a:rPr lang="en-US" b="1" dirty="0" smtClean="0">
                <a:solidFill>
                  <a:schemeClr val="tx1">
                    <a:lumMod val="85000"/>
                    <a:lumOff val="15000"/>
                  </a:schemeClr>
                </a:solidFill>
              </a:rPr>
              <a:t>Glossary of music terms</a:t>
            </a:r>
            <a:endParaRPr lang="en-US" b="1" dirty="0">
              <a:solidFill>
                <a:schemeClr val="tx1">
                  <a:lumMod val="85000"/>
                  <a:lumOff val="15000"/>
                </a:schemeClr>
              </a:solidFill>
            </a:endParaRPr>
          </a:p>
        </p:txBody>
      </p:sp>
      <p:graphicFrame>
        <p:nvGraphicFramePr>
          <p:cNvPr id="5" name="Table Placeholder 3"/>
          <p:cNvGraphicFramePr>
            <a:graphicFrameLocks/>
          </p:cNvGraphicFramePr>
          <p:nvPr>
            <p:extLst>
              <p:ext uri="{D42A27DB-BD31-4B8C-83A1-F6EECF244321}">
                <p14:modId xmlns:p14="http://schemas.microsoft.com/office/powerpoint/2010/main" val="4254300778"/>
              </p:ext>
            </p:extLst>
          </p:nvPr>
        </p:nvGraphicFramePr>
        <p:xfrm>
          <a:off x="1185196" y="2301226"/>
          <a:ext cx="6773609" cy="3967854"/>
        </p:xfrm>
        <a:graphic>
          <a:graphicData uri="http://schemas.openxmlformats.org/drawingml/2006/table">
            <a:tbl>
              <a:tblPr firstRow="1" bandRow="1">
                <a:tableStyleId>{5C22544A-7EE6-4342-B048-85BDC9FD1C3A}</a:tableStyleId>
              </a:tblPr>
              <a:tblGrid>
                <a:gridCol w="1661041"/>
                <a:gridCol w="5112568"/>
              </a:tblGrid>
              <a:tr h="398058">
                <a:tc>
                  <a:txBody>
                    <a:bodyPr/>
                    <a:lstStyle/>
                    <a:p>
                      <a:r>
                        <a:rPr lang="en-US" sz="2000" dirty="0" smtClean="0">
                          <a:solidFill>
                            <a:schemeClr val="tx1">
                              <a:lumMod val="85000"/>
                              <a:lumOff val="15000"/>
                            </a:schemeClr>
                          </a:solidFill>
                        </a:rPr>
                        <a:t>Term</a:t>
                      </a:r>
                      <a:endParaRPr lang="en-US" sz="20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r>
                        <a:rPr lang="en-US" sz="2000" dirty="0" smtClean="0">
                          <a:solidFill>
                            <a:schemeClr val="tx1">
                              <a:lumMod val="85000"/>
                              <a:lumOff val="15000"/>
                            </a:schemeClr>
                          </a:solidFill>
                        </a:rPr>
                        <a:t>Definition</a:t>
                      </a:r>
                      <a:endParaRPr lang="en-US" sz="20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r>
              <a:tr h="398058">
                <a:tc>
                  <a:txBody>
                    <a:bodyPr/>
                    <a:lstStyle/>
                    <a:p>
                      <a:r>
                        <a:rPr lang="en-GB" sz="1600" b="1" dirty="0" smtClean="0">
                          <a:effectLst/>
                          <a:latin typeface="+mn-lt"/>
                          <a:ea typeface="Calibri"/>
                          <a:cs typeface="Arial"/>
                        </a:rPr>
                        <a:t>Call and response</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en-GB" sz="1400" dirty="0" smtClean="0">
                          <a:effectLst/>
                          <a:latin typeface="+mn-lt"/>
                          <a:ea typeface="Calibri"/>
                          <a:cs typeface="Arial"/>
                        </a:rPr>
                        <a:t>a musical conversation. An idea is heard and then repeated by a different section of the orchestra</a:t>
                      </a:r>
                      <a:endParaRPr lang="en-GB" sz="14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398058">
                <a:tc>
                  <a:txBody>
                    <a:bodyPr/>
                    <a:lstStyle/>
                    <a:p>
                      <a:r>
                        <a:rPr lang="en-US" sz="1600" b="1" kern="1200" dirty="0" smtClean="0">
                          <a:solidFill>
                            <a:schemeClr val="dk1"/>
                          </a:solidFill>
                          <a:effectLst/>
                          <a:latin typeface="+mn-lt"/>
                          <a:ea typeface="+mn-ea"/>
                          <a:cs typeface="+mn-cs"/>
                        </a:rPr>
                        <a:t>Coda</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en-US" sz="1400" kern="1200" dirty="0" smtClean="0">
                          <a:solidFill>
                            <a:schemeClr val="dk1"/>
                          </a:solidFill>
                          <a:effectLst/>
                          <a:latin typeface="+mn-lt"/>
                          <a:ea typeface="+mn-ea"/>
                          <a:cs typeface="+mn-cs"/>
                        </a:rPr>
                        <a:t>the ‘ending’</a:t>
                      </a:r>
                      <a:endParaRPr lang="en-GB" sz="14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398058">
                <a:tc>
                  <a:txBody>
                    <a:bodyPr/>
                    <a:lstStyle/>
                    <a:p>
                      <a:r>
                        <a:rPr lang="en-US" sz="1600" b="1" kern="1200" dirty="0" smtClean="0">
                          <a:solidFill>
                            <a:schemeClr val="dk1"/>
                          </a:solidFill>
                          <a:effectLst/>
                          <a:latin typeface="+mn-lt"/>
                          <a:ea typeface="+mn-ea"/>
                          <a:cs typeface="+mn-cs"/>
                        </a:rPr>
                        <a:t>Drone</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en-US" sz="1400" dirty="0" smtClean="0">
                          <a:effectLst/>
                          <a:latin typeface="+mn-lt"/>
                          <a:ea typeface="Abadi MT Condensed Light"/>
                          <a:cs typeface="Abadi MT Condensed Light"/>
                        </a:rPr>
                        <a:t>one long, continuous sound (pitched or unpitched) that is present throughout a piece, usually at the bottom of the texture</a:t>
                      </a:r>
                      <a:endParaRPr lang="en-GB" sz="1400" kern="1200" dirty="0">
                        <a:solidFill>
                          <a:schemeClr val="dk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398058">
                <a:tc>
                  <a:txBody>
                    <a:bodyPr/>
                    <a:lstStyle/>
                    <a:p>
                      <a:r>
                        <a:rPr lang="en-GB" sz="1600" b="1" dirty="0" smtClean="0">
                          <a:effectLst/>
                          <a:latin typeface="+mn-lt"/>
                          <a:ea typeface="Calibri"/>
                          <a:cs typeface="Arial"/>
                        </a:rPr>
                        <a:t>Improvise</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en-GB" sz="1400" dirty="0" smtClean="0">
                          <a:effectLst/>
                          <a:latin typeface="+mn-lt"/>
                          <a:ea typeface="Calibri"/>
                          <a:cs typeface="Arial"/>
                        </a:rPr>
                        <a:t>make it up on the spot!</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474656">
                <a:tc>
                  <a:txBody>
                    <a:bodyPr/>
                    <a:lstStyle/>
                    <a:p>
                      <a:r>
                        <a:rPr lang="en-GB" sz="1600" b="1" kern="1200" dirty="0" smtClean="0">
                          <a:solidFill>
                            <a:schemeClr val="dk1"/>
                          </a:solidFill>
                          <a:effectLst/>
                          <a:latin typeface="+mn-lt"/>
                          <a:ea typeface="+mn-ea"/>
                          <a:cs typeface="+mn-cs"/>
                        </a:rPr>
                        <a:t>Pitched percussion</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en-GB" sz="1400" kern="1200" dirty="0" smtClean="0">
                          <a:solidFill>
                            <a:schemeClr val="dk1"/>
                          </a:solidFill>
                          <a:effectLst/>
                          <a:latin typeface="+mn-lt"/>
                          <a:ea typeface="+mn-ea"/>
                          <a:cs typeface="+mn-cs"/>
                        </a:rPr>
                        <a:t>percussion instruments that can play different pitches – xylophones, glockenspiels, chime bars, etc.</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474656">
                <a:tc>
                  <a:txBody>
                    <a:bodyPr/>
                    <a:lstStyle/>
                    <a:p>
                      <a:r>
                        <a:rPr lang="en-GB" sz="1600" b="1" dirty="0" smtClean="0">
                          <a:effectLst/>
                          <a:latin typeface="+mn-lt"/>
                          <a:ea typeface="Calibri"/>
                          <a:cs typeface="Arial"/>
                        </a:rPr>
                        <a:t>Raga</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effectLst/>
                          <a:latin typeface="+mn-lt"/>
                          <a:ea typeface="Calibri"/>
                          <a:cs typeface="Arial"/>
                        </a:rPr>
                        <a:t>a special scale used in Indian music, different to the major or minor scales used in western music</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r h="474656">
                <a:tc>
                  <a:txBody>
                    <a:bodyPr/>
                    <a:lstStyle/>
                    <a:p>
                      <a:r>
                        <a:rPr lang="en-US" sz="1600" b="1" dirty="0" smtClean="0"/>
                        <a:t>Unpitched percussion</a:t>
                      </a:r>
                      <a:endParaRPr lang="en-US" sz="1600" b="1"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MS Mincho"/>
                          <a:cs typeface="Arial"/>
                        </a:rPr>
                        <a:t>percussion instruments that can only make a limited number of sounds – drums, shakers woodblocks, tambourine etc.</a:t>
                      </a:r>
                      <a:endParaRPr lang="en-US" sz="14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bl>
          </a:graphicData>
        </a:graphic>
      </p:graphicFrame>
    </p:spTree>
    <p:extLst>
      <p:ext uri="{BB962C8B-B14F-4D97-AF65-F5344CB8AC3E}">
        <p14:creationId xmlns:p14="http://schemas.microsoft.com/office/powerpoint/2010/main" val="229611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2132856"/>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1</a:t>
            </a:r>
          </a:p>
          <a:p>
            <a:pPr marL="0" indent="0" algn="ctr">
              <a:buNone/>
            </a:pPr>
            <a:r>
              <a:rPr lang="en-GB" sz="3600" dirty="0" smtClean="0">
                <a:solidFill>
                  <a:schemeClr val="tx1">
                    <a:lumMod val="85000"/>
                    <a:lumOff val="15000"/>
                  </a:schemeClr>
                </a:solidFill>
              </a:rPr>
              <a:t>Watching, listening and researching</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13406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355976" y="2456892"/>
            <a:ext cx="4392488" cy="3312368"/>
          </a:xfrm>
        </p:spPr>
        <p:txBody>
          <a:bodyPr>
            <a:normAutofit fontScale="85000" lnSpcReduction="20000"/>
          </a:bodyPr>
          <a:lstStyle/>
          <a:p>
            <a:pPr marL="0" indent="0">
              <a:buNone/>
            </a:pPr>
            <a:r>
              <a:rPr lang="en-GB" sz="4200" b="1" dirty="0" smtClean="0">
                <a:solidFill>
                  <a:schemeClr val="tx1">
                    <a:lumMod val="85000"/>
                    <a:lumOff val="15000"/>
                  </a:schemeClr>
                </a:solidFill>
              </a:rPr>
              <a:t>Ravi SHANKAR</a:t>
            </a:r>
          </a:p>
          <a:p>
            <a:pPr marL="0" indent="0">
              <a:buNone/>
            </a:pPr>
            <a:r>
              <a:rPr lang="en-GB" sz="3300" b="1" dirty="0" smtClean="0">
                <a:solidFill>
                  <a:schemeClr val="tx1">
                    <a:lumMod val="85000"/>
                    <a:lumOff val="15000"/>
                  </a:schemeClr>
                </a:solidFill>
              </a:rPr>
              <a:t>(1920–2012)</a:t>
            </a:r>
            <a:endParaRPr lang="en-GB" sz="3300" dirty="0">
              <a:solidFill>
                <a:schemeClr val="tx1">
                  <a:lumMod val="85000"/>
                  <a:lumOff val="15000"/>
                </a:schemeClr>
              </a:solidFill>
            </a:endParaRPr>
          </a:p>
          <a:p>
            <a:pPr marL="0" indent="0">
              <a:buNone/>
            </a:pPr>
            <a:endParaRPr lang="en-US" sz="1500" dirty="0" smtClean="0">
              <a:solidFill>
                <a:schemeClr val="tx1">
                  <a:lumMod val="85000"/>
                  <a:lumOff val="15000"/>
                </a:schemeClr>
              </a:solidFill>
              <a:ea typeface="MS Mincho"/>
              <a:cs typeface="Arial"/>
            </a:endParaRPr>
          </a:p>
          <a:p>
            <a:pPr lvl="0"/>
            <a:r>
              <a:rPr lang="en-US" sz="2400" dirty="0">
                <a:solidFill>
                  <a:schemeClr val="tx1">
                    <a:lumMod val="85000"/>
                    <a:lumOff val="15000"/>
                  </a:schemeClr>
                </a:solidFill>
              </a:rPr>
              <a:t>Indian musician and composer</a:t>
            </a:r>
            <a:endParaRPr lang="en-GB" sz="2400" dirty="0">
              <a:solidFill>
                <a:schemeClr val="tx1">
                  <a:lumMod val="85000"/>
                  <a:lumOff val="15000"/>
                </a:schemeClr>
              </a:solidFill>
            </a:endParaRPr>
          </a:p>
          <a:p>
            <a:pPr lvl="0"/>
            <a:r>
              <a:rPr lang="en-US" sz="2400" dirty="0">
                <a:solidFill>
                  <a:schemeClr val="tx1">
                    <a:lumMod val="85000"/>
                    <a:lumOff val="15000"/>
                  </a:schemeClr>
                </a:solidFill>
              </a:rPr>
              <a:t>Known as a sitar maestro </a:t>
            </a:r>
            <a:endParaRPr lang="en-GB" sz="2400" dirty="0">
              <a:solidFill>
                <a:schemeClr val="tx1">
                  <a:lumMod val="85000"/>
                  <a:lumOff val="15000"/>
                </a:schemeClr>
              </a:solidFill>
            </a:endParaRPr>
          </a:p>
          <a:p>
            <a:r>
              <a:rPr lang="en-GB" sz="2400" dirty="0">
                <a:solidFill>
                  <a:schemeClr val="tx1">
                    <a:lumMod val="85000"/>
                    <a:lumOff val="15000"/>
                  </a:schemeClr>
                </a:solidFill>
              </a:rPr>
              <a:t>Brought Indian classical music to a western audience in the 1960s and was a huge influence on George Harrison from the Beatles, US composer Philip Glass and classical violinist Yehudi Menuhin</a:t>
            </a:r>
            <a:endParaRPr lang="en-GB" dirty="0">
              <a:solidFill>
                <a:schemeClr val="tx1">
                  <a:lumMod val="85000"/>
                  <a:lumOff val="1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2675" y="2636912"/>
            <a:ext cx="3502359" cy="290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375842" y="775013"/>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3275856" y="2060848"/>
            <a:ext cx="5328592" cy="4032448"/>
          </a:xfrm>
        </p:spPr>
        <p:txBody>
          <a:bodyPr>
            <a:noAutofit/>
          </a:bodyPr>
          <a:lstStyle/>
          <a:p>
            <a:pPr marL="0" indent="0">
              <a:buNone/>
            </a:pPr>
            <a:r>
              <a:rPr lang="en-GB" sz="2800" b="1" dirty="0">
                <a:solidFill>
                  <a:schemeClr val="tx1">
                    <a:lumMod val="85000"/>
                    <a:lumOff val="15000"/>
                  </a:schemeClr>
                </a:solidFill>
              </a:rPr>
              <a:t>Symphony – finale (excerpt)</a:t>
            </a:r>
            <a:endParaRPr lang="en-US" sz="2800" dirty="0" smtClean="0">
              <a:solidFill>
                <a:schemeClr val="tx1">
                  <a:lumMod val="85000"/>
                  <a:lumOff val="15000"/>
                </a:schemeClr>
              </a:solidFill>
              <a:ea typeface="MS Mincho"/>
              <a:cs typeface="Arial"/>
            </a:endParaRPr>
          </a:p>
          <a:p>
            <a:endParaRPr lang="en-US" sz="1200" dirty="0" smtClean="0">
              <a:solidFill>
                <a:schemeClr val="tx1">
                  <a:lumMod val="85000"/>
                  <a:lumOff val="15000"/>
                </a:schemeClr>
              </a:solidFill>
            </a:endParaRPr>
          </a:p>
          <a:p>
            <a:r>
              <a:rPr lang="en-US" sz="2000" dirty="0">
                <a:solidFill>
                  <a:schemeClr val="tx1">
                    <a:lumMod val="85000"/>
                    <a:lumOff val="15000"/>
                  </a:schemeClr>
                </a:solidFill>
              </a:rPr>
              <a:t>This 2010 work is a cross between a symphony and a concerto – it has four movements like a symphony and a prominent concerto-like solo part for sitar</a:t>
            </a:r>
            <a:endParaRPr lang="en-GB" sz="2000" dirty="0">
              <a:solidFill>
                <a:schemeClr val="tx1">
                  <a:lumMod val="85000"/>
                  <a:lumOff val="15000"/>
                </a:schemeClr>
              </a:solidFill>
            </a:endParaRPr>
          </a:p>
          <a:p>
            <a:r>
              <a:rPr lang="en-US" sz="2000" dirty="0">
                <a:solidFill>
                  <a:schemeClr val="tx1">
                    <a:lumMod val="85000"/>
                    <a:lumOff val="15000"/>
                  </a:schemeClr>
                </a:solidFill>
              </a:rPr>
              <a:t>Much of the sitar part is improvised</a:t>
            </a:r>
            <a:endParaRPr lang="en-GB" sz="2000" dirty="0">
              <a:solidFill>
                <a:schemeClr val="tx1">
                  <a:lumMod val="85000"/>
                  <a:lumOff val="15000"/>
                </a:schemeClr>
              </a:solidFill>
            </a:endParaRPr>
          </a:p>
          <a:p>
            <a:r>
              <a:rPr lang="en-US" sz="2000" dirty="0">
                <a:solidFill>
                  <a:schemeClr val="tx1">
                    <a:lumMod val="85000"/>
                    <a:lumOff val="15000"/>
                  </a:schemeClr>
                </a:solidFill>
              </a:rPr>
              <a:t>Uses traditional Indian ragas (modes) rather than major or minor scales and keys</a:t>
            </a:r>
            <a:endParaRPr lang="en-GB" sz="2000" dirty="0">
              <a:solidFill>
                <a:schemeClr val="tx1">
                  <a:lumMod val="85000"/>
                  <a:lumOff val="15000"/>
                </a:schemeClr>
              </a:solidFill>
            </a:endParaRPr>
          </a:p>
          <a:p>
            <a:r>
              <a:rPr lang="en-US" sz="2000" dirty="0">
                <a:solidFill>
                  <a:schemeClr val="tx1">
                    <a:lumMod val="85000"/>
                    <a:lumOff val="15000"/>
                  </a:schemeClr>
                </a:solidFill>
              </a:rPr>
              <a:t>Towards the end, there is a vocal section which uses Indian drum syllables as text</a:t>
            </a:r>
            <a:endParaRPr lang="en-GB" sz="2000" dirty="0">
              <a:solidFill>
                <a:schemeClr val="tx1">
                  <a:lumMod val="85000"/>
                  <a:lumOff val="15000"/>
                </a:schemeClr>
              </a:solidFill>
            </a:endParaRPr>
          </a:p>
          <a:p>
            <a:pPr marL="0" indent="0">
              <a:buNone/>
            </a:pPr>
            <a:endParaRPr lang="en-GB" sz="2000" dirty="0">
              <a:solidFill>
                <a:schemeClr val="tx1">
                  <a:lumMod val="85000"/>
                  <a:lumOff val="15000"/>
                </a:schemeClr>
              </a:solidFill>
            </a:endParaRPr>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1772816"/>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1078</Words>
  <Application>Microsoft Office PowerPoint</Application>
  <PresentationFormat>On-screen Show (4:3)</PresentationFormat>
  <Paragraphs>262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Trailblazer</vt:lpstr>
      <vt:lpstr>Lesson outcomes</vt:lpstr>
      <vt:lpstr>Curriculum checklist</vt:lpstr>
      <vt:lpstr>Glossary of music terms</vt:lpstr>
      <vt:lpstr>PowerPoint Presentation</vt:lpstr>
      <vt:lpstr>Background – the composer</vt:lpstr>
      <vt:lpstr>Background – the music</vt:lpstr>
      <vt:lpstr>Watch the orchestral performance</vt:lpstr>
      <vt:lpstr>PowerPoint Presentation</vt:lpstr>
      <vt:lpstr>PowerPoint Presentation</vt:lpstr>
      <vt:lpstr>Pat your knees quickly – this sounds like a ‘drone’ </vt:lpstr>
      <vt:lpstr>A RAGA is a scale used in Indian music </vt:lpstr>
      <vt:lpstr>PowerPoint Presentation</vt:lpstr>
      <vt:lpstr>Warm up! Remember your drones from last lesson</vt:lpstr>
      <vt:lpstr>Use these two pitches to play a game of ‘call and response’</vt:lpstr>
      <vt:lpstr>PowerPoint Presentation</vt:lpstr>
      <vt:lpstr>PowerPoint Presentation</vt:lpstr>
      <vt:lpstr>Learn the Indian drum syllables that  Shankar uses in his music</vt:lpstr>
      <vt:lpstr>PowerPoint Presentation</vt:lpstr>
      <vt:lpstr>Massive coda</vt:lpstr>
      <vt:lpstr>Three tasks!</vt:lpstr>
      <vt:lpstr>PowerPoint Presentation</vt:lpstr>
      <vt:lpstr>PowerPoint Presentation</vt:lpstr>
      <vt:lpstr>Practise and perform!</vt:lpstr>
      <vt:lpstr>PowerPoint Presentation</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Sian Bateman</cp:lastModifiedBy>
  <cp:revision>46</cp:revision>
  <dcterms:created xsi:type="dcterms:W3CDTF">2019-07-16T08:25:33Z</dcterms:created>
  <dcterms:modified xsi:type="dcterms:W3CDTF">2019-07-25T13:23:27Z</dcterms:modified>
</cp:coreProperties>
</file>