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60" r:id="rId2"/>
    <p:sldId id="256" r:id="rId3"/>
    <p:sldId id="258" r:id="rId4"/>
    <p:sldId id="259" r:id="rId5"/>
    <p:sldId id="261" r:id="rId6"/>
    <p:sldId id="262" r:id="rId7"/>
    <p:sldId id="265" r:id="rId8"/>
    <p:sldId id="266" r:id="rId9"/>
    <p:sldId id="267" r:id="rId10"/>
    <p:sldId id="268" r:id="rId11"/>
    <p:sldId id="275" r:id="rId12"/>
    <p:sldId id="270" r:id="rId13"/>
    <p:sldId id="279" r:id="rId14"/>
    <p:sldId id="303" r:id="rId15"/>
    <p:sldId id="271" r:id="rId16"/>
    <p:sldId id="300" r:id="rId17"/>
    <p:sldId id="301" r:id="rId18"/>
    <p:sldId id="304" r:id="rId19"/>
    <p:sldId id="305" r:id="rId20"/>
    <p:sldId id="272" r:id="rId21"/>
    <p:sldId id="290" r:id="rId22"/>
    <p:sldId id="297" r:id="rId23"/>
    <p:sldId id="302" r:id="rId24"/>
    <p:sldId id="273" r:id="rId25"/>
    <p:sldId id="298" r:id="rId26"/>
    <p:sldId id="299" r:id="rId27"/>
    <p:sldId id="274" r:id="rId28"/>
    <p:sldId id="306" r:id="rId29"/>
    <p:sldId id="291" r:id="rId30"/>
    <p:sldId id="26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0955" autoAdjust="0"/>
  </p:normalViewPr>
  <p:slideViewPr>
    <p:cSldViewPr>
      <p:cViewPr varScale="1">
        <p:scale>
          <a:sx n="67" d="100"/>
          <a:sy n="67" d="100"/>
        </p:scale>
        <p:origin x="-14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1E47E1-7B60-401E-B27F-7E2EB8EFE30C}" type="datetimeFigureOut">
              <a:rPr lang="en-GB" smtClean="0"/>
              <a:t>25/07/2019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0173E-EBA2-48AB-9925-0CC0F9A67AEC}" type="slidenum">
              <a:rPr lang="en-GB" smtClean="0"/>
              <a:t>‹#›</a:t>
            </a:fld>
            <a:endParaRPr lang="en-GB"/>
          </a:p>
        </p:txBody>
      </p:sp>
    </p:spTree>
    <p:extLst>
      <p:ext uri="{BB962C8B-B14F-4D97-AF65-F5344CB8AC3E}">
        <p14:creationId xmlns:p14="http://schemas.microsoft.com/office/powerpoint/2010/main" val="262483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Prepare your class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to your class that you are going to begin a six-week music project focusing on a fantastic piece of music by an American composer called Steve Reich. Explain that Reich ‘invented’ a type of music called minimalism which is made up of small ideas that repeat a lot.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Watch </a:t>
            </a:r>
            <a:r>
              <a:rPr lang="en-US" sz="1200" kern="1200" dirty="0" smtClean="0">
                <a:solidFill>
                  <a:schemeClr val="tx1"/>
                </a:solidFill>
                <a:effectLst/>
                <a:latin typeface="+mn-lt"/>
                <a:ea typeface="+mn-ea"/>
                <a:cs typeface="+mn-cs"/>
              </a:rPr>
              <a:t>the BBC Ten Pieces Trailblazers</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film</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have a class discussion about what you have seen.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Listening task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your children to sit comfortably and close their eyes. If you have the space, ask them to spread out and lie on the floor. Darken the room as much as possible by turning off the lights and closing the blinds or curtains.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Play the full</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 performance </a:t>
            </a:r>
            <a:r>
              <a:rPr lang="en-GB" sz="1200" kern="1200" dirty="0" smtClean="0">
                <a:solidFill>
                  <a:schemeClr val="tx1"/>
                </a:solidFill>
                <a:effectLst/>
                <a:latin typeface="+mn-lt"/>
                <a:ea typeface="+mn-ea"/>
                <a:cs typeface="+mn-cs"/>
              </a:rPr>
              <a:t>of Reich’s piece and ask them to think about colour as they listen. Does the music sound like a particular colour? Can they ‘see’ colours in their mind as they listen? </a:t>
            </a:r>
          </a:p>
          <a:p>
            <a:r>
              <a:rPr lang="en-GB" sz="1200" kern="1200" dirty="0" smtClean="0">
                <a:solidFill>
                  <a:schemeClr val="tx1"/>
                </a:solidFill>
                <a:effectLst/>
                <a:latin typeface="+mn-lt"/>
                <a:ea typeface="+mn-ea"/>
                <a:cs typeface="+mn-cs"/>
              </a:rPr>
              <a:t>When the music has finished have a discussion about this and write their colour choices on the board. Tell your children that there really is no right or wrong answer, it will be different for everyone and everyone’s opinion is valid.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Give each child a sheet of </a:t>
            </a:r>
            <a:r>
              <a:rPr lang="en-GB" sz="1200" b="1" kern="1200" dirty="0" smtClean="0">
                <a:solidFill>
                  <a:schemeClr val="tx1"/>
                </a:solidFill>
                <a:effectLst/>
                <a:latin typeface="+mn-lt"/>
                <a:ea typeface="+mn-ea"/>
                <a:cs typeface="+mn-cs"/>
              </a:rPr>
              <a:t>paper with a large circle printed on it.</a:t>
            </a:r>
            <a:r>
              <a:rPr lang="en-GB" sz="1200" kern="1200" dirty="0" smtClean="0">
                <a:solidFill>
                  <a:schemeClr val="tx1"/>
                </a:solidFill>
                <a:effectLst/>
                <a:latin typeface="+mn-lt"/>
                <a:ea typeface="+mn-ea"/>
                <a:cs typeface="+mn-cs"/>
              </a:rPr>
              <a:t> As you listen again, ask the class to lightly shade in the circle with the colour the music made them think of. Challenge them to shade in the whole circle during the time it takes to listen to the piece again (it lasts about four and a half minutes). Can they work in time with the pulse</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Coloured pencils will work best for this task because the children will be layering up different colours on top of each other.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Next ask your class </a:t>
            </a:r>
            <a:r>
              <a:rPr lang="en-US" sz="1200" kern="1200" dirty="0" smtClean="0">
                <a:solidFill>
                  <a:schemeClr val="tx1"/>
                </a:solidFill>
                <a:effectLst/>
                <a:latin typeface="+mn-lt"/>
                <a:ea typeface="+mn-ea"/>
                <a:cs typeface="+mn-cs"/>
              </a:rPr>
              <a:t>to place a series of notches around the edge of the circle, as evenly spaced as possible. You could specify how many or just leave it up to them. The task below will work best with fewer notches so any number between five and ten.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This simple task could tie in to work you have been covering in maths. If you have talked about polygons, you could use their knowledge of these to help. i.e. draw eight notches to make an octagon.</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Ask your children to join these notches together on the inside of the circle to make a second shape within it. They can use straight lines or curvy lines – it’s up to them. They can also join them in whatever order they like.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Finally challenge them to join the lines together again to make a third shape within the circle (they may need to miss out some notches, draw more or draw in a different way to make this work). This may result in many different shapes appearing within the circle and that’s ok.</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When this is done, </a:t>
            </a:r>
            <a:r>
              <a:rPr lang="en-GB" sz="1200" kern="1200" dirty="0" smtClean="0">
                <a:solidFill>
                  <a:schemeClr val="tx1"/>
                </a:solidFill>
                <a:effectLst/>
                <a:latin typeface="+mn-lt"/>
                <a:ea typeface="+mn-ea"/>
                <a:cs typeface="+mn-cs"/>
              </a:rPr>
              <a:t>listen to the full performance of Reich’s piece again. This time, as they hear the music change they must colour in the new shapes within their circle with new colours inspired by the changing sounds of the music.</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Continue in this way, </a:t>
            </a:r>
            <a:r>
              <a:rPr lang="en-GB" sz="1200" kern="1200" dirty="0" smtClean="0">
                <a:solidFill>
                  <a:schemeClr val="tx1"/>
                </a:solidFill>
                <a:effectLst/>
                <a:latin typeface="+mn-lt"/>
                <a:ea typeface="+mn-ea"/>
                <a:cs typeface="+mn-cs"/>
              </a:rPr>
              <a:t>listening to the music over and over and colouring in more and more areas adding new colours each time the music shifts.</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FINALLY, </a:t>
            </a:r>
            <a:r>
              <a:rPr lang="en-US" sz="1200" kern="1200" dirty="0" smtClean="0">
                <a:solidFill>
                  <a:schemeClr val="tx1"/>
                </a:solidFill>
                <a:effectLst/>
                <a:latin typeface="+mn-lt"/>
                <a:ea typeface="+mn-ea"/>
                <a:cs typeface="+mn-cs"/>
              </a:rPr>
              <a:t>take a look at everyone’s artwork. You could even create a quick art gallery by pinning them on the wall and having everyone wander around looking as the music plays one last time. Explain that their artwork looks similar to a kaleidoscope and that is one of the images Steve Reich had in his mind when he created his music back in 1974.</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7</a:t>
            </a:fld>
            <a:endParaRPr lang="en-GB"/>
          </a:p>
        </p:txBody>
      </p:sp>
    </p:spTree>
    <p:extLst>
      <p:ext uri="{BB962C8B-B14F-4D97-AF65-F5344CB8AC3E}">
        <p14:creationId xmlns:p14="http://schemas.microsoft.com/office/powerpoint/2010/main" val="101663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Warm-up</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Remind your children about Steve Reich and the work they did during the last lesson. Ask them to sit in a large circle and pass a clap around to get some focus.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Next, clap a steady pulse</a:t>
            </a:r>
            <a:r>
              <a:rPr lang="en-US" sz="1200" kern="1200" dirty="0" smtClean="0">
                <a:solidFill>
                  <a:schemeClr val="tx1"/>
                </a:solidFill>
                <a:effectLst/>
                <a:latin typeface="+mn-lt"/>
                <a:ea typeface="+mn-ea"/>
                <a:cs typeface="+mn-cs"/>
              </a:rPr>
              <a:t> and encourage the class to join in. Stop and tell your children that as you clap the pulse you are counting over and over to six in your head. Show them what you mean by counting out loud and again, ask them to join in: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Ask one member of the class</a:t>
            </a:r>
            <a:r>
              <a:rPr lang="en-US" sz="1200" kern="1200" dirty="0" smtClean="0">
                <a:solidFill>
                  <a:schemeClr val="tx1"/>
                </a:solidFill>
                <a:effectLst/>
                <a:latin typeface="+mn-lt"/>
                <a:ea typeface="+mn-ea"/>
                <a:cs typeface="+mn-cs"/>
              </a:rPr>
              <a:t> to play a drum on the first of every six as the rest of the class continue clapping the pulse without counting aloud. Like this: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Ask your children </a:t>
            </a:r>
            <a:r>
              <a:rPr lang="en-US" sz="1200" kern="1200" dirty="0" smtClean="0">
                <a:solidFill>
                  <a:schemeClr val="tx1"/>
                </a:solidFill>
                <a:effectLst/>
                <a:latin typeface="+mn-lt"/>
                <a:ea typeface="+mn-ea"/>
                <a:cs typeface="+mn-cs"/>
              </a:rPr>
              <a:t>to suggest other ways </a:t>
            </a:r>
            <a:r>
              <a:rPr lang="en-GB" sz="1200" kern="1200" dirty="0" smtClean="0">
                <a:solidFill>
                  <a:schemeClr val="tx1"/>
                </a:solidFill>
                <a:effectLst/>
                <a:latin typeface="+mn-lt"/>
                <a:ea typeface="+mn-ea"/>
                <a:cs typeface="+mn-cs"/>
              </a:rPr>
              <a:t>to evenly split up the six (i.e. 1, 3, 5 or 1, 4 – maths helps here too: 3x2 or 2x3) and gradually give out instruments to play on just these numbers. For now, just use unpitched percussion.</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Challenge some members of the class to play double speed</a:t>
            </a:r>
            <a:r>
              <a:rPr lang="en-US" sz="1200" kern="1200" dirty="0" smtClean="0">
                <a:solidFill>
                  <a:schemeClr val="tx1"/>
                </a:solidFill>
                <a:effectLst/>
                <a:latin typeface="+mn-lt"/>
                <a:ea typeface="+mn-ea"/>
                <a:cs typeface="+mn-cs"/>
              </a:rPr>
              <a:t>, fitting a beat in between the main six beats.</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Shakers, maracas or </a:t>
            </a:r>
            <a:r>
              <a:rPr lang="en-US" sz="1200" i="1" kern="1200" dirty="0" err="1" smtClean="0">
                <a:solidFill>
                  <a:schemeClr val="tx1"/>
                </a:solidFill>
                <a:effectLst/>
                <a:latin typeface="+mn-lt"/>
                <a:ea typeface="+mn-ea"/>
                <a:cs typeface="+mn-cs"/>
              </a:rPr>
              <a:t>cabasas</a:t>
            </a:r>
            <a:r>
              <a:rPr lang="en-US" sz="1200" i="1" kern="1200" dirty="0" smtClean="0">
                <a:solidFill>
                  <a:schemeClr val="tx1"/>
                </a:solidFill>
                <a:effectLst/>
                <a:latin typeface="+mn-lt"/>
                <a:ea typeface="+mn-ea"/>
                <a:cs typeface="+mn-cs"/>
              </a:rPr>
              <a:t> are ideal for this task</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 layer</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up these ideas</a:t>
            </a:r>
            <a:r>
              <a:rPr lang="en-US" sz="1200" kern="1200" dirty="0" smtClean="0">
                <a:solidFill>
                  <a:schemeClr val="tx1"/>
                </a:solidFill>
                <a:effectLst/>
                <a:latin typeface="+mn-lt"/>
                <a:ea typeface="+mn-ea"/>
                <a:cs typeface="+mn-cs"/>
              </a:rPr>
              <a:t> to make a constant, yet perhaps changing, pulse. Try it with a conductor signaling when the different pulses enter and stop. Children who don’t yet have percussion can remain clapping or using body percussion sounds. Remind your class that Steve Reich’s piece has a similar pulse throughout and if you have time play the recording to them again</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12</a:t>
            </a:fld>
            <a:endParaRPr lang="en-GB"/>
          </a:p>
        </p:txBody>
      </p:sp>
    </p:spTree>
    <p:extLst>
      <p:ext uri="{BB962C8B-B14F-4D97-AF65-F5344CB8AC3E}">
        <p14:creationId xmlns:p14="http://schemas.microsoft.com/office/powerpoint/2010/main" val="360779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Warm-up</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Start with your class sitting in circle and remind them, without using instruments, of the pulse exercise you worked on during the last lesson. Layer up your pulse in six again just using body percussion.</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Explain</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Steve Reich’s music uses repeated rhythmic patterns. A repeated pattern is called an </a:t>
            </a:r>
            <a:r>
              <a:rPr lang="en-US" sz="1200" u="sng" kern="1200" dirty="0" smtClean="0">
                <a:solidFill>
                  <a:schemeClr val="tx1"/>
                </a:solidFill>
                <a:effectLst/>
                <a:latin typeface="+mn-lt"/>
                <a:ea typeface="+mn-ea"/>
                <a:cs typeface="+mn-cs"/>
              </a:rPr>
              <a:t>ostinato.</a:t>
            </a:r>
            <a:r>
              <a:rPr lang="en-US" sz="1200" kern="1200" dirty="0" smtClean="0">
                <a:solidFill>
                  <a:schemeClr val="tx1"/>
                </a:solidFill>
                <a:effectLst/>
                <a:latin typeface="+mn-lt"/>
                <a:ea typeface="+mn-ea"/>
                <a:cs typeface="+mn-cs"/>
              </a:rPr>
              <a:t> In Music for 18 Musicians, he uses just one ostinato that gradually lengthens and then shortens over the course of the movement. Follow these simple steps to create your own ostinato</a:t>
            </a:r>
          </a:p>
          <a:p>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a simple question and ask for an answer expressed as a full sentence. You could choose a question related to this or another topic area you are studying, or you could just ask a random question like: ‘</a:t>
            </a:r>
            <a:r>
              <a:rPr lang="en-GB" sz="1200" kern="1200" dirty="0" smtClean="0">
                <a:solidFill>
                  <a:schemeClr val="tx1"/>
                </a:solidFill>
                <a:effectLst/>
                <a:latin typeface="+mn-lt"/>
                <a:ea typeface="+mn-ea"/>
                <a:cs typeface="+mn-cs"/>
              </a:rPr>
              <a:t>What’s your favourite food?’</a:t>
            </a:r>
          </a:p>
          <a:p>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Hear several answers and choose a simple one to work with. For example: ‘I like pizza’.</a:t>
            </a:r>
            <a:endParaRPr lang="en-GB" sz="14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Challenge the class to say this over and over to your pulse.</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this is achieved, add something on to the end and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saying this in rhythm: </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your expanding/ contracting ostinato. Write all of the words on the board. </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Don’t worry about how many beats the patterns last or the time signature – Steve Reich doesn’t! He likes it when things shift, collide and phase in different ways.</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Structure your ideas</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Steve Reich doesn’t fix how many times his patterns repeat and he doesn’t ask his musicians to count. In his pieces, often one player is in charge of when the changes happen. So, appoint a ‘conductor’. This person will signal when to shift to the next pattern by holding up his/her arm on the last pattern before the shift and then pointing downwards on the first beat of the new pattern.</a:t>
            </a:r>
            <a:endParaRPr lang="en-GB" sz="14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also need to choose a small group of children to keep the pulse going throughout this. Again, these children play unpitched instruments as the rest of the class speak the patterns. You will move onto instruments next lesson. If you keep changing the children performing pulse, everyone gets a go but also you can subtly ‘audition’ the children to find the best group for this really important task.</a:t>
            </a:r>
            <a:endParaRPr lang="en-GB" sz="14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When this is achieved </a:t>
            </a:r>
            <a:r>
              <a:rPr lang="en-US" sz="1200" kern="1200" dirty="0" smtClean="0">
                <a:solidFill>
                  <a:schemeClr val="tx1"/>
                </a:solidFill>
                <a:effectLst/>
                <a:latin typeface="+mn-lt"/>
                <a:ea typeface="+mn-ea"/>
                <a:cs typeface="+mn-cs"/>
              </a:rPr>
              <a:t>(you can try with several conductors too), challenge the class to make a version which expands from the simplest pattern (‘I like pizza’) getting longer and longer each time to the most complicated version (‘I like pizza and chocolate spaghetti mushrooms’), and then gradually contracts back to the simplest again. Each pattern should repeat several times before moving onto the next. </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 end the session with a performance </a:t>
            </a:r>
            <a:r>
              <a:rPr lang="en-US" sz="1200" kern="1200" dirty="0" smtClean="0">
                <a:solidFill>
                  <a:schemeClr val="tx1"/>
                </a:solidFill>
                <a:effectLst/>
                <a:latin typeface="+mn-lt"/>
                <a:ea typeface="+mn-ea"/>
                <a:cs typeface="+mn-cs"/>
              </a:rPr>
              <a:t>and perhaps record it to help with memory next time.</a:t>
            </a:r>
            <a:endParaRPr lang="en-GB"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15</a:t>
            </a:fld>
            <a:endParaRPr lang="en-GB"/>
          </a:p>
        </p:txBody>
      </p:sp>
    </p:spTree>
    <p:extLst>
      <p:ext uri="{BB962C8B-B14F-4D97-AF65-F5344CB8AC3E}">
        <p14:creationId xmlns:p14="http://schemas.microsoft.com/office/powerpoint/2010/main" val="127100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Warm-up</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Begin as usual in the circle and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your expanding/contracting ostinato piece from last week.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that is it time to move the ostinato onto pitched instruments. Steve Reich uses four-note chords in his piece. To find your own four-note chord simply ask the class to choose four pitches that they can all play so if you only have white note xylophones, choose four pitches from the white notes available. If you have beginner string players you might like to choose the four open strings or for beginner brass/woodwind players, simply go with the notes they are confident with. Write your choice of notes on the board.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Split the class into smaller groups </a:t>
            </a:r>
            <a:r>
              <a:rPr lang="en-US" sz="1200" kern="1200" dirty="0" smtClean="0">
                <a:solidFill>
                  <a:schemeClr val="tx1"/>
                </a:solidFill>
                <a:effectLst/>
                <a:latin typeface="+mn-lt"/>
                <a:ea typeface="+mn-ea"/>
                <a:cs typeface="+mn-cs"/>
              </a:rPr>
              <a:t>and make sure each group has at least one pitched instrument within it. Challenge each group to invent a way to the play the original, simple ostinato (‘I like pizza’) using just the four pitches you have chosen. Encourage them to keep it as simple as possible, they don’t have to use all four pitches at this stage.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Bring the class back together </a:t>
            </a:r>
            <a:r>
              <a:rPr lang="en-US" sz="1200" kern="1200" dirty="0" smtClean="0">
                <a:solidFill>
                  <a:schemeClr val="tx1"/>
                </a:solidFill>
                <a:effectLst/>
                <a:latin typeface="+mn-lt"/>
                <a:ea typeface="+mn-ea"/>
                <a:cs typeface="+mn-cs"/>
              </a:rPr>
              <a:t>and hear their efforts. Decide on the best one and teach it to the full class so that everyone with a pitched instrument can play it together neatly. Children without pitched instruments can provide the pulse or speak the rhythm.</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Working either as a full class or back in groups </a:t>
            </a:r>
            <a:r>
              <a:rPr lang="en-US" sz="1200" kern="1200" dirty="0" smtClean="0">
                <a:solidFill>
                  <a:schemeClr val="tx1"/>
                </a:solidFill>
                <a:effectLst/>
                <a:latin typeface="+mn-lt"/>
                <a:ea typeface="+mn-ea"/>
                <a:cs typeface="+mn-cs"/>
              </a:rPr>
              <a:t>figure out how to play all the different versions of the ostinato and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until everyone with a pitched instrument can play them together. Always keep the beginning of the ostinato the same.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FINALLY, put your structure together </a:t>
            </a:r>
            <a:r>
              <a:rPr lang="en-GB" sz="1200" kern="1200" dirty="0" smtClean="0">
                <a:solidFill>
                  <a:schemeClr val="tx1"/>
                </a:solidFill>
                <a:effectLst/>
                <a:latin typeface="+mn-lt"/>
                <a:ea typeface="+mn-ea"/>
                <a:cs typeface="+mn-cs"/>
              </a:rPr>
              <a:t>with a conductor just like in the last lesson, i.e. moving from the shortest pattern to the longest, and back again as signalled by the conductor and with a group of children providing the pulse.</a:t>
            </a:r>
          </a:p>
        </p:txBody>
      </p:sp>
      <p:sp>
        <p:nvSpPr>
          <p:cNvPr id="4" name="Slide Number Placeholder 3"/>
          <p:cNvSpPr>
            <a:spLocks noGrp="1"/>
          </p:cNvSpPr>
          <p:nvPr>
            <p:ph type="sldNum" sz="quarter" idx="10"/>
          </p:nvPr>
        </p:nvSpPr>
        <p:spPr/>
        <p:txBody>
          <a:bodyPr/>
          <a:lstStyle/>
          <a:p>
            <a:fld id="{08E0173E-EBA2-48AB-9925-0CC0F9A67AEC}" type="slidenum">
              <a:rPr lang="en-GB" smtClean="0"/>
              <a:t>20</a:t>
            </a:fld>
            <a:endParaRPr lang="en-GB"/>
          </a:p>
        </p:txBody>
      </p:sp>
    </p:spTree>
    <p:extLst>
      <p:ext uri="{BB962C8B-B14F-4D97-AF65-F5344CB8AC3E}">
        <p14:creationId xmlns:p14="http://schemas.microsoft.com/office/powerpoint/2010/main" val="153849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Warm-up</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Begin in a large circle with a quick focusing activity and spoken reminder of what happened during the last session. You could also quickly clap through your pulse and your expanding and contracting ostinato.</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Vocal warm-up</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lesson includes some singing so lead a quick vocal warm-up.</a:t>
            </a:r>
            <a:endParaRPr lang="en-GB" sz="14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your children to sing a song that everyone knows really well (‘Happy Birthday’ for example)</a:t>
            </a:r>
            <a:endParaRPr lang="en-GB" sz="14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everyone to close their eyes and sing it again</a:t>
            </a:r>
            <a:endParaRPr lang="en-GB" sz="14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4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the class to choose their </a:t>
            </a:r>
            <a:r>
              <a:rPr lang="en-US" sz="1200" kern="1200" dirty="0" err="1" smtClean="0">
                <a:solidFill>
                  <a:schemeClr val="tx1"/>
                </a:solidFill>
                <a:effectLst/>
                <a:latin typeface="+mn-lt"/>
                <a:ea typeface="+mn-ea"/>
                <a:cs typeface="+mn-cs"/>
              </a:rPr>
              <a:t>favourite</a:t>
            </a:r>
            <a:r>
              <a:rPr lang="en-US" sz="1200" kern="1200" dirty="0" smtClean="0">
                <a:solidFill>
                  <a:schemeClr val="tx1"/>
                </a:solidFill>
                <a:effectLst/>
                <a:latin typeface="+mn-lt"/>
                <a:ea typeface="+mn-ea"/>
                <a:cs typeface="+mn-cs"/>
              </a:rPr>
              <a:t> words from the song and when they sing again, stretch out this word every time they come to it. Demonstrate this by singing a quick solo version</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During this last sing through, naturally the children will have chosen several different words and so the song will stretch out in many different ways at once causing clashes and unexpected harmonies. Some children will finish before others. This is exactly what you are aiming for!</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that you are going to add some singing to your minimalist piece, just like Steve Reich did. Remind the class of the four notes you selected last week and lead the children in singing these notes to a ‘do’ sound. Appoint a small group (perhaps those who don’t wish to sing!) as pulse keepers and challenge the rest of the class to make their notes stretch six beats, then eight, then ten, etc. Encourage them to aim for a lovely, round sound. It doesn’t need to be loud.</a:t>
            </a:r>
            <a:endParaRPr lang="en-GB" sz="14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 the class to choose an order for these pitches</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singing them in this order to an agreed number of beats (something easy like four or six beats). The easiest way to do this is to simply move up or down in pitch order, but it will be more fun to move around more randomly.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this until everyone can sing the order confidently. Something like this:</a:t>
            </a:r>
            <a:endParaRPr lang="en-GB" sz="14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that in Reich’s piece, the singers (and </a:t>
            </a:r>
            <a:r>
              <a:rPr lang="en-US" sz="1200" kern="1200" dirty="0" err="1" smtClean="0">
                <a:solidFill>
                  <a:schemeClr val="tx1"/>
                </a:solidFill>
                <a:effectLst/>
                <a:latin typeface="+mn-lt"/>
                <a:ea typeface="+mn-ea"/>
                <a:cs typeface="+mn-cs"/>
              </a:rPr>
              <a:t>clarinettists</a:t>
            </a:r>
            <a:r>
              <a:rPr lang="en-US" sz="1200" kern="1200" dirty="0" smtClean="0">
                <a:solidFill>
                  <a:schemeClr val="tx1"/>
                </a:solidFill>
                <a:effectLst/>
                <a:latin typeface="+mn-lt"/>
                <a:ea typeface="+mn-ea"/>
                <a:cs typeface="+mn-cs"/>
              </a:rPr>
              <a:t>) perform the long, floating notes. They simply play or sing each note for as long as they can and then stop. Steve Reich doesn’t tell them how long, it all depends on how much breath they take and for how long they can do it. Have a go at this. Ask your singers to sing the first note of the pattern until their breath is beginning to run out and then stop. Encourage them to stop before the sound is compromised!</a:t>
            </a:r>
            <a:endParaRPr lang="en-GB"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Appoint a conductor</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S/he will signal the start of the note and then the singers will sing until their breath runs out. After a short gap, the conductor will signal the next note. The pulse group should play while this is happening.</a:t>
            </a:r>
            <a:endParaRPr lang="en-GB" sz="14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If you have beginner players, you can easily adapt this task to include them. Woodwind players, like in the real piece, must play until their breath runs out. Brass players can do the same. String players can play until their bow runs out. If you have metallophones or glockenspiels, the length of the notes can be until the sound has faded on its own. Players just hit the note quite hard once and let the sound ring until it dies naturally.</a:t>
            </a:r>
            <a:endParaRPr lang="en-GB" sz="14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Control the volume</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that each long, floating note in Reich’s piece has a ‘swell’ of dynamics, i.e. it gradually gets louder (crescendo) and then gradually fades away (diminuendo). Ask your conductor to indicate this swell by raising and lowering his/her hand during each long note.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using the order you agreed above with the notes lasting as long as the breath and the pulse group keeping time. Continue doing this until it is neatly and confidently performed. You can keep switching conductor (secretly ‘auditioning’) and pulse players.</a:t>
            </a:r>
            <a:endParaRPr lang="en-GB" sz="14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end this session by explaining that you have now explored all of Steve Reich’s musical ideas, during the next lesson you are going to put them together to make a piece.</a:t>
            </a:r>
            <a:endParaRPr lang="en-GB"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24</a:t>
            </a:fld>
            <a:endParaRPr lang="en-GB"/>
          </a:p>
        </p:txBody>
      </p:sp>
    </p:spTree>
    <p:extLst>
      <p:ext uri="{BB962C8B-B14F-4D97-AF65-F5344CB8AC3E}">
        <p14:creationId xmlns:p14="http://schemas.microsoft.com/office/powerpoint/2010/main" val="140069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Prepare your class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Sit the children in a circle and recap using just voices and body percussion all the elements you have explored so far. You should have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layered pulses - different ways to split up six beats. Conducted (lesson 2)</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expanding and contracting ostinato using four-note chords. Conducted (lessons 3 and 4)</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long floating notes with changing dynamics. Conducted (lesson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Split into three teams. </a:t>
            </a:r>
            <a:r>
              <a:rPr lang="en-US" sz="1200" kern="1200" dirty="0" smtClean="0">
                <a:solidFill>
                  <a:schemeClr val="tx1"/>
                </a:solidFill>
                <a:effectLst/>
                <a:latin typeface="+mn-lt"/>
                <a:ea typeface="+mn-ea"/>
                <a:cs typeface="+mn-cs"/>
              </a:rPr>
              <a:t>Each team will do just one of the elements above. You should have a pretty good idea which children will fit each task especially if you have kept track during the last four ‘experimental’ sessions. Appoint a conductor for each team and allow about ten minutes to rehearse.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Bring the class back together and hear each group one by one. </a:t>
            </a:r>
            <a:r>
              <a:rPr lang="en-US" sz="1200" kern="1200" dirty="0" smtClean="0">
                <a:solidFill>
                  <a:schemeClr val="tx1"/>
                </a:solidFill>
                <a:effectLst/>
                <a:latin typeface="+mn-lt"/>
                <a:ea typeface="+mn-ea"/>
                <a:cs typeface="+mn-cs"/>
              </a:rPr>
              <a:t>Fix anything that needs a bit of extra work. You may need to help the conductors a little for example.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Ask the pulse group to begin </a:t>
            </a:r>
            <a:r>
              <a:rPr lang="en-US" sz="1200" kern="1200" dirty="0" smtClean="0">
                <a:solidFill>
                  <a:schemeClr val="tx1"/>
                </a:solidFill>
                <a:effectLst/>
                <a:latin typeface="+mn-lt"/>
                <a:ea typeface="+mn-ea"/>
                <a:cs typeface="+mn-cs"/>
              </a:rPr>
              <a:t>and, when it is established, signal to one of the other groups to join and then the third. After a while, signal to all three teams to stop or fade away.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Ask the class to come up with an overall order of their own. </a:t>
            </a:r>
            <a:r>
              <a:rPr lang="en-US" sz="1200" kern="1200" dirty="0" smtClean="0">
                <a:solidFill>
                  <a:schemeClr val="tx1"/>
                </a:solidFill>
                <a:effectLst/>
                <a:latin typeface="+mn-lt"/>
                <a:ea typeface="+mn-ea"/>
                <a:cs typeface="+mn-cs"/>
              </a:rPr>
              <a:t>Did they like the version they just performed, or can they come up with a better idea? You might need to appoint another conductor to signal all three groups just like you did or you could write a simple order on the board such as: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Pulse team</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Floating notes join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Ostinatos join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Floating notes stop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Ostinatos stop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Pulse fades away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 invite another class to hear your music.</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27</a:t>
            </a:fld>
            <a:endParaRPr lang="en-GB"/>
          </a:p>
        </p:txBody>
      </p:sp>
    </p:spTree>
    <p:extLst>
      <p:ext uri="{BB962C8B-B14F-4D97-AF65-F5344CB8AC3E}">
        <p14:creationId xmlns:p14="http://schemas.microsoft.com/office/powerpoint/2010/main" val="325276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05925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08585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39973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97588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4267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74798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81A403-004B-4248-A23B-5ADCC132B12D}" type="datetimeFigureOut">
              <a:rPr lang="en-GB" smtClean="0"/>
              <a:t>25/07/2019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404308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81A403-004B-4248-A23B-5ADCC132B12D}" type="datetimeFigureOut">
              <a:rPr lang="en-GB" smtClean="0"/>
              <a:t>25/07/2019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1282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1A403-004B-4248-A23B-5ADCC132B12D}" type="datetimeFigureOut">
              <a:rPr lang="en-GB" smtClean="0"/>
              <a:t>25/07/2019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06704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06614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9678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1A403-004B-4248-A23B-5ADCC132B12D}" type="datetimeFigureOut">
              <a:rPr lang="en-GB" smtClean="0"/>
              <a:t>25/07/2019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BEC71-46C7-4C26-B997-7E1FC4DF8DC7}" type="slidenum">
              <a:rPr lang="en-GB" smtClean="0"/>
              <a:t>‹#›</a:t>
            </a:fld>
            <a:endParaRPr lang="en-GB"/>
          </a:p>
        </p:txBody>
      </p:sp>
    </p:spTree>
    <p:extLst>
      <p:ext uri="{BB962C8B-B14F-4D97-AF65-F5344CB8AC3E}">
        <p14:creationId xmlns:p14="http://schemas.microsoft.com/office/powerpoint/2010/main" val="3907093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teach/ten-pieces/classical-music-steve-reich-music-for-18-musicians/zk44y9q"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tif"/><Relationship Id="rId5" Type="http://schemas.openxmlformats.org/officeDocument/2006/relationships/image" Target="../media/image14.tif"/><Relationship Id="rId4" Type="http://schemas.openxmlformats.org/officeDocument/2006/relationships/image" Target="../media/image13.tif"/></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tif"/><Relationship Id="rId4" Type="http://schemas.openxmlformats.org/officeDocument/2006/relationships/image" Target="../media/image18.tif"/></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5.wdp"/></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https://www.bbc.com/teach/ten-pieces/KS2-3/zkthsrd"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bbc.co.uk/send/u16990874?ptrt=https://www.bbc.com/teach/ten-piec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BCFS2072\UserData$\learnp02\Desktop\Trailblazer logo-template\Trailblazers logo COLO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836711"/>
            <a:ext cx="7056783" cy="516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95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59516" y="1194868"/>
            <a:ext cx="8824968" cy="843478"/>
          </a:xfrm>
        </p:spPr>
        <p:txBody>
          <a:bodyPr>
            <a:noAutofit/>
          </a:bodyPr>
          <a:lstStyle/>
          <a:p>
            <a:pPr algn="ctr"/>
            <a:r>
              <a:rPr lang="en-GB" b="1" dirty="0">
                <a:solidFill>
                  <a:schemeClr val="tx1">
                    <a:lumMod val="85000"/>
                    <a:lumOff val="15000"/>
                  </a:schemeClr>
                </a:solidFill>
              </a:rPr>
              <a:t>W</a:t>
            </a:r>
            <a:r>
              <a:rPr lang="en-GB" b="1" dirty="0" smtClean="0">
                <a:solidFill>
                  <a:schemeClr val="tx1">
                    <a:lumMod val="85000"/>
                    <a:lumOff val="15000"/>
                  </a:schemeClr>
                </a:solidFill>
              </a:rPr>
              <a:t>atch </a:t>
            </a:r>
            <a:r>
              <a:rPr lang="en-GB" b="1" dirty="0">
                <a:solidFill>
                  <a:schemeClr val="tx1">
                    <a:lumMod val="85000"/>
                    <a:lumOff val="15000"/>
                  </a:schemeClr>
                </a:solidFill>
              </a:rPr>
              <a:t>the </a:t>
            </a:r>
            <a:r>
              <a:rPr lang="en-GB" b="1" dirty="0" smtClean="0">
                <a:solidFill>
                  <a:schemeClr val="tx1">
                    <a:lumMod val="85000"/>
                    <a:lumOff val="15000"/>
                  </a:schemeClr>
                </a:solidFill>
              </a:rPr>
              <a:t>orchestral </a:t>
            </a:r>
            <a:r>
              <a:rPr lang="en-GB" b="1" dirty="0">
                <a:solidFill>
                  <a:schemeClr val="tx1">
                    <a:lumMod val="85000"/>
                    <a:lumOff val="15000"/>
                  </a:schemeClr>
                </a:solidFill>
              </a:rPr>
              <a:t>performance</a:t>
            </a:r>
          </a:p>
        </p:txBody>
      </p:sp>
      <p:pic>
        <p:nvPicPr>
          <p:cNvPr id="15361" name="Picture 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23628" y="2398385"/>
            <a:ext cx="6696743" cy="37669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atems03\AppData\Local\Microsoft\Windows\Temporary Internet Files\Content.IE5\EBM0TSJD\play[1].png">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0470" y="3960313"/>
            <a:ext cx="643059" cy="64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7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4"/>
          <p:cNvSpPr>
            <a:spLocks noGrp="1"/>
          </p:cNvSpPr>
          <p:nvPr>
            <p:ph type="title"/>
          </p:nvPr>
        </p:nvSpPr>
        <p:spPr>
          <a:xfrm>
            <a:off x="734971" y="1268760"/>
            <a:ext cx="7776864" cy="1224136"/>
          </a:xfrm>
        </p:spPr>
        <p:txBody>
          <a:bodyPr>
            <a:noAutofit/>
          </a:bodyPr>
          <a:lstStyle/>
          <a:p>
            <a:r>
              <a:rPr lang="en-GB" b="1" dirty="0" smtClean="0">
                <a:solidFill>
                  <a:schemeClr val="tx1">
                    <a:lumMod val="85000"/>
                    <a:lumOff val="15000"/>
                  </a:schemeClr>
                </a:solidFill>
              </a:rPr>
              <a:t>Listen out for these instruments</a:t>
            </a:r>
            <a:endParaRPr lang="en-GB" b="1" dirty="0">
              <a:solidFill>
                <a:schemeClr val="tx1">
                  <a:lumMod val="85000"/>
                  <a:lumOff val="15000"/>
                </a:schemeClr>
              </a:solidFill>
            </a:endParaRPr>
          </a:p>
        </p:txBody>
      </p:sp>
      <p:sp>
        <p:nvSpPr>
          <p:cNvPr id="4" name="TextBox 3"/>
          <p:cNvSpPr txBox="1">
            <a:spLocks/>
          </p:cNvSpPr>
          <p:nvPr/>
        </p:nvSpPr>
        <p:spPr>
          <a:xfrm>
            <a:off x="1115616" y="2947358"/>
            <a:ext cx="1440160" cy="1303649"/>
          </a:xfrm>
          <a:prstGeom prst="rect">
            <a:avLst/>
          </a:prstGeom>
          <a:solidFill>
            <a:schemeClr val="accent2">
              <a:lumMod val="40000"/>
              <a:lumOff val="60000"/>
            </a:schemeClr>
          </a:solidFill>
        </p:spPr>
        <p:txBody>
          <a:bodyPr wrap="square" rtlCol="0" anchor="ctr">
            <a:noAutofit/>
          </a:bodyPr>
          <a:lstStyle/>
          <a:p>
            <a:pPr algn="ctr"/>
            <a:r>
              <a:rPr lang="en-GB" sz="2400" dirty="0" smtClean="0"/>
              <a:t>Clarinets</a:t>
            </a:r>
            <a:endParaRPr lang="en-GB" sz="2400" dirty="0"/>
          </a:p>
        </p:txBody>
      </p:sp>
      <p:sp>
        <p:nvSpPr>
          <p:cNvPr id="5" name="TextBox 4"/>
          <p:cNvSpPr txBox="1">
            <a:spLocks/>
          </p:cNvSpPr>
          <p:nvPr/>
        </p:nvSpPr>
        <p:spPr>
          <a:xfrm>
            <a:off x="4054354" y="2947358"/>
            <a:ext cx="1440160" cy="1303649"/>
          </a:xfrm>
          <a:prstGeom prst="rect">
            <a:avLst/>
          </a:prstGeom>
          <a:solidFill>
            <a:schemeClr val="accent2">
              <a:lumMod val="40000"/>
              <a:lumOff val="60000"/>
            </a:schemeClr>
          </a:solidFill>
        </p:spPr>
        <p:txBody>
          <a:bodyPr wrap="square" rtlCol="0" anchor="ctr">
            <a:noAutofit/>
          </a:bodyPr>
          <a:lstStyle/>
          <a:p>
            <a:pPr algn="ctr"/>
            <a:r>
              <a:rPr lang="en-GB" sz="2200" dirty="0" smtClean="0"/>
              <a:t>Xylophone</a:t>
            </a:r>
            <a:endParaRPr lang="en-GB" sz="2200" dirty="0"/>
          </a:p>
        </p:txBody>
      </p:sp>
      <p:sp>
        <p:nvSpPr>
          <p:cNvPr id="6" name="TextBox 5"/>
          <p:cNvSpPr txBox="1">
            <a:spLocks/>
          </p:cNvSpPr>
          <p:nvPr/>
        </p:nvSpPr>
        <p:spPr>
          <a:xfrm>
            <a:off x="2588636" y="4285591"/>
            <a:ext cx="1440160" cy="1303649"/>
          </a:xfrm>
          <a:prstGeom prst="rect">
            <a:avLst/>
          </a:prstGeom>
          <a:solidFill>
            <a:schemeClr val="accent2">
              <a:lumMod val="40000"/>
              <a:lumOff val="60000"/>
            </a:schemeClr>
          </a:solidFill>
        </p:spPr>
        <p:txBody>
          <a:bodyPr wrap="square" rtlCol="0" anchor="ctr">
            <a:noAutofit/>
          </a:bodyPr>
          <a:lstStyle/>
          <a:p>
            <a:pPr algn="ctr"/>
            <a:r>
              <a:rPr lang="en-GB" sz="2000" dirty="0" smtClean="0"/>
              <a:t>Vibraphone</a:t>
            </a:r>
            <a:endParaRPr lang="en-GB" sz="2000" dirty="0"/>
          </a:p>
        </p:txBody>
      </p:sp>
      <p:sp>
        <p:nvSpPr>
          <p:cNvPr id="7" name="TextBox 6"/>
          <p:cNvSpPr txBox="1">
            <a:spLocks/>
          </p:cNvSpPr>
          <p:nvPr/>
        </p:nvSpPr>
        <p:spPr>
          <a:xfrm>
            <a:off x="7020272" y="3701921"/>
            <a:ext cx="1440160" cy="1303649"/>
          </a:xfrm>
          <a:prstGeom prst="rect">
            <a:avLst/>
          </a:prstGeom>
          <a:solidFill>
            <a:schemeClr val="accent2">
              <a:lumMod val="40000"/>
              <a:lumOff val="60000"/>
            </a:schemeClr>
          </a:solidFill>
        </p:spPr>
        <p:txBody>
          <a:bodyPr wrap="square" rtlCol="0" anchor="ctr">
            <a:noAutofit/>
          </a:bodyPr>
          <a:lstStyle/>
          <a:p>
            <a:pPr algn="ctr"/>
            <a:r>
              <a:rPr lang="en-GB" sz="2400" dirty="0" smtClean="0"/>
              <a:t>Maracas</a:t>
            </a:r>
            <a:endParaRPr lang="en-GB" sz="2400" dirty="0"/>
          </a:p>
        </p:txBody>
      </p:sp>
      <p:sp>
        <p:nvSpPr>
          <p:cNvPr id="9" name="TextBox 8"/>
          <p:cNvSpPr txBox="1">
            <a:spLocks/>
          </p:cNvSpPr>
          <p:nvPr/>
        </p:nvSpPr>
        <p:spPr>
          <a:xfrm>
            <a:off x="4054354" y="4285591"/>
            <a:ext cx="1440160" cy="1303649"/>
          </a:xfrm>
          <a:prstGeom prst="rect">
            <a:avLst/>
          </a:prstGeom>
          <a:solidFill>
            <a:schemeClr val="accent2">
              <a:lumMod val="40000"/>
              <a:lumOff val="60000"/>
            </a:schemeClr>
          </a:solidFill>
        </p:spPr>
        <p:txBody>
          <a:bodyPr wrap="square" rtlCol="0" anchor="ctr">
            <a:noAutofit/>
          </a:bodyPr>
          <a:lstStyle/>
          <a:p>
            <a:pPr algn="ctr"/>
            <a:r>
              <a:rPr lang="en-GB" sz="2400" dirty="0" smtClean="0"/>
              <a:t>Piano</a:t>
            </a:r>
            <a:endParaRPr lang="en-GB" sz="2400" dirty="0"/>
          </a:p>
        </p:txBody>
      </p:sp>
      <p:sp>
        <p:nvSpPr>
          <p:cNvPr id="10" name="TextBox 9"/>
          <p:cNvSpPr txBox="1">
            <a:spLocks/>
          </p:cNvSpPr>
          <p:nvPr/>
        </p:nvSpPr>
        <p:spPr>
          <a:xfrm>
            <a:off x="2588636" y="2944924"/>
            <a:ext cx="1440160" cy="1303649"/>
          </a:xfrm>
          <a:prstGeom prst="rect">
            <a:avLst/>
          </a:prstGeom>
          <a:solidFill>
            <a:schemeClr val="accent2">
              <a:lumMod val="40000"/>
              <a:lumOff val="60000"/>
            </a:schemeClr>
          </a:solidFill>
        </p:spPr>
        <p:txBody>
          <a:bodyPr wrap="square" rtlCol="0" anchor="ctr">
            <a:noAutofit/>
          </a:bodyPr>
          <a:lstStyle/>
          <a:p>
            <a:pPr algn="ctr"/>
            <a:r>
              <a:rPr lang="en-GB" sz="2400" dirty="0" smtClean="0"/>
              <a:t>Marimba</a:t>
            </a:r>
            <a:endParaRPr lang="en-GB" sz="2400" dirty="0"/>
          </a:p>
        </p:txBody>
      </p:sp>
      <p:sp>
        <p:nvSpPr>
          <p:cNvPr id="11" name="TextBox 10"/>
          <p:cNvSpPr txBox="1">
            <a:spLocks/>
          </p:cNvSpPr>
          <p:nvPr/>
        </p:nvSpPr>
        <p:spPr>
          <a:xfrm>
            <a:off x="5542384" y="4270480"/>
            <a:ext cx="1440160" cy="1303649"/>
          </a:xfrm>
          <a:prstGeom prst="rect">
            <a:avLst/>
          </a:prstGeom>
          <a:solidFill>
            <a:schemeClr val="accent2">
              <a:lumMod val="40000"/>
              <a:lumOff val="60000"/>
            </a:schemeClr>
          </a:solidFill>
        </p:spPr>
        <p:txBody>
          <a:bodyPr wrap="square" rtlCol="0" anchor="ctr">
            <a:noAutofit/>
          </a:bodyPr>
          <a:lstStyle/>
          <a:p>
            <a:pPr algn="ctr"/>
            <a:r>
              <a:rPr lang="en-GB" sz="2400" dirty="0" smtClean="0"/>
              <a:t>Cello</a:t>
            </a:r>
            <a:endParaRPr lang="en-GB" sz="2400" dirty="0"/>
          </a:p>
        </p:txBody>
      </p:sp>
      <p:sp>
        <p:nvSpPr>
          <p:cNvPr id="12" name="TextBox 11"/>
          <p:cNvSpPr txBox="1">
            <a:spLocks/>
          </p:cNvSpPr>
          <p:nvPr/>
        </p:nvSpPr>
        <p:spPr>
          <a:xfrm>
            <a:off x="5542384" y="2934579"/>
            <a:ext cx="1440160" cy="1303649"/>
          </a:xfrm>
          <a:prstGeom prst="rect">
            <a:avLst/>
          </a:prstGeom>
          <a:solidFill>
            <a:schemeClr val="accent2">
              <a:lumMod val="40000"/>
              <a:lumOff val="60000"/>
            </a:schemeClr>
          </a:solidFill>
        </p:spPr>
        <p:txBody>
          <a:bodyPr wrap="square" rtlCol="0" anchor="ctr">
            <a:noAutofit/>
          </a:bodyPr>
          <a:lstStyle/>
          <a:p>
            <a:pPr algn="ctr"/>
            <a:r>
              <a:rPr lang="en-GB" sz="2400" dirty="0" smtClean="0"/>
              <a:t>Violin</a:t>
            </a:r>
            <a:endParaRPr lang="en-GB" sz="2400" dirty="0"/>
          </a:p>
        </p:txBody>
      </p:sp>
      <p:sp>
        <p:nvSpPr>
          <p:cNvPr id="13" name="TextBox 12"/>
          <p:cNvSpPr txBox="1">
            <a:spLocks/>
          </p:cNvSpPr>
          <p:nvPr/>
        </p:nvSpPr>
        <p:spPr>
          <a:xfrm>
            <a:off x="1115616" y="4282448"/>
            <a:ext cx="1440160" cy="1303649"/>
          </a:xfrm>
          <a:prstGeom prst="rect">
            <a:avLst/>
          </a:prstGeom>
          <a:solidFill>
            <a:schemeClr val="accent2">
              <a:lumMod val="40000"/>
              <a:lumOff val="60000"/>
            </a:schemeClr>
          </a:solidFill>
        </p:spPr>
        <p:txBody>
          <a:bodyPr wrap="square" rtlCol="0" anchor="ctr">
            <a:noAutofit/>
          </a:bodyPr>
          <a:lstStyle/>
          <a:p>
            <a:pPr algn="ctr"/>
            <a:r>
              <a:rPr lang="en-GB" sz="2400" dirty="0" smtClean="0"/>
              <a:t>Voices</a:t>
            </a:r>
            <a:endParaRPr lang="en-GB" sz="2400" dirty="0"/>
          </a:p>
        </p:txBody>
      </p:sp>
    </p:spTree>
    <p:extLst>
      <p:ext uri="{BB962C8B-B14F-4D97-AF65-F5344CB8AC3E}">
        <p14:creationId xmlns:p14="http://schemas.microsoft.com/office/powerpoint/2010/main" val="97394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437112"/>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77292" y="1628800"/>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2</a:t>
            </a:r>
          </a:p>
          <a:p>
            <a:pPr marL="0" indent="0" algn="ctr">
              <a:buNone/>
            </a:pPr>
            <a:r>
              <a:rPr lang="en-GB" sz="3600" dirty="0" smtClean="0">
                <a:solidFill>
                  <a:schemeClr val="tx1">
                    <a:lumMod val="85000"/>
                    <a:lumOff val="15000"/>
                  </a:schemeClr>
                </a:solidFill>
              </a:rPr>
              <a:t>Alternating quaver pulse</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32200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539552" y="1251409"/>
            <a:ext cx="8208912" cy="2681647"/>
          </a:xfrm>
        </p:spPr>
        <p:txBody>
          <a:bodyPr>
            <a:noAutofit/>
          </a:bodyPr>
          <a:lstStyle/>
          <a:p>
            <a:r>
              <a:rPr lang="en-GB" sz="3600" b="1" dirty="0">
                <a:solidFill>
                  <a:schemeClr val="tx1">
                    <a:lumMod val="85000"/>
                    <a:lumOff val="15000"/>
                  </a:schemeClr>
                </a:solidFill>
              </a:rPr>
              <a:t>Use body percussion to perform this rhythm in two halves</a:t>
            </a:r>
            <a:r>
              <a:rPr lang="en-GB" sz="3600" dirty="0"/>
              <a:t/>
            </a:r>
            <a:br>
              <a:rPr lang="en-GB" sz="3600" dirty="0"/>
            </a:br>
            <a:endParaRPr lang="en-GB" sz="3600" b="1"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83861" y="3284984"/>
            <a:ext cx="4976279" cy="1774552"/>
          </a:xfrm>
          <a:prstGeom prst="rect">
            <a:avLst/>
          </a:prstGeom>
        </p:spPr>
      </p:pic>
    </p:spTree>
    <p:extLst>
      <p:ext uri="{BB962C8B-B14F-4D97-AF65-F5344CB8AC3E}">
        <p14:creationId xmlns:p14="http://schemas.microsoft.com/office/powerpoint/2010/main" val="48796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151620" y="1124744"/>
            <a:ext cx="6840760" cy="843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GB" b="1" dirty="0" smtClean="0">
                <a:solidFill>
                  <a:schemeClr val="tx1">
                    <a:lumMod val="85000"/>
                    <a:lumOff val="15000"/>
                  </a:schemeClr>
                </a:solidFill>
              </a:rPr>
              <a:t>Adding pitch!</a:t>
            </a:r>
            <a:endParaRPr lang="en-GB" b="1" dirty="0">
              <a:solidFill>
                <a:schemeClr val="tx1">
                  <a:lumMod val="85000"/>
                  <a:lumOff val="15000"/>
                </a:schemeClr>
              </a:solidFill>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843313" y="2420888"/>
            <a:ext cx="5457375" cy="1872208"/>
          </a:xfrm>
          <a:prstGeom prst="rect">
            <a:avLst/>
          </a:prstGeom>
        </p:spPr>
      </p:pic>
      <p:sp>
        <p:nvSpPr>
          <p:cNvPr id="5" name="Title 4"/>
          <p:cNvSpPr>
            <a:spLocks noGrp="1"/>
          </p:cNvSpPr>
          <p:nvPr>
            <p:ph type="title"/>
          </p:nvPr>
        </p:nvSpPr>
        <p:spPr>
          <a:xfrm>
            <a:off x="503548" y="4653136"/>
            <a:ext cx="8136904" cy="1368152"/>
          </a:xfrm>
        </p:spPr>
        <p:txBody>
          <a:bodyPr>
            <a:noAutofit/>
          </a:bodyPr>
          <a:lstStyle/>
          <a:p>
            <a:r>
              <a:rPr lang="en-GB" sz="3600" dirty="0">
                <a:solidFill>
                  <a:schemeClr val="tx1">
                    <a:lumMod val="85000"/>
                    <a:lumOff val="15000"/>
                  </a:schemeClr>
                </a:solidFill>
              </a:rPr>
              <a:t>Choose four pitches</a:t>
            </a:r>
            <a:br>
              <a:rPr lang="en-GB" sz="3600" dirty="0">
                <a:solidFill>
                  <a:schemeClr val="tx1">
                    <a:lumMod val="85000"/>
                    <a:lumOff val="15000"/>
                  </a:schemeClr>
                </a:solidFill>
              </a:rPr>
            </a:br>
            <a:r>
              <a:rPr lang="en-GB" sz="3600" dirty="0">
                <a:solidFill>
                  <a:schemeClr val="tx1">
                    <a:lumMod val="85000"/>
                    <a:lumOff val="15000"/>
                  </a:schemeClr>
                </a:solidFill>
              </a:rPr>
              <a:t>Create an alternating pulse like this one</a:t>
            </a:r>
          </a:p>
        </p:txBody>
      </p:sp>
    </p:spTree>
    <p:extLst>
      <p:ext uri="{BB962C8B-B14F-4D97-AF65-F5344CB8AC3E}">
        <p14:creationId xmlns:p14="http://schemas.microsoft.com/office/powerpoint/2010/main" val="189204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484956"/>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568154" y="1844824"/>
            <a:ext cx="8064895"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3</a:t>
            </a:r>
          </a:p>
          <a:p>
            <a:pPr marL="0" indent="0" algn="ctr">
              <a:buNone/>
            </a:pPr>
            <a:r>
              <a:rPr lang="en-GB" sz="3600" dirty="0" smtClean="0">
                <a:solidFill>
                  <a:schemeClr val="tx1">
                    <a:lumMod val="85000"/>
                    <a:lumOff val="15000"/>
                  </a:schemeClr>
                </a:solidFill>
              </a:rPr>
              <a:t>Expanding and contracting ostinato</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151620" y="1001346"/>
            <a:ext cx="6840760" cy="843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GB" b="1" dirty="0">
                <a:solidFill>
                  <a:schemeClr val="tx1">
                    <a:lumMod val="85000"/>
                    <a:lumOff val="15000"/>
                  </a:schemeClr>
                </a:solidFill>
              </a:rPr>
              <a:t>Let’s make an ostinato!</a:t>
            </a:r>
          </a:p>
        </p:txBody>
      </p:sp>
      <p:sp>
        <p:nvSpPr>
          <p:cNvPr id="5" name="Title 4"/>
          <p:cNvSpPr>
            <a:spLocks noGrp="1"/>
          </p:cNvSpPr>
          <p:nvPr>
            <p:ph type="title"/>
          </p:nvPr>
        </p:nvSpPr>
        <p:spPr>
          <a:xfrm>
            <a:off x="503548" y="2636912"/>
            <a:ext cx="8136904" cy="1368152"/>
          </a:xfrm>
        </p:spPr>
        <p:txBody>
          <a:bodyPr>
            <a:noAutofit/>
          </a:bodyPr>
          <a:lstStyle/>
          <a:p>
            <a:r>
              <a:rPr lang="en-GB" sz="3600" dirty="0">
                <a:solidFill>
                  <a:schemeClr val="tx1">
                    <a:lumMod val="85000"/>
                    <a:lumOff val="15000"/>
                  </a:schemeClr>
                </a:solidFill>
              </a:rPr>
              <a:t>Think of a simple rhythm and add </a:t>
            </a:r>
            <a:r>
              <a:rPr lang="en-GB" sz="3600" dirty="0" smtClean="0">
                <a:solidFill>
                  <a:schemeClr val="tx1">
                    <a:lumMod val="85000"/>
                    <a:lumOff val="15000"/>
                  </a:schemeClr>
                </a:solidFill>
              </a:rPr>
              <a:t>words</a:t>
            </a:r>
            <a:r>
              <a:rPr lang="en-GB" dirty="0" smtClean="0">
                <a:solidFill>
                  <a:schemeClr val="tx1">
                    <a:lumMod val="85000"/>
                    <a:lumOff val="15000"/>
                  </a:schemeClr>
                </a:solidFill>
              </a:rPr>
              <a:t/>
            </a:r>
            <a:br>
              <a:rPr lang="en-GB" dirty="0" smtClean="0">
                <a:solidFill>
                  <a:schemeClr val="tx1">
                    <a:lumMod val="85000"/>
                    <a:lumOff val="15000"/>
                  </a:schemeClr>
                </a:solidFill>
              </a:rPr>
            </a:br>
            <a:r>
              <a:rPr lang="en-GB" sz="3600" dirty="0">
                <a:solidFill>
                  <a:schemeClr val="tx1">
                    <a:lumMod val="85000"/>
                    <a:lumOff val="15000"/>
                  </a:schemeClr>
                </a:solidFill>
              </a:rPr>
              <a:t/>
            </a:r>
            <a:br>
              <a:rPr lang="en-GB" sz="3600" dirty="0">
                <a:solidFill>
                  <a:schemeClr val="tx1">
                    <a:lumMod val="85000"/>
                    <a:lumOff val="15000"/>
                  </a:schemeClr>
                </a:solidFill>
              </a:rPr>
            </a:br>
            <a:r>
              <a:rPr lang="en-GB" sz="1800" dirty="0" smtClean="0"/>
              <a:t/>
            </a:r>
            <a:br>
              <a:rPr lang="en-GB" sz="1800" dirty="0" smtClean="0"/>
            </a:br>
            <a:endParaRPr lang="en-GB"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2863634" y="3284984"/>
            <a:ext cx="3521715" cy="557138"/>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2397006" y="4039048"/>
            <a:ext cx="4454970" cy="542080"/>
          </a:xfrm>
          <a:prstGeom prst="rect">
            <a:avLst/>
          </a:prstGeom>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1947987" y="4744070"/>
            <a:ext cx="5353008" cy="557138"/>
          </a:xfrm>
          <a:prstGeom prst="rect">
            <a:avLst/>
          </a:prstGeom>
        </p:spPr>
      </p:pic>
      <p:pic>
        <p:nvPicPr>
          <p:cNvPr id="12" name="Picture 11"/>
          <p:cNvPicPr/>
          <p:nvPr/>
        </p:nvPicPr>
        <p:blipFill>
          <a:blip r:embed="rId6" cstate="print">
            <a:extLst>
              <a:ext uri="{28A0092B-C50C-407E-A947-70E740481C1C}">
                <a14:useLocalDpi xmlns:a14="http://schemas.microsoft.com/office/drawing/2010/main" val="0"/>
              </a:ext>
            </a:extLst>
          </a:blip>
          <a:stretch>
            <a:fillRect/>
          </a:stretch>
        </p:blipFill>
        <p:spPr>
          <a:xfrm>
            <a:off x="1745489" y="5464150"/>
            <a:ext cx="5758005" cy="557138"/>
          </a:xfrm>
          <a:prstGeom prst="rect">
            <a:avLst/>
          </a:prstGeom>
        </p:spPr>
      </p:pic>
    </p:spTree>
    <p:extLst>
      <p:ext uri="{BB962C8B-B14F-4D97-AF65-F5344CB8AC3E}">
        <p14:creationId xmlns:p14="http://schemas.microsoft.com/office/powerpoint/2010/main" val="2461243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160140" y="1001346"/>
            <a:ext cx="6840760" cy="843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GB" b="1" dirty="0">
                <a:solidFill>
                  <a:schemeClr val="tx1">
                    <a:lumMod val="85000"/>
                    <a:lumOff val="15000"/>
                  </a:schemeClr>
                </a:solidFill>
              </a:rPr>
              <a:t>Let’s make an ostinato!</a:t>
            </a:r>
          </a:p>
        </p:txBody>
      </p:sp>
      <p:sp>
        <p:nvSpPr>
          <p:cNvPr id="5" name="Title 4"/>
          <p:cNvSpPr>
            <a:spLocks noGrp="1"/>
          </p:cNvSpPr>
          <p:nvPr>
            <p:ph type="title"/>
          </p:nvPr>
        </p:nvSpPr>
        <p:spPr>
          <a:xfrm>
            <a:off x="503548" y="2996952"/>
            <a:ext cx="8136904" cy="1368152"/>
          </a:xfrm>
        </p:spPr>
        <p:txBody>
          <a:bodyPr>
            <a:noAutofit/>
          </a:bodyPr>
          <a:lstStyle/>
          <a:p>
            <a:r>
              <a:rPr lang="en-GB" sz="4000" dirty="0">
                <a:solidFill>
                  <a:schemeClr val="tx1">
                    <a:lumMod val="85000"/>
                    <a:lumOff val="15000"/>
                  </a:schemeClr>
                </a:solidFill>
              </a:rPr>
              <a:t>Choose a small group to keep the main pulse going, and a conductor to help coordinate it all!</a:t>
            </a:r>
            <a:r>
              <a:rPr lang="en-GB" dirty="0">
                <a:solidFill>
                  <a:schemeClr val="tx1">
                    <a:lumMod val="85000"/>
                    <a:lumOff val="15000"/>
                  </a:schemeClr>
                </a:solidFill>
              </a:rPr>
              <a:t/>
            </a:r>
            <a:br>
              <a:rPr lang="en-GB" dirty="0">
                <a:solidFill>
                  <a:schemeClr val="tx1">
                    <a:lumMod val="85000"/>
                    <a:lumOff val="15000"/>
                  </a:schemeClr>
                </a:solidFill>
              </a:rPr>
            </a:br>
            <a:r>
              <a:rPr lang="en-GB" sz="3600" dirty="0"/>
              <a:t/>
            </a:r>
            <a:br>
              <a:rPr lang="en-GB" sz="3600" dirty="0"/>
            </a:br>
            <a:r>
              <a:rPr lang="en-GB" sz="1800" dirty="0" smtClean="0"/>
              <a:t/>
            </a:r>
            <a:br>
              <a:rPr lang="en-GB" sz="1800" dirty="0" smtClean="0"/>
            </a:br>
            <a:endParaRPr lang="en-GB" dirty="0"/>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2715794" y="4221088"/>
            <a:ext cx="3712412" cy="208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65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159864" y="1268760"/>
            <a:ext cx="6824273" cy="1368152"/>
          </a:xfrm>
        </p:spPr>
        <p:txBody>
          <a:bodyPr>
            <a:noAutofit/>
          </a:bodyPr>
          <a:lstStyle/>
          <a:p>
            <a:pPr lvl="0"/>
            <a:r>
              <a:rPr lang="en-GB" sz="3600" b="1" dirty="0">
                <a:solidFill>
                  <a:schemeClr val="tx1">
                    <a:lumMod val="85000"/>
                    <a:lumOff val="15000"/>
                  </a:schemeClr>
                </a:solidFill>
              </a:rPr>
              <a:t>Use the four pitches you chose in your last lesson</a:t>
            </a: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411883" y="2941248"/>
            <a:ext cx="6320234" cy="936104"/>
          </a:xfrm>
          <a:prstGeom prst="rect">
            <a:avLst/>
          </a:prstGeom>
        </p:spPr>
      </p:pic>
      <p:pic>
        <p:nvPicPr>
          <p:cNvPr id="13" name="Picture 12"/>
          <p:cNvPicPr/>
          <p:nvPr/>
        </p:nvPicPr>
        <p:blipFill rotWithShape="1">
          <a:blip r:embed="rId4" cstate="print">
            <a:extLst>
              <a:ext uri="{28A0092B-C50C-407E-A947-70E740481C1C}">
                <a14:useLocalDpi xmlns:a14="http://schemas.microsoft.com/office/drawing/2010/main" val="0"/>
              </a:ext>
            </a:extLst>
          </a:blip>
          <a:srcRect t="16326"/>
          <a:stretch/>
        </p:blipFill>
        <p:spPr bwMode="auto">
          <a:xfrm>
            <a:off x="3184632" y="4221391"/>
            <a:ext cx="2774737" cy="647769"/>
          </a:xfrm>
          <a:prstGeom prst="rect">
            <a:avLst/>
          </a:prstGeom>
          <a:ln>
            <a:noFill/>
          </a:ln>
          <a:extLst>
            <a:ext uri="{53640926-AAD7-44D8-BBD7-CCE9431645EC}">
              <a14:shadowObscured xmlns:a14="http://schemas.microsoft.com/office/drawing/2010/main"/>
            </a:ext>
          </a:extLst>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1453925" y="5215056"/>
            <a:ext cx="6236151" cy="663568"/>
          </a:xfrm>
          <a:prstGeom prst="rect">
            <a:avLst/>
          </a:prstGeom>
        </p:spPr>
      </p:pic>
    </p:spTree>
    <p:extLst>
      <p:ext uri="{BB962C8B-B14F-4D97-AF65-F5344CB8AC3E}">
        <p14:creationId xmlns:p14="http://schemas.microsoft.com/office/powerpoint/2010/main" val="2028600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160140" y="1772816"/>
            <a:ext cx="6840760" cy="843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GB" b="1" dirty="0" smtClean="0">
                <a:solidFill>
                  <a:schemeClr val="tx1">
                    <a:lumMod val="85000"/>
                    <a:lumOff val="15000"/>
                  </a:schemeClr>
                </a:solidFill>
              </a:rPr>
              <a:t>Keep it simple!</a:t>
            </a:r>
            <a:endParaRPr lang="en-GB" b="1" dirty="0">
              <a:solidFill>
                <a:schemeClr val="tx1">
                  <a:lumMod val="85000"/>
                  <a:lumOff val="15000"/>
                </a:schemeClr>
              </a:solidFill>
            </a:endParaRPr>
          </a:p>
        </p:txBody>
      </p:sp>
      <p:sp>
        <p:nvSpPr>
          <p:cNvPr id="5" name="Title 4"/>
          <p:cNvSpPr>
            <a:spLocks noGrp="1"/>
          </p:cNvSpPr>
          <p:nvPr>
            <p:ph type="title"/>
          </p:nvPr>
        </p:nvSpPr>
        <p:spPr>
          <a:xfrm>
            <a:off x="329800" y="1916832"/>
            <a:ext cx="8501440" cy="3363758"/>
          </a:xfrm>
        </p:spPr>
        <p:txBody>
          <a:bodyPr>
            <a:noAutofit/>
          </a:bodyPr>
          <a:lstStyle/>
          <a:p>
            <a:r>
              <a:rPr lang="en-GB" sz="3600" dirty="0">
                <a:solidFill>
                  <a:schemeClr val="tx1">
                    <a:lumMod val="85000"/>
                    <a:lumOff val="15000"/>
                  </a:schemeClr>
                </a:solidFill>
              </a:rPr>
              <a:t>Invent a way to play the ‘I like pizza’ ostinato using the four pitches you have chosen. </a:t>
            </a:r>
            <a:endParaRPr lang="en-GB" sz="4000" dirty="0">
              <a:solidFill>
                <a:schemeClr val="tx1">
                  <a:lumMod val="85000"/>
                  <a:lumOff val="15000"/>
                </a:schemeClr>
              </a:solidFill>
            </a:endParaRPr>
          </a:p>
        </p:txBody>
      </p:sp>
    </p:spTree>
    <p:extLst>
      <p:ext uri="{BB962C8B-B14F-4D97-AF65-F5344CB8AC3E}">
        <p14:creationId xmlns:p14="http://schemas.microsoft.com/office/powerpoint/2010/main" val="348131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txBox="1">
            <a:spLocks/>
          </p:cNvSpPr>
          <p:nvPr/>
        </p:nvSpPr>
        <p:spPr>
          <a:xfrm>
            <a:off x="1187624" y="1412776"/>
            <a:ext cx="7024687" cy="102762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a:solidFill>
                  <a:schemeClr val="tx1">
                    <a:lumMod val="85000"/>
                    <a:lumOff val="15000"/>
                  </a:schemeClr>
                </a:solidFill>
              </a:rPr>
              <a:t>Steve Reich </a:t>
            </a:r>
            <a:endParaRPr lang="en-US" sz="4400" b="1" dirty="0">
              <a:solidFill>
                <a:schemeClr val="tx1">
                  <a:lumMod val="85000"/>
                  <a:lumOff val="15000"/>
                </a:schemeClr>
              </a:solidFill>
            </a:endParaRPr>
          </a:p>
        </p:txBody>
      </p:sp>
      <p:sp>
        <p:nvSpPr>
          <p:cNvPr id="8" name="Text Placeholder 2"/>
          <p:cNvSpPr txBox="1">
            <a:spLocks/>
          </p:cNvSpPr>
          <p:nvPr/>
        </p:nvSpPr>
        <p:spPr>
          <a:xfrm>
            <a:off x="703523" y="2204864"/>
            <a:ext cx="7992888" cy="28278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3600" b="1" dirty="0">
                <a:solidFill>
                  <a:schemeClr val="tx1">
                    <a:lumMod val="85000"/>
                    <a:lumOff val="15000"/>
                  </a:schemeClr>
                </a:solidFill>
              </a:rPr>
              <a:t>Music for 18 Musicians (excerpt</a:t>
            </a:r>
            <a:r>
              <a:rPr lang="en-GB" sz="3600" b="1" dirty="0" smtClean="0">
                <a:solidFill>
                  <a:schemeClr val="tx1">
                    <a:lumMod val="85000"/>
                    <a:lumOff val="15000"/>
                  </a:schemeClr>
                </a:solidFill>
              </a:rPr>
              <a:t>)</a:t>
            </a:r>
            <a:endParaRPr lang="en-US" sz="2400" dirty="0" smtClean="0">
              <a:solidFill>
                <a:schemeClr val="tx1">
                  <a:lumMod val="85000"/>
                  <a:lumOff val="15000"/>
                </a:schemeClr>
              </a:solidFill>
            </a:endParaRPr>
          </a:p>
          <a:p>
            <a:pPr marL="0" indent="0" algn="ctr">
              <a:buNone/>
            </a:pPr>
            <a:endParaRPr lang="en-US" sz="2400" dirty="0" smtClean="0">
              <a:solidFill>
                <a:schemeClr val="tx1">
                  <a:lumMod val="85000"/>
                  <a:lumOff val="15000"/>
                </a:schemeClr>
              </a:solidFill>
            </a:endParaRPr>
          </a:p>
          <a:p>
            <a:pPr marL="0" indent="0" algn="ctr">
              <a:buNone/>
            </a:pPr>
            <a:endParaRPr lang="en-US" sz="2400" dirty="0">
              <a:solidFill>
                <a:schemeClr val="tx1">
                  <a:lumMod val="85000"/>
                  <a:lumOff val="15000"/>
                </a:schemeClr>
              </a:solidFill>
            </a:endParaRPr>
          </a:p>
          <a:p>
            <a:pPr marL="0" indent="0" algn="ctr">
              <a:buNone/>
            </a:pPr>
            <a:endParaRPr lang="en-US" sz="2400" dirty="0" smtClean="0">
              <a:solidFill>
                <a:schemeClr val="tx1">
                  <a:lumMod val="85000"/>
                  <a:lumOff val="15000"/>
                </a:schemeClr>
              </a:solidFill>
            </a:endParaRPr>
          </a:p>
          <a:p>
            <a:pPr marL="0" indent="0" algn="ctr">
              <a:buNone/>
            </a:pPr>
            <a:r>
              <a:rPr lang="en-GB" sz="2400" dirty="0">
                <a:solidFill>
                  <a:schemeClr val="tx1">
                    <a:lumMod val="85000"/>
                    <a:lumOff val="15000"/>
                  </a:schemeClr>
                </a:solidFill>
              </a:rPr>
              <a:t>Secondary / KS3 / 3</a:t>
            </a:r>
            <a:r>
              <a:rPr lang="en-GB" sz="2400" baseline="30000" dirty="0">
                <a:solidFill>
                  <a:schemeClr val="tx1">
                    <a:lumMod val="85000"/>
                    <a:lumOff val="15000"/>
                  </a:schemeClr>
                </a:solidFill>
              </a:rPr>
              <a:t>rd</a:t>
            </a:r>
            <a:r>
              <a:rPr lang="en-GB" sz="2400" dirty="0">
                <a:solidFill>
                  <a:schemeClr val="tx1">
                    <a:lumMod val="85000"/>
                    <a:lumOff val="15000"/>
                  </a:schemeClr>
                </a:solidFill>
              </a:rPr>
              <a:t> &amp; 4</a:t>
            </a:r>
            <a:r>
              <a:rPr lang="en-GB" sz="2400" baseline="30000" dirty="0">
                <a:solidFill>
                  <a:schemeClr val="tx1">
                    <a:lumMod val="85000"/>
                    <a:lumOff val="15000"/>
                  </a:schemeClr>
                </a:solidFill>
              </a:rPr>
              <a:t>th</a:t>
            </a:r>
            <a:r>
              <a:rPr lang="en-GB" sz="2400" dirty="0">
                <a:solidFill>
                  <a:schemeClr val="tx1">
                    <a:lumMod val="85000"/>
                    <a:lumOff val="15000"/>
                  </a:schemeClr>
                </a:solidFill>
              </a:rPr>
              <a:t> Level Classroom Lesson Plan</a:t>
            </a:r>
            <a:endParaRPr lang="en-US" sz="2400" dirty="0">
              <a:solidFill>
                <a:schemeClr val="tx1">
                  <a:lumMod val="85000"/>
                  <a:lumOff val="15000"/>
                </a:schemeClr>
              </a:solidFill>
            </a:endParaRPr>
          </a:p>
        </p:txBody>
      </p:sp>
      <p:sp>
        <p:nvSpPr>
          <p:cNvPr id="9" name="Text Placeholder 3"/>
          <p:cNvSpPr txBox="1">
            <a:spLocks/>
          </p:cNvSpPr>
          <p:nvPr/>
        </p:nvSpPr>
        <p:spPr>
          <a:xfrm>
            <a:off x="3034073" y="5517232"/>
            <a:ext cx="3075855" cy="11306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tx1">
                    <a:lumMod val="85000"/>
                    <a:lumOff val="15000"/>
                  </a:schemeClr>
                </a:solidFill>
              </a:rPr>
              <a:t>Written by</a:t>
            </a:r>
          </a:p>
          <a:p>
            <a:pPr marL="0" indent="0" algn="ctr">
              <a:buNone/>
            </a:pPr>
            <a:r>
              <a:rPr lang="en-US" sz="2400" dirty="0" smtClean="0">
                <a:solidFill>
                  <a:schemeClr val="tx1">
                    <a:lumMod val="85000"/>
                    <a:lumOff val="15000"/>
                  </a:schemeClr>
                </a:solidFill>
              </a:rPr>
              <a:t>Rachel Leach</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382635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437112"/>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772816"/>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4</a:t>
            </a:r>
          </a:p>
          <a:p>
            <a:pPr marL="0" indent="0" algn="ctr">
              <a:buNone/>
            </a:pPr>
            <a:r>
              <a:rPr lang="en-GB" sz="3600" dirty="0" smtClean="0">
                <a:solidFill>
                  <a:schemeClr val="tx1">
                    <a:lumMod val="85000"/>
                    <a:lumOff val="15000"/>
                  </a:schemeClr>
                </a:solidFill>
              </a:rPr>
              <a:t>Floating notes</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049472" y="1135053"/>
            <a:ext cx="5045056" cy="84347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GB" b="1" dirty="0" smtClean="0">
                <a:solidFill>
                  <a:schemeClr val="tx1">
                    <a:lumMod val="85000"/>
                    <a:lumOff val="15000"/>
                  </a:schemeClr>
                </a:solidFill>
              </a:rPr>
              <a:t>Warm up your voices!</a:t>
            </a:r>
            <a:endParaRPr lang="en-GB" b="1" dirty="0">
              <a:solidFill>
                <a:schemeClr val="tx1">
                  <a:lumMod val="85000"/>
                  <a:lumOff val="15000"/>
                </a:schemeClr>
              </a:solidFill>
            </a:endParaRPr>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23630" y="2276872"/>
            <a:ext cx="6516721" cy="366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144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4"/>
          <p:cNvSpPr>
            <a:spLocks noGrp="1"/>
          </p:cNvSpPr>
          <p:nvPr>
            <p:ph type="title"/>
          </p:nvPr>
        </p:nvSpPr>
        <p:spPr>
          <a:xfrm>
            <a:off x="395536" y="2544286"/>
            <a:ext cx="8341408" cy="3456384"/>
          </a:xfrm>
        </p:spPr>
        <p:txBody>
          <a:bodyPr>
            <a:noAutofit/>
          </a:bodyPr>
          <a:lstStyle/>
          <a:p>
            <a:pPr algn="l"/>
            <a:r>
              <a:rPr lang="en-GB" sz="2800" dirty="0">
                <a:solidFill>
                  <a:schemeClr val="tx1">
                    <a:lumMod val="85000"/>
                    <a:lumOff val="15000"/>
                  </a:schemeClr>
                </a:solidFill>
              </a:rPr>
              <a:t>As you’re singing, stretch these notes out to last for six, eight or ten </a:t>
            </a:r>
            <a:r>
              <a:rPr lang="en-GB" sz="2800" dirty="0" smtClean="0">
                <a:solidFill>
                  <a:schemeClr val="tx1">
                    <a:lumMod val="85000"/>
                    <a:lumOff val="15000"/>
                  </a:schemeClr>
                </a:solidFill>
              </a:rPr>
              <a:t>beats</a:t>
            </a:r>
            <a:br>
              <a:rPr lang="en-GB" sz="2800" dirty="0" smtClean="0">
                <a:solidFill>
                  <a:schemeClr val="tx1">
                    <a:lumMod val="85000"/>
                    <a:lumOff val="15000"/>
                  </a:schemeClr>
                </a:solidFill>
              </a:rPr>
            </a:br>
            <a:r>
              <a:rPr lang="en-GB" sz="2800" dirty="0">
                <a:solidFill>
                  <a:schemeClr val="tx1">
                    <a:lumMod val="85000"/>
                    <a:lumOff val="15000"/>
                  </a:schemeClr>
                </a:solidFill>
              </a:rPr>
              <a:t/>
            </a:r>
            <a:br>
              <a:rPr lang="en-GB" sz="2800" dirty="0">
                <a:solidFill>
                  <a:schemeClr val="tx1">
                    <a:lumMod val="85000"/>
                    <a:lumOff val="15000"/>
                  </a:schemeClr>
                </a:solidFill>
              </a:rPr>
            </a:br>
            <a:r>
              <a:rPr lang="en-GB" sz="2800" dirty="0">
                <a:solidFill>
                  <a:schemeClr val="tx1">
                    <a:lumMod val="85000"/>
                    <a:lumOff val="15000"/>
                  </a:schemeClr>
                </a:solidFill>
              </a:rPr>
              <a:t>Steve Reich lets performers hold the notes for as long as they can – you can try this too!</a:t>
            </a:r>
          </a:p>
        </p:txBody>
      </p:sp>
      <p:sp>
        <p:nvSpPr>
          <p:cNvPr id="4" name="Title 1"/>
          <p:cNvSpPr txBox="1">
            <a:spLocks/>
          </p:cNvSpPr>
          <p:nvPr/>
        </p:nvSpPr>
        <p:spPr>
          <a:xfrm>
            <a:off x="479005" y="1772816"/>
            <a:ext cx="8185991" cy="843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GB" sz="3600" b="1" dirty="0">
                <a:solidFill>
                  <a:schemeClr val="tx1">
                    <a:lumMod val="85000"/>
                    <a:lumOff val="15000"/>
                  </a:schemeClr>
                </a:solidFill>
              </a:rPr>
              <a:t>Sing the four pitches that you </a:t>
            </a:r>
            <a:r>
              <a:rPr lang="en-GB" sz="3600" b="1" dirty="0" smtClean="0">
                <a:solidFill>
                  <a:schemeClr val="tx1">
                    <a:lumMod val="85000"/>
                    <a:lumOff val="15000"/>
                  </a:schemeClr>
                </a:solidFill>
              </a:rPr>
              <a:t>chose</a:t>
            </a:r>
          </a:p>
          <a:p>
            <a:pPr lvl="0"/>
            <a:r>
              <a:rPr lang="en-GB" sz="3600" b="1" dirty="0" smtClean="0">
                <a:solidFill>
                  <a:schemeClr val="tx1">
                    <a:lumMod val="85000"/>
                    <a:lumOff val="15000"/>
                  </a:schemeClr>
                </a:solidFill>
              </a:rPr>
              <a:t>in </a:t>
            </a:r>
            <a:r>
              <a:rPr lang="en-GB" sz="3600" b="1" dirty="0">
                <a:solidFill>
                  <a:schemeClr val="tx1">
                    <a:lumMod val="85000"/>
                    <a:lumOff val="15000"/>
                  </a:schemeClr>
                </a:solidFill>
              </a:rPr>
              <a:t>the last lesson</a:t>
            </a:r>
          </a:p>
        </p:txBody>
      </p:sp>
    </p:spTree>
    <p:extLst>
      <p:ext uri="{BB962C8B-B14F-4D97-AF65-F5344CB8AC3E}">
        <p14:creationId xmlns:p14="http://schemas.microsoft.com/office/powerpoint/2010/main" val="3722331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03548" y="2780928"/>
            <a:ext cx="8136904" cy="1368152"/>
          </a:xfrm>
        </p:spPr>
        <p:txBody>
          <a:bodyPr>
            <a:noAutofit/>
          </a:bodyPr>
          <a:lstStyle/>
          <a:p>
            <a:pPr lvl="0"/>
            <a:r>
              <a:rPr lang="en-GB" sz="4000" dirty="0">
                <a:solidFill>
                  <a:schemeClr val="tx1">
                    <a:lumMod val="85000"/>
                    <a:lumOff val="15000"/>
                  </a:schemeClr>
                </a:solidFill>
              </a:rPr>
              <a:t>Choose a conductor to start and stop the </a:t>
            </a:r>
            <a:r>
              <a:rPr lang="en-GB" sz="4000" dirty="0" smtClean="0">
                <a:solidFill>
                  <a:schemeClr val="tx1">
                    <a:lumMod val="85000"/>
                    <a:lumOff val="15000"/>
                  </a:schemeClr>
                </a:solidFill>
              </a:rPr>
              <a:t>sound </a:t>
            </a:r>
            <a:r>
              <a:rPr lang="en-GB" sz="4000" dirty="0">
                <a:solidFill>
                  <a:schemeClr val="tx1">
                    <a:lumMod val="85000"/>
                    <a:lumOff val="15000"/>
                  </a:schemeClr>
                </a:solidFill>
              </a:rPr>
              <a:t>and to control the dynamics</a:t>
            </a:r>
            <a:br>
              <a:rPr lang="en-GB" sz="4000" dirty="0">
                <a:solidFill>
                  <a:schemeClr val="tx1">
                    <a:lumMod val="85000"/>
                    <a:lumOff val="15000"/>
                  </a:schemeClr>
                </a:solidFill>
              </a:rPr>
            </a:br>
            <a:r>
              <a:rPr lang="en-GB" dirty="0">
                <a:solidFill>
                  <a:schemeClr val="tx1">
                    <a:lumMod val="85000"/>
                    <a:lumOff val="15000"/>
                  </a:schemeClr>
                </a:solidFill>
              </a:rPr>
              <a:t/>
            </a:r>
            <a:br>
              <a:rPr lang="en-GB" dirty="0">
                <a:solidFill>
                  <a:schemeClr val="tx1">
                    <a:lumMod val="85000"/>
                    <a:lumOff val="15000"/>
                  </a:schemeClr>
                </a:solidFill>
              </a:rPr>
            </a:br>
            <a:r>
              <a:rPr lang="en-GB" sz="3600" dirty="0"/>
              <a:t/>
            </a:r>
            <a:br>
              <a:rPr lang="en-GB" sz="3600" dirty="0"/>
            </a:br>
            <a:r>
              <a:rPr lang="en-GB" sz="1800" dirty="0" smtClean="0"/>
              <a:t/>
            </a:r>
            <a:br>
              <a:rPr lang="en-GB" sz="1800" dirty="0" smtClean="0"/>
            </a:br>
            <a:endParaRPr lang="en-GB" dirty="0"/>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2195736" y="3429000"/>
            <a:ext cx="4864541" cy="273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1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41294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844824"/>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5</a:t>
            </a:r>
          </a:p>
          <a:p>
            <a:pPr marL="0" indent="0" algn="ctr">
              <a:buNone/>
            </a:pPr>
            <a:r>
              <a:rPr lang="en-GB" sz="3600" dirty="0" smtClean="0">
                <a:solidFill>
                  <a:schemeClr val="tx1">
                    <a:lumMod val="85000"/>
                    <a:lumOff val="15000"/>
                  </a:schemeClr>
                </a:solidFill>
              </a:rPr>
              <a:t>Sections</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12624"/>
          <a:stretch/>
        </p:blipFill>
        <p:spPr bwMode="auto">
          <a:xfrm>
            <a:off x="4932040" y="2879103"/>
            <a:ext cx="3538281" cy="227782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037759" y="1196752"/>
            <a:ext cx="5045056" cy="8434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chemeClr val="tx1">
                    <a:lumMod val="85000"/>
                    <a:lumOff val="15000"/>
                  </a:schemeClr>
                </a:solidFill>
              </a:rPr>
              <a:t>Recap</a:t>
            </a:r>
            <a:endParaRPr lang="en-GB" b="1" dirty="0">
              <a:solidFill>
                <a:schemeClr val="tx1">
                  <a:lumMod val="85000"/>
                  <a:lumOff val="15000"/>
                </a:schemeClr>
              </a:solidFill>
            </a:endParaRPr>
          </a:p>
        </p:txBody>
      </p:sp>
      <p:sp>
        <p:nvSpPr>
          <p:cNvPr id="6" name="Text Placeholder 2"/>
          <p:cNvSpPr txBox="1">
            <a:spLocks/>
          </p:cNvSpPr>
          <p:nvPr/>
        </p:nvSpPr>
        <p:spPr>
          <a:xfrm>
            <a:off x="1037759" y="2106620"/>
            <a:ext cx="5400600" cy="1977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sz="2800" dirty="0">
                <a:solidFill>
                  <a:schemeClr val="tx1">
                    <a:lumMod val="85000"/>
                    <a:lumOff val="15000"/>
                  </a:schemeClr>
                </a:solidFill>
              </a:rPr>
              <a:t>alternating quaver pulse</a:t>
            </a:r>
          </a:p>
          <a:p>
            <a:pPr lvl="0"/>
            <a:r>
              <a:rPr lang="en-GB" sz="2800" dirty="0">
                <a:solidFill>
                  <a:schemeClr val="tx1">
                    <a:lumMod val="85000"/>
                    <a:lumOff val="15000"/>
                  </a:schemeClr>
                </a:solidFill>
              </a:rPr>
              <a:t>expanding ostinato</a:t>
            </a:r>
          </a:p>
          <a:p>
            <a:pPr lvl="0"/>
            <a:r>
              <a:rPr lang="en-GB" sz="2800" dirty="0">
                <a:solidFill>
                  <a:schemeClr val="tx1">
                    <a:lumMod val="85000"/>
                    <a:lumOff val="15000"/>
                  </a:schemeClr>
                </a:solidFill>
              </a:rPr>
              <a:t>long, floating notes</a:t>
            </a:r>
          </a:p>
        </p:txBody>
      </p:sp>
      <p:sp>
        <p:nvSpPr>
          <p:cNvPr id="7" name="Title 4"/>
          <p:cNvSpPr>
            <a:spLocks noGrp="1"/>
          </p:cNvSpPr>
          <p:nvPr>
            <p:ph type="title"/>
          </p:nvPr>
        </p:nvSpPr>
        <p:spPr>
          <a:xfrm>
            <a:off x="539552" y="5373216"/>
            <a:ext cx="8136904" cy="1152128"/>
          </a:xfrm>
        </p:spPr>
        <p:txBody>
          <a:bodyPr>
            <a:noAutofit/>
          </a:bodyPr>
          <a:lstStyle/>
          <a:p>
            <a:r>
              <a:rPr lang="en-GB" sz="2600" dirty="0">
                <a:solidFill>
                  <a:schemeClr val="tx1">
                    <a:lumMod val="85000"/>
                    <a:lumOff val="15000"/>
                  </a:schemeClr>
                </a:solidFill>
              </a:rPr>
              <a:t>These three ideas move in and out as the quaver pulse remains constant</a:t>
            </a:r>
          </a:p>
        </p:txBody>
      </p:sp>
    </p:spTree>
    <p:extLst>
      <p:ext uri="{BB962C8B-B14F-4D97-AF65-F5344CB8AC3E}">
        <p14:creationId xmlns:p14="http://schemas.microsoft.com/office/powerpoint/2010/main" val="74003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467544" y="1124744"/>
            <a:ext cx="8280920" cy="2304256"/>
          </a:xfrm>
        </p:spPr>
        <p:txBody>
          <a:bodyPr>
            <a:noAutofit/>
          </a:bodyPr>
          <a:lstStyle/>
          <a:p>
            <a:pPr lvl="0"/>
            <a:r>
              <a:rPr lang="en-GB" sz="2800" dirty="0">
                <a:solidFill>
                  <a:schemeClr val="tx1">
                    <a:lumMod val="85000"/>
                    <a:lumOff val="15000"/>
                  </a:schemeClr>
                </a:solidFill>
              </a:rPr>
              <a:t>Work as a group using eye contact and gesture to start and stop the different elements</a:t>
            </a: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2195736" y="3284985"/>
            <a:ext cx="4864541" cy="273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522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484956"/>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700808"/>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6</a:t>
            </a:r>
          </a:p>
          <a:p>
            <a:pPr marL="0" indent="0" algn="ctr">
              <a:buNone/>
            </a:pPr>
            <a:r>
              <a:rPr lang="en-GB" sz="3600" dirty="0" smtClean="0">
                <a:solidFill>
                  <a:schemeClr val="tx1">
                    <a:lumMod val="85000"/>
                    <a:lumOff val="15000"/>
                  </a:schemeClr>
                </a:solidFill>
              </a:rPr>
              <a:t>Performance time!</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03548" y="747353"/>
            <a:ext cx="8136904" cy="5777991"/>
          </a:xfrm>
        </p:spPr>
        <p:txBody>
          <a:bodyPr>
            <a:noAutofit/>
          </a:bodyPr>
          <a:lstStyle/>
          <a:p>
            <a:pPr lvl="0"/>
            <a:r>
              <a:rPr lang="en-GB" sz="4000" dirty="0">
                <a:solidFill>
                  <a:schemeClr val="tx1">
                    <a:lumMod val="85000"/>
                    <a:lumOff val="15000"/>
                  </a:schemeClr>
                </a:solidFill>
              </a:rPr>
              <a:t>Think about structure and </a:t>
            </a:r>
            <a:r>
              <a:rPr lang="en-GB" sz="4000" dirty="0" smtClean="0">
                <a:solidFill>
                  <a:schemeClr val="tx1">
                    <a:lumMod val="85000"/>
                    <a:lumOff val="15000"/>
                  </a:schemeClr>
                </a:solidFill>
              </a:rPr>
              <a:t>order</a:t>
            </a:r>
            <a:br>
              <a:rPr lang="en-GB" sz="4000" dirty="0" smtClean="0">
                <a:solidFill>
                  <a:schemeClr val="tx1">
                    <a:lumMod val="85000"/>
                    <a:lumOff val="15000"/>
                  </a:schemeClr>
                </a:solidFill>
              </a:rPr>
            </a:br>
            <a:r>
              <a:rPr lang="en-GB" sz="4000" dirty="0">
                <a:solidFill>
                  <a:schemeClr val="tx1">
                    <a:lumMod val="85000"/>
                    <a:lumOff val="15000"/>
                  </a:schemeClr>
                </a:solidFill>
              </a:rPr>
              <a:t/>
            </a:r>
            <a:br>
              <a:rPr lang="en-GB" sz="4000" dirty="0">
                <a:solidFill>
                  <a:schemeClr val="tx1">
                    <a:lumMod val="85000"/>
                    <a:lumOff val="15000"/>
                  </a:schemeClr>
                </a:solidFill>
              </a:rPr>
            </a:br>
            <a:r>
              <a:rPr lang="en-GB" sz="4000" dirty="0" smtClean="0">
                <a:solidFill>
                  <a:schemeClr val="tx1">
                    <a:lumMod val="85000"/>
                    <a:lumOff val="15000"/>
                  </a:schemeClr>
                </a:solidFill>
              </a:rPr>
              <a:t/>
            </a:r>
            <a:br>
              <a:rPr lang="en-GB" sz="4000" dirty="0" smtClean="0">
                <a:solidFill>
                  <a:schemeClr val="tx1">
                    <a:lumMod val="85000"/>
                    <a:lumOff val="15000"/>
                  </a:schemeClr>
                </a:solidFill>
              </a:rPr>
            </a:br>
            <a:r>
              <a:rPr lang="en-GB" sz="4000" dirty="0" smtClean="0">
                <a:solidFill>
                  <a:schemeClr val="tx1">
                    <a:lumMod val="85000"/>
                    <a:lumOff val="15000"/>
                  </a:schemeClr>
                </a:solidFill>
              </a:rPr>
              <a:t/>
            </a:r>
            <a:br>
              <a:rPr lang="en-GB" sz="4000" dirty="0" smtClean="0">
                <a:solidFill>
                  <a:schemeClr val="tx1">
                    <a:lumMod val="85000"/>
                    <a:lumOff val="15000"/>
                  </a:schemeClr>
                </a:solidFill>
              </a:rPr>
            </a:br>
            <a:r>
              <a:rPr lang="en-GB" sz="4000" dirty="0" smtClean="0">
                <a:solidFill>
                  <a:schemeClr val="tx1">
                    <a:lumMod val="85000"/>
                    <a:lumOff val="15000"/>
                  </a:schemeClr>
                </a:solidFill>
              </a:rPr>
              <a:t/>
            </a:r>
            <a:br>
              <a:rPr lang="en-GB" sz="4000" dirty="0" smtClean="0">
                <a:solidFill>
                  <a:schemeClr val="tx1">
                    <a:lumMod val="85000"/>
                    <a:lumOff val="15000"/>
                  </a:schemeClr>
                </a:solidFill>
              </a:rPr>
            </a:br>
            <a:r>
              <a:rPr lang="en-GB" sz="4000" dirty="0">
                <a:solidFill>
                  <a:schemeClr val="tx1">
                    <a:lumMod val="85000"/>
                    <a:lumOff val="15000"/>
                  </a:schemeClr>
                </a:solidFill>
              </a:rPr>
              <a:t/>
            </a:r>
            <a:br>
              <a:rPr lang="en-GB" sz="4000" dirty="0">
                <a:solidFill>
                  <a:schemeClr val="tx1">
                    <a:lumMod val="85000"/>
                    <a:lumOff val="15000"/>
                  </a:schemeClr>
                </a:solidFill>
              </a:rPr>
            </a:br>
            <a:r>
              <a:rPr lang="en-GB" sz="4000" dirty="0">
                <a:solidFill>
                  <a:schemeClr val="tx1">
                    <a:lumMod val="85000"/>
                    <a:lumOff val="15000"/>
                  </a:schemeClr>
                </a:solidFill>
              </a:rPr>
              <a:t>The finished piece should move seamlessly from one group to the next</a:t>
            </a:r>
          </a:p>
        </p:txBody>
      </p:sp>
      <p:pic>
        <p:nvPicPr>
          <p:cNvPr id="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2447764" y="2132856"/>
            <a:ext cx="4500500" cy="253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200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907704" y="1340768"/>
            <a:ext cx="5328592" cy="843478"/>
          </a:xfrm>
        </p:spPr>
        <p:txBody>
          <a:bodyPr>
            <a:noAutofit/>
          </a:bodyPr>
          <a:lstStyle/>
          <a:p>
            <a:pPr lvl="0" algn="l"/>
            <a:r>
              <a:rPr lang="en-GB" b="1" dirty="0" smtClean="0">
                <a:solidFill>
                  <a:schemeClr val="tx1">
                    <a:lumMod val="85000"/>
                    <a:lumOff val="15000"/>
                  </a:schemeClr>
                </a:solidFill>
              </a:rPr>
              <a:t>Practise and perform!</a:t>
            </a:r>
            <a:endParaRPr lang="en-GB" b="1" dirty="0">
              <a:solidFill>
                <a:schemeClr val="tx1">
                  <a:lumMod val="85000"/>
                  <a:lumOff val="15000"/>
                </a:schemeClr>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23425" y="2564904"/>
            <a:ext cx="6297150" cy="354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08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01824"/>
            <a:ext cx="8229600" cy="1143000"/>
          </a:xfrm>
        </p:spPr>
        <p:txBody>
          <a:bodyPr/>
          <a:lstStyle/>
          <a:p>
            <a:r>
              <a:rPr lang="en-GB" b="1" dirty="0" smtClean="0">
                <a:solidFill>
                  <a:schemeClr val="tx1">
                    <a:lumMod val="85000"/>
                    <a:lumOff val="15000"/>
                  </a:schemeClr>
                </a:solidFill>
              </a:rPr>
              <a:t>Trailblazer</a:t>
            </a:r>
            <a:endParaRPr lang="en-GB" b="1" dirty="0">
              <a:solidFill>
                <a:schemeClr val="tx1">
                  <a:lumMod val="85000"/>
                  <a:lumOff val="15000"/>
                </a:schemeClr>
              </a:solidFill>
            </a:endParaRPr>
          </a:p>
        </p:txBody>
      </p:sp>
      <p:sp>
        <p:nvSpPr>
          <p:cNvPr id="3" name="Content Placeholder 2"/>
          <p:cNvSpPr>
            <a:spLocks noGrp="1"/>
          </p:cNvSpPr>
          <p:nvPr>
            <p:ph idx="1"/>
          </p:nvPr>
        </p:nvSpPr>
        <p:spPr>
          <a:xfrm>
            <a:off x="611560" y="2780928"/>
            <a:ext cx="4464496" cy="3400648"/>
          </a:xfrm>
        </p:spPr>
        <p:txBody>
          <a:bodyPr>
            <a:normAutofit/>
          </a:bodyPr>
          <a:lstStyle/>
          <a:p>
            <a:pPr marL="0" indent="0" algn="r">
              <a:buNone/>
            </a:pPr>
            <a:r>
              <a:rPr lang="en-GB" dirty="0">
                <a:solidFill>
                  <a:schemeClr val="tx1">
                    <a:lumMod val="85000"/>
                    <a:lumOff val="15000"/>
                  </a:schemeClr>
                </a:solidFill>
              </a:rPr>
              <a:t>Experimental composer Steve Reich helped to create a whole new form of music – </a:t>
            </a:r>
            <a:r>
              <a:rPr lang="en-GB" dirty="0" smtClean="0">
                <a:solidFill>
                  <a:schemeClr val="tx1">
                    <a:lumMod val="85000"/>
                    <a:lumOff val="15000"/>
                  </a:schemeClr>
                </a:solidFill>
              </a:rPr>
              <a:t>Minimalism</a:t>
            </a:r>
            <a:endParaRPr lang="en-GB" dirty="0">
              <a:solidFill>
                <a:schemeClr val="tx1">
                  <a:lumMod val="85000"/>
                  <a:lumOff val="15000"/>
                </a:schemeClr>
              </a:solidFill>
            </a:endParaRPr>
          </a:p>
        </p:txBody>
      </p:sp>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BCFS2072\UserData$\learnp02\Desktop\Trailblazer logo-template\Trailblazer Templat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931" b="55652"/>
          <a:stretch/>
        </p:blipFill>
        <p:spPr bwMode="auto">
          <a:xfrm>
            <a:off x="6083404" y="1"/>
            <a:ext cx="3060595" cy="18590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51" r="12541"/>
          <a:stretch/>
        </p:blipFill>
        <p:spPr bwMode="auto">
          <a:xfrm>
            <a:off x="5436096" y="2292491"/>
            <a:ext cx="314580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92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222616" y="1196752"/>
            <a:ext cx="8712968" cy="9374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solidFill>
                  <a:schemeClr val="tx1">
                    <a:lumMod val="85000"/>
                    <a:lumOff val="15000"/>
                  </a:schemeClr>
                </a:solidFill>
              </a:rPr>
              <a:t>Taking it further – cross-curricular activities</a:t>
            </a:r>
            <a:endParaRPr lang="en-GB" sz="3600" b="1" dirty="0">
              <a:solidFill>
                <a:schemeClr val="tx1">
                  <a:lumMod val="85000"/>
                  <a:lumOff val="15000"/>
                </a:schemeClr>
              </a:solidFill>
            </a:endParaRPr>
          </a:p>
        </p:txBody>
      </p:sp>
      <p:sp>
        <p:nvSpPr>
          <p:cNvPr id="7" name="Content Placeholder 5"/>
          <p:cNvSpPr>
            <a:spLocks noGrp="1"/>
          </p:cNvSpPr>
          <p:nvPr>
            <p:ph idx="1"/>
          </p:nvPr>
        </p:nvSpPr>
        <p:spPr>
          <a:xfrm>
            <a:off x="582656" y="2143727"/>
            <a:ext cx="7992888" cy="4176463"/>
          </a:xfrm>
        </p:spPr>
        <p:txBody>
          <a:bodyPr>
            <a:noAutofit/>
          </a:bodyPr>
          <a:lstStyle/>
          <a:p>
            <a:pPr marL="0" lvl="0" indent="0">
              <a:buNone/>
            </a:pPr>
            <a:r>
              <a:rPr lang="en-US" sz="1600" b="1" dirty="0">
                <a:solidFill>
                  <a:schemeClr val="tx1">
                    <a:lumMod val="85000"/>
                    <a:lumOff val="15000"/>
                  </a:schemeClr>
                </a:solidFill>
              </a:rPr>
              <a:t>MUSIC: </a:t>
            </a:r>
            <a:r>
              <a:rPr lang="en-US" sz="1600" dirty="0">
                <a:solidFill>
                  <a:schemeClr val="tx1">
                    <a:lumMod val="85000"/>
                    <a:lumOff val="15000"/>
                  </a:schemeClr>
                </a:solidFill>
              </a:rPr>
              <a:t>Steve Reich’s music was a huge influence on another BBC Ten Pieces composer – </a:t>
            </a:r>
            <a:r>
              <a:rPr lang="en-US" sz="1600" u="sng" dirty="0">
                <a:solidFill>
                  <a:schemeClr val="tx1">
                    <a:lumMod val="85000"/>
                    <a:lumOff val="15000"/>
                  </a:schemeClr>
                </a:solidFill>
                <a:hlinkClick r:id="rId3"/>
              </a:rPr>
              <a:t>John Adams</a:t>
            </a:r>
            <a:r>
              <a:rPr lang="en-US" sz="1600" dirty="0">
                <a:solidFill>
                  <a:schemeClr val="tx1">
                    <a:lumMod val="85000"/>
                    <a:lumOff val="15000"/>
                  </a:schemeClr>
                </a:solidFill>
              </a:rPr>
              <a:t>. Adams’ music is minimalist but it also often tells a story. See ‘Short Ride in a Fast Machine’ for more details</a:t>
            </a:r>
            <a:r>
              <a:rPr lang="en-US" sz="1600" dirty="0" smtClean="0">
                <a:solidFill>
                  <a:schemeClr val="tx1">
                    <a:lumMod val="85000"/>
                    <a:lumOff val="15000"/>
                  </a:schemeClr>
                </a:solidFill>
              </a:rPr>
              <a:t>.</a:t>
            </a:r>
            <a:endParaRPr lang="en-GB" sz="1600" dirty="0">
              <a:solidFill>
                <a:schemeClr val="tx1">
                  <a:lumMod val="85000"/>
                  <a:lumOff val="15000"/>
                </a:schemeClr>
              </a:solidFill>
            </a:endParaRPr>
          </a:p>
          <a:p>
            <a:pPr marL="0" lvl="0" indent="0">
              <a:buNone/>
            </a:pPr>
            <a:endParaRPr lang="en-US" sz="900" b="1" dirty="0" smtClean="0">
              <a:solidFill>
                <a:schemeClr val="tx1">
                  <a:lumMod val="85000"/>
                  <a:lumOff val="15000"/>
                </a:schemeClr>
              </a:solidFill>
            </a:endParaRPr>
          </a:p>
          <a:p>
            <a:pPr marL="0" lvl="0" indent="0">
              <a:buNone/>
            </a:pPr>
            <a:r>
              <a:rPr lang="en-US" sz="1600" b="1" dirty="0" smtClean="0">
                <a:solidFill>
                  <a:schemeClr val="tx1">
                    <a:lumMod val="85000"/>
                    <a:lumOff val="15000"/>
                  </a:schemeClr>
                </a:solidFill>
              </a:rPr>
              <a:t>ART</a:t>
            </a:r>
            <a:r>
              <a:rPr lang="en-US" sz="1600" b="1" dirty="0">
                <a:solidFill>
                  <a:schemeClr val="tx1">
                    <a:lumMod val="85000"/>
                    <a:lumOff val="15000"/>
                  </a:schemeClr>
                </a:solidFill>
              </a:rPr>
              <a:t>:</a:t>
            </a:r>
            <a:r>
              <a:rPr lang="en-US" sz="1600" dirty="0">
                <a:solidFill>
                  <a:schemeClr val="tx1">
                    <a:lumMod val="85000"/>
                    <a:lumOff val="15000"/>
                  </a:schemeClr>
                </a:solidFill>
              </a:rPr>
              <a:t> Ma</a:t>
            </a:r>
            <a:r>
              <a:rPr lang="en-GB" sz="1600" dirty="0" err="1">
                <a:solidFill>
                  <a:schemeClr val="tx1">
                    <a:lumMod val="85000"/>
                    <a:lumOff val="15000"/>
                  </a:schemeClr>
                </a:solidFill>
              </a:rPr>
              <a:t>ny</a:t>
            </a:r>
            <a:r>
              <a:rPr lang="en-GB" sz="1600" dirty="0">
                <a:solidFill>
                  <a:schemeClr val="tx1">
                    <a:lumMod val="85000"/>
                    <a:lumOff val="15000"/>
                  </a:schemeClr>
                </a:solidFill>
              </a:rPr>
              <a:t> artists have been inspired by the ‘colour’ they perceive in music. Research the abstract paintings of Kandinsky or use other BBC Ten Pieces music to inspire your own abstract art work</a:t>
            </a:r>
            <a:r>
              <a:rPr lang="en-GB" sz="1600" dirty="0" smtClean="0">
                <a:solidFill>
                  <a:schemeClr val="tx1">
                    <a:lumMod val="85000"/>
                    <a:lumOff val="15000"/>
                  </a:schemeClr>
                </a:solidFill>
              </a:rPr>
              <a:t>.</a:t>
            </a:r>
          </a:p>
          <a:p>
            <a:pPr marL="0" lvl="0" indent="0">
              <a:buNone/>
            </a:pPr>
            <a:endParaRPr lang="en-GB" sz="900" dirty="0">
              <a:solidFill>
                <a:schemeClr val="tx1">
                  <a:lumMod val="85000"/>
                  <a:lumOff val="15000"/>
                </a:schemeClr>
              </a:solidFill>
            </a:endParaRPr>
          </a:p>
          <a:p>
            <a:pPr marL="0" lvl="0" indent="0">
              <a:buNone/>
            </a:pPr>
            <a:r>
              <a:rPr lang="en-GB" sz="1600" b="1" dirty="0">
                <a:solidFill>
                  <a:schemeClr val="tx1">
                    <a:lumMod val="85000"/>
                    <a:lumOff val="15000"/>
                  </a:schemeClr>
                </a:solidFill>
              </a:rPr>
              <a:t>TECHNO</a:t>
            </a:r>
            <a:r>
              <a:rPr lang="en-US" sz="1600" b="1" dirty="0">
                <a:solidFill>
                  <a:schemeClr val="tx1">
                    <a:lumMod val="85000"/>
                    <a:lumOff val="15000"/>
                  </a:schemeClr>
                </a:solidFill>
              </a:rPr>
              <a:t>LOGY: </a:t>
            </a:r>
            <a:r>
              <a:rPr lang="en-US" sz="1600" dirty="0">
                <a:solidFill>
                  <a:schemeClr val="tx1">
                    <a:lumMod val="85000"/>
                    <a:lumOff val="15000"/>
                  </a:schemeClr>
                </a:solidFill>
              </a:rPr>
              <a:t>Steve Reich’s early pieces were made using loops of tape. He would record sentences onto different lengths of tape and then loop these tapes around listening to how the recordings repeated and collided in different ways. Use software such as Garage Band, Audacity and </a:t>
            </a:r>
            <a:r>
              <a:rPr lang="en-US" sz="1600" dirty="0" err="1">
                <a:solidFill>
                  <a:schemeClr val="tx1">
                    <a:lumMod val="85000"/>
                    <a:lumOff val="15000"/>
                  </a:schemeClr>
                </a:solidFill>
              </a:rPr>
              <a:t>BandLab</a:t>
            </a:r>
            <a:r>
              <a:rPr lang="en-US" sz="1600" dirty="0">
                <a:solidFill>
                  <a:schemeClr val="tx1">
                    <a:lumMod val="85000"/>
                    <a:lumOff val="15000"/>
                  </a:schemeClr>
                </a:solidFill>
              </a:rPr>
              <a:t> to do the same thing. </a:t>
            </a:r>
            <a:endParaRPr lang="en-GB" sz="1600" dirty="0">
              <a:solidFill>
                <a:schemeClr val="tx1">
                  <a:lumMod val="85000"/>
                  <a:lumOff val="15000"/>
                </a:schemeClr>
              </a:solidFill>
            </a:endParaRPr>
          </a:p>
          <a:p>
            <a:pPr marL="0" lvl="0" indent="0">
              <a:buNone/>
            </a:pPr>
            <a:endParaRPr lang="en-GB" sz="900" b="1" dirty="0">
              <a:solidFill>
                <a:schemeClr val="tx1">
                  <a:lumMod val="85000"/>
                  <a:lumOff val="15000"/>
                </a:schemeClr>
              </a:solidFill>
            </a:endParaRPr>
          </a:p>
          <a:p>
            <a:pPr marL="0" lvl="0" indent="0">
              <a:buNone/>
            </a:pPr>
            <a:r>
              <a:rPr lang="en-GB" sz="1600" b="1" dirty="0" smtClean="0">
                <a:solidFill>
                  <a:schemeClr val="tx1">
                    <a:lumMod val="85000"/>
                    <a:lumOff val="15000"/>
                  </a:schemeClr>
                </a:solidFill>
              </a:rPr>
              <a:t>UPLOAD</a:t>
            </a:r>
            <a:r>
              <a:rPr lang="en-GB" sz="1600" b="1" dirty="0">
                <a:solidFill>
                  <a:schemeClr val="tx1">
                    <a:lumMod val="85000"/>
                    <a:lumOff val="15000"/>
                  </a:schemeClr>
                </a:solidFill>
              </a:rPr>
              <a:t>: </a:t>
            </a:r>
            <a:r>
              <a:rPr lang="en-GB" sz="1600" dirty="0">
                <a:solidFill>
                  <a:schemeClr val="tx1">
                    <a:lumMod val="85000"/>
                    <a:lumOff val="15000"/>
                  </a:schemeClr>
                </a:solidFill>
              </a:rPr>
              <a:t>Show</a:t>
            </a:r>
            <a:r>
              <a:rPr lang="en-GB" sz="1600" b="1" dirty="0">
                <a:solidFill>
                  <a:schemeClr val="tx1">
                    <a:lumMod val="85000"/>
                    <a:lumOff val="15000"/>
                  </a:schemeClr>
                </a:solidFill>
              </a:rPr>
              <a:t> </a:t>
            </a:r>
            <a:r>
              <a:rPr lang="en-GB" sz="1600" dirty="0">
                <a:solidFill>
                  <a:schemeClr val="tx1">
                    <a:lumMod val="85000"/>
                    <a:lumOff val="15000"/>
                  </a:schemeClr>
                </a:solidFill>
              </a:rPr>
              <a:t>us what you’ve created! Submit your creative responses using our </a:t>
            </a:r>
            <a:r>
              <a:rPr lang="en-GB" sz="1600" u="sng" dirty="0" smtClean="0">
                <a:solidFill>
                  <a:schemeClr val="tx1">
                    <a:lumMod val="85000"/>
                    <a:lumOff val="15000"/>
                  </a:schemeClr>
                </a:solidFill>
                <a:hlinkClick r:id="rId4"/>
              </a:rPr>
              <a:t>Uploader</a:t>
            </a:r>
            <a:r>
              <a:rPr lang="en-GB" sz="1600" dirty="0" smtClean="0">
                <a:solidFill>
                  <a:schemeClr val="tx1">
                    <a:lumMod val="85000"/>
                    <a:lumOff val="15000"/>
                  </a:schemeClr>
                </a:solidFill>
              </a:rPr>
              <a:t> for </a:t>
            </a:r>
            <a:r>
              <a:rPr lang="en-GB" sz="1600" dirty="0">
                <a:solidFill>
                  <a:schemeClr val="tx1">
                    <a:lumMod val="85000"/>
                    <a:lumOff val="15000"/>
                  </a:schemeClr>
                </a:solidFill>
              </a:rPr>
              <a:t>a chance to be featured on the Ten Pieces </a:t>
            </a:r>
            <a:r>
              <a:rPr lang="en-GB" sz="1600" u="sng" dirty="0">
                <a:solidFill>
                  <a:schemeClr val="tx1">
                    <a:lumMod val="85000"/>
                    <a:lumOff val="15000"/>
                  </a:schemeClr>
                </a:solidFill>
              </a:rPr>
              <a:t>website</a:t>
            </a:r>
            <a:r>
              <a:rPr lang="en-GB" sz="1600" dirty="0">
                <a:solidFill>
                  <a:schemeClr val="tx1">
                    <a:lumMod val="85000"/>
                    <a:lumOff val="15000"/>
                  </a:schemeClr>
                </a:solidFill>
              </a:rPr>
              <a:t> </a:t>
            </a:r>
            <a:r>
              <a:rPr lang="en-GB" sz="1600" dirty="0" smtClean="0">
                <a:solidFill>
                  <a:schemeClr val="tx1">
                    <a:lumMod val="85000"/>
                    <a:lumOff val="15000"/>
                  </a:schemeClr>
                </a:solidFill>
              </a:rPr>
              <a:t>.</a:t>
            </a:r>
            <a:endParaRPr lang="en-GB" sz="1600" dirty="0">
              <a:solidFill>
                <a:schemeClr val="tx1">
                  <a:lumMod val="85000"/>
                  <a:lumOff val="15000"/>
                </a:schemeClr>
              </a:solidFill>
            </a:endParaRPr>
          </a:p>
        </p:txBody>
      </p:sp>
    </p:spTree>
    <p:extLst>
      <p:ext uri="{BB962C8B-B14F-4D97-AF65-F5344CB8AC3E}">
        <p14:creationId xmlns:p14="http://schemas.microsoft.com/office/powerpoint/2010/main" val="160336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049472" y="1135053"/>
            <a:ext cx="5045056" cy="843478"/>
          </a:xfrm>
        </p:spPr>
        <p:txBody>
          <a:bodyPr/>
          <a:lstStyle/>
          <a:p>
            <a:r>
              <a:rPr lang="en-US" b="1" dirty="0" smtClean="0">
                <a:solidFill>
                  <a:schemeClr val="tx1">
                    <a:lumMod val="85000"/>
                    <a:lumOff val="15000"/>
                  </a:schemeClr>
                </a:solidFill>
              </a:rPr>
              <a:t>Lesson outcomes</a:t>
            </a:r>
            <a:endParaRPr lang="en-US" b="1" dirty="0">
              <a:solidFill>
                <a:schemeClr val="tx1">
                  <a:lumMod val="85000"/>
                  <a:lumOff val="15000"/>
                </a:schemeClr>
              </a:solidFill>
            </a:endParaRPr>
          </a:p>
        </p:txBody>
      </p:sp>
      <p:sp>
        <p:nvSpPr>
          <p:cNvPr id="12" name="Text Placeholder 2"/>
          <p:cNvSpPr txBox="1">
            <a:spLocks/>
          </p:cNvSpPr>
          <p:nvPr/>
        </p:nvSpPr>
        <p:spPr>
          <a:xfrm>
            <a:off x="857706" y="2276872"/>
            <a:ext cx="7415830"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tx1">
                    <a:lumMod val="85000"/>
                    <a:lumOff val="15000"/>
                  </a:schemeClr>
                </a:solidFill>
              </a:rPr>
              <a:t>After this lesson, pupils will be able to: </a:t>
            </a:r>
          </a:p>
          <a:p>
            <a:pPr marL="0" indent="0">
              <a:buNone/>
            </a:pPr>
            <a:endParaRPr lang="en-US" sz="800" dirty="0" smtClean="0">
              <a:solidFill>
                <a:schemeClr val="tx1">
                  <a:lumMod val="85000"/>
                  <a:lumOff val="15000"/>
                </a:schemeClr>
              </a:solidFill>
            </a:endParaRPr>
          </a:p>
          <a:p>
            <a:pPr lvl="0"/>
            <a:r>
              <a:rPr lang="en-US" sz="2800" dirty="0">
                <a:solidFill>
                  <a:schemeClr val="tx1">
                    <a:lumMod val="85000"/>
                    <a:lumOff val="15000"/>
                  </a:schemeClr>
                </a:solidFill>
              </a:rPr>
              <a:t>listen and reflect on a piece of orchestral music</a:t>
            </a:r>
            <a:endParaRPr lang="en-GB" sz="2800" dirty="0">
              <a:solidFill>
                <a:schemeClr val="tx1">
                  <a:lumMod val="85000"/>
                  <a:lumOff val="15000"/>
                </a:schemeClr>
              </a:solidFill>
            </a:endParaRPr>
          </a:p>
          <a:p>
            <a:pPr lvl="0"/>
            <a:r>
              <a:rPr lang="en-US" sz="2800" dirty="0">
                <a:solidFill>
                  <a:schemeClr val="tx1">
                    <a:lumMod val="85000"/>
                    <a:lumOff val="15000"/>
                  </a:schemeClr>
                </a:solidFill>
              </a:rPr>
              <a:t>create their own piece of music using </a:t>
            </a:r>
            <a:r>
              <a:rPr lang="en-US" sz="2800" dirty="0" smtClean="0">
                <a:solidFill>
                  <a:schemeClr val="tx1">
                    <a:lumMod val="85000"/>
                    <a:lumOff val="15000"/>
                  </a:schemeClr>
                </a:solidFill>
              </a:rPr>
              <a:t>instruments and voice</a:t>
            </a:r>
          </a:p>
          <a:p>
            <a:pPr lvl="0"/>
            <a:r>
              <a:rPr lang="en-US" sz="2800" dirty="0" smtClean="0">
                <a:solidFill>
                  <a:schemeClr val="tx1">
                    <a:lumMod val="85000"/>
                    <a:lumOff val="15000"/>
                  </a:schemeClr>
                </a:solidFill>
              </a:rPr>
              <a:t>perform </a:t>
            </a:r>
            <a:r>
              <a:rPr lang="en-US" sz="2800" dirty="0">
                <a:solidFill>
                  <a:schemeClr val="tx1">
                    <a:lumMod val="85000"/>
                    <a:lumOff val="15000"/>
                  </a:schemeClr>
                </a:solidFill>
              </a:rPr>
              <a:t>as an ensemble</a:t>
            </a:r>
            <a:endParaRPr lang="en-GB" sz="2800" dirty="0">
              <a:solidFill>
                <a:schemeClr val="tx1">
                  <a:lumMod val="85000"/>
                  <a:lumOff val="15000"/>
                </a:schemeClr>
              </a:solidFill>
            </a:endParaRPr>
          </a:p>
          <a:p>
            <a:pPr lvl="0"/>
            <a:r>
              <a:rPr lang="en-US" sz="2800" dirty="0">
                <a:solidFill>
                  <a:schemeClr val="tx1">
                    <a:lumMod val="85000"/>
                    <a:lumOff val="15000"/>
                  </a:schemeClr>
                </a:solidFill>
              </a:rPr>
              <a:t>learn musical language appropriate to the task</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372339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049472" y="908720"/>
            <a:ext cx="5045056" cy="843478"/>
          </a:xfrm>
        </p:spPr>
        <p:txBody>
          <a:bodyPr/>
          <a:lstStyle/>
          <a:p>
            <a:r>
              <a:rPr lang="en-US" b="1" dirty="0" smtClean="0">
                <a:solidFill>
                  <a:schemeClr val="tx1">
                    <a:lumMod val="85000"/>
                    <a:lumOff val="15000"/>
                  </a:schemeClr>
                </a:solidFill>
              </a:rPr>
              <a:t>Curriculum checklist</a:t>
            </a:r>
            <a:endParaRPr lang="en-US" b="1" dirty="0">
              <a:solidFill>
                <a:schemeClr val="tx1">
                  <a:lumMod val="85000"/>
                  <a:lumOff val="15000"/>
                </a:schemeClr>
              </a:solidFill>
            </a:endParaRPr>
          </a:p>
        </p:txBody>
      </p:sp>
      <p:sp>
        <p:nvSpPr>
          <p:cNvPr id="12" name="Text Placeholder 2"/>
          <p:cNvSpPr txBox="1">
            <a:spLocks/>
          </p:cNvSpPr>
          <p:nvPr/>
        </p:nvSpPr>
        <p:spPr>
          <a:xfrm>
            <a:off x="1044602" y="2050539"/>
            <a:ext cx="7415830" cy="39540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tx1">
                    <a:lumMod val="85000"/>
                    <a:lumOff val="15000"/>
                  </a:schemeClr>
                </a:solidFill>
              </a:rPr>
              <a:t>Learners will:</a:t>
            </a:r>
          </a:p>
          <a:p>
            <a:pPr lvl="0"/>
            <a:r>
              <a:rPr lang="en-US" sz="2800" dirty="0">
                <a:solidFill>
                  <a:schemeClr val="tx1">
                    <a:lumMod val="85000"/>
                    <a:lumOff val="15000"/>
                  </a:schemeClr>
                </a:solidFill>
              </a:rPr>
              <a:t>play and perform in ensemble contexts, using voices and playing musical instruments</a:t>
            </a:r>
            <a:endParaRPr lang="en-GB" sz="2800" dirty="0">
              <a:solidFill>
                <a:schemeClr val="tx1">
                  <a:lumMod val="85000"/>
                  <a:lumOff val="15000"/>
                </a:schemeClr>
              </a:solidFill>
            </a:endParaRPr>
          </a:p>
          <a:p>
            <a:pPr lvl="0"/>
            <a:r>
              <a:rPr lang="en-US" sz="2800" dirty="0">
                <a:solidFill>
                  <a:schemeClr val="tx1">
                    <a:lumMod val="85000"/>
                    <a:lumOff val="15000"/>
                  </a:schemeClr>
                </a:solidFill>
              </a:rPr>
              <a:t>improvise and compose music for a range of purposes using the interrelated dimensions of music</a:t>
            </a:r>
            <a:endParaRPr lang="en-GB" sz="2800" dirty="0">
              <a:solidFill>
                <a:schemeClr val="tx1">
                  <a:lumMod val="85000"/>
                  <a:lumOff val="15000"/>
                </a:schemeClr>
              </a:solidFill>
            </a:endParaRPr>
          </a:p>
          <a:p>
            <a:pPr lvl="0"/>
            <a:r>
              <a:rPr lang="en-US" sz="2800" dirty="0">
                <a:solidFill>
                  <a:schemeClr val="tx1">
                    <a:lumMod val="85000"/>
                    <a:lumOff val="15000"/>
                  </a:schemeClr>
                </a:solidFill>
              </a:rPr>
              <a:t>listen with attention to detail and recall sounds with increasing aural memory</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63473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087810" y="1173197"/>
            <a:ext cx="7012582" cy="937442"/>
          </a:xfrm>
        </p:spPr>
        <p:txBody>
          <a:bodyPr/>
          <a:lstStyle/>
          <a:p>
            <a:r>
              <a:rPr lang="en-US" b="1" dirty="0" smtClean="0">
                <a:solidFill>
                  <a:schemeClr val="tx1">
                    <a:lumMod val="85000"/>
                    <a:lumOff val="15000"/>
                  </a:schemeClr>
                </a:solidFill>
              </a:rPr>
              <a:t>Glossary of music terms</a:t>
            </a:r>
            <a:endParaRPr lang="en-US" b="1" dirty="0">
              <a:solidFill>
                <a:schemeClr val="tx1">
                  <a:lumMod val="85000"/>
                  <a:lumOff val="15000"/>
                </a:schemeClr>
              </a:solidFill>
            </a:endParaRPr>
          </a:p>
        </p:txBody>
      </p:sp>
      <p:graphicFrame>
        <p:nvGraphicFramePr>
          <p:cNvPr id="5" name="Table Placeholder 3"/>
          <p:cNvGraphicFramePr>
            <a:graphicFrameLocks/>
          </p:cNvGraphicFramePr>
          <p:nvPr>
            <p:extLst>
              <p:ext uri="{D42A27DB-BD31-4B8C-83A1-F6EECF244321}">
                <p14:modId xmlns:p14="http://schemas.microsoft.com/office/powerpoint/2010/main" val="1646716332"/>
              </p:ext>
            </p:extLst>
          </p:nvPr>
        </p:nvGraphicFramePr>
        <p:xfrm>
          <a:off x="894735" y="2492896"/>
          <a:ext cx="7354530" cy="3544770"/>
        </p:xfrm>
        <a:graphic>
          <a:graphicData uri="http://schemas.openxmlformats.org/drawingml/2006/table">
            <a:tbl>
              <a:tblPr firstRow="1" bandRow="1">
                <a:tableStyleId>{5C22544A-7EE6-4342-B048-85BDC9FD1C3A}</a:tableStyleId>
              </a:tblPr>
              <a:tblGrid>
                <a:gridCol w="2169954"/>
                <a:gridCol w="5184576"/>
              </a:tblGrid>
              <a:tr h="398058">
                <a:tc>
                  <a:txBody>
                    <a:bodyPr/>
                    <a:lstStyle/>
                    <a:p>
                      <a:r>
                        <a:rPr lang="en-US" sz="2000" dirty="0" smtClean="0">
                          <a:solidFill>
                            <a:schemeClr val="tx1">
                              <a:lumMod val="85000"/>
                              <a:lumOff val="15000"/>
                            </a:schemeClr>
                          </a:solidFill>
                        </a:rPr>
                        <a:t>Term</a:t>
                      </a:r>
                      <a:endParaRPr lang="en-US" sz="20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alpha val="40000"/>
                      </a:schemeClr>
                    </a:solidFill>
                  </a:tcPr>
                </a:tc>
                <a:tc>
                  <a:txBody>
                    <a:bodyPr/>
                    <a:lstStyle/>
                    <a:p>
                      <a:r>
                        <a:rPr lang="en-US" sz="2000" dirty="0" smtClean="0">
                          <a:solidFill>
                            <a:schemeClr val="tx1">
                              <a:lumMod val="85000"/>
                              <a:lumOff val="15000"/>
                            </a:schemeClr>
                          </a:solidFill>
                        </a:rPr>
                        <a:t>Definition</a:t>
                      </a:r>
                      <a:endParaRPr lang="en-US" sz="20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alpha val="40000"/>
                      </a:schemeClr>
                    </a:solidFill>
                  </a:tcPr>
                </a:tc>
              </a:tr>
              <a:tr h="398058">
                <a:tc>
                  <a:txBody>
                    <a:bodyPr/>
                    <a:lstStyle/>
                    <a:p>
                      <a:r>
                        <a:rPr lang="en-GB" sz="2000" b="1" kern="1200" dirty="0" smtClean="0">
                          <a:solidFill>
                            <a:schemeClr val="tx1">
                              <a:lumMod val="85000"/>
                              <a:lumOff val="15000"/>
                            </a:schemeClr>
                          </a:solidFill>
                          <a:effectLst/>
                          <a:latin typeface="+mn-lt"/>
                          <a:ea typeface="+mn-ea"/>
                          <a:cs typeface="+mn-cs"/>
                        </a:rPr>
                        <a:t>Crescendo</a:t>
                      </a:r>
                      <a:endParaRPr lang="en-US" sz="20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800" dirty="0" smtClean="0">
                          <a:solidFill>
                            <a:schemeClr val="tx1">
                              <a:lumMod val="85000"/>
                              <a:lumOff val="15000"/>
                            </a:schemeClr>
                          </a:solidFill>
                          <a:effectLst/>
                          <a:latin typeface="+mn-lt"/>
                          <a:ea typeface="Abadi MT Condensed Light"/>
                          <a:cs typeface="Abadi MT Condensed Light"/>
                        </a:rPr>
                        <a:t>gradually getting louder</a:t>
                      </a:r>
                      <a:endParaRPr lang="en-GB" sz="1800" kern="1200" dirty="0">
                        <a:solidFill>
                          <a:schemeClr val="tx1">
                            <a:lumMod val="85000"/>
                            <a:lumOff val="15000"/>
                          </a:schemeClr>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398058">
                <a:tc>
                  <a:txBody>
                    <a:bodyPr/>
                    <a:lstStyle/>
                    <a:p>
                      <a:r>
                        <a:rPr lang="en-US" sz="2000" b="1" dirty="0" smtClean="0">
                          <a:solidFill>
                            <a:schemeClr val="tx1">
                              <a:lumMod val="85000"/>
                              <a:lumOff val="15000"/>
                            </a:schemeClr>
                          </a:solidFill>
                          <a:effectLst/>
                          <a:latin typeface="+mn-lt"/>
                          <a:ea typeface="Abadi MT Condensed Light"/>
                          <a:cs typeface="Abadi MT Condensed Light"/>
                        </a:rPr>
                        <a:t>Diminuendo</a:t>
                      </a:r>
                      <a:endParaRPr lang="en-US" sz="20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800" dirty="0" smtClean="0">
                          <a:solidFill>
                            <a:schemeClr val="tx1">
                              <a:lumMod val="85000"/>
                              <a:lumOff val="15000"/>
                            </a:schemeClr>
                          </a:solidFill>
                          <a:effectLst/>
                          <a:latin typeface="+mn-lt"/>
                          <a:ea typeface="Abadi MT Condensed Light"/>
                          <a:cs typeface="Abadi MT Condensed Light"/>
                        </a:rPr>
                        <a:t>gradually getting softer</a:t>
                      </a:r>
                      <a:endParaRPr lang="en-GB" sz="1800" kern="1200" dirty="0">
                        <a:solidFill>
                          <a:schemeClr val="tx1">
                            <a:lumMod val="85000"/>
                            <a:lumOff val="15000"/>
                          </a:schemeClr>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398058">
                <a:tc>
                  <a:txBody>
                    <a:bodyPr/>
                    <a:lstStyle/>
                    <a:p>
                      <a:r>
                        <a:rPr lang="en-GB" sz="2000" b="1" dirty="0" smtClean="0">
                          <a:solidFill>
                            <a:schemeClr val="tx1">
                              <a:lumMod val="85000"/>
                              <a:lumOff val="15000"/>
                            </a:schemeClr>
                          </a:solidFill>
                          <a:effectLst/>
                          <a:latin typeface="+mn-lt"/>
                          <a:ea typeface="Calibri"/>
                          <a:cs typeface="Arial"/>
                        </a:rPr>
                        <a:t>Dynamics</a:t>
                      </a:r>
                      <a:endParaRPr lang="en-US" sz="20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GB" sz="1800" dirty="0" smtClean="0">
                          <a:solidFill>
                            <a:schemeClr val="tx1">
                              <a:lumMod val="85000"/>
                              <a:lumOff val="15000"/>
                            </a:schemeClr>
                          </a:solidFill>
                          <a:effectLst/>
                          <a:latin typeface="+mn-lt"/>
                          <a:ea typeface="Calibri"/>
                          <a:cs typeface="Arial"/>
                        </a:rPr>
                        <a:t>the term used for louds and softs/volume</a:t>
                      </a:r>
                      <a:endParaRPr lang="en-US" sz="18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398058">
                <a:tc>
                  <a:txBody>
                    <a:bodyPr/>
                    <a:lstStyle/>
                    <a:p>
                      <a:r>
                        <a:rPr lang="en-GB" sz="2000" b="1" dirty="0" smtClean="0">
                          <a:solidFill>
                            <a:schemeClr val="tx1">
                              <a:lumMod val="85000"/>
                              <a:lumOff val="15000"/>
                            </a:schemeClr>
                          </a:solidFill>
                          <a:effectLst/>
                          <a:latin typeface="+mn-lt"/>
                          <a:ea typeface="Calibri"/>
                          <a:cs typeface="Arial"/>
                        </a:rPr>
                        <a:t>Ostinato</a:t>
                      </a:r>
                      <a:endParaRPr lang="en-US" sz="20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GB" sz="1800" dirty="0" smtClean="0">
                          <a:solidFill>
                            <a:schemeClr val="tx1">
                              <a:lumMod val="85000"/>
                              <a:lumOff val="15000"/>
                            </a:schemeClr>
                          </a:solidFill>
                          <a:effectLst/>
                          <a:latin typeface="+mn-lt"/>
                          <a:ea typeface="Calibri"/>
                          <a:cs typeface="Arial"/>
                        </a:rPr>
                        <a:t>a repeating (often rhythmic) pattern</a:t>
                      </a:r>
                      <a:endParaRPr lang="en-GB" sz="1800" kern="1200" dirty="0">
                        <a:solidFill>
                          <a:schemeClr val="tx1">
                            <a:lumMod val="85000"/>
                            <a:lumOff val="15000"/>
                          </a:schemeClr>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474656">
                <a:tc>
                  <a:txBody>
                    <a:bodyPr/>
                    <a:lstStyle/>
                    <a:p>
                      <a:r>
                        <a:rPr lang="en-GB" sz="2000" b="1" dirty="0" smtClean="0">
                          <a:solidFill>
                            <a:schemeClr val="tx1">
                              <a:lumMod val="85000"/>
                              <a:lumOff val="15000"/>
                            </a:schemeClr>
                          </a:solidFill>
                          <a:effectLst/>
                          <a:latin typeface="+mn-lt"/>
                          <a:ea typeface="Calibri"/>
                          <a:cs typeface="Arial"/>
                        </a:rPr>
                        <a:t>Pitched percussion</a:t>
                      </a:r>
                      <a:endParaRPr lang="en-US" sz="20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GB" sz="1800" dirty="0" smtClean="0">
                          <a:solidFill>
                            <a:schemeClr val="tx1">
                              <a:lumMod val="85000"/>
                              <a:lumOff val="15000"/>
                            </a:schemeClr>
                          </a:solidFill>
                          <a:effectLst/>
                          <a:latin typeface="+mn-lt"/>
                          <a:ea typeface="Calibri"/>
                          <a:cs typeface="Arial"/>
                        </a:rPr>
                        <a:t>percussion instruments that can play different pitches – xylophones, glockenspiels, chime bars, etc.</a:t>
                      </a:r>
                      <a:endParaRPr lang="en-US" sz="18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474656">
                <a:tc>
                  <a:txBody>
                    <a:bodyPr/>
                    <a:lstStyle/>
                    <a:p>
                      <a:r>
                        <a:rPr lang="en-GB" sz="2000" b="1" kern="1200" dirty="0" smtClean="0">
                          <a:solidFill>
                            <a:schemeClr val="tx1">
                              <a:lumMod val="85000"/>
                              <a:lumOff val="15000"/>
                            </a:schemeClr>
                          </a:solidFill>
                          <a:effectLst/>
                          <a:latin typeface="+mn-lt"/>
                          <a:ea typeface="+mn-ea"/>
                          <a:cs typeface="+mn-cs"/>
                        </a:rPr>
                        <a:t>Unpitched percussion</a:t>
                      </a:r>
                      <a:endParaRPr lang="en-US" sz="20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GB" sz="1800" dirty="0" smtClean="0">
                          <a:solidFill>
                            <a:schemeClr val="tx1">
                              <a:lumMod val="85000"/>
                              <a:lumOff val="15000"/>
                            </a:schemeClr>
                          </a:solidFill>
                          <a:effectLst/>
                          <a:latin typeface="+mn-lt"/>
                          <a:ea typeface="Calibri"/>
                          <a:cs typeface="Arial"/>
                        </a:rPr>
                        <a:t>percussion instruments that can only make a limited number of sounds – drums, shakers, woodblocks, tambourines, etc.</a:t>
                      </a:r>
                      <a:endParaRPr lang="en-US" sz="18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bl>
          </a:graphicData>
        </a:graphic>
      </p:graphicFrame>
    </p:spTree>
    <p:extLst>
      <p:ext uri="{BB962C8B-B14F-4D97-AF65-F5344CB8AC3E}">
        <p14:creationId xmlns:p14="http://schemas.microsoft.com/office/powerpoint/2010/main" val="24521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41294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7955" y="1628800"/>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1</a:t>
            </a:r>
          </a:p>
          <a:p>
            <a:pPr marL="0" indent="0" algn="ctr">
              <a:buNone/>
            </a:pPr>
            <a:r>
              <a:rPr lang="en-GB" sz="3600" dirty="0" smtClean="0">
                <a:solidFill>
                  <a:schemeClr val="tx1">
                    <a:lumMod val="85000"/>
                    <a:lumOff val="15000"/>
                  </a:schemeClr>
                </a:solidFill>
              </a:rPr>
              <a:t>Watching and listening</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134063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159818" y="1145362"/>
            <a:ext cx="7012582" cy="843478"/>
          </a:xfrm>
        </p:spPr>
        <p:txBody>
          <a:bodyPr/>
          <a:lstStyle/>
          <a:p>
            <a:r>
              <a:rPr lang="en-GB" b="1" dirty="0" smtClean="0">
                <a:solidFill>
                  <a:schemeClr val="tx1">
                    <a:lumMod val="85000"/>
                    <a:lumOff val="15000"/>
                  </a:schemeClr>
                </a:solidFill>
              </a:rPr>
              <a:t>Background – the composer</a:t>
            </a:r>
            <a:endParaRPr lang="en-GB" b="1" dirty="0">
              <a:solidFill>
                <a:schemeClr val="tx1">
                  <a:lumMod val="85000"/>
                  <a:lumOff val="15000"/>
                </a:schemeClr>
              </a:solidFill>
            </a:endParaRPr>
          </a:p>
        </p:txBody>
      </p:sp>
      <p:sp>
        <p:nvSpPr>
          <p:cNvPr id="7" name="Content Placeholder 5"/>
          <p:cNvSpPr>
            <a:spLocks noGrp="1"/>
          </p:cNvSpPr>
          <p:nvPr>
            <p:ph idx="1"/>
          </p:nvPr>
        </p:nvSpPr>
        <p:spPr>
          <a:xfrm>
            <a:off x="4139952" y="2276872"/>
            <a:ext cx="4680520" cy="3741105"/>
          </a:xfrm>
        </p:spPr>
        <p:txBody>
          <a:bodyPr>
            <a:noAutofit/>
          </a:bodyPr>
          <a:lstStyle/>
          <a:p>
            <a:pPr marL="0" indent="0">
              <a:buNone/>
            </a:pPr>
            <a:r>
              <a:rPr lang="en-GB" sz="3900" b="1" dirty="0" smtClean="0">
                <a:solidFill>
                  <a:schemeClr val="tx1">
                    <a:lumMod val="85000"/>
                    <a:lumOff val="15000"/>
                  </a:schemeClr>
                </a:solidFill>
              </a:rPr>
              <a:t>Steve REICH</a:t>
            </a:r>
          </a:p>
          <a:p>
            <a:pPr marL="0" indent="0">
              <a:buNone/>
            </a:pPr>
            <a:r>
              <a:rPr lang="en-GB" sz="2900" b="1" dirty="0" smtClean="0">
                <a:solidFill>
                  <a:schemeClr val="tx1">
                    <a:lumMod val="85000"/>
                    <a:lumOff val="15000"/>
                  </a:schemeClr>
                </a:solidFill>
              </a:rPr>
              <a:t>(b. 1936)</a:t>
            </a:r>
          </a:p>
          <a:p>
            <a:pPr marL="0" indent="0">
              <a:buNone/>
            </a:pPr>
            <a:endParaRPr lang="en-GB" sz="600" b="1" dirty="0">
              <a:solidFill>
                <a:schemeClr val="tx1">
                  <a:lumMod val="85000"/>
                  <a:lumOff val="15000"/>
                </a:schemeClr>
              </a:solidFill>
            </a:endParaRPr>
          </a:p>
          <a:p>
            <a:pPr lvl="0"/>
            <a:r>
              <a:rPr lang="en-US" sz="2000" dirty="0">
                <a:solidFill>
                  <a:schemeClr val="tx1">
                    <a:lumMod val="85000"/>
                    <a:lumOff val="15000"/>
                  </a:schemeClr>
                </a:solidFill>
              </a:rPr>
              <a:t>American composer – one of the most famous and well-respected contemporary composers</a:t>
            </a:r>
            <a:endParaRPr lang="en-GB" sz="2000" dirty="0">
              <a:solidFill>
                <a:schemeClr val="tx1">
                  <a:lumMod val="85000"/>
                  <a:lumOff val="15000"/>
                </a:schemeClr>
              </a:solidFill>
            </a:endParaRPr>
          </a:p>
          <a:p>
            <a:pPr lvl="0"/>
            <a:r>
              <a:rPr lang="en-US" sz="2000" dirty="0">
                <a:solidFill>
                  <a:schemeClr val="tx1">
                    <a:lumMod val="85000"/>
                    <a:lumOff val="15000"/>
                  </a:schemeClr>
                </a:solidFill>
              </a:rPr>
              <a:t>Began his career as a percussionist and was fascinated with repeating patterns</a:t>
            </a:r>
            <a:endParaRPr lang="en-GB" sz="2000" dirty="0">
              <a:solidFill>
                <a:schemeClr val="tx1">
                  <a:lumMod val="85000"/>
                  <a:lumOff val="15000"/>
                </a:schemeClr>
              </a:solidFill>
            </a:endParaRPr>
          </a:p>
          <a:p>
            <a:pPr lvl="0"/>
            <a:r>
              <a:rPr lang="en-US" sz="2000" dirty="0">
                <a:solidFill>
                  <a:schemeClr val="tx1">
                    <a:lumMod val="85000"/>
                    <a:lumOff val="15000"/>
                  </a:schemeClr>
                </a:solidFill>
              </a:rPr>
              <a:t>Is known as the ‘father’ of minimalism</a:t>
            </a:r>
            <a:endParaRPr lang="en-GB" sz="2000" dirty="0">
              <a:solidFill>
                <a:schemeClr val="tx1">
                  <a:lumMod val="85000"/>
                  <a:lumOff val="15000"/>
                </a:schemeClr>
              </a:solidFill>
            </a:endParaRPr>
          </a:p>
        </p:txBody>
      </p:sp>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51" r="12541"/>
          <a:stretch/>
        </p:blipFill>
        <p:spPr bwMode="auto">
          <a:xfrm>
            <a:off x="539552" y="2348880"/>
            <a:ext cx="3384376" cy="340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0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375842" y="713314"/>
            <a:ext cx="7012582" cy="843478"/>
          </a:xfrm>
        </p:spPr>
        <p:txBody>
          <a:bodyPr/>
          <a:lstStyle/>
          <a:p>
            <a:r>
              <a:rPr lang="en-GB" b="1" dirty="0" smtClean="0">
                <a:solidFill>
                  <a:schemeClr val="tx1">
                    <a:lumMod val="85000"/>
                    <a:lumOff val="15000"/>
                  </a:schemeClr>
                </a:solidFill>
              </a:rPr>
              <a:t>Background – the music</a:t>
            </a:r>
            <a:endParaRPr lang="en-GB" b="1" dirty="0">
              <a:solidFill>
                <a:schemeClr val="tx1">
                  <a:lumMod val="85000"/>
                  <a:lumOff val="15000"/>
                </a:schemeClr>
              </a:solidFill>
            </a:endParaRPr>
          </a:p>
        </p:txBody>
      </p:sp>
      <p:sp>
        <p:nvSpPr>
          <p:cNvPr id="7" name="Content Placeholder 5"/>
          <p:cNvSpPr>
            <a:spLocks noGrp="1"/>
          </p:cNvSpPr>
          <p:nvPr>
            <p:ph idx="1"/>
          </p:nvPr>
        </p:nvSpPr>
        <p:spPr>
          <a:xfrm>
            <a:off x="2915816" y="1844824"/>
            <a:ext cx="5760640" cy="4320480"/>
          </a:xfrm>
        </p:spPr>
        <p:txBody>
          <a:bodyPr>
            <a:noAutofit/>
          </a:bodyPr>
          <a:lstStyle/>
          <a:p>
            <a:pPr marL="0" indent="0">
              <a:buNone/>
            </a:pPr>
            <a:r>
              <a:rPr lang="en-GB" sz="2800" b="1" dirty="0">
                <a:solidFill>
                  <a:schemeClr val="tx1">
                    <a:lumMod val="85000"/>
                    <a:lumOff val="15000"/>
                  </a:schemeClr>
                </a:solidFill>
              </a:rPr>
              <a:t>Music for 18 Musicians (excerpt</a:t>
            </a:r>
            <a:r>
              <a:rPr lang="en-GB" sz="2800" b="1" dirty="0" smtClean="0">
                <a:solidFill>
                  <a:schemeClr val="tx1">
                    <a:lumMod val="85000"/>
                    <a:lumOff val="15000"/>
                  </a:schemeClr>
                </a:solidFill>
              </a:rPr>
              <a:t>)</a:t>
            </a:r>
          </a:p>
          <a:p>
            <a:pPr lvl="0"/>
            <a:r>
              <a:rPr lang="en-US" sz="2400" dirty="0" smtClean="0">
                <a:solidFill>
                  <a:schemeClr val="tx1">
                    <a:lumMod val="85000"/>
                    <a:lumOff val="15000"/>
                  </a:schemeClr>
                </a:solidFill>
              </a:rPr>
              <a:t>Written </a:t>
            </a:r>
            <a:r>
              <a:rPr lang="en-US" sz="2400" dirty="0">
                <a:solidFill>
                  <a:schemeClr val="tx1">
                    <a:lumMod val="85000"/>
                    <a:lumOff val="15000"/>
                  </a:schemeClr>
                </a:solidFill>
              </a:rPr>
              <a:t>in 1974</a:t>
            </a:r>
            <a:endParaRPr lang="en-GB" sz="2400" dirty="0">
              <a:solidFill>
                <a:schemeClr val="tx1">
                  <a:lumMod val="85000"/>
                  <a:lumOff val="15000"/>
                </a:schemeClr>
              </a:solidFill>
            </a:endParaRPr>
          </a:p>
          <a:p>
            <a:pPr lvl="0"/>
            <a:r>
              <a:rPr lang="en-US" sz="2400" dirty="0">
                <a:solidFill>
                  <a:schemeClr val="tx1">
                    <a:lumMod val="85000"/>
                    <a:lumOff val="15000"/>
                  </a:schemeClr>
                </a:solidFill>
              </a:rPr>
              <a:t>One of Reich’s first pieces for large ensemble</a:t>
            </a:r>
            <a:endParaRPr lang="en-GB" sz="2400" dirty="0">
              <a:solidFill>
                <a:schemeClr val="tx1">
                  <a:lumMod val="85000"/>
                  <a:lumOff val="15000"/>
                </a:schemeClr>
              </a:solidFill>
            </a:endParaRPr>
          </a:p>
          <a:p>
            <a:pPr lvl="0"/>
            <a:r>
              <a:rPr lang="en-US" sz="2400" dirty="0">
                <a:solidFill>
                  <a:schemeClr val="tx1">
                    <a:lumMod val="85000"/>
                    <a:lumOff val="15000"/>
                  </a:schemeClr>
                </a:solidFill>
              </a:rPr>
              <a:t>Features an ensemble of clarinet, bass clarinet, violin, cello, voices, marimbas, vibraphones, metallophones, xylophones, pianos and maracas</a:t>
            </a:r>
            <a:endParaRPr lang="en-GB" sz="2400" dirty="0">
              <a:solidFill>
                <a:schemeClr val="tx1">
                  <a:lumMod val="85000"/>
                  <a:lumOff val="15000"/>
                </a:schemeClr>
              </a:solidFill>
            </a:endParaRPr>
          </a:p>
          <a:p>
            <a:pPr lvl="0"/>
            <a:r>
              <a:rPr lang="en-US" sz="2400" dirty="0">
                <a:solidFill>
                  <a:schemeClr val="tx1">
                    <a:lumMod val="85000"/>
                    <a:lumOff val="15000"/>
                  </a:schemeClr>
                </a:solidFill>
              </a:rPr>
              <a:t>Minimalism is a type of music that features just a few short ideas and a lot of repetition</a:t>
            </a:r>
            <a:endParaRPr lang="en-GB" sz="2400" dirty="0">
              <a:solidFill>
                <a:schemeClr val="tx1">
                  <a:lumMod val="85000"/>
                  <a:lumOff val="15000"/>
                </a:schemeClr>
              </a:solidFill>
            </a:endParaRPr>
          </a:p>
        </p:txBody>
      </p:sp>
      <p:pic>
        <p:nvPicPr>
          <p:cNvPr id="16390" name="Picture 6" descr="C:\Users\learnp02\AppData\Local\Microsoft\Windows\Temporary Internet Files\Content.IE5\DWC3CCU0\musical_notes_tattoo_by_playthis[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500">
                        <a14:backgroundMark x1="61000" y1="28092" x2="61000" y2="28092"/>
                        <a14:backgroundMark x1="73833" y1="49364" x2="73833" y2="49364"/>
                        <a14:backgroundMark x1="44333" y1="78960" x2="44333" y2="78960"/>
                        <a14:backgroundMark x1="44000" y1="71908" x2="44000" y2="71908"/>
                      </a14:backgroundRemoval>
                    </a14:imgEffect>
                  </a14:imgLayer>
                </a14:imgProps>
              </a:ext>
              <a:ext uri="{28A0092B-C50C-407E-A947-70E740481C1C}">
                <a14:useLocalDpi xmlns:a14="http://schemas.microsoft.com/office/drawing/2010/main" val="0"/>
              </a:ext>
            </a:extLst>
          </a:blip>
          <a:srcRect/>
          <a:stretch>
            <a:fillRect/>
          </a:stretch>
        </p:blipFill>
        <p:spPr bwMode="auto">
          <a:xfrm>
            <a:off x="175016" y="1844824"/>
            <a:ext cx="3028832" cy="436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876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1803</TotalTime>
  <Words>975</Words>
  <Application>Microsoft Office PowerPoint</Application>
  <PresentationFormat>On-screen Show (4:3)</PresentationFormat>
  <Paragraphs>241</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Trailblazer</vt:lpstr>
      <vt:lpstr>Lesson outcomes</vt:lpstr>
      <vt:lpstr>Curriculum checklist</vt:lpstr>
      <vt:lpstr>Glossary of music terms</vt:lpstr>
      <vt:lpstr>PowerPoint Presentation</vt:lpstr>
      <vt:lpstr>Background – the composer</vt:lpstr>
      <vt:lpstr>Background – the music</vt:lpstr>
      <vt:lpstr>Watch the orchestral performance</vt:lpstr>
      <vt:lpstr>Listen out for these instruments</vt:lpstr>
      <vt:lpstr>PowerPoint Presentation</vt:lpstr>
      <vt:lpstr>Use body percussion to perform this rhythm in two halves </vt:lpstr>
      <vt:lpstr>Choose four pitches Create an alternating pulse like this one</vt:lpstr>
      <vt:lpstr>PowerPoint Presentation</vt:lpstr>
      <vt:lpstr>Think of a simple rhythm and add words   </vt:lpstr>
      <vt:lpstr>Choose a small group to keep the main pulse going, and a conductor to help coordinate it all!   </vt:lpstr>
      <vt:lpstr>Use the four pitches you chose in your last lesson</vt:lpstr>
      <vt:lpstr>Invent a way to play the ‘I like pizza’ ostinato using the four pitches you have chosen. </vt:lpstr>
      <vt:lpstr>PowerPoint Presentation</vt:lpstr>
      <vt:lpstr>PowerPoint Presentation</vt:lpstr>
      <vt:lpstr>As you’re singing, stretch these notes out to last for six, eight or ten beats  Steve Reich lets performers hold the notes for as long as they can – you can try this too!</vt:lpstr>
      <vt:lpstr>Choose a conductor to start and stop the sound and to control the dynamics    </vt:lpstr>
      <vt:lpstr>PowerPoint Presentation</vt:lpstr>
      <vt:lpstr>These three ideas move in and out as the quaver pulse remains constant</vt:lpstr>
      <vt:lpstr>Work as a group using eye contact and gesture to start and stop the different elements</vt:lpstr>
      <vt:lpstr>PowerPoint Presentation</vt:lpstr>
      <vt:lpstr>Think about structure and order      The finished piece should move seamlessly from one group to the next</vt:lpstr>
      <vt:lpstr>Practise and perform!</vt:lpstr>
      <vt:lpstr>PowerPoint Presentation</vt:lpstr>
    </vt:vector>
  </TitlesOfParts>
  <Company>BBC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learnp02</dc:creator>
  <cp:lastModifiedBy>Sian Bateman</cp:lastModifiedBy>
  <cp:revision>95</cp:revision>
  <dcterms:created xsi:type="dcterms:W3CDTF">2019-07-16T08:25:33Z</dcterms:created>
  <dcterms:modified xsi:type="dcterms:W3CDTF">2019-07-25T13:19:39Z</dcterms:modified>
</cp:coreProperties>
</file>