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48" r:id="rId2"/>
  </p:sldMasterIdLst>
  <p:notesMasterIdLst>
    <p:notesMasterId r:id="rId33"/>
  </p:notesMasterIdLst>
  <p:handoutMasterIdLst>
    <p:handoutMasterId r:id="rId34"/>
  </p:handoutMasterIdLst>
  <p:sldIdLst>
    <p:sldId id="257" r:id="rId3"/>
    <p:sldId id="256" r:id="rId4"/>
    <p:sldId id="259" r:id="rId5"/>
    <p:sldId id="260" r:id="rId6"/>
    <p:sldId id="268" r:id="rId7"/>
    <p:sldId id="263" r:id="rId8"/>
    <p:sldId id="264" r:id="rId9"/>
    <p:sldId id="266" r:id="rId10"/>
    <p:sldId id="267" r:id="rId11"/>
    <p:sldId id="274" r:id="rId12"/>
    <p:sldId id="269" r:id="rId13"/>
    <p:sldId id="272" r:id="rId14"/>
    <p:sldId id="273" r:id="rId15"/>
    <p:sldId id="275" r:id="rId16"/>
    <p:sldId id="276" r:id="rId17"/>
    <p:sldId id="278" r:id="rId18"/>
    <p:sldId id="280" r:id="rId19"/>
    <p:sldId id="283" r:id="rId20"/>
    <p:sldId id="299" r:id="rId21"/>
    <p:sldId id="300" r:id="rId22"/>
    <p:sldId id="301" r:id="rId23"/>
    <p:sldId id="287" r:id="rId24"/>
    <p:sldId id="288" r:id="rId25"/>
    <p:sldId id="289" r:id="rId26"/>
    <p:sldId id="302" r:id="rId27"/>
    <p:sldId id="291" r:id="rId28"/>
    <p:sldId id="292" r:id="rId29"/>
    <p:sldId id="293" r:id="rId30"/>
    <p:sldId id="294" r:id="rId31"/>
    <p:sldId id="29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4C99"/>
    <a:srgbClr val="094D97"/>
    <a:srgbClr val="FFD50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09" autoAdjust="0"/>
  </p:normalViewPr>
  <p:slideViewPr>
    <p:cSldViewPr snapToGrid="0" snapToObjects="1" showGuides="1">
      <p:cViewPr varScale="1">
        <p:scale>
          <a:sx n="97" d="100"/>
          <a:sy n="97" d="100"/>
        </p:scale>
        <p:origin x="-1386" y="492"/>
      </p:cViewPr>
      <p:guideLst>
        <p:guide orient="horz" pos="1822"/>
        <p:guide pos="264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BAF1D2-B474-0C4B-B251-99F3B8EDAD16}" type="datetime1">
              <a:rPr lang="en-GB" smtClean="0"/>
              <a:t>03/08/2018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46EC21-899C-E043-A260-B947E7C33FE7}" type="slidenum">
              <a:rPr lang="en-US" smtClean="0"/>
              <a:t>‹#›</a:t>
            </a:fld>
            <a:endParaRPr lang="en-US"/>
          </a:p>
        </p:txBody>
      </p:sp>
    </p:spTree>
    <p:extLst>
      <p:ext uri="{BB962C8B-B14F-4D97-AF65-F5344CB8AC3E}">
        <p14:creationId xmlns:p14="http://schemas.microsoft.com/office/powerpoint/2010/main" val="29478375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2411F6-C836-8C42-82EB-48BC694285C8}" type="datetime1">
              <a:rPr lang="en-GB" smtClean="0"/>
              <a:t>03/08/2018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89F494-1822-9445-98EB-F7F0987FA13D}" type="slidenum">
              <a:rPr lang="en-US" smtClean="0"/>
              <a:t>‹#›</a:t>
            </a:fld>
            <a:endParaRPr lang="en-US"/>
          </a:p>
        </p:txBody>
      </p:sp>
    </p:spTree>
    <p:extLst>
      <p:ext uri="{BB962C8B-B14F-4D97-AF65-F5344CB8AC3E}">
        <p14:creationId xmlns:p14="http://schemas.microsoft.com/office/powerpoint/2010/main" val="42471908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For: </a:t>
            </a:r>
          </a:p>
          <a:p>
            <a:pPr lvl="0"/>
            <a:r>
              <a:rPr lang="en-US" sz="1200" kern="1200" dirty="0" smtClean="0">
                <a:solidFill>
                  <a:schemeClr val="tx1"/>
                </a:solidFill>
                <a:effectLst/>
                <a:latin typeface="+mn-lt"/>
                <a:ea typeface="+mn-ea"/>
                <a:cs typeface="+mn-cs"/>
              </a:rPr>
              <a:t>Key Stage 2 in England and Wales</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Second Level, P5-P7 in Scotland</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Key Stage 1/Key Stage 2 in Northern Ireland</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289F494-1822-9445-98EB-F7F0987FA13D}" type="slidenum">
              <a:rPr lang="en-US" smtClean="0"/>
              <a:t>1</a:t>
            </a:fld>
            <a:endParaRPr lang="en-US"/>
          </a:p>
        </p:txBody>
      </p:sp>
    </p:spTree>
    <p:extLst>
      <p:ext uri="{BB962C8B-B14F-4D97-AF65-F5344CB8AC3E}">
        <p14:creationId xmlns:p14="http://schemas.microsoft.com/office/powerpoint/2010/main" val="1191284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Bernstein’s music is littered with Latin rhythms. The fun lesson below outlines how to make your own Latin dance music</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Warm-up.</a:t>
            </a:r>
            <a:r>
              <a:rPr lang="en-GB" sz="1200" kern="1200" dirty="0" smtClean="0">
                <a:solidFill>
                  <a:schemeClr val="tx1"/>
                </a:solidFill>
                <a:effectLst/>
                <a:latin typeface="+mn-lt"/>
                <a:ea typeface="+mn-ea"/>
                <a:cs typeface="+mn-cs"/>
              </a:rPr>
              <a:t> Clear the classroom and ask your children to stand in a circle. To wake them up, pass a quick clap around the circle.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Pulse</a:t>
            </a:r>
            <a:r>
              <a:rPr lang="en-US" sz="1200" kern="1200" dirty="0" smtClean="0">
                <a:solidFill>
                  <a:schemeClr val="tx1"/>
                </a:solidFill>
                <a:effectLst/>
                <a:latin typeface="+mn-lt"/>
                <a:ea typeface="+mn-ea"/>
                <a:cs typeface="+mn-cs"/>
              </a:rPr>
              <a:t>. Using a drum or a woodblock, play a steady pulse and encourage your class to clap or tap along. When they are good at this you might like to choose a child to play the drum and lead everyone else. Pay particular attention to starting and stopping together.</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encourage your class to count to eight as they clap. We are heading towards making patterns that will fit one bar of 4/4 and so are counting the 8 quavers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Demonstrate. </a:t>
            </a:r>
            <a:r>
              <a:rPr lang="en-US" sz="1200" kern="1200" dirty="0" smtClean="0">
                <a:solidFill>
                  <a:schemeClr val="tx1"/>
                </a:solidFill>
                <a:effectLst/>
                <a:latin typeface="+mn-lt"/>
                <a:ea typeface="+mn-ea"/>
                <a:cs typeface="+mn-cs"/>
              </a:rPr>
              <a:t>To make an interesting pattern we have to choose some of the beats to be highlighted or made ‘special’. Ask your class to choose one of the beats (one number from 1 to 8). Challenge your children to tap out the pulse and count in their head. When they reach their ‘special’ number they must say it out loud.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ask your class which instrument should play on their chosen ‘special’ beat. Give out that instrument and </a:t>
            </a:r>
            <a:r>
              <a:rPr lang="en-US" sz="1200" kern="1200" dirty="0" err="1" smtClean="0">
                <a:solidFill>
                  <a:schemeClr val="tx1"/>
                </a:solidFill>
                <a:effectLst/>
                <a:latin typeface="+mn-lt"/>
                <a:ea typeface="+mn-ea"/>
                <a:cs typeface="+mn-cs"/>
              </a:rPr>
              <a:t>practise</a:t>
            </a:r>
            <a:r>
              <a:rPr lang="en-US" sz="1200" kern="1200" dirty="0" smtClean="0">
                <a:solidFill>
                  <a:schemeClr val="tx1"/>
                </a:solidFill>
                <a:effectLst/>
                <a:latin typeface="+mn-lt"/>
                <a:ea typeface="+mn-ea"/>
                <a:cs typeface="+mn-cs"/>
              </a:rPr>
              <a:t> with everyone clapping the 8 and the players just playing on the ‘special’ beat.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this is achieved, go through the process a couple of times more choosing other numbers to </a:t>
            </a:r>
            <a:r>
              <a:rPr lang="en-US" sz="1200" kern="1200" dirty="0" err="1" smtClean="0">
                <a:solidFill>
                  <a:schemeClr val="tx1"/>
                </a:solidFill>
                <a:effectLst/>
                <a:latin typeface="+mn-lt"/>
                <a:ea typeface="+mn-ea"/>
                <a:cs typeface="+mn-cs"/>
              </a:rPr>
              <a:t>emphasise</a:t>
            </a:r>
            <a:r>
              <a:rPr lang="en-US" sz="1200" kern="1200" dirty="0" smtClean="0">
                <a:solidFill>
                  <a:schemeClr val="tx1"/>
                </a:solidFill>
                <a:effectLst/>
                <a:latin typeface="+mn-lt"/>
                <a:ea typeface="+mn-ea"/>
                <a:cs typeface="+mn-cs"/>
              </a:rPr>
              <a:t> and add these (with new instruments playing them) into your pattern. Limit your class to a maximum of four ‘special’ beats. Perhaps appoint one child to play the pulse throughout to help keep everyone in time.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Split </a:t>
            </a:r>
            <a:r>
              <a:rPr lang="en-GB" sz="1200" kern="1200" dirty="0" smtClean="0">
                <a:solidFill>
                  <a:schemeClr val="tx1"/>
                </a:solidFill>
                <a:effectLst/>
                <a:latin typeface="+mn-lt"/>
                <a:ea typeface="+mn-ea"/>
                <a:cs typeface="+mn-cs"/>
              </a:rPr>
              <a:t>into small groups and challenge each group to go through the steps above to create their own Latin rhythm. When they are getting good at playing their pattern challenge them further to replace one beat with a flourish, shake, or </a:t>
            </a:r>
            <a:r>
              <a:rPr lang="en-GB" sz="1200" u="sng" kern="1200" dirty="0" smtClean="0">
                <a:solidFill>
                  <a:schemeClr val="tx1"/>
                </a:solidFill>
                <a:effectLst/>
                <a:latin typeface="+mn-lt"/>
                <a:ea typeface="+mn-ea"/>
                <a:cs typeface="+mn-cs"/>
              </a:rPr>
              <a:t>glissando</a:t>
            </a:r>
            <a:r>
              <a:rPr lang="en-GB" sz="1200" kern="1200" dirty="0" smtClean="0">
                <a:solidFill>
                  <a:schemeClr val="tx1"/>
                </a:solidFill>
                <a:effectLst/>
                <a:latin typeface="+mn-lt"/>
                <a:ea typeface="+mn-ea"/>
                <a:cs typeface="+mn-cs"/>
              </a:rPr>
              <a:t> (slide between notes) or even two quicker notes. Such modifications must still only take up one beat of time! This will make your pattern even more ‘Latin’, but don’t overdo it!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Bring your class back together </a:t>
            </a:r>
            <a:r>
              <a:rPr lang="en-GB" sz="1200" kern="1200" dirty="0" smtClean="0">
                <a:solidFill>
                  <a:schemeClr val="tx1"/>
                </a:solidFill>
                <a:effectLst/>
                <a:latin typeface="+mn-lt"/>
                <a:ea typeface="+mn-ea"/>
                <a:cs typeface="+mn-cs"/>
              </a:rPr>
              <a:t>and hear what they have done. End the session by either layering up all the pieces to create one big Latin dance or by dancing to the patterns (this is easily done by inventing one move for each ‘special’ sound)!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12</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Bernstein’s music is littered with Latin rhythms. The fun lesson below outlines how to make your own Latin dance music</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Warm-up.</a:t>
            </a:r>
            <a:r>
              <a:rPr lang="en-GB" sz="1200" kern="1200" dirty="0" smtClean="0">
                <a:solidFill>
                  <a:schemeClr val="tx1"/>
                </a:solidFill>
                <a:effectLst/>
                <a:latin typeface="+mn-lt"/>
                <a:ea typeface="+mn-ea"/>
                <a:cs typeface="+mn-cs"/>
              </a:rPr>
              <a:t> Clear the classroom and ask your children to stand in a circle. To wake them up, pass a quick clap around the circle.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Pulse</a:t>
            </a:r>
            <a:r>
              <a:rPr lang="en-US" sz="1200" kern="1200" dirty="0" smtClean="0">
                <a:solidFill>
                  <a:schemeClr val="tx1"/>
                </a:solidFill>
                <a:effectLst/>
                <a:latin typeface="+mn-lt"/>
                <a:ea typeface="+mn-ea"/>
                <a:cs typeface="+mn-cs"/>
              </a:rPr>
              <a:t>. Using a drum or a woodblock, play a steady pulse and encourage your class to clap or tap along. When they are good at this you might like to choose a child to play the drum and lead everyone else. Pay particular attention to starting and stopping together.</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encourage your class to count to eight as they clap. We are heading towards making patterns that will fit one bar of 4/4 and so are counting the 8 quavers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Demonstrate. </a:t>
            </a:r>
            <a:r>
              <a:rPr lang="en-US" sz="1200" kern="1200" dirty="0" smtClean="0">
                <a:solidFill>
                  <a:schemeClr val="tx1"/>
                </a:solidFill>
                <a:effectLst/>
                <a:latin typeface="+mn-lt"/>
                <a:ea typeface="+mn-ea"/>
                <a:cs typeface="+mn-cs"/>
              </a:rPr>
              <a:t>To make an interesting pattern we have to choose some of the beats to be highlighted or made ‘special’. Ask your class to choose one of the beats (one number from 1 to 8). Challenge your children to tap out the pulse and count in their head. When they reach their ‘special’ number they must say it out loud.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ask your class which instrument should play on their chosen ‘special’ beat. Give out that instrument and </a:t>
            </a:r>
            <a:r>
              <a:rPr lang="en-US" sz="1200" kern="1200" dirty="0" err="1" smtClean="0">
                <a:solidFill>
                  <a:schemeClr val="tx1"/>
                </a:solidFill>
                <a:effectLst/>
                <a:latin typeface="+mn-lt"/>
                <a:ea typeface="+mn-ea"/>
                <a:cs typeface="+mn-cs"/>
              </a:rPr>
              <a:t>practise</a:t>
            </a:r>
            <a:r>
              <a:rPr lang="en-US" sz="1200" kern="1200" dirty="0" smtClean="0">
                <a:solidFill>
                  <a:schemeClr val="tx1"/>
                </a:solidFill>
                <a:effectLst/>
                <a:latin typeface="+mn-lt"/>
                <a:ea typeface="+mn-ea"/>
                <a:cs typeface="+mn-cs"/>
              </a:rPr>
              <a:t> with everyone clapping the 8 and the players just playing on the ‘special’ beat.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this is achieved, go through the process a couple of times more choosing other numbers to </a:t>
            </a:r>
            <a:r>
              <a:rPr lang="en-US" sz="1200" kern="1200" dirty="0" err="1" smtClean="0">
                <a:solidFill>
                  <a:schemeClr val="tx1"/>
                </a:solidFill>
                <a:effectLst/>
                <a:latin typeface="+mn-lt"/>
                <a:ea typeface="+mn-ea"/>
                <a:cs typeface="+mn-cs"/>
              </a:rPr>
              <a:t>emphasise</a:t>
            </a:r>
            <a:r>
              <a:rPr lang="en-US" sz="1200" kern="1200" dirty="0" smtClean="0">
                <a:solidFill>
                  <a:schemeClr val="tx1"/>
                </a:solidFill>
                <a:effectLst/>
                <a:latin typeface="+mn-lt"/>
                <a:ea typeface="+mn-ea"/>
                <a:cs typeface="+mn-cs"/>
              </a:rPr>
              <a:t> and add these (with new instruments playing them) into your pattern. Limit your class to a maximum of four ‘special’ beats. Perhaps appoint one child to play the pulse throughout to help keep everyone in time.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Split </a:t>
            </a:r>
            <a:r>
              <a:rPr lang="en-GB" sz="1200" kern="1200" dirty="0" smtClean="0">
                <a:solidFill>
                  <a:schemeClr val="tx1"/>
                </a:solidFill>
                <a:effectLst/>
                <a:latin typeface="+mn-lt"/>
                <a:ea typeface="+mn-ea"/>
                <a:cs typeface="+mn-cs"/>
              </a:rPr>
              <a:t>into small groups and challenge each group to go through the steps above to create their own Latin rhythm. When they are getting good at playing their pattern challenge them further to replace one beat with a flourish, shake, or </a:t>
            </a:r>
            <a:r>
              <a:rPr lang="en-GB" sz="1200" u="sng" kern="1200" dirty="0" smtClean="0">
                <a:solidFill>
                  <a:schemeClr val="tx1"/>
                </a:solidFill>
                <a:effectLst/>
                <a:latin typeface="+mn-lt"/>
                <a:ea typeface="+mn-ea"/>
                <a:cs typeface="+mn-cs"/>
              </a:rPr>
              <a:t>glissando</a:t>
            </a:r>
            <a:r>
              <a:rPr lang="en-GB" sz="1200" kern="1200" dirty="0" smtClean="0">
                <a:solidFill>
                  <a:schemeClr val="tx1"/>
                </a:solidFill>
                <a:effectLst/>
                <a:latin typeface="+mn-lt"/>
                <a:ea typeface="+mn-ea"/>
                <a:cs typeface="+mn-cs"/>
              </a:rPr>
              <a:t> (slide between notes) or even two quicker notes. Such modifications must still only take up one beat of time! This will make your pattern even more ‘Latin’, but don’t overdo it!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Bring your class back together </a:t>
            </a:r>
            <a:r>
              <a:rPr lang="en-GB" sz="1200" kern="1200" dirty="0" smtClean="0">
                <a:solidFill>
                  <a:schemeClr val="tx1"/>
                </a:solidFill>
                <a:effectLst/>
                <a:latin typeface="+mn-lt"/>
                <a:ea typeface="+mn-ea"/>
                <a:cs typeface="+mn-cs"/>
              </a:rPr>
              <a:t>and hear what they have done. End the session by either layering up all the pieces to create one big Latin dance or by dancing to the patterns (this is easily done by inventing one move for each ‘special’ sound)!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13</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3:</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Activities:		Learn to play a (mambo) pulse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Choose appropriate instruments and work in groups to perfect the pulse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14</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LESSON 3</a:t>
            </a:r>
            <a:endParaRPr lang="en-GB" sz="1200" kern="1200" dirty="0" smtClean="0">
              <a:solidFill>
                <a:schemeClr val="tx1"/>
              </a:solidFill>
              <a:effectLst/>
              <a:latin typeface="+mn-lt"/>
              <a:ea typeface="+mn-ea"/>
              <a:cs typeface="+mn-cs"/>
            </a:endParaRPr>
          </a:p>
          <a:p>
            <a:pPr lvl="0" rtl="0"/>
            <a:endParaRPr lang="en-GB" sz="1200" b="1"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Warm up. </a:t>
            </a:r>
            <a:r>
              <a:rPr lang="en-GB" sz="1200" kern="1200" dirty="0" smtClean="0">
                <a:solidFill>
                  <a:schemeClr val="tx1"/>
                </a:solidFill>
                <a:effectLst/>
                <a:latin typeface="+mn-lt"/>
                <a:ea typeface="+mn-ea"/>
                <a:cs typeface="+mn-cs"/>
              </a:rPr>
              <a:t>Start with your class stood in a circle again. This time after passing a clap around ask the children to suggest other body percussion or vocal sounds to pass along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Remind them about the work you did with Mambo and tell them that you are going to spend a few lessons creating your own version of Bernstein’s piece. The first and most important element in any mambo is the pulse.</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Demonstrate a pulse</a:t>
            </a:r>
            <a:r>
              <a:rPr lang="en-GB" sz="1200" kern="1200" dirty="0" smtClean="0">
                <a:solidFill>
                  <a:schemeClr val="tx1"/>
                </a:solidFill>
                <a:effectLst/>
                <a:latin typeface="+mn-lt"/>
                <a:ea typeface="+mn-ea"/>
                <a:cs typeface="+mn-cs"/>
              </a:rPr>
              <a:t>. Staying in your circle but perhaps sitting down, clap a slow, steady pulse and encourage your class to join in. If children are clapping at a different pace to you or speeding up encourage them to watch you as well as listen and try to stick together</a:t>
            </a:r>
          </a:p>
          <a:p>
            <a:endParaRPr lang="en-GB" sz="1200" i="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It will help in later lessons if this initial pulse is quite slow. Slow pulses are difficult to perform by a group and will speed up. To prevent this, ask your children to think of a short word between each clap (for example their first name). Filling up the gap between claps can help to steady it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r>
              <a:rPr lang="en-GB" dirty="0" smtClean="0">
                <a:effectLst/>
              </a:rPr>
              <a:t> </a:t>
            </a:r>
            <a:br>
              <a:rPr lang="en-GB" dirty="0" smtClean="0">
                <a:effectLst/>
              </a:rPr>
            </a:br>
            <a:r>
              <a:rPr lang="en-GB" sz="1200" kern="1200" dirty="0" smtClean="0">
                <a:solidFill>
                  <a:schemeClr val="tx1"/>
                </a:solidFill>
                <a:effectLst/>
                <a:latin typeface="+mn-lt"/>
                <a:ea typeface="+mn-ea"/>
                <a:cs typeface="+mn-cs"/>
              </a:rPr>
              <a:t>Explain that, unusually, the second beat is louder and stronger than the first</a:t>
            </a: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Saying ‘weak’ and ‘strong’ as you clap will help to reinforce this idea</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Body percussion</a:t>
            </a:r>
            <a:r>
              <a:rPr lang="en-GB" sz="1200" kern="1200" dirty="0" smtClean="0">
                <a:solidFill>
                  <a:schemeClr val="tx1"/>
                </a:solidFill>
                <a:effectLst/>
                <a:latin typeface="+mn-lt"/>
                <a:ea typeface="+mn-ea"/>
                <a:cs typeface="+mn-cs"/>
              </a:rPr>
              <a:t>: With your class standing encourage them to tap and stamp this slow pulse, tapping on the weak beat and stamping on the strong. (This will feel weird – it’s the opposite way around to what we expect!)</a:t>
            </a:r>
          </a:p>
          <a:p>
            <a:pPr lvl="0"/>
            <a:endParaRPr lang="en-GB" sz="1200" b="1"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Instruments: </a:t>
            </a:r>
            <a:r>
              <a:rPr lang="en-GB" sz="1200" kern="1200" dirty="0" smtClean="0">
                <a:solidFill>
                  <a:schemeClr val="tx1"/>
                </a:solidFill>
                <a:effectLst/>
                <a:latin typeface="+mn-lt"/>
                <a:ea typeface="+mn-ea"/>
                <a:cs typeface="+mn-cs"/>
              </a:rPr>
              <a:t>Ask the class to choose two sounds, one ‘weak’ and one ‘strong’ to play these beats (a shaker and a drum would be ideal).</a:t>
            </a: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Split into groups</a:t>
            </a:r>
            <a:r>
              <a:rPr lang="en-GB" sz="1200" kern="1200" dirty="0" smtClean="0">
                <a:solidFill>
                  <a:schemeClr val="tx1"/>
                </a:solidFill>
                <a:effectLst/>
                <a:latin typeface="+mn-lt"/>
                <a:ea typeface="+mn-ea"/>
                <a:cs typeface="+mn-cs"/>
              </a:rPr>
              <a:t> and ask each team to practice the ‘weak-strong’ pulse either on body percussion or on instruments (you can use any unpitched instruments for this, save xylophones, </a:t>
            </a:r>
            <a:r>
              <a:rPr lang="en-GB" sz="1200" kern="1200" dirty="0" err="1" smtClean="0">
                <a:solidFill>
                  <a:schemeClr val="tx1"/>
                </a:solidFill>
                <a:effectLst/>
                <a:latin typeface="+mn-lt"/>
                <a:ea typeface="+mn-ea"/>
                <a:cs typeface="+mn-cs"/>
              </a:rPr>
              <a:t>glocks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 for another session). Challenge them to practice starting and stopping together neatly perhaps by appointing a conductor</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FINALLY</a:t>
            </a:r>
            <a:r>
              <a:rPr lang="en-GB" sz="1200" kern="1200" dirty="0" smtClean="0">
                <a:solidFill>
                  <a:schemeClr val="tx1"/>
                </a:solidFill>
                <a:effectLst/>
                <a:latin typeface="+mn-lt"/>
                <a:ea typeface="+mn-ea"/>
                <a:cs typeface="+mn-cs"/>
              </a:rPr>
              <a:t> end the session by hearing all the groups and, if time permits, putting together one big mambo pulse piece.</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15</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LESSON 3</a:t>
            </a:r>
            <a:endParaRPr lang="en-GB" sz="1200" kern="1200" dirty="0" smtClean="0">
              <a:solidFill>
                <a:schemeClr val="tx1"/>
              </a:solidFill>
              <a:effectLst/>
              <a:latin typeface="+mn-lt"/>
              <a:ea typeface="+mn-ea"/>
              <a:cs typeface="+mn-cs"/>
            </a:endParaRPr>
          </a:p>
          <a:p>
            <a:pPr lvl="0" rtl="0"/>
            <a:endParaRPr lang="en-GB" sz="1200" b="1"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Warm up. </a:t>
            </a:r>
            <a:r>
              <a:rPr lang="en-GB" sz="1200" kern="1200" dirty="0" smtClean="0">
                <a:solidFill>
                  <a:schemeClr val="tx1"/>
                </a:solidFill>
                <a:effectLst/>
                <a:latin typeface="+mn-lt"/>
                <a:ea typeface="+mn-ea"/>
                <a:cs typeface="+mn-cs"/>
              </a:rPr>
              <a:t>Start with your class stood in a circle again. This time after passing a clap around ask the children to suggest other body percussion or vocal sounds to pass along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Remind them about the work you did with Mambo and tell them that you are going to spend a few lessons creating your own version of Bernstein’s piece. The first and most important element in any mambo is the pulse.</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Demonstrate a pulse</a:t>
            </a:r>
            <a:r>
              <a:rPr lang="en-GB" sz="1200" kern="1200" dirty="0" smtClean="0">
                <a:solidFill>
                  <a:schemeClr val="tx1"/>
                </a:solidFill>
                <a:effectLst/>
                <a:latin typeface="+mn-lt"/>
                <a:ea typeface="+mn-ea"/>
                <a:cs typeface="+mn-cs"/>
              </a:rPr>
              <a:t>. Staying in your circle but perhaps sitting down, clap a slow, steady pulse and encourage your class to join in. If children are clapping at a different pace to you or speeding up encourage them to watch you as well as listen and try to stick together</a:t>
            </a:r>
          </a:p>
          <a:p>
            <a:endParaRPr lang="en-GB" sz="1200" i="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It will help in later lessons if this initial pulse is quite slow. Slow pulses are difficult to perform by a group and will speed up. To prevent this, ask your children to think of a short word between each clap (for example their first name). Filling up the gap between claps can help to steady it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r>
              <a:rPr lang="en-GB" dirty="0" smtClean="0">
                <a:effectLst/>
              </a:rPr>
              <a:t> </a:t>
            </a:r>
            <a:br>
              <a:rPr lang="en-GB" dirty="0" smtClean="0">
                <a:effectLst/>
              </a:rPr>
            </a:br>
            <a:r>
              <a:rPr lang="en-GB" sz="1200" kern="1200" dirty="0" smtClean="0">
                <a:solidFill>
                  <a:schemeClr val="tx1"/>
                </a:solidFill>
                <a:effectLst/>
                <a:latin typeface="+mn-lt"/>
                <a:ea typeface="+mn-ea"/>
                <a:cs typeface="+mn-cs"/>
              </a:rPr>
              <a:t>Explain that, unusually, the second beat is louder and stronger than the first</a:t>
            </a: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Saying ‘weak’ and ‘strong’ as you clap will help to reinforce this idea</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Body percussion</a:t>
            </a:r>
            <a:r>
              <a:rPr lang="en-GB" sz="1200" kern="1200" dirty="0" smtClean="0">
                <a:solidFill>
                  <a:schemeClr val="tx1"/>
                </a:solidFill>
                <a:effectLst/>
                <a:latin typeface="+mn-lt"/>
                <a:ea typeface="+mn-ea"/>
                <a:cs typeface="+mn-cs"/>
              </a:rPr>
              <a:t>: With your class standing encourage them to tap and stamp this slow pulse, tapping on the weak beat and stamping on the strong. (This will feel weird – it’s the opposite way around to what we expect!)</a:t>
            </a:r>
          </a:p>
          <a:p>
            <a:pPr lvl="0"/>
            <a:endParaRPr lang="en-GB" sz="1200" b="1"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Instruments: </a:t>
            </a:r>
            <a:r>
              <a:rPr lang="en-GB" sz="1200" kern="1200" dirty="0" smtClean="0">
                <a:solidFill>
                  <a:schemeClr val="tx1"/>
                </a:solidFill>
                <a:effectLst/>
                <a:latin typeface="+mn-lt"/>
                <a:ea typeface="+mn-ea"/>
                <a:cs typeface="+mn-cs"/>
              </a:rPr>
              <a:t>Ask the class to choose two sounds, one ‘weak’ and one ‘strong’ to play these beats (a shaker and a drum would be ideal).</a:t>
            </a: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Split into groups</a:t>
            </a:r>
            <a:r>
              <a:rPr lang="en-GB" sz="1200" kern="1200" dirty="0" smtClean="0">
                <a:solidFill>
                  <a:schemeClr val="tx1"/>
                </a:solidFill>
                <a:effectLst/>
                <a:latin typeface="+mn-lt"/>
                <a:ea typeface="+mn-ea"/>
                <a:cs typeface="+mn-cs"/>
              </a:rPr>
              <a:t> and ask each team to practice the ‘weak-strong’ pulse either on body percussion or on instruments (you can use any unpitched instruments for this, save xylophones, </a:t>
            </a:r>
            <a:r>
              <a:rPr lang="en-GB" sz="1200" kern="1200" dirty="0" err="1" smtClean="0">
                <a:solidFill>
                  <a:schemeClr val="tx1"/>
                </a:solidFill>
                <a:effectLst/>
                <a:latin typeface="+mn-lt"/>
                <a:ea typeface="+mn-ea"/>
                <a:cs typeface="+mn-cs"/>
              </a:rPr>
              <a:t>glocks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 for another session). Challenge them to practice starting and stopping together neatly perhaps by appointing a conductor</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FINALLY</a:t>
            </a:r>
            <a:r>
              <a:rPr lang="en-GB" sz="1200" kern="1200" dirty="0" smtClean="0">
                <a:solidFill>
                  <a:schemeClr val="tx1"/>
                </a:solidFill>
                <a:effectLst/>
                <a:latin typeface="+mn-lt"/>
                <a:ea typeface="+mn-ea"/>
                <a:cs typeface="+mn-cs"/>
              </a:rPr>
              <a:t> end the session by hearing all the groups and, if time permits, putting together one big mambo pulse piece.</a:t>
            </a:r>
          </a:p>
          <a:p>
            <a:pPr lvl="0"/>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289F494-1822-9445-98EB-F7F0987FA13D}" type="slidenum">
              <a:rPr lang="en-US" smtClean="0"/>
              <a:t>16</a:t>
            </a:fld>
            <a:endParaRPr lang="en-US"/>
          </a:p>
        </p:txBody>
      </p:sp>
    </p:spTree>
    <p:extLst>
      <p:ext uri="{BB962C8B-B14F-4D97-AF65-F5344CB8AC3E}">
        <p14:creationId xmlns:p14="http://schemas.microsoft.com/office/powerpoint/2010/main" val="1913804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LESSON 3</a:t>
            </a:r>
            <a:endParaRPr lang="en-GB" sz="1200" kern="1200" dirty="0" smtClean="0">
              <a:solidFill>
                <a:schemeClr val="tx1"/>
              </a:solidFill>
              <a:effectLst/>
              <a:latin typeface="+mn-lt"/>
              <a:ea typeface="+mn-ea"/>
              <a:cs typeface="+mn-cs"/>
            </a:endParaRPr>
          </a:p>
          <a:p>
            <a:pPr lvl="0" rtl="0"/>
            <a:endParaRPr lang="en-GB" sz="1200" b="1"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Warm up. </a:t>
            </a:r>
            <a:r>
              <a:rPr lang="en-GB" sz="1200" kern="1200" dirty="0" smtClean="0">
                <a:solidFill>
                  <a:schemeClr val="tx1"/>
                </a:solidFill>
                <a:effectLst/>
                <a:latin typeface="+mn-lt"/>
                <a:ea typeface="+mn-ea"/>
                <a:cs typeface="+mn-cs"/>
              </a:rPr>
              <a:t>Start with your class stood in a circle again. This time after passing a clap around ask the children to suggest other body percussion or vocal sounds to pass along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Remind them about the work you did with Mambo and tell them that you are going to spend a few lessons creating your own version of Bernstein’s piece. The first and most important element in any mambo is the pulse.</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Demonstrate a pulse</a:t>
            </a:r>
            <a:r>
              <a:rPr lang="en-GB" sz="1200" kern="1200" dirty="0" smtClean="0">
                <a:solidFill>
                  <a:schemeClr val="tx1"/>
                </a:solidFill>
                <a:effectLst/>
                <a:latin typeface="+mn-lt"/>
                <a:ea typeface="+mn-ea"/>
                <a:cs typeface="+mn-cs"/>
              </a:rPr>
              <a:t>. Staying in your circle but perhaps sitting down, clap a slow, steady pulse and encourage your class to join in. If children are clapping at a different pace to you or speeding up encourage them to watch you as well as listen and try to stick together</a:t>
            </a:r>
          </a:p>
          <a:p>
            <a:endParaRPr lang="en-GB" sz="1200" i="1"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It will help in later lessons if this initial pulse is quite slow. Slow pulses are difficult to perform by a group and will speed up. To prevent this, ask your children to think of a short word between each clap (for example their first name). Filling up the gap between claps can help to steady it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r>
              <a:rPr lang="en-GB" dirty="0" smtClean="0">
                <a:effectLst/>
              </a:rPr>
              <a:t> </a:t>
            </a:r>
            <a:br>
              <a:rPr lang="en-GB" dirty="0" smtClean="0">
                <a:effectLst/>
              </a:rPr>
            </a:br>
            <a:r>
              <a:rPr lang="en-GB" sz="1200" kern="1200" dirty="0" smtClean="0">
                <a:solidFill>
                  <a:schemeClr val="tx1"/>
                </a:solidFill>
                <a:effectLst/>
                <a:latin typeface="+mn-lt"/>
                <a:ea typeface="+mn-ea"/>
                <a:cs typeface="+mn-cs"/>
              </a:rPr>
              <a:t>Explain that, unusually, the second beat is louder and stronger than the first</a:t>
            </a: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Saying ‘weak’ and ‘strong’ as you clap will help to reinforce this idea</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Body percussion</a:t>
            </a:r>
            <a:r>
              <a:rPr lang="en-GB" sz="1200" kern="1200" dirty="0" smtClean="0">
                <a:solidFill>
                  <a:schemeClr val="tx1"/>
                </a:solidFill>
                <a:effectLst/>
                <a:latin typeface="+mn-lt"/>
                <a:ea typeface="+mn-ea"/>
                <a:cs typeface="+mn-cs"/>
              </a:rPr>
              <a:t>: With your class standing encourage them to tap and stamp this slow pulse, tapping on the weak beat and stamping on the strong. (This will feel weird – it’s the opposite way around to what we expect!)</a:t>
            </a:r>
          </a:p>
          <a:p>
            <a:pPr lvl="0"/>
            <a:endParaRPr lang="en-GB" sz="1200" b="1"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Instruments: </a:t>
            </a:r>
            <a:r>
              <a:rPr lang="en-GB" sz="1200" kern="1200" dirty="0" smtClean="0">
                <a:solidFill>
                  <a:schemeClr val="tx1"/>
                </a:solidFill>
                <a:effectLst/>
                <a:latin typeface="+mn-lt"/>
                <a:ea typeface="+mn-ea"/>
                <a:cs typeface="+mn-cs"/>
              </a:rPr>
              <a:t>Ask the class to choose two sounds, one ‘weak’ and one ‘strong’ to play these beats (a shaker and a drum would be ideal).</a:t>
            </a: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Split into groups</a:t>
            </a:r>
            <a:r>
              <a:rPr lang="en-GB" sz="1200" kern="1200" dirty="0" smtClean="0">
                <a:solidFill>
                  <a:schemeClr val="tx1"/>
                </a:solidFill>
                <a:effectLst/>
                <a:latin typeface="+mn-lt"/>
                <a:ea typeface="+mn-ea"/>
                <a:cs typeface="+mn-cs"/>
              </a:rPr>
              <a:t> and ask each team to practice the ‘weak-strong’ pulse either on body percussion or on instruments (you can use any unpitched instruments for this, save xylophones, </a:t>
            </a:r>
            <a:r>
              <a:rPr lang="en-GB" sz="1200" kern="1200" dirty="0" err="1" smtClean="0">
                <a:solidFill>
                  <a:schemeClr val="tx1"/>
                </a:solidFill>
                <a:effectLst/>
                <a:latin typeface="+mn-lt"/>
                <a:ea typeface="+mn-ea"/>
                <a:cs typeface="+mn-cs"/>
              </a:rPr>
              <a:t>glocks</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etc</a:t>
            </a:r>
            <a:r>
              <a:rPr lang="en-GB" sz="1200" kern="1200" dirty="0" smtClean="0">
                <a:solidFill>
                  <a:schemeClr val="tx1"/>
                </a:solidFill>
                <a:effectLst/>
                <a:latin typeface="+mn-lt"/>
                <a:ea typeface="+mn-ea"/>
                <a:cs typeface="+mn-cs"/>
              </a:rPr>
              <a:t> for another session). Challenge them to practice starting and stopping together neatly perhaps by appointing a conductor</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FINALLY</a:t>
            </a:r>
            <a:r>
              <a:rPr lang="en-GB" sz="1200" kern="1200" dirty="0" smtClean="0">
                <a:solidFill>
                  <a:schemeClr val="tx1"/>
                </a:solidFill>
                <a:effectLst/>
                <a:latin typeface="+mn-lt"/>
                <a:ea typeface="+mn-ea"/>
                <a:cs typeface="+mn-cs"/>
              </a:rPr>
              <a:t> end the session by hearing all the groups and, if time permits, putting together one big mambo pulse piece.</a:t>
            </a:r>
          </a:p>
        </p:txBody>
      </p:sp>
      <p:sp>
        <p:nvSpPr>
          <p:cNvPr id="4" name="Slide Number Placeholder 3"/>
          <p:cNvSpPr>
            <a:spLocks noGrp="1"/>
          </p:cNvSpPr>
          <p:nvPr>
            <p:ph type="sldNum" sz="quarter" idx="10"/>
          </p:nvPr>
        </p:nvSpPr>
        <p:spPr/>
        <p:txBody>
          <a:bodyPr/>
          <a:lstStyle/>
          <a:p>
            <a:fld id="{6289F494-1822-9445-98EB-F7F0987FA13D}" type="slidenum">
              <a:rPr lang="en-US" smtClean="0"/>
              <a:t>17</a:t>
            </a:fld>
            <a:endParaRPr lang="en-US"/>
          </a:p>
        </p:txBody>
      </p:sp>
    </p:spTree>
    <p:extLst>
      <p:ext uri="{BB962C8B-B14F-4D97-AF65-F5344CB8AC3E}">
        <p14:creationId xmlns:p14="http://schemas.microsoft.com/office/powerpoint/2010/main" val="1080485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4:</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Learn to play mambo rhythms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Choose appropriate instruments and work in groups to perfect these rhythms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18</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LESSON 4</a:t>
            </a:r>
            <a:endParaRPr lang="en-GB" sz="1200" kern="1200" dirty="0" smtClean="0">
              <a:solidFill>
                <a:schemeClr val="tx1"/>
              </a:solidFill>
              <a:effectLst/>
              <a:latin typeface="+mn-lt"/>
              <a:ea typeface="+mn-ea"/>
              <a:cs typeface="+mn-cs"/>
            </a:endParaRPr>
          </a:p>
          <a:p>
            <a:pPr lvl="0" rtl="0"/>
            <a:endParaRPr lang="en-GB" sz="1200" b="1"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Warm up. </a:t>
            </a:r>
            <a:r>
              <a:rPr lang="en-GB" sz="1200" kern="1200" dirty="0" smtClean="0">
                <a:solidFill>
                  <a:schemeClr val="tx1"/>
                </a:solidFill>
                <a:effectLst/>
                <a:latin typeface="+mn-lt"/>
                <a:ea typeface="+mn-ea"/>
                <a:cs typeface="+mn-cs"/>
              </a:rPr>
              <a:t>Begin your session with the children in a circle again and a reminder of the ‘weak-strong’ pulse on body percussion.</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Explain </a:t>
            </a:r>
            <a:r>
              <a:rPr lang="en-GB" sz="1200" kern="1200" dirty="0" smtClean="0">
                <a:solidFill>
                  <a:schemeClr val="tx1"/>
                </a:solidFill>
                <a:effectLst/>
                <a:latin typeface="+mn-lt"/>
                <a:ea typeface="+mn-ea"/>
                <a:cs typeface="+mn-cs"/>
              </a:rPr>
              <a:t>that you are going to learn three rhythmic patterns from Bernstein’s Mambo. Clap the rhythms below and encourage your class to copy you.</a:t>
            </a: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Bernstein’s rhythms are tricky so we’ve simplified them a little and added words. Using words will help everyone to remember and distinguish between the patterns. You could refer to them as ‘dance’, ‘hot’ and ‘love’. Do feel free to simplify them further or just focus on one or two</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dirty="0" smtClean="0">
                <a:effectLst/>
              </a:rPr>
              <a:t/>
            </a:r>
            <a:br>
              <a:rPr lang="en-GB" dirty="0" smtClean="0">
                <a:effectLst/>
              </a:rPr>
            </a:br>
            <a:r>
              <a:rPr lang="en-GB" sz="1200" b="1" kern="1200" dirty="0" smtClean="0">
                <a:solidFill>
                  <a:schemeClr val="tx1"/>
                </a:solidFill>
                <a:effectLst/>
                <a:latin typeface="+mn-lt"/>
                <a:ea typeface="+mn-ea"/>
                <a:cs typeface="+mn-cs"/>
              </a:rPr>
              <a:t>Split your circle into three teams </a:t>
            </a:r>
            <a:r>
              <a:rPr lang="en-GB" sz="1200" kern="1200" dirty="0" smtClean="0">
                <a:solidFill>
                  <a:schemeClr val="tx1"/>
                </a:solidFill>
                <a:effectLst/>
                <a:latin typeface="+mn-lt"/>
                <a:ea typeface="+mn-ea"/>
                <a:cs typeface="+mn-cs"/>
              </a:rPr>
              <a:t>and give just one rhythm to each team. Ask them to practice saying the words and clapping along until they can perform their pattern confidently and neatly. Hear each group one by one and try putting the three patterns together. At this point you might like to appoint a couple of ‘pulse players’ in each team and give them the task of keeping the ‘weak-strong’ pulse throughout.</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Instruments. </a:t>
            </a:r>
            <a:r>
              <a:rPr lang="en-GB" sz="1200" kern="1200" dirty="0" smtClean="0">
                <a:solidFill>
                  <a:schemeClr val="tx1"/>
                </a:solidFill>
                <a:effectLst/>
                <a:latin typeface="+mn-lt"/>
                <a:ea typeface="+mn-ea"/>
                <a:cs typeface="+mn-cs"/>
              </a:rPr>
              <a:t>Ask each group to choose an </a:t>
            </a:r>
            <a:r>
              <a:rPr lang="en-GB" sz="1200" u="sng" kern="1200" dirty="0" smtClean="0">
                <a:solidFill>
                  <a:schemeClr val="tx1"/>
                </a:solidFill>
                <a:effectLst/>
                <a:latin typeface="+mn-lt"/>
                <a:ea typeface="+mn-ea"/>
                <a:cs typeface="+mn-cs"/>
              </a:rPr>
              <a:t>unpitched</a:t>
            </a:r>
            <a:r>
              <a:rPr lang="en-GB" sz="1200" kern="1200" dirty="0" smtClean="0">
                <a:solidFill>
                  <a:schemeClr val="tx1"/>
                </a:solidFill>
                <a:effectLst/>
                <a:latin typeface="+mn-lt"/>
                <a:ea typeface="+mn-ea"/>
                <a:cs typeface="+mn-cs"/>
              </a:rPr>
              <a:t> instrument. The final piece will work best if everyone within one rhythmic group sticks to the same kind of instrument (i.e. </a:t>
            </a:r>
            <a:r>
              <a:rPr lang="en-GB" sz="1200" u="sng" kern="1200" dirty="0" smtClean="0">
                <a:solidFill>
                  <a:schemeClr val="tx1"/>
                </a:solidFill>
                <a:effectLst/>
                <a:latin typeface="+mn-lt"/>
                <a:ea typeface="+mn-ea"/>
                <a:cs typeface="+mn-cs"/>
              </a:rPr>
              <a:t>all</a:t>
            </a:r>
            <a:r>
              <a:rPr lang="en-GB" sz="1200" kern="1200" dirty="0" smtClean="0">
                <a:solidFill>
                  <a:schemeClr val="tx1"/>
                </a:solidFill>
                <a:effectLst/>
                <a:latin typeface="+mn-lt"/>
                <a:ea typeface="+mn-ea"/>
                <a:cs typeface="+mn-cs"/>
              </a:rPr>
              <a:t> of group 1 play woodblocks, </a:t>
            </a:r>
            <a:r>
              <a:rPr lang="en-GB" sz="1200" u="sng" kern="1200" dirty="0" smtClean="0">
                <a:solidFill>
                  <a:schemeClr val="tx1"/>
                </a:solidFill>
                <a:effectLst/>
                <a:latin typeface="+mn-lt"/>
                <a:ea typeface="+mn-ea"/>
                <a:cs typeface="+mn-cs"/>
              </a:rPr>
              <a:t>all</a:t>
            </a:r>
            <a:r>
              <a:rPr lang="en-GB" sz="1200" kern="1200" dirty="0" smtClean="0">
                <a:solidFill>
                  <a:schemeClr val="tx1"/>
                </a:solidFill>
                <a:effectLst/>
                <a:latin typeface="+mn-lt"/>
                <a:ea typeface="+mn-ea"/>
                <a:cs typeface="+mn-cs"/>
              </a:rPr>
              <a:t> of group 2 play drums etc.). If your children are struggling with their patterns, split them in half and try them on two contrasting instruments.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‘Splashy’ sounding instruments such as cymbals, bells and gongs are not good for this task</a:t>
            </a:r>
          </a:p>
          <a:p>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Practise </a:t>
            </a:r>
            <a:r>
              <a:rPr lang="en-GB" sz="1200" kern="1200" dirty="0" smtClean="0">
                <a:solidFill>
                  <a:schemeClr val="tx1"/>
                </a:solidFill>
                <a:effectLst/>
                <a:latin typeface="+mn-lt"/>
                <a:ea typeface="+mn-ea"/>
                <a:cs typeface="+mn-cs"/>
              </a:rPr>
              <a:t>- Ask each team to practice playing their rhythm on their chosen instrument/s and as they are doing this, make sure that each group has a couple of ‘pulse keepers’ on the ‘weak-strong’ pulse. Also check that each team is playing at roughly the same speed so that putting the rhythms together later on will work.</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Bring the class back together</a:t>
            </a:r>
            <a:r>
              <a:rPr lang="en-GB" sz="1200" kern="1200" dirty="0" smtClean="0">
                <a:solidFill>
                  <a:schemeClr val="tx1"/>
                </a:solidFill>
                <a:effectLst/>
                <a:latin typeface="+mn-lt"/>
                <a:ea typeface="+mn-ea"/>
                <a:cs typeface="+mn-cs"/>
              </a:rPr>
              <a:t> and hear what they have done making any tweaks needed (such as adjusting the speed). Finish the session with a quick ‘jam’ session using their patterns - simply set up the pulse and signal for each group to play on top, alone and then together thus layering up the rhythms. Don’t worry if this sounds messy, its just a fun way to end the session</a:t>
            </a:r>
          </a:p>
          <a:p>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FINALLY – </a:t>
            </a:r>
            <a:r>
              <a:rPr lang="en-GB" sz="1200" kern="1200" dirty="0" smtClean="0">
                <a:solidFill>
                  <a:schemeClr val="tx1"/>
                </a:solidFill>
                <a:effectLst/>
                <a:latin typeface="+mn-lt"/>
                <a:ea typeface="+mn-ea"/>
                <a:cs typeface="+mn-cs"/>
              </a:rPr>
              <a:t>keep a record of what you’ve done, who’s in which group and especially who plays what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19</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LESSON 4</a:t>
            </a:r>
            <a:endParaRPr lang="en-GB" sz="1200" kern="1200" dirty="0" smtClean="0">
              <a:solidFill>
                <a:schemeClr val="tx1"/>
              </a:solidFill>
              <a:effectLst/>
              <a:latin typeface="+mn-lt"/>
              <a:ea typeface="+mn-ea"/>
              <a:cs typeface="+mn-cs"/>
            </a:endParaRPr>
          </a:p>
          <a:p>
            <a:pPr lvl="0" rtl="0"/>
            <a:endParaRPr lang="en-GB" sz="1200" b="1"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Warm up. </a:t>
            </a:r>
            <a:r>
              <a:rPr lang="en-GB" sz="1200" kern="1200" dirty="0" smtClean="0">
                <a:solidFill>
                  <a:schemeClr val="tx1"/>
                </a:solidFill>
                <a:effectLst/>
                <a:latin typeface="+mn-lt"/>
                <a:ea typeface="+mn-ea"/>
                <a:cs typeface="+mn-cs"/>
              </a:rPr>
              <a:t>Begin your session with the children in a circle again and a reminder of the ‘weak-strong’ pulse on body percussion.</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Explain </a:t>
            </a:r>
            <a:r>
              <a:rPr lang="en-GB" sz="1200" kern="1200" dirty="0" smtClean="0">
                <a:solidFill>
                  <a:schemeClr val="tx1"/>
                </a:solidFill>
                <a:effectLst/>
                <a:latin typeface="+mn-lt"/>
                <a:ea typeface="+mn-ea"/>
                <a:cs typeface="+mn-cs"/>
              </a:rPr>
              <a:t>that you are going to learn three rhythmic patterns from Bernstein’s Mambo. Clap the rhythms below and encourage your class to copy you.</a:t>
            </a: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Bernstein’s rhythms are tricky so we’ve simplified them a little and added words. Using words will help everyone to remember and distinguish between the patterns. You could refer to them as ‘dance’, ‘hot’ and ‘love’. Do feel free to simplify them further or just focus on one or two</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dirty="0" smtClean="0">
                <a:effectLst/>
              </a:rPr>
              <a:t/>
            </a:r>
            <a:br>
              <a:rPr lang="en-GB" dirty="0" smtClean="0">
                <a:effectLst/>
              </a:rPr>
            </a:br>
            <a:r>
              <a:rPr lang="en-GB" sz="1200" b="1" kern="1200" dirty="0" smtClean="0">
                <a:solidFill>
                  <a:schemeClr val="tx1"/>
                </a:solidFill>
                <a:effectLst/>
                <a:latin typeface="+mn-lt"/>
                <a:ea typeface="+mn-ea"/>
                <a:cs typeface="+mn-cs"/>
              </a:rPr>
              <a:t>Split your circle into three teams </a:t>
            </a:r>
            <a:r>
              <a:rPr lang="en-GB" sz="1200" kern="1200" dirty="0" smtClean="0">
                <a:solidFill>
                  <a:schemeClr val="tx1"/>
                </a:solidFill>
                <a:effectLst/>
                <a:latin typeface="+mn-lt"/>
                <a:ea typeface="+mn-ea"/>
                <a:cs typeface="+mn-cs"/>
              </a:rPr>
              <a:t>and give just one rhythm to each team. Ask them to practice saying the words and clapping along until they can perform their pattern confidently and neatly. Hear each group one by one and try putting the three patterns together. At this point you might like to appoint a couple of ‘pulse players’ in each team and give them the task of keeping the ‘weak-strong’ pulse throughout.</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Instruments. </a:t>
            </a:r>
            <a:r>
              <a:rPr lang="en-GB" sz="1200" kern="1200" dirty="0" smtClean="0">
                <a:solidFill>
                  <a:schemeClr val="tx1"/>
                </a:solidFill>
                <a:effectLst/>
                <a:latin typeface="+mn-lt"/>
                <a:ea typeface="+mn-ea"/>
                <a:cs typeface="+mn-cs"/>
              </a:rPr>
              <a:t>Ask each group to choose an </a:t>
            </a:r>
            <a:r>
              <a:rPr lang="en-GB" sz="1200" u="sng" kern="1200" dirty="0" smtClean="0">
                <a:solidFill>
                  <a:schemeClr val="tx1"/>
                </a:solidFill>
                <a:effectLst/>
                <a:latin typeface="+mn-lt"/>
                <a:ea typeface="+mn-ea"/>
                <a:cs typeface="+mn-cs"/>
              </a:rPr>
              <a:t>unpitched</a:t>
            </a:r>
            <a:r>
              <a:rPr lang="en-GB" sz="1200" kern="1200" dirty="0" smtClean="0">
                <a:solidFill>
                  <a:schemeClr val="tx1"/>
                </a:solidFill>
                <a:effectLst/>
                <a:latin typeface="+mn-lt"/>
                <a:ea typeface="+mn-ea"/>
                <a:cs typeface="+mn-cs"/>
              </a:rPr>
              <a:t> instrument. The final piece will work best if everyone within one rhythmic group sticks to the same kind of instrument (i.e. </a:t>
            </a:r>
            <a:r>
              <a:rPr lang="en-GB" sz="1200" u="sng" kern="1200" dirty="0" smtClean="0">
                <a:solidFill>
                  <a:schemeClr val="tx1"/>
                </a:solidFill>
                <a:effectLst/>
                <a:latin typeface="+mn-lt"/>
                <a:ea typeface="+mn-ea"/>
                <a:cs typeface="+mn-cs"/>
              </a:rPr>
              <a:t>all</a:t>
            </a:r>
            <a:r>
              <a:rPr lang="en-GB" sz="1200" kern="1200" dirty="0" smtClean="0">
                <a:solidFill>
                  <a:schemeClr val="tx1"/>
                </a:solidFill>
                <a:effectLst/>
                <a:latin typeface="+mn-lt"/>
                <a:ea typeface="+mn-ea"/>
                <a:cs typeface="+mn-cs"/>
              </a:rPr>
              <a:t> of group 1 play woodblocks, </a:t>
            </a:r>
            <a:r>
              <a:rPr lang="en-GB" sz="1200" u="sng" kern="1200" dirty="0" smtClean="0">
                <a:solidFill>
                  <a:schemeClr val="tx1"/>
                </a:solidFill>
                <a:effectLst/>
                <a:latin typeface="+mn-lt"/>
                <a:ea typeface="+mn-ea"/>
                <a:cs typeface="+mn-cs"/>
              </a:rPr>
              <a:t>all</a:t>
            </a:r>
            <a:r>
              <a:rPr lang="en-GB" sz="1200" kern="1200" dirty="0" smtClean="0">
                <a:solidFill>
                  <a:schemeClr val="tx1"/>
                </a:solidFill>
                <a:effectLst/>
                <a:latin typeface="+mn-lt"/>
                <a:ea typeface="+mn-ea"/>
                <a:cs typeface="+mn-cs"/>
              </a:rPr>
              <a:t> of group 2 play drums etc.). If your children are struggling with their patterns, split them in half and try them on two contrasting instruments.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‘Splashy’ sounding instruments such as cymbals, bells and gongs are not good for this task</a:t>
            </a:r>
          </a:p>
          <a:p>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Practise </a:t>
            </a:r>
            <a:r>
              <a:rPr lang="en-GB" sz="1200" kern="1200" dirty="0" smtClean="0">
                <a:solidFill>
                  <a:schemeClr val="tx1"/>
                </a:solidFill>
                <a:effectLst/>
                <a:latin typeface="+mn-lt"/>
                <a:ea typeface="+mn-ea"/>
                <a:cs typeface="+mn-cs"/>
              </a:rPr>
              <a:t>- Ask each team to practice playing their rhythm on their chosen instrument/s and as they are doing this, make sure that each group has a couple of ‘pulse keepers’ on the ‘weak-strong’ pulse. Also check that each team is playing at roughly the same speed so that putting the rhythms together later on will work.</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Bring the class back together</a:t>
            </a:r>
            <a:r>
              <a:rPr lang="en-GB" sz="1200" kern="1200" dirty="0" smtClean="0">
                <a:solidFill>
                  <a:schemeClr val="tx1"/>
                </a:solidFill>
                <a:effectLst/>
                <a:latin typeface="+mn-lt"/>
                <a:ea typeface="+mn-ea"/>
                <a:cs typeface="+mn-cs"/>
              </a:rPr>
              <a:t> and hear what they have done making any tweaks needed (such as adjusting the speed). Finish the session with a quick ‘jam’ session using their patterns - simply set up the pulse and signal for each group to play on top, alone and then together thus layering up the rhythms. Don’t worry if this sounds messy, its just a fun way to end the session</a:t>
            </a:r>
          </a:p>
          <a:p>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FINALLY – </a:t>
            </a:r>
            <a:r>
              <a:rPr lang="en-GB" sz="1200" kern="1200" dirty="0" smtClean="0">
                <a:solidFill>
                  <a:schemeClr val="tx1"/>
                </a:solidFill>
                <a:effectLst/>
                <a:latin typeface="+mn-lt"/>
                <a:ea typeface="+mn-ea"/>
                <a:cs typeface="+mn-cs"/>
              </a:rPr>
              <a:t>keep a record of what you’ve done, who’s in which group and especially who plays what</a:t>
            </a:r>
          </a:p>
          <a:p>
            <a:pPr lvl="0"/>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20</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LESSON 4</a:t>
            </a:r>
            <a:endParaRPr lang="en-GB" sz="1200" kern="1200" dirty="0" smtClean="0">
              <a:solidFill>
                <a:schemeClr val="tx1"/>
              </a:solidFill>
              <a:effectLst/>
              <a:latin typeface="+mn-lt"/>
              <a:ea typeface="+mn-ea"/>
              <a:cs typeface="+mn-cs"/>
            </a:endParaRPr>
          </a:p>
          <a:p>
            <a:pPr lvl="0" rtl="0"/>
            <a:endParaRPr lang="en-GB" sz="1200" b="1"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Warm up. </a:t>
            </a:r>
            <a:r>
              <a:rPr lang="en-GB" sz="1200" kern="1200" dirty="0" smtClean="0">
                <a:solidFill>
                  <a:schemeClr val="tx1"/>
                </a:solidFill>
                <a:effectLst/>
                <a:latin typeface="+mn-lt"/>
                <a:ea typeface="+mn-ea"/>
                <a:cs typeface="+mn-cs"/>
              </a:rPr>
              <a:t>Begin your session with the children in a circle again and a reminder of the ‘weak-strong’ pulse on body percussion.</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Explain </a:t>
            </a:r>
            <a:r>
              <a:rPr lang="en-GB" sz="1200" kern="1200" dirty="0" smtClean="0">
                <a:solidFill>
                  <a:schemeClr val="tx1"/>
                </a:solidFill>
                <a:effectLst/>
                <a:latin typeface="+mn-lt"/>
                <a:ea typeface="+mn-ea"/>
                <a:cs typeface="+mn-cs"/>
              </a:rPr>
              <a:t>that you are going to learn three rhythmic patterns from Bernstein’s Mambo. Clap the rhythms below and encourage your class to copy you.</a:t>
            </a: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Bernstein’s rhythms are tricky so we’ve simplified them a little and added words. Using words will help everyone to remember and distinguish between the patterns. You could refer to them as ‘dance’, ‘hot’ and ‘love’. Do feel free to simplify them further or just focus on one or two</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dirty="0" smtClean="0">
                <a:effectLst/>
              </a:rPr>
              <a:t/>
            </a:r>
            <a:br>
              <a:rPr lang="en-GB" dirty="0" smtClean="0">
                <a:effectLst/>
              </a:rPr>
            </a:br>
            <a:r>
              <a:rPr lang="en-GB" sz="1200" b="1" kern="1200" dirty="0" smtClean="0">
                <a:solidFill>
                  <a:schemeClr val="tx1"/>
                </a:solidFill>
                <a:effectLst/>
                <a:latin typeface="+mn-lt"/>
                <a:ea typeface="+mn-ea"/>
                <a:cs typeface="+mn-cs"/>
              </a:rPr>
              <a:t>Split your circle into three teams </a:t>
            </a:r>
            <a:r>
              <a:rPr lang="en-GB" sz="1200" kern="1200" dirty="0" smtClean="0">
                <a:solidFill>
                  <a:schemeClr val="tx1"/>
                </a:solidFill>
                <a:effectLst/>
                <a:latin typeface="+mn-lt"/>
                <a:ea typeface="+mn-ea"/>
                <a:cs typeface="+mn-cs"/>
              </a:rPr>
              <a:t>and give just one rhythm to each team. Ask them to practice saying the words and clapping along until they can perform their pattern confidently and neatly. Hear each group one by one and try putting the three patterns together. At this point you might like to appoint a couple of ‘pulse players’ in each team and give them the task of keeping the ‘weak-strong’ pulse throughout.</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Instruments. </a:t>
            </a:r>
            <a:r>
              <a:rPr lang="en-GB" sz="1200" kern="1200" dirty="0" smtClean="0">
                <a:solidFill>
                  <a:schemeClr val="tx1"/>
                </a:solidFill>
                <a:effectLst/>
                <a:latin typeface="+mn-lt"/>
                <a:ea typeface="+mn-ea"/>
                <a:cs typeface="+mn-cs"/>
              </a:rPr>
              <a:t>Ask each group to choose an </a:t>
            </a:r>
            <a:r>
              <a:rPr lang="en-GB" sz="1200" u="sng" kern="1200" dirty="0" smtClean="0">
                <a:solidFill>
                  <a:schemeClr val="tx1"/>
                </a:solidFill>
                <a:effectLst/>
                <a:latin typeface="+mn-lt"/>
                <a:ea typeface="+mn-ea"/>
                <a:cs typeface="+mn-cs"/>
              </a:rPr>
              <a:t>unpitched</a:t>
            </a:r>
            <a:r>
              <a:rPr lang="en-GB" sz="1200" kern="1200" dirty="0" smtClean="0">
                <a:solidFill>
                  <a:schemeClr val="tx1"/>
                </a:solidFill>
                <a:effectLst/>
                <a:latin typeface="+mn-lt"/>
                <a:ea typeface="+mn-ea"/>
                <a:cs typeface="+mn-cs"/>
              </a:rPr>
              <a:t> instrument. The final piece will work best if everyone within one rhythmic group sticks to the same kind of instrument (i.e. </a:t>
            </a:r>
            <a:r>
              <a:rPr lang="en-GB" sz="1200" u="sng" kern="1200" dirty="0" smtClean="0">
                <a:solidFill>
                  <a:schemeClr val="tx1"/>
                </a:solidFill>
                <a:effectLst/>
                <a:latin typeface="+mn-lt"/>
                <a:ea typeface="+mn-ea"/>
                <a:cs typeface="+mn-cs"/>
              </a:rPr>
              <a:t>all</a:t>
            </a:r>
            <a:r>
              <a:rPr lang="en-GB" sz="1200" kern="1200" dirty="0" smtClean="0">
                <a:solidFill>
                  <a:schemeClr val="tx1"/>
                </a:solidFill>
                <a:effectLst/>
                <a:latin typeface="+mn-lt"/>
                <a:ea typeface="+mn-ea"/>
                <a:cs typeface="+mn-cs"/>
              </a:rPr>
              <a:t> of group 1 play woodblocks, </a:t>
            </a:r>
            <a:r>
              <a:rPr lang="en-GB" sz="1200" u="sng" kern="1200" dirty="0" smtClean="0">
                <a:solidFill>
                  <a:schemeClr val="tx1"/>
                </a:solidFill>
                <a:effectLst/>
                <a:latin typeface="+mn-lt"/>
                <a:ea typeface="+mn-ea"/>
                <a:cs typeface="+mn-cs"/>
              </a:rPr>
              <a:t>all</a:t>
            </a:r>
            <a:r>
              <a:rPr lang="en-GB" sz="1200" kern="1200" dirty="0" smtClean="0">
                <a:solidFill>
                  <a:schemeClr val="tx1"/>
                </a:solidFill>
                <a:effectLst/>
                <a:latin typeface="+mn-lt"/>
                <a:ea typeface="+mn-ea"/>
                <a:cs typeface="+mn-cs"/>
              </a:rPr>
              <a:t> of group 2 play drums etc.). If your children are struggling with their patterns, split them in half and try them on two contrasting instruments.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‘Splashy’ sounding instruments such as cymbals, bells and gongs are not good for this task</a:t>
            </a:r>
          </a:p>
          <a:p>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Practise </a:t>
            </a:r>
            <a:r>
              <a:rPr lang="en-GB" sz="1200" kern="1200" dirty="0" smtClean="0">
                <a:solidFill>
                  <a:schemeClr val="tx1"/>
                </a:solidFill>
                <a:effectLst/>
                <a:latin typeface="+mn-lt"/>
                <a:ea typeface="+mn-ea"/>
                <a:cs typeface="+mn-cs"/>
              </a:rPr>
              <a:t>- Ask each team to practice playing their rhythm on their chosen instrument/s and as they are doing this, make sure that each group has a couple of ‘pulse keepers’ on the ‘weak-strong’ pulse. Also check that each team is playing at roughly the same speed so that putting the rhythms together later on will work.</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Bring the class back together</a:t>
            </a:r>
            <a:r>
              <a:rPr lang="en-GB" sz="1200" kern="1200" dirty="0" smtClean="0">
                <a:solidFill>
                  <a:schemeClr val="tx1"/>
                </a:solidFill>
                <a:effectLst/>
                <a:latin typeface="+mn-lt"/>
                <a:ea typeface="+mn-ea"/>
                <a:cs typeface="+mn-cs"/>
              </a:rPr>
              <a:t> and hear what they have done making any tweaks needed (such as adjusting the speed). Finish the session with a quick ‘jam’ session using their patterns - simply set up the pulse and signal for each group to play on top, alone and then together thus layering up the rhythms. Don’t worry if this sounds messy, its just a fun way to end the session</a:t>
            </a:r>
          </a:p>
          <a:p>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FINALLY – </a:t>
            </a:r>
            <a:r>
              <a:rPr lang="en-GB" sz="1200" kern="1200" dirty="0" smtClean="0">
                <a:solidFill>
                  <a:schemeClr val="tx1"/>
                </a:solidFill>
                <a:effectLst/>
                <a:latin typeface="+mn-lt"/>
                <a:ea typeface="+mn-ea"/>
                <a:cs typeface="+mn-cs"/>
              </a:rPr>
              <a:t>keep a record of what you’ve done, who’s in which group and especially who plays what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21</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Resources required</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Paper and pens</a:t>
            </a:r>
          </a:p>
          <a:p>
            <a:pPr lvl="0"/>
            <a:r>
              <a:rPr lang="en-GB" sz="1200" kern="1200" dirty="0" smtClean="0">
                <a:solidFill>
                  <a:schemeClr val="tx1"/>
                </a:solidFill>
                <a:effectLst/>
                <a:latin typeface="+mn-lt"/>
                <a:ea typeface="+mn-ea"/>
                <a:cs typeface="+mn-cs"/>
              </a:rPr>
              <a:t>Classroom percussion instruments and any other instruments your children might be learning</a:t>
            </a:r>
          </a:p>
          <a:p>
            <a:endParaRPr lang="en-GB" dirty="0" smtClean="0"/>
          </a:p>
          <a:p>
            <a:r>
              <a:rPr lang="en-GB" sz="1200" i="1" kern="1200" dirty="0" smtClean="0">
                <a:solidFill>
                  <a:schemeClr val="tx1"/>
                </a:solidFill>
                <a:effectLst/>
                <a:latin typeface="+mn-lt"/>
                <a:ea typeface="+mn-ea"/>
                <a:cs typeface="+mn-cs"/>
              </a:rPr>
              <a:t>This scheme of work is plotted out over six lessons. Feel free to adapt it to suit your children and the resources you have available.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six lessons at a glance</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1:</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Listen and describe a piece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Watch the film and discuss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Appreciate and understand a wide range of high-quality live and recorded music drawn from different traditions and from great composers and musicians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Develop an understanding of the history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2:</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and perform a rhythmic pattern to a pulse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Orchestrate this pattern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3:</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Learn to play a (mambo) pulse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Choose appropriate instruments and work in groups to perfect the pulse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4:</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Learn to play mambo rhythms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Choose appropriate instruments and work in groups to perfect these rhythms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Learn and invent a tune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Create short pieces using pulse, ostinato and melody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their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Structure all ideas into a piece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Perform the piece to an audience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Use technical terminology where appropriate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Play and perform in solo and ensemble contexts, using their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a:t>
            </a:fld>
            <a:endParaRPr lang="en-US"/>
          </a:p>
        </p:txBody>
      </p:sp>
    </p:spTree>
    <p:extLst>
      <p:ext uri="{BB962C8B-B14F-4D97-AF65-F5344CB8AC3E}">
        <p14:creationId xmlns:p14="http://schemas.microsoft.com/office/powerpoint/2010/main" val="817864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5: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Activities:		Learn and invent a tune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Create short pieces using pulse, ostinato and melody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their voices and playing musical instruments with increasing accuracy, fluency, control 				and expression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22</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Mambo tune</a:t>
            </a:r>
          </a:p>
          <a:p>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Warm-up. </a:t>
            </a:r>
            <a:r>
              <a:rPr lang="en-GB" sz="1200" kern="1200" dirty="0" smtClean="0">
                <a:solidFill>
                  <a:schemeClr val="tx1"/>
                </a:solidFill>
                <a:effectLst/>
                <a:latin typeface="+mn-lt"/>
                <a:ea typeface="+mn-ea"/>
                <a:cs typeface="+mn-cs"/>
              </a:rPr>
              <a:t>Begin in a circle again but this time place children from the same groups next to each other so that you can recap all the rhythms you have learnt so far. Add in the pulse too as you layer up all the rhythms again with everyone clapping.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Remind </a:t>
            </a:r>
            <a:r>
              <a:rPr lang="en-GB" sz="1200" kern="1200" dirty="0" smtClean="0">
                <a:solidFill>
                  <a:schemeClr val="tx1"/>
                </a:solidFill>
                <a:effectLst/>
                <a:latin typeface="+mn-lt"/>
                <a:ea typeface="+mn-ea"/>
                <a:cs typeface="+mn-cs"/>
              </a:rPr>
              <a:t>your children that the orchestra shout out ‘mambo!’ twice during the Bernstein’s piece. Explain that there is a musical signal for this and teach them the rhythm (and words)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You can have fun playing with this. Still in your circle and just using body percussion set up the pulse, bring the rhythms in and out and whenever you say the rhythm above, everyone must stop what they are doing, shout mambo and then freeze before you start the pulse again.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Demonstrate </a:t>
            </a:r>
            <a:r>
              <a:rPr lang="en-GB" sz="1200" kern="1200" dirty="0" smtClean="0">
                <a:solidFill>
                  <a:schemeClr val="tx1"/>
                </a:solidFill>
                <a:effectLst/>
                <a:latin typeface="+mn-lt"/>
                <a:ea typeface="+mn-ea"/>
                <a:cs typeface="+mn-cs"/>
              </a:rPr>
              <a:t>this rhythm on a xylophone. Explain that you only need four pitches to make it work, b</a:t>
            </a:r>
            <a:r>
              <a:rPr lang="en-US" sz="1200" kern="1200" dirty="0" err="1" smtClean="0">
                <a:solidFill>
                  <a:schemeClr val="tx1"/>
                </a:solidFill>
                <a:effectLst/>
                <a:latin typeface="+mn-lt"/>
                <a:ea typeface="+mn-ea"/>
                <a:cs typeface="+mn-cs"/>
              </a:rPr>
              <a:t>ut</a:t>
            </a:r>
            <a:r>
              <a:rPr lang="en-US" sz="1200" kern="1200" dirty="0" smtClean="0">
                <a:solidFill>
                  <a:schemeClr val="tx1"/>
                </a:solidFill>
                <a:effectLst/>
                <a:latin typeface="+mn-lt"/>
                <a:ea typeface="+mn-ea"/>
                <a:cs typeface="+mn-cs"/>
              </a:rPr>
              <a:t> they might like to work out a different way to play it</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Split back into your three working groups </a:t>
            </a:r>
            <a:r>
              <a:rPr lang="en-GB" sz="1200" kern="1200" dirty="0" smtClean="0">
                <a:solidFill>
                  <a:schemeClr val="tx1"/>
                </a:solidFill>
                <a:effectLst/>
                <a:latin typeface="+mn-lt"/>
                <a:ea typeface="+mn-ea"/>
                <a:cs typeface="+mn-cs"/>
              </a:rPr>
              <a:t>and give out the same instruments as last lesson but also, if possible, give each team at least one xylophone with the above pitches on it</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If you have children learning orchestral instruments, now is the time to get them out, also using these four pitches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r>
              <a:rPr lang="en-GB" dirty="0" smtClean="0">
                <a:effectLst/>
              </a:rPr>
              <a:t> </a:t>
            </a: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dirty="0" smtClean="0">
                <a:effectLst/>
              </a:rPr>
              <a:t/>
            </a:r>
            <a:br>
              <a:rPr lang="en-GB" dirty="0" smtClean="0">
                <a:effectLst/>
              </a:rPr>
            </a:br>
            <a:r>
              <a:rPr lang="en-GB" sz="1200" b="1" kern="1200" dirty="0" smtClean="0">
                <a:solidFill>
                  <a:schemeClr val="tx1"/>
                </a:solidFill>
                <a:effectLst/>
                <a:latin typeface="+mn-lt"/>
                <a:ea typeface="+mn-ea"/>
                <a:cs typeface="+mn-cs"/>
              </a:rPr>
              <a:t>Challenge </a:t>
            </a:r>
            <a:r>
              <a:rPr lang="en-GB" sz="1200" kern="1200" dirty="0" smtClean="0">
                <a:solidFill>
                  <a:schemeClr val="tx1"/>
                </a:solidFill>
                <a:effectLst/>
                <a:latin typeface="+mn-lt"/>
                <a:ea typeface="+mn-ea"/>
                <a:cs typeface="+mn-cs"/>
              </a:rPr>
              <a:t>each group to make a short piece using –</a:t>
            </a:r>
          </a:p>
          <a:p>
            <a:pPr lvl="0"/>
            <a:r>
              <a:rPr lang="en-GB" sz="1200" kern="1200" dirty="0" smtClean="0">
                <a:solidFill>
                  <a:schemeClr val="tx1"/>
                </a:solidFill>
                <a:effectLst/>
                <a:latin typeface="+mn-lt"/>
                <a:ea typeface="+mn-ea"/>
                <a:cs typeface="+mn-cs"/>
              </a:rPr>
              <a:t>	The ‘weak-strong’ pulse</a:t>
            </a:r>
          </a:p>
          <a:p>
            <a:pPr lvl="0"/>
            <a:r>
              <a:rPr lang="en-GB" sz="1200" kern="1200" dirty="0" smtClean="0">
                <a:solidFill>
                  <a:schemeClr val="tx1"/>
                </a:solidFill>
                <a:effectLst/>
                <a:latin typeface="+mn-lt"/>
                <a:ea typeface="+mn-ea"/>
                <a:cs typeface="+mn-cs"/>
              </a:rPr>
              <a:t>	Their mambo rhythm from last lesson</a:t>
            </a:r>
          </a:p>
          <a:p>
            <a:pPr lvl="0"/>
            <a:r>
              <a:rPr lang="en-GB" sz="1200" kern="1200" dirty="0" smtClean="0">
                <a:solidFill>
                  <a:schemeClr val="tx1"/>
                </a:solidFill>
                <a:effectLst/>
                <a:latin typeface="+mn-lt"/>
                <a:ea typeface="+mn-ea"/>
                <a:cs typeface="+mn-cs"/>
              </a:rPr>
              <a:t>	The mambo ‘tune’</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Bring the class back together </a:t>
            </a:r>
            <a:r>
              <a:rPr lang="en-GB" sz="1200" kern="1200" dirty="0" smtClean="0">
                <a:solidFill>
                  <a:schemeClr val="tx1"/>
                </a:solidFill>
                <a:effectLst/>
                <a:latin typeface="+mn-lt"/>
                <a:ea typeface="+mn-ea"/>
                <a:cs typeface="+mn-cs"/>
              </a:rPr>
              <a:t>and hear each group. As last time finish the lesson with a quick ‘jam’ session. Can you find a way to get every group playing the ‘tune’ at the same time?</a:t>
            </a:r>
          </a:p>
          <a:p>
            <a:r>
              <a:rPr lang="en-GB" sz="1200" b="1"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FINALLY</a:t>
            </a:r>
            <a:r>
              <a:rPr lang="en-GB" sz="1200" kern="1200" dirty="0" smtClean="0">
                <a:solidFill>
                  <a:schemeClr val="tx1"/>
                </a:solidFill>
                <a:effectLst/>
                <a:latin typeface="+mn-lt"/>
                <a:ea typeface="+mn-ea"/>
                <a:cs typeface="+mn-cs"/>
              </a:rPr>
              <a:t>, don’t forget to keep a record of what you have done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23</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Mambo tune</a:t>
            </a:r>
          </a:p>
          <a:p>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Warm-up. </a:t>
            </a:r>
            <a:r>
              <a:rPr lang="en-GB" sz="1200" kern="1200" dirty="0" smtClean="0">
                <a:solidFill>
                  <a:schemeClr val="tx1"/>
                </a:solidFill>
                <a:effectLst/>
                <a:latin typeface="+mn-lt"/>
                <a:ea typeface="+mn-ea"/>
                <a:cs typeface="+mn-cs"/>
              </a:rPr>
              <a:t>Begin in a circle again but this time place children from the same groups next to each other so that you can recap all the rhythms you have learnt so far. Add in the pulse too as you layer up all the rhythms again with everyone clapping.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Remind </a:t>
            </a:r>
            <a:r>
              <a:rPr lang="en-GB" sz="1200" kern="1200" dirty="0" smtClean="0">
                <a:solidFill>
                  <a:schemeClr val="tx1"/>
                </a:solidFill>
                <a:effectLst/>
                <a:latin typeface="+mn-lt"/>
                <a:ea typeface="+mn-ea"/>
                <a:cs typeface="+mn-cs"/>
              </a:rPr>
              <a:t>your children that the orchestra shout out ‘mambo!’ twice during the Bernstein’s piece. Explain that there is a musical signal for this and teach them the rhythm (and words)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You can have fun playing with this. Still in your circle and just using body percussion set up the pulse, bring the rhythms in and out and whenever you say the rhythm above, everyone must stop what they are doing, shout mambo and then freeze before you start the pulse again.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Demonstrate </a:t>
            </a:r>
            <a:r>
              <a:rPr lang="en-GB" sz="1200" kern="1200" dirty="0" smtClean="0">
                <a:solidFill>
                  <a:schemeClr val="tx1"/>
                </a:solidFill>
                <a:effectLst/>
                <a:latin typeface="+mn-lt"/>
                <a:ea typeface="+mn-ea"/>
                <a:cs typeface="+mn-cs"/>
              </a:rPr>
              <a:t>this rhythm on a xylophone. Explain that you only need four pitches to make it work, b</a:t>
            </a:r>
            <a:r>
              <a:rPr lang="en-US" sz="1200" kern="1200" dirty="0" err="1" smtClean="0">
                <a:solidFill>
                  <a:schemeClr val="tx1"/>
                </a:solidFill>
                <a:effectLst/>
                <a:latin typeface="+mn-lt"/>
                <a:ea typeface="+mn-ea"/>
                <a:cs typeface="+mn-cs"/>
              </a:rPr>
              <a:t>ut</a:t>
            </a:r>
            <a:r>
              <a:rPr lang="en-US" sz="1200" kern="1200" dirty="0" smtClean="0">
                <a:solidFill>
                  <a:schemeClr val="tx1"/>
                </a:solidFill>
                <a:effectLst/>
                <a:latin typeface="+mn-lt"/>
                <a:ea typeface="+mn-ea"/>
                <a:cs typeface="+mn-cs"/>
              </a:rPr>
              <a:t> they might like to work out a different way to play it</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Split back into your three working groups </a:t>
            </a:r>
            <a:r>
              <a:rPr lang="en-GB" sz="1200" kern="1200" dirty="0" smtClean="0">
                <a:solidFill>
                  <a:schemeClr val="tx1"/>
                </a:solidFill>
                <a:effectLst/>
                <a:latin typeface="+mn-lt"/>
                <a:ea typeface="+mn-ea"/>
                <a:cs typeface="+mn-cs"/>
              </a:rPr>
              <a:t>and give out the same instruments as last lesson but also, if possible, give each team at least one xylophone with the above pitches on it</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If you have children learning orchestral instruments, now is the time to get them out, also using these four pitches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r>
              <a:rPr lang="en-GB" dirty="0" smtClean="0">
                <a:effectLst/>
              </a:rPr>
              <a:t> </a:t>
            </a: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dirty="0" smtClean="0">
                <a:effectLst/>
              </a:rPr>
              <a:t/>
            </a:r>
            <a:br>
              <a:rPr lang="en-GB" dirty="0" smtClean="0">
                <a:effectLst/>
              </a:rPr>
            </a:br>
            <a:r>
              <a:rPr lang="en-GB" sz="1200" b="1" kern="1200" dirty="0" smtClean="0">
                <a:solidFill>
                  <a:schemeClr val="tx1"/>
                </a:solidFill>
                <a:effectLst/>
                <a:latin typeface="+mn-lt"/>
                <a:ea typeface="+mn-ea"/>
                <a:cs typeface="+mn-cs"/>
              </a:rPr>
              <a:t>Challenge </a:t>
            </a:r>
            <a:r>
              <a:rPr lang="en-GB" sz="1200" kern="1200" dirty="0" smtClean="0">
                <a:solidFill>
                  <a:schemeClr val="tx1"/>
                </a:solidFill>
                <a:effectLst/>
                <a:latin typeface="+mn-lt"/>
                <a:ea typeface="+mn-ea"/>
                <a:cs typeface="+mn-cs"/>
              </a:rPr>
              <a:t>each group to make a short piece using –</a:t>
            </a:r>
          </a:p>
          <a:p>
            <a:pPr lvl="0"/>
            <a:r>
              <a:rPr lang="en-GB" sz="1200" kern="1200" dirty="0" smtClean="0">
                <a:solidFill>
                  <a:schemeClr val="tx1"/>
                </a:solidFill>
                <a:effectLst/>
                <a:latin typeface="+mn-lt"/>
                <a:ea typeface="+mn-ea"/>
                <a:cs typeface="+mn-cs"/>
              </a:rPr>
              <a:t>	The ‘weak-strong’ pulse</a:t>
            </a:r>
          </a:p>
          <a:p>
            <a:pPr lvl="0"/>
            <a:r>
              <a:rPr lang="en-GB" sz="1200" kern="1200" dirty="0" smtClean="0">
                <a:solidFill>
                  <a:schemeClr val="tx1"/>
                </a:solidFill>
                <a:effectLst/>
                <a:latin typeface="+mn-lt"/>
                <a:ea typeface="+mn-ea"/>
                <a:cs typeface="+mn-cs"/>
              </a:rPr>
              <a:t>	Their mambo rhythm from last lesson</a:t>
            </a:r>
          </a:p>
          <a:p>
            <a:pPr lvl="0"/>
            <a:r>
              <a:rPr lang="en-GB" sz="1200" kern="1200" dirty="0" smtClean="0">
                <a:solidFill>
                  <a:schemeClr val="tx1"/>
                </a:solidFill>
                <a:effectLst/>
                <a:latin typeface="+mn-lt"/>
                <a:ea typeface="+mn-ea"/>
                <a:cs typeface="+mn-cs"/>
              </a:rPr>
              <a:t>	The mambo ‘tune’</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Bring the class back together </a:t>
            </a:r>
            <a:r>
              <a:rPr lang="en-GB" sz="1200" kern="1200" dirty="0" smtClean="0">
                <a:solidFill>
                  <a:schemeClr val="tx1"/>
                </a:solidFill>
                <a:effectLst/>
                <a:latin typeface="+mn-lt"/>
                <a:ea typeface="+mn-ea"/>
                <a:cs typeface="+mn-cs"/>
              </a:rPr>
              <a:t>and hear each group. As last time finish the lesson with a quick ‘jam’ session. Can you find a way to get every group playing the ‘tune’ at the same time?</a:t>
            </a:r>
          </a:p>
          <a:p>
            <a:r>
              <a:rPr lang="en-GB" sz="1200" b="1"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FINALLY</a:t>
            </a:r>
            <a:r>
              <a:rPr lang="en-GB" sz="1200" kern="1200" dirty="0" smtClean="0">
                <a:solidFill>
                  <a:schemeClr val="tx1"/>
                </a:solidFill>
                <a:effectLst/>
                <a:latin typeface="+mn-lt"/>
                <a:ea typeface="+mn-ea"/>
                <a:cs typeface="+mn-cs"/>
              </a:rPr>
              <a:t>, don’t forget to keep a record of what you have done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24</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Mambo tune</a:t>
            </a:r>
          </a:p>
          <a:p>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Warm-up. </a:t>
            </a:r>
            <a:r>
              <a:rPr lang="en-GB" sz="1200" kern="1200" dirty="0" smtClean="0">
                <a:solidFill>
                  <a:schemeClr val="tx1"/>
                </a:solidFill>
                <a:effectLst/>
                <a:latin typeface="+mn-lt"/>
                <a:ea typeface="+mn-ea"/>
                <a:cs typeface="+mn-cs"/>
              </a:rPr>
              <a:t>Begin in a circle again but this time place children from the same groups next to each other so that you can recap all the rhythms you have learnt so far. Add in the pulse too as you layer up all the rhythms again with everyone clapping.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Remind </a:t>
            </a:r>
            <a:r>
              <a:rPr lang="en-GB" sz="1200" kern="1200" dirty="0" smtClean="0">
                <a:solidFill>
                  <a:schemeClr val="tx1"/>
                </a:solidFill>
                <a:effectLst/>
                <a:latin typeface="+mn-lt"/>
                <a:ea typeface="+mn-ea"/>
                <a:cs typeface="+mn-cs"/>
              </a:rPr>
              <a:t>your children that the orchestra shout out ‘mambo!’ twice during the Bernstein’s piece. Explain that there is a musical signal for this and teach them the rhythm (and words)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You can have fun playing with this. Still in your circle and just using body percussion set up the pulse, bring the rhythms in and out and whenever you say the rhythm above, everyone must stop what they are doing, shout mambo and then freeze before you start the pulse again.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Demonstrate </a:t>
            </a:r>
            <a:r>
              <a:rPr lang="en-GB" sz="1200" kern="1200" dirty="0" smtClean="0">
                <a:solidFill>
                  <a:schemeClr val="tx1"/>
                </a:solidFill>
                <a:effectLst/>
                <a:latin typeface="+mn-lt"/>
                <a:ea typeface="+mn-ea"/>
                <a:cs typeface="+mn-cs"/>
              </a:rPr>
              <a:t>this rhythm on a xylophone. Explain that you only need four pitches to make it work, b</a:t>
            </a:r>
            <a:r>
              <a:rPr lang="en-US" sz="1200" kern="1200" dirty="0" err="1" smtClean="0">
                <a:solidFill>
                  <a:schemeClr val="tx1"/>
                </a:solidFill>
                <a:effectLst/>
                <a:latin typeface="+mn-lt"/>
                <a:ea typeface="+mn-ea"/>
                <a:cs typeface="+mn-cs"/>
              </a:rPr>
              <a:t>ut</a:t>
            </a:r>
            <a:r>
              <a:rPr lang="en-US" sz="1200" kern="1200" dirty="0" smtClean="0">
                <a:solidFill>
                  <a:schemeClr val="tx1"/>
                </a:solidFill>
                <a:effectLst/>
                <a:latin typeface="+mn-lt"/>
                <a:ea typeface="+mn-ea"/>
                <a:cs typeface="+mn-cs"/>
              </a:rPr>
              <a:t> they might like to work out a different way to play it</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Split back into your three working groups </a:t>
            </a:r>
            <a:r>
              <a:rPr lang="en-GB" sz="1200" kern="1200" dirty="0" smtClean="0">
                <a:solidFill>
                  <a:schemeClr val="tx1"/>
                </a:solidFill>
                <a:effectLst/>
                <a:latin typeface="+mn-lt"/>
                <a:ea typeface="+mn-ea"/>
                <a:cs typeface="+mn-cs"/>
              </a:rPr>
              <a:t>and give out the same instruments as last lesson but also, if possible, give each team at least one xylophone with the above pitches on it</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If you have children learning orchestral instruments, now is the time to get them out, also using these four pitches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r>
              <a:rPr lang="en-GB" dirty="0" smtClean="0">
                <a:effectLst/>
              </a:rPr>
              <a:t> </a:t>
            </a: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dirty="0" smtClean="0">
                <a:effectLst/>
              </a:rPr>
              <a:t/>
            </a:r>
            <a:br>
              <a:rPr lang="en-GB" dirty="0" smtClean="0">
                <a:effectLst/>
              </a:rPr>
            </a:br>
            <a:r>
              <a:rPr lang="en-GB" sz="1200" b="1" kern="1200" dirty="0" smtClean="0">
                <a:solidFill>
                  <a:schemeClr val="tx1"/>
                </a:solidFill>
                <a:effectLst/>
                <a:latin typeface="+mn-lt"/>
                <a:ea typeface="+mn-ea"/>
                <a:cs typeface="+mn-cs"/>
              </a:rPr>
              <a:t>Challenge </a:t>
            </a:r>
            <a:r>
              <a:rPr lang="en-GB" sz="1200" kern="1200" dirty="0" smtClean="0">
                <a:solidFill>
                  <a:schemeClr val="tx1"/>
                </a:solidFill>
                <a:effectLst/>
                <a:latin typeface="+mn-lt"/>
                <a:ea typeface="+mn-ea"/>
                <a:cs typeface="+mn-cs"/>
              </a:rPr>
              <a:t>each group to make a short piece using –</a:t>
            </a:r>
          </a:p>
          <a:p>
            <a:pPr lvl="0"/>
            <a:r>
              <a:rPr lang="en-GB" sz="1200" kern="1200" dirty="0" smtClean="0">
                <a:solidFill>
                  <a:schemeClr val="tx1"/>
                </a:solidFill>
                <a:effectLst/>
                <a:latin typeface="+mn-lt"/>
                <a:ea typeface="+mn-ea"/>
                <a:cs typeface="+mn-cs"/>
              </a:rPr>
              <a:t>	The ‘weak-strong’ pulse</a:t>
            </a:r>
          </a:p>
          <a:p>
            <a:pPr lvl="0"/>
            <a:r>
              <a:rPr lang="en-GB" sz="1200" kern="1200" dirty="0" smtClean="0">
                <a:solidFill>
                  <a:schemeClr val="tx1"/>
                </a:solidFill>
                <a:effectLst/>
                <a:latin typeface="+mn-lt"/>
                <a:ea typeface="+mn-ea"/>
                <a:cs typeface="+mn-cs"/>
              </a:rPr>
              <a:t>	Their mambo rhythm from last lesson</a:t>
            </a:r>
          </a:p>
          <a:p>
            <a:pPr lvl="0"/>
            <a:r>
              <a:rPr lang="en-GB" sz="1200" kern="1200" dirty="0" smtClean="0">
                <a:solidFill>
                  <a:schemeClr val="tx1"/>
                </a:solidFill>
                <a:effectLst/>
                <a:latin typeface="+mn-lt"/>
                <a:ea typeface="+mn-ea"/>
                <a:cs typeface="+mn-cs"/>
              </a:rPr>
              <a:t>	The mambo ‘tune’</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Bring the class back together </a:t>
            </a:r>
            <a:r>
              <a:rPr lang="en-GB" sz="1200" kern="1200" dirty="0" smtClean="0">
                <a:solidFill>
                  <a:schemeClr val="tx1"/>
                </a:solidFill>
                <a:effectLst/>
                <a:latin typeface="+mn-lt"/>
                <a:ea typeface="+mn-ea"/>
                <a:cs typeface="+mn-cs"/>
              </a:rPr>
              <a:t>and hear each group. As last time finish the lesson with a quick ‘jam’ session. Can you find a way to get every group playing the ‘tune’ at the same time?</a:t>
            </a:r>
          </a:p>
          <a:p>
            <a:r>
              <a:rPr lang="en-GB" sz="1200" b="1"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FINALLY</a:t>
            </a:r>
            <a:r>
              <a:rPr lang="en-GB" sz="1200" kern="1200" dirty="0" smtClean="0">
                <a:solidFill>
                  <a:schemeClr val="tx1"/>
                </a:solidFill>
                <a:effectLst/>
                <a:latin typeface="+mn-lt"/>
                <a:ea typeface="+mn-ea"/>
                <a:cs typeface="+mn-cs"/>
              </a:rPr>
              <a:t>, don’t forget to keep a record of what you have done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25</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Mambo tune</a:t>
            </a:r>
          </a:p>
          <a:p>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Warm-up. </a:t>
            </a:r>
            <a:r>
              <a:rPr lang="en-GB" sz="1200" kern="1200" dirty="0" smtClean="0">
                <a:solidFill>
                  <a:schemeClr val="tx1"/>
                </a:solidFill>
                <a:effectLst/>
                <a:latin typeface="+mn-lt"/>
                <a:ea typeface="+mn-ea"/>
                <a:cs typeface="+mn-cs"/>
              </a:rPr>
              <a:t>Begin in a circle again but this time place children from the same groups next to each other so that you can recap all the rhythms you have learnt so far. Add in the pulse too as you layer up all the rhythms again with everyone clapping.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Remind </a:t>
            </a:r>
            <a:r>
              <a:rPr lang="en-GB" sz="1200" kern="1200" dirty="0" smtClean="0">
                <a:solidFill>
                  <a:schemeClr val="tx1"/>
                </a:solidFill>
                <a:effectLst/>
                <a:latin typeface="+mn-lt"/>
                <a:ea typeface="+mn-ea"/>
                <a:cs typeface="+mn-cs"/>
              </a:rPr>
              <a:t>your children that the orchestra shout out ‘mambo!’ twice during the Bernstein’s piece. Explain that there is a musical signal for this and teach them the rhythm (and words)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You can have fun playing with this. Still in your circle and just using body percussion set up the pulse, bring the rhythms in and out and whenever you say the rhythm above, everyone must stop what they are doing, shout mambo and then freeze before you start the pulse again.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Demonstrate </a:t>
            </a:r>
            <a:r>
              <a:rPr lang="en-GB" sz="1200" kern="1200" dirty="0" smtClean="0">
                <a:solidFill>
                  <a:schemeClr val="tx1"/>
                </a:solidFill>
                <a:effectLst/>
                <a:latin typeface="+mn-lt"/>
                <a:ea typeface="+mn-ea"/>
                <a:cs typeface="+mn-cs"/>
              </a:rPr>
              <a:t>this rhythm on a xylophone. Explain that you only need four pitches to make it work, b</a:t>
            </a:r>
            <a:r>
              <a:rPr lang="en-US" sz="1200" kern="1200" dirty="0" err="1" smtClean="0">
                <a:solidFill>
                  <a:schemeClr val="tx1"/>
                </a:solidFill>
                <a:effectLst/>
                <a:latin typeface="+mn-lt"/>
                <a:ea typeface="+mn-ea"/>
                <a:cs typeface="+mn-cs"/>
              </a:rPr>
              <a:t>ut</a:t>
            </a:r>
            <a:r>
              <a:rPr lang="en-US" sz="1200" kern="1200" dirty="0" smtClean="0">
                <a:solidFill>
                  <a:schemeClr val="tx1"/>
                </a:solidFill>
                <a:effectLst/>
                <a:latin typeface="+mn-lt"/>
                <a:ea typeface="+mn-ea"/>
                <a:cs typeface="+mn-cs"/>
              </a:rPr>
              <a:t> they might like to work out a different way to play it</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Split back into your three working groups </a:t>
            </a:r>
            <a:r>
              <a:rPr lang="en-GB" sz="1200" kern="1200" dirty="0" smtClean="0">
                <a:solidFill>
                  <a:schemeClr val="tx1"/>
                </a:solidFill>
                <a:effectLst/>
                <a:latin typeface="+mn-lt"/>
                <a:ea typeface="+mn-ea"/>
                <a:cs typeface="+mn-cs"/>
              </a:rPr>
              <a:t>and give out the same instruments as last lesson but also, if possible, give each team at least one xylophone with the above pitches on it</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If you have children learning orchestral instruments, now is the time to get them out, also using these four pitches</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r>
              <a:rPr lang="en-GB" dirty="0" smtClean="0">
                <a:effectLst/>
              </a:rPr>
              <a:t> </a:t>
            </a:r>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dirty="0" smtClean="0">
                <a:effectLst/>
              </a:rPr>
              <a:t/>
            </a:r>
            <a:br>
              <a:rPr lang="en-GB" dirty="0" smtClean="0">
                <a:effectLst/>
              </a:rPr>
            </a:br>
            <a:r>
              <a:rPr lang="en-GB" sz="1200" b="1" kern="1200" dirty="0" smtClean="0">
                <a:solidFill>
                  <a:schemeClr val="tx1"/>
                </a:solidFill>
                <a:effectLst/>
                <a:latin typeface="+mn-lt"/>
                <a:ea typeface="+mn-ea"/>
                <a:cs typeface="+mn-cs"/>
              </a:rPr>
              <a:t>Challenge </a:t>
            </a:r>
            <a:r>
              <a:rPr lang="en-GB" sz="1200" kern="1200" dirty="0" smtClean="0">
                <a:solidFill>
                  <a:schemeClr val="tx1"/>
                </a:solidFill>
                <a:effectLst/>
                <a:latin typeface="+mn-lt"/>
                <a:ea typeface="+mn-ea"/>
                <a:cs typeface="+mn-cs"/>
              </a:rPr>
              <a:t>each group to make a short piece using –</a:t>
            </a:r>
          </a:p>
          <a:p>
            <a:pPr lvl="0"/>
            <a:r>
              <a:rPr lang="en-GB" sz="1200" kern="1200" dirty="0" smtClean="0">
                <a:solidFill>
                  <a:schemeClr val="tx1"/>
                </a:solidFill>
                <a:effectLst/>
                <a:latin typeface="+mn-lt"/>
                <a:ea typeface="+mn-ea"/>
                <a:cs typeface="+mn-cs"/>
              </a:rPr>
              <a:t>	The ‘weak-strong’ pulse</a:t>
            </a:r>
          </a:p>
          <a:p>
            <a:pPr lvl="0"/>
            <a:r>
              <a:rPr lang="en-GB" sz="1200" kern="1200" dirty="0" smtClean="0">
                <a:solidFill>
                  <a:schemeClr val="tx1"/>
                </a:solidFill>
                <a:effectLst/>
                <a:latin typeface="+mn-lt"/>
                <a:ea typeface="+mn-ea"/>
                <a:cs typeface="+mn-cs"/>
              </a:rPr>
              <a:t>	Their mambo rhythm from last lesson</a:t>
            </a:r>
          </a:p>
          <a:p>
            <a:pPr lvl="0"/>
            <a:r>
              <a:rPr lang="en-GB" sz="1200" kern="1200" dirty="0" smtClean="0">
                <a:solidFill>
                  <a:schemeClr val="tx1"/>
                </a:solidFill>
                <a:effectLst/>
                <a:latin typeface="+mn-lt"/>
                <a:ea typeface="+mn-ea"/>
                <a:cs typeface="+mn-cs"/>
              </a:rPr>
              <a:t>	The mambo ‘tune’</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Bring the class back together </a:t>
            </a:r>
            <a:r>
              <a:rPr lang="en-GB" sz="1200" kern="1200" dirty="0" smtClean="0">
                <a:solidFill>
                  <a:schemeClr val="tx1"/>
                </a:solidFill>
                <a:effectLst/>
                <a:latin typeface="+mn-lt"/>
                <a:ea typeface="+mn-ea"/>
                <a:cs typeface="+mn-cs"/>
              </a:rPr>
              <a:t>and hear each group. As last time finish the lesson with a quick ‘jam’ session. Can you find a way to get every group playing the ‘tune’ at the same time?</a:t>
            </a:r>
          </a:p>
          <a:p>
            <a:r>
              <a:rPr lang="en-GB" sz="1200" b="1"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FINALLY</a:t>
            </a:r>
            <a:r>
              <a:rPr lang="en-GB" sz="1200" kern="1200" dirty="0" smtClean="0">
                <a:solidFill>
                  <a:schemeClr val="tx1"/>
                </a:solidFill>
                <a:effectLst/>
                <a:latin typeface="+mn-lt"/>
                <a:ea typeface="+mn-ea"/>
                <a:cs typeface="+mn-cs"/>
              </a:rPr>
              <a:t>, don’t forget to keep a record of what you have done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26</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Activities:		Structure all ideas into a piece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Perform the piece to an audience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Use technical terminology where appropriate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Play and perform in solo and ensemble contexts, using their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27</a:t>
            </a:fld>
            <a:endParaRPr lang="en-US"/>
          </a:p>
        </p:txBody>
      </p:sp>
    </p:spTree>
    <p:extLst>
      <p:ext uri="{BB962C8B-B14F-4D97-AF65-F5344CB8AC3E}">
        <p14:creationId xmlns:p14="http://schemas.microsoft.com/office/powerpoint/2010/main" val="17473567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Putting it all together</a:t>
            </a:r>
          </a:p>
          <a:p>
            <a:r>
              <a:rPr lang="en-GB" sz="1200" b="1"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Warm up.</a:t>
            </a:r>
            <a:r>
              <a:rPr lang="en-GB" sz="1200" kern="1200" dirty="0" smtClean="0">
                <a:solidFill>
                  <a:schemeClr val="tx1"/>
                </a:solidFill>
                <a:effectLst/>
                <a:latin typeface="+mn-lt"/>
                <a:ea typeface="+mn-ea"/>
                <a:cs typeface="+mn-cs"/>
              </a:rPr>
              <a:t> As usual, begin with a quick focusing warm-up. This is a good chance to recap all of the rhythms you have worked with so far on body percussion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Recap. </a:t>
            </a:r>
            <a:r>
              <a:rPr lang="en-GB" sz="1200" kern="1200" dirty="0" smtClean="0">
                <a:solidFill>
                  <a:schemeClr val="tx1"/>
                </a:solidFill>
                <a:effectLst/>
                <a:latin typeface="+mn-lt"/>
                <a:ea typeface="+mn-ea"/>
                <a:cs typeface="+mn-cs"/>
              </a:rPr>
              <a:t>Put your children back into their three groups and ask them to remember their piece from last time. Each group should have a </a:t>
            </a:r>
            <a:r>
              <a:rPr lang="en-GB" sz="1200" b="1" kern="1200" dirty="0" smtClean="0">
                <a:solidFill>
                  <a:schemeClr val="tx1"/>
                </a:solidFill>
                <a:effectLst/>
                <a:latin typeface="+mn-lt"/>
                <a:ea typeface="+mn-ea"/>
                <a:cs typeface="+mn-cs"/>
              </a:rPr>
              <a:t>pulse</a:t>
            </a:r>
            <a:r>
              <a:rPr lang="en-GB" sz="1200" kern="1200" dirty="0" smtClean="0">
                <a:solidFill>
                  <a:schemeClr val="tx1"/>
                </a:solidFill>
                <a:effectLst/>
                <a:latin typeface="+mn-lt"/>
                <a:ea typeface="+mn-ea"/>
                <a:cs typeface="+mn-cs"/>
              </a:rPr>
              <a:t>, a mambo </a:t>
            </a:r>
            <a:r>
              <a:rPr lang="en-GB" sz="1200" b="1" kern="1200" dirty="0" smtClean="0">
                <a:solidFill>
                  <a:schemeClr val="tx1"/>
                </a:solidFill>
                <a:effectLst/>
                <a:latin typeface="+mn-lt"/>
                <a:ea typeface="+mn-ea"/>
                <a:cs typeface="+mn-cs"/>
              </a:rPr>
              <a:t>rhythm</a:t>
            </a:r>
            <a:r>
              <a:rPr lang="en-GB" sz="1200" kern="1200" dirty="0" smtClean="0">
                <a:solidFill>
                  <a:schemeClr val="tx1"/>
                </a:solidFill>
                <a:effectLst/>
                <a:latin typeface="+mn-lt"/>
                <a:ea typeface="+mn-ea"/>
                <a:cs typeface="+mn-cs"/>
              </a:rPr>
              <a:t> and the mambo </a:t>
            </a:r>
            <a:r>
              <a:rPr lang="en-GB" sz="1200" b="1" kern="1200" dirty="0" smtClean="0">
                <a:solidFill>
                  <a:schemeClr val="tx1"/>
                </a:solidFill>
                <a:effectLst/>
                <a:latin typeface="+mn-lt"/>
                <a:ea typeface="+mn-ea"/>
                <a:cs typeface="+mn-cs"/>
              </a:rPr>
              <a:t>tune</a:t>
            </a:r>
            <a:r>
              <a:rPr lang="en-GB" sz="1200" kern="1200" dirty="0" smtClean="0">
                <a:solidFill>
                  <a:schemeClr val="tx1"/>
                </a:solidFill>
                <a:effectLst/>
                <a:latin typeface="+mn-lt"/>
                <a:ea typeface="+mn-ea"/>
                <a:cs typeface="+mn-cs"/>
              </a:rPr>
              <a:t>.</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Get out the instruments</a:t>
            </a:r>
            <a:r>
              <a:rPr lang="en-GB" sz="1200" kern="1200" dirty="0" smtClean="0">
                <a:solidFill>
                  <a:schemeClr val="tx1"/>
                </a:solidFill>
                <a:effectLst/>
                <a:latin typeface="+mn-lt"/>
                <a:ea typeface="+mn-ea"/>
                <a:cs typeface="+mn-cs"/>
              </a:rPr>
              <a:t> and allow for a minute or two of chaos as everyone remembers their ideas. Then, hear each group separately.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Structure. </a:t>
            </a:r>
            <a:r>
              <a:rPr lang="en-GB" sz="1200" kern="1200" dirty="0" smtClean="0">
                <a:solidFill>
                  <a:schemeClr val="tx1"/>
                </a:solidFill>
                <a:effectLst/>
                <a:latin typeface="+mn-lt"/>
                <a:ea typeface="+mn-ea"/>
                <a:cs typeface="+mn-cs"/>
              </a:rPr>
              <a:t>Ask the class to come up with a structure for their pieces so that you end up with one full class mambo rather than three little ones. Prompt them with the following questions -</a:t>
            </a:r>
          </a:p>
          <a:p>
            <a:pPr lvl="0"/>
            <a:r>
              <a:rPr lang="en-GB" sz="1200" kern="1200" dirty="0" smtClean="0">
                <a:solidFill>
                  <a:schemeClr val="tx1"/>
                </a:solidFill>
                <a:effectLst/>
                <a:latin typeface="+mn-lt"/>
                <a:ea typeface="+mn-ea"/>
                <a:cs typeface="+mn-cs"/>
              </a:rPr>
              <a:t>	What order should the groups play in?</a:t>
            </a:r>
          </a:p>
          <a:p>
            <a:pPr lvl="0"/>
            <a:r>
              <a:rPr lang="en-GB" sz="1200" kern="1200" dirty="0" smtClean="0">
                <a:solidFill>
                  <a:schemeClr val="tx1"/>
                </a:solidFill>
                <a:effectLst/>
                <a:latin typeface="+mn-lt"/>
                <a:ea typeface="+mn-ea"/>
                <a:cs typeface="+mn-cs"/>
              </a:rPr>
              <a:t>	Should they overlap and if not, how do you get from one group to the next without a gap?</a:t>
            </a:r>
          </a:p>
          <a:p>
            <a:pPr lvl="0"/>
            <a:r>
              <a:rPr lang="en-GB" sz="1200" kern="1200" dirty="0" smtClean="0">
                <a:solidFill>
                  <a:schemeClr val="tx1"/>
                </a:solidFill>
                <a:effectLst/>
                <a:latin typeface="+mn-lt"/>
                <a:ea typeface="+mn-ea"/>
                <a:cs typeface="+mn-cs"/>
              </a:rPr>
              <a:t>	Should you all play at the same time and if so, how do you line up the mambo tune?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Try out a few suggestions before deciding on the perfect shape and then write it up on the board as a list of events. It might look something like this:</a:t>
            </a:r>
          </a:p>
          <a:p>
            <a:r>
              <a:rPr lang="en-GB" sz="1200" i="1" kern="1200" dirty="0" smtClean="0">
                <a:solidFill>
                  <a:schemeClr val="tx1"/>
                </a:solidFill>
                <a:effectLst/>
                <a:latin typeface="+mn-lt"/>
                <a:ea typeface="+mn-ea"/>
                <a:cs typeface="+mn-cs"/>
              </a:rPr>
              <a:t>	Group 1 – ends with ‘Mambo!’</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Group 2 – ends with ‘Mambo!’</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Group 3 – ends with ‘Mambo!’</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Pulse: 8 beats</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All three groups together</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Cymbal crash signals all three mambo tunes together</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Everyone shouts ‘Mambo!’</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FINALLY </a:t>
            </a:r>
            <a:r>
              <a:rPr lang="en-GB" sz="1200" kern="1200" dirty="0" smtClean="0">
                <a:solidFill>
                  <a:schemeClr val="tx1"/>
                </a:solidFill>
                <a:effectLst/>
                <a:latin typeface="+mn-lt"/>
                <a:ea typeface="+mn-ea"/>
                <a:cs typeface="+mn-cs"/>
              </a:rPr>
              <a:t>– record your finished piece or perform it to another class </a:t>
            </a:r>
          </a:p>
          <a:p>
            <a:r>
              <a:rPr lang="en-US" sz="1200" u="none" strike="noStrike"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28</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Putting it all together</a:t>
            </a:r>
          </a:p>
          <a:p>
            <a:r>
              <a:rPr lang="en-GB" sz="1200" b="1"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rtl="0"/>
            <a:r>
              <a:rPr lang="en-GB" sz="1200" b="1" kern="1200" dirty="0" smtClean="0">
                <a:solidFill>
                  <a:schemeClr val="tx1"/>
                </a:solidFill>
                <a:effectLst/>
                <a:latin typeface="+mn-lt"/>
                <a:ea typeface="+mn-ea"/>
                <a:cs typeface="+mn-cs"/>
              </a:rPr>
              <a:t>Warm up.</a:t>
            </a:r>
            <a:r>
              <a:rPr lang="en-GB" sz="1200" kern="1200" dirty="0" smtClean="0">
                <a:solidFill>
                  <a:schemeClr val="tx1"/>
                </a:solidFill>
                <a:effectLst/>
                <a:latin typeface="+mn-lt"/>
                <a:ea typeface="+mn-ea"/>
                <a:cs typeface="+mn-cs"/>
              </a:rPr>
              <a:t> As usual, begin with a quick focusing warm-up. This is a good chance to recap all of the rhythms you have worked with so far on body percussion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Recap. </a:t>
            </a:r>
            <a:r>
              <a:rPr lang="en-GB" sz="1200" kern="1200" dirty="0" smtClean="0">
                <a:solidFill>
                  <a:schemeClr val="tx1"/>
                </a:solidFill>
                <a:effectLst/>
                <a:latin typeface="+mn-lt"/>
                <a:ea typeface="+mn-ea"/>
                <a:cs typeface="+mn-cs"/>
              </a:rPr>
              <a:t>Put your children back into their three groups and ask them to remember their piece from last time. Each group should have a </a:t>
            </a:r>
            <a:r>
              <a:rPr lang="en-GB" sz="1200" b="1" kern="1200" dirty="0" smtClean="0">
                <a:solidFill>
                  <a:schemeClr val="tx1"/>
                </a:solidFill>
                <a:effectLst/>
                <a:latin typeface="+mn-lt"/>
                <a:ea typeface="+mn-ea"/>
                <a:cs typeface="+mn-cs"/>
              </a:rPr>
              <a:t>pulse</a:t>
            </a:r>
            <a:r>
              <a:rPr lang="en-GB" sz="1200" kern="1200" dirty="0" smtClean="0">
                <a:solidFill>
                  <a:schemeClr val="tx1"/>
                </a:solidFill>
                <a:effectLst/>
                <a:latin typeface="+mn-lt"/>
                <a:ea typeface="+mn-ea"/>
                <a:cs typeface="+mn-cs"/>
              </a:rPr>
              <a:t>, a mambo </a:t>
            </a:r>
            <a:r>
              <a:rPr lang="en-GB" sz="1200" b="1" kern="1200" dirty="0" smtClean="0">
                <a:solidFill>
                  <a:schemeClr val="tx1"/>
                </a:solidFill>
                <a:effectLst/>
                <a:latin typeface="+mn-lt"/>
                <a:ea typeface="+mn-ea"/>
                <a:cs typeface="+mn-cs"/>
              </a:rPr>
              <a:t>rhythm</a:t>
            </a:r>
            <a:r>
              <a:rPr lang="en-GB" sz="1200" kern="1200" dirty="0" smtClean="0">
                <a:solidFill>
                  <a:schemeClr val="tx1"/>
                </a:solidFill>
                <a:effectLst/>
                <a:latin typeface="+mn-lt"/>
                <a:ea typeface="+mn-ea"/>
                <a:cs typeface="+mn-cs"/>
              </a:rPr>
              <a:t> and the mambo </a:t>
            </a:r>
            <a:r>
              <a:rPr lang="en-GB" sz="1200" b="1" kern="1200" dirty="0" smtClean="0">
                <a:solidFill>
                  <a:schemeClr val="tx1"/>
                </a:solidFill>
                <a:effectLst/>
                <a:latin typeface="+mn-lt"/>
                <a:ea typeface="+mn-ea"/>
                <a:cs typeface="+mn-cs"/>
              </a:rPr>
              <a:t>tune</a:t>
            </a:r>
            <a:r>
              <a:rPr lang="en-GB" sz="1200" kern="1200" dirty="0" smtClean="0">
                <a:solidFill>
                  <a:schemeClr val="tx1"/>
                </a:solidFill>
                <a:effectLst/>
                <a:latin typeface="+mn-lt"/>
                <a:ea typeface="+mn-ea"/>
                <a:cs typeface="+mn-cs"/>
              </a:rPr>
              <a:t>.</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Get out the instruments</a:t>
            </a:r>
            <a:r>
              <a:rPr lang="en-GB" sz="1200" kern="1200" dirty="0" smtClean="0">
                <a:solidFill>
                  <a:schemeClr val="tx1"/>
                </a:solidFill>
                <a:effectLst/>
                <a:latin typeface="+mn-lt"/>
                <a:ea typeface="+mn-ea"/>
                <a:cs typeface="+mn-cs"/>
              </a:rPr>
              <a:t> and allow for a minute or two of chaos as everyone remembers their ideas. Then, hear each group separately.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Structure. </a:t>
            </a:r>
            <a:r>
              <a:rPr lang="en-GB" sz="1200" kern="1200" dirty="0" smtClean="0">
                <a:solidFill>
                  <a:schemeClr val="tx1"/>
                </a:solidFill>
                <a:effectLst/>
                <a:latin typeface="+mn-lt"/>
                <a:ea typeface="+mn-ea"/>
                <a:cs typeface="+mn-cs"/>
              </a:rPr>
              <a:t>Ask the class to come up with a structure for their pieces so that you end up with one full class mambo rather than three little ones. Prompt them with the following questions -</a:t>
            </a:r>
          </a:p>
          <a:p>
            <a:pPr lvl="0"/>
            <a:r>
              <a:rPr lang="en-GB" sz="1200" kern="1200" dirty="0" smtClean="0">
                <a:solidFill>
                  <a:schemeClr val="tx1"/>
                </a:solidFill>
                <a:effectLst/>
                <a:latin typeface="+mn-lt"/>
                <a:ea typeface="+mn-ea"/>
                <a:cs typeface="+mn-cs"/>
              </a:rPr>
              <a:t>	What order should the groups play in?</a:t>
            </a:r>
          </a:p>
          <a:p>
            <a:pPr lvl="0"/>
            <a:r>
              <a:rPr lang="en-GB" sz="1200" kern="1200" dirty="0" smtClean="0">
                <a:solidFill>
                  <a:schemeClr val="tx1"/>
                </a:solidFill>
                <a:effectLst/>
                <a:latin typeface="+mn-lt"/>
                <a:ea typeface="+mn-ea"/>
                <a:cs typeface="+mn-cs"/>
              </a:rPr>
              <a:t>	Should they overlap and if not, how do you get from one group to the next without a gap?</a:t>
            </a:r>
          </a:p>
          <a:p>
            <a:pPr lvl="0"/>
            <a:r>
              <a:rPr lang="en-GB" sz="1200" kern="1200" dirty="0" smtClean="0">
                <a:solidFill>
                  <a:schemeClr val="tx1"/>
                </a:solidFill>
                <a:effectLst/>
                <a:latin typeface="+mn-lt"/>
                <a:ea typeface="+mn-ea"/>
                <a:cs typeface="+mn-cs"/>
              </a:rPr>
              <a:t>	Should you all play at the same time and if so, how do you line up the mambo tune?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Try out a few suggestions before deciding on the perfect shape and then write it up on the board as a list of events. It might look something like this:</a:t>
            </a:r>
          </a:p>
          <a:p>
            <a:r>
              <a:rPr lang="en-GB" sz="1200" i="1" kern="1200" dirty="0" smtClean="0">
                <a:solidFill>
                  <a:schemeClr val="tx1"/>
                </a:solidFill>
                <a:effectLst/>
                <a:latin typeface="+mn-lt"/>
                <a:ea typeface="+mn-ea"/>
                <a:cs typeface="+mn-cs"/>
              </a:rPr>
              <a:t>	Group 1 – ends with ‘Mambo!’</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Group 2 – ends with ‘Mambo!’</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Group 3 – ends with ‘Mambo!’</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Pulse: 8 beats</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All three groups together</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Cymbal crash signals all three mambo tunes together</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Everyone shouts ‘Mambo!’</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FINALLY </a:t>
            </a:r>
            <a:r>
              <a:rPr lang="en-GB" sz="1200" kern="1200" dirty="0" smtClean="0">
                <a:solidFill>
                  <a:schemeClr val="tx1"/>
                </a:solidFill>
                <a:effectLst/>
                <a:latin typeface="+mn-lt"/>
                <a:ea typeface="+mn-ea"/>
                <a:cs typeface="+mn-cs"/>
              </a:rPr>
              <a:t>– record your finished piece or perform it to another class </a:t>
            </a:r>
          </a:p>
        </p:txBody>
      </p:sp>
      <p:sp>
        <p:nvSpPr>
          <p:cNvPr id="4" name="Slide Number Placeholder 3"/>
          <p:cNvSpPr>
            <a:spLocks noGrp="1"/>
          </p:cNvSpPr>
          <p:nvPr>
            <p:ph type="sldNum" sz="quarter" idx="10"/>
          </p:nvPr>
        </p:nvSpPr>
        <p:spPr/>
        <p:txBody>
          <a:bodyPr/>
          <a:lstStyle/>
          <a:p>
            <a:fld id="{6289F494-1822-9445-98EB-F7F0987FA13D}" type="slidenum">
              <a:rPr lang="en-US" smtClean="0"/>
              <a:t>29</a:t>
            </a:fld>
            <a:endParaRPr lang="en-US"/>
          </a:p>
        </p:txBody>
      </p:sp>
    </p:spTree>
    <p:extLst>
      <p:ext uri="{BB962C8B-B14F-4D97-AF65-F5344CB8AC3E}">
        <p14:creationId xmlns:p14="http://schemas.microsoft.com/office/powerpoint/2010/main" val="11601293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TAKING IT FURTHER</a:t>
            </a:r>
            <a:endParaRPr lang="en-GB" sz="1200" kern="1200" dirty="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Cross-curricular activities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WATCH: </a:t>
            </a:r>
            <a:r>
              <a:rPr lang="en-GB" sz="1200" kern="1200" dirty="0" smtClean="0">
                <a:solidFill>
                  <a:schemeClr val="tx1"/>
                </a:solidFill>
                <a:effectLst/>
                <a:latin typeface="+mn-lt"/>
                <a:ea typeface="+mn-ea"/>
                <a:cs typeface="+mn-cs"/>
              </a:rPr>
              <a:t>Many of the great moments from West Side Story are available online and the DVD of the film is widely available. Watch it with your class. It’s long and might need a bit of editing but it does bring up lots of issues for discussion, many of which are still very relevant today.</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SING: </a:t>
            </a:r>
            <a:r>
              <a:rPr lang="en-GB" sz="1200" kern="1200" dirty="0" smtClean="0">
                <a:solidFill>
                  <a:schemeClr val="tx1"/>
                </a:solidFill>
                <a:effectLst/>
                <a:latin typeface="+mn-lt"/>
                <a:ea typeface="+mn-ea"/>
                <a:cs typeface="+mn-cs"/>
              </a:rPr>
              <a:t>West Side Story is full of fantastic songs you could teach to your class.</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LISTENING: </a:t>
            </a:r>
            <a:r>
              <a:rPr lang="en-GB" sz="1200" kern="1200" dirty="0" smtClean="0">
                <a:solidFill>
                  <a:schemeClr val="tx1"/>
                </a:solidFill>
                <a:effectLst/>
                <a:latin typeface="+mn-lt"/>
                <a:ea typeface="+mn-ea"/>
                <a:cs typeface="+mn-cs"/>
              </a:rPr>
              <a:t>Several composers have set Shakespeare’s story. Listen to some of the others and compare them with West Side Story. For example, try Tchaikovsky’s Romeo and Juliet Fantasy-Overture, Prokofiev’s ballet or suite (features some very famous music) or Berlioz’s epic ‘</a:t>
            </a:r>
            <a:r>
              <a:rPr lang="en-GB" sz="1200" kern="1200" dirty="0" err="1" smtClean="0">
                <a:solidFill>
                  <a:schemeClr val="tx1"/>
                </a:solidFill>
                <a:effectLst/>
                <a:latin typeface="+mn-lt"/>
                <a:ea typeface="+mn-ea"/>
                <a:cs typeface="+mn-cs"/>
              </a:rPr>
              <a:t>symphonie</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dramatique</a:t>
            </a:r>
            <a:r>
              <a:rPr lang="en-GB" sz="1200" kern="1200" dirty="0" smtClean="0">
                <a:solidFill>
                  <a:schemeClr val="tx1"/>
                </a:solidFill>
                <a:effectLst/>
                <a:latin typeface="+mn-lt"/>
                <a:ea typeface="+mn-ea"/>
                <a:cs typeface="+mn-cs"/>
              </a:rPr>
              <a:t>!’</a:t>
            </a:r>
          </a:p>
          <a:p>
            <a:r>
              <a:rPr lang="en-US"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LITERACY: </a:t>
            </a:r>
            <a:r>
              <a:rPr lang="en-GB" sz="1200" kern="1200" dirty="0" smtClean="0">
                <a:solidFill>
                  <a:schemeClr val="tx1"/>
                </a:solidFill>
                <a:effectLst/>
                <a:latin typeface="+mn-lt"/>
                <a:ea typeface="+mn-ea"/>
                <a:cs typeface="+mn-cs"/>
              </a:rPr>
              <a:t>Write another version of Romeo and Juliet. Where would you set it? What would the characters be called? Why are they fighting? What happens at the end?</a:t>
            </a:r>
          </a:p>
          <a:p>
            <a:endParaRPr lang="en-GB" dirty="0"/>
          </a:p>
        </p:txBody>
      </p:sp>
      <p:sp>
        <p:nvSpPr>
          <p:cNvPr id="4" name="Slide Number Placeholder 3"/>
          <p:cNvSpPr>
            <a:spLocks noGrp="1"/>
          </p:cNvSpPr>
          <p:nvPr>
            <p:ph type="sldNum" sz="quarter" idx="10"/>
          </p:nvPr>
        </p:nvSpPr>
        <p:spPr/>
        <p:txBody>
          <a:bodyPr/>
          <a:lstStyle/>
          <a:p>
            <a:fld id="{6289F494-1822-9445-98EB-F7F0987FA13D}" type="slidenum">
              <a:rPr lang="en-US" smtClean="0"/>
              <a:t>30</a:t>
            </a:fld>
            <a:endParaRPr lang="en-US"/>
          </a:p>
        </p:txBody>
      </p:sp>
    </p:spTree>
    <p:extLst>
      <p:ext uri="{BB962C8B-B14F-4D97-AF65-F5344CB8AC3E}">
        <p14:creationId xmlns:p14="http://schemas.microsoft.com/office/powerpoint/2010/main" val="2137292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Resources required</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Paper and pens</a:t>
            </a:r>
          </a:p>
          <a:p>
            <a:pPr lvl="0"/>
            <a:r>
              <a:rPr lang="en-GB" sz="1200" kern="1200" dirty="0" smtClean="0">
                <a:solidFill>
                  <a:schemeClr val="tx1"/>
                </a:solidFill>
                <a:effectLst/>
                <a:latin typeface="+mn-lt"/>
                <a:ea typeface="+mn-ea"/>
                <a:cs typeface="+mn-cs"/>
              </a:rPr>
              <a:t>Classroom percussion instruments and any other instruments your children might be learning</a:t>
            </a:r>
          </a:p>
          <a:p>
            <a:endParaRPr lang="en-GB" dirty="0" smtClean="0"/>
          </a:p>
          <a:p>
            <a:r>
              <a:rPr lang="en-GB" sz="1200" i="1" kern="1200" dirty="0" smtClean="0">
                <a:solidFill>
                  <a:schemeClr val="tx1"/>
                </a:solidFill>
                <a:effectLst/>
                <a:latin typeface="+mn-lt"/>
                <a:ea typeface="+mn-ea"/>
                <a:cs typeface="+mn-cs"/>
              </a:rPr>
              <a:t>This scheme of work is plotted out over six lessons. Feel free to adapt it to suit your children and the resources you have available. </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six lessons at a glance</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1:</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Listen and describe a piece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Watch the film and discuss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Appreciate and understand a wide range of high-quality live and recorded music drawn from different traditions and from great composers and musicians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Develop an understanding of the history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2:</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Create and perform a rhythmic pattern to a pulse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Orchestrate this pattern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3:</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Learn to play a (mambo) pulse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Choose appropriate instruments and work in groups to perfect the pulse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4:</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Learn to play mambo rhythms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Choose appropriate instruments and work in groups to perfect these rhythms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5:</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Learn and invent a tune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Create short pieces using pulse, ostinato and melody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their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Lesson 6:</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Activities:		Structure all ideas into a piece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Perform the piece to an audience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Use technical terminology where appropriate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Play and perform in solo and ensemble contexts, using their voices and playing musical instruments with increasing accuracy, fluency, control and expression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Improvise and compose music for a range of purposes using the interrelated dimensions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3</a:t>
            </a:fld>
            <a:endParaRPr lang="en-US"/>
          </a:p>
        </p:txBody>
      </p:sp>
    </p:spTree>
    <p:extLst>
      <p:ext uri="{BB962C8B-B14F-4D97-AF65-F5344CB8AC3E}">
        <p14:creationId xmlns:p14="http://schemas.microsoft.com/office/powerpoint/2010/main" val="1739531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1:</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Activities: 		Listen and describe a piece of music</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Watch the film and discuss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Appreciate and understand a wide range of high-quality live and recorded music drawn from different traditions and from great composers and musicians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Develop an understanding of the history of music</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5</a:t>
            </a:fld>
            <a:endParaRPr lang="en-US"/>
          </a:p>
        </p:txBody>
      </p:sp>
    </p:spTree>
    <p:extLst>
      <p:ext uri="{BB962C8B-B14F-4D97-AF65-F5344CB8AC3E}">
        <p14:creationId xmlns:p14="http://schemas.microsoft.com/office/powerpoint/2010/main" val="4111767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9F494-1822-9445-98EB-F7F0987FA13D}" type="slidenum">
              <a:rPr lang="en-US" smtClean="0"/>
              <a:t>6</a:t>
            </a:fld>
            <a:endParaRPr lang="en-US"/>
          </a:p>
        </p:txBody>
      </p:sp>
    </p:spTree>
    <p:extLst>
      <p:ext uri="{BB962C8B-B14F-4D97-AF65-F5344CB8AC3E}">
        <p14:creationId xmlns:p14="http://schemas.microsoft.com/office/powerpoint/2010/main" val="3769263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fontAlgn="base"/>
            <a:r>
              <a:rPr lang="en-GB" sz="1200" b="1" u="none" strike="noStrike" kern="1200" dirty="0" smtClean="0">
                <a:solidFill>
                  <a:schemeClr val="tx1"/>
                </a:solidFill>
                <a:effectLst/>
                <a:latin typeface="+mn-lt"/>
                <a:ea typeface="+mn-ea"/>
                <a:cs typeface="+mn-cs"/>
              </a:rPr>
              <a:t>Prepare your class</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Explain to your class that you are going to begin a 6-week music project focusing on a fantastic piece of music by a composer called Leonard Bernstein. Explain further that the music is from a musical which tells a well-known story.</a:t>
            </a: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fontAlgn="base"/>
            <a:r>
              <a:rPr lang="en-GB" sz="1200" b="1" u="none" strike="noStrike" kern="1200" dirty="0" smtClean="0">
                <a:solidFill>
                  <a:schemeClr val="tx1"/>
                </a:solidFill>
                <a:effectLst/>
                <a:latin typeface="+mn-lt"/>
                <a:ea typeface="+mn-ea"/>
                <a:cs typeface="+mn-cs"/>
              </a:rPr>
              <a:t>Listen to Mambo (or watch the orchestra performance film)</a:t>
            </a:r>
            <a:r>
              <a:rPr lang="en-GB" sz="1200" u="none" strike="noStrike" kern="1200" dirty="0" smtClean="0">
                <a:solidFill>
                  <a:schemeClr val="tx1"/>
                </a:solidFill>
                <a:effectLst/>
                <a:latin typeface="+mn-lt"/>
                <a:ea typeface="+mn-ea"/>
                <a:cs typeface="+mn-cs"/>
              </a:rPr>
              <a:t> and afterwards have a discussion about what you have seen. You might like to ask the following questions – </a:t>
            </a:r>
          </a:p>
          <a:p>
            <a:pPr lvl="0"/>
            <a:r>
              <a:rPr lang="en-GB" sz="1200" kern="1200" dirty="0" smtClean="0">
                <a:solidFill>
                  <a:schemeClr val="tx1"/>
                </a:solidFill>
                <a:effectLst/>
                <a:latin typeface="+mn-lt"/>
                <a:ea typeface="+mn-ea"/>
                <a:cs typeface="+mn-cs"/>
              </a:rPr>
              <a:t>	Did you like the film?</a:t>
            </a:r>
          </a:p>
          <a:p>
            <a:pPr lvl="0"/>
            <a:r>
              <a:rPr lang="en-GB" sz="1200" kern="1200" dirty="0" smtClean="0">
                <a:solidFill>
                  <a:schemeClr val="tx1"/>
                </a:solidFill>
                <a:effectLst/>
                <a:latin typeface="+mn-lt"/>
                <a:ea typeface="+mn-ea"/>
                <a:cs typeface="+mn-cs"/>
              </a:rPr>
              <a:t>	What was your favourite part?</a:t>
            </a:r>
          </a:p>
          <a:p>
            <a:pPr lvl="0"/>
            <a:r>
              <a:rPr lang="en-GB" sz="1200" kern="1200" dirty="0" smtClean="0">
                <a:solidFill>
                  <a:schemeClr val="tx1"/>
                </a:solidFill>
                <a:effectLst/>
                <a:latin typeface="+mn-lt"/>
                <a:ea typeface="+mn-ea"/>
                <a:cs typeface="+mn-cs"/>
              </a:rPr>
              <a:t>	What might the music be describing?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Explain </a:t>
            </a:r>
            <a:r>
              <a:rPr lang="en-GB" sz="1200" u="none" strike="noStrike" kern="1200" dirty="0" smtClean="0">
                <a:solidFill>
                  <a:schemeClr val="tx1"/>
                </a:solidFill>
                <a:effectLst/>
                <a:latin typeface="+mn-lt"/>
                <a:ea typeface="+mn-ea"/>
                <a:cs typeface="+mn-cs"/>
              </a:rPr>
              <a:t>that the music is called ‘Mambo’ and is from a musical version of Romeo and Juliet. Check that your class know Shakespeare’s story and explain further that this version takes place in New York in the 1950s with Romeo and Juliet now called Tony and Maria. The Montagues and Capulets are now the Jets and the Sharks, rival gangs. (You could watch the film with Pixie Lott at this point to reinforce these ideas)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Listening task</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Give out sheets of paper to everyone and as they listen again, ask them to draw the section of the story it might be describing. Give them three options to choose from. Does it describe:</a:t>
            </a:r>
          </a:p>
          <a:p>
            <a:pPr lvl="0"/>
            <a:r>
              <a:rPr lang="en-GB" sz="1200" kern="1200" dirty="0" smtClean="0">
                <a:solidFill>
                  <a:schemeClr val="tx1"/>
                </a:solidFill>
                <a:effectLst/>
                <a:latin typeface="+mn-lt"/>
                <a:ea typeface="+mn-ea"/>
                <a:cs typeface="+mn-cs"/>
              </a:rPr>
              <a:t>	Tony and Maria falling in love?</a:t>
            </a:r>
          </a:p>
          <a:p>
            <a:pPr lvl="0"/>
            <a:r>
              <a:rPr lang="en-GB" sz="1200" kern="1200" dirty="0" smtClean="0">
                <a:solidFill>
                  <a:schemeClr val="tx1"/>
                </a:solidFill>
                <a:effectLst/>
                <a:latin typeface="+mn-lt"/>
                <a:ea typeface="+mn-ea"/>
                <a:cs typeface="+mn-cs"/>
              </a:rPr>
              <a:t>	The Jets and the Sharks fighting?</a:t>
            </a:r>
          </a:p>
          <a:p>
            <a:pPr lvl="0"/>
            <a:r>
              <a:rPr lang="en-GB" sz="1200" kern="1200" dirty="0" smtClean="0">
                <a:solidFill>
                  <a:schemeClr val="tx1"/>
                </a:solidFill>
                <a:effectLst/>
                <a:latin typeface="+mn-lt"/>
                <a:ea typeface="+mn-ea"/>
                <a:cs typeface="+mn-cs"/>
              </a:rPr>
              <a:t>	Everyone dancing at a party?</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There is no ‘correct’ answer for this, it actually describes all three things. In the original show and film, the Mambo happens during a dance. Everyone is dancing but the two gangs are pitted against one another. At the end Tony and Maria meet for the first time.</a:t>
            </a:r>
            <a:endParaRPr lang="en-GB" sz="1200" i="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fontAlgn="base"/>
            <a:r>
              <a:rPr lang="en-GB" dirty="0" smtClean="0">
                <a:effectLst/>
              </a:rPr>
              <a:t/>
            </a:r>
            <a:br>
              <a:rPr lang="en-GB" dirty="0" smtClean="0">
                <a:effectLst/>
              </a:rPr>
            </a:br>
            <a:r>
              <a:rPr lang="en-GB" sz="1200" b="1" u="none" strike="noStrike" kern="1200" dirty="0" smtClean="0">
                <a:solidFill>
                  <a:schemeClr val="tx1"/>
                </a:solidFill>
                <a:effectLst/>
                <a:latin typeface="+mn-lt"/>
                <a:ea typeface="+mn-ea"/>
                <a:cs typeface="+mn-cs"/>
              </a:rPr>
              <a:t>Play </a:t>
            </a:r>
            <a:r>
              <a:rPr lang="en-GB" sz="1200" u="none" strike="noStrike" kern="1200" dirty="0" smtClean="0">
                <a:solidFill>
                  <a:schemeClr val="tx1"/>
                </a:solidFill>
                <a:effectLst/>
                <a:latin typeface="+mn-lt"/>
                <a:ea typeface="+mn-ea"/>
                <a:cs typeface="+mn-cs"/>
              </a:rPr>
              <a:t>a recording of Mambo in full. Its better if there are no images to look at now, we just want them to listen and draw. Perhaps play the recording two or three times to give them time to finish their pictures.</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Discuss </a:t>
            </a:r>
            <a:r>
              <a:rPr lang="en-GB" sz="1200" u="none" strike="noStrike" kern="1200" dirty="0" smtClean="0">
                <a:solidFill>
                  <a:schemeClr val="tx1"/>
                </a:solidFill>
                <a:effectLst/>
                <a:latin typeface="+mn-lt"/>
                <a:ea typeface="+mn-ea"/>
                <a:cs typeface="+mn-cs"/>
              </a:rPr>
              <a:t>their artwork and show some to the class. Tell them that all of their efforts are correct because it is what they imagined whilst they listened. Then explain what happens in the show and film at this point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FINALLY, </a:t>
            </a:r>
            <a:r>
              <a:rPr lang="en-GB" sz="1200" u="none" strike="noStrike" kern="1200" dirty="0" smtClean="0">
                <a:solidFill>
                  <a:schemeClr val="tx1"/>
                </a:solidFill>
                <a:effectLst/>
                <a:latin typeface="+mn-lt"/>
                <a:ea typeface="+mn-ea"/>
                <a:cs typeface="+mn-cs"/>
              </a:rPr>
              <a:t>if you have time left in your lesson and space in your classroom, encourage your class to have a go at dancing to the Mambo too. By now, they should at least be able to shout ‘Mambo’ at the right time!</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8</a:t>
            </a:fld>
            <a:endParaRPr lang="en-US"/>
          </a:p>
        </p:txBody>
      </p:sp>
    </p:spTree>
    <p:extLst>
      <p:ext uri="{BB962C8B-B14F-4D97-AF65-F5344CB8AC3E}">
        <p14:creationId xmlns:p14="http://schemas.microsoft.com/office/powerpoint/2010/main" val="2413055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GB" sz="1200" b="1" u="none" strike="noStrike" kern="1200" dirty="0" smtClean="0">
                <a:solidFill>
                  <a:schemeClr val="tx1"/>
                </a:solidFill>
                <a:effectLst/>
                <a:latin typeface="+mn-lt"/>
                <a:ea typeface="+mn-ea"/>
                <a:cs typeface="+mn-cs"/>
              </a:rPr>
              <a:t>Listen to Mambo (or watch the orchestra performance film)</a:t>
            </a:r>
            <a:r>
              <a:rPr lang="en-GB" sz="1200" u="none" strike="noStrike" kern="1200" dirty="0" smtClean="0">
                <a:solidFill>
                  <a:schemeClr val="tx1"/>
                </a:solidFill>
                <a:effectLst/>
                <a:latin typeface="+mn-lt"/>
                <a:ea typeface="+mn-ea"/>
                <a:cs typeface="+mn-cs"/>
              </a:rPr>
              <a:t> and afterwards have a discussion about what you have seen. You might like to ask the following questions – </a:t>
            </a:r>
          </a:p>
          <a:p>
            <a:pPr lvl="0"/>
            <a:r>
              <a:rPr lang="en-GB" sz="1200" kern="1200" dirty="0" smtClean="0">
                <a:solidFill>
                  <a:schemeClr val="tx1"/>
                </a:solidFill>
                <a:effectLst/>
                <a:latin typeface="+mn-lt"/>
                <a:ea typeface="+mn-ea"/>
                <a:cs typeface="+mn-cs"/>
              </a:rPr>
              <a:t>	Did you like the film?</a:t>
            </a:r>
          </a:p>
          <a:p>
            <a:pPr lvl="0"/>
            <a:r>
              <a:rPr lang="en-GB" sz="1200" kern="1200" dirty="0" smtClean="0">
                <a:solidFill>
                  <a:schemeClr val="tx1"/>
                </a:solidFill>
                <a:effectLst/>
                <a:latin typeface="+mn-lt"/>
                <a:ea typeface="+mn-ea"/>
                <a:cs typeface="+mn-cs"/>
              </a:rPr>
              <a:t>	What was your favourite part?</a:t>
            </a:r>
          </a:p>
          <a:p>
            <a:pPr lvl="0"/>
            <a:r>
              <a:rPr lang="en-GB" sz="1200" kern="1200" dirty="0" smtClean="0">
                <a:solidFill>
                  <a:schemeClr val="tx1"/>
                </a:solidFill>
                <a:effectLst/>
                <a:latin typeface="+mn-lt"/>
                <a:ea typeface="+mn-ea"/>
                <a:cs typeface="+mn-cs"/>
              </a:rPr>
              <a:t>	What might the music be describing?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Explain </a:t>
            </a:r>
            <a:r>
              <a:rPr lang="en-GB" sz="1200" u="none" strike="noStrike" kern="1200" dirty="0" smtClean="0">
                <a:solidFill>
                  <a:schemeClr val="tx1"/>
                </a:solidFill>
                <a:effectLst/>
                <a:latin typeface="+mn-lt"/>
                <a:ea typeface="+mn-ea"/>
                <a:cs typeface="+mn-cs"/>
              </a:rPr>
              <a:t>that the music is called ‘Mambo’ and is from a musical version of Romeo and Juliet. Check that your class know Shakespeare’s story and explain further that this version takes place in New York in the 1950s with Romeo and Juliet now called Tony and Maria. The Montagues and Capulets are now the Jets and the Sharks, rival gangs. (You could watch the film with Pixie Lott at this point to reinforce these ideas)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Listening task</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Give out sheets of paper to everyone and as they listen again, ask them to draw the section of the story it might be describing. Give them three options to choose from. Does it describe:</a:t>
            </a:r>
          </a:p>
          <a:p>
            <a:pPr lvl="0"/>
            <a:r>
              <a:rPr lang="en-GB" sz="1200" kern="1200" dirty="0" smtClean="0">
                <a:solidFill>
                  <a:schemeClr val="tx1"/>
                </a:solidFill>
                <a:effectLst/>
                <a:latin typeface="+mn-lt"/>
                <a:ea typeface="+mn-ea"/>
                <a:cs typeface="+mn-cs"/>
              </a:rPr>
              <a:t>	Tony and Maria falling in love?</a:t>
            </a:r>
          </a:p>
          <a:p>
            <a:pPr lvl="0"/>
            <a:r>
              <a:rPr lang="en-GB" sz="1200" kern="1200" dirty="0" smtClean="0">
                <a:solidFill>
                  <a:schemeClr val="tx1"/>
                </a:solidFill>
                <a:effectLst/>
                <a:latin typeface="+mn-lt"/>
                <a:ea typeface="+mn-ea"/>
                <a:cs typeface="+mn-cs"/>
              </a:rPr>
              <a:t>	The Jets and the Sharks fighting?</a:t>
            </a:r>
          </a:p>
          <a:p>
            <a:pPr lvl="0"/>
            <a:r>
              <a:rPr lang="en-GB" sz="1200" kern="1200" dirty="0" smtClean="0">
                <a:solidFill>
                  <a:schemeClr val="tx1"/>
                </a:solidFill>
                <a:effectLst/>
                <a:latin typeface="+mn-lt"/>
                <a:ea typeface="+mn-ea"/>
                <a:cs typeface="+mn-cs"/>
              </a:rPr>
              <a:t>	Everyone dancing at a party?</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There is no ‘correct’ answer for this, it actually describes all three things. In the original show and film, the Mambo happens during a dance. Everyone is dancing but the two gangs are pitted against one another. At the end Tony and Maria meet for the first time.</a:t>
            </a:r>
            <a:endParaRPr lang="en-GB" sz="1200" i="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fontAlgn="base"/>
            <a:r>
              <a:rPr lang="en-GB" dirty="0" smtClean="0">
                <a:effectLst/>
              </a:rPr>
              <a:t/>
            </a:r>
            <a:br>
              <a:rPr lang="en-GB" dirty="0" smtClean="0">
                <a:effectLst/>
              </a:rPr>
            </a:br>
            <a:r>
              <a:rPr lang="en-GB" sz="1200" b="1" u="none" strike="noStrike" kern="1200" dirty="0" smtClean="0">
                <a:solidFill>
                  <a:schemeClr val="tx1"/>
                </a:solidFill>
                <a:effectLst/>
                <a:latin typeface="+mn-lt"/>
                <a:ea typeface="+mn-ea"/>
                <a:cs typeface="+mn-cs"/>
              </a:rPr>
              <a:t>Play </a:t>
            </a:r>
            <a:r>
              <a:rPr lang="en-GB" sz="1200" u="none" strike="noStrike" kern="1200" dirty="0" smtClean="0">
                <a:solidFill>
                  <a:schemeClr val="tx1"/>
                </a:solidFill>
                <a:effectLst/>
                <a:latin typeface="+mn-lt"/>
                <a:ea typeface="+mn-ea"/>
                <a:cs typeface="+mn-cs"/>
              </a:rPr>
              <a:t>a recording of Mambo in full. Its better if there are no images to look at now, we just want them to listen and draw. Perhaps play the recording two or three times to give them time to finish their pictures.</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Discuss </a:t>
            </a:r>
            <a:r>
              <a:rPr lang="en-GB" sz="1200" u="none" strike="noStrike" kern="1200" dirty="0" smtClean="0">
                <a:solidFill>
                  <a:schemeClr val="tx1"/>
                </a:solidFill>
                <a:effectLst/>
                <a:latin typeface="+mn-lt"/>
                <a:ea typeface="+mn-ea"/>
                <a:cs typeface="+mn-cs"/>
              </a:rPr>
              <a:t>their artwork and show some to the class. Tell them that all of their efforts are correct because it is what they imagined whilst they listened. Then explain what happens in the show and film at this point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FINALLY, </a:t>
            </a:r>
            <a:r>
              <a:rPr lang="en-GB" sz="1200" u="none" strike="noStrike" kern="1200" dirty="0" smtClean="0">
                <a:solidFill>
                  <a:schemeClr val="tx1"/>
                </a:solidFill>
                <a:effectLst/>
                <a:latin typeface="+mn-lt"/>
                <a:ea typeface="+mn-ea"/>
                <a:cs typeface="+mn-cs"/>
              </a:rPr>
              <a:t>if you have time left in your lesson and space in your classroom, encourage your class to have a go at dancing to the Mambo too. By now, they should at least be able to shout ‘Mambo’ at the right time!</a:t>
            </a:r>
          </a:p>
          <a:p>
            <a:endParaRPr lang="en-GB" dirty="0"/>
          </a:p>
        </p:txBody>
      </p:sp>
      <p:sp>
        <p:nvSpPr>
          <p:cNvPr id="4" name="Slide Number Placeholder 3"/>
          <p:cNvSpPr>
            <a:spLocks noGrp="1"/>
          </p:cNvSpPr>
          <p:nvPr>
            <p:ph type="sldNum" sz="quarter" idx="10"/>
          </p:nvPr>
        </p:nvSpPr>
        <p:spPr/>
        <p:txBody>
          <a:bodyPr/>
          <a:lstStyle/>
          <a:p>
            <a:fld id="{6289F494-1822-9445-98EB-F7F0987FA13D}" type="slidenum">
              <a:rPr lang="en-US" smtClean="0"/>
              <a:t>9</a:t>
            </a:fld>
            <a:endParaRPr lang="en-US"/>
          </a:p>
        </p:txBody>
      </p:sp>
    </p:spTree>
    <p:extLst>
      <p:ext uri="{BB962C8B-B14F-4D97-AF65-F5344CB8AC3E}">
        <p14:creationId xmlns:p14="http://schemas.microsoft.com/office/powerpoint/2010/main" val="3226198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Explain </a:t>
            </a:r>
            <a:r>
              <a:rPr lang="en-GB" sz="1200" u="none" strike="noStrike" kern="1200" dirty="0" smtClean="0">
                <a:solidFill>
                  <a:schemeClr val="tx1"/>
                </a:solidFill>
                <a:effectLst/>
                <a:latin typeface="+mn-lt"/>
                <a:ea typeface="+mn-ea"/>
                <a:cs typeface="+mn-cs"/>
              </a:rPr>
              <a:t>that the music is called ‘Mambo’ and is from a musical version of Romeo and Juliet. Check that your class know Shakespeare’s story and explain further that this version takes place in New York in the 1950s with Romeo and Juliet now called Tony and Maria. The Montagues and Capulets are now the Jets and the Sharks, rival gangs. (You could watch the film with Pixie Lott at this point to reinforce these ideas)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Listening task</a:t>
            </a:r>
            <a:endParaRPr lang="en-GB" sz="1200" u="none" strike="noStrike"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Give out sheets of paper to everyone and as they listen again, ask them to draw the section of the story it might be describing. Give them three options to choose from. Does it describe:</a:t>
            </a:r>
          </a:p>
          <a:p>
            <a:pPr lvl="0"/>
            <a:r>
              <a:rPr lang="en-GB" sz="1200" kern="1200" dirty="0" smtClean="0">
                <a:solidFill>
                  <a:schemeClr val="tx1"/>
                </a:solidFill>
                <a:effectLst/>
                <a:latin typeface="+mn-lt"/>
                <a:ea typeface="+mn-ea"/>
                <a:cs typeface="+mn-cs"/>
              </a:rPr>
              <a:t>	Tony and Maria falling in love?</a:t>
            </a:r>
          </a:p>
          <a:p>
            <a:pPr lvl="0"/>
            <a:r>
              <a:rPr lang="en-GB" sz="1200" kern="1200" dirty="0" smtClean="0">
                <a:solidFill>
                  <a:schemeClr val="tx1"/>
                </a:solidFill>
                <a:effectLst/>
                <a:latin typeface="+mn-lt"/>
                <a:ea typeface="+mn-ea"/>
                <a:cs typeface="+mn-cs"/>
              </a:rPr>
              <a:t>	The Jets and the Sharks fighting?</a:t>
            </a:r>
          </a:p>
          <a:p>
            <a:pPr lvl="0"/>
            <a:r>
              <a:rPr lang="en-GB" sz="1200" kern="1200" dirty="0" smtClean="0">
                <a:solidFill>
                  <a:schemeClr val="tx1"/>
                </a:solidFill>
                <a:effectLst/>
                <a:latin typeface="+mn-lt"/>
                <a:ea typeface="+mn-ea"/>
                <a:cs typeface="+mn-cs"/>
              </a:rPr>
              <a:t>	Everyone dancing at a party?</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There is no ‘correct’ answer for this, it actually describes all three things. In the original show and film, the Mambo happens during a dance. Everyone is dancing but the two gangs are pitted against one another. At the end Tony and Maria meet for the first time.</a:t>
            </a:r>
            <a:endParaRPr lang="en-GB" sz="1200" i="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fontAlgn="base"/>
            <a:r>
              <a:rPr lang="en-GB" dirty="0" smtClean="0">
                <a:effectLst/>
              </a:rPr>
              <a:t/>
            </a:r>
            <a:br>
              <a:rPr lang="en-GB" dirty="0" smtClean="0">
                <a:effectLst/>
              </a:rPr>
            </a:br>
            <a:r>
              <a:rPr lang="en-GB" sz="1200" b="1" u="none" strike="noStrike" kern="1200" dirty="0" smtClean="0">
                <a:solidFill>
                  <a:schemeClr val="tx1"/>
                </a:solidFill>
                <a:effectLst/>
                <a:latin typeface="+mn-lt"/>
                <a:ea typeface="+mn-ea"/>
                <a:cs typeface="+mn-cs"/>
              </a:rPr>
              <a:t>Play </a:t>
            </a:r>
            <a:r>
              <a:rPr lang="en-GB" sz="1200" u="none" strike="noStrike" kern="1200" dirty="0" smtClean="0">
                <a:solidFill>
                  <a:schemeClr val="tx1"/>
                </a:solidFill>
                <a:effectLst/>
                <a:latin typeface="+mn-lt"/>
                <a:ea typeface="+mn-ea"/>
                <a:cs typeface="+mn-cs"/>
              </a:rPr>
              <a:t>a recording of Mambo in full. Its better if there are no images to look at now, we just want them to listen and draw. Perhaps play the recording two or three times to give them time to finish their pictures.</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Discuss </a:t>
            </a:r>
            <a:r>
              <a:rPr lang="en-GB" sz="1200" u="none" strike="noStrike" kern="1200" dirty="0" smtClean="0">
                <a:solidFill>
                  <a:schemeClr val="tx1"/>
                </a:solidFill>
                <a:effectLst/>
                <a:latin typeface="+mn-lt"/>
                <a:ea typeface="+mn-ea"/>
                <a:cs typeface="+mn-cs"/>
              </a:rPr>
              <a:t>their artwork and show some to the class. Tell them that all of their efforts are correct because it is what they imagined whilst they listened. Then explain what happens in the show and film at this point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p>
          <a:p>
            <a:pPr lvl="0" fontAlgn="base"/>
            <a:r>
              <a:rPr lang="en-GB" sz="1200" b="1" u="none" strike="noStrike" kern="1200" dirty="0" smtClean="0">
                <a:solidFill>
                  <a:schemeClr val="tx1"/>
                </a:solidFill>
                <a:effectLst/>
                <a:latin typeface="+mn-lt"/>
                <a:ea typeface="+mn-ea"/>
                <a:cs typeface="+mn-cs"/>
              </a:rPr>
              <a:t>FINALLY, </a:t>
            </a:r>
            <a:r>
              <a:rPr lang="en-GB" sz="1200" u="none" strike="noStrike" kern="1200" dirty="0" smtClean="0">
                <a:solidFill>
                  <a:schemeClr val="tx1"/>
                </a:solidFill>
                <a:effectLst/>
                <a:latin typeface="+mn-lt"/>
                <a:ea typeface="+mn-ea"/>
                <a:cs typeface="+mn-cs"/>
              </a:rPr>
              <a:t>if you have time left in your lesson and space in your classroom, encourage your class to have a go at dancing to the Mambo too. By now, they should at least be able to shout ‘Mambo’ at the right time!</a:t>
            </a:r>
          </a:p>
        </p:txBody>
      </p:sp>
      <p:sp>
        <p:nvSpPr>
          <p:cNvPr id="4" name="Slide Number Placeholder 3"/>
          <p:cNvSpPr>
            <a:spLocks noGrp="1"/>
          </p:cNvSpPr>
          <p:nvPr>
            <p:ph type="sldNum" sz="quarter" idx="10"/>
          </p:nvPr>
        </p:nvSpPr>
        <p:spPr/>
        <p:txBody>
          <a:bodyPr/>
          <a:lstStyle/>
          <a:p>
            <a:fld id="{6289F494-1822-9445-98EB-F7F0987FA13D}" type="slidenum">
              <a:rPr lang="en-US" smtClean="0"/>
              <a:t>10</a:t>
            </a:fld>
            <a:endParaRPr lang="en-US"/>
          </a:p>
        </p:txBody>
      </p:sp>
    </p:spTree>
    <p:extLst>
      <p:ext uri="{BB962C8B-B14F-4D97-AF65-F5344CB8AC3E}">
        <p14:creationId xmlns:p14="http://schemas.microsoft.com/office/powerpoint/2010/main" val="3759247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Lesson 2:</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Activities:		Create and perform a rhythmic pattern to a pulse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Orchestrate this pattern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Curriculum link:	Listen with attention to detail and recall sounds with increasing aural memory</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Play and perform in solo and ensemble contexts, using voices and playing musical instruments with increasing accuracy, fluency, control and 				expression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89F494-1822-9445-98EB-F7F0987FA13D}" type="slidenum">
              <a:rPr lang="en-US" smtClean="0"/>
              <a:t>11</a:t>
            </a:fld>
            <a:endParaRPr lang="en-US"/>
          </a:p>
        </p:txBody>
      </p:sp>
    </p:spTree>
    <p:extLst>
      <p:ext uri="{BB962C8B-B14F-4D97-AF65-F5344CB8AC3E}">
        <p14:creationId xmlns:p14="http://schemas.microsoft.com/office/powerpoint/2010/main" val="1747356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943769" y="2208213"/>
            <a:ext cx="7024687" cy="712787"/>
          </a:xfrm>
          <a:prstGeom prst="rect">
            <a:avLst/>
          </a:prstGeom>
        </p:spPr>
        <p:txBody>
          <a:bodyPr vert="horz"/>
          <a:lstStyle>
            <a:lvl1pPr marL="0" indent="0">
              <a:buFontTx/>
              <a:buNone/>
              <a:defRPr sz="3200" b="1" i="0" baseline="0">
                <a:solidFill>
                  <a:schemeClr val="tx1"/>
                </a:solidFill>
              </a:defRPr>
            </a:lvl1pPr>
          </a:lstStyle>
          <a:p>
            <a:pPr lvl="0"/>
            <a:r>
              <a:rPr lang="en-US" b="1" i="0" dirty="0" smtClean="0">
                <a:solidFill>
                  <a:schemeClr val="bg1"/>
                </a:solidFill>
              </a:rPr>
              <a:t>Composer name</a:t>
            </a:r>
            <a:endParaRPr lang="en-US" dirty="0"/>
          </a:p>
        </p:txBody>
      </p:sp>
      <p:sp>
        <p:nvSpPr>
          <p:cNvPr id="10" name="Text Placeholder 9"/>
          <p:cNvSpPr>
            <a:spLocks noGrp="1"/>
          </p:cNvSpPr>
          <p:nvPr>
            <p:ph type="body" sz="quarter" idx="14" hasCustomPrompt="1"/>
          </p:nvPr>
        </p:nvSpPr>
        <p:spPr>
          <a:xfrm>
            <a:off x="944563" y="3390280"/>
            <a:ext cx="7023100" cy="1370012"/>
          </a:xfrm>
          <a:prstGeom prst="rect">
            <a:avLst/>
          </a:prstGeom>
        </p:spPr>
        <p:txBody>
          <a:bodyPr vert="horz"/>
          <a:lstStyle>
            <a:lvl1pPr marL="0" indent="0">
              <a:buFontTx/>
              <a:buNone/>
              <a:defRPr sz="3200" b="1" i="0" baseline="0">
                <a:solidFill>
                  <a:schemeClr val="tx1"/>
                </a:solidFill>
              </a:defRPr>
            </a:lvl1pPr>
            <a:lvl2pPr marL="457200" indent="0">
              <a:buFontTx/>
              <a:buNone/>
              <a:defRPr sz="3200" b="1" i="0" baseline="0">
                <a:solidFill>
                  <a:schemeClr val="bg1"/>
                </a:solidFill>
              </a:defRPr>
            </a:lvl2pPr>
            <a:lvl3pPr marL="914400" indent="0">
              <a:buFontTx/>
              <a:buNone/>
              <a:defRPr sz="3200" b="1" i="0" baseline="0">
                <a:solidFill>
                  <a:schemeClr val="bg1"/>
                </a:solidFill>
              </a:defRPr>
            </a:lvl3pPr>
            <a:lvl4pPr marL="1371600" indent="0">
              <a:buFontTx/>
              <a:buNone/>
              <a:defRPr sz="3200" b="1" i="0" baseline="0">
                <a:solidFill>
                  <a:schemeClr val="bg1"/>
                </a:solidFill>
              </a:defRPr>
            </a:lvl4pPr>
            <a:lvl5pPr marL="1828800" indent="0">
              <a:buFontTx/>
              <a:buNone/>
              <a:defRPr sz="3200" b="1" i="0" baseline="0">
                <a:solidFill>
                  <a:schemeClr val="bg1"/>
                </a:solidFill>
              </a:defRPr>
            </a:lvl5pPr>
          </a:lstStyle>
          <a:p>
            <a:pPr lvl="0"/>
            <a:r>
              <a:rPr lang="en-GB" dirty="0" smtClean="0"/>
              <a:t>Piece name</a:t>
            </a:r>
            <a:endParaRPr lang="en-US" dirty="0"/>
          </a:p>
        </p:txBody>
      </p:sp>
      <p:sp>
        <p:nvSpPr>
          <p:cNvPr id="12" name="Text Placeholder 11"/>
          <p:cNvSpPr>
            <a:spLocks noGrp="1"/>
          </p:cNvSpPr>
          <p:nvPr>
            <p:ph type="body" sz="quarter" idx="15" hasCustomPrompt="1"/>
          </p:nvPr>
        </p:nvSpPr>
        <p:spPr>
          <a:xfrm>
            <a:off x="3008313" y="5178702"/>
            <a:ext cx="2895600" cy="784225"/>
          </a:xfrm>
          <a:prstGeom prst="rect">
            <a:avLst/>
          </a:prstGeom>
        </p:spPr>
        <p:txBody>
          <a:bodyPr vert="horz"/>
          <a:lstStyle>
            <a:lvl1pPr marL="0" indent="0">
              <a:buFontTx/>
              <a:buNone/>
              <a:defRPr sz="2000" baseline="0">
                <a:solidFill>
                  <a:schemeClr val="tx1"/>
                </a:solidFill>
                <a:latin typeface="Gill Sans"/>
              </a:defRPr>
            </a:lvl1pPr>
          </a:lstStyle>
          <a:p>
            <a:pPr lvl="0"/>
            <a:r>
              <a:rPr lang="en-GB" dirty="0" smtClean="0"/>
              <a:t>Author</a:t>
            </a:r>
            <a:endParaRPr lang="en-US" dirty="0"/>
          </a:p>
        </p:txBody>
      </p:sp>
    </p:spTree>
    <p:extLst>
      <p:ext uri="{BB962C8B-B14F-4D97-AF65-F5344CB8AC3E}">
        <p14:creationId xmlns:p14="http://schemas.microsoft.com/office/powerpoint/2010/main" val="185246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Date Placeholder 11"/>
          <p:cNvSpPr>
            <a:spLocks noGrp="1"/>
          </p:cNvSpPr>
          <p:nvPr>
            <p:ph type="dt" sz="half" idx="2"/>
          </p:nvPr>
        </p:nvSpPr>
        <p:spPr>
          <a:xfrm>
            <a:off x="1074590" y="6356350"/>
            <a:ext cx="1891632" cy="365125"/>
          </a:xfrm>
          <a:prstGeom prst="rect">
            <a:avLst/>
          </a:prstGeom>
        </p:spPr>
        <p:txBody>
          <a:bodyPr vert="horz" lIns="91440" tIns="45720" rIns="91440" bIns="45720" rtlCol="0" anchor="ctr"/>
          <a:lstStyle>
            <a:lvl1pPr algn="r">
              <a:defRPr sz="900">
                <a:solidFill>
                  <a:schemeClr val="bg1">
                    <a:lumMod val="75000"/>
                  </a:schemeClr>
                </a:solidFill>
              </a:defRPr>
            </a:lvl1pPr>
          </a:lstStyle>
          <a:p>
            <a:endParaRPr lang="en-US" dirty="0"/>
          </a:p>
        </p:txBody>
      </p:sp>
      <p:sp>
        <p:nvSpPr>
          <p:cNvPr id="10" name="Footer Placeholder 1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lumMod val="75000"/>
                  </a:schemeClr>
                </a:solidFill>
                <a:latin typeface="Gill Sans"/>
                <a:cs typeface="Gill Sans"/>
              </a:defRPr>
            </a:lvl1pPr>
          </a:lstStyle>
          <a:p>
            <a:r>
              <a:rPr lang="en-US" smtClean="0"/>
              <a:t>Copyright Rachel Leach </a:t>
            </a:r>
            <a:endParaRPr lang="en-US" dirty="0"/>
          </a:p>
        </p:txBody>
      </p:sp>
      <p:sp>
        <p:nvSpPr>
          <p:cNvPr id="11" name="Slide Number Placeholder 13"/>
          <p:cNvSpPr>
            <a:spLocks noGrp="1"/>
          </p:cNvSpPr>
          <p:nvPr>
            <p:ph type="sldNum" sz="quarter" idx="4"/>
          </p:nvPr>
        </p:nvSpPr>
        <p:spPr>
          <a:xfrm>
            <a:off x="6189990" y="6356350"/>
            <a:ext cx="1897181" cy="365125"/>
          </a:xfrm>
          <a:prstGeom prst="rect">
            <a:avLst/>
          </a:prstGeom>
        </p:spPr>
        <p:txBody>
          <a:bodyPr vert="horz" lIns="91440" tIns="45720" rIns="91440" bIns="45720" rtlCol="0" anchor="ctr"/>
          <a:lstStyle>
            <a:lvl1pPr algn="r">
              <a:defRPr sz="900">
                <a:solidFill>
                  <a:schemeClr val="bg1">
                    <a:lumMod val="75000"/>
                  </a:schemeClr>
                </a:solidFill>
                <a:latin typeface="Gill Sans"/>
                <a:cs typeface="Gill Sans"/>
              </a:defRPr>
            </a:lvl1pPr>
          </a:lstStyle>
          <a:p>
            <a:pPr algn="l"/>
            <a:fld id="{FCCA3061-2AE2-5E4F-A955-D3D92C168D6F}" type="slidenum">
              <a:rPr lang="en-US" smtClean="0"/>
              <a:pPr algn="l"/>
              <a:t>‹#›</a:t>
            </a:fld>
            <a:endParaRPr lang="en-US" dirty="0"/>
          </a:p>
        </p:txBody>
      </p:sp>
      <p:sp>
        <p:nvSpPr>
          <p:cNvPr id="7" name="Title Placeholder 9"/>
          <p:cNvSpPr>
            <a:spLocks noGrp="1"/>
          </p:cNvSpPr>
          <p:nvPr>
            <p:ph type="title"/>
          </p:nvPr>
        </p:nvSpPr>
        <p:spPr>
          <a:xfrm>
            <a:off x="1074589" y="1228618"/>
            <a:ext cx="7012582" cy="937442"/>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8" name="Text Placeholder 10"/>
          <p:cNvSpPr>
            <a:spLocks noGrp="1"/>
          </p:cNvSpPr>
          <p:nvPr>
            <p:ph idx="1" hasCustomPrompt="1"/>
          </p:nvPr>
        </p:nvSpPr>
        <p:spPr>
          <a:xfrm>
            <a:off x="1074589" y="2388276"/>
            <a:ext cx="7012582" cy="3737887"/>
          </a:xfrm>
          <a:prstGeom prst="rect">
            <a:avLst/>
          </a:prstGeom>
        </p:spPr>
        <p:txBody>
          <a:bodyPr vert="horz" lIns="91440" tIns="45720" rIns="91440" bIns="45720" rtlCol="0">
            <a:normAutofit/>
          </a:bodyPr>
          <a:lstStyle/>
          <a:p>
            <a:pPr lvl="1"/>
            <a:r>
              <a:rPr lang="en-GB" dirty="0" smtClean="0"/>
              <a:t>Main text style</a:t>
            </a:r>
          </a:p>
          <a:p>
            <a:pPr lvl="2"/>
            <a:r>
              <a:rPr lang="en-GB" dirty="0" smtClean="0"/>
              <a:t>Bullet point style</a:t>
            </a:r>
          </a:p>
          <a:p>
            <a:pPr lvl="3"/>
            <a:r>
              <a:rPr lang="en-GB" dirty="0" smtClean="0"/>
              <a:t>Small text bold</a:t>
            </a:r>
          </a:p>
          <a:p>
            <a:pPr lvl="4"/>
            <a:r>
              <a:rPr lang="en-GB" dirty="0" smtClean="0"/>
              <a:t>Small text</a:t>
            </a:r>
            <a:endParaRPr lang="en-US" dirty="0"/>
          </a:p>
        </p:txBody>
      </p:sp>
    </p:spTree>
    <p:extLst>
      <p:ext uri="{BB962C8B-B14F-4D97-AF65-F5344CB8AC3E}">
        <p14:creationId xmlns:p14="http://schemas.microsoft.com/office/powerpoint/2010/main" val="19564671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7" name="Text Placeholder 15"/>
          <p:cNvSpPr>
            <a:spLocks noGrp="1"/>
          </p:cNvSpPr>
          <p:nvPr>
            <p:ph type="body" sz="quarter" idx="14" hasCustomPrompt="1"/>
          </p:nvPr>
        </p:nvSpPr>
        <p:spPr>
          <a:xfrm>
            <a:off x="1074739" y="2388276"/>
            <a:ext cx="3154914" cy="3737887"/>
          </a:xfrm>
        </p:spPr>
        <p:txBody>
          <a:bodyPr>
            <a:normAutofit/>
          </a:bodyPr>
          <a:lstStyle>
            <a:lvl1pPr>
              <a:defRPr sz="2800" b="1" i="0">
                <a:latin typeface="+mj-lt"/>
              </a:defRPr>
            </a:lvl1pPr>
            <a:lvl2pPr>
              <a:defRPr sz="2400" b="0" i="0">
                <a:latin typeface="+mn-lt"/>
              </a:defRPr>
            </a:lvl2pPr>
            <a:lvl3pPr>
              <a:defRPr sz="2400" b="0" i="0">
                <a:latin typeface="+mn-lt"/>
              </a:defRPr>
            </a:lvl3pPr>
            <a:lvl4pPr>
              <a:defRPr sz="1600" b="1" i="0">
                <a:latin typeface="+mj-lt"/>
              </a:defRPr>
            </a:lvl4pPr>
            <a:lvl5pPr>
              <a:defRPr sz="1600" b="0" i="0">
                <a:latin typeface="+mn-lt"/>
              </a:defRPr>
            </a:lvl5pPr>
          </a:lstStyle>
          <a:p>
            <a:pPr lvl="1"/>
            <a:r>
              <a:rPr lang="en-GB" dirty="0" smtClean="0"/>
              <a:t>Text style </a:t>
            </a:r>
          </a:p>
          <a:p>
            <a:pPr lvl="2"/>
            <a:r>
              <a:rPr lang="en-GB" dirty="0" smtClean="0"/>
              <a:t>Bullet style</a:t>
            </a:r>
          </a:p>
          <a:p>
            <a:pPr lvl="3"/>
            <a:r>
              <a:rPr lang="en-GB" dirty="0" smtClean="0"/>
              <a:t>Small Text bold</a:t>
            </a:r>
          </a:p>
          <a:p>
            <a:pPr lvl="4"/>
            <a:r>
              <a:rPr lang="en-GB" dirty="0" smtClean="0"/>
              <a:t>Small text</a:t>
            </a:r>
            <a:endParaRPr lang="en-US" dirty="0"/>
          </a:p>
        </p:txBody>
      </p:sp>
      <p:sp>
        <p:nvSpPr>
          <p:cNvPr id="9" name="Text Placeholder 8"/>
          <p:cNvSpPr>
            <a:spLocks noGrp="1"/>
          </p:cNvSpPr>
          <p:nvPr>
            <p:ph type="body" sz="quarter" idx="15" hasCustomPrompt="1"/>
          </p:nvPr>
        </p:nvSpPr>
        <p:spPr>
          <a:xfrm>
            <a:off x="4671391" y="2388276"/>
            <a:ext cx="3415334" cy="3737887"/>
          </a:xfrm>
        </p:spPr>
        <p:txBody>
          <a:bodyPr/>
          <a:lstStyle>
            <a:lvl1pPr>
              <a:defRPr b="1"/>
            </a:lvl1pPr>
            <a:lvl2pPr>
              <a:defRPr sz="2400"/>
            </a:lvl2pPr>
            <a:lvl3pPr>
              <a:defRPr sz="2400"/>
            </a:lvl3pPr>
            <a:lvl4pPr>
              <a:defRPr b="1"/>
            </a:lvl4pPr>
          </a:lstStyle>
          <a:p>
            <a:pPr lvl="1"/>
            <a:r>
              <a:rPr lang="en-GB" dirty="0" smtClean="0"/>
              <a:t>Text style </a:t>
            </a:r>
          </a:p>
          <a:p>
            <a:pPr lvl="2"/>
            <a:r>
              <a:rPr lang="en-GB" dirty="0" smtClean="0"/>
              <a:t>Bullet style</a:t>
            </a:r>
          </a:p>
          <a:p>
            <a:pPr lvl="3"/>
            <a:r>
              <a:rPr lang="en-GB" dirty="0" smtClean="0"/>
              <a:t>Small Text bold</a:t>
            </a:r>
          </a:p>
          <a:p>
            <a:pPr lvl="4"/>
            <a:r>
              <a:rPr lang="en-GB" dirty="0" smtClean="0"/>
              <a:t>Small text</a:t>
            </a:r>
            <a:endParaRPr lang="en-US" dirty="0"/>
          </a:p>
        </p:txBody>
      </p:sp>
      <p:sp>
        <p:nvSpPr>
          <p:cNvPr id="11" name="Title Placeholder 9"/>
          <p:cNvSpPr>
            <a:spLocks noGrp="1"/>
          </p:cNvSpPr>
          <p:nvPr>
            <p:ph type="title"/>
          </p:nvPr>
        </p:nvSpPr>
        <p:spPr>
          <a:xfrm>
            <a:off x="1074589" y="1228618"/>
            <a:ext cx="7012582" cy="937442"/>
          </a:xfrm>
          <a:prstGeom prst="rect">
            <a:avLst/>
          </a:prstGeom>
        </p:spPr>
        <p:txBody>
          <a:bodyPr vert="horz" lIns="91440" tIns="45720" rIns="91440" bIns="45720" rtlCol="0" anchor="ctr">
            <a:normAutofit/>
          </a:bodyPr>
          <a:lstStyle/>
          <a:p>
            <a:r>
              <a:rPr lang="en-GB" dirty="0" smtClean="0"/>
              <a:t>Slide title style</a:t>
            </a:r>
            <a:endParaRPr lang="en-US" dirty="0"/>
          </a:p>
        </p:txBody>
      </p:sp>
    </p:spTree>
    <p:extLst>
      <p:ext uri="{BB962C8B-B14F-4D97-AF65-F5344CB8AC3E}">
        <p14:creationId xmlns:p14="http://schemas.microsoft.com/office/powerpoint/2010/main" val="387244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6"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7" name="Text Placeholder 10"/>
          <p:cNvSpPr>
            <a:spLocks noGrp="1"/>
          </p:cNvSpPr>
          <p:nvPr>
            <p:ph idx="1" hasCustomPrompt="1"/>
          </p:nvPr>
        </p:nvSpPr>
        <p:spPr>
          <a:xfrm>
            <a:off x="4577924" y="2056572"/>
            <a:ext cx="3479260" cy="4069592"/>
          </a:xfrm>
          <a:prstGeom prst="rect">
            <a:avLst/>
          </a:prstGeom>
        </p:spPr>
        <p:txBody>
          <a:bodyPr vert="horz" lIns="91440" tIns="45720" rIns="91440" bIns="45720" rtlCol="0">
            <a:normAutofit/>
          </a:bodyPr>
          <a:lstStyle/>
          <a:p>
            <a:pPr lvl="4"/>
            <a:r>
              <a:rPr lang="en-GB" dirty="0" smtClean="0"/>
              <a:t>Small text</a:t>
            </a:r>
            <a:endParaRPr lang="en-US" dirty="0"/>
          </a:p>
        </p:txBody>
      </p:sp>
      <p:sp>
        <p:nvSpPr>
          <p:cNvPr id="8" name="Picture Placeholder 11"/>
          <p:cNvSpPr>
            <a:spLocks noGrp="1"/>
          </p:cNvSpPr>
          <p:nvPr>
            <p:ph type="pic" sz="quarter" idx="13"/>
          </p:nvPr>
        </p:nvSpPr>
        <p:spPr>
          <a:xfrm>
            <a:off x="1044575" y="2056570"/>
            <a:ext cx="3411538" cy="4069593"/>
          </a:xfrm>
        </p:spPr>
        <p:txBody>
          <a:bodyPr/>
          <a:lstStyle/>
          <a:p>
            <a:endParaRPr lang="en-US"/>
          </a:p>
        </p:txBody>
      </p:sp>
    </p:spTree>
    <p:extLst>
      <p:ext uri="{BB962C8B-B14F-4D97-AF65-F5344CB8AC3E}">
        <p14:creationId xmlns:p14="http://schemas.microsoft.com/office/powerpoint/2010/main" val="4077043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11"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14" name="Text Placeholder 10"/>
          <p:cNvSpPr>
            <a:spLocks noGrp="1"/>
          </p:cNvSpPr>
          <p:nvPr>
            <p:ph idx="1" hasCustomPrompt="1"/>
          </p:nvPr>
        </p:nvSpPr>
        <p:spPr>
          <a:xfrm>
            <a:off x="4577924" y="2056572"/>
            <a:ext cx="3479260" cy="4069592"/>
          </a:xfrm>
          <a:prstGeom prst="rect">
            <a:avLst/>
          </a:prstGeom>
        </p:spPr>
        <p:txBody>
          <a:bodyPr vert="horz" lIns="91440" tIns="45720" rIns="91440" bIns="45720" rtlCol="0">
            <a:normAutofit/>
          </a:bodyPr>
          <a:lstStyle/>
          <a:p>
            <a:pPr lvl="4"/>
            <a:r>
              <a:rPr lang="en-GB" dirty="0" smtClean="0"/>
              <a:t>Small text</a:t>
            </a:r>
            <a:endParaRPr lang="en-US" dirty="0"/>
          </a:p>
        </p:txBody>
      </p:sp>
      <p:sp>
        <p:nvSpPr>
          <p:cNvPr id="16" name="Picture Placeholder 11"/>
          <p:cNvSpPr>
            <a:spLocks noGrp="1"/>
          </p:cNvSpPr>
          <p:nvPr>
            <p:ph type="pic" sz="quarter" idx="13"/>
          </p:nvPr>
        </p:nvSpPr>
        <p:spPr>
          <a:xfrm>
            <a:off x="1044575" y="2056570"/>
            <a:ext cx="3411538" cy="4069593"/>
          </a:xfrm>
        </p:spPr>
        <p:txBody>
          <a:bodyPr/>
          <a:lstStyle/>
          <a:p>
            <a:endParaRPr lang="en-US"/>
          </a:p>
        </p:txBody>
      </p:sp>
    </p:spTree>
    <p:extLst>
      <p:ext uri="{BB962C8B-B14F-4D97-AF65-F5344CB8AC3E}">
        <p14:creationId xmlns:p14="http://schemas.microsoft.com/office/powerpoint/2010/main" val="3696732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9"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10" name="Text Placeholder 10"/>
          <p:cNvSpPr>
            <a:spLocks noGrp="1"/>
          </p:cNvSpPr>
          <p:nvPr>
            <p:ph idx="1" hasCustomPrompt="1"/>
          </p:nvPr>
        </p:nvSpPr>
        <p:spPr>
          <a:xfrm>
            <a:off x="1044602" y="5297802"/>
            <a:ext cx="7012582" cy="828361"/>
          </a:xfrm>
          <a:prstGeom prst="rect">
            <a:avLst/>
          </a:prstGeom>
        </p:spPr>
        <p:txBody>
          <a:bodyPr vert="horz" lIns="91440" tIns="45720" rIns="91440" bIns="45720" rtlCol="0">
            <a:normAutofit/>
          </a:bodyPr>
          <a:lstStyle/>
          <a:p>
            <a:pPr lvl="4"/>
            <a:r>
              <a:rPr lang="en-GB" dirty="0" smtClean="0"/>
              <a:t>Small text</a:t>
            </a:r>
            <a:endParaRPr lang="en-US" dirty="0"/>
          </a:p>
        </p:txBody>
      </p:sp>
      <p:sp>
        <p:nvSpPr>
          <p:cNvPr id="12" name="Picture Placeholder 11"/>
          <p:cNvSpPr>
            <a:spLocks noGrp="1"/>
          </p:cNvSpPr>
          <p:nvPr>
            <p:ph type="pic" sz="quarter" idx="13"/>
          </p:nvPr>
        </p:nvSpPr>
        <p:spPr>
          <a:xfrm>
            <a:off x="1044575" y="2056571"/>
            <a:ext cx="7011988" cy="3109154"/>
          </a:xfrm>
        </p:spPr>
        <p:txBody>
          <a:bodyPr/>
          <a:lstStyle/>
          <a:p>
            <a:endParaRPr lang="en-US"/>
          </a:p>
        </p:txBody>
      </p:sp>
    </p:spTree>
    <p:extLst>
      <p:ext uri="{BB962C8B-B14F-4D97-AF65-F5344CB8AC3E}">
        <p14:creationId xmlns:p14="http://schemas.microsoft.com/office/powerpoint/2010/main" val="1327380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6" name="Title Placeholder 9"/>
          <p:cNvSpPr>
            <a:spLocks noGrp="1"/>
          </p:cNvSpPr>
          <p:nvPr>
            <p:ph type="title"/>
          </p:nvPr>
        </p:nvSpPr>
        <p:spPr>
          <a:xfrm>
            <a:off x="1074589" y="1228618"/>
            <a:ext cx="7012582" cy="937442"/>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9" name="Media Placeholder 8"/>
          <p:cNvSpPr>
            <a:spLocks noGrp="1"/>
          </p:cNvSpPr>
          <p:nvPr>
            <p:ph type="media" sz="quarter" idx="13"/>
          </p:nvPr>
        </p:nvSpPr>
        <p:spPr>
          <a:xfrm>
            <a:off x="1074738" y="2425700"/>
            <a:ext cx="7011987" cy="3697288"/>
          </a:xfrm>
        </p:spPr>
        <p:txBody>
          <a:bodyPr/>
          <a:lstStyle/>
          <a:p>
            <a:endParaRPr lang="en-US"/>
          </a:p>
        </p:txBody>
      </p:sp>
    </p:spTree>
    <p:extLst>
      <p:ext uri="{BB962C8B-B14F-4D97-AF65-F5344CB8AC3E}">
        <p14:creationId xmlns:p14="http://schemas.microsoft.com/office/powerpoint/2010/main" val="3489055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8" name="Title Placeholder 9"/>
          <p:cNvSpPr>
            <a:spLocks noGrp="1"/>
          </p:cNvSpPr>
          <p:nvPr>
            <p:ph type="title" hasCustomPrompt="1"/>
          </p:nvPr>
        </p:nvSpPr>
        <p:spPr>
          <a:xfrm>
            <a:off x="1074589" y="1228618"/>
            <a:ext cx="7012582" cy="937442"/>
          </a:xfrm>
          <a:prstGeom prst="rect">
            <a:avLst/>
          </a:prstGeom>
        </p:spPr>
        <p:txBody>
          <a:bodyPr vert="horz" lIns="91440" tIns="45720" rIns="91440" bIns="45720" rtlCol="0" anchor="ctr">
            <a:normAutofit/>
          </a:bodyPr>
          <a:lstStyle/>
          <a:p>
            <a:r>
              <a:rPr lang="en-GB" dirty="0" smtClean="0"/>
              <a:t>Glossary</a:t>
            </a:r>
            <a:endParaRPr lang="en-US" dirty="0"/>
          </a:p>
        </p:txBody>
      </p:sp>
      <p:sp>
        <p:nvSpPr>
          <p:cNvPr id="7" name="Table Placeholder 6"/>
          <p:cNvSpPr>
            <a:spLocks noGrp="1"/>
          </p:cNvSpPr>
          <p:nvPr>
            <p:ph type="tbl" sz="quarter" idx="13"/>
          </p:nvPr>
        </p:nvSpPr>
        <p:spPr>
          <a:xfrm>
            <a:off x="1074738" y="2482850"/>
            <a:ext cx="7011987" cy="3743325"/>
          </a:xfrm>
        </p:spPr>
        <p:txBody>
          <a:bodyPr/>
          <a:lstStyle/>
          <a:p>
            <a:endParaRPr lang="en-US"/>
          </a:p>
        </p:txBody>
      </p:sp>
    </p:spTree>
    <p:extLst>
      <p:ext uri="{BB962C8B-B14F-4D97-AF65-F5344CB8AC3E}">
        <p14:creationId xmlns:p14="http://schemas.microsoft.com/office/powerpoint/2010/main" val="2598572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Copyright Rachel Leach </a:t>
            </a:r>
            <a:endParaRPr lang="en-US" dirty="0"/>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a:t>
            </a:fld>
            <a:endParaRPr lang="en-US" dirty="0"/>
          </a:p>
        </p:txBody>
      </p:sp>
      <p:sp>
        <p:nvSpPr>
          <p:cNvPr id="8" name="Rectangle 7"/>
          <p:cNvSpPr/>
          <p:nvPr userDrawn="1"/>
        </p:nvSpPr>
        <p:spPr>
          <a:xfrm flipV="1">
            <a:off x="1044602" y="1971276"/>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Placeholder 9"/>
          <p:cNvSpPr>
            <a:spLocks noGrp="1"/>
          </p:cNvSpPr>
          <p:nvPr>
            <p:ph type="title" hasCustomPrompt="1"/>
          </p:nvPr>
        </p:nvSpPr>
        <p:spPr>
          <a:xfrm>
            <a:off x="1044602" y="1127798"/>
            <a:ext cx="7012582" cy="843478"/>
          </a:xfrm>
          <a:prstGeom prst="rect">
            <a:avLst/>
          </a:prstGeom>
        </p:spPr>
        <p:txBody>
          <a:bodyPr vert="horz" lIns="91440" tIns="45720" rIns="91440" bIns="45720" rtlCol="0" anchor="ctr">
            <a:normAutofit/>
          </a:bodyPr>
          <a:lstStyle/>
          <a:p>
            <a:r>
              <a:rPr lang="en-GB" dirty="0" smtClean="0"/>
              <a:t>Lesson outcomes</a:t>
            </a:r>
            <a:endParaRPr lang="en-US" dirty="0"/>
          </a:p>
        </p:txBody>
      </p:sp>
      <p:sp>
        <p:nvSpPr>
          <p:cNvPr id="10" name="Text Placeholder 10"/>
          <p:cNvSpPr>
            <a:spLocks noGrp="1"/>
          </p:cNvSpPr>
          <p:nvPr>
            <p:ph type="body" idx="1" hasCustomPrompt="1"/>
          </p:nvPr>
        </p:nvSpPr>
        <p:spPr>
          <a:xfrm>
            <a:off x="1044602" y="2217686"/>
            <a:ext cx="7012582" cy="3908478"/>
          </a:xfrm>
          <a:prstGeom prst="rect">
            <a:avLst/>
          </a:prstGeom>
        </p:spPr>
        <p:txBody>
          <a:bodyPr vert="horz" lIns="91440" tIns="45720" rIns="91440" bIns="45720" rtlCol="0">
            <a:normAutofit/>
          </a:bodyPr>
          <a:lstStyle>
            <a:lvl3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a:lvl3pPr>
          </a:lstStyle>
          <a:p>
            <a:pPr lvl="2"/>
            <a:r>
              <a:rPr lang="en-GB" dirty="0" smtClean="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smtClean="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smtClean="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smtClean="0"/>
              <a:t>Bullet point style</a:t>
            </a:r>
          </a:p>
          <a:p>
            <a:pPr marL="342900" marR="0" lvl="2" indent="-342900" algn="l" defTabSz="457200" rtl="0" eaLnBrk="1" fontAlgn="auto" latinLnBrk="0" hangingPunct="1">
              <a:lnSpc>
                <a:spcPct val="100000"/>
              </a:lnSpc>
              <a:spcBef>
                <a:spcPct val="20000"/>
              </a:spcBef>
              <a:spcAft>
                <a:spcPts val="0"/>
              </a:spcAft>
              <a:buClrTx/>
              <a:buSzTx/>
              <a:buFont typeface="Wingdings" charset="2"/>
              <a:buChar char="§"/>
              <a:tabLst/>
              <a:defRPr/>
            </a:pPr>
            <a:r>
              <a:rPr lang="en-GB" dirty="0" smtClean="0"/>
              <a:t>Bullet point style</a:t>
            </a:r>
          </a:p>
          <a:p>
            <a:pPr lvl="2"/>
            <a:endParaRPr lang="en-GB" dirty="0" smtClean="0"/>
          </a:p>
        </p:txBody>
      </p:sp>
    </p:spTree>
    <p:extLst>
      <p:ext uri="{BB962C8B-B14F-4D97-AF65-F5344CB8AC3E}">
        <p14:creationId xmlns:p14="http://schemas.microsoft.com/office/powerpoint/2010/main" val="2483630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emf"/><Relationship Id="rId5" Type="http://schemas.openxmlformats.org/officeDocument/2006/relationships/slideLayout" Target="../slideLayouts/slideLayout6.xml"/><Relationship Id="rId10" Type="http://schemas.openxmlformats.org/officeDocument/2006/relationships/image" Target="../media/image1.emf"/><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F4C99"/>
        </a:solidFill>
        <a:effectLst/>
      </p:bgPr>
    </p:bg>
    <p:spTree>
      <p:nvGrpSpPr>
        <p:cNvPr id="1" name=""/>
        <p:cNvGrpSpPr/>
        <p:nvPr/>
      </p:nvGrpSpPr>
      <p:grpSpPr>
        <a:xfrm>
          <a:off x="0" y="0"/>
          <a:ext cx="0" cy="0"/>
          <a:chOff x="0" y="0"/>
          <a:chExt cx="0" cy="0"/>
        </a:xfrm>
      </p:grpSpPr>
      <p:sp>
        <p:nvSpPr>
          <p:cNvPr id="7" name="Right Triangle 6"/>
          <p:cNvSpPr/>
          <p:nvPr/>
        </p:nvSpPr>
        <p:spPr>
          <a:xfrm flipH="1">
            <a:off x="7862957" y="4538870"/>
            <a:ext cx="1281043" cy="2319130"/>
          </a:xfrm>
          <a:prstGeom prst="rtTriangle">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Triangle 7"/>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stretch>
            <a:fillRect/>
          </a:stretch>
        </p:blipFill>
        <p:spPr>
          <a:xfrm>
            <a:off x="-274545" y="-185036"/>
            <a:ext cx="2125550" cy="2673324"/>
          </a:xfrm>
          <a:prstGeom prst="rect">
            <a:avLst/>
          </a:prstGeom>
        </p:spPr>
      </p:pic>
      <p:pic>
        <p:nvPicPr>
          <p:cNvPr id="10" name="Picture 9"/>
          <p:cNvPicPr>
            <a:picLocks noChangeAspect="1"/>
          </p:cNvPicPr>
          <p:nvPr/>
        </p:nvPicPr>
        <p:blipFill>
          <a:blip r:embed="rId4"/>
          <a:stretch>
            <a:fillRect/>
          </a:stretch>
        </p:blipFill>
        <p:spPr>
          <a:xfrm>
            <a:off x="7553423" y="4129443"/>
            <a:ext cx="1688898" cy="272855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4856" y="918812"/>
            <a:ext cx="5502513" cy="461104"/>
          </a:xfrm>
          <a:prstGeom prst="rect">
            <a:avLst/>
          </a:prstGeom>
        </p:spPr>
      </p:pic>
    </p:spTree>
    <p:extLst>
      <p:ext uri="{BB962C8B-B14F-4D97-AF65-F5344CB8AC3E}">
        <p14:creationId xmlns:p14="http://schemas.microsoft.com/office/powerpoint/2010/main" val="2178718544"/>
      </p:ext>
    </p:extLst>
  </p:cSld>
  <p:clrMap bg1="dk1" tx1="lt1" bg2="dk2" tx2="lt2" accent1="accent1" accent2="accent2" accent3="accent3" accent4="accent4" accent5="accent5" accent6="accent6" hlink="hlink" folHlink="folHlink"/>
  <p:sldLayoutIdLst>
    <p:sldLayoutId id="2147483660" r:id="rId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a:stretch>
            <a:fillRect/>
          </a:stretch>
        </p:blipFill>
        <p:spPr>
          <a:xfrm>
            <a:off x="-816454" y="-734410"/>
            <a:ext cx="2701478" cy="3397674"/>
          </a:xfrm>
          <a:prstGeom prst="rect">
            <a:avLst/>
          </a:prstGeom>
        </p:spPr>
      </p:pic>
      <p:pic>
        <p:nvPicPr>
          <p:cNvPr id="8" name="Picture 7"/>
          <p:cNvPicPr>
            <a:picLocks noChangeAspect="1"/>
          </p:cNvPicPr>
          <p:nvPr/>
        </p:nvPicPr>
        <p:blipFill>
          <a:blip r:embed="rId11"/>
          <a:stretch>
            <a:fillRect/>
          </a:stretch>
        </p:blipFill>
        <p:spPr>
          <a:xfrm>
            <a:off x="7430207" y="4372356"/>
            <a:ext cx="2171111" cy="3507613"/>
          </a:xfrm>
          <a:prstGeom prst="rect">
            <a:avLst/>
          </a:prstGeom>
        </p:spPr>
      </p:pic>
      <p:sp>
        <p:nvSpPr>
          <p:cNvPr id="10" name="Title Placeholder 9"/>
          <p:cNvSpPr>
            <a:spLocks noGrp="1"/>
          </p:cNvSpPr>
          <p:nvPr>
            <p:ph type="title"/>
          </p:nvPr>
        </p:nvSpPr>
        <p:spPr>
          <a:xfrm>
            <a:off x="1044602" y="1127798"/>
            <a:ext cx="7012582" cy="843478"/>
          </a:xfrm>
          <a:prstGeom prst="rect">
            <a:avLst/>
          </a:prstGeom>
        </p:spPr>
        <p:txBody>
          <a:bodyPr vert="horz" lIns="91440" tIns="45720" rIns="91440" bIns="45720" rtlCol="0" anchor="ctr">
            <a:normAutofit/>
          </a:bodyPr>
          <a:lstStyle/>
          <a:p>
            <a:r>
              <a:rPr lang="en-GB" dirty="0" smtClean="0"/>
              <a:t>Slide title style</a:t>
            </a:r>
            <a:endParaRPr lang="en-US" dirty="0"/>
          </a:p>
        </p:txBody>
      </p:sp>
      <p:sp>
        <p:nvSpPr>
          <p:cNvPr id="11" name="Text Placeholder 10"/>
          <p:cNvSpPr>
            <a:spLocks noGrp="1"/>
          </p:cNvSpPr>
          <p:nvPr>
            <p:ph type="body" idx="1"/>
          </p:nvPr>
        </p:nvSpPr>
        <p:spPr>
          <a:xfrm>
            <a:off x="1044602" y="2217686"/>
            <a:ext cx="7012582" cy="3908478"/>
          </a:xfrm>
          <a:prstGeom prst="rect">
            <a:avLst/>
          </a:prstGeom>
        </p:spPr>
        <p:txBody>
          <a:bodyPr vert="horz" lIns="91440" tIns="45720" rIns="91440" bIns="45720" rtlCol="0">
            <a:normAutofit/>
          </a:bodyPr>
          <a:lstStyle/>
          <a:p>
            <a:pPr lvl="1"/>
            <a:r>
              <a:rPr lang="en-GB" dirty="0" smtClean="0"/>
              <a:t>Main text style</a:t>
            </a:r>
          </a:p>
          <a:p>
            <a:pPr lvl="2"/>
            <a:r>
              <a:rPr lang="en-GB" dirty="0" smtClean="0"/>
              <a:t>Bullet point style</a:t>
            </a:r>
          </a:p>
          <a:p>
            <a:pPr lvl="3"/>
            <a:r>
              <a:rPr lang="en-GB" dirty="0" smtClean="0"/>
              <a:t>Small text bold</a:t>
            </a:r>
          </a:p>
          <a:p>
            <a:pPr lvl="4"/>
            <a:r>
              <a:rPr lang="en-GB" dirty="0" smtClean="0"/>
              <a:t>Small text</a:t>
            </a:r>
            <a:endParaRPr lang="en-US" dirty="0"/>
          </a:p>
        </p:txBody>
      </p:sp>
      <p:sp>
        <p:nvSpPr>
          <p:cNvPr id="12" name="Date Placeholder 11"/>
          <p:cNvSpPr>
            <a:spLocks noGrp="1"/>
          </p:cNvSpPr>
          <p:nvPr>
            <p:ph type="dt" sz="half" idx="2"/>
          </p:nvPr>
        </p:nvSpPr>
        <p:spPr>
          <a:xfrm>
            <a:off x="1044603" y="6356350"/>
            <a:ext cx="1891632" cy="365125"/>
          </a:xfrm>
          <a:prstGeom prst="rect">
            <a:avLst/>
          </a:prstGeom>
        </p:spPr>
        <p:txBody>
          <a:bodyPr vert="horz" lIns="91440" tIns="45720" rIns="91440" bIns="45720" rtlCol="0" anchor="ctr"/>
          <a:lstStyle>
            <a:lvl1pPr algn="r">
              <a:defRPr sz="900">
                <a:solidFill>
                  <a:schemeClr val="bg1">
                    <a:lumMod val="75000"/>
                  </a:schemeClr>
                </a:solidFill>
              </a:defRPr>
            </a:lvl1pPr>
          </a:lstStyle>
          <a:p>
            <a:endParaRPr lang="en-US" dirty="0" smtClean="0"/>
          </a:p>
        </p:txBody>
      </p:sp>
      <p:sp>
        <p:nvSpPr>
          <p:cNvPr id="13" name="Footer Placeholder 12"/>
          <p:cNvSpPr>
            <a:spLocks noGrp="1"/>
          </p:cNvSpPr>
          <p:nvPr>
            <p:ph type="ftr" sz="quarter" idx="3"/>
          </p:nvPr>
        </p:nvSpPr>
        <p:spPr>
          <a:xfrm>
            <a:off x="3094213" y="6356350"/>
            <a:ext cx="2895600" cy="365125"/>
          </a:xfrm>
          <a:prstGeom prst="rect">
            <a:avLst/>
          </a:prstGeom>
        </p:spPr>
        <p:txBody>
          <a:bodyPr vert="horz" lIns="91440" tIns="45720" rIns="91440" bIns="45720" rtlCol="0" anchor="ctr"/>
          <a:lstStyle>
            <a:lvl1pPr algn="ctr">
              <a:defRPr lang="en-US" sz="900" smtClean="0">
                <a:solidFill>
                  <a:schemeClr val="bg1">
                    <a:lumMod val="75000"/>
                  </a:schemeClr>
                </a:solidFill>
                <a:latin typeface="+mn-lt"/>
              </a:defRPr>
            </a:lvl1pPr>
          </a:lstStyle>
          <a:p>
            <a:r>
              <a:rPr lang="en-US" dirty="0" smtClean="0"/>
              <a:t>Copyright Rachel Leach </a:t>
            </a:r>
            <a:endParaRPr lang="en-US" dirty="0"/>
          </a:p>
        </p:txBody>
      </p:sp>
      <p:sp>
        <p:nvSpPr>
          <p:cNvPr id="14" name="Slide Number Placeholder 13"/>
          <p:cNvSpPr>
            <a:spLocks noGrp="1"/>
          </p:cNvSpPr>
          <p:nvPr>
            <p:ph type="sldNum" sz="quarter" idx="4"/>
          </p:nvPr>
        </p:nvSpPr>
        <p:spPr>
          <a:xfrm>
            <a:off x="6160003" y="6356350"/>
            <a:ext cx="1897181" cy="365125"/>
          </a:xfrm>
          <a:prstGeom prst="rect">
            <a:avLst/>
          </a:prstGeom>
        </p:spPr>
        <p:txBody>
          <a:bodyPr vert="horz" lIns="91440" tIns="45720" rIns="91440" bIns="45720" rtlCol="0" anchor="ctr"/>
          <a:lstStyle>
            <a:lvl1pPr algn="r">
              <a:defRPr sz="900">
                <a:solidFill>
                  <a:schemeClr val="bg1">
                    <a:lumMod val="75000"/>
                  </a:schemeClr>
                </a:solidFill>
                <a:latin typeface="+mn-lt"/>
                <a:cs typeface="Gill Sans"/>
              </a:defRPr>
            </a:lvl1pPr>
          </a:lstStyle>
          <a:p>
            <a:pPr algn="l"/>
            <a:fld id="{FCCA3061-2AE2-5E4F-A955-D3D92C168D6F}" type="slidenum">
              <a:rPr lang="en-US" smtClean="0"/>
              <a:pPr algn="l"/>
              <a:t>‹#›</a:t>
            </a:fld>
            <a:endParaRPr lang="en-US" dirty="0"/>
          </a:p>
        </p:txBody>
      </p:sp>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60048" y="504670"/>
            <a:ext cx="4381690" cy="367180"/>
          </a:xfrm>
          <a:prstGeom prst="rect">
            <a:avLst/>
          </a:prstGeom>
        </p:spPr>
      </p:pic>
    </p:spTree>
    <p:extLst>
      <p:ext uri="{BB962C8B-B14F-4D97-AF65-F5344CB8AC3E}">
        <p14:creationId xmlns:p14="http://schemas.microsoft.com/office/powerpoint/2010/main" val="45463506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2" r:id="rId3"/>
    <p:sldLayoutId id="2147483655" r:id="rId4"/>
    <p:sldLayoutId id="2147483658" r:id="rId5"/>
    <p:sldLayoutId id="2147483661" r:id="rId6"/>
    <p:sldLayoutId id="2147483656" r:id="rId7"/>
    <p:sldLayoutId id="2147483657" r:id="rId8"/>
  </p:sldLayoutIdLst>
  <p:hf hdr="0"/>
  <p:txStyles>
    <p:titleStyle>
      <a:lvl1pPr algn="l" defTabSz="457200" rtl="0" eaLnBrk="1" latinLnBrk="0" hangingPunct="1">
        <a:spcBef>
          <a:spcPct val="0"/>
        </a:spcBef>
        <a:buNone/>
        <a:defRPr sz="3200" b="1" i="0" kern="1200" baseline="0">
          <a:solidFill>
            <a:schemeClr val="tx1"/>
          </a:solidFill>
          <a:latin typeface="+mj-lt"/>
          <a:ea typeface="+mj-ea"/>
          <a:cs typeface="+mj-cs"/>
        </a:defRPr>
      </a:lvl1pPr>
    </p:titleStyle>
    <p:bodyStyle>
      <a:lvl1pPr marL="0" indent="0" algn="l" defTabSz="457200" rtl="0" eaLnBrk="1" latinLnBrk="0" hangingPunct="1">
        <a:spcBef>
          <a:spcPct val="20000"/>
        </a:spcBef>
        <a:buFontTx/>
        <a:buNone/>
        <a:defRPr sz="2800" b="1" i="0" kern="1200" baseline="0">
          <a:solidFill>
            <a:schemeClr val="tx1"/>
          </a:solidFill>
          <a:latin typeface="+mj-lt"/>
          <a:ea typeface="+mn-ea"/>
          <a:cs typeface="Calibre Semibold"/>
        </a:defRPr>
      </a:lvl1pPr>
      <a:lvl2pPr marL="0" indent="0" algn="l" defTabSz="457200" rtl="0" eaLnBrk="1" latinLnBrk="0" hangingPunct="1">
        <a:spcBef>
          <a:spcPct val="20000"/>
        </a:spcBef>
        <a:buFontTx/>
        <a:buNone/>
        <a:defRPr sz="2400" b="0" i="0" kern="1200" baseline="0">
          <a:solidFill>
            <a:schemeClr val="tx1"/>
          </a:solidFill>
          <a:latin typeface="+mn-lt"/>
          <a:ea typeface="+mn-ea"/>
          <a:cs typeface="Calibre Regular"/>
        </a:defRPr>
      </a:lvl2pPr>
      <a:lvl3pPr marL="342900" indent="-342900" algn="l" defTabSz="457200" rtl="0" eaLnBrk="1" latinLnBrk="0" hangingPunct="1">
        <a:spcBef>
          <a:spcPct val="20000"/>
        </a:spcBef>
        <a:buFont typeface="Wingdings" charset="2"/>
        <a:buChar char="§"/>
        <a:defRPr sz="2400" b="0" i="0" kern="1200" baseline="0">
          <a:solidFill>
            <a:schemeClr val="tx1"/>
          </a:solidFill>
          <a:latin typeface="+mn-lt"/>
          <a:ea typeface="+mn-ea"/>
          <a:cs typeface="Calibre Regular"/>
        </a:defRPr>
      </a:lvl3pPr>
      <a:lvl4pPr marL="0" indent="0" algn="l" defTabSz="457200" rtl="0" eaLnBrk="1" latinLnBrk="0" hangingPunct="1">
        <a:spcBef>
          <a:spcPct val="20000"/>
        </a:spcBef>
        <a:buFontTx/>
        <a:buNone/>
        <a:defRPr sz="1600" b="1" i="0" kern="1200" baseline="0">
          <a:solidFill>
            <a:schemeClr val="tx1"/>
          </a:solidFill>
          <a:latin typeface="+mj-lt"/>
          <a:ea typeface="+mn-ea"/>
          <a:cs typeface="Calibre Regular"/>
        </a:defRPr>
      </a:lvl4pPr>
      <a:lvl5pPr marL="0" indent="0" algn="l" defTabSz="457200" rtl="0" eaLnBrk="1" latinLnBrk="0" hangingPunct="1">
        <a:spcBef>
          <a:spcPct val="20000"/>
        </a:spcBef>
        <a:buFontTx/>
        <a:buNone/>
        <a:defRPr sz="1600" b="0" i="0" kern="1200" baseline="0">
          <a:solidFill>
            <a:schemeClr val="tx1"/>
          </a:solidFill>
          <a:latin typeface="+mn-lt"/>
          <a:ea typeface="+mn-ea"/>
          <a:cs typeface="Calibre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t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tif"/></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bbc.co.uk/programmes/p03bvq37"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112445" y="2019684"/>
            <a:ext cx="7024687" cy="712787"/>
          </a:xfrm>
        </p:spPr>
        <p:txBody>
          <a:bodyPr/>
          <a:lstStyle/>
          <a:p>
            <a:pPr algn="ctr"/>
            <a:r>
              <a:rPr lang="en-US" sz="4400" dirty="0"/>
              <a:t>Leonard Bernstein</a:t>
            </a:r>
            <a:r>
              <a:rPr lang="en-US" dirty="0" smtClean="0"/>
              <a:t>	</a:t>
            </a:r>
            <a:endParaRPr lang="en-US" dirty="0"/>
          </a:p>
        </p:txBody>
      </p:sp>
      <p:sp>
        <p:nvSpPr>
          <p:cNvPr id="3" name="Text Placeholder 2"/>
          <p:cNvSpPr>
            <a:spLocks noGrp="1"/>
          </p:cNvSpPr>
          <p:nvPr>
            <p:ph type="body" sz="quarter" idx="14"/>
          </p:nvPr>
        </p:nvSpPr>
        <p:spPr>
          <a:xfrm>
            <a:off x="974793" y="2850482"/>
            <a:ext cx="7023100" cy="1370012"/>
          </a:xfrm>
        </p:spPr>
        <p:txBody>
          <a:bodyPr/>
          <a:lstStyle/>
          <a:p>
            <a:pPr algn="ctr"/>
            <a:r>
              <a:rPr lang="en-GB" dirty="0"/>
              <a:t>Mambo  </a:t>
            </a:r>
            <a:endParaRPr lang="en-US" sz="2400" dirty="0" smtClean="0"/>
          </a:p>
          <a:p>
            <a:pPr algn="ctr"/>
            <a:endParaRPr lang="en-US" sz="2400" dirty="0" smtClean="0"/>
          </a:p>
          <a:p>
            <a:pPr algn="ctr"/>
            <a:r>
              <a:rPr lang="en-US" sz="2400" dirty="0" smtClean="0"/>
              <a:t>Primary classroom </a:t>
            </a:r>
            <a:r>
              <a:rPr lang="en-US" sz="2400" dirty="0"/>
              <a:t>l</a:t>
            </a:r>
            <a:r>
              <a:rPr lang="en-US" sz="2400" dirty="0" smtClean="0"/>
              <a:t>esson </a:t>
            </a:r>
            <a:r>
              <a:rPr lang="en-US" sz="2400" dirty="0"/>
              <a:t>p</a:t>
            </a:r>
            <a:r>
              <a:rPr lang="en-US" sz="2400" dirty="0" smtClean="0"/>
              <a:t>lan</a:t>
            </a:r>
            <a:endParaRPr lang="en-US" sz="2400" dirty="0"/>
          </a:p>
        </p:txBody>
      </p:sp>
      <p:sp>
        <p:nvSpPr>
          <p:cNvPr id="4" name="Text Placeholder 3"/>
          <p:cNvSpPr>
            <a:spLocks noGrp="1"/>
          </p:cNvSpPr>
          <p:nvPr>
            <p:ph type="body" sz="quarter" idx="15"/>
          </p:nvPr>
        </p:nvSpPr>
        <p:spPr/>
        <p:txBody>
          <a:bodyPr/>
          <a:lstStyle/>
          <a:p>
            <a:pPr algn="ctr"/>
            <a:r>
              <a:rPr lang="en-US" dirty="0" smtClean="0"/>
              <a:t>Written by</a:t>
            </a:r>
          </a:p>
          <a:p>
            <a:pPr algn="ctr"/>
            <a:r>
              <a:rPr lang="en-US" dirty="0" smtClean="0"/>
              <a:t>Rachel Leach</a:t>
            </a:r>
            <a:endParaRPr lang="en-US" dirty="0"/>
          </a:p>
        </p:txBody>
      </p:sp>
    </p:spTree>
    <p:extLst>
      <p:ext uri="{BB962C8B-B14F-4D97-AF65-F5344CB8AC3E}">
        <p14:creationId xmlns:p14="http://schemas.microsoft.com/office/powerpoint/2010/main" val="42071435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smtClean="0"/>
              <a:t>LESSON 2</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10</a:t>
            </a:fld>
            <a:endParaRPr lang="en-US" dirty="0"/>
          </a:p>
        </p:txBody>
      </p:sp>
      <p:sp>
        <p:nvSpPr>
          <p:cNvPr id="5" name="Title 4"/>
          <p:cNvSpPr>
            <a:spLocks noGrp="1"/>
          </p:cNvSpPr>
          <p:nvPr>
            <p:ph type="title"/>
          </p:nvPr>
        </p:nvSpPr>
        <p:spPr>
          <a:xfrm>
            <a:off x="976267" y="1595376"/>
            <a:ext cx="7012582" cy="937442"/>
          </a:xfrm>
        </p:spPr>
        <p:txBody>
          <a:bodyPr>
            <a:normAutofit/>
          </a:bodyPr>
          <a:lstStyle/>
          <a:p>
            <a:pPr algn="ctr"/>
            <a:r>
              <a:rPr lang="en-GB" sz="4800" dirty="0" smtClean="0"/>
              <a:t>Let’s draw!</a:t>
            </a:r>
            <a:endParaRPr lang="en-GB" sz="4800" dirty="0"/>
          </a:p>
        </p:txBody>
      </p:sp>
      <p:sp>
        <p:nvSpPr>
          <p:cNvPr id="8" name="Rectangle 3"/>
          <p:cNvSpPr>
            <a:spLocks noChangeArrowheads="1"/>
          </p:cNvSpPr>
          <p:nvPr/>
        </p:nvSpPr>
        <p:spPr bwMode="auto">
          <a:xfrm>
            <a:off x="0" y="1085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2" name="Picture 2" descr="C:\Users\tenpib01\AppData\Local\Microsoft\Windows\Temporary Internet Files\Content.IE5\9E8I0P9F\children-person-draw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9325" y="2844548"/>
            <a:ext cx="3882666" cy="3099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150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a:t>
            </a:r>
            <a:r>
              <a:rPr lang="en-GB" sz="4000" dirty="0"/>
              <a:t>2</a:t>
            </a:r>
            <a:endParaRPr lang="en-GB" sz="4000" dirty="0" smtClean="0"/>
          </a:p>
          <a:p>
            <a:pPr algn="ctr"/>
            <a:r>
              <a:rPr lang="en-GB" dirty="0" smtClean="0"/>
              <a:t>Latin Rhythms</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3256807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a:t>
            </a:r>
            <a:r>
              <a:rPr lang="en-US" dirty="0" smtClean="0"/>
              <a:t>2</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12</a:t>
            </a:fld>
            <a:endParaRPr lang="en-US" dirty="0"/>
          </a:p>
        </p:txBody>
      </p:sp>
      <p:pic>
        <p:nvPicPr>
          <p:cNvPr id="10" name="Picture 9" descr="EIGH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721" y="2522299"/>
            <a:ext cx="7069778" cy="987815"/>
          </a:xfrm>
          <a:prstGeom prst="rect">
            <a:avLst/>
          </a:prstGeom>
          <a:noFill/>
          <a:ln>
            <a:noFill/>
          </a:ln>
        </p:spPr>
      </p:pic>
      <p:sp>
        <p:nvSpPr>
          <p:cNvPr id="11" name="Title 4"/>
          <p:cNvSpPr txBox="1">
            <a:spLocks/>
          </p:cNvSpPr>
          <p:nvPr/>
        </p:nvSpPr>
        <p:spPr>
          <a:xfrm>
            <a:off x="1226989" y="1381018"/>
            <a:ext cx="7012582" cy="93744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dirty="0" smtClean="0"/>
              <a:t>Choose a special beat number</a:t>
            </a:r>
            <a:endParaRPr lang="en-GB" dirty="0"/>
          </a:p>
        </p:txBody>
      </p:sp>
      <p:pic>
        <p:nvPicPr>
          <p:cNvPr id="7170" name="Picture 2" descr="C:\Users\tenpib01\AppData\Local\Microsoft\Windows\Temporary Internet Files\Content.IE5\9E8I0P9F\hand-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9274" y="4198377"/>
            <a:ext cx="908346" cy="153874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tenpib01\AppData\Local\Microsoft\Windows\Temporary Internet Files\Content.IE5\9E8I0P9F\hand-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9664" y="4193461"/>
            <a:ext cx="908346" cy="15387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tenpib01\AppData\Local\Microsoft\Windows\Temporary Internet Files\Content.IE5\9E8I0P9F\hand-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9050" y="4198377"/>
            <a:ext cx="908346" cy="15387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tenpib01\AppData\Local\Microsoft\Windows\Temporary Internet Files\Content.IE5\9E8I0P9F\hand-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6630" y="4230332"/>
            <a:ext cx="908346" cy="1538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75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a:t>
            </a:r>
            <a:r>
              <a:rPr lang="en-US" dirty="0" smtClean="0"/>
              <a:t>2</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13</a:t>
            </a:fld>
            <a:endParaRPr lang="en-US" dirty="0"/>
          </a:p>
        </p:txBody>
      </p:sp>
      <p:sp>
        <p:nvSpPr>
          <p:cNvPr id="10" name="Title 4"/>
          <p:cNvSpPr>
            <a:spLocks noGrp="1"/>
          </p:cNvSpPr>
          <p:nvPr>
            <p:ph type="title"/>
          </p:nvPr>
        </p:nvSpPr>
        <p:spPr>
          <a:xfrm>
            <a:off x="1212240" y="1582580"/>
            <a:ext cx="7012582" cy="937442"/>
          </a:xfrm>
        </p:spPr>
        <p:txBody>
          <a:bodyPr>
            <a:normAutofit fontScale="90000"/>
          </a:bodyPr>
          <a:lstStyle/>
          <a:p>
            <a:pPr algn="ctr"/>
            <a:r>
              <a:rPr lang="en-GB" sz="4000" dirty="0" smtClean="0"/>
              <a:t>Make </a:t>
            </a:r>
            <a:r>
              <a:rPr lang="en-GB" sz="4000" dirty="0" smtClean="0"/>
              <a:t>your own</a:t>
            </a:r>
            <a:r>
              <a:rPr lang="en-GB" sz="4000" dirty="0" smtClean="0"/>
              <a:t> Latin dance music!</a:t>
            </a:r>
            <a:endParaRPr lang="en-GB" sz="4000" dirty="0"/>
          </a:p>
        </p:txBody>
      </p:sp>
      <p:pic>
        <p:nvPicPr>
          <p:cNvPr id="6146" name="Picture 2" descr="C:\Users\tenpib01\AppData\Local\Microsoft\Windows\Temporary Internet Files\Content.IE5\U25HZTMM\hispanic_clip_a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574" y="2969342"/>
            <a:ext cx="4227588" cy="1984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283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3 </a:t>
            </a:r>
          </a:p>
          <a:p>
            <a:pPr algn="ctr"/>
            <a:r>
              <a:rPr lang="en-US" dirty="0" smtClean="0"/>
              <a:t>Mambo pulse</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3201396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3</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15</a:t>
            </a:fld>
            <a:endParaRPr lang="en-US" dirty="0"/>
          </a:p>
        </p:txBody>
      </p:sp>
      <p:sp>
        <p:nvSpPr>
          <p:cNvPr id="5" name="Title 4"/>
          <p:cNvSpPr>
            <a:spLocks noGrp="1"/>
          </p:cNvSpPr>
          <p:nvPr>
            <p:ph type="title"/>
          </p:nvPr>
        </p:nvSpPr>
        <p:spPr>
          <a:xfrm>
            <a:off x="1349968" y="1425262"/>
            <a:ext cx="6853085" cy="1357267"/>
          </a:xfrm>
        </p:spPr>
        <p:txBody>
          <a:bodyPr>
            <a:noAutofit/>
          </a:bodyPr>
          <a:lstStyle/>
          <a:p>
            <a:pPr lvl="0" algn="ctr"/>
            <a:r>
              <a:rPr lang="en-US" sz="2900" dirty="0" smtClean="0"/>
              <a:t/>
            </a:r>
            <a:br>
              <a:rPr lang="en-US" sz="2900" dirty="0" smtClean="0"/>
            </a:br>
            <a:r>
              <a:rPr lang="en-US" sz="2900" dirty="0" smtClean="0"/>
              <a:t>Let’s start with the pulse…</a:t>
            </a:r>
            <a:r>
              <a:rPr lang="en-GB" sz="2900" dirty="0"/>
              <a:t/>
            </a:r>
            <a:br>
              <a:rPr lang="en-GB" sz="2900" dirty="0"/>
            </a:br>
            <a:endParaRPr lang="en-GB" sz="2900" dirty="0"/>
          </a:p>
        </p:txBody>
      </p:sp>
      <p:pic>
        <p:nvPicPr>
          <p:cNvPr id="8" name="Picture 7" descr="weak strong_000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0906" y="2664541"/>
            <a:ext cx="6453894" cy="1445342"/>
          </a:xfrm>
          <a:prstGeom prst="rect">
            <a:avLst/>
          </a:prstGeom>
          <a:noFill/>
          <a:ln>
            <a:noFill/>
          </a:ln>
        </p:spPr>
      </p:pic>
    </p:spTree>
    <p:extLst>
      <p:ext uri="{BB962C8B-B14F-4D97-AF65-F5344CB8AC3E}">
        <p14:creationId xmlns:p14="http://schemas.microsoft.com/office/powerpoint/2010/main" val="3412570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3</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16</a:t>
            </a:fld>
            <a:endParaRPr lang="en-US" dirty="0"/>
          </a:p>
        </p:txBody>
      </p:sp>
      <p:pic>
        <p:nvPicPr>
          <p:cNvPr id="12" name="Picture 11" descr="tap stamp_000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6597" y="2599676"/>
            <a:ext cx="6528619" cy="1779638"/>
          </a:xfrm>
          <a:prstGeom prst="rect">
            <a:avLst/>
          </a:prstGeom>
          <a:noFill/>
          <a:ln>
            <a:noFill/>
          </a:ln>
        </p:spPr>
      </p:pic>
      <p:sp>
        <p:nvSpPr>
          <p:cNvPr id="13" name="Title 4"/>
          <p:cNvSpPr>
            <a:spLocks noGrp="1"/>
          </p:cNvSpPr>
          <p:nvPr>
            <p:ph type="title"/>
          </p:nvPr>
        </p:nvSpPr>
        <p:spPr>
          <a:xfrm>
            <a:off x="1253441" y="1672533"/>
            <a:ext cx="7012582" cy="843478"/>
          </a:xfrm>
        </p:spPr>
        <p:txBody>
          <a:bodyPr>
            <a:noAutofit/>
          </a:bodyPr>
          <a:lstStyle/>
          <a:p>
            <a:pPr lvl="0" algn="ctr"/>
            <a:r>
              <a:rPr lang="en-US" sz="2900" dirty="0" smtClean="0"/>
              <a:t/>
            </a:r>
            <a:br>
              <a:rPr lang="en-US" sz="2900" dirty="0" smtClean="0"/>
            </a:br>
            <a:r>
              <a:rPr lang="en-US" sz="2900" dirty="0" smtClean="0"/>
              <a:t>Let’s start with the pulse…</a:t>
            </a:r>
            <a:r>
              <a:rPr lang="en-GB" sz="2900" dirty="0"/>
              <a:t/>
            </a:r>
            <a:br>
              <a:rPr lang="en-GB" sz="2900" dirty="0"/>
            </a:br>
            <a:endParaRPr lang="en-GB" sz="2900" dirty="0"/>
          </a:p>
        </p:txBody>
      </p:sp>
    </p:spTree>
    <p:extLst>
      <p:ext uri="{BB962C8B-B14F-4D97-AF65-F5344CB8AC3E}">
        <p14:creationId xmlns:p14="http://schemas.microsoft.com/office/powerpoint/2010/main" val="3371708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a:t>
            </a:r>
            <a:r>
              <a:rPr lang="en-US" dirty="0" smtClean="0"/>
              <a:t>3</a:t>
            </a:r>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17</a:t>
            </a:fld>
            <a:endParaRPr lang="en-US" dirty="0"/>
          </a:p>
        </p:txBody>
      </p:sp>
      <p:sp>
        <p:nvSpPr>
          <p:cNvPr id="10" name="Title 4"/>
          <p:cNvSpPr txBox="1">
            <a:spLocks/>
          </p:cNvSpPr>
          <p:nvPr/>
        </p:nvSpPr>
        <p:spPr>
          <a:xfrm>
            <a:off x="1253441" y="1084694"/>
            <a:ext cx="7012582" cy="84347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US" dirty="0" smtClean="0"/>
              <a:t/>
            </a:r>
            <a:br>
              <a:rPr lang="en-US" dirty="0" smtClean="0"/>
            </a:br>
            <a:r>
              <a:rPr lang="en-US" dirty="0" smtClean="0"/>
              <a:t>Let’s </a:t>
            </a:r>
            <a:r>
              <a:rPr lang="en-GB" dirty="0" smtClean="0"/>
              <a:t>try with instruments</a:t>
            </a:r>
            <a:endParaRPr lang="en-GB" dirty="0"/>
          </a:p>
        </p:txBody>
      </p:sp>
      <p:pic>
        <p:nvPicPr>
          <p:cNvPr id="8194" name="Picture 2" descr="C:\Users\tenpib01\AppData\Local\Microsoft\Windows\Temporary Internet Files\Content.IE5\U25HZTMM\ist2_2113889_vector_music_instruments[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1324" y="2268179"/>
            <a:ext cx="361950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201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a:t>
            </a:r>
            <a:r>
              <a:rPr lang="en-GB" sz="4000" dirty="0"/>
              <a:t>4</a:t>
            </a:r>
            <a:endParaRPr lang="en-GB" sz="4000" dirty="0" smtClean="0"/>
          </a:p>
          <a:p>
            <a:pPr algn="ctr"/>
            <a:r>
              <a:rPr lang="en-US" dirty="0" smtClean="0"/>
              <a:t>Mambo rhythms</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177239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3</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19</a:t>
            </a:fld>
            <a:endParaRPr lang="en-US" dirty="0"/>
          </a:p>
        </p:txBody>
      </p:sp>
      <p:sp>
        <p:nvSpPr>
          <p:cNvPr id="5" name="Title 4"/>
          <p:cNvSpPr>
            <a:spLocks noGrp="1"/>
          </p:cNvSpPr>
          <p:nvPr>
            <p:ph type="title"/>
          </p:nvPr>
        </p:nvSpPr>
        <p:spPr>
          <a:xfrm>
            <a:off x="1349968" y="1425262"/>
            <a:ext cx="6853085" cy="1357267"/>
          </a:xfrm>
        </p:spPr>
        <p:txBody>
          <a:bodyPr>
            <a:noAutofit/>
          </a:bodyPr>
          <a:lstStyle/>
          <a:p>
            <a:pPr lvl="0" algn="ctr"/>
            <a:r>
              <a:rPr lang="en-GB" sz="2900" dirty="0" smtClean="0"/>
              <a:t>Remember this?</a:t>
            </a:r>
            <a:endParaRPr lang="en-GB" sz="2900" dirty="0"/>
          </a:p>
        </p:txBody>
      </p:sp>
      <p:pic>
        <p:nvPicPr>
          <p:cNvPr id="8" name="Picture 7" descr="weak strong_000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0906" y="2664541"/>
            <a:ext cx="6453894" cy="1445342"/>
          </a:xfrm>
          <a:prstGeom prst="rect">
            <a:avLst/>
          </a:prstGeom>
          <a:noFill/>
          <a:ln>
            <a:noFill/>
          </a:ln>
        </p:spPr>
      </p:pic>
    </p:spTree>
    <p:extLst>
      <p:ext uri="{BB962C8B-B14F-4D97-AF65-F5344CB8AC3E}">
        <p14:creationId xmlns:p14="http://schemas.microsoft.com/office/powerpoint/2010/main" val="3446855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outcomes</a:t>
            </a:r>
            <a:endParaRPr lang="en-US" dirty="0"/>
          </a:p>
        </p:txBody>
      </p:sp>
      <p:sp>
        <p:nvSpPr>
          <p:cNvPr id="3" name="Text Placeholder 2"/>
          <p:cNvSpPr>
            <a:spLocks noGrp="1"/>
          </p:cNvSpPr>
          <p:nvPr>
            <p:ph type="body" idx="1"/>
          </p:nvPr>
        </p:nvSpPr>
        <p:spPr/>
        <p:txBody>
          <a:bodyPr>
            <a:normAutofit/>
          </a:bodyPr>
          <a:lstStyle/>
          <a:p>
            <a:pPr lvl="0"/>
            <a:r>
              <a:rPr lang="en-US" sz="2000" b="0" dirty="0" smtClean="0"/>
              <a:t>After this lesson, pupils will be able to: </a:t>
            </a:r>
          </a:p>
          <a:p>
            <a:pPr lvl="0"/>
            <a:r>
              <a:rPr lang="en-GB" sz="2000" b="0" dirty="0"/>
              <a:t>•	</a:t>
            </a:r>
            <a:r>
              <a:rPr lang="en-GB" sz="2000" b="0" dirty="0" smtClean="0"/>
              <a:t>listen </a:t>
            </a:r>
            <a:r>
              <a:rPr lang="en-GB" sz="2000" b="0" dirty="0"/>
              <a:t>and reflect on a piece of orchestral music</a:t>
            </a:r>
          </a:p>
          <a:p>
            <a:pPr lvl="0"/>
            <a:r>
              <a:rPr lang="en-GB" sz="2000" b="0" dirty="0"/>
              <a:t>•	create their own Latin inspired rhythmic ostinatos</a:t>
            </a:r>
          </a:p>
          <a:p>
            <a:pPr lvl="0"/>
            <a:r>
              <a:rPr lang="en-GB" sz="2000" b="0" dirty="0"/>
              <a:t>•	learn rhythms from Bernstein’s ‘Mambo’ and structure them </a:t>
            </a:r>
            <a:r>
              <a:rPr lang="en-GB" sz="2000" b="0" dirty="0" smtClean="0"/>
              <a:t>	into </a:t>
            </a:r>
            <a:r>
              <a:rPr lang="en-GB" sz="2000" b="0" dirty="0"/>
              <a:t>a piece</a:t>
            </a:r>
          </a:p>
          <a:p>
            <a:pPr lvl="0"/>
            <a:r>
              <a:rPr lang="en-GB" sz="2000" b="0" dirty="0"/>
              <a:t>•	perform as an ensemble</a:t>
            </a:r>
          </a:p>
          <a:p>
            <a:pPr lvl="0"/>
            <a:r>
              <a:rPr lang="en-GB" sz="2000" b="0" dirty="0"/>
              <a:t>•	learn musical language appropriate to the task</a:t>
            </a:r>
          </a:p>
        </p:txBody>
      </p:sp>
      <p:sp>
        <p:nvSpPr>
          <p:cNvPr id="4" name="Footer Placeholder 3"/>
          <p:cNvSpPr>
            <a:spLocks noGrp="1"/>
          </p:cNvSpPr>
          <p:nvPr>
            <p:ph type="ftr" sz="quarter" idx="11"/>
          </p:nvPr>
        </p:nvSpPr>
        <p:spPr/>
        <p:txBody>
          <a:bodyPr/>
          <a:lstStyle/>
          <a:p>
            <a:r>
              <a:rPr lang="en-US" dirty="0" smtClean="0">
                <a:solidFill>
                  <a:schemeClr val="bg1">
                    <a:lumMod val="75000"/>
                  </a:schemeClr>
                </a:solidFill>
              </a:rPr>
              <a:t>Copyright </a:t>
            </a:r>
            <a:r>
              <a:rPr lang="en-US" dirty="0" smtClean="0"/>
              <a:t>: Words - </a:t>
            </a:r>
            <a:r>
              <a:rPr lang="en-US" dirty="0" smtClean="0">
                <a:solidFill>
                  <a:schemeClr val="bg1">
                    <a:lumMod val="75000"/>
                  </a:schemeClr>
                </a:solidFill>
              </a:rPr>
              <a:t>Rachel Leach, Design - BBC</a:t>
            </a:r>
            <a:endParaRPr lang="en-US" dirty="0">
              <a:solidFill>
                <a:schemeClr val="bg1">
                  <a:lumMod val="75000"/>
                </a:schemeClr>
              </a:solidFill>
            </a:endParaRPr>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2</a:t>
            </a:fld>
            <a:endParaRPr lang="en-US" dirty="0"/>
          </a:p>
        </p:txBody>
      </p:sp>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1429791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3</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20</a:t>
            </a:fld>
            <a:endParaRPr lang="en-US" dirty="0"/>
          </a:p>
        </p:txBody>
      </p:sp>
      <p:sp>
        <p:nvSpPr>
          <p:cNvPr id="5" name="Title 4"/>
          <p:cNvSpPr>
            <a:spLocks noGrp="1"/>
          </p:cNvSpPr>
          <p:nvPr>
            <p:ph type="title"/>
          </p:nvPr>
        </p:nvSpPr>
        <p:spPr>
          <a:xfrm>
            <a:off x="1349968" y="1075463"/>
            <a:ext cx="6853085" cy="1357267"/>
          </a:xfrm>
        </p:spPr>
        <p:txBody>
          <a:bodyPr>
            <a:noAutofit/>
          </a:bodyPr>
          <a:lstStyle/>
          <a:p>
            <a:pPr lvl="0" algn="ctr"/>
            <a:r>
              <a:rPr lang="en-GB" sz="2900" dirty="0" smtClean="0"/>
              <a:t>Bernstein’s rhythmic patterns</a:t>
            </a:r>
            <a:endParaRPr lang="en-GB" sz="2900" dirty="0"/>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1349968" y="2570797"/>
            <a:ext cx="6858344" cy="3013926"/>
          </a:xfrm>
          <a:prstGeom prst="rect">
            <a:avLst/>
          </a:prstGeom>
        </p:spPr>
      </p:pic>
    </p:spTree>
    <p:extLst>
      <p:ext uri="{BB962C8B-B14F-4D97-AF65-F5344CB8AC3E}">
        <p14:creationId xmlns:p14="http://schemas.microsoft.com/office/powerpoint/2010/main" val="656711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3</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21</a:t>
            </a:fld>
            <a:endParaRPr lang="en-US" dirty="0"/>
          </a:p>
        </p:txBody>
      </p:sp>
      <p:sp>
        <p:nvSpPr>
          <p:cNvPr id="5" name="Title 4"/>
          <p:cNvSpPr>
            <a:spLocks noGrp="1"/>
          </p:cNvSpPr>
          <p:nvPr>
            <p:ph type="title"/>
          </p:nvPr>
        </p:nvSpPr>
        <p:spPr>
          <a:xfrm>
            <a:off x="1234086" y="1307276"/>
            <a:ext cx="6853085" cy="1357267"/>
          </a:xfrm>
        </p:spPr>
        <p:txBody>
          <a:bodyPr>
            <a:noAutofit/>
          </a:bodyPr>
          <a:lstStyle/>
          <a:p>
            <a:pPr lvl="0" algn="ctr"/>
            <a:r>
              <a:rPr lang="en-GB" sz="4800" dirty="0" smtClean="0"/>
              <a:t>Let’s jam!</a:t>
            </a:r>
            <a:endParaRPr lang="en-GB" sz="4800" dirty="0"/>
          </a:p>
        </p:txBody>
      </p:sp>
      <p:pic>
        <p:nvPicPr>
          <p:cNvPr id="9219" name="Picture 3" descr="C:\Users\tenpib01\AppData\Local\Microsoft\Windows\Temporary Internet Files\Content.IE5\NV2CCM0Z\4286654692_e1db9d4198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2188" y="2664543"/>
            <a:ext cx="3603523" cy="3603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220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5</a:t>
            </a:r>
          </a:p>
          <a:p>
            <a:pPr algn="ctr"/>
            <a:r>
              <a:rPr lang="en-US" dirty="0" smtClean="0"/>
              <a:t>Mambo tune</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2884231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5</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23</a:t>
            </a:fld>
            <a:endParaRPr lang="en-US" dirty="0"/>
          </a:p>
        </p:txBody>
      </p:sp>
      <p:sp>
        <p:nvSpPr>
          <p:cNvPr id="5" name="Title 4"/>
          <p:cNvSpPr>
            <a:spLocks noGrp="1"/>
          </p:cNvSpPr>
          <p:nvPr>
            <p:ph type="title"/>
          </p:nvPr>
        </p:nvSpPr>
        <p:spPr>
          <a:xfrm>
            <a:off x="1429120" y="1493674"/>
            <a:ext cx="7012582" cy="937442"/>
          </a:xfrm>
        </p:spPr>
        <p:txBody>
          <a:bodyPr/>
          <a:lstStyle/>
          <a:p>
            <a:pPr algn="ctr"/>
            <a:r>
              <a:rPr lang="en-GB" dirty="0" smtClean="0"/>
              <a:t>Remember to shout!</a:t>
            </a:r>
            <a:endParaRPr lang="en-GB" dirty="0"/>
          </a:p>
        </p:txBody>
      </p:sp>
      <p:pic>
        <p:nvPicPr>
          <p:cNvPr id="9" name="Picture 8" descr="stra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5683" y="2696167"/>
            <a:ext cx="6741488" cy="1649689"/>
          </a:xfrm>
          <a:prstGeom prst="rect">
            <a:avLst/>
          </a:prstGeom>
          <a:noFill/>
          <a:ln>
            <a:noFill/>
          </a:ln>
        </p:spPr>
      </p:pic>
    </p:spTree>
    <p:extLst>
      <p:ext uri="{BB962C8B-B14F-4D97-AF65-F5344CB8AC3E}">
        <p14:creationId xmlns:p14="http://schemas.microsoft.com/office/powerpoint/2010/main" val="3958763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5</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24</a:t>
            </a:fld>
            <a:endParaRPr lang="en-US" dirty="0"/>
          </a:p>
        </p:txBody>
      </p:sp>
      <p:sp>
        <p:nvSpPr>
          <p:cNvPr id="5" name="Title 4"/>
          <p:cNvSpPr>
            <a:spLocks noGrp="1"/>
          </p:cNvSpPr>
          <p:nvPr>
            <p:ph type="title"/>
          </p:nvPr>
        </p:nvSpPr>
        <p:spPr>
          <a:xfrm>
            <a:off x="1349892" y="1612076"/>
            <a:ext cx="7012582" cy="937442"/>
          </a:xfrm>
        </p:spPr>
        <p:txBody>
          <a:bodyPr>
            <a:normAutofit fontScale="90000"/>
          </a:bodyPr>
          <a:lstStyle/>
          <a:p>
            <a:r>
              <a:rPr lang="en-GB" dirty="0" smtClean="0"/>
              <a:t>Now try performing the rhythm like this:</a:t>
            </a:r>
            <a:endParaRPr lang="en-GB" dirty="0"/>
          </a:p>
        </p:txBody>
      </p:sp>
      <p:sp>
        <p:nvSpPr>
          <p:cNvPr id="6" name="Content Placeholder 5"/>
          <p:cNvSpPr>
            <a:spLocks noGrp="1"/>
          </p:cNvSpPr>
          <p:nvPr>
            <p:ph idx="1"/>
          </p:nvPr>
        </p:nvSpPr>
        <p:spPr/>
        <p:txBody>
          <a:bodyPr>
            <a:normAutofit/>
          </a:bodyPr>
          <a:lstStyle/>
          <a:p>
            <a:r>
              <a:rPr lang="en-GB" dirty="0"/>
              <a:t> </a:t>
            </a:r>
          </a:p>
          <a:p>
            <a:endParaRPr lang="en-GB" dirty="0"/>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2192592" y="2909386"/>
            <a:ext cx="4640825" cy="1682279"/>
          </a:xfrm>
          <a:prstGeom prst="rect">
            <a:avLst/>
          </a:prstGeom>
        </p:spPr>
      </p:pic>
    </p:spTree>
    <p:extLst>
      <p:ext uri="{BB962C8B-B14F-4D97-AF65-F5344CB8AC3E}">
        <p14:creationId xmlns:p14="http://schemas.microsoft.com/office/powerpoint/2010/main" val="1373379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5</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25</a:t>
            </a:fld>
            <a:endParaRPr lang="en-US" dirty="0"/>
          </a:p>
        </p:txBody>
      </p:sp>
      <p:sp>
        <p:nvSpPr>
          <p:cNvPr id="5" name="Title 4"/>
          <p:cNvSpPr>
            <a:spLocks noGrp="1"/>
          </p:cNvSpPr>
          <p:nvPr>
            <p:ph type="title"/>
          </p:nvPr>
        </p:nvSpPr>
        <p:spPr>
          <a:xfrm>
            <a:off x="1074589" y="1228618"/>
            <a:ext cx="7263166" cy="937442"/>
          </a:xfrm>
        </p:spPr>
        <p:txBody>
          <a:bodyPr>
            <a:noAutofit/>
          </a:bodyPr>
          <a:lstStyle/>
          <a:p>
            <a:r>
              <a:rPr lang="en-GB" sz="2800" dirty="0" smtClean="0"/>
              <a:t>We only need 4 notes to make Bernstein’s tune</a:t>
            </a:r>
            <a:endParaRPr lang="en-GB" sz="2800" dirty="0"/>
          </a:p>
        </p:txBody>
      </p:sp>
      <p:sp>
        <p:nvSpPr>
          <p:cNvPr id="6" name="Content Placeholder 5"/>
          <p:cNvSpPr>
            <a:spLocks noGrp="1"/>
          </p:cNvSpPr>
          <p:nvPr>
            <p:ph idx="1"/>
          </p:nvPr>
        </p:nvSpPr>
        <p:spPr/>
        <p:txBody>
          <a:bodyPr>
            <a:normAutofit/>
          </a:bodyPr>
          <a:lstStyle/>
          <a:p>
            <a:r>
              <a:rPr lang="en-GB" dirty="0"/>
              <a:t> </a:t>
            </a:r>
          </a:p>
          <a:p>
            <a:endParaRPr lang="en-GB"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2876141" y="2303710"/>
            <a:ext cx="3642648" cy="1023517"/>
          </a:xfrm>
          <a:prstGeom prst="rect">
            <a:avLst/>
          </a:prstGeom>
        </p:spPr>
      </p:pic>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a:xfrm>
            <a:off x="1172476" y="3899002"/>
            <a:ext cx="7268656" cy="1203940"/>
          </a:xfrm>
          <a:prstGeom prst="rect">
            <a:avLst/>
          </a:prstGeom>
        </p:spPr>
      </p:pic>
    </p:spTree>
    <p:extLst>
      <p:ext uri="{BB962C8B-B14F-4D97-AF65-F5344CB8AC3E}">
        <p14:creationId xmlns:p14="http://schemas.microsoft.com/office/powerpoint/2010/main" val="3233016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5</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26</a:t>
            </a:fld>
            <a:endParaRPr lang="en-US" dirty="0"/>
          </a:p>
        </p:txBody>
      </p:sp>
      <p:sp>
        <p:nvSpPr>
          <p:cNvPr id="5" name="Title 4"/>
          <p:cNvSpPr>
            <a:spLocks noGrp="1"/>
          </p:cNvSpPr>
          <p:nvPr>
            <p:ph type="title"/>
          </p:nvPr>
        </p:nvSpPr>
        <p:spPr>
          <a:xfrm>
            <a:off x="1172912" y="1582580"/>
            <a:ext cx="7012582" cy="937442"/>
          </a:xfrm>
        </p:spPr>
        <p:txBody>
          <a:bodyPr/>
          <a:lstStyle/>
          <a:p>
            <a:r>
              <a:rPr lang="en-GB" dirty="0" smtClean="0"/>
              <a:t>Make a short piece using:</a:t>
            </a:r>
            <a:endParaRPr lang="en-GB" dirty="0"/>
          </a:p>
        </p:txBody>
      </p:sp>
      <p:sp>
        <p:nvSpPr>
          <p:cNvPr id="6" name="Content Placeholder 5"/>
          <p:cNvSpPr>
            <a:spLocks noGrp="1"/>
          </p:cNvSpPr>
          <p:nvPr>
            <p:ph idx="1"/>
          </p:nvPr>
        </p:nvSpPr>
        <p:spPr>
          <a:xfrm>
            <a:off x="1172912" y="2742238"/>
            <a:ext cx="7012582" cy="3737887"/>
          </a:xfrm>
        </p:spPr>
        <p:txBody>
          <a:bodyPr>
            <a:normAutofit/>
          </a:bodyPr>
          <a:lstStyle/>
          <a:p>
            <a:pPr marL="342900" lvl="0" indent="-342900">
              <a:buFont typeface="Arial" panose="020B0604020202020204" pitchFamily="34" charset="0"/>
              <a:buChar char="•"/>
            </a:pPr>
            <a:r>
              <a:rPr lang="en-GB" sz="2400" b="0" dirty="0" smtClean="0"/>
              <a:t>The </a:t>
            </a:r>
            <a:r>
              <a:rPr lang="en-GB" sz="2400" b="0" dirty="0"/>
              <a:t>‘weak-strong’ pulse</a:t>
            </a:r>
          </a:p>
          <a:p>
            <a:pPr marL="342900" lvl="0" indent="-342900">
              <a:buFont typeface="Arial" panose="020B0604020202020204" pitchFamily="34" charset="0"/>
              <a:buChar char="•"/>
            </a:pPr>
            <a:r>
              <a:rPr lang="en-GB" sz="2400" b="0" dirty="0" smtClean="0"/>
              <a:t>Your mambo </a:t>
            </a:r>
            <a:r>
              <a:rPr lang="en-GB" sz="2400" b="0" dirty="0"/>
              <a:t>rhythm from last lesson</a:t>
            </a:r>
          </a:p>
          <a:p>
            <a:pPr marL="342900" lvl="0" indent="-342900">
              <a:buFont typeface="Arial" panose="020B0604020202020204" pitchFamily="34" charset="0"/>
              <a:buChar char="•"/>
            </a:pPr>
            <a:r>
              <a:rPr lang="en-GB" sz="2400" b="0" dirty="0" smtClean="0"/>
              <a:t>The </a:t>
            </a:r>
            <a:r>
              <a:rPr lang="en-GB" sz="2400" b="0" dirty="0"/>
              <a:t>mambo ‘tune’</a:t>
            </a:r>
          </a:p>
          <a:p>
            <a:r>
              <a:rPr lang="en-GB" dirty="0"/>
              <a:t> </a:t>
            </a:r>
          </a:p>
          <a:p>
            <a:r>
              <a:rPr lang="en-GB" dirty="0"/>
              <a:t> </a:t>
            </a:r>
          </a:p>
          <a:p>
            <a:endParaRPr lang="en-GB" dirty="0" smtClean="0"/>
          </a:p>
        </p:txBody>
      </p:sp>
      <p:pic>
        <p:nvPicPr>
          <p:cNvPr id="10242" name="Picture 2" descr="C:\Users\tenpib01\AppData\Local\Microsoft\Windows\Temporary Internet Files\Content.IE5\9E8I0P9F\balloondance_large_vectorga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5291" y="3890631"/>
            <a:ext cx="2485686" cy="2485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760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a:t>
            </a:r>
            <a:r>
              <a:rPr lang="en-GB" sz="4000" dirty="0"/>
              <a:t>6</a:t>
            </a:r>
            <a:endParaRPr lang="en-GB" sz="4000" dirty="0" smtClean="0"/>
          </a:p>
          <a:p>
            <a:pPr algn="ctr"/>
            <a:r>
              <a:rPr lang="en-US" dirty="0" smtClean="0"/>
              <a:t>Putting it all together</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28775898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6</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28</a:t>
            </a:fld>
            <a:endParaRPr lang="en-US" dirty="0"/>
          </a:p>
        </p:txBody>
      </p:sp>
      <p:sp>
        <p:nvSpPr>
          <p:cNvPr id="5" name="Title 4"/>
          <p:cNvSpPr>
            <a:spLocks noGrp="1"/>
          </p:cNvSpPr>
          <p:nvPr>
            <p:ph type="title"/>
          </p:nvPr>
        </p:nvSpPr>
        <p:spPr>
          <a:xfrm>
            <a:off x="1232264" y="1237488"/>
            <a:ext cx="7012582" cy="937442"/>
          </a:xfrm>
        </p:spPr>
        <p:txBody>
          <a:bodyPr/>
          <a:lstStyle/>
          <a:p>
            <a:r>
              <a:rPr lang="en-GB" dirty="0" smtClean="0"/>
              <a:t>Do you remember?</a:t>
            </a:r>
            <a:endParaRPr lang="en-GB" dirty="0"/>
          </a:p>
        </p:txBody>
      </p:sp>
      <p:sp>
        <p:nvSpPr>
          <p:cNvPr id="6" name="Content Placeholder 5"/>
          <p:cNvSpPr>
            <a:spLocks noGrp="1"/>
          </p:cNvSpPr>
          <p:nvPr>
            <p:ph idx="1"/>
          </p:nvPr>
        </p:nvSpPr>
        <p:spPr>
          <a:xfrm>
            <a:off x="1074590" y="2397146"/>
            <a:ext cx="3467913" cy="3737887"/>
          </a:xfrm>
        </p:spPr>
        <p:txBody>
          <a:bodyPr>
            <a:normAutofit/>
          </a:bodyPr>
          <a:lstStyle/>
          <a:p>
            <a:pPr marL="457200" lvl="0" indent="-457200" algn="ctr">
              <a:buFont typeface="Arial" panose="020B0604020202020204" pitchFamily="34" charset="0"/>
              <a:buChar char="•"/>
            </a:pPr>
            <a:r>
              <a:rPr lang="en-GB" sz="3200" b="0" dirty="0" smtClean="0"/>
              <a:t>Pulse</a:t>
            </a:r>
          </a:p>
          <a:p>
            <a:pPr lvl="0" algn="ctr"/>
            <a:endParaRPr lang="en-GB" sz="3200" b="0" dirty="0" smtClean="0"/>
          </a:p>
          <a:p>
            <a:pPr marL="457200" lvl="0" indent="-457200" algn="ctr">
              <a:buFont typeface="Arial" panose="020B0604020202020204" pitchFamily="34" charset="0"/>
              <a:buChar char="•"/>
            </a:pPr>
            <a:r>
              <a:rPr lang="en-GB" sz="3200" b="0" dirty="0" smtClean="0"/>
              <a:t>Rhythm</a:t>
            </a:r>
          </a:p>
          <a:p>
            <a:pPr lvl="0" algn="ctr"/>
            <a:endParaRPr lang="en-GB" sz="3200" b="0" dirty="0" smtClean="0"/>
          </a:p>
          <a:p>
            <a:pPr marL="457200" lvl="0" indent="-457200" algn="ctr">
              <a:buFont typeface="Arial" panose="020B0604020202020204" pitchFamily="34" charset="0"/>
              <a:buChar char="•"/>
            </a:pPr>
            <a:r>
              <a:rPr lang="en-GB" sz="3200" b="0" dirty="0" smtClean="0"/>
              <a:t>Tune</a:t>
            </a:r>
          </a:p>
          <a:p>
            <a:endParaRPr lang="en-GB" sz="2400" b="0" dirty="0"/>
          </a:p>
        </p:txBody>
      </p:sp>
    </p:spTree>
    <p:extLst>
      <p:ext uri="{BB962C8B-B14F-4D97-AF65-F5344CB8AC3E}">
        <p14:creationId xmlns:p14="http://schemas.microsoft.com/office/powerpoint/2010/main" val="1171941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r>
              <a:rPr lang="en-US" dirty="0"/>
              <a:t>LESSON 6</a:t>
            </a:r>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29</a:t>
            </a:fld>
            <a:endParaRPr lang="en-US" dirty="0"/>
          </a:p>
        </p:txBody>
      </p:sp>
      <p:sp>
        <p:nvSpPr>
          <p:cNvPr id="5" name="Title 4"/>
          <p:cNvSpPr>
            <a:spLocks noGrp="1"/>
          </p:cNvSpPr>
          <p:nvPr>
            <p:ph type="title"/>
          </p:nvPr>
        </p:nvSpPr>
        <p:spPr>
          <a:xfrm>
            <a:off x="1222074" y="1440845"/>
            <a:ext cx="7012582" cy="937442"/>
          </a:xfrm>
        </p:spPr>
        <p:txBody>
          <a:bodyPr/>
          <a:lstStyle/>
          <a:p>
            <a:r>
              <a:rPr lang="en-GB" dirty="0" smtClean="0"/>
              <a:t>Structure your pieces</a:t>
            </a:r>
            <a:endParaRPr lang="en-GB" dirty="0"/>
          </a:p>
        </p:txBody>
      </p:sp>
      <p:sp>
        <p:nvSpPr>
          <p:cNvPr id="6" name="Content Placeholder 5"/>
          <p:cNvSpPr>
            <a:spLocks noGrp="1"/>
          </p:cNvSpPr>
          <p:nvPr>
            <p:ph idx="1"/>
          </p:nvPr>
        </p:nvSpPr>
        <p:spPr>
          <a:xfrm>
            <a:off x="1222074" y="2600503"/>
            <a:ext cx="7012582" cy="3737887"/>
          </a:xfrm>
        </p:spPr>
        <p:txBody>
          <a:bodyPr>
            <a:normAutofit/>
          </a:bodyPr>
          <a:lstStyle/>
          <a:p>
            <a:pPr marL="342900" lvl="0" indent="-342900">
              <a:buFont typeface="Arial" panose="020B0604020202020204" pitchFamily="34" charset="0"/>
              <a:buChar char="•"/>
            </a:pPr>
            <a:r>
              <a:rPr lang="en-GB" sz="2400" b="0" dirty="0"/>
              <a:t>What order should the groups play in</a:t>
            </a:r>
            <a:r>
              <a:rPr lang="en-GB" sz="2400" b="0" dirty="0" smtClean="0"/>
              <a:t>?</a:t>
            </a:r>
          </a:p>
          <a:p>
            <a:pPr lvl="0"/>
            <a:endParaRPr lang="en-GB" sz="1100" b="0" dirty="0"/>
          </a:p>
          <a:p>
            <a:pPr marL="342900" lvl="0" indent="-342900">
              <a:buFont typeface="Arial" panose="020B0604020202020204" pitchFamily="34" charset="0"/>
              <a:buChar char="•"/>
            </a:pPr>
            <a:r>
              <a:rPr lang="en-GB" sz="2400" b="0" dirty="0"/>
              <a:t>Should they overlap and if not, how do you get from one group to the next without a gap</a:t>
            </a:r>
            <a:r>
              <a:rPr lang="en-GB" sz="2400" b="0" dirty="0" smtClean="0"/>
              <a:t>?</a:t>
            </a:r>
          </a:p>
          <a:p>
            <a:pPr lvl="0"/>
            <a:endParaRPr lang="en-GB" sz="1100" b="0" dirty="0"/>
          </a:p>
          <a:p>
            <a:pPr marL="342900" lvl="0" indent="-342900">
              <a:buFont typeface="Arial" panose="020B0604020202020204" pitchFamily="34" charset="0"/>
              <a:buChar char="•"/>
            </a:pPr>
            <a:r>
              <a:rPr lang="en-GB" sz="2400" b="0" dirty="0"/>
              <a:t>Should you all play at the same time and if so, how do you line up the mambo tune?</a:t>
            </a:r>
          </a:p>
        </p:txBody>
      </p:sp>
    </p:spTree>
    <p:extLst>
      <p:ext uri="{BB962C8B-B14F-4D97-AF65-F5344CB8AC3E}">
        <p14:creationId xmlns:p14="http://schemas.microsoft.com/office/powerpoint/2010/main" val="1486779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Curriculum checklist</a:t>
            </a:r>
          </a:p>
        </p:txBody>
      </p:sp>
      <p:sp>
        <p:nvSpPr>
          <p:cNvPr id="3" name="Text Placeholder 2"/>
          <p:cNvSpPr>
            <a:spLocks noGrp="1"/>
          </p:cNvSpPr>
          <p:nvPr>
            <p:ph type="body" idx="1"/>
          </p:nvPr>
        </p:nvSpPr>
        <p:spPr/>
        <p:txBody>
          <a:bodyPr>
            <a:normAutofit/>
          </a:bodyPr>
          <a:lstStyle/>
          <a:p>
            <a:pPr lvl="0"/>
            <a:r>
              <a:rPr lang="en-US" sz="2000" b="0" dirty="0" smtClean="0"/>
              <a:t>Learners will:</a:t>
            </a:r>
          </a:p>
          <a:p>
            <a:pPr lvl="0"/>
            <a:r>
              <a:rPr lang="en-GB" sz="2000" b="0" dirty="0"/>
              <a:t>•	play and perform in ensemble contexts, using voices and </a:t>
            </a:r>
            <a:r>
              <a:rPr lang="en-GB" sz="2000" b="0" dirty="0" smtClean="0"/>
              <a:t>	playing </a:t>
            </a:r>
            <a:r>
              <a:rPr lang="en-GB" sz="2000" b="0" dirty="0"/>
              <a:t>musical instruments</a:t>
            </a:r>
          </a:p>
          <a:p>
            <a:pPr lvl="0"/>
            <a:r>
              <a:rPr lang="en-GB" sz="2000" b="0" dirty="0"/>
              <a:t>•	improvise and compose music for a range of purposes using </a:t>
            </a:r>
            <a:r>
              <a:rPr lang="en-GB" sz="2000" b="0" dirty="0" smtClean="0"/>
              <a:t>	the </a:t>
            </a:r>
            <a:r>
              <a:rPr lang="en-GB" sz="2000" b="0" dirty="0"/>
              <a:t>interrelated dimensions of music</a:t>
            </a:r>
          </a:p>
          <a:p>
            <a:pPr lvl="0"/>
            <a:r>
              <a:rPr lang="en-GB" sz="2000" b="0" dirty="0"/>
              <a:t>•	listen with attention to detail and recall sounds with </a:t>
            </a:r>
            <a:r>
              <a:rPr lang="en-GB" sz="2000" b="0" dirty="0" smtClean="0"/>
              <a:t>	increasing </a:t>
            </a:r>
            <a:r>
              <a:rPr lang="en-GB" sz="2000" b="0" dirty="0"/>
              <a:t>aural memory</a:t>
            </a:r>
          </a:p>
          <a:p>
            <a:pPr marL="342900" indent="-342900">
              <a:buFont typeface="Wingdings" charset="2"/>
              <a:buChar char="§"/>
            </a:pPr>
            <a:endParaRPr lang="en-US" sz="2000" b="0" dirty="0"/>
          </a:p>
          <a:p>
            <a:endParaRPr lang="en-US" sz="2000" dirty="0"/>
          </a:p>
        </p:txBody>
      </p:sp>
      <p:sp>
        <p:nvSpPr>
          <p:cNvPr id="4" name="Footer Placeholder 3"/>
          <p:cNvSpPr>
            <a:spLocks noGrp="1"/>
          </p:cNvSpPr>
          <p:nvPr>
            <p:ph type="ftr" sz="quarter" idx="11"/>
          </p:nvPr>
        </p:nvSpPr>
        <p:spPr/>
        <p:txBody>
          <a:bodyPr/>
          <a:lstStyle/>
          <a:p>
            <a:r>
              <a:rPr lang="en-US" dirty="0"/>
              <a:t>Copyright : Words - Rachel Leach, Design - BBC</a:t>
            </a:r>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3</a:t>
            </a:fld>
            <a:endParaRPr lang="en-US" dirty="0"/>
          </a:p>
        </p:txBody>
      </p:sp>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6952215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2"/>
          </p:nvPr>
        </p:nvSpPr>
        <p:spPr/>
        <p:txBody>
          <a:bodyPr/>
          <a:lstStyle/>
          <a:p>
            <a:endParaRPr lang="en-US" dirty="0"/>
          </a:p>
        </p:txBody>
      </p:sp>
      <p:sp>
        <p:nvSpPr>
          <p:cNvPr id="3" name="Footer Placeholder 2"/>
          <p:cNvSpPr>
            <a:spLocks noGrp="1"/>
          </p:cNvSpPr>
          <p:nvPr>
            <p:ph type="ftr" sz="quarter" idx="3"/>
          </p:nvPr>
        </p:nvSpPr>
        <p:spPr/>
        <p:txBody>
          <a:bodyPr/>
          <a:lstStyle/>
          <a:p>
            <a:r>
              <a:rPr lang="en-US" dirty="0"/>
              <a:t>Copyright : Words - Rachel Leach, Design - BBC</a:t>
            </a:r>
          </a:p>
        </p:txBody>
      </p:sp>
      <p:sp>
        <p:nvSpPr>
          <p:cNvPr id="4" name="Slide Number Placeholder 3"/>
          <p:cNvSpPr>
            <a:spLocks noGrp="1"/>
          </p:cNvSpPr>
          <p:nvPr>
            <p:ph type="sldNum" sz="quarter" idx="4"/>
          </p:nvPr>
        </p:nvSpPr>
        <p:spPr/>
        <p:txBody>
          <a:bodyPr/>
          <a:lstStyle/>
          <a:p>
            <a:pPr algn="l"/>
            <a:fld id="{FCCA3061-2AE2-5E4F-A955-D3D92C168D6F}" type="slidenum">
              <a:rPr lang="en-US" smtClean="0"/>
              <a:pPr algn="l"/>
              <a:t>30</a:t>
            </a:fld>
            <a:endParaRPr lang="en-US" dirty="0"/>
          </a:p>
        </p:txBody>
      </p:sp>
      <p:sp>
        <p:nvSpPr>
          <p:cNvPr id="5" name="Title 4"/>
          <p:cNvSpPr>
            <a:spLocks noGrp="1"/>
          </p:cNvSpPr>
          <p:nvPr>
            <p:ph type="title"/>
          </p:nvPr>
        </p:nvSpPr>
        <p:spPr/>
        <p:txBody>
          <a:bodyPr>
            <a:normAutofit fontScale="90000"/>
          </a:bodyPr>
          <a:lstStyle/>
          <a:p>
            <a:r>
              <a:rPr lang="en-GB" dirty="0" smtClean="0"/>
              <a:t>Taking it further – cross-curricular activities</a:t>
            </a:r>
            <a:endParaRPr lang="en-GB" dirty="0"/>
          </a:p>
        </p:txBody>
      </p:sp>
      <p:sp>
        <p:nvSpPr>
          <p:cNvPr id="6" name="Content Placeholder 5"/>
          <p:cNvSpPr>
            <a:spLocks noGrp="1"/>
          </p:cNvSpPr>
          <p:nvPr>
            <p:ph idx="1"/>
          </p:nvPr>
        </p:nvSpPr>
        <p:spPr>
          <a:xfrm>
            <a:off x="1163081" y="2417773"/>
            <a:ext cx="7012582" cy="3737887"/>
          </a:xfrm>
        </p:spPr>
        <p:txBody>
          <a:bodyPr>
            <a:normAutofit/>
          </a:bodyPr>
          <a:lstStyle/>
          <a:p>
            <a:pPr lvl="0">
              <a:spcAft>
                <a:spcPts val="0"/>
              </a:spcAft>
            </a:pPr>
            <a:r>
              <a:rPr lang="en-GB" sz="3200" dirty="0" smtClean="0">
                <a:ea typeface="Abadi MT Condensed Light"/>
                <a:cs typeface="Abadi MT Condensed Light"/>
              </a:rPr>
              <a:t>LITERACY:</a:t>
            </a:r>
            <a:r>
              <a:rPr lang="en-GB" b="0" dirty="0" smtClean="0">
                <a:ea typeface="Abadi MT Condensed Light"/>
                <a:cs typeface="Abadi MT Condensed Light"/>
              </a:rPr>
              <a:t> Write another version of Romeo and Juliet. Where would you set it? What would the characters be called? Why are they fighting? What happens at the end?</a:t>
            </a:r>
          </a:p>
          <a:p>
            <a:pPr lvl="0">
              <a:spcAft>
                <a:spcPts val="0"/>
              </a:spcAft>
            </a:pPr>
            <a:r>
              <a:rPr lang="en-GB" b="0" dirty="0" smtClean="0">
                <a:ea typeface="Abadi MT Condensed Light"/>
                <a:cs typeface="Abadi MT Condensed Light"/>
              </a:rPr>
              <a:t> </a:t>
            </a:r>
            <a:endParaRPr lang="en-GB" dirty="0"/>
          </a:p>
        </p:txBody>
      </p:sp>
    </p:spTree>
    <p:extLst>
      <p:ext uri="{BB962C8B-B14F-4D97-AF65-F5344CB8AC3E}">
        <p14:creationId xmlns:p14="http://schemas.microsoft.com/office/powerpoint/2010/main" val="2403084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4602" y="910610"/>
            <a:ext cx="7012582" cy="937442"/>
          </a:xfrm>
        </p:spPr>
        <p:txBody>
          <a:bodyPr/>
          <a:lstStyle/>
          <a:p>
            <a:r>
              <a:rPr lang="en-US" dirty="0" smtClean="0"/>
              <a:t>Glossary of music terms</a:t>
            </a:r>
            <a:endParaRPr lang="en-US" dirty="0"/>
          </a:p>
        </p:txBody>
      </p:sp>
      <p:graphicFrame>
        <p:nvGraphicFramePr>
          <p:cNvPr id="4" name="Table Placeholder 3"/>
          <p:cNvGraphicFramePr>
            <a:graphicFrameLocks noGrp="1"/>
          </p:cNvGraphicFramePr>
          <p:nvPr>
            <p:ph type="tbl" sz="quarter" idx="13"/>
            <p:extLst>
              <p:ext uri="{D42A27DB-BD31-4B8C-83A1-F6EECF244321}">
                <p14:modId xmlns:p14="http://schemas.microsoft.com/office/powerpoint/2010/main" val="1042264955"/>
              </p:ext>
            </p:extLst>
          </p:nvPr>
        </p:nvGraphicFramePr>
        <p:xfrm>
          <a:off x="1044602" y="2015611"/>
          <a:ext cx="7354530" cy="2628071"/>
        </p:xfrm>
        <a:graphic>
          <a:graphicData uri="http://schemas.openxmlformats.org/drawingml/2006/table">
            <a:tbl>
              <a:tblPr firstRow="1" bandRow="1">
                <a:tableStyleId>{5C22544A-7EE6-4342-B048-85BDC9FD1C3A}</a:tableStyleId>
              </a:tblPr>
              <a:tblGrid>
                <a:gridCol w="2645099"/>
                <a:gridCol w="4709431"/>
              </a:tblGrid>
              <a:tr h="398058">
                <a:tc>
                  <a:txBody>
                    <a:bodyPr/>
                    <a:lstStyle/>
                    <a:p>
                      <a:r>
                        <a:rPr lang="en-US" dirty="0" smtClean="0"/>
                        <a:t>Term</a:t>
                      </a:r>
                      <a:endParaRPr lang="en-US" dirty="0"/>
                    </a:p>
                  </a:txBody>
                  <a:tcPr/>
                </a:tc>
                <a:tc>
                  <a:txBody>
                    <a:bodyPr/>
                    <a:lstStyle/>
                    <a:p>
                      <a:r>
                        <a:rPr lang="en-US" dirty="0" smtClean="0"/>
                        <a:t>Definition</a:t>
                      </a:r>
                      <a:endParaRPr lang="en-US" dirty="0"/>
                    </a:p>
                  </a:txBody>
                  <a:tcPr/>
                </a:tc>
              </a:tr>
              <a:tr h="398058">
                <a:tc>
                  <a:txBody>
                    <a:bodyPr/>
                    <a:lstStyle/>
                    <a:p>
                      <a:r>
                        <a:rPr lang="en-US" sz="1400" b="1" dirty="0" smtClean="0">
                          <a:effectLst/>
                          <a:latin typeface="+mn-lt"/>
                          <a:ea typeface="MS Mincho"/>
                          <a:cs typeface="Arial"/>
                        </a:rPr>
                        <a:t>Glissando</a:t>
                      </a:r>
                      <a:endParaRPr lang="en-US" sz="1400" b="1" dirty="0"/>
                    </a:p>
                  </a:txBody>
                  <a:tcPr/>
                </a:tc>
                <a:tc>
                  <a:txBody>
                    <a:bodyPr/>
                    <a:lstStyle/>
                    <a:p>
                      <a:r>
                        <a:rPr lang="en-US" sz="1200" dirty="0" smtClean="0">
                          <a:effectLst/>
                          <a:latin typeface="+mn-lt"/>
                          <a:ea typeface="MS Mincho"/>
                          <a:cs typeface="Arial"/>
                        </a:rPr>
                        <a:t>a ‘slide’ between notes, i.e. when a beater is swiped over the notes of a xylophone. (The most famous glissandos are played by trombones)</a:t>
                      </a:r>
                      <a:endParaRPr lang="en-US" sz="1200" dirty="0"/>
                    </a:p>
                  </a:txBody>
                  <a:tcPr/>
                </a:tc>
              </a:tr>
              <a:tr h="383757">
                <a:tc>
                  <a:txBody>
                    <a:bodyPr/>
                    <a:lstStyle/>
                    <a:p>
                      <a:r>
                        <a:rPr lang="en-US" sz="1400" b="1" dirty="0" smtClean="0">
                          <a:effectLst/>
                          <a:latin typeface="+mn-lt"/>
                          <a:ea typeface="MS Mincho"/>
                          <a:cs typeface="Arial"/>
                        </a:rPr>
                        <a:t>Jam</a:t>
                      </a:r>
                      <a:endParaRPr lang="en-US" sz="1400" b="1" dirty="0"/>
                    </a:p>
                  </a:txBody>
                  <a:tcPr/>
                </a:tc>
                <a:tc>
                  <a:txBody>
                    <a:bodyPr/>
                    <a:lstStyle/>
                    <a:p>
                      <a:pPr>
                        <a:spcAft>
                          <a:spcPts val="0"/>
                        </a:spcAft>
                      </a:pPr>
                      <a:r>
                        <a:rPr lang="en-GB" sz="1200" dirty="0" smtClean="0">
                          <a:effectLst/>
                          <a:latin typeface="+mn-lt"/>
                          <a:ea typeface="MS Mincho"/>
                          <a:cs typeface="Arial"/>
                        </a:rPr>
                        <a:t>a quick, informal and instant way of putting musical ideas together</a:t>
                      </a:r>
                      <a:endParaRPr lang="en-GB" sz="1200" dirty="0">
                        <a:effectLst/>
                        <a:latin typeface="+mn-lt"/>
                        <a:ea typeface="MS Mincho"/>
                        <a:cs typeface="Arial"/>
                      </a:endParaRPr>
                    </a:p>
                  </a:txBody>
                  <a:tcPr/>
                </a:tc>
              </a:tr>
              <a:tr h="398058">
                <a:tc>
                  <a:txBody>
                    <a:bodyPr/>
                    <a:lstStyle/>
                    <a:p>
                      <a:r>
                        <a:rPr lang="en-US" sz="1400" b="1" dirty="0" smtClean="0">
                          <a:effectLst/>
                          <a:latin typeface="+mn-lt"/>
                          <a:ea typeface="MS Mincho"/>
                          <a:cs typeface="Arial"/>
                        </a:rPr>
                        <a:t>Pitched percussion</a:t>
                      </a:r>
                      <a:endParaRPr lang="en-US" sz="1400" b="1" dirty="0"/>
                    </a:p>
                  </a:txBody>
                  <a:tcPr/>
                </a:tc>
                <a:tc>
                  <a:txBody>
                    <a:bodyPr/>
                    <a:lstStyle/>
                    <a:p>
                      <a:r>
                        <a:rPr lang="en-US" sz="1200" dirty="0" smtClean="0">
                          <a:effectLst/>
                          <a:latin typeface="+mn-lt"/>
                          <a:ea typeface="MS Mincho"/>
                          <a:cs typeface="Arial"/>
                        </a:rPr>
                        <a:t>percussion instruments that can play different pitches – xylophones, glockenspiels, chime bars etc.</a:t>
                      </a:r>
                      <a:endParaRPr lang="en-US" sz="1200" dirty="0"/>
                    </a:p>
                  </a:txBody>
                  <a:tcPr/>
                </a:tc>
              </a:tr>
              <a:tr h="398058">
                <a:tc>
                  <a:txBody>
                    <a:bodyPr/>
                    <a:lstStyle/>
                    <a:p>
                      <a:r>
                        <a:rPr lang="en-US" sz="1400" b="1" dirty="0" smtClean="0">
                          <a:effectLst/>
                          <a:latin typeface="+mn-lt"/>
                          <a:ea typeface="MS Mincho"/>
                          <a:cs typeface="Arial"/>
                        </a:rPr>
                        <a:t>Pulse</a:t>
                      </a:r>
                      <a:endParaRPr lang="en-US" sz="1400" b="1" dirty="0"/>
                    </a:p>
                  </a:txBody>
                  <a:tcPr/>
                </a:tc>
                <a:tc>
                  <a:txBody>
                    <a:bodyPr/>
                    <a:lstStyle/>
                    <a:p>
                      <a:r>
                        <a:rPr lang="en-GB" sz="1200" kern="1200" dirty="0" smtClean="0">
                          <a:solidFill>
                            <a:schemeClr val="dk1"/>
                          </a:solidFill>
                          <a:effectLst/>
                          <a:latin typeface="+mn-lt"/>
                          <a:ea typeface="+mn-ea"/>
                          <a:cs typeface="+mn-cs"/>
                        </a:rPr>
                        <a:t>the steady ‘beat’ under much music made up of notes of the same length (like a ticking clock)</a:t>
                      </a:r>
                      <a:endParaRPr lang="en-GB" sz="1200" kern="1200" dirty="0">
                        <a:solidFill>
                          <a:schemeClr val="dk1"/>
                        </a:solidFill>
                        <a:effectLst/>
                        <a:latin typeface="+mn-lt"/>
                        <a:ea typeface="+mn-ea"/>
                        <a:cs typeface="+mn-cs"/>
                      </a:endParaRPr>
                    </a:p>
                  </a:txBody>
                  <a:tcPr/>
                </a:tc>
              </a:tr>
              <a:tr h="474656">
                <a:tc>
                  <a:txBody>
                    <a:bodyPr/>
                    <a:lstStyle/>
                    <a:p>
                      <a:r>
                        <a:rPr lang="en-US" sz="1400" b="1" dirty="0" smtClean="0"/>
                        <a:t>Unpitched percussion</a:t>
                      </a:r>
                      <a:endParaRPr lang="en-US" sz="14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latin typeface="+mn-lt"/>
                          <a:ea typeface="MS Mincho"/>
                          <a:cs typeface="Arial"/>
                        </a:rPr>
                        <a:t>percussion instruments that can only make a limited number of sounds – drums, shakers woodblocks, tambourine etc.</a:t>
                      </a:r>
                      <a:endParaRPr lang="en-US" sz="1200" dirty="0"/>
                    </a:p>
                  </a:txBody>
                  <a:tcPr/>
                </a:tc>
              </a:tr>
            </a:tbl>
          </a:graphicData>
        </a:graphic>
      </p:graphicFrame>
      <p:sp>
        <p:nvSpPr>
          <p:cNvPr id="3" name="Footer Placeholder 2"/>
          <p:cNvSpPr>
            <a:spLocks noGrp="1"/>
          </p:cNvSpPr>
          <p:nvPr>
            <p:ph type="ftr" sz="quarter" idx="11"/>
          </p:nvPr>
        </p:nvSpPr>
        <p:spPr/>
        <p:txBody>
          <a:bodyPr/>
          <a:lstStyle/>
          <a:p>
            <a:r>
              <a:rPr lang="en-US" dirty="0"/>
              <a:t>Copyright : Words - Rachel Leach, Design - BBC</a:t>
            </a:r>
          </a:p>
        </p:txBody>
      </p:sp>
      <p:sp>
        <p:nvSpPr>
          <p:cNvPr id="5" name="Slide Number Placeholder 4"/>
          <p:cNvSpPr>
            <a:spLocks noGrp="1"/>
          </p:cNvSpPr>
          <p:nvPr>
            <p:ph type="sldNum" sz="quarter" idx="12"/>
          </p:nvPr>
        </p:nvSpPr>
        <p:spPr/>
        <p:txBody>
          <a:bodyPr/>
          <a:lstStyle/>
          <a:p>
            <a:pPr algn="l"/>
            <a:fld id="{FCCA3061-2AE2-5E4F-A955-D3D92C168D6F}" type="slidenum">
              <a:rPr lang="en-US" smtClean="0"/>
              <a:pPr algn="l"/>
              <a:t>4</a:t>
            </a:fld>
            <a:endParaRPr lang="en-US" dirty="0"/>
          </a:p>
        </p:txBody>
      </p:sp>
      <p:sp>
        <p:nvSpPr>
          <p:cNvPr id="6" name="Date Placeholder 5"/>
          <p:cNvSpPr>
            <a:spLocks noGrp="1"/>
          </p:cNvSpPr>
          <p:nvPr>
            <p:ph type="dt" sz="half" idx="10"/>
          </p:nvPr>
        </p:nvSpPr>
        <p:spPr/>
        <p:txBody>
          <a:bodyPr/>
          <a:lstStyle/>
          <a:p>
            <a:endParaRPr lang="en-US" dirty="0"/>
          </a:p>
        </p:txBody>
      </p:sp>
    </p:spTree>
    <p:extLst>
      <p:ext uri="{BB962C8B-B14F-4D97-AF65-F5344CB8AC3E}">
        <p14:creationId xmlns:p14="http://schemas.microsoft.com/office/powerpoint/2010/main" val="257431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944563" y="2859338"/>
            <a:ext cx="7023100" cy="1370012"/>
          </a:xfrm>
        </p:spPr>
        <p:txBody>
          <a:bodyPr/>
          <a:lstStyle/>
          <a:p>
            <a:pPr algn="ctr"/>
            <a:r>
              <a:rPr lang="en-GB" sz="4000" dirty="0" smtClean="0"/>
              <a:t>Lesson 1</a:t>
            </a:r>
          </a:p>
          <a:p>
            <a:pPr algn="ctr"/>
            <a:r>
              <a:rPr lang="en-GB" dirty="0" smtClean="0"/>
              <a:t>Watching and </a:t>
            </a:r>
            <a:r>
              <a:rPr lang="en-GB" dirty="0"/>
              <a:t>l</a:t>
            </a:r>
            <a:r>
              <a:rPr lang="en-GB" dirty="0" smtClean="0"/>
              <a:t>istening</a:t>
            </a:r>
            <a:endParaRPr lang="en-GB" dirty="0"/>
          </a:p>
        </p:txBody>
      </p:sp>
      <p:sp>
        <p:nvSpPr>
          <p:cNvPr id="4" name="Text Placeholder 3"/>
          <p:cNvSpPr>
            <a:spLocks noGrp="1"/>
          </p:cNvSpPr>
          <p:nvPr>
            <p:ph type="body" sz="quarter" idx="15"/>
          </p:nvPr>
        </p:nvSpPr>
        <p:spPr/>
        <p:txBody>
          <a:bodyPr/>
          <a:lstStyle/>
          <a:p>
            <a:pPr algn="ctr"/>
            <a:r>
              <a:rPr lang="en-GB" sz="1000" dirty="0" smtClean="0"/>
              <a:t>Copyright Rachel Leach &amp; BBC</a:t>
            </a:r>
            <a:endParaRPr lang="en-GB" sz="1000" dirty="0"/>
          </a:p>
        </p:txBody>
      </p:sp>
    </p:spTree>
    <p:extLst>
      <p:ext uri="{BB962C8B-B14F-4D97-AF65-F5344CB8AC3E}">
        <p14:creationId xmlns:p14="http://schemas.microsoft.com/office/powerpoint/2010/main" val="1219256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LESSON 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a:t>
            </a:r>
            <a:r>
              <a:rPr lang="en-US" dirty="0" smtClean="0"/>
              <a:t>BBC</a:t>
            </a:r>
            <a:endParaRPr lang="en-US" dirty="0"/>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6</a:t>
            </a:fld>
            <a:endParaRPr lang="en-US" dirty="0"/>
          </a:p>
        </p:txBody>
      </p:sp>
      <p:sp>
        <p:nvSpPr>
          <p:cNvPr id="5" name="Title 4"/>
          <p:cNvSpPr>
            <a:spLocks noGrp="1"/>
          </p:cNvSpPr>
          <p:nvPr>
            <p:ph type="title"/>
          </p:nvPr>
        </p:nvSpPr>
        <p:spPr/>
        <p:txBody>
          <a:bodyPr/>
          <a:lstStyle/>
          <a:p>
            <a:r>
              <a:rPr lang="en-GB" dirty="0" smtClean="0"/>
              <a:t>Background – the composer</a:t>
            </a:r>
            <a:endParaRPr lang="en-GB" dirty="0"/>
          </a:p>
        </p:txBody>
      </p:sp>
      <p:sp>
        <p:nvSpPr>
          <p:cNvPr id="6" name="Content Placeholder 5"/>
          <p:cNvSpPr>
            <a:spLocks noGrp="1"/>
          </p:cNvSpPr>
          <p:nvPr>
            <p:ph idx="1"/>
          </p:nvPr>
        </p:nvSpPr>
        <p:spPr>
          <a:xfrm>
            <a:off x="4577924" y="2056571"/>
            <a:ext cx="3479260" cy="3616641"/>
          </a:xfrm>
        </p:spPr>
        <p:txBody>
          <a:bodyPr>
            <a:normAutofit fontScale="70000" lnSpcReduction="20000"/>
          </a:bodyPr>
          <a:lstStyle/>
          <a:p>
            <a:r>
              <a:rPr lang="en-US" dirty="0">
                <a:ea typeface="MS Mincho"/>
                <a:cs typeface="Arial"/>
              </a:rPr>
              <a:t>Leonard </a:t>
            </a:r>
            <a:r>
              <a:rPr lang="en-US" dirty="0" smtClean="0">
                <a:ea typeface="MS Mincho"/>
                <a:cs typeface="Arial"/>
              </a:rPr>
              <a:t>BERNSTEIN</a:t>
            </a:r>
          </a:p>
          <a:p>
            <a:r>
              <a:rPr lang="en-US" dirty="0" smtClean="0">
                <a:ea typeface="MS Mincho"/>
                <a:cs typeface="Arial"/>
              </a:rPr>
              <a:t>(1918 </a:t>
            </a:r>
            <a:r>
              <a:rPr lang="en-US" dirty="0">
                <a:ea typeface="MS Mincho"/>
                <a:cs typeface="Arial"/>
              </a:rPr>
              <a:t>- 1990</a:t>
            </a:r>
            <a:r>
              <a:rPr lang="en-US" dirty="0" smtClean="0">
                <a:ea typeface="MS Mincho"/>
                <a:cs typeface="Arial"/>
              </a:rPr>
              <a:t>)</a:t>
            </a:r>
          </a:p>
          <a:p>
            <a:endParaRPr lang="en-US" dirty="0" smtClean="0">
              <a:ea typeface="MS Mincho"/>
              <a:cs typeface="Arial"/>
            </a:endParaRPr>
          </a:p>
          <a:p>
            <a:pPr marL="457200" lvl="0" indent="-457200" fontAlgn="base">
              <a:buFont typeface="Arial" panose="020B0604020202020204" pitchFamily="34" charset="0"/>
              <a:buChar char="•"/>
            </a:pPr>
            <a:r>
              <a:rPr lang="en-GB" b="0" dirty="0" smtClean="0"/>
              <a:t>American </a:t>
            </a:r>
            <a:r>
              <a:rPr lang="en-GB" b="0" dirty="0"/>
              <a:t>composer, pianist, conductor, educator</a:t>
            </a:r>
          </a:p>
          <a:p>
            <a:pPr marL="457200" lvl="0" indent="-457200" fontAlgn="base">
              <a:buFont typeface="Arial" panose="020B0604020202020204" pitchFamily="34" charset="0"/>
              <a:buChar char="•"/>
            </a:pPr>
            <a:r>
              <a:rPr lang="en-GB" b="0" dirty="0" smtClean="0"/>
              <a:t>Wrote </a:t>
            </a:r>
            <a:r>
              <a:rPr lang="en-GB" b="0" dirty="0"/>
              <a:t>musicals, operas, songs, symphonies and film scores</a:t>
            </a:r>
          </a:p>
          <a:p>
            <a:pPr marL="457200" lvl="0" indent="-457200" fontAlgn="base">
              <a:buFont typeface="Arial" panose="020B0604020202020204" pitchFamily="34" charset="0"/>
              <a:buChar char="•"/>
            </a:pPr>
            <a:r>
              <a:rPr lang="en-GB" b="0" dirty="0" smtClean="0"/>
              <a:t>Had </a:t>
            </a:r>
            <a:r>
              <a:rPr lang="en-GB" b="0" dirty="0"/>
              <a:t>a popular TV show in which he explained music to children</a:t>
            </a:r>
          </a:p>
          <a:p>
            <a:endParaRPr lang="en-GB" dirty="0"/>
          </a:p>
        </p:txBody>
      </p:sp>
      <p:pic>
        <p:nvPicPr>
          <p:cNvPr id="1028" name="Picture 4" descr="Image result for bernste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636" y="1820656"/>
            <a:ext cx="3305175" cy="4238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910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7</a:t>
            </a:fld>
            <a:endParaRPr lang="en-US" dirty="0"/>
          </a:p>
        </p:txBody>
      </p:sp>
      <p:sp>
        <p:nvSpPr>
          <p:cNvPr id="5" name="Title 4"/>
          <p:cNvSpPr>
            <a:spLocks noGrp="1"/>
          </p:cNvSpPr>
          <p:nvPr>
            <p:ph type="title"/>
          </p:nvPr>
        </p:nvSpPr>
        <p:spPr/>
        <p:txBody>
          <a:bodyPr/>
          <a:lstStyle/>
          <a:p>
            <a:r>
              <a:rPr lang="en-GB" dirty="0" smtClean="0"/>
              <a:t>Background – the music</a:t>
            </a:r>
            <a:endParaRPr lang="en-GB" dirty="0"/>
          </a:p>
        </p:txBody>
      </p:sp>
      <p:sp>
        <p:nvSpPr>
          <p:cNvPr id="6" name="Content Placeholder 5"/>
          <p:cNvSpPr>
            <a:spLocks noGrp="1"/>
          </p:cNvSpPr>
          <p:nvPr>
            <p:ph idx="1"/>
          </p:nvPr>
        </p:nvSpPr>
        <p:spPr>
          <a:xfrm>
            <a:off x="1044602" y="2115564"/>
            <a:ext cx="3479260" cy="4069592"/>
          </a:xfrm>
        </p:spPr>
        <p:txBody>
          <a:bodyPr>
            <a:normAutofit fontScale="92500" lnSpcReduction="20000"/>
          </a:bodyPr>
          <a:lstStyle/>
          <a:p>
            <a:r>
              <a:rPr lang="en-GB" dirty="0"/>
              <a:t>‘Mambo’ from West Side </a:t>
            </a:r>
            <a:r>
              <a:rPr lang="en-GB" dirty="0" smtClean="0"/>
              <a:t>Story</a:t>
            </a:r>
          </a:p>
          <a:p>
            <a:endParaRPr lang="en-US" sz="1200" dirty="0" smtClean="0"/>
          </a:p>
          <a:p>
            <a:pPr lvl="2" fontAlgn="base"/>
            <a:r>
              <a:rPr lang="en-GB" dirty="0" smtClean="0"/>
              <a:t>Written </a:t>
            </a:r>
            <a:r>
              <a:rPr lang="en-GB" dirty="0"/>
              <a:t>in 1957 for a musical re-telling of Romeo &amp; Juliet</a:t>
            </a:r>
          </a:p>
          <a:p>
            <a:pPr lvl="2" fontAlgn="base"/>
            <a:r>
              <a:rPr lang="en-GB" dirty="0" smtClean="0"/>
              <a:t>The </a:t>
            </a:r>
            <a:r>
              <a:rPr lang="en-GB" dirty="0"/>
              <a:t>story is set in New York and about rival gangs – the Jets and the Sharks</a:t>
            </a:r>
          </a:p>
          <a:p>
            <a:pPr lvl="2" fontAlgn="base"/>
            <a:r>
              <a:rPr lang="en-GB" dirty="0" smtClean="0"/>
              <a:t>Much </a:t>
            </a:r>
            <a:r>
              <a:rPr lang="en-GB" dirty="0"/>
              <a:t>of the music is inspired by Central American (Latin) rhythms</a:t>
            </a:r>
          </a:p>
          <a:p>
            <a:endParaRPr lang="en-GB" dirty="0"/>
          </a:p>
        </p:txBody>
      </p:sp>
      <p:pic>
        <p:nvPicPr>
          <p:cNvPr id="2050" name="Picture 2" descr="Image result for west side story bernst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952" y="2271866"/>
            <a:ext cx="3125911" cy="3155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5946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8</a:t>
            </a:fld>
            <a:endParaRPr lang="en-US" dirty="0"/>
          </a:p>
        </p:txBody>
      </p:sp>
      <p:sp>
        <p:nvSpPr>
          <p:cNvPr id="5" name="Title 4"/>
          <p:cNvSpPr>
            <a:spLocks noGrp="1"/>
          </p:cNvSpPr>
          <p:nvPr>
            <p:ph type="title"/>
          </p:nvPr>
        </p:nvSpPr>
        <p:spPr/>
        <p:txBody>
          <a:bodyPr>
            <a:normAutofit/>
          </a:bodyPr>
          <a:lstStyle/>
          <a:p>
            <a:pPr algn="ctr"/>
            <a:r>
              <a:rPr lang="en-GB" dirty="0"/>
              <a:t>W</a:t>
            </a:r>
            <a:r>
              <a:rPr lang="en-GB" dirty="0" smtClean="0"/>
              <a:t>atch </a:t>
            </a:r>
            <a:r>
              <a:rPr lang="en-GB" dirty="0"/>
              <a:t>the </a:t>
            </a:r>
            <a:r>
              <a:rPr lang="en-GB" dirty="0" smtClean="0"/>
              <a:t>orchestral </a:t>
            </a:r>
            <a:r>
              <a:rPr lang="en-GB" dirty="0"/>
              <a:t>performance</a:t>
            </a:r>
          </a:p>
        </p:txBody>
      </p:sp>
      <p:sp>
        <p:nvSpPr>
          <p:cNvPr id="6" name="Content Placeholder 5"/>
          <p:cNvSpPr>
            <a:spLocks noGrp="1"/>
          </p:cNvSpPr>
          <p:nvPr>
            <p:ph idx="1"/>
          </p:nvPr>
        </p:nvSpPr>
        <p:spPr/>
        <p:txBody>
          <a:bodyPr>
            <a:normAutofit fontScale="92500"/>
          </a:bodyPr>
          <a:lstStyle/>
          <a:p>
            <a:pPr algn="ctr"/>
            <a:r>
              <a:rPr lang="en-GB" u="sng" dirty="0">
                <a:hlinkClick r:id="rId3"/>
              </a:rPr>
              <a:t>https://www.bbc.co.uk/programmes/p03bvq37</a:t>
            </a:r>
            <a:endParaRPr lang="en-GB" dirty="0"/>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0384" t="27717" r="21337" b="31918"/>
          <a:stretch/>
        </p:blipFill>
        <p:spPr bwMode="auto">
          <a:xfrm>
            <a:off x="1305095" y="2094270"/>
            <a:ext cx="6561717" cy="2851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5577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LESSON </a:t>
            </a:r>
            <a:r>
              <a:rPr lang="en-US" dirty="0" smtClean="0"/>
              <a:t>1</a:t>
            </a:r>
            <a:endParaRPr lang="en-US" dirty="0"/>
          </a:p>
        </p:txBody>
      </p:sp>
      <p:sp>
        <p:nvSpPr>
          <p:cNvPr id="3" name="Footer Placeholder 2"/>
          <p:cNvSpPr>
            <a:spLocks noGrp="1"/>
          </p:cNvSpPr>
          <p:nvPr>
            <p:ph type="ftr" sz="quarter" idx="11"/>
          </p:nvPr>
        </p:nvSpPr>
        <p:spPr/>
        <p:txBody>
          <a:bodyPr/>
          <a:lstStyle/>
          <a:p>
            <a:r>
              <a:rPr lang="en-US" dirty="0"/>
              <a:t>Copyright : Words - Rachel Leach, Design - BBC</a:t>
            </a:r>
          </a:p>
        </p:txBody>
      </p:sp>
      <p:sp>
        <p:nvSpPr>
          <p:cNvPr id="4" name="Slide Number Placeholder 3"/>
          <p:cNvSpPr>
            <a:spLocks noGrp="1"/>
          </p:cNvSpPr>
          <p:nvPr>
            <p:ph type="sldNum" sz="quarter" idx="12"/>
          </p:nvPr>
        </p:nvSpPr>
        <p:spPr/>
        <p:txBody>
          <a:bodyPr/>
          <a:lstStyle/>
          <a:p>
            <a:pPr algn="l"/>
            <a:fld id="{FCCA3061-2AE2-5E4F-A955-D3D92C168D6F}" type="slidenum">
              <a:rPr lang="en-US" smtClean="0"/>
              <a:pPr algn="l"/>
              <a:t>9</a:t>
            </a:fld>
            <a:endParaRPr lang="en-US" dirty="0"/>
          </a:p>
        </p:txBody>
      </p:sp>
      <p:sp>
        <p:nvSpPr>
          <p:cNvPr id="5" name="Title 4"/>
          <p:cNvSpPr>
            <a:spLocks noGrp="1"/>
          </p:cNvSpPr>
          <p:nvPr>
            <p:ph type="title"/>
          </p:nvPr>
        </p:nvSpPr>
        <p:spPr>
          <a:xfrm>
            <a:off x="789455" y="2798096"/>
            <a:ext cx="7012582" cy="2487562"/>
          </a:xfrm>
        </p:spPr>
        <p:txBody>
          <a:bodyPr>
            <a:normAutofit fontScale="90000"/>
          </a:bodyPr>
          <a:lstStyle/>
          <a:p>
            <a:pPr marL="457200" lvl="0" indent="-457200">
              <a:buFont typeface="Arial" panose="020B0604020202020204" pitchFamily="34" charset="0"/>
              <a:buChar char="•"/>
            </a:pPr>
            <a:r>
              <a:rPr lang="en-GB" b="0" dirty="0"/>
              <a:t>Did you like the </a:t>
            </a:r>
            <a:r>
              <a:rPr lang="en-GB" b="0" dirty="0" smtClean="0"/>
              <a:t>film?</a:t>
            </a:r>
            <a:br>
              <a:rPr lang="en-GB" b="0" dirty="0" smtClean="0"/>
            </a:br>
            <a:r>
              <a:rPr lang="en-GB" b="0" dirty="0" smtClean="0"/>
              <a:t/>
            </a:r>
            <a:br>
              <a:rPr lang="en-GB" b="0" dirty="0" smtClean="0"/>
            </a:br>
            <a:r>
              <a:rPr lang="en-GB" b="0" dirty="0" smtClean="0"/>
              <a:t>What </a:t>
            </a:r>
            <a:r>
              <a:rPr lang="en-GB" b="0" dirty="0"/>
              <a:t>was your favourite </a:t>
            </a:r>
            <a:r>
              <a:rPr lang="en-GB" b="0" dirty="0" smtClean="0"/>
              <a:t>part?</a:t>
            </a:r>
            <a:r>
              <a:rPr lang="en-GB" b="0" dirty="0"/>
              <a:t/>
            </a:r>
            <a:br>
              <a:rPr lang="en-GB" b="0" dirty="0"/>
            </a:br>
            <a:r>
              <a:rPr lang="en-GB" b="0" dirty="0" smtClean="0"/>
              <a:t/>
            </a:r>
            <a:br>
              <a:rPr lang="en-GB" b="0" dirty="0" smtClean="0"/>
            </a:br>
            <a:r>
              <a:rPr lang="en-GB" b="0" dirty="0" smtClean="0"/>
              <a:t>What </a:t>
            </a:r>
            <a:r>
              <a:rPr lang="en-GB" b="0" dirty="0"/>
              <a:t>might the music be describing?</a:t>
            </a:r>
          </a:p>
        </p:txBody>
      </p:sp>
      <p:sp>
        <p:nvSpPr>
          <p:cNvPr id="10" name="Title 4"/>
          <p:cNvSpPr txBox="1">
            <a:spLocks/>
          </p:cNvSpPr>
          <p:nvPr/>
        </p:nvSpPr>
        <p:spPr>
          <a:xfrm>
            <a:off x="1226989" y="1515291"/>
            <a:ext cx="7012582" cy="937442"/>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b="1" i="0" kern="1200" baseline="0">
                <a:solidFill>
                  <a:schemeClr val="tx1"/>
                </a:solidFill>
                <a:latin typeface="+mj-lt"/>
                <a:ea typeface="+mj-ea"/>
                <a:cs typeface="+mj-cs"/>
              </a:defRPr>
            </a:lvl1pPr>
          </a:lstStyle>
          <a:p>
            <a:pPr algn="ctr"/>
            <a:r>
              <a:rPr lang="en-GB" sz="4000" dirty="0" smtClean="0"/>
              <a:t>Response</a:t>
            </a:r>
            <a:endParaRPr lang="en-GB" sz="4000" dirty="0"/>
          </a:p>
        </p:txBody>
      </p:sp>
    </p:spTree>
    <p:extLst>
      <p:ext uri="{BB962C8B-B14F-4D97-AF65-F5344CB8AC3E}">
        <p14:creationId xmlns:p14="http://schemas.microsoft.com/office/powerpoint/2010/main" val="1940442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nP 2017 Test v2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TenP 2017 Test v2b.potx</Template>
  <TotalTime>1982</TotalTime>
  <Words>1369</Words>
  <Application>Microsoft Office PowerPoint</Application>
  <PresentationFormat>On-screen Show (4:3)</PresentationFormat>
  <Paragraphs>809</Paragraphs>
  <Slides>30</Slides>
  <Notes>28</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TenP 2017 Test v2b</vt:lpstr>
      <vt:lpstr>Office Theme</vt:lpstr>
      <vt:lpstr>PowerPoint Presentation</vt:lpstr>
      <vt:lpstr>Lesson outcomes</vt:lpstr>
      <vt:lpstr>Curriculum checklist</vt:lpstr>
      <vt:lpstr>Glossary of music terms</vt:lpstr>
      <vt:lpstr>PowerPoint Presentation</vt:lpstr>
      <vt:lpstr>Background – the composer</vt:lpstr>
      <vt:lpstr>Background – the music</vt:lpstr>
      <vt:lpstr>Watch the orchestral performance</vt:lpstr>
      <vt:lpstr>Did you like the film?  What was your favourite part?  What might the music be describing?</vt:lpstr>
      <vt:lpstr>Let’s draw!</vt:lpstr>
      <vt:lpstr>PowerPoint Presentation</vt:lpstr>
      <vt:lpstr>PowerPoint Presentation</vt:lpstr>
      <vt:lpstr>Make your own Latin dance music!</vt:lpstr>
      <vt:lpstr>PowerPoint Presentation</vt:lpstr>
      <vt:lpstr> Let’s start with the pulse… </vt:lpstr>
      <vt:lpstr> Let’s start with the pulse… </vt:lpstr>
      <vt:lpstr>PowerPoint Presentation</vt:lpstr>
      <vt:lpstr>PowerPoint Presentation</vt:lpstr>
      <vt:lpstr>Remember this?</vt:lpstr>
      <vt:lpstr>Bernstein’s rhythmic patterns</vt:lpstr>
      <vt:lpstr>Let’s jam!</vt:lpstr>
      <vt:lpstr>PowerPoint Presentation</vt:lpstr>
      <vt:lpstr>Remember to shout!</vt:lpstr>
      <vt:lpstr>Now try performing the rhythm like this:</vt:lpstr>
      <vt:lpstr>We only need 4 notes to make Bernstein’s tune</vt:lpstr>
      <vt:lpstr>Make a short piece using:</vt:lpstr>
      <vt:lpstr>PowerPoint Presentation</vt:lpstr>
      <vt:lpstr>Do you remember?</vt:lpstr>
      <vt:lpstr>Structure your pieces</vt:lpstr>
      <vt:lpstr>Taking it further – cross-curricular activities</vt:lpstr>
    </vt:vector>
  </TitlesOfParts>
  <Company>BBC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Warmington</dc:creator>
  <cp:lastModifiedBy>Sian Bateman</cp:lastModifiedBy>
  <cp:revision>93</cp:revision>
  <dcterms:created xsi:type="dcterms:W3CDTF">2017-08-23T12:43:02Z</dcterms:created>
  <dcterms:modified xsi:type="dcterms:W3CDTF">2018-08-03T14:23:58Z</dcterms:modified>
</cp:coreProperties>
</file>