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1"/>
    <p:sldMasterId id="2147483648" r:id="rId2"/>
  </p:sldMasterIdLst>
  <p:notesMasterIdLst>
    <p:notesMasterId r:id="rId29"/>
  </p:notesMasterIdLst>
  <p:handoutMasterIdLst>
    <p:handoutMasterId r:id="rId30"/>
  </p:handoutMasterIdLst>
  <p:sldIdLst>
    <p:sldId id="257" r:id="rId3"/>
    <p:sldId id="256" r:id="rId4"/>
    <p:sldId id="259" r:id="rId5"/>
    <p:sldId id="260" r:id="rId6"/>
    <p:sldId id="268" r:id="rId7"/>
    <p:sldId id="263" r:id="rId8"/>
    <p:sldId id="264" r:id="rId9"/>
    <p:sldId id="266" r:id="rId10"/>
    <p:sldId id="267" r:id="rId11"/>
    <p:sldId id="269" r:id="rId12"/>
    <p:sldId id="274" r:id="rId13"/>
    <p:sldId id="272" r:id="rId14"/>
    <p:sldId id="307" r:id="rId15"/>
    <p:sldId id="275" r:id="rId16"/>
    <p:sldId id="276" r:id="rId17"/>
    <p:sldId id="278" r:id="rId18"/>
    <p:sldId id="308" r:id="rId19"/>
    <p:sldId id="283" r:id="rId20"/>
    <p:sldId id="284" r:id="rId21"/>
    <p:sldId id="305" r:id="rId22"/>
    <p:sldId id="287" r:id="rId23"/>
    <p:sldId id="288" r:id="rId24"/>
    <p:sldId id="300" r:id="rId25"/>
    <p:sldId id="292" r:id="rId26"/>
    <p:sldId id="303" r:id="rId27"/>
    <p:sldId id="298"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4C99"/>
    <a:srgbClr val="094D97"/>
    <a:srgbClr val="FFD50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509" autoAdjust="0"/>
  </p:normalViewPr>
  <p:slideViewPr>
    <p:cSldViewPr snapToGrid="0" snapToObjects="1" showGuides="1">
      <p:cViewPr varScale="1">
        <p:scale>
          <a:sx n="97" d="100"/>
          <a:sy n="97" d="100"/>
        </p:scale>
        <p:origin x="-1386" y="-228"/>
      </p:cViewPr>
      <p:guideLst>
        <p:guide orient="horz" pos="1822"/>
        <p:guide pos="2647"/>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BAF1D2-B474-0C4B-B251-99F3B8EDAD16}" type="datetime1">
              <a:rPr lang="en-GB" smtClean="0"/>
              <a:t>03/08/2018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F46EC21-899C-E043-A260-B947E7C33FE7}" type="slidenum">
              <a:rPr lang="en-US" smtClean="0"/>
              <a:t>‹#›</a:t>
            </a:fld>
            <a:endParaRPr lang="en-US"/>
          </a:p>
        </p:txBody>
      </p:sp>
    </p:spTree>
    <p:extLst>
      <p:ext uri="{BB962C8B-B14F-4D97-AF65-F5344CB8AC3E}">
        <p14:creationId xmlns:p14="http://schemas.microsoft.com/office/powerpoint/2010/main" val="29478375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2411F6-C836-8C42-82EB-48BC694285C8}" type="datetime1">
              <a:rPr lang="en-GB" smtClean="0"/>
              <a:t>03/08/2018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89F494-1822-9445-98EB-F7F0987FA13D}" type="slidenum">
              <a:rPr lang="en-US" smtClean="0"/>
              <a:t>‹#›</a:t>
            </a:fld>
            <a:endParaRPr lang="en-US"/>
          </a:p>
        </p:txBody>
      </p:sp>
    </p:spTree>
    <p:extLst>
      <p:ext uri="{BB962C8B-B14F-4D97-AF65-F5344CB8AC3E}">
        <p14:creationId xmlns:p14="http://schemas.microsoft.com/office/powerpoint/2010/main" val="42471908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For: </a:t>
            </a:r>
          </a:p>
          <a:p>
            <a:pPr lvl="0"/>
            <a:r>
              <a:rPr lang="en-US" sz="1200" kern="1200" dirty="0" smtClean="0">
                <a:solidFill>
                  <a:schemeClr val="tx1"/>
                </a:solidFill>
                <a:effectLst/>
                <a:latin typeface="+mn-lt"/>
                <a:ea typeface="+mn-ea"/>
                <a:cs typeface="+mn-cs"/>
              </a:rPr>
              <a:t>Key Stage 2 in England and Wales</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Second Level, P5-P7 in Scotland</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Key Stage 1/Key Stage 2 in Northern Ireland</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6289F494-1822-9445-98EB-F7F0987FA13D}" type="slidenum">
              <a:rPr lang="en-US" smtClean="0"/>
              <a:t>1</a:t>
            </a:fld>
            <a:endParaRPr lang="en-US"/>
          </a:p>
        </p:txBody>
      </p:sp>
    </p:spTree>
    <p:extLst>
      <p:ext uri="{BB962C8B-B14F-4D97-AF65-F5344CB8AC3E}">
        <p14:creationId xmlns:p14="http://schemas.microsoft.com/office/powerpoint/2010/main" val="1191284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sz="1200" b="1" kern="1200" dirty="0" smtClean="0">
                <a:solidFill>
                  <a:schemeClr val="tx1"/>
                </a:solidFill>
                <a:effectLst/>
                <a:latin typeface="+mn-lt"/>
                <a:ea typeface="+mn-ea"/>
                <a:cs typeface="+mn-cs"/>
              </a:rPr>
              <a:t>LESSON</a:t>
            </a:r>
            <a:r>
              <a:rPr lang="en-US" sz="1200" b="1" kern="1200" baseline="0" dirty="0" smtClean="0">
                <a:solidFill>
                  <a:schemeClr val="tx1"/>
                </a:solidFill>
                <a:effectLst/>
                <a:latin typeface="+mn-lt"/>
                <a:ea typeface="+mn-ea"/>
                <a:cs typeface="+mn-cs"/>
              </a:rPr>
              <a:t> 2:</a:t>
            </a:r>
          </a:p>
          <a:p>
            <a:pPr lvl="0" rtl="0"/>
            <a:r>
              <a:rPr lang="en-GB" sz="1200" b="1" kern="1200" dirty="0" smtClean="0">
                <a:solidFill>
                  <a:schemeClr val="tx1"/>
                </a:solidFill>
                <a:effectLst/>
                <a:latin typeface="+mn-lt"/>
                <a:ea typeface="+mn-ea"/>
                <a:cs typeface="+mn-cs"/>
              </a:rPr>
              <a:t>Warm-up.</a:t>
            </a:r>
            <a:r>
              <a:rPr lang="en-GB" sz="1200" kern="1200" dirty="0" smtClean="0">
                <a:solidFill>
                  <a:schemeClr val="tx1"/>
                </a:solidFill>
                <a:effectLst/>
                <a:latin typeface="+mn-lt"/>
                <a:ea typeface="+mn-ea"/>
                <a:cs typeface="+mn-cs"/>
              </a:rPr>
              <a:t> Begin with your class standing in a circle. Pass a clap around the circle to get a bit of focus and concentration into the room. Then, after reminding them of the story of the Mountain King, try this simple game – </a:t>
            </a:r>
          </a:p>
          <a:p>
            <a:r>
              <a:rPr lang="en-GB" sz="1200" kern="1200" dirty="0" smtClean="0">
                <a:solidFill>
                  <a:schemeClr val="tx1"/>
                </a:solidFill>
                <a:effectLst/>
                <a:latin typeface="+mn-lt"/>
                <a:ea typeface="+mn-ea"/>
                <a:cs typeface="+mn-cs"/>
              </a:rPr>
              <a:t> </a:t>
            </a:r>
          </a:p>
          <a:p>
            <a:pPr lvl="0"/>
            <a:r>
              <a:rPr lang="en-GB" sz="1200" kern="1200" dirty="0" smtClean="0">
                <a:solidFill>
                  <a:schemeClr val="tx1"/>
                </a:solidFill>
                <a:effectLst/>
                <a:latin typeface="+mn-lt"/>
                <a:ea typeface="+mn-ea"/>
                <a:cs typeface="+mn-cs"/>
              </a:rPr>
              <a:t>	Choose one child to be the Mountain King. S/he must stand in the middle of your circle with their eyes closed</a:t>
            </a:r>
          </a:p>
          <a:p>
            <a:pPr lvl="0"/>
            <a:r>
              <a:rPr lang="en-GB" sz="1200" kern="1200" dirty="0" smtClean="0">
                <a:solidFill>
                  <a:schemeClr val="tx1"/>
                </a:solidFill>
                <a:effectLst/>
                <a:latin typeface="+mn-lt"/>
                <a:ea typeface="+mn-ea"/>
                <a:cs typeface="+mn-cs"/>
              </a:rPr>
              <a:t>	You must now pass the clap around as quietly as possible. If the ‘mountain king’ in the middle hears the clap s/he must open her/ his eyes and point to 	whoever made the sound that they heard. That person is out! (they could become the next Mountain King in the middle)</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Remind </a:t>
            </a:r>
            <a:r>
              <a:rPr lang="en-US" sz="1200" kern="1200" dirty="0" smtClean="0">
                <a:solidFill>
                  <a:schemeClr val="tx1"/>
                </a:solidFill>
                <a:effectLst/>
                <a:latin typeface="+mn-lt"/>
                <a:ea typeface="+mn-ea"/>
                <a:cs typeface="+mn-cs"/>
              </a:rPr>
              <a:t>your children of the artwork they completed last week and explain that they are going to make their own version of Grieg’s music on instruments.</a:t>
            </a:r>
            <a:r>
              <a:rPr lang="en-U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Demonstrate</a:t>
            </a:r>
            <a:r>
              <a:rPr lang="en-US" sz="1200" kern="1200" dirty="0" smtClean="0">
                <a:solidFill>
                  <a:schemeClr val="tx1"/>
                </a:solidFill>
                <a:effectLst/>
                <a:latin typeface="+mn-lt"/>
                <a:ea typeface="+mn-ea"/>
                <a:cs typeface="+mn-cs"/>
              </a:rPr>
              <a:t> the following two musical ingredients –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	Footsteps</a:t>
            </a:r>
            <a:r>
              <a:rPr lang="en-US" sz="1200" kern="1200" dirty="0" smtClean="0">
                <a:solidFill>
                  <a:schemeClr val="tx1"/>
                </a:solidFill>
                <a:effectLst/>
                <a:latin typeface="+mn-lt"/>
                <a:ea typeface="+mn-ea"/>
                <a:cs typeface="+mn-cs"/>
              </a:rPr>
              <a:t> – two alternating sounds one strong, one weak. For example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Demonstrate these as body percussion, by tapping alternate knees or stamping and clapping. Encourage your children to join in and don’t worry too much 	if it speeds up or is messy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	A sneaky tune</a:t>
            </a:r>
            <a:r>
              <a:rPr lang="en-US" sz="1200" kern="1200" dirty="0" smtClean="0">
                <a:solidFill>
                  <a:schemeClr val="tx1"/>
                </a:solidFill>
                <a:effectLst/>
                <a:latin typeface="+mn-lt"/>
                <a:ea typeface="+mn-ea"/>
                <a:cs typeface="+mn-cs"/>
              </a:rPr>
              <a:t> using next-door notes that go from low to high and then back down again. For example, here’s Grieg’s famous tune –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 and here’s a simpler version –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	Grieg’s tune is very tricky, so it might be more fun for your children to invent their own using his rules: next-door notes, moves up then down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en-GB" dirty="0" smtClean="0">
                <a:effectLst/>
              </a:rPr>
              <a:t> </a:t>
            </a:r>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dirty="0" smtClean="0">
                <a:effectLst/>
              </a:rPr>
              <a:t/>
            </a:r>
            <a:br>
              <a:rPr lang="en-GB" dirty="0" smtClean="0">
                <a:effectLst/>
              </a:rPr>
            </a:br>
            <a:r>
              <a:rPr lang="en-GB" sz="1200" b="1" kern="1200" dirty="0" smtClean="0">
                <a:solidFill>
                  <a:schemeClr val="tx1"/>
                </a:solidFill>
                <a:effectLst/>
                <a:latin typeface="+mn-lt"/>
                <a:ea typeface="+mn-ea"/>
                <a:cs typeface="+mn-cs"/>
              </a:rPr>
              <a:t>Split your class into two groups </a:t>
            </a:r>
            <a:r>
              <a:rPr lang="en-GB" sz="1200" kern="1200" dirty="0" smtClean="0">
                <a:solidFill>
                  <a:schemeClr val="tx1"/>
                </a:solidFill>
                <a:effectLst/>
                <a:latin typeface="+mn-lt"/>
                <a:ea typeface="+mn-ea"/>
                <a:cs typeface="+mn-cs"/>
              </a:rPr>
              <a:t>and give them each a collection of </a:t>
            </a:r>
            <a:r>
              <a:rPr lang="en-GB" sz="1200" u="sng" kern="1200" dirty="0" smtClean="0">
                <a:solidFill>
                  <a:schemeClr val="tx1"/>
                </a:solidFill>
                <a:effectLst/>
                <a:latin typeface="+mn-lt"/>
                <a:ea typeface="+mn-ea"/>
                <a:cs typeface="+mn-cs"/>
              </a:rPr>
              <a:t>unpitched</a:t>
            </a:r>
            <a:r>
              <a:rPr lang="en-GB" sz="1200" kern="1200" dirty="0" smtClean="0">
                <a:solidFill>
                  <a:schemeClr val="tx1"/>
                </a:solidFill>
                <a:effectLst/>
                <a:latin typeface="+mn-lt"/>
                <a:ea typeface="+mn-ea"/>
                <a:cs typeface="+mn-cs"/>
              </a:rPr>
              <a:t> instruments for the footsteps and </a:t>
            </a:r>
            <a:r>
              <a:rPr lang="en-GB" sz="1200" u="sng" kern="1200" dirty="0" smtClean="0">
                <a:solidFill>
                  <a:schemeClr val="tx1"/>
                </a:solidFill>
                <a:effectLst/>
                <a:latin typeface="+mn-lt"/>
                <a:ea typeface="+mn-ea"/>
                <a:cs typeface="+mn-cs"/>
              </a:rPr>
              <a:t>xylophones</a:t>
            </a:r>
            <a:r>
              <a:rPr lang="en-GB" sz="1200" kern="1200" dirty="0" smtClean="0">
                <a:solidFill>
                  <a:schemeClr val="tx1"/>
                </a:solidFill>
                <a:effectLst/>
                <a:latin typeface="+mn-lt"/>
                <a:ea typeface="+mn-ea"/>
                <a:cs typeface="+mn-cs"/>
              </a:rPr>
              <a:t> for the tune. Their job is to create a piece using steady footsteps and a tune that repeats round and around</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To make some contrast give out different notes to each group. The easiest way to do this is to give one group WHITE note xylophones and the other group BLACK notes. Or you could adapt the xylophones to make two scales.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Bring the class back together, </a:t>
            </a:r>
            <a:r>
              <a:rPr lang="en-GB" sz="1200" kern="1200" dirty="0" smtClean="0">
                <a:solidFill>
                  <a:schemeClr val="tx1"/>
                </a:solidFill>
                <a:effectLst/>
                <a:latin typeface="+mn-lt"/>
                <a:ea typeface="+mn-ea"/>
                <a:cs typeface="+mn-cs"/>
              </a:rPr>
              <a:t>hear each group and encourage the class to give feedback. Are the pieces following the rules? Are the footsteps even and steady?</a:t>
            </a:r>
          </a:p>
          <a:p>
            <a:r>
              <a:rPr lang="en-GB" sz="1200" kern="1200" dirty="0" smtClean="0">
                <a:solidFill>
                  <a:schemeClr val="tx1"/>
                </a:solidFill>
                <a:effectLst/>
                <a:latin typeface="+mn-lt"/>
                <a:ea typeface="+mn-ea"/>
                <a:cs typeface="+mn-cs"/>
              </a:rPr>
              <a:t> </a:t>
            </a:r>
          </a:p>
          <a:p>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Finally, </a:t>
            </a:r>
            <a:r>
              <a:rPr lang="en-GB" sz="1200" kern="1200" dirty="0" smtClean="0">
                <a:solidFill>
                  <a:schemeClr val="tx1"/>
                </a:solidFill>
                <a:effectLst/>
                <a:latin typeface="+mn-lt"/>
                <a:ea typeface="+mn-ea"/>
                <a:cs typeface="+mn-cs"/>
              </a:rPr>
              <a:t>ask your class to come up with an order for their pieces so that, again, they follow Grieg’s rules:</a:t>
            </a:r>
          </a:p>
          <a:p>
            <a:pPr lvl="0"/>
            <a:r>
              <a:rPr lang="en-GB" sz="1200" kern="1200" dirty="0" smtClean="0">
                <a:solidFill>
                  <a:schemeClr val="tx1"/>
                </a:solidFill>
                <a:effectLst/>
                <a:latin typeface="+mn-lt"/>
                <a:ea typeface="+mn-ea"/>
                <a:cs typeface="+mn-cs"/>
              </a:rPr>
              <a:t>	Grieg’s piece switches back and forth between two tunes – can your two teams alternate, but without stopping in between?</a:t>
            </a:r>
          </a:p>
          <a:p>
            <a:pPr lvl="0"/>
            <a:r>
              <a:rPr lang="en-GB" sz="1200" kern="1200" dirty="0" smtClean="0">
                <a:solidFill>
                  <a:schemeClr val="tx1"/>
                </a:solidFill>
                <a:effectLst/>
                <a:latin typeface="+mn-lt"/>
                <a:ea typeface="+mn-ea"/>
                <a:cs typeface="+mn-cs"/>
              </a:rPr>
              <a:t>	Grieg’s piece gradually gets faster and louder as it progresses. Can your class piece do that too?</a:t>
            </a:r>
          </a:p>
          <a:p>
            <a:r>
              <a:rPr lang="en-GB" sz="1200" kern="1200" dirty="0" smtClean="0">
                <a:solidFill>
                  <a:schemeClr val="tx1"/>
                </a:solidFill>
                <a:effectLst/>
                <a:latin typeface="+mn-lt"/>
                <a:ea typeface="+mn-ea"/>
                <a:cs typeface="+mn-cs"/>
              </a:rPr>
              <a:t> </a:t>
            </a:r>
          </a:p>
          <a:p>
            <a:r>
              <a:rPr lang="en-GB" sz="1200" i="1" kern="1200" dirty="0" smtClean="0">
                <a:solidFill>
                  <a:schemeClr val="tx1"/>
                </a:solidFill>
                <a:effectLst/>
                <a:latin typeface="+mn-lt"/>
                <a:ea typeface="+mn-ea"/>
                <a:cs typeface="+mn-cs"/>
              </a:rPr>
              <a:t>	This is a perfect opportunity to introduce two great musical terms:</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	Accelerando – gradually getting faster</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	Crescendo – gradually getting louder</a:t>
            </a:r>
            <a:endParaRPr lang="en-GB" sz="1200" kern="1200" dirty="0" smtClean="0">
              <a:solidFill>
                <a:schemeClr val="tx1"/>
              </a:solidFill>
              <a:effectLst/>
              <a:latin typeface="+mn-lt"/>
              <a:ea typeface="+mn-ea"/>
              <a:cs typeface="+mn-cs"/>
            </a:endParaRPr>
          </a:p>
          <a:p>
            <a:r>
              <a:rPr lang="en-GB" dirty="0" smtClean="0">
                <a:effectLst/>
              </a:rPr>
              <a:t>  </a:t>
            </a:r>
            <a:endParaRPr lang="en-GB" sz="1200" kern="1200" dirty="0" smtClean="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12</a:t>
            </a:fld>
            <a:endParaRPr lang="en-US"/>
          </a:p>
        </p:txBody>
      </p:sp>
    </p:spTree>
    <p:extLst>
      <p:ext uri="{BB962C8B-B14F-4D97-AF65-F5344CB8AC3E}">
        <p14:creationId xmlns:p14="http://schemas.microsoft.com/office/powerpoint/2010/main" val="3759247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sz="1200" b="1" kern="1200" dirty="0" smtClean="0">
                <a:solidFill>
                  <a:schemeClr val="tx1"/>
                </a:solidFill>
                <a:effectLst/>
                <a:latin typeface="+mn-lt"/>
                <a:ea typeface="+mn-ea"/>
                <a:cs typeface="+mn-cs"/>
              </a:rPr>
              <a:t>LESSON</a:t>
            </a:r>
            <a:r>
              <a:rPr lang="en-US" sz="1200" b="1" kern="1200" baseline="0" dirty="0" smtClean="0">
                <a:solidFill>
                  <a:schemeClr val="tx1"/>
                </a:solidFill>
                <a:effectLst/>
                <a:latin typeface="+mn-lt"/>
                <a:ea typeface="+mn-ea"/>
                <a:cs typeface="+mn-cs"/>
              </a:rPr>
              <a:t> 2:</a:t>
            </a:r>
          </a:p>
          <a:p>
            <a:pPr lvl="0" rtl="0"/>
            <a:r>
              <a:rPr lang="en-GB" sz="1200" b="1" kern="1200" dirty="0" smtClean="0">
                <a:solidFill>
                  <a:schemeClr val="tx1"/>
                </a:solidFill>
                <a:effectLst/>
                <a:latin typeface="+mn-lt"/>
                <a:ea typeface="+mn-ea"/>
                <a:cs typeface="+mn-cs"/>
              </a:rPr>
              <a:t>Warm-up.</a:t>
            </a:r>
            <a:r>
              <a:rPr lang="en-GB" sz="1200" kern="1200" dirty="0" smtClean="0">
                <a:solidFill>
                  <a:schemeClr val="tx1"/>
                </a:solidFill>
                <a:effectLst/>
                <a:latin typeface="+mn-lt"/>
                <a:ea typeface="+mn-ea"/>
                <a:cs typeface="+mn-cs"/>
              </a:rPr>
              <a:t> Begin with your class standing in a circle. Pass a clap around the circle to get a bit of focus and concentration into the room. Then, after reminding them of the story of the Mountain King, try this simple game – </a:t>
            </a:r>
          </a:p>
          <a:p>
            <a:r>
              <a:rPr lang="en-GB" sz="1200" kern="1200" dirty="0" smtClean="0">
                <a:solidFill>
                  <a:schemeClr val="tx1"/>
                </a:solidFill>
                <a:effectLst/>
                <a:latin typeface="+mn-lt"/>
                <a:ea typeface="+mn-ea"/>
                <a:cs typeface="+mn-cs"/>
              </a:rPr>
              <a:t> </a:t>
            </a:r>
          </a:p>
          <a:p>
            <a:pPr lvl="0"/>
            <a:r>
              <a:rPr lang="en-GB" sz="1200" kern="1200" dirty="0" smtClean="0">
                <a:solidFill>
                  <a:schemeClr val="tx1"/>
                </a:solidFill>
                <a:effectLst/>
                <a:latin typeface="+mn-lt"/>
                <a:ea typeface="+mn-ea"/>
                <a:cs typeface="+mn-cs"/>
              </a:rPr>
              <a:t>	Choose one child to be the Mountain King. S/he must stand in the middle of your circle with their eyes closed</a:t>
            </a:r>
          </a:p>
          <a:p>
            <a:pPr lvl="0"/>
            <a:r>
              <a:rPr lang="en-GB" sz="1200" kern="1200" dirty="0" smtClean="0">
                <a:solidFill>
                  <a:schemeClr val="tx1"/>
                </a:solidFill>
                <a:effectLst/>
                <a:latin typeface="+mn-lt"/>
                <a:ea typeface="+mn-ea"/>
                <a:cs typeface="+mn-cs"/>
              </a:rPr>
              <a:t>	You must now pass the clap around as quietly as possible. If the ‘mountain king’ in the middle hears the clap s/he must open her/ his eyes and point to 	whoever made the sound that they heard. That person is out! (they could become the next Mountain King in the middle)</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Remind </a:t>
            </a:r>
            <a:r>
              <a:rPr lang="en-US" sz="1200" kern="1200" dirty="0" smtClean="0">
                <a:solidFill>
                  <a:schemeClr val="tx1"/>
                </a:solidFill>
                <a:effectLst/>
                <a:latin typeface="+mn-lt"/>
                <a:ea typeface="+mn-ea"/>
                <a:cs typeface="+mn-cs"/>
              </a:rPr>
              <a:t>your children of the artwork they completed last week and explain that they are going to make their own version of Grieg’s music on instruments.</a:t>
            </a:r>
            <a:r>
              <a:rPr lang="en-U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Demonstrate</a:t>
            </a:r>
            <a:r>
              <a:rPr lang="en-US" sz="1200" kern="1200" dirty="0" smtClean="0">
                <a:solidFill>
                  <a:schemeClr val="tx1"/>
                </a:solidFill>
                <a:effectLst/>
                <a:latin typeface="+mn-lt"/>
                <a:ea typeface="+mn-ea"/>
                <a:cs typeface="+mn-cs"/>
              </a:rPr>
              <a:t> the following two musical ingredients –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	Footsteps</a:t>
            </a:r>
            <a:r>
              <a:rPr lang="en-US" sz="1200" kern="1200" dirty="0" smtClean="0">
                <a:solidFill>
                  <a:schemeClr val="tx1"/>
                </a:solidFill>
                <a:effectLst/>
                <a:latin typeface="+mn-lt"/>
                <a:ea typeface="+mn-ea"/>
                <a:cs typeface="+mn-cs"/>
              </a:rPr>
              <a:t> – two alternating sounds one strong, one weak. For example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Demonstrate these as body percussion, by tapping alternate knees or stamping and clapping. Encourage your children to join in and don’t worry too much 	if it speeds up or is messy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	A sneaky tune</a:t>
            </a:r>
            <a:r>
              <a:rPr lang="en-US" sz="1200" kern="1200" dirty="0" smtClean="0">
                <a:solidFill>
                  <a:schemeClr val="tx1"/>
                </a:solidFill>
                <a:effectLst/>
                <a:latin typeface="+mn-lt"/>
                <a:ea typeface="+mn-ea"/>
                <a:cs typeface="+mn-cs"/>
              </a:rPr>
              <a:t> using next-door notes that go from low to high and then back down again. For example, here’s Grieg’s famous tune –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 and here’s a simpler version –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	Grieg’s tune is very tricky, so it might be more fun for your children to invent their own using his rules: next-door notes, moves up then down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en-GB" dirty="0" smtClean="0">
                <a:effectLst/>
              </a:rPr>
              <a:t> </a:t>
            </a:r>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dirty="0" smtClean="0">
                <a:effectLst/>
              </a:rPr>
              <a:t/>
            </a:r>
            <a:br>
              <a:rPr lang="en-GB" dirty="0" smtClean="0">
                <a:effectLst/>
              </a:rPr>
            </a:br>
            <a:r>
              <a:rPr lang="en-GB" sz="1200" b="1" kern="1200" dirty="0" smtClean="0">
                <a:solidFill>
                  <a:schemeClr val="tx1"/>
                </a:solidFill>
                <a:effectLst/>
                <a:latin typeface="+mn-lt"/>
                <a:ea typeface="+mn-ea"/>
                <a:cs typeface="+mn-cs"/>
              </a:rPr>
              <a:t>Split your class into two groups </a:t>
            </a:r>
            <a:r>
              <a:rPr lang="en-GB" sz="1200" kern="1200" dirty="0" smtClean="0">
                <a:solidFill>
                  <a:schemeClr val="tx1"/>
                </a:solidFill>
                <a:effectLst/>
                <a:latin typeface="+mn-lt"/>
                <a:ea typeface="+mn-ea"/>
                <a:cs typeface="+mn-cs"/>
              </a:rPr>
              <a:t>and give them each a collection of </a:t>
            </a:r>
            <a:r>
              <a:rPr lang="en-GB" sz="1200" u="sng" kern="1200" dirty="0" smtClean="0">
                <a:solidFill>
                  <a:schemeClr val="tx1"/>
                </a:solidFill>
                <a:effectLst/>
                <a:latin typeface="+mn-lt"/>
                <a:ea typeface="+mn-ea"/>
                <a:cs typeface="+mn-cs"/>
              </a:rPr>
              <a:t>unpitched</a:t>
            </a:r>
            <a:r>
              <a:rPr lang="en-GB" sz="1200" kern="1200" dirty="0" smtClean="0">
                <a:solidFill>
                  <a:schemeClr val="tx1"/>
                </a:solidFill>
                <a:effectLst/>
                <a:latin typeface="+mn-lt"/>
                <a:ea typeface="+mn-ea"/>
                <a:cs typeface="+mn-cs"/>
              </a:rPr>
              <a:t> instruments for the footsteps and </a:t>
            </a:r>
            <a:r>
              <a:rPr lang="en-GB" sz="1200" u="sng" kern="1200" dirty="0" smtClean="0">
                <a:solidFill>
                  <a:schemeClr val="tx1"/>
                </a:solidFill>
                <a:effectLst/>
                <a:latin typeface="+mn-lt"/>
                <a:ea typeface="+mn-ea"/>
                <a:cs typeface="+mn-cs"/>
              </a:rPr>
              <a:t>xylophones</a:t>
            </a:r>
            <a:r>
              <a:rPr lang="en-GB" sz="1200" kern="1200" dirty="0" smtClean="0">
                <a:solidFill>
                  <a:schemeClr val="tx1"/>
                </a:solidFill>
                <a:effectLst/>
                <a:latin typeface="+mn-lt"/>
                <a:ea typeface="+mn-ea"/>
                <a:cs typeface="+mn-cs"/>
              </a:rPr>
              <a:t> for the tune. Their job is to create a piece using steady footsteps and a tune that repeats round and around</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To make some contrast give out different notes to each group. The easiest way to do this is to give one group WHITE note xylophones and the other group BLACK notes. Or you could adapt the xylophones to make two scales.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Bring the class back together, </a:t>
            </a:r>
            <a:r>
              <a:rPr lang="en-GB" sz="1200" kern="1200" dirty="0" smtClean="0">
                <a:solidFill>
                  <a:schemeClr val="tx1"/>
                </a:solidFill>
                <a:effectLst/>
                <a:latin typeface="+mn-lt"/>
                <a:ea typeface="+mn-ea"/>
                <a:cs typeface="+mn-cs"/>
              </a:rPr>
              <a:t>hear each group and encourage the class to give feedback. Are the pieces following the rules? Are the footsteps even and steady?</a:t>
            </a:r>
          </a:p>
          <a:p>
            <a:r>
              <a:rPr lang="en-GB" sz="1200" kern="1200" dirty="0" smtClean="0">
                <a:solidFill>
                  <a:schemeClr val="tx1"/>
                </a:solidFill>
                <a:effectLst/>
                <a:latin typeface="+mn-lt"/>
                <a:ea typeface="+mn-ea"/>
                <a:cs typeface="+mn-cs"/>
              </a:rPr>
              <a:t> </a:t>
            </a:r>
          </a:p>
          <a:p>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Finally, </a:t>
            </a:r>
            <a:r>
              <a:rPr lang="en-GB" sz="1200" kern="1200" dirty="0" smtClean="0">
                <a:solidFill>
                  <a:schemeClr val="tx1"/>
                </a:solidFill>
                <a:effectLst/>
                <a:latin typeface="+mn-lt"/>
                <a:ea typeface="+mn-ea"/>
                <a:cs typeface="+mn-cs"/>
              </a:rPr>
              <a:t>ask your class to come up with an order for their pieces so that, again, they follow Grieg’s rules:</a:t>
            </a:r>
          </a:p>
          <a:p>
            <a:pPr lvl="0"/>
            <a:r>
              <a:rPr lang="en-GB" sz="1200" kern="1200" dirty="0" smtClean="0">
                <a:solidFill>
                  <a:schemeClr val="tx1"/>
                </a:solidFill>
                <a:effectLst/>
                <a:latin typeface="+mn-lt"/>
                <a:ea typeface="+mn-ea"/>
                <a:cs typeface="+mn-cs"/>
              </a:rPr>
              <a:t>	Grieg’s piece switches back and forth between two tunes – can your two teams alternate, but without stopping in between?</a:t>
            </a:r>
          </a:p>
          <a:p>
            <a:pPr lvl="0"/>
            <a:r>
              <a:rPr lang="en-GB" sz="1200" kern="1200" dirty="0" smtClean="0">
                <a:solidFill>
                  <a:schemeClr val="tx1"/>
                </a:solidFill>
                <a:effectLst/>
                <a:latin typeface="+mn-lt"/>
                <a:ea typeface="+mn-ea"/>
                <a:cs typeface="+mn-cs"/>
              </a:rPr>
              <a:t>	Grieg’s piece gradually gets faster and louder as it progresses. Can your class piece do that too?</a:t>
            </a:r>
          </a:p>
          <a:p>
            <a:r>
              <a:rPr lang="en-GB" sz="1200" kern="1200" dirty="0" smtClean="0">
                <a:solidFill>
                  <a:schemeClr val="tx1"/>
                </a:solidFill>
                <a:effectLst/>
                <a:latin typeface="+mn-lt"/>
                <a:ea typeface="+mn-ea"/>
                <a:cs typeface="+mn-cs"/>
              </a:rPr>
              <a:t> </a:t>
            </a:r>
          </a:p>
          <a:p>
            <a:r>
              <a:rPr lang="en-GB" sz="1200" i="1" kern="1200" dirty="0" smtClean="0">
                <a:solidFill>
                  <a:schemeClr val="tx1"/>
                </a:solidFill>
                <a:effectLst/>
                <a:latin typeface="+mn-lt"/>
                <a:ea typeface="+mn-ea"/>
                <a:cs typeface="+mn-cs"/>
              </a:rPr>
              <a:t>	This is a perfect opportunity to introduce two great musical terms:</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	Accelerando – gradually getting faster</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	Crescendo – gradually getting louder</a:t>
            </a:r>
            <a:endParaRPr lang="en-GB" sz="1200" kern="1200" dirty="0" smtClean="0">
              <a:solidFill>
                <a:schemeClr val="tx1"/>
              </a:solidFill>
              <a:effectLst/>
              <a:latin typeface="+mn-lt"/>
              <a:ea typeface="+mn-ea"/>
              <a:cs typeface="+mn-cs"/>
            </a:endParaRPr>
          </a:p>
          <a:p>
            <a:r>
              <a:rPr lang="en-GB" dirty="0" smtClean="0">
                <a:effectLst/>
              </a:rPr>
              <a:t>  </a:t>
            </a:r>
            <a:endParaRPr lang="en-GB" sz="1200" kern="1200" dirty="0" smtClean="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13</a:t>
            </a:fld>
            <a:endParaRPr lang="en-US"/>
          </a:p>
        </p:txBody>
      </p:sp>
    </p:spTree>
    <p:extLst>
      <p:ext uri="{BB962C8B-B14F-4D97-AF65-F5344CB8AC3E}">
        <p14:creationId xmlns:p14="http://schemas.microsoft.com/office/powerpoint/2010/main" val="3759247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Lesson 3:</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Activities:		Listen and </a:t>
            </a:r>
            <a:r>
              <a:rPr lang="en-US" sz="1200" kern="1200" dirty="0" err="1" smtClean="0">
                <a:solidFill>
                  <a:schemeClr val="tx1"/>
                </a:solidFill>
                <a:effectLst/>
                <a:latin typeface="+mn-lt"/>
                <a:ea typeface="+mn-ea"/>
                <a:cs typeface="+mn-cs"/>
              </a:rPr>
              <a:t>analyse</a:t>
            </a:r>
            <a:r>
              <a:rPr lang="en-US" sz="1200" kern="1200" dirty="0" smtClean="0">
                <a:solidFill>
                  <a:schemeClr val="tx1"/>
                </a:solidFill>
                <a:effectLst/>
                <a:latin typeface="+mn-lt"/>
                <a:ea typeface="+mn-ea"/>
                <a:cs typeface="+mn-cs"/>
              </a:rPr>
              <a:t> the end of Grieg’s music</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Notate his coda</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Perform it on instruments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link:	Listen with attention to detail and recall sounds with increasing aural memory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Improvise and compose music for a range of purposes using the interrelated dimensions of music</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Play and perform in solo and ensemble contexts, using voices and playing musical instruments with increasing accuracy, fluency, control and 				expression</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14</a:t>
            </a:fld>
            <a:endParaRPr lang="en-US"/>
          </a:p>
        </p:txBody>
      </p:sp>
    </p:spTree>
    <p:extLst>
      <p:ext uri="{BB962C8B-B14F-4D97-AF65-F5344CB8AC3E}">
        <p14:creationId xmlns:p14="http://schemas.microsoft.com/office/powerpoint/2010/main" val="1747356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GB" sz="1200" b="1" kern="1200" dirty="0" smtClean="0">
                <a:solidFill>
                  <a:schemeClr val="tx1"/>
                </a:solidFill>
                <a:effectLst/>
                <a:latin typeface="+mn-lt"/>
                <a:ea typeface="+mn-ea"/>
                <a:cs typeface="+mn-cs"/>
              </a:rPr>
              <a:t>LESSON 3:</a:t>
            </a:r>
          </a:p>
          <a:p>
            <a:pPr lvl="0" rtl="0"/>
            <a:r>
              <a:rPr lang="en-GB" sz="1200" b="1" kern="1200" dirty="0" smtClean="0">
                <a:solidFill>
                  <a:schemeClr val="tx1"/>
                </a:solidFill>
                <a:effectLst/>
                <a:latin typeface="+mn-lt"/>
                <a:ea typeface="+mn-ea"/>
                <a:cs typeface="+mn-cs"/>
              </a:rPr>
              <a:t>Warm up. </a:t>
            </a:r>
            <a:r>
              <a:rPr lang="en-GB" sz="1200" kern="1200" dirty="0" smtClean="0">
                <a:solidFill>
                  <a:schemeClr val="tx1"/>
                </a:solidFill>
                <a:effectLst/>
                <a:latin typeface="+mn-lt"/>
                <a:ea typeface="+mn-ea"/>
                <a:cs typeface="+mn-cs"/>
              </a:rPr>
              <a:t>Begin in a circle again and after passing a clap around or playing your ‘Mountain King’ game, recap, using just body percussion, what you did in the last lesson. It may help to place the two groups on either side of the circle and then ask them to ‘mime’ their pieces.</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Listen again </a:t>
            </a:r>
            <a:r>
              <a:rPr lang="en-GB" sz="1200" kern="1200" dirty="0" smtClean="0">
                <a:solidFill>
                  <a:schemeClr val="tx1"/>
                </a:solidFill>
                <a:effectLst/>
                <a:latin typeface="+mn-lt"/>
                <a:ea typeface="+mn-ea"/>
                <a:cs typeface="+mn-cs"/>
              </a:rPr>
              <a:t>to the very end of Grieg’s piece, the last 20 seconds or so, and discuss what might be happening between the Mountain King and Peer </a:t>
            </a:r>
            <a:r>
              <a:rPr lang="en-GB" sz="1200" kern="1200" dirty="0" err="1" smtClean="0">
                <a:solidFill>
                  <a:schemeClr val="tx1"/>
                </a:solidFill>
                <a:effectLst/>
                <a:latin typeface="+mn-lt"/>
                <a:ea typeface="+mn-ea"/>
                <a:cs typeface="+mn-cs"/>
              </a:rPr>
              <a:t>Gynt</a:t>
            </a:r>
            <a:r>
              <a:rPr lang="en-GB" sz="1200" kern="1200" dirty="0" smtClean="0">
                <a:solidFill>
                  <a:schemeClr val="tx1"/>
                </a:solidFill>
                <a:effectLst/>
                <a:latin typeface="+mn-lt"/>
                <a:ea typeface="+mn-ea"/>
                <a:cs typeface="+mn-cs"/>
              </a:rPr>
              <a:t>. Explain that Grieg uses a </a:t>
            </a:r>
            <a:r>
              <a:rPr lang="en-GB" sz="1200" b="1" kern="1200" dirty="0" smtClean="0">
                <a:solidFill>
                  <a:schemeClr val="tx1"/>
                </a:solidFill>
                <a:effectLst/>
                <a:latin typeface="+mn-lt"/>
                <a:ea typeface="+mn-ea"/>
                <a:cs typeface="+mn-cs"/>
              </a:rPr>
              <a:t>‘bang’</a:t>
            </a:r>
            <a:r>
              <a:rPr lang="en-GB" sz="1200" kern="1200" dirty="0" smtClean="0">
                <a:solidFill>
                  <a:schemeClr val="tx1"/>
                </a:solidFill>
                <a:effectLst/>
                <a:latin typeface="+mn-lt"/>
                <a:ea typeface="+mn-ea"/>
                <a:cs typeface="+mn-cs"/>
              </a:rPr>
              <a:t> sound, a </a:t>
            </a:r>
            <a:r>
              <a:rPr lang="en-GB" sz="1200" b="1" kern="1200" dirty="0" smtClean="0">
                <a:solidFill>
                  <a:schemeClr val="tx1"/>
                </a:solidFill>
                <a:effectLst/>
                <a:latin typeface="+mn-lt"/>
                <a:ea typeface="+mn-ea"/>
                <a:cs typeface="+mn-cs"/>
              </a:rPr>
              <a:t>‘crash’</a:t>
            </a:r>
            <a:r>
              <a:rPr lang="en-GB" sz="1200" kern="1200" dirty="0" smtClean="0">
                <a:solidFill>
                  <a:schemeClr val="tx1"/>
                </a:solidFill>
                <a:effectLst/>
                <a:latin typeface="+mn-lt"/>
                <a:ea typeface="+mn-ea"/>
                <a:cs typeface="+mn-cs"/>
              </a:rPr>
              <a:t> sound, his </a:t>
            </a:r>
            <a:r>
              <a:rPr lang="en-GB" sz="1200" b="1" kern="1200" dirty="0" smtClean="0">
                <a:solidFill>
                  <a:schemeClr val="tx1"/>
                </a:solidFill>
                <a:effectLst/>
                <a:latin typeface="+mn-lt"/>
                <a:ea typeface="+mn-ea"/>
                <a:cs typeface="+mn-cs"/>
              </a:rPr>
              <a:t>tune speeded up</a:t>
            </a:r>
            <a:r>
              <a:rPr lang="en-GB" sz="1200" kern="1200" dirty="0" smtClean="0">
                <a:solidFill>
                  <a:schemeClr val="tx1"/>
                </a:solidFill>
                <a:effectLst/>
                <a:latin typeface="+mn-lt"/>
                <a:ea typeface="+mn-ea"/>
                <a:cs typeface="+mn-cs"/>
              </a:rPr>
              <a:t> very fast and </a:t>
            </a:r>
            <a:r>
              <a:rPr lang="en-GB" sz="1200" b="1" kern="1200" dirty="0" smtClean="0">
                <a:solidFill>
                  <a:schemeClr val="tx1"/>
                </a:solidFill>
                <a:effectLst/>
                <a:latin typeface="+mn-lt"/>
                <a:ea typeface="+mn-ea"/>
                <a:cs typeface="+mn-cs"/>
              </a:rPr>
              <a:t>‘rumble’</a:t>
            </a:r>
            <a:r>
              <a:rPr lang="en-GB" sz="1200" kern="1200" dirty="0" smtClean="0">
                <a:solidFill>
                  <a:schemeClr val="tx1"/>
                </a:solidFill>
                <a:effectLst/>
                <a:latin typeface="+mn-lt"/>
                <a:ea typeface="+mn-ea"/>
                <a:cs typeface="+mn-cs"/>
              </a:rPr>
              <a:t>. Can they listen again and put these ideas in the right order?</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Discuss </a:t>
            </a:r>
            <a:r>
              <a:rPr lang="en-GB" sz="1200" kern="1200" dirty="0" smtClean="0">
                <a:solidFill>
                  <a:schemeClr val="tx1"/>
                </a:solidFill>
                <a:effectLst/>
                <a:latin typeface="+mn-lt"/>
                <a:ea typeface="+mn-ea"/>
                <a:cs typeface="+mn-cs"/>
              </a:rPr>
              <a:t>their findings jotting ideas onto the board until you have a class diagram of the ending. </a:t>
            </a:r>
          </a:p>
          <a:p>
            <a:pPr lvl="0"/>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Explain </a:t>
            </a:r>
            <a:r>
              <a:rPr lang="en-GB" sz="1200" kern="1200" dirty="0" smtClean="0">
                <a:solidFill>
                  <a:schemeClr val="tx1"/>
                </a:solidFill>
                <a:effectLst/>
                <a:latin typeface="+mn-lt"/>
                <a:ea typeface="+mn-ea"/>
                <a:cs typeface="+mn-cs"/>
              </a:rPr>
              <a:t>that the technical term for the ending in music is </a:t>
            </a:r>
            <a:r>
              <a:rPr lang="en-GB" sz="1200" b="1" kern="1200" dirty="0" smtClean="0">
                <a:solidFill>
                  <a:schemeClr val="tx1"/>
                </a:solidFill>
                <a:effectLst/>
                <a:latin typeface="+mn-lt"/>
                <a:ea typeface="+mn-ea"/>
                <a:cs typeface="+mn-cs"/>
              </a:rPr>
              <a:t>‘coda’</a:t>
            </a:r>
            <a:r>
              <a:rPr lang="en-GB" sz="1200" kern="1200" dirty="0" smtClean="0">
                <a:solidFill>
                  <a:schemeClr val="tx1"/>
                </a:solidFill>
                <a:effectLst/>
                <a:latin typeface="+mn-lt"/>
                <a:ea typeface="+mn-ea"/>
                <a:cs typeface="+mn-cs"/>
              </a:rPr>
              <a:t> and challenge your children to perform this ‘coda’ (theirs or Grieg’s) on body percussion after having decided on a body sound to replace ‘bang’ and ‘crash’ etc.</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endParaRPr lang="en-GB" sz="1200" b="1"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Split back into your groups </a:t>
            </a:r>
            <a:r>
              <a:rPr lang="en-GB" sz="1200" kern="1200" dirty="0" smtClean="0">
                <a:solidFill>
                  <a:schemeClr val="tx1"/>
                </a:solidFill>
                <a:effectLst/>
                <a:latin typeface="+mn-lt"/>
                <a:ea typeface="+mn-ea"/>
                <a:cs typeface="+mn-cs"/>
              </a:rPr>
              <a:t>and give each group a few minutes remember their piece from last lesson using the same instruments they had then. Challenge them further to work out how to perform the ‘coda’ on their instruments. As before they need a sound for ‘bang’ and a contrasting sound for ‘crash’ etc.</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endParaRPr lang="en-GB" sz="1200" b="1"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Finally, </a:t>
            </a:r>
            <a:r>
              <a:rPr lang="en-GB" sz="1200" kern="1200" dirty="0" smtClean="0">
                <a:solidFill>
                  <a:schemeClr val="tx1"/>
                </a:solidFill>
                <a:effectLst/>
                <a:latin typeface="+mn-lt"/>
                <a:ea typeface="+mn-ea"/>
                <a:cs typeface="+mn-cs"/>
              </a:rPr>
              <a:t>bring the groups back together, hear each group and then put your full piece back together adding the new ‘coda’ on the end. Write down what you have done and who played what.</a:t>
            </a:r>
          </a:p>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15</a:t>
            </a:fld>
            <a:endParaRPr lang="en-US"/>
          </a:p>
        </p:txBody>
      </p:sp>
    </p:spTree>
    <p:extLst>
      <p:ext uri="{BB962C8B-B14F-4D97-AF65-F5344CB8AC3E}">
        <p14:creationId xmlns:p14="http://schemas.microsoft.com/office/powerpoint/2010/main" val="37592470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GB" sz="1200" b="1" kern="1200" dirty="0" smtClean="0">
                <a:solidFill>
                  <a:schemeClr val="tx1"/>
                </a:solidFill>
                <a:effectLst/>
                <a:latin typeface="+mn-lt"/>
                <a:ea typeface="+mn-ea"/>
                <a:cs typeface="+mn-cs"/>
              </a:rPr>
              <a:t>LESSON 3:</a:t>
            </a:r>
          </a:p>
          <a:p>
            <a:pPr lvl="0" rtl="0"/>
            <a:r>
              <a:rPr lang="en-GB" sz="1200" b="1" kern="1200" dirty="0" smtClean="0">
                <a:solidFill>
                  <a:schemeClr val="tx1"/>
                </a:solidFill>
                <a:effectLst/>
                <a:latin typeface="+mn-lt"/>
                <a:ea typeface="+mn-ea"/>
                <a:cs typeface="+mn-cs"/>
              </a:rPr>
              <a:t>Warm up. </a:t>
            </a:r>
            <a:r>
              <a:rPr lang="en-GB" sz="1200" kern="1200" dirty="0" smtClean="0">
                <a:solidFill>
                  <a:schemeClr val="tx1"/>
                </a:solidFill>
                <a:effectLst/>
                <a:latin typeface="+mn-lt"/>
                <a:ea typeface="+mn-ea"/>
                <a:cs typeface="+mn-cs"/>
              </a:rPr>
              <a:t>Begin in a circle again and after passing a clap around or playing your ‘Mountain King’ game, recap, using just body percussion, what you did in the last lesson. It may help to place the two groups on either side of the circle and then ask them to ‘mime’ their pieces.</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Listen again </a:t>
            </a:r>
            <a:r>
              <a:rPr lang="en-GB" sz="1200" kern="1200" dirty="0" smtClean="0">
                <a:solidFill>
                  <a:schemeClr val="tx1"/>
                </a:solidFill>
                <a:effectLst/>
                <a:latin typeface="+mn-lt"/>
                <a:ea typeface="+mn-ea"/>
                <a:cs typeface="+mn-cs"/>
              </a:rPr>
              <a:t>to the very end of Grieg’s piece, the last 20 seconds or so, and discuss what might be happening between the Mountain King and Peer </a:t>
            </a:r>
            <a:r>
              <a:rPr lang="en-GB" sz="1200" kern="1200" dirty="0" err="1" smtClean="0">
                <a:solidFill>
                  <a:schemeClr val="tx1"/>
                </a:solidFill>
                <a:effectLst/>
                <a:latin typeface="+mn-lt"/>
                <a:ea typeface="+mn-ea"/>
                <a:cs typeface="+mn-cs"/>
              </a:rPr>
              <a:t>Gynt</a:t>
            </a:r>
            <a:r>
              <a:rPr lang="en-GB" sz="1200" kern="1200" dirty="0" smtClean="0">
                <a:solidFill>
                  <a:schemeClr val="tx1"/>
                </a:solidFill>
                <a:effectLst/>
                <a:latin typeface="+mn-lt"/>
                <a:ea typeface="+mn-ea"/>
                <a:cs typeface="+mn-cs"/>
              </a:rPr>
              <a:t>. Explain that Grieg uses a </a:t>
            </a:r>
            <a:r>
              <a:rPr lang="en-GB" sz="1200" b="1" kern="1200" dirty="0" smtClean="0">
                <a:solidFill>
                  <a:schemeClr val="tx1"/>
                </a:solidFill>
                <a:effectLst/>
                <a:latin typeface="+mn-lt"/>
                <a:ea typeface="+mn-ea"/>
                <a:cs typeface="+mn-cs"/>
              </a:rPr>
              <a:t>‘bang’</a:t>
            </a:r>
            <a:r>
              <a:rPr lang="en-GB" sz="1200" kern="1200" dirty="0" smtClean="0">
                <a:solidFill>
                  <a:schemeClr val="tx1"/>
                </a:solidFill>
                <a:effectLst/>
                <a:latin typeface="+mn-lt"/>
                <a:ea typeface="+mn-ea"/>
                <a:cs typeface="+mn-cs"/>
              </a:rPr>
              <a:t> sound, a </a:t>
            </a:r>
            <a:r>
              <a:rPr lang="en-GB" sz="1200" b="1" kern="1200" dirty="0" smtClean="0">
                <a:solidFill>
                  <a:schemeClr val="tx1"/>
                </a:solidFill>
                <a:effectLst/>
                <a:latin typeface="+mn-lt"/>
                <a:ea typeface="+mn-ea"/>
                <a:cs typeface="+mn-cs"/>
              </a:rPr>
              <a:t>‘crash’</a:t>
            </a:r>
            <a:r>
              <a:rPr lang="en-GB" sz="1200" kern="1200" dirty="0" smtClean="0">
                <a:solidFill>
                  <a:schemeClr val="tx1"/>
                </a:solidFill>
                <a:effectLst/>
                <a:latin typeface="+mn-lt"/>
                <a:ea typeface="+mn-ea"/>
                <a:cs typeface="+mn-cs"/>
              </a:rPr>
              <a:t> sound, his </a:t>
            </a:r>
            <a:r>
              <a:rPr lang="en-GB" sz="1200" b="1" kern="1200" dirty="0" smtClean="0">
                <a:solidFill>
                  <a:schemeClr val="tx1"/>
                </a:solidFill>
                <a:effectLst/>
                <a:latin typeface="+mn-lt"/>
                <a:ea typeface="+mn-ea"/>
                <a:cs typeface="+mn-cs"/>
              </a:rPr>
              <a:t>tune speeded up</a:t>
            </a:r>
            <a:r>
              <a:rPr lang="en-GB" sz="1200" kern="1200" dirty="0" smtClean="0">
                <a:solidFill>
                  <a:schemeClr val="tx1"/>
                </a:solidFill>
                <a:effectLst/>
                <a:latin typeface="+mn-lt"/>
                <a:ea typeface="+mn-ea"/>
                <a:cs typeface="+mn-cs"/>
              </a:rPr>
              <a:t> very fast and </a:t>
            </a:r>
            <a:r>
              <a:rPr lang="en-GB" sz="1200" b="1" kern="1200" dirty="0" smtClean="0">
                <a:solidFill>
                  <a:schemeClr val="tx1"/>
                </a:solidFill>
                <a:effectLst/>
                <a:latin typeface="+mn-lt"/>
                <a:ea typeface="+mn-ea"/>
                <a:cs typeface="+mn-cs"/>
              </a:rPr>
              <a:t>‘rumble’</a:t>
            </a:r>
            <a:r>
              <a:rPr lang="en-GB" sz="1200" kern="1200" dirty="0" smtClean="0">
                <a:solidFill>
                  <a:schemeClr val="tx1"/>
                </a:solidFill>
                <a:effectLst/>
                <a:latin typeface="+mn-lt"/>
                <a:ea typeface="+mn-ea"/>
                <a:cs typeface="+mn-cs"/>
              </a:rPr>
              <a:t>. Can they listen again and put these ideas in the right order?</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Discuss </a:t>
            </a:r>
            <a:r>
              <a:rPr lang="en-GB" sz="1200" kern="1200" dirty="0" smtClean="0">
                <a:solidFill>
                  <a:schemeClr val="tx1"/>
                </a:solidFill>
                <a:effectLst/>
                <a:latin typeface="+mn-lt"/>
                <a:ea typeface="+mn-ea"/>
                <a:cs typeface="+mn-cs"/>
              </a:rPr>
              <a:t>their findings jotting ideas onto the board until you have a class diagram of the ending. </a:t>
            </a:r>
          </a:p>
          <a:p>
            <a:pPr lvl="0"/>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Explain </a:t>
            </a:r>
            <a:r>
              <a:rPr lang="en-GB" sz="1200" kern="1200" dirty="0" smtClean="0">
                <a:solidFill>
                  <a:schemeClr val="tx1"/>
                </a:solidFill>
                <a:effectLst/>
                <a:latin typeface="+mn-lt"/>
                <a:ea typeface="+mn-ea"/>
                <a:cs typeface="+mn-cs"/>
              </a:rPr>
              <a:t>that the technical term for the ending in music is </a:t>
            </a:r>
            <a:r>
              <a:rPr lang="en-GB" sz="1200" b="1" kern="1200" dirty="0" smtClean="0">
                <a:solidFill>
                  <a:schemeClr val="tx1"/>
                </a:solidFill>
                <a:effectLst/>
                <a:latin typeface="+mn-lt"/>
                <a:ea typeface="+mn-ea"/>
                <a:cs typeface="+mn-cs"/>
              </a:rPr>
              <a:t>‘coda’</a:t>
            </a:r>
            <a:r>
              <a:rPr lang="en-GB" sz="1200" kern="1200" dirty="0" smtClean="0">
                <a:solidFill>
                  <a:schemeClr val="tx1"/>
                </a:solidFill>
                <a:effectLst/>
                <a:latin typeface="+mn-lt"/>
                <a:ea typeface="+mn-ea"/>
                <a:cs typeface="+mn-cs"/>
              </a:rPr>
              <a:t> and challenge your children to perform this ‘coda’ (theirs or Grieg’s) on body percussion after having decided on a body sound to replace ‘bang’ and ‘crash’ etc.</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endParaRPr lang="en-GB" sz="1200" b="1"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Split back into your groups </a:t>
            </a:r>
            <a:r>
              <a:rPr lang="en-GB" sz="1200" kern="1200" dirty="0" smtClean="0">
                <a:solidFill>
                  <a:schemeClr val="tx1"/>
                </a:solidFill>
                <a:effectLst/>
                <a:latin typeface="+mn-lt"/>
                <a:ea typeface="+mn-ea"/>
                <a:cs typeface="+mn-cs"/>
              </a:rPr>
              <a:t>and give each group a few minutes remember their piece from last lesson using the same instruments they had then. Challenge them further to work out how to perform the ‘coda’ on their instruments. As before they need a sound for ‘bang’ and a contrasting sound for ‘crash’ etc.</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endParaRPr lang="en-GB" sz="1200" b="1"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Finally, </a:t>
            </a:r>
            <a:r>
              <a:rPr lang="en-GB" sz="1200" kern="1200" dirty="0" smtClean="0">
                <a:solidFill>
                  <a:schemeClr val="tx1"/>
                </a:solidFill>
                <a:effectLst/>
                <a:latin typeface="+mn-lt"/>
                <a:ea typeface="+mn-ea"/>
                <a:cs typeface="+mn-cs"/>
              </a:rPr>
              <a:t>bring the groups back together, hear each group and then put your full piece back together adding the new ‘coda’ on the end. Write down what you have done and who played what.</a:t>
            </a:r>
          </a:p>
        </p:txBody>
      </p:sp>
      <p:sp>
        <p:nvSpPr>
          <p:cNvPr id="4" name="Slide Number Placeholder 3"/>
          <p:cNvSpPr>
            <a:spLocks noGrp="1"/>
          </p:cNvSpPr>
          <p:nvPr>
            <p:ph type="sldNum" sz="quarter" idx="10"/>
          </p:nvPr>
        </p:nvSpPr>
        <p:spPr/>
        <p:txBody>
          <a:bodyPr/>
          <a:lstStyle/>
          <a:p>
            <a:fld id="{6289F494-1822-9445-98EB-F7F0987FA13D}" type="slidenum">
              <a:rPr lang="en-US" smtClean="0"/>
              <a:t>16</a:t>
            </a:fld>
            <a:endParaRPr lang="en-US"/>
          </a:p>
        </p:txBody>
      </p:sp>
    </p:spTree>
    <p:extLst>
      <p:ext uri="{BB962C8B-B14F-4D97-AF65-F5344CB8AC3E}">
        <p14:creationId xmlns:p14="http://schemas.microsoft.com/office/powerpoint/2010/main" val="19138048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GB" sz="1200" b="1" kern="1200" dirty="0" smtClean="0">
                <a:solidFill>
                  <a:schemeClr val="tx1"/>
                </a:solidFill>
                <a:effectLst/>
                <a:latin typeface="+mn-lt"/>
                <a:ea typeface="+mn-ea"/>
                <a:cs typeface="+mn-cs"/>
              </a:rPr>
              <a:t>LESSON 3:</a:t>
            </a:r>
          </a:p>
          <a:p>
            <a:pPr lvl="0" rtl="0"/>
            <a:r>
              <a:rPr lang="en-GB" sz="1200" b="1" kern="1200" dirty="0" smtClean="0">
                <a:solidFill>
                  <a:schemeClr val="tx1"/>
                </a:solidFill>
                <a:effectLst/>
                <a:latin typeface="+mn-lt"/>
                <a:ea typeface="+mn-ea"/>
                <a:cs typeface="+mn-cs"/>
              </a:rPr>
              <a:t>Warm up. </a:t>
            </a:r>
            <a:r>
              <a:rPr lang="en-GB" sz="1200" kern="1200" dirty="0" smtClean="0">
                <a:solidFill>
                  <a:schemeClr val="tx1"/>
                </a:solidFill>
                <a:effectLst/>
                <a:latin typeface="+mn-lt"/>
                <a:ea typeface="+mn-ea"/>
                <a:cs typeface="+mn-cs"/>
              </a:rPr>
              <a:t>Begin in a circle again and after passing a clap around or playing your ‘Mountain King’ game, recap, using just body percussion, what you did in the last lesson. It may help to place the two groups on either side of the circle and then ask them to ‘mime’ their pieces.</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Listen again </a:t>
            </a:r>
            <a:r>
              <a:rPr lang="en-GB" sz="1200" kern="1200" dirty="0" smtClean="0">
                <a:solidFill>
                  <a:schemeClr val="tx1"/>
                </a:solidFill>
                <a:effectLst/>
                <a:latin typeface="+mn-lt"/>
                <a:ea typeface="+mn-ea"/>
                <a:cs typeface="+mn-cs"/>
              </a:rPr>
              <a:t>to the very end of Grieg’s piece, the last 20 seconds or so, and discuss what might be happening between the Mountain King and Peer </a:t>
            </a:r>
            <a:r>
              <a:rPr lang="en-GB" sz="1200" kern="1200" dirty="0" err="1" smtClean="0">
                <a:solidFill>
                  <a:schemeClr val="tx1"/>
                </a:solidFill>
                <a:effectLst/>
                <a:latin typeface="+mn-lt"/>
                <a:ea typeface="+mn-ea"/>
                <a:cs typeface="+mn-cs"/>
              </a:rPr>
              <a:t>Gynt</a:t>
            </a:r>
            <a:r>
              <a:rPr lang="en-GB" sz="1200" kern="1200" dirty="0" smtClean="0">
                <a:solidFill>
                  <a:schemeClr val="tx1"/>
                </a:solidFill>
                <a:effectLst/>
                <a:latin typeface="+mn-lt"/>
                <a:ea typeface="+mn-ea"/>
                <a:cs typeface="+mn-cs"/>
              </a:rPr>
              <a:t>. Explain that Grieg uses a </a:t>
            </a:r>
            <a:r>
              <a:rPr lang="en-GB" sz="1200" b="1" kern="1200" dirty="0" smtClean="0">
                <a:solidFill>
                  <a:schemeClr val="tx1"/>
                </a:solidFill>
                <a:effectLst/>
                <a:latin typeface="+mn-lt"/>
                <a:ea typeface="+mn-ea"/>
                <a:cs typeface="+mn-cs"/>
              </a:rPr>
              <a:t>‘bang’</a:t>
            </a:r>
            <a:r>
              <a:rPr lang="en-GB" sz="1200" kern="1200" dirty="0" smtClean="0">
                <a:solidFill>
                  <a:schemeClr val="tx1"/>
                </a:solidFill>
                <a:effectLst/>
                <a:latin typeface="+mn-lt"/>
                <a:ea typeface="+mn-ea"/>
                <a:cs typeface="+mn-cs"/>
              </a:rPr>
              <a:t> sound, a </a:t>
            </a:r>
            <a:r>
              <a:rPr lang="en-GB" sz="1200" b="1" kern="1200" dirty="0" smtClean="0">
                <a:solidFill>
                  <a:schemeClr val="tx1"/>
                </a:solidFill>
                <a:effectLst/>
                <a:latin typeface="+mn-lt"/>
                <a:ea typeface="+mn-ea"/>
                <a:cs typeface="+mn-cs"/>
              </a:rPr>
              <a:t>‘crash’</a:t>
            </a:r>
            <a:r>
              <a:rPr lang="en-GB" sz="1200" kern="1200" dirty="0" smtClean="0">
                <a:solidFill>
                  <a:schemeClr val="tx1"/>
                </a:solidFill>
                <a:effectLst/>
                <a:latin typeface="+mn-lt"/>
                <a:ea typeface="+mn-ea"/>
                <a:cs typeface="+mn-cs"/>
              </a:rPr>
              <a:t> sound, his </a:t>
            </a:r>
            <a:r>
              <a:rPr lang="en-GB" sz="1200" b="1" kern="1200" dirty="0" smtClean="0">
                <a:solidFill>
                  <a:schemeClr val="tx1"/>
                </a:solidFill>
                <a:effectLst/>
                <a:latin typeface="+mn-lt"/>
                <a:ea typeface="+mn-ea"/>
                <a:cs typeface="+mn-cs"/>
              </a:rPr>
              <a:t>tune speeded up</a:t>
            </a:r>
            <a:r>
              <a:rPr lang="en-GB" sz="1200" kern="1200" dirty="0" smtClean="0">
                <a:solidFill>
                  <a:schemeClr val="tx1"/>
                </a:solidFill>
                <a:effectLst/>
                <a:latin typeface="+mn-lt"/>
                <a:ea typeface="+mn-ea"/>
                <a:cs typeface="+mn-cs"/>
              </a:rPr>
              <a:t> very fast and </a:t>
            </a:r>
            <a:r>
              <a:rPr lang="en-GB" sz="1200" b="1" kern="1200" dirty="0" smtClean="0">
                <a:solidFill>
                  <a:schemeClr val="tx1"/>
                </a:solidFill>
                <a:effectLst/>
                <a:latin typeface="+mn-lt"/>
                <a:ea typeface="+mn-ea"/>
                <a:cs typeface="+mn-cs"/>
              </a:rPr>
              <a:t>‘rumble’</a:t>
            </a:r>
            <a:r>
              <a:rPr lang="en-GB" sz="1200" kern="1200" dirty="0" smtClean="0">
                <a:solidFill>
                  <a:schemeClr val="tx1"/>
                </a:solidFill>
                <a:effectLst/>
                <a:latin typeface="+mn-lt"/>
                <a:ea typeface="+mn-ea"/>
                <a:cs typeface="+mn-cs"/>
              </a:rPr>
              <a:t>. Can they listen again and put these ideas in the right order?</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Discuss </a:t>
            </a:r>
            <a:r>
              <a:rPr lang="en-GB" sz="1200" kern="1200" dirty="0" smtClean="0">
                <a:solidFill>
                  <a:schemeClr val="tx1"/>
                </a:solidFill>
                <a:effectLst/>
                <a:latin typeface="+mn-lt"/>
                <a:ea typeface="+mn-ea"/>
                <a:cs typeface="+mn-cs"/>
              </a:rPr>
              <a:t>their findings jotting ideas onto the board until you have a class diagram of the ending. </a:t>
            </a:r>
          </a:p>
          <a:p>
            <a:pPr lvl="0"/>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Explain </a:t>
            </a:r>
            <a:r>
              <a:rPr lang="en-GB" sz="1200" kern="1200" dirty="0" smtClean="0">
                <a:solidFill>
                  <a:schemeClr val="tx1"/>
                </a:solidFill>
                <a:effectLst/>
                <a:latin typeface="+mn-lt"/>
                <a:ea typeface="+mn-ea"/>
                <a:cs typeface="+mn-cs"/>
              </a:rPr>
              <a:t>that the technical term for the ending in music is </a:t>
            </a:r>
            <a:r>
              <a:rPr lang="en-GB" sz="1200" b="1" kern="1200" dirty="0" smtClean="0">
                <a:solidFill>
                  <a:schemeClr val="tx1"/>
                </a:solidFill>
                <a:effectLst/>
                <a:latin typeface="+mn-lt"/>
                <a:ea typeface="+mn-ea"/>
                <a:cs typeface="+mn-cs"/>
              </a:rPr>
              <a:t>‘coda’</a:t>
            </a:r>
            <a:r>
              <a:rPr lang="en-GB" sz="1200" kern="1200" dirty="0" smtClean="0">
                <a:solidFill>
                  <a:schemeClr val="tx1"/>
                </a:solidFill>
                <a:effectLst/>
                <a:latin typeface="+mn-lt"/>
                <a:ea typeface="+mn-ea"/>
                <a:cs typeface="+mn-cs"/>
              </a:rPr>
              <a:t> and challenge your children to perform this ‘coda’ (theirs or Grieg’s) on body percussion after having decided on a body sound to replace ‘bang’ and ‘crash’ etc.</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endParaRPr lang="en-GB" sz="1200" b="1"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Split back into your groups </a:t>
            </a:r>
            <a:r>
              <a:rPr lang="en-GB" sz="1200" kern="1200" dirty="0" smtClean="0">
                <a:solidFill>
                  <a:schemeClr val="tx1"/>
                </a:solidFill>
                <a:effectLst/>
                <a:latin typeface="+mn-lt"/>
                <a:ea typeface="+mn-ea"/>
                <a:cs typeface="+mn-cs"/>
              </a:rPr>
              <a:t>and give each group a few minutes remember their piece from last lesson using the same instruments they had then. Challenge them further to work out how to perform the ‘coda’ on their instruments. As before they need a sound for ‘bang’ and a contrasting sound for ‘crash’ etc.</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endParaRPr lang="en-GB" sz="1200" b="1"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Finally, </a:t>
            </a:r>
            <a:r>
              <a:rPr lang="en-GB" sz="1200" kern="1200" dirty="0" smtClean="0">
                <a:solidFill>
                  <a:schemeClr val="tx1"/>
                </a:solidFill>
                <a:effectLst/>
                <a:latin typeface="+mn-lt"/>
                <a:ea typeface="+mn-ea"/>
                <a:cs typeface="+mn-cs"/>
              </a:rPr>
              <a:t>bring the groups back together, hear each group and then put your full piece back together adding the new ‘coda’ on the end. Write down what you have done and who played what.</a:t>
            </a:r>
          </a:p>
        </p:txBody>
      </p:sp>
      <p:sp>
        <p:nvSpPr>
          <p:cNvPr id="4" name="Slide Number Placeholder 3"/>
          <p:cNvSpPr>
            <a:spLocks noGrp="1"/>
          </p:cNvSpPr>
          <p:nvPr>
            <p:ph type="sldNum" sz="quarter" idx="10"/>
          </p:nvPr>
        </p:nvSpPr>
        <p:spPr/>
        <p:txBody>
          <a:bodyPr/>
          <a:lstStyle/>
          <a:p>
            <a:fld id="{6289F494-1822-9445-98EB-F7F0987FA13D}" type="slidenum">
              <a:rPr lang="en-US" smtClean="0"/>
              <a:t>17</a:t>
            </a:fld>
            <a:endParaRPr lang="en-US"/>
          </a:p>
        </p:txBody>
      </p:sp>
    </p:spTree>
    <p:extLst>
      <p:ext uri="{BB962C8B-B14F-4D97-AF65-F5344CB8AC3E}">
        <p14:creationId xmlns:p14="http://schemas.microsoft.com/office/powerpoint/2010/main" val="19138048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Lesson 4:</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Activities:		Listen and describe a piece of music</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Use the music as stimulus for artwork, discussion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link:	Listen with attention to detail and recall sounds with increasing aural memory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Appreciate and understand a wide range of high-quality live and recorded music drawn from different traditions and from great composers 				and musicians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18</a:t>
            </a:fld>
            <a:endParaRPr lang="en-US"/>
          </a:p>
        </p:txBody>
      </p:sp>
    </p:spTree>
    <p:extLst>
      <p:ext uri="{BB962C8B-B14F-4D97-AF65-F5344CB8AC3E}">
        <p14:creationId xmlns:p14="http://schemas.microsoft.com/office/powerpoint/2010/main" val="17473567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LESSON 4:</a:t>
            </a:r>
            <a:endParaRPr lang="en-GB" sz="1200" kern="1200" dirty="0" smtClean="0">
              <a:solidFill>
                <a:schemeClr val="tx1"/>
              </a:solidFill>
              <a:effectLst/>
              <a:latin typeface="+mn-lt"/>
              <a:ea typeface="+mn-ea"/>
              <a:cs typeface="+mn-cs"/>
            </a:endParaRPr>
          </a:p>
          <a:p>
            <a:pPr lvl="0" rtl="0"/>
            <a:r>
              <a:rPr lang="en-GB" sz="1200" b="1" kern="1200" dirty="0" smtClean="0">
                <a:solidFill>
                  <a:schemeClr val="tx1"/>
                </a:solidFill>
                <a:effectLst/>
                <a:latin typeface="+mn-lt"/>
                <a:ea typeface="+mn-ea"/>
                <a:cs typeface="+mn-cs"/>
              </a:rPr>
              <a:t>Prepare your class. </a:t>
            </a:r>
            <a:r>
              <a:rPr lang="en-GB" sz="1200" kern="1200" dirty="0" smtClean="0">
                <a:solidFill>
                  <a:schemeClr val="tx1"/>
                </a:solidFill>
                <a:effectLst/>
                <a:latin typeface="+mn-lt"/>
                <a:ea typeface="+mn-ea"/>
                <a:cs typeface="+mn-cs"/>
              </a:rPr>
              <a:t>Remind them of the work they did last lesson, talk about Peer </a:t>
            </a:r>
            <a:r>
              <a:rPr lang="en-GB" sz="1200" kern="1200" dirty="0" err="1" smtClean="0">
                <a:solidFill>
                  <a:schemeClr val="tx1"/>
                </a:solidFill>
                <a:effectLst/>
                <a:latin typeface="+mn-lt"/>
                <a:ea typeface="+mn-ea"/>
                <a:cs typeface="+mn-cs"/>
              </a:rPr>
              <a:t>Gynt</a:t>
            </a:r>
            <a:r>
              <a:rPr lang="en-GB" sz="1200" kern="1200" dirty="0" smtClean="0">
                <a:solidFill>
                  <a:schemeClr val="tx1"/>
                </a:solidFill>
                <a:effectLst/>
                <a:latin typeface="+mn-lt"/>
                <a:ea typeface="+mn-ea"/>
                <a:cs typeface="+mn-cs"/>
              </a:rPr>
              <a:t> and look again at their art-work of the Mountain King.</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Explain</a:t>
            </a:r>
            <a:r>
              <a:rPr lang="en-GB" sz="1200" kern="1200" dirty="0" smtClean="0">
                <a:solidFill>
                  <a:schemeClr val="tx1"/>
                </a:solidFill>
                <a:effectLst/>
                <a:latin typeface="+mn-lt"/>
                <a:ea typeface="+mn-ea"/>
                <a:cs typeface="+mn-cs"/>
              </a:rPr>
              <a:t> that the story of the Mountain King is just one part of a much larger story and remind them of the full story of Peer </a:t>
            </a:r>
            <a:r>
              <a:rPr lang="en-GB" sz="1200" kern="1200" dirty="0" err="1" smtClean="0">
                <a:solidFill>
                  <a:schemeClr val="tx1"/>
                </a:solidFill>
                <a:effectLst/>
                <a:latin typeface="+mn-lt"/>
                <a:ea typeface="+mn-ea"/>
                <a:cs typeface="+mn-cs"/>
              </a:rPr>
              <a:t>Gynt</a:t>
            </a:r>
            <a:r>
              <a:rPr lang="en-GB" sz="1200" kern="1200" dirty="0" smtClean="0">
                <a:solidFill>
                  <a:schemeClr val="tx1"/>
                </a:solidFill>
                <a:effectLst/>
                <a:latin typeface="+mn-lt"/>
                <a:ea typeface="+mn-ea"/>
                <a:cs typeface="+mn-cs"/>
              </a:rPr>
              <a:t> (above). Explain further that there are two other important characters in the story – Peer </a:t>
            </a:r>
            <a:r>
              <a:rPr lang="en-GB" sz="1200" kern="1200" dirty="0" err="1" smtClean="0">
                <a:solidFill>
                  <a:schemeClr val="tx1"/>
                </a:solidFill>
                <a:effectLst/>
                <a:latin typeface="+mn-lt"/>
                <a:ea typeface="+mn-ea"/>
                <a:cs typeface="+mn-cs"/>
              </a:rPr>
              <a:t>Gynt’s</a:t>
            </a:r>
            <a:r>
              <a:rPr lang="en-GB" sz="1200" kern="1200" dirty="0" smtClean="0">
                <a:solidFill>
                  <a:schemeClr val="tx1"/>
                </a:solidFill>
                <a:effectLst/>
                <a:latin typeface="+mn-lt"/>
                <a:ea typeface="+mn-ea"/>
                <a:cs typeface="+mn-cs"/>
              </a:rPr>
              <a:t> mum </a:t>
            </a:r>
            <a:r>
              <a:rPr lang="en-GB" sz="1200" kern="1200" dirty="0" err="1" smtClean="0">
                <a:solidFill>
                  <a:schemeClr val="tx1"/>
                </a:solidFill>
                <a:effectLst/>
                <a:latin typeface="+mn-lt"/>
                <a:ea typeface="+mn-ea"/>
                <a:cs typeface="+mn-cs"/>
              </a:rPr>
              <a:t>Ase</a:t>
            </a:r>
            <a:r>
              <a:rPr lang="en-GB" sz="1200" kern="1200" dirty="0" smtClean="0">
                <a:solidFill>
                  <a:schemeClr val="tx1"/>
                </a:solidFill>
                <a:effectLst/>
                <a:latin typeface="+mn-lt"/>
                <a:ea typeface="+mn-ea"/>
                <a:cs typeface="+mn-cs"/>
              </a:rPr>
              <a:t> (pronounced Ace-r) and his girlfriend </a:t>
            </a:r>
            <a:r>
              <a:rPr lang="en-GB" sz="1200" kern="1200" dirty="0" err="1" smtClean="0">
                <a:solidFill>
                  <a:schemeClr val="tx1"/>
                </a:solidFill>
                <a:effectLst/>
                <a:latin typeface="+mn-lt"/>
                <a:ea typeface="+mn-ea"/>
                <a:cs typeface="+mn-cs"/>
              </a:rPr>
              <a:t>Anitra</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Listening task. </a:t>
            </a:r>
            <a:r>
              <a:rPr lang="en-GB" sz="1200" kern="1200" dirty="0" smtClean="0">
                <a:solidFill>
                  <a:schemeClr val="tx1"/>
                </a:solidFill>
                <a:effectLst/>
                <a:latin typeface="+mn-lt"/>
                <a:ea typeface="+mn-ea"/>
                <a:cs typeface="+mn-cs"/>
              </a:rPr>
              <a:t>Give out paper and pens again and ask your children to draw two oval (face) shapes, one on each side of the page like this –</a:t>
            </a:r>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Explain that they are going to hear two short pieces of music by Grieg. One is </a:t>
            </a:r>
            <a:r>
              <a:rPr lang="en-US" sz="1200" kern="1200" dirty="0" err="1" smtClean="0">
                <a:solidFill>
                  <a:schemeClr val="tx1"/>
                </a:solidFill>
                <a:effectLst/>
                <a:latin typeface="+mn-lt"/>
                <a:ea typeface="+mn-ea"/>
                <a:cs typeface="+mn-cs"/>
              </a:rPr>
              <a:t>Ase</a:t>
            </a:r>
            <a:r>
              <a:rPr lang="en-US" sz="1200" kern="1200" dirty="0" smtClean="0">
                <a:solidFill>
                  <a:schemeClr val="tx1"/>
                </a:solidFill>
                <a:effectLst/>
                <a:latin typeface="+mn-lt"/>
                <a:ea typeface="+mn-ea"/>
                <a:cs typeface="+mn-cs"/>
              </a:rPr>
              <a:t> and the other is </a:t>
            </a:r>
            <a:r>
              <a:rPr lang="en-US" sz="1200" kern="1200" dirty="0" err="1" smtClean="0">
                <a:solidFill>
                  <a:schemeClr val="tx1"/>
                </a:solidFill>
                <a:effectLst/>
                <a:latin typeface="+mn-lt"/>
                <a:ea typeface="+mn-ea"/>
                <a:cs typeface="+mn-cs"/>
              </a:rPr>
              <a:t>Anitra</a:t>
            </a:r>
            <a:r>
              <a:rPr lang="en-US" sz="1200" kern="1200" dirty="0" smtClean="0">
                <a:solidFill>
                  <a:schemeClr val="tx1"/>
                </a:solidFill>
                <a:effectLst/>
                <a:latin typeface="+mn-lt"/>
                <a:ea typeface="+mn-ea"/>
                <a:cs typeface="+mn-cs"/>
              </a:rPr>
              <a:t>. Their task is to draw their face (and expression) in the oval as they listen. Begin with </a:t>
            </a:r>
            <a:r>
              <a:rPr lang="en-US" sz="1200" kern="1200" dirty="0" err="1" smtClean="0">
                <a:solidFill>
                  <a:schemeClr val="tx1"/>
                </a:solidFill>
                <a:effectLst/>
                <a:latin typeface="+mn-lt"/>
                <a:ea typeface="+mn-ea"/>
                <a:cs typeface="+mn-cs"/>
              </a:rPr>
              <a:t>Ase</a:t>
            </a:r>
            <a:r>
              <a:rPr lang="en-US" sz="1200" kern="1200" dirty="0" smtClean="0">
                <a:solidFill>
                  <a:schemeClr val="tx1"/>
                </a:solidFill>
                <a:effectLst/>
                <a:latin typeface="+mn-lt"/>
                <a:ea typeface="+mn-ea"/>
                <a:cs typeface="+mn-cs"/>
              </a:rPr>
              <a:t>, and for this play </a:t>
            </a:r>
            <a:r>
              <a:rPr lang="en-US" sz="1200" b="1" kern="1200" dirty="0" smtClean="0">
                <a:solidFill>
                  <a:schemeClr val="tx1"/>
                </a:solidFill>
                <a:effectLst/>
                <a:latin typeface="+mn-lt"/>
                <a:ea typeface="+mn-ea"/>
                <a:cs typeface="+mn-cs"/>
              </a:rPr>
              <a:t>Peer </a:t>
            </a:r>
            <a:r>
              <a:rPr lang="en-US" sz="1200" b="1" kern="1200" dirty="0" err="1" smtClean="0">
                <a:solidFill>
                  <a:schemeClr val="tx1"/>
                </a:solidFill>
                <a:effectLst/>
                <a:latin typeface="+mn-lt"/>
                <a:ea typeface="+mn-ea"/>
                <a:cs typeface="+mn-cs"/>
              </a:rPr>
              <a:t>Gynt</a:t>
            </a:r>
            <a:r>
              <a:rPr lang="en-US" sz="1200" b="1" kern="1200" dirty="0" smtClean="0">
                <a:solidFill>
                  <a:schemeClr val="tx1"/>
                </a:solidFill>
                <a:effectLst/>
                <a:latin typeface="+mn-lt"/>
                <a:ea typeface="+mn-ea"/>
                <a:cs typeface="+mn-cs"/>
              </a:rPr>
              <a:t> Suite No 1, Track 2: The Death of </a:t>
            </a:r>
            <a:r>
              <a:rPr lang="en-US" sz="1200" b="1" kern="1200" dirty="0" err="1" smtClean="0">
                <a:solidFill>
                  <a:schemeClr val="tx1"/>
                </a:solidFill>
                <a:effectLst/>
                <a:latin typeface="+mn-lt"/>
                <a:ea typeface="+mn-ea"/>
                <a:cs typeface="+mn-cs"/>
              </a:rPr>
              <a:t>Ase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Then play </a:t>
            </a:r>
            <a:r>
              <a:rPr lang="en-US" sz="1200" b="1" kern="1200" dirty="0" smtClean="0">
                <a:solidFill>
                  <a:schemeClr val="tx1"/>
                </a:solidFill>
                <a:effectLst/>
                <a:latin typeface="+mn-lt"/>
                <a:ea typeface="+mn-ea"/>
                <a:cs typeface="+mn-cs"/>
              </a:rPr>
              <a:t>Peer </a:t>
            </a:r>
            <a:r>
              <a:rPr lang="en-US" sz="1200" b="1" kern="1200" dirty="0" err="1" smtClean="0">
                <a:solidFill>
                  <a:schemeClr val="tx1"/>
                </a:solidFill>
                <a:effectLst/>
                <a:latin typeface="+mn-lt"/>
                <a:ea typeface="+mn-ea"/>
                <a:cs typeface="+mn-cs"/>
              </a:rPr>
              <a:t>Gynt</a:t>
            </a:r>
            <a:r>
              <a:rPr lang="en-US" sz="1200" b="1" kern="1200" dirty="0" smtClean="0">
                <a:solidFill>
                  <a:schemeClr val="tx1"/>
                </a:solidFill>
                <a:effectLst/>
                <a:latin typeface="+mn-lt"/>
                <a:ea typeface="+mn-ea"/>
                <a:cs typeface="+mn-cs"/>
              </a:rPr>
              <a:t> Suite No 1, Track 3: </a:t>
            </a:r>
            <a:r>
              <a:rPr lang="en-US" sz="1200" b="1" kern="1200" dirty="0" err="1" smtClean="0">
                <a:solidFill>
                  <a:schemeClr val="tx1"/>
                </a:solidFill>
                <a:effectLst/>
                <a:latin typeface="+mn-lt"/>
                <a:ea typeface="+mn-ea"/>
                <a:cs typeface="+mn-cs"/>
              </a:rPr>
              <a:t>Anitra’s</a:t>
            </a:r>
            <a:r>
              <a:rPr lang="en-US" sz="1200" b="1" kern="1200" dirty="0" smtClean="0">
                <a:solidFill>
                  <a:schemeClr val="tx1"/>
                </a:solidFill>
                <a:effectLst/>
                <a:latin typeface="+mn-lt"/>
                <a:ea typeface="+mn-ea"/>
                <a:cs typeface="+mn-cs"/>
              </a:rPr>
              <a:t> Dance</a:t>
            </a:r>
            <a:r>
              <a:rPr lang="en-US" sz="1200" kern="1200" dirty="0" smtClean="0">
                <a:solidFill>
                  <a:schemeClr val="tx1"/>
                </a:solidFill>
                <a:effectLst/>
                <a:latin typeface="+mn-lt"/>
                <a:ea typeface="+mn-ea"/>
                <a:cs typeface="+mn-cs"/>
              </a:rPr>
              <a:t> as they complete the second ‘face’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Discuss </a:t>
            </a:r>
            <a:r>
              <a:rPr lang="en-GB" sz="1200" kern="1200" dirty="0" smtClean="0">
                <a:solidFill>
                  <a:schemeClr val="tx1"/>
                </a:solidFill>
                <a:effectLst/>
                <a:latin typeface="+mn-lt"/>
                <a:ea typeface="+mn-ea"/>
                <a:cs typeface="+mn-cs"/>
              </a:rPr>
              <a:t>their efforts and decide as a full class the following things about each character – </a:t>
            </a:r>
          </a:p>
          <a:p>
            <a:pPr lvl="0"/>
            <a:r>
              <a:rPr lang="en-US" sz="1200" kern="1200" dirty="0" smtClean="0">
                <a:solidFill>
                  <a:schemeClr val="tx1"/>
                </a:solidFill>
                <a:effectLst/>
                <a:latin typeface="+mn-lt"/>
                <a:ea typeface="+mn-ea"/>
                <a:cs typeface="+mn-cs"/>
              </a:rPr>
              <a:t>	How old are they?</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	What mood are they in?</a:t>
            </a:r>
          </a:p>
          <a:p>
            <a:pPr lvl="0"/>
            <a:r>
              <a:rPr lang="en-GB" sz="1200" kern="1200" dirty="0" smtClean="0">
                <a:solidFill>
                  <a:schemeClr val="tx1"/>
                </a:solidFill>
                <a:effectLst/>
                <a:latin typeface="+mn-lt"/>
                <a:ea typeface="+mn-ea"/>
                <a:cs typeface="+mn-cs"/>
              </a:rPr>
              <a:t>	Why might they be in that mood?</a:t>
            </a:r>
          </a:p>
          <a:p>
            <a:r>
              <a:rPr lang="en-US" sz="1200" kern="1200" dirty="0" smtClean="0">
                <a:solidFill>
                  <a:schemeClr val="tx1"/>
                </a:solidFill>
                <a:effectLst/>
                <a:latin typeface="+mn-lt"/>
                <a:ea typeface="+mn-ea"/>
                <a:cs typeface="+mn-cs"/>
              </a:rPr>
              <a:t> </a:t>
            </a:r>
          </a:p>
          <a:p>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End your session</a:t>
            </a:r>
            <a:r>
              <a:rPr lang="en-US" sz="1200" kern="1200" dirty="0" smtClean="0">
                <a:solidFill>
                  <a:schemeClr val="tx1"/>
                </a:solidFill>
                <a:effectLst/>
                <a:latin typeface="+mn-lt"/>
                <a:ea typeface="+mn-ea"/>
                <a:cs typeface="+mn-cs"/>
              </a:rPr>
              <a:t> by listening to </a:t>
            </a:r>
            <a:r>
              <a:rPr lang="en-US" sz="1200" b="1" kern="1200" dirty="0" smtClean="0">
                <a:solidFill>
                  <a:schemeClr val="tx1"/>
                </a:solidFill>
                <a:effectLst/>
                <a:latin typeface="+mn-lt"/>
                <a:ea typeface="+mn-ea"/>
                <a:cs typeface="+mn-cs"/>
              </a:rPr>
              <a:t>Peer </a:t>
            </a:r>
            <a:r>
              <a:rPr lang="en-US" sz="1200" b="1" kern="1200" dirty="0" err="1" smtClean="0">
                <a:solidFill>
                  <a:schemeClr val="tx1"/>
                </a:solidFill>
                <a:effectLst/>
                <a:latin typeface="+mn-lt"/>
                <a:ea typeface="+mn-ea"/>
                <a:cs typeface="+mn-cs"/>
              </a:rPr>
              <a:t>Gynt</a:t>
            </a:r>
            <a:r>
              <a:rPr lang="en-US" sz="1200" b="1" kern="1200" dirty="0" smtClean="0">
                <a:solidFill>
                  <a:schemeClr val="tx1"/>
                </a:solidFill>
                <a:effectLst/>
                <a:latin typeface="+mn-lt"/>
                <a:ea typeface="+mn-ea"/>
                <a:cs typeface="+mn-cs"/>
              </a:rPr>
              <a:t> Suite No 1, Track 1: Morning</a:t>
            </a:r>
            <a:r>
              <a:rPr lang="en-US" sz="1200" kern="1200" dirty="0" smtClean="0">
                <a:solidFill>
                  <a:schemeClr val="tx1"/>
                </a:solidFill>
                <a:effectLst/>
                <a:latin typeface="+mn-lt"/>
                <a:ea typeface="+mn-ea"/>
                <a:cs typeface="+mn-cs"/>
              </a:rPr>
              <a:t>. It might be nice to simply ask your children to close their eyes and listen to this one. Then have a chat about what it was describing, particularly what time of day, and what sort of place etc. </a:t>
            </a:r>
            <a:endParaRPr lang="en-GB" sz="1200" kern="1200" dirty="0" smtClean="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19</a:t>
            </a:fld>
            <a:endParaRPr lang="en-US"/>
          </a:p>
        </p:txBody>
      </p:sp>
    </p:spTree>
    <p:extLst>
      <p:ext uri="{BB962C8B-B14F-4D97-AF65-F5344CB8AC3E}">
        <p14:creationId xmlns:p14="http://schemas.microsoft.com/office/powerpoint/2010/main" val="41431820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20</a:t>
            </a:fld>
            <a:endParaRPr lang="en-US"/>
          </a:p>
        </p:txBody>
      </p:sp>
    </p:spTree>
    <p:extLst>
      <p:ext uri="{BB962C8B-B14F-4D97-AF65-F5344CB8AC3E}">
        <p14:creationId xmlns:p14="http://schemas.microsoft.com/office/powerpoint/2010/main" val="41431820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Lesson 5:</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Activities:		Invent music to describe characters and events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Structure all ideas so far into one big piece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link:	Improvise and compose music for a range of purposes using the interrelated dimensions of music</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Play and perform in 	solo and ensemble contexts, using their voices and playing musical instruments with increasing accuracy, fluency, control 				and </a:t>
            </a:r>
            <a:r>
              <a:rPr lang="en-US" sz="1200" kern="1200" dirty="0" smtClean="0">
                <a:solidFill>
                  <a:schemeClr val="tx1"/>
                </a:solidFill>
                <a:effectLst/>
                <a:latin typeface="+mn-lt"/>
                <a:ea typeface="+mn-ea"/>
                <a:cs typeface="+mn-cs"/>
              </a:rPr>
              <a:t>				expression</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21</a:t>
            </a:fld>
            <a:endParaRPr lang="en-US"/>
          </a:p>
        </p:txBody>
      </p:sp>
    </p:spTree>
    <p:extLst>
      <p:ext uri="{BB962C8B-B14F-4D97-AF65-F5344CB8AC3E}">
        <p14:creationId xmlns:p14="http://schemas.microsoft.com/office/powerpoint/2010/main" val="1747356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smtClean="0">
                <a:solidFill>
                  <a:schemeClr val="tx1"/>
                </a:solidFill>
                <a:effectLst/>
                <a:latin typeface="+mn-lt"/>
                <a:ea typeface="+mn-ea"/>
                <a:cs typeface="+mn-cs"/>
              </a:rPr>
              <a:t>Resources required</a:t>
            </a:r>
          </a:p>
          <a:p>
            <a:endParaRPr lang="en-GB" sz="1200" i="0" kern="1200" dirty="0" smtClean="0">
              <a:solidFill>
                <a:schemeClr val="tx1"/>
              </a:solidFill>
              <a:effectLst/>
              <a:latin typeface="+mn-lt"/>
              <a:ea typeface="+mn-ea"/>
              <a:cs typeface="+mn-cs"/>
            </a:endParaRPr>
          </a:p>
          <a:p>
            <a:pPr lvl="0" rtl="0"/>
            <a:r>
              <a:rPr lang="en-US" sz="1200" kern="1200" dirty="0" smtClean="0">
                <a:solidFill>
                  <a:schemeClr val="tx1"/>
                </a:solidFill>
                <a:effectLst/>
                <a:latin typeface="+mn-lt"/>
                <a:ea typeface="+mn-ea"/>
                <a:cs typeface="+mn-cs"/>
              </a:rPr>
              <a:t>Paper and pens</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Classroom percussion instruments and any other instruments that your children might be learning</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 recording of Grieg Peer </a:t>
            </a:r>
            <a:r>
              <a:rPr lang="en-US" sz="1200" kern="1200" dirty="0" err="1" smtClean="0">
                <a:solidFill>
                  <a:schemeClr val="tx1"/>
                </a:solidFill>
                <a:effectLst/>
                <a:latin typeface="+mn-lt"/>
                <a:ea typeface="+mn-ea"/>
                <a:cs typeface="+mn-cs"/>
              </a:rPr>
              <a:t>Gynt</a:t>
            </a:r>
            <a:r>
              <a:rPr lang="en-US" sz="1200" kern="1200" dirty="0" smtClean="0">
                <a:solidFill>
                  <a:schemeClr val="tx1"/>
                </a:solidFill>
                <a:effectLst/>
                <a:latin typeface="+mn-lt"/>
                <a:ea typeface="+mn-ea"/>
                <a:cs typeface="+mn-cs"/>
              </a:rPr>
              <a:t> Suite No 1 (widely available online)</a:t>
            </a:r>
            <a:endParaRPr lang="en-GB" sz="1200" kern="1200" dirty="0" smtClean="0">
              <a:solidFill>
                <a:schemeClr val="tx1"/>
              </a:solidFill>
              <a:effectLst/>
              <a:latin typeface="+mn-lt"/>
              <a:ea typeface="+mn-ea"/>
              <a:cs typeface="+mn-cs"/>
            </a:endParaRPr>
          </a:p>
          <a:p>
            <a:endParaRPr lang="en-GB" sz="1200" i="0" kern="1200" dirty="0" smtClean="0">
              <a:solidFill>
                <a:schemeClr val="tx1"/>
              </a:solidFill>
              <a:effectLst/>
              <a:latin typeface="+mn-lt"/>
              <a:ea typeface="+mn-ea"/>
              <a:cs typeface="+mn-cs"/>
            </a:endParaRPr>
          </a:p>
          <a:p>
            <a:endParaRPr lang="en-GB" dirty="0" smtClean="0"/>
          </a:p>
          <a:p>
            <a:r>
              <a:rPr lang="en-GB" sz="1200" i="1" kern="1200" dirty="0" smtClean="0">
                <a:solidFill>
                  <a:schemeClr val="tx1"/>
                </a:solidFill>
                <a:effectLst/>
                <a:latin typeface="+mn-lt"/>
                <a:ea typeface="+mn-ea"/>
                <a:cs typeface="+mn-cs"/>
              </a:rPr>
              <a:t>This scheme of work is plotted out over six lessons. Feel free to adapt it to suit your children and the resources you have available. </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The six lessons at a glance</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Lesson 1:</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Activities: 		Listen and describe a piece of music</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Watch the orchestral performance and discuss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Use the music as stimulus for artwork</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link:	Listen with attention to detail and recall sounds with increasing aural memory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Appreciate and understand a wide range of high-quality live and recorded music drawn from different traditions and from great composers 				and musicians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Develop an understanding of the history of music</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Lesson 2:</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Activities:		Learn how to play a pulse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Invent a tune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Orchestrate these motifs and use them to create a crescendo</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Use technical terminology where appropriate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link:	Listen with attention to detail and recall sounds with increasing aural memory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Improvise and compose music for a range of purposes using the interrelated dimensions of music</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Play and perform in solo and ensemble contexts, using voices and playing musical instruments with increasing accuracy, fluency, control and 				expression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Lesson 3:</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Activities:		Listen and </a:t>
            </a:r>
            <a:r>
              <a:rPr lang="en-US" sz="1200" kern="1200" dirty="0" err="1" smtClean="0">
                <a:solidFill>
                  <a:schemeClr val="tx1"/>
                </a:solidFill>
                <a:effectLst/>
                <a:latin typeface="+mn-lt"/>
                <a:ea typeface="+mn-ea"/>
                <a:cs typeface="+mn-cs"/>
              </a:rPr>
              <a:t>analyse</a:t>
            </a:r>
            <a:r>
              <a:rPr lang="en-US" sz="1200" kern="1200" dirty="0" smtClean="0">
                <a:solidFill>
                  <a:schemeClr val="tx1"/>
                </a:solidFill>
                <a:effectLst/>
                <a:latin typeface="+mn-lt"/>
                <a:ea typeface="+mn-ea"/>
                <a:cs typeface="+mn-cs"/>
              </a:rPr>
              <a:t> the end of Grieg’s music</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Notate his coda</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Perform it on instruments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link:	Listen with attention to detail and recall sounds with increasing aural memory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Improvise and compose music for a range of purposes using the interrelated dimensions of music</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Play and perform in solo and ensemble contexts, using voices and playing musical instruments with increasing accuracy, fluency, control and 				expression</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Lesson 4:</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Activities:		Listen and describe a piece of music</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Use the music as stimulus for artwork, discussion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link:	Listen with attention to detail and recall sounds with increasing aural memory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Appreciate and understand a wide range of high-quality live and recorded music drawn from different traditions and from great composers 				and musicians</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Lesson 5:</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Activities:		Invent music to describe characters and events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Structure all ideas so far into one big piece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link:	Improvise and compose music for a range of purposes using the interrelated dimensions of music</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Play and perform in solo and ensemble contexts, using their voices and playing musical instruments with increasing accuracy, fluency, control 				and expression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Lesson 6:</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Activities:		Create narration for a story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Structure music to fit the narrative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Perform in front of an audience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link:	Play and perform in solo and ensemble contexts, using their voices and playing musical instruments with increasing accuracy, fluency, control 				and expression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Improvise and compose music for a range of purposes using the interrelated dimensions of music</a:t>
            </a:r>
            <a:endParaRPr lang="en-GB" sz="1200" kern="1200" dirty="0" smtClean="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2</a:t>
            </a:fld>
            <a:endParaRPr lang="en-US"/>
          </a:p>
        </p:txBody>
      </p:sp>
    </p:spTree>
    <p:extLst>
      <p:ext uri="{BB962C8B-B14F-4D97-AF65-F5344CB8AC3E}">
        <p14:creationId xmlns:p14="http://schemas.microsoft.com/office/powerpoint/2010/main" val="8178647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LESSON 5:</a:t>
            </a:r>
            <a:endParaRPr lang="en-GB" sz="1200" kern="1200" dirty="0" smtClean="0">
              <a:solidFill>
                <a:schemeClr val="tx1"/>
              </a:solidFill>
              <a:effectLst/>
              <a:latin typeface="+mn-lt"/>
              <a:ea typeface="+mn-ea"/>
              <a:cs typeface="+mn-cs"/>
            </a:endParaRPr>
          </a:p>
          <a:p>
            <a:pPr lvl="0" rtl="0"/>
            <a:r>
              <a:rPr lang="en-GB" sz="1200" b="1" kern="1200" dirty="0" smtClean="0">
                <a:solidFill>
                  <a:schemeClr val="tx1"/>
                </a:solidFill>
                <a:effectLst/>
                <a:latin typeface="+mn-lt"/>
                <a:ea typeface="+mn-ea"/>
                <a:cs typeface="+mn-cs"/>
              </a:rPr>
              <a:t>Begin </a:t>
            </a:r>
            <a:r>
              <a:rPr lang="en-GB" sz="1200" kern="1200" dirty="0" smtClean="0">
                <a:solidFill>
                  <a:schemeClr val="tx1"/>
                </a:solidFill>
                <a:effectLst/>
                <a:latin typeface="+mn-lt"/>
                <a:ea typeface="+mn-ea"/>
                <a:cs typeface="+mn-cs"/>
              </a:rPr>
              <a:t>by reminding your children of their work so far and the characters/ situations they have encountered, for example – </a:t>
            </a:r>
          </a:p>
          <a:p>
            <a:pPr lvl="0"/>
            <a:r>
              <a:rPr lang="en-GB" sz="1200" kern="1200" dirty="0" smtClean="0">
                <a:solidFill>
                  <a:schemeClr val="tx1"/>
                </a:solidFill>
                <a:effectLst/>
                <a:latin typeface="+mn-lt"/>
                <a:ea typeface="+mn-ea"/>
                <a:cs typeface="+mn-cs"/>
              </a:rPr>
              <a:t>	Peer </a:t>
            </a:r>
            <a:r>
              <a:rPr lang="en-GB" sz="1200" kern="1200" dirty="0" err="1" smtClean="0">
                <a:solidFill>
                  <a:schemeClr val="tx1"/>
                </a:solidFill>
                <a:effectLst/>
                <a:latin typeface="+mn-lt"/>
                <a:ea typeface="+mn-ea"/>
                <a:cs typeface="+mn-cs"/>
              </a:rPr>
              <a:t>Gynt</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	His mum, </a:t>
            </a:r>
            <a:r>
              <a:rPr lang="en-GB" sz="1200" kern="1200" dirty="0" err="1" smtClean="0">
                <a:solidFill>
                  <a:schemeClr val="tx1"/>
                </a:solidFill>
                <a:effectLst/>
                <a:latin typeface="+mn-lt"/>
                <a:ea typeface="+mn-ea"/>
                <a:cs typeface="+mn-cs"/>
              </a:rPr>
              <a:t>Ase</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	His girlfriend, </a:t>
            </a:r>
            <a:r>
              <a:rPr lang="en-GB" sz="1200" kern="1200" dirty="0" err="1" smtClean="0">
                <a:solidFill>
                  <a:schemeClr val="tx1"/>
                </a:solidFill>
                <a:effectLst/>
                <a:latin typeface="+mn-lt"/>
                <a:ea typeface="+mn-ea"/>
                <a:cs typeface="+mn-cs"/>
              </a:rPr>
              <a:t>Anitra</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	Sunrise</a:t>
            </a:r>
          </a:p>
          <a:p>
            <a:pPr lvl="0"/>
            <a:r>
              <a:rPr lang="en-GB" sz="1200" kern="1200" dirty="0" smtClean="0">
                <a:solidFill>
                  <a:schemeClr val="tx1"/>
                </a:solidFill>
                <a:effectLst/>
                <a:latin typeface="+mn-lt"/>
                <a:ea typeface="+mn-ea"/>
                <a:cs typeface="+mn-cs"/>
              </a:rPr>
              <a:t>	The scary Mountain King in his ‘palace’</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As a full class </a:t>
            </a:r>
            <a:r>
              <a:rPr lang="en-GB" sz="1200" kern="1200" dirty="0" smtClean="0">
                <a:solidFill>
                  <a:schemeClr val="tx1"/>
                </a:solidFill>
                <a:effectLst/>
                <a:latin typeface="+mn-lt"/>
                <a:ea typeface="+mn-ea"/>
                <a:cs typeface="+mn-cs"/>
              </a:rPr>
              <a:t>create a story using these elements. Tell your children that they can put the characters and events in whatever order they like but they must include all of the elements above and not add in any new ones.</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When this is done, write up the new story as a list of bullet points on the board.</a:t>
            </a: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Explain</a:t>
            </a:r>
            <a:r>
              <a:rPr lang="en-GB" sz="1200" kern="1200" dirty="0" smtClean="0">
                <a:solidFill>
                  <a:schemeClr val="tx1"/>
                </a:solidFill>
                <a:effectLst/>
                <a:latin typeface="+mn-lt"/>
                <a:ea typeface="+mn-ea"/>
                <a:cs typeface="+mn-cs"/>
              </a:rPr>
              <a:t> that you are going to bring this story to life using music and split into groups as follows – </a:t>
            </a:r>
          </a:p>
          <a:p>
            <a:pPr lvl="0"/>
            <a:r>
              <a:rPr lang="en-GB" sz="1200" kern="1200" dirty="0" smtClean="0">
                <a:solidFill>
                  <a:schemeClr val="tx1"/>
                </a:solidFill>
                <a:effectLst/>
                <a:latin typeface="+mn-lt"/>
                <a:ea typeface="+mn-ea"/>
                <a:cs typeface="+mn-cs"/>
              </a:rPr>
              <a:t>	Group 1: </a:t>
            </a:r>
            <a:r>
              <a:rPr lang="en-GB" sz="1200" kern="1200" dirty="0" err="1" smtClean="0">
                <a:solidFill>
                  <a:schemeClr val="tx1"/>
                </a:solidFill>
                <a:effectLst/>
                <a:latin typeface="+mn-lt"/>
                <a:ea typeface="+mn-ea"/>
                <a:cs typeface="+mn-cs"/>
              </a:rPr>
              <a:t>Ase</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	Group 2: </a:t>
            </a:r>
            <a:r>
              <a:rPr lang="en-GB" sz="1200" kern="1200" dirty="0" err="1" smtClean="0">
                <a:solidFill>
                  <a:schemeClr val="tx1"/>
                </a:solidFill>
                <a:effectLst/>
                <a:latin typeface="+mn-lt"/>
                <a:ea typeface="+mn-ea"/>
                <a:cs typeface="+mn-cs"/>
              </a:rPr>
              <a:t>Anitra</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	Group 3: Sunrise</a:t>
            </a:r>
          </a:p>
          <a:p>
            <a:pPr lvl="0"/>
            <a:r>
              <a:rPr lang="en-GB" sz="1200" kern="1200" dirty="0" smtClean="0">
                <a:solidFill>
                  <a:schemeClr val="tx1"/>
                </a:solidFill>
                <a:effectLst/>
                <a:latin typeface="+mn-lt"/>
                <a:ea typeface="+mn-ea"/>
                <a:cs typeface="+mn-cs"/>
              </a:rPr>
              <a:t>	Group 4: Peer </a:t>
            </a:r>
            <a:r>
              <a:rPr lang="en-GB" sz="1200" kern="1200" dirty="0" err="1" smtClean="0">
                <a:solidFill>
                  <a:schemeClr val="tx1"/>
                </a:solidFill>
                <a:effectLst/>
                <a:latin typeface="+mn-lt"/>
                <a:ea typeface="+mn-ea"/>
                <a:cs typeface="+mn-cs"/>
              </a:rPr>
              <a:t>Gynt</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i="1" kern="1200" dirty="0" smtClean="0">
                <a:solidFill>
                  <a:schemeClr val="tx1"/>
                </a:solidFill>
                <a:effectLst/>
                <a:latin typeface="+mn-lt"/>
                <a:ea typeface="+mn-ea"/>
                <a:cs typeface="+mn-cs"/>
              </a:rPr>
              <a:t>	(You have already created the Mountain King)</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Challenge </a:t>
            </a:r>
            <a:r>
              <a:rPr lang="en-GB" sz="1200" kern="1200" dirty="0" smtClean="0">
                <a:solidFill>
                  <a:schemeClr val="tx1"/>
                </a:solidFill>
                <a:effectLst/>
                <a:latin typeface="+mn-lt"/>
                <a:ea typeface="+mn-ea"/>
                <a:cs typeface="+mn-cs"/>
              </a:rPr>
              <a:t>each group to make a short piece of music to describe one character or event. They might like to borrow ideas from Grieg, for example –</a:t>
            </a:r>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GB" sz="1200" u="none" kern="1200" dirty="0" smtClean="0">
                <a:solidFill>
                  <a:schemeClr val="tx1"/>
                </a:solidFill>
                <a:effectLst/>
                <a:latin typeface="+mn-lt"/>
                <a:ea typeface="+mn-ea"/>
                <a:cs typeface="+mn-cs"/>
              </a:rPr>
              <a:t>	</a:t>
            </a:r>
            <a:r>
              <a:rPr lang="en-GB" sz="1200" u="sng" kern="1200" dirty="0" smtClean="0">
                <a:solidFill>
                  <a:schemeClr val="tx1"/>
                </a:solidFill>
                <a:effectLst/>
                <a:latin typeface="+mn-lt"/>
                <a:ea typeface="+mn-ea"/>
                <a:cs typeface="+mn-cs"/>
              </a:rPr>
              <a:t>Group 1: </a:t>
            </a:r>
            <a:r>
              <a:rPr lang="en-GB" sz="1200" u="sng" kern="1200" dirty="0" err="1" smtClean="0">
                <a:solidFill>
                  <a:schemeClr val="tx1"/>
                </a:solidFill>
                <a:effectLst/>
                <a:latin typeface="+mn-lt"/>
                <a:ea typeface="+mn-ea"/>
                <a:cs typeface="+mn-cs"/>
              </a:rPr>
              <a:t>Ase</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She is sad. Her music uses three note tunes like this –</a:t>
            </a:r>
          </a:p>
          <a:p>
            <a:r>
              <a:rPr lang="en-GB" sz="1200" kern="1200" dirty="0" smtClean="0">
                <a:solidFill>
                  <a:schemeClr val="tx1"/>
                </a:solidFill>
                <a:effectLst/>
                <a:latin typeface="+mn-lt"/>
                <a:ea typeface="+mn-ea"/>
                <a:cs typeface="+mn-cs"/>
              </a:rPr>
              <a:t> </a:t>
            </a:r>
          </a:p>
          <a:p>
            <a:pPr lvl="0"/>
            <a:r>
              <a:rPr lang="en-GB" sz="1200" u="none" kern="1200" dirty="0" smtClean="0">
                <a:solidFill>
                  <a:schemeClr val="tx1"/>
                </a:solidFill>
                <a:effectLst/>
                <a:latin typeface="+mn-lt"/>
                <a:ea typeface="+mn-ea"/>
                <a:cs typeface="+mn-cs"/>
              </a:rPr>
              <a:t>	</a:t>
            </a:r>
            <a:r>
              <a:rPr lang="en-GB" sz="1200" u="sng" kern="1200" dirty="0" smtClean="0">
                <a:solidFill>
                  <a:schemeClr val="tx1"/>
                </a:solidFill>
                <a:effectLst/>
                <a:latin typeface="+mn-lt"/>
                <a:ea typeface="+mn-ea"/>
                <a:cs typeface="+mn-cs"/>
              </a:rPr>
              <a:t>Group 2: </a:t>
            </a:r>
            <a:r>
              <a:rPr lang="en-GB" sz="1200" u="sng" kern="1200" dirty="0" err="1" smtClean="0">
                <a:solidFill>
                  <a:schemeClr val="tx1"/>
                </a:solidFill>
                <a:effectLst/>
                <a:latin typeface="+mn-lt"/>
                <a:ea typeface="+mn-ea"/>
                <a:cs typeface="+mn-cs"/>
              </a:rPr>
              <a:t>Anitra</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She is dancing. Her music is a waltz with this pattern –</a:t>
            </a:r>
          </a:p>
          <a:p>
            <a:r>
              <a:rPr lang="en-GB" sz="1200" kern="1200" dirty="0" smtClean="0">
                <a:solidFill>
                  <a:schemeClr val="tx1"/>
                </a:solidFill>
                <a:effectLst/>
                <a:latin typeface="+mn-lt"/>
                <a:ea typeface="+mn-ea"/>
                <a:cs typeface="+mn-cs"/>
              </a:rPr>
              <a:t>  </a:t>
            </a:r>
          </a:p>
          <a:p>
            <a:pPr lvl="0"/>
            <a:r>
              <a:rPr lang="en-GB" sz="1200" u="none" kern="1200" dirty="0" smtClean="0">
                <a:solidFill>
                  <a:schemeClr val="tx1"/>
                </a:solidFill>
                <a:effectLst/>
                <a:latin typeface="+mn-lt"/>
                <a:ea typeface="+mn-ea"/>
                <a:cs typeface="+mn-cs"/>
              </a:rPr>
              <a:t>	</a:t>
            </a:r>
            <a:r>
              <a:rPr lang="en-GB" sz="1200" u="sng" kern="1200" dirty="0" smtClean="0">
                <a:solidFill>
                  <a:schemeClr val="tx1"/>
                </a:solidFill>
                <a:effectLst/>
                <a:latin typeface="+mn-lt"/>
                <a:ea typeface="+mn-ea"/>
                <a:cs typeface="+mn-cs"/>
              </a:rPr>
              <a:t>Group 3: Sunrise</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 flowing down and up melody and gentle birdsong sounds</a:t>
            </a:r>
          </a:p>
          <a:p>
            <a:r>
              <a:rPr lang="en-GB" sz="1200" kern="1200" dirty="0" smtClean="0">
                <a:solidFill>
                  <a:schemeClr val="tx1"/>
                </a:solidFill>
                <a:effectLst/>
                <a:latin typeface="+mn-lt"/>
                <a:ea typeface="+mn-ea"/>
                <a:cs typeface="+mn-cs"/>
              </a:rPr>
              <a:t> </a:t>
            </a:r>
          </a:p>
          <a:p>
            <a:pPr lvl="0"/>
            <a:r>
              <a:rPr lang="en-GB" sz="1200" u="none" kern="1200" dirty="0" smtClean="0">
                <a:solidFill>
                  <a:schemeClr val="tx1"/>
                </a:solidFill>
                <a:effectLst/>
                <a:latin typeface="+mn-lt"/>
                <a:ea typeface="+mn-ea"/>
                <a:cs typeface="+mn-cs"/>
              </a:rPr>
              <a:t>	</a:t>
            </a:r>
            <a:r>
              <a:rPr lang="en-GB" sz="1200" u="sng" kern="1200" dirty="0" smtClean="0">
                <a:solidFill>
                  <a:schemeClr val="tx1"/>
                </a:solidFill>
                <a:effectLst/>
                <a:latin typeface="+mn-lt"/>
                <a:ea typeface="+mn-ea"/>
                <a:cs typeface="+mn-cs"/>
              </a:rPr>
              <a:t>Group 4: Peer </a:t>
            </a:r>
            <a:r>
              <a:rPr lang="en-GB" sz="1200" u="sng" kern="1200" dirty="0" err="1" smtClean="0">
                <a:solidFill>
                  <a:schemeClr val="tx1"/>
                </a:solidFill>
                <a:effectLst/>
                <a:latin typeface="+mn-lt"/>
                <a:ea typeface="+mn-ea"/>
                <a:cs typeface="+mn-cs"/>
              </a:rPr>
              <a:t>Gynt</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Grieg didn’t give us many clues for him! Can the group invent a short sound effect or ‘signature’ tune for him. It should be like his character – mischievous, 	adventurous and a bit sneaky</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Finally</a:t>
            </a:r>
            <a:r>
              <a:rPr lang="en-GB" sz="1200" kern="1200" dirty="0" smtClean="0">
                <a:solidFill>
                  <a:schemeClr val="tx1"/>
                </a:solidFill>
                <a:effectLst/>
                <a:latin typeface="+mn-lt"/>
                <a:ea typeface="+mn-ea"/>
                <a:cs typeface="+mn-cs"/>
              </a:rPr>
              <a:t>, listen to each group in turn and encourage the class to give feedback on each one fixing any problems and making each piece perfect. Again, remember to write down what you have done.</a:t>
            </a:r>
          </a:p>
          <a:p>
            <a:r>
              <a:rPr lang="en-GB"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6289F494-1822-9445-98EB-F7F0987FA13D}" type="slidenum">
              <a:rPr lang="en-US" smtClean="0"/>
              <a:t>22</a:t>
            </a:fld>
            <a:endParaRPr lang="en-US"/>
          </a:p>
        </p:txBody>
      </p:sp>
    </p:spTree>
    <p:extLst>
      <p:ext uri="{BB962C8B-B14F-4D97-AF65-F5344CB8AC3E}">
        <p14:creationId xmlns:p14="http://schemas.microsoft.com/office/powerpoint/2010/main" val="11601293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LESSON 5</a:t>
            </a:r>
            <a:r>
              <a:rPr lang="en-GB" sz="1200" b="1" kern="1200" dirty="0" smtClean="0">
                <a:solidFill>
                  <a:schemeClr val="tx1"/>
                </a:solidFill>
                <a:effectLst/>
                <a:latin typeface="+mn-lt"/>
                <a:ea typeface="+mn-ea"/>
                <a:cs typeface="+mn-cs"/>
              </a:rPr>
              <a:t>:</a:t>
            </a:r>
          </a:p>
          <a:p>
            <a:endParaRPr lang="en-GB" sz="1200" kern="1200" dirty="0" smtClean="0">
              <a:solidFill>
                <a:schemeClr val="tx1"/>
              </a:solidFill>
              <a:effectLst/>
              <a:latin typeface="+mn-lt"/>
              <a:ea typeface="+mn-ea"/>
              <a:cs typeface="+mn-cs"/>
            </a:endParaRPr>
          </a:p>
          <a:p>
            <a:pPr lvl="0" rtl="0"/>
            <a:r>
              <a:rPr lang="en-GB" sz="1200" b="1" kern="1200" dirty="0" smtClean="0">
                <a:solidFill>
                  <a:schemeClr val="tx1"/>
                </a:solidFill>
                <a:effectLst/>
                <a:latin typeface="+mn-lt"/>
                <a:ea typeface="+mn-ea"/>
                <a:cs typeface="+mn-cs"/>
              </a:rPr>
              <a:t>Begin </a:t>
            </a:r>
            <a:r>
              <a:rPr lang="en-GB" sz="1200" kern="1200" dirty="0" smtClean="0">
                <a:solidFill>
                  <a:schemeClr val="tx1"/>
                </a:solidFill>
                <a:effectLst/>
                <a:latin typeface="+mn-lt"/>
                <a:ea typeface="+mn-ea"/>
                <a:cs typeface="+mn-cs"/>
              </a:rPr>
              <a:t>by reminding your children of their work so far and the characters/ situations they have encountered, for example – </a:t>
            </a:r>
          </a:p>
          <a:p>
            <a:pPr lvl="0"/>
            <a:r>
              <a:rPr lang="en-GB" sz="1200" kern="1200" dirty="0" smtClean="0">
                <a:solidFill>
                  <a:schemeClr val="tx1"/>
                </a:solidFill>
                <a:effectLst/>
                <a:latin typeface="+mn-lt"/>
                <a:ea typeface="+mn-ea"/>
                <a:cs typeface="+mn-cs"/>
              </a:rPr>
              <a:t>	Peer </a:t>
            </a:r>
            <a:r>
              <a:rPr lang="en-GB" sz="1200" kern="1200" dirty="0" err="1" smtClean="0">
                <a:solidFill>
                  <a:schemeClr val="tx1"/>
                </a:solidFill>
                <a:effectLst/>
                <a:latin typeface="+mn-lt"/>
                <a:ea typeface="+mn-ea"/>
                <a:cs typeface="+mn-cs"/>
              </a:rPr>
              <a:t>Gynt</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	His mum, </a:t>
            </a:r>
            <a:r>
              <a:rPr lang="en-GB" sz="1200" kern="1200" dirty="0" err="1" smtClean="0">
                <a:solidFill>
                  <a:schemeClr val="tx1"/>
                </a:solidFill>
                <a:effectLst/>
                <a:latin typeface="+mn-lt"/>
                <a:ea typeface="+mn-ea"/>
                <a:cs typeface="+mn-cs"/>
              </a:rPr>
              <a:t>Ase</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	His girlfriend, </a:t>
            </a:r>
            <a:r>
              <a:rPr lang="en-GB" sz="1200" kern="1200" dirty="0" err="1" smtClean="0">
                <a:solidFill>
                  <a:schemeClr val="tx1"/>
                </a:solidFill>
                <a:effectLst/>
                <a:latin typeface="+mn-lt"/>
                <a:ea typeface="+mn-ea"/>
                <a:cs typeface="+mn-cs"/>
              </a:rPr>
              <a:t>Anitra</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	Sunrise</a:t>
            </a:r>
          </a:p>
          <a:p>
            <a:pPr lvl="0"/>
            <a:r>
              <a:rPr lang="en-GB" sz="1200" kern="1200" dirty="0" smtClean="0">
                <a:solidFill>
                  <a:schemeClr val="tx1"/>
                </a:solidFill>
                <a:effectLst/>
                <a:latin typeface="+mn-lt"/>
                <a:ea typeface="+mn-ea"/>
                <a:cs typeface="+mn-cs"/>
              </a:rPr>
              <a:t>	The scary Mountain King in his ‘palace’</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As a full class </a:t>
            </a:r>
            <a:r>
              <a:rPr lang="en-GB" sz="1200" kern="1200" dirty="0" smtClean="0">
                <a:solidFill>
                  <a:schemeClr val="tx1"/>
                </a:solidFill>
                <a:effectLst/>
                <a:latin typeface="+mn-lt"/>
                <a:ea typeface="+mn-ea"/>
                <a:cs typeface="+mn-cs"/>
              </a:rPr>
              <a:t>create a story using these elements. Tell your children that they can put the characters and events in whatever order they like but they must include all of the elements above and not add in any new ones.</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When this is done, write up the new story as a list of bullet points on the board.</a:t>
            </a: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Explain</a:t>
            </a:r>
            <a:r>
              <a:rPr lang="en-GB" sz="1200" kern="1200" dirty="0" smtClean="0">
                <a:solidFill>
                  <a:schemeClr val="tx1"/>
                </a:solidFill>
                <a:effectLst/>
                <a:latin typeface="+mn-lt"/>
                <a:ea typeface="+mn-ea"/>
                <a:cs typeface="+mn-cs"/>
              </a:rPr>
              <a:t> that you are going to bring this story to life using music and split into groups as follows – </a:t>
            </a:r>
          </a:p>
          <a:p>
            <a:pPr lvl="0"/>
            <a:r>
              <a:rPr lang="en-GB" sz="1200" kern="1200" dirty="0" smtClean="0">
                <a:solidFill>
                  <a:schemeClr val="tx1"/>
                </a:solidFill>
                <a:effectLst/>
                <a:latin typeface="+mn-lt"/>
                <a:ea typeface="+mn-ea"/>
                <a:cs typeface="+mn-cs"/>
              </a:rPr>
              <a:t>	Group 1: </a:t>
            </a:r>
            <a:r>
              <a:rPr lang="en-GB" sz="1200" kern="1200" dirty="0" err="1" smtClean="0">
                <a:solidFill>
                  <a:schemeClr val="tx1"/>
                </a:solidFill>
                <a:effectLst/>
                <a:latin typeface="+mn-lt"/>
                <a:ea typeface="+mn-ea"/>
                <a:cs typeface="+mn-cs"/>
              </a:rPr>
              <a:t>Ase</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	Group 2: </a:t>
            </a:r>
            <a:r>
              <a:rPr lang="en-GB" sz="1200" kern="1200" dirty="0" err="1" smtClean="0">
                <a:solidFill>
                  <a:schemeClr val="tx1"/>
                </a:solidFill>
                <a:effectLst/>
                <a:latin typeface="+mn-lt"/>
                <a:ea typeface="+mn-ea"/>
                <a:cs typeface="+mn-cs"/>
              </a:rPr>
              <a:t>Anitra</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	Group 3: Sunrise</a:t>
            </a:r>
          </a:p>
          <a:p>
            <a:pPr lvl="0"/>
            <a:r>
              <a:rPr lang="en-GB" sz="1200" kern="1200" dirty="0" smtClean="0">
                <a:solidFill>
                  <a:schemeClr val="tx1"/>
                </a:solidFill>
                <a:effectLst/>
                <a:latin typeface="+mn-lt"/>
                <a:ea typeface="+mn-ea"/>
                <a:cs typeface="+mn-cs"/>
              </a:rPr>
              <a:t>	Group 4: Peer </a:t>
            </a:r>
            <a:r>
              <a:rPr lang="en-GB" sz="1200" kern="1200" dirty="0" err="1" smtClean="0">
                <a:solidFill>
                  <a:schemeClr val="tx1"/>
                </a:solidFill>
                <a:effectLst/>
                <a:latin typeface="+mn-lt"/>
                <a:ea typeface="+mn-ea"/>
                <a:cs typeface="+mn-cs"/>
              </a:rPr>
              <a:t>Gynt</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i="1" kern="1200" dirty="0" smtClean="0">
                <a:solidFill>
                  <a:schemeClr val="tx1"/>
                </a:solidFill>
                <a:effectLst/>
                <a:latin typeface="+mn-lt"/>
                <a:ea typeface="+mn-ea"/>
                <a:cs typeface="+mn-cs"/>
              </a:rPr>
              <a:t>	(You have already created the Mountain King)</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Challenge </a:t>
            </a:r>
            <a:r>
              <a:rPr lang="en-GB" sz="1200" kern="1200" dirty="0" smtClean="0">
                <a:solidFill>
                  <a:schemeClr val="tx1"/>
                </a:solidFill>
                <a:effectLst/>
                <a:latin typeface="+mn-lt"/>
                <a:ea typeface="+mn-ea"/>
                <a:cs typeface="+mn-cs"/>
              </a:rPr>
              <a:t>each group to make a short piece of music to describe one character or event. They might like to borrow ideas from Grieg, for example –</a:t>
            </a:r>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GB" sz="1200" u="none" kern="1200" dirty="0" smtClean="0">
                <a:solidFill>
                  <a:schemeClr val="tx1"/>
                </a:solidFill>
                <a:effectLst/>
                <a:latin typeface="+mn-lt"/>
                <a:ea typeface="+mn-ea"/>
                <a:cs typeface="+mn-cs"/>
              </a:rPr>
              <a:t>	</a:t>
            </a:r>
            <a:r>
              <a:rPr lang="en-GB" sz="1200" u="sng" kern="1200" dirty="0" smtClean="0">
                <a:solidFill>
                  <a:schemeClr val="tx1"/>
                </a:solidFill>
                <a:effectLst/>
                <a:latin typeface="+mn-lt"/>
                <a:ea typeface="+mn-ea"/>
                <a:cs typeface="+mn-cs"/>
              </a:rPr>
              <a:t>Group 1: </a:t>
            </a:r>
            <a:r>
              <a:rPr lang="en-GB" sz="1200" u="sng" kern="1200" dirty="0" err="1" smtClean="0">
                <a:solidFill>
                  <a:schemeClr val="tx1"/>
                </a:solidFill>
                <a:effectLst/>
                <a:latin typeface="+mn-lt"/>
                <a:ea typeface="+mn-ea"/>
                <a:cs typeface="+mn-cs"/>
              </a:rPr>
              <a:t>Ase</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She is sad. Her music uses three note tunes like this –</a:t>
            </a:r>
          </a:p>
          <a:p>
            <a:r>
              <a:rPr lang="en-GB" sz="1200" kern="1200" dirty="0" smtClean="0">
                <a:solidFill>
                  <a:schemeClr val="tx1"/>
                </a:solidFill>
                <a:effectLst/>
                <a:latin typeface="+mn-lt"/>
                <a:ea typeface="+mn-ea"/>
                <a:cs typeface="+mn-cs"/>
              </a:rPr>
              <a:t> </a:t>
            </a:r>
          </a:p>
          <a:p>
            <a:pPr lvl="0"/>
            <a:r>
              <a:rPr lang="en-GB" sz="1200" u="none" kern="1200" dirty="0" smtClean="0">
                <a:solidFill>
                  <a:schemeClr val="tx1"/>
                </a:solidFill>
                <a:effectLst/>
                <a:latin typeface="+mn-lt"/>
                <a:ea typeface="+mn-ea"/>
                <a:cs typeface="+mn-cs"/>
              </a:rPr>
              <a:t>	</a:t>
            </a:r>
            <a:r>
              <a:rPr lang="en-GB" sz="1200" u="sng" kern="1200" dirty="0" smtClean="0">
                <a:solidFill>
                  <a:schemeClr val="tx1"/>
                </a:solidFill>
                <a:effectLst/>
                <a:latin typeface="+mn-lt"/>
                <a:ea typeface="+mn-ea"/>
                <a:cs typeface="+mn-cs"/>
              </a:rPr>
              <a:t>Group 2: </a:t>
            </a:r>
            <a:r>
              <a:rPr lang="en-GB" sz="1200" u="sng" kern="1200" dirty="0" err="1" smtClean="0">
                <a:solidFill>
                  <a:schemeClr val="tx1"/>
                </a:solidFill>
                <a:effectLst/>
                <a:latin typeface="+mn-lt"/>
                <a:ea typeface="+mn-ea"/>
                <a:cs typeface="+mn-cs"/>
              </a:rPr>
              <a:t>Anitra</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She is dancing. Her music is a waltz with this pattern –</a:t>
            </a:r>
          </a:p>
          <a:p>
            <a:r>
              <a:rPr lang="en-GB" sz="1200" kern="1200" dirty="0" smtClean="0">
                <a:solidFill>
                  <a:schemeClr val="tx1"/>
                </a:solidFill>
                <a:effectLst/>
                <a:latin typeface="+mn-lt"/>
                <a:ea typeface="+mn-ea"/>
                <a:cs typeface="+mn-cs"/>
              </a:rPr>
              <a:t>  </a:t>
            </a:r>
          </a:p>
          <a:p>
            <a:pPr lvl="0"/>
            <a:r>
              <a:rPr lang="en-GB" sz="1200" u="none" kern="1200" dirty="0" smtClean="0">
                <a:solidFill>
                  <a:schemeClr val="tx1"/>
                </a:solidFill>
                <a:effectLst/>
                <a:latin typeface="+mn-lt"/>
                <a:ea typeface="+mn-ea"/>
                <a:cs typeface="+mn-cs"/>
              </a:rPr>
              <a:t>	</a:t>
            </a:r>
            <a:r>
              <a:rPr lang="en-GB" sz="1200" u="sng" kern="1200" dirty="0" smtClean="0">
                <a:solidFill>
                  <a:schemeClr val="tx1"/>
                </a:solidFill>
                <a:effectLst/>
                <a:latin typeface="+mn-lt"/>
                <a:ea typeface="+mn-ea"/>
                <a:cs typeface="+mn-cs"/>
              </a:rPr>
              <a:t>Group 3: Sunrise</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 flowing down and up melody and gentle birdsong sounds</a:t>
            </a:r>
          </a:p>
          <a:p>
            <a:r>
              <a:rPr lang="en-GB" sz="1200" kern="1200" dirty="0" smtClean="0">
                <a:solidFill>
                  <a:schemeClr val="tx1"/>
                </a:solidFill>
                <a:effectLst/>
                <a:latin typeface="+mn-lt"/>
                <a:ea typeface="+mn-ea"/>
                <a:cs typeface="+mn-cs"/>
              </a:rPr>
              <a:t> </a:t>
            </a:r>
          </a:p>
          <a:p>
            <a:pPr lvl="0"/>
            <a:r>
              <a:rPr lang="en-GB" sz="1200" u="none" kern="1200" dirty="0" smtClean="0">
                <a:solidFill>
                  <a:schemeClr val="tx1"/>
                </a:solidFill>
                <a:effectLst/>
                <a:latin typeface="+mn-lt"/>
                <a:ea typeface="+mn-ea"/>
                <a:cs typeface="+mn-cs"/>
              </a:rPr>
              <a:t>	</a:t>
            </a:r>
            <a:r>
              <a:rPr lang="en-GB" sz="1200" u="sng" kern="1200" dirty="0" smtClean="0">
                <a:solidFill>
                  <a:schemeClr val="tx1"/>
                </a:solidFill>
                <a:effectLst/>
                <a:latin typeface="+mn-lt"/>
                <a:ea typeface="+mn-ea"/>
                <a:cs typeface="+mn-cs"/>
              </a:rPr>
              <a:t>Group 4: Peer </a:t>
            </a:r>
            <a:r>
              <a:rPr lang="en-GB" sz="1200" u="sng" kern="1200" dirty="0" err="1" smtClean="0">
                <a:solidFill>
                  <a:schemeClr val="tx1"/>
                </a:solidFill>
                <a:effectLst/>
                <a:latin typeface="+mn-lt"/>
                <a:ea typeface="+mn-ea"/>
                <a:cs typeface="+mn-cs"/>
              </a:rPr>
              <a:t>Gynt</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Grieg didn’t give us many clues for him! Can the group invent a short sound effect or ‘signature’ tune for him. It should be like his character – mischievous, 	adventurous and a bit sneaky</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Finally</a:t>
            </a:r>
            <a:r>
              <a:rPr lang="en-GB" sz="1200" kern="1200" dirty="0" smtClean="0">
                <a:solidFill>
                  <a:schemeClr val="tx1"/>
                </a:solidFill>
                <a:effectLst/>
                <a:latin typeface="+mn-lt"/>
                <a:ea typeface="+mn-ea"/>
                <a:cs typeface="+mn-cs"/>
              </a:rPr>
              <a:t>, listen to each group in turn and encourage the class to give feedback on each one fixing any problems and making each piece perfect. Again, remember to write down what you have done.</a:t>
            </a:r>
          </a:p>
          <a:p>
            <a:r>
              <a:rPr lang="en-GB"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6289F494-1822-9445-98EB-F7F0987FA13D}" type="slidenum">
              <a:rPr lang="en-US" smtClean="0"/>
              <a:t>23</a:t>
            </a:fld>
            <a:endParaRPr lang="en-US"/>
          </a:p>
        </p:txBody>
      </p:sp>
    </p:spTree>
    <p:extLst>
      <p:ext uri="{BB962C8B-B14F-4D97-AF65-F5344CB8AC3E}">
        <p14:creationId xmlns:p14="http://schemas.microsoft.com/office/powerpoint/2010/main" val="11601293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Lesson 6:</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Activities:		Create narration for a story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Structure music to fit the narrative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Perform in front of an audience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link:	Play and perform in solo and ensemble contexts, using their voices and playing musical instruments with increasing accuracy, fluency, control 				and expression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Improvise and compose music for a range of purposes using the interrelated dimensions of music</a:t>
            </a:r>
            <a:endParaRPr lang="en-GB" sz="1200" kern="1200" dirty="0" smtClean="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24</a:t>
            </a:fld>
            <a:endParaRPr lang="en-US"/>
          </a:p>
        </p:txBody>
      </p:sp>
    </p:spTree>
    <p:extLst>
      <p:ext uri="{BB962C8B-B14F-4D97-AF65-F5344CB8AC3E}">
        <p14:creationId xmlns:p14="http://schemas.microsoft.com/office/powerpoint/2010/main" val="17473567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LESSON 6:</a:t>
            </a:r>
            <a:endParaRPr lang="en-GB" sz="1200" kern="1200" dirty="0" smtClean="0">
              <a:solidFill>
                <a:schemeClr val="tx1"/>
              </a:solidFill>
              <a:effectLst/>
              <a:latin typeface="+mn-lt"/>
              <a:ea typeface="+mn-ea"/>
              <a:cs typeface="+mn-cs"/>
            </a:endParaRPr>
          </a:p>
          <a:p>
            <a:pPr lvl="0" rtl="0"/>
            <a:r>
              <a:rPr lang="en-GB" sz="1200" kern="1200" dirty="0" smtClean="0">
                <a:solidFill>
                  <a:schemeClr val="tx1"/>
                </a:solidFill>
                <a:effectLst/>
                <a:latin typeface="+mn-lt"/>
                <a:ea typeface="+mn-ea"/>
                <a:cs typeface="+mn-cs"/>
              </a:rPr>
              <a:t>After a quick </a:t>
            </a:r>
            <a:r>
              <a:rPr lang="en-GB" sz="1200" b="1" kern="1200" dirty="0" smtClean="0">
                <a:solidFill>
                  <a:schemeClr val="tx1"/>
                </a:solidFill>
                <a:effectLst/>
                <a:latin typeface="+mn-lt"/>
                <a:ea typeface="+mn-ea"/>
                <a:cs typeface="+mn-cs"/>
              </a:rPr>
              <a:t>warm up</a:t>
            </a:r>
            <a:r>
              <a:rPr lang="en-GB" sz="1200" kern="1200" dirty="0" smtClean="0">
                <a:solidFill>
                  <a:schemeClr val="tx1"/>
                </a:solidFill>
                <a:effectLst/>
                <a:latin typeface="+mn-lt"/>
                <a:ea typeface="+mn-ea"/>
                <a:cs typeface="+mn-cs"/>
              </a:rPr>
              <a:t>, explain to your children that you are going to put all your ideas together today to tell the full story of Peer </a:t>
            </a:r>
            <a:r>
              <a:rPr lang="en-GB" sz="1200" kern="1200" dirty="0" err="1" smtClean="0">
                <a:solidFill>
                  <a:schemeClr val="tx1"/>
                </a:solidFill>
                <a:effectLst/>
                <a:latin typeface="+mn-lt"/>
                <a:ea typeface="+mn-ea"/>
                <a:cs typeface="+mn-cs"/>
              </a:rPr>
              <a:t>Gynt</a:t>
            </a:r>
            <a:r>
              <a:rPr lang="en-GB" sz="1200" kern="1200" dirty="0" smtClean="0">
                <a:solidFill>
                  <a:schemeClr val="tx1"/>
                </a:solidFill>
                <a:effectLst/>
                <a:latin typeface="+mn-lt"/>
                <a:ea typeface="+mn-ea"/>
                <a:cs typeface="+mn-cs"/>
              </a:rPr>
              <a:t>. Remind them of the order of events you made last week and all of the music they have created. Then, split back into groups and give each group a few minutes to get their piece back together before putting the ‘Mountain King’ piece back together as a full class.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Hear </a:t>
            </a:r>
            <a:r>
              <a:rPr lang="en-GB" sz="1200" kern="1200" dirty="0" smtClean="0">
                <a:solidFill>
                  <a:schemeClr val="tx1"/>
                </a:solidFill>
                <a:effectLst/>
                <a:latin typeface="+mn-lt"/>
                <a:ea typeface="+mn-ea"/>
                <a:cs typeface="+mn-cs"/>
              </a:rPr>
              <a:t>each element of your story in the correct order and fix any problems that might arise as you move from piece to piece (i.e. any instrument swapping or moving around). Ask each group to write a short sentence or two to introduce their piece and tell the next bit of the story, for example before </a:t>
            </a:r>
            <a:r>
              <a:rPr lang="en-GB" sz="1200" kern="1200" dirty="0" err="1" smtClean="0">
                <a:solidFill>
                  <a:schemeClr val="tx1"/>
                </a:solidFill>
                <a:effectLst/>
                <a:latin typeface="+mn-lt"/>
                <a:ea typeface="+mn-ea"/>
                <a:cs typeface="+mn-cs"/>
              </a:rPr>
              <a:t>Anitra’s</a:t>
            </a:r>
            <a:r>
              <a:rPr lang="en-GB" sz="1200" kern="1200" dirty="0" smtClean="0">
                <a:solidFill>
                  <a:schemeClr val="tx1"/>
                </a:solidFill>
                <a:effectLst/>
                <a:latin typeface="+mn-lt"/>
                <a:ea typeface="+mn-ea"/>
                <a:cs typeface="+mn-cs"/>
              </a:rPr>
              <a:t> music you need something like: “Peer </a:t>
            </a:r>
            <a:r>
              <a:rPr lang="en-GB" sz="1200" kern="1200" dirty="0" err="1" smtClean="0">
                <a:solidFill>
                  <a:schemeClr val="tx1"/>
                </a:solidFill>
                <a:effectLst/>
                <a:latin typeface="+mn-lt"/>
                <a:ea typeface="+mn-ea"/>
                <a:cs typeface="+mn-cs"/>
              </a:rPr>
              <a:t>Gynt</a:t>
            </a:r>
            <a:r>
              <a:rPr lang="en-GB" sz="1200" kern="1200" dirty="0" smtClean="0">
                <a:solidFill>
                  <a:schemeClr val="tx1"/>
                </a:solidFill>
                <a:effectLst/>
                <a:latin typeface="+mn-lt"/>
                <a:ea typeface="+mn-ea"/>
                <a:cs typeface="+mn-cs"/>
              </a:rPr>
              <a:t> had a girlfriend called </a:t>
            </a:r>
            <a:r>
              <a:rPr lang="en-GB" sz="1200" kern="1200" dirty="0" err="1" smtClean="0">
                <a:solidFill>
                  <a:schemeClr val="tx1"/>
                </a:solidFill>
                <a:effectLst/>
                <a:latin typeface="+mn-lt"/>
                <a:ea typeface="+mn-ea"/>
                <a:cs typeface="+mn-cs"/>
              </a:rPr>
              <a:t>Anitra</a:t>
            </a:r>
            <a:r>
              <a:rPr lang="en-GB" sz="1200" kern="1200" dirty="0" smtClean="0">
                <a:solidFill>
                  <a:schemeClr val="tx1"/>
                </a:solidFill>
                <a:effectLst/>
                <a:latin typeface="+mn-lt"/>
                <a:ea typeface="+mn-ea"/>
                <a:cs typeface="+mn-cs"/>
              </a:rPr>
              <a:t>. She loved dancing”. Each group must also appoint a narrator to say the narration in a clear, loud voice.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Perhaps write all of this on the board like a play script, so you have something like  – </a:t>
            </a:r>
          </a:p>
          <a:p>
            <a:r>
              <a:rPr lang="en-GB" sz="1200" kern="1200" dirty="0" smtClean="0">
                <a:solidFill>
                  <a:schemeClr val="tx1"/>
                </a:solidFill>
                <a:effectLst/>
                <a:latin typeface="+mn-lt"/>
                <a:ea typeface="+mn-ea"/>
                <a:cs typeface="+mn-cs"/>
              </a:rPr>
              <a:t> </a:t>
            </a:r>
          </a:p>
          <a:p>
            <a:r>
              <a:rPr lang="en-GB" sz="1200" u="none" kern="1200" dirty="0" smtClean="0">
                <a:solidFill>
                  <a:schemeClr val="tx1"/>
                </a:solidFill>
                <a:effectLst/>
                <a:latin typeface="+mn-lt"/>
                <a:ea typeface="+mn-ea"/>
                <a:cs typeface="+mn-cs"/>
              </a:rPr>
              <a:t>	</a:t>
            </a:r>
            <a:r>
              <a:rPr lang="en-GB" sz="1200" u="sng" kern="1200" dirty="0" smtClean="0">
                <a:solidFill>
                  <a:schemeClr val="tx1"/>
                </a:solidFill>
                <a:effectLst/>
                <a:latin typeface="+mn-lt"/>
                <a:ea typeface="+mn-ea"/>
                <a:cs typeface="+mn-cs"/>
              </a:rPr>
              <a:t>Group 4</a:t>
            </a:r>
            <a:r>
              <a:rPr lang="en-GB" sz="1200" kern="1200" dirty="0" smtClean="0">
                <a:solidFill>
                  <a:schemeClr val="tx1"/>
                </a:solidFill>
                <a:effectLst/>
                <a:latin typeface="+mn-lt"/>
                <a:ea typeface="+mn-ea"/>
                <a:cs typeface="+mn-cs"/>
              </a:rPr>
              <a:t>: “Peer </a:t>
            </a:r>
            <a:r>
              <a:rPr lang="en-GB" sz="1200" kern="1200" dirty="0" err="1" smtClean="0">
                <a:solidFill>
                  <a:schemeClr val="tx1"/>
                </a:solidFill>
                <a:effectLst/>
                <a:latin typeface="+mn-lt"/>
                <a:ea typeface="+mn-ea"/>
                <a:cs typeface="+mn-cs"/>
              </a:rPr>
              <a:t>Gynt</a:t>
            </a:r>
            <a:r>
              <a:rPr lang="en-GB" sz="1200" kern="1200" dirty="0" smtClean="0">
                <a:solidFill>
                  <a:schemeClr val="tx1"/>
                </a:solidFill>
                <a:effectLst/>
                <a:latin typeface="+mn-lt"/>
                <a:ea typeface="+mn-ea"/>
                <a:cs typeface="+mn-cs"/>
              </a:rPr>
              <a:t> was an adventurous man” – Peer </a:t>
            </a:r>
            <a:r>
              <a:rPr lang="en-GB" sz="1200" kern="1200" dirty="0" err="1" smtClean="0">
                <a:solidFill>
                  <a:schemeClr val="tx1"/>
                </a:solidFill>
                <a:effectLst/>
                <a:latin typeface="+mn-lt"/>
                <a:ea typeface="+mn-ea"/>
                <a:cs typeface="+mn-cs"/>
              </a:rPr>
              <a:t>Gynt</a:t>
            </a:r>
            <a:r>
              <a:rPr lang="en-GB" sz="1200" kern="1200" dirty="0" smtClean="0">
                <a:solidFill>
                  <a:schemeClr val="tx1"/>
                </a:solidFill>
                <a:effectLst/>
                <a:latin typeface="+mn-lt"/>
                <a:ea typeface="+mn-ea"/>
                <a:cs typeface="+mn-cs"/>
              </a:rPr>
              <a:t> music</a:t>
            </a:r>
          </a:p>
          <a:p>
            <a:r>
              <a:rPr lang="en-GB" sz="1200" u="none" kern="1200" dirty="0" smtClean="0">
                <a:solidFill>
                  <a:schemeClr val="tx1"/>
                </a:solidFill>
                <a:effectLst/>
                <a:latin typeface="+mn-lt"/>
                <a:ea typeface="+mn-ea"/>
                <a:cs typeface="+mn-cs"/>
              </a:rPr>
              <a:t>	</a:t>
            </a:r>
            <a:r>
              <a:rPr lang="en-GB" sz="1200" u="sng" kern="1200" dirty="0" smtClean="0">
                <a:solidFill>
                  <a:schemeClr val="tx1"/>
                </a:solidFill>
                <a:effectLst/>
                <a:latin typeface="+mn-lt"/>
                <a:ea typeface="+mn-ea"/>
                <a:cs typeface="+mn-cs"/>
              </a:rPr>
              <a:t>Group 2</a:t>
            </a:r>
            <a:r>
              <a:rPr lang="en-GB" sz="1200" kern="1200" dirty="0" smtClean="0">
                <a:solidFill>
                  <a:schemeClr val="tx1"/>
                </a:solidFill>
                <a:effectLst/>
                <a:latin typeface="+mn-lt"/>
                <a:ea typeface="+mn-ea"/>
                <a:cs typeface="+mn-cs"/>
              </a:rPr>
              <a:t>: “He had a girlfriend called </a:t>
            </a:r>
            <a:r>
              <a:rPr lang="en-GB" sz="1200" kern="1200" dirty="0" err="1" smtClean="0">
                <a:solidFill>
                  <a:schemeClr val="tx1"/>
                </a:solidFill>
                <a:effectLst/>
                <a:latin typeface="+mn-lt"/>
                <a:ea typeface="+mn-ea"/>
                <a:cs typeface="+mn-cs"/>
              </a:rPr>
              <a:t>Anitra</a:t>
            </a:r>
            <a:r>
              <a:rPr lang="en-GB" sz="1200" kern="1200" dirty="0" smtClean="0">
                <a:solidFill>
                  <a:schemeClr val="tx1"/>
                </a:solidFill>
                <a:effectLst/>
                <a:latin typeface="+mn-lt"/>
                <a:ea typeface="+mn-ea"/>
                <a:cs typeface="+mn-cs"/>
              </a:rPr>
              <a:t>” – </a:t>
            </a:r>
            <a:r>
              <a:rPr lang="en-GB" sz="1200" kern="1200" dirty="0" err="1" smtClean="0">
                <a:solidFill>
                  <a:schemeClr val="tx1"/>
                </a:solidFill>
                <a:effectLst/>
                <a:latin typeface="+mn-lt"/>
                <a:ea typeface="+mn-ea"/>
                <a:cs typeface="+mn-cs"/>
              </a:rPr>
              <a:t>Anitra</a:t>
            </a:r>
            <a:r>
              <a:rPr lang="en-GB" sz="1200" kern="1200" dirty="0" smtClean="0">
                <a:solidFill>
                  <a:schemeClr val="tx1"/>
                </a:solidFill>
                <a:effectLst/>
                <a:latin typeface="+mn-lt"/>
                <a:ea typeface="+mn-ea"/>
                <a:cs typeface="+mn-cs"/>
              </a:rPr>
              <a:t> music</a:t>
            </a:r>
            <a:r>
              <a:rPr lang="en-GB" sz="1200" kern="1200" baseline="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b="1" i="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Practise </a:t>
            </a:r>
            <a:r>
              <a:rPr lang="en-GB" sz="1200" kern="1200" dirty="0" smtClean="0">
                <a:solidFill>
                  <a:schemeClr val="tx1"/>
                </a:solidFill>
                <a:effectLst/>
                <a:latin typeface="+mn-lt"/>
                <a:ea typeface="+mn-ea"/>
                <a:cs typeface="+mn-cs"/>
              </a:rPr>
              <a:t>in the correct order until everyone knows what they are doing and it is the same every time and then invite another class in to see your work and experience the story of Peer </a:t>
            </a:r>
            <a:r>
              <a:rPr lang="en-GB" sz="1200" kern="1200" dirty="0" err="1" smtClean="0">
                <a:solidFill>
                  <a:schemeClr val="tx1"/>
                </a:solidFill>
                <a:effectLst/>
                <a:latin typeface="+mn-lt"/>
                <a:ea typeface="+mn-ea"/>
                <a:cs typeface="+mn-cs"/>
              </a:rPr>
              <a:t>Gynt</a:t>
            </a:r>
            <a:r>
              <a:rPr lang="en-GB" sz="1200"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6289F494-1822-9445-98EB-F7F0987FA13D}" type="slidenum">
              <a:rPr lang="en-US" smtClean="0"/>
              <a:t>25</a:t>
            </a:fld>
            <a:endParaRPr lang="en-US"/>
          </a:p>
        </p:txBody>
      </p:sp>
    </p:spTree>
    <p:extLst>
      <p:ext uri="{BB962C8B-B14F-4D97-AF65-F5344CB8AC3E}">
        <p14:creationId xmlns:p14="http://schemas.microsoft.com/office/powerpoint/2010/main" val="1160129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smtClean="0">
                <a:solidFill>
                  <a:schemeClr val="tx1"/>
                </a:solidFill>
                <a:effectLst/>
                <a:latin typeface="+mn-lt"/>
                <a:ea typeface="+mn-ea"/>
                <a:cs typeface="+mn-cs"/>
              </a:rPr>
              <a:t>Resources required</a:t>
            </a:r>
          </a:p>
          <a:p>
            <a:endParaRPr lang="en-GB" sz="1200" i="0" kern="1200" dirty="0" smtClean="0">
              <a:solidFill>
                <a:schemeClr val="tx1"/>
              </a:solidFill>
              <a:effectLst/>
              <a:latin typeface="+mn-lt"/>
              <a:ea typeface="+mn-ea"/>
              <a:cs typeface="+mn-cs"/>
            </a:endParaRPr>
          </a:p>
          <a:p>
            <a:pPr lvl="0" rtl="0"/>
            <a:r>
              <a:rPr lang="en-US" sz="1200" kern="1200" dirty="0" smtClean="0">
                <a:solidFill>
                  <a:schemeClr val="tx1"/>
                </a:solidFill>
                <a:effectLst/>
                <a:latin typeface="+mn-lt"/>
                <a:ea typeface="+mn-ea"/>
                <a:cs typeface="+mn-cs"/>
              </a:rPr>
              <a:t>Paper and pens</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Classroom percussion instruments and any other instruments that your children might be learning</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 recording of Grieg Peer </a:t>
            </a:r>
            <a:r>
              <a:rPr lang="en-US" sz="1200" kern="1200" dirty="0" err="1" smtClean="0">
                <a:solidFill>
                  <a:schemeClr val="tx1"/>
                </a:solidFill>
                <a:effectLst/>
                <a:latin typeface="+mn-lt"/>
                <a:ea typeface="+mn-ea"/>
                <a:cs typeface="+mn-cs"/>
              </a:rPr>
              <a:t>Gynt</a:t>
            </a:r>
            <a:r>
              <a:rPr lang="en-US" sz="1200" kern="1200" dirty="0" smtClean="0">
                <a:solidFill>
                  <a:schemeClr val="tx1"/>
                </a:solidFill>
                <a:effectLst/>
                <a:latin typeface="+mn-lt"/>
                <a:ea typeface="+mn-ea"/>
                <a:cs typeface="+mn-cs"/>
              </a:rPr>
              <a:t> Suite No 1 (widely available online)</a:t>
            </a:r>
            <a:endParaRPr lang="en-GB" sz="1200" kern="1200" dirty="0" smtClean="0">
              <a:solidFill>
                <a:schemeClr val="tx1"/>
              </a:solidFill>
              <a:effectLst/>
              <a:latin typeface="+mn-lt"/>
              <a:ea typeface="+mn-ea"/>
              <a:cs typeface="+mn-cs"/>
            </a:endParaRPr>
          </a:p>
          <a:p>
            <a:endParaRPr lang="en-GB" sz="1200" i="0" kern="1200" dirty="0" smtClean="0">
              <a:solidFill>
                <a:schemeClr val="tx1"/>
              </a:solidFill>
              <a:effectLst/>
              <a:latin typeface="+mn-lt"/>
              <a:ea typeface="+mn-ea"/>
              <a:cs typeface="+mn-cs"/>
            </a:endParaRPr>
          </a:p>
          <a:p>
            <a:endParaRPr lang="en-GB" dirty="0" smtClean="0"/>
          </a:p>
          <a:p>
            <a:r>
              <a:rPr lang="en-GB" sz="1200" i="1" kern="1200" dirty="0" smtClean="0">
                <a:solidFill>
                  <a:schemeClr val="tx1"/>
                </a:solidFill>
                <a:effectLst/>
                <a:latin typeface="+mn-lt"/>
                <a:ea typeface="+mn-ea"/>
                <a:cs typeface="+mn-cs"/>
              </a:rPr>
              <a:t>This scheme of work is plotted out over six lessons. Feel free to adapt it to suit your children and the resources you have available. </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The six lessons at a glance</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Lesson 1:</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Activities: 		Listen and describe a piece of music</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Watch the orchestral performance and discuss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Use the music as stimulus for artwork</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link:	Listen with attention to detail and recall sounds with increasing aural memory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Appreciate and understand a wide range of high-quality live and recorded music drawn from different traditions and from great composers 				and musicians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Develop an understanding of the history of music</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Lesson 2:</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Activities:		Learn how to play a pulse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Invent a tune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Orchestrate these motifs and use them to create a crescendo</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Use technical terminology where appropriate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link:	Listen with attention to detail and recall sounds with increasing aural memory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Improvise and compose music for a range of purposes using the interrelated dimensions of music</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Play and perform in solo and ensemble contexts, using voices and playing musical instruments with increasing accuracy, fluency, control and 				expression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Lesson 3:</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Activities:		Listen and </a:t>
            </a:r>
            <a:r>
              <a:rPr lang="en-US" sz="1200" kern="1200" dirty="0" err="1" smtClean="0">
                <a:solidFill>
                  <a:schemeClr val="tx1"/>
                </a:solidFill>
                <a:effectLst/>
                <a:latin typeface="+mn-lt"/>
                <a:ea typeface="+mn-ea"/>
                <a:cs typeface="+mn-cs"/>
              </a:rPr>
              <a:t>analyse</a:t>
            </a:r>
            <a:r>
              <a:rPr lang="en-US" sz="1200" kern="1200" dirty="0" smtClean="0">
                <a:solidFill>
                  <a:schemeClr val="tx1"/>
                </a:solidFill>
                <a:effectLst/>
                <a:latin typeface="+mn-lt"/>
                <a:ea typeface="+mn-ea"/>
                <a:cs typeface="+mn-cs"/>
              </a:rPr>
              <a:t> the end of Grieg’s music</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Notate his coda</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Perform it on instruments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link:	Listen with attention to detail and recall sounds with increasing aural memory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Improvise and compose music for a range of purposes using the interrelated dimensions of music</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Play and perform in solo and ensemble contexts, using voices and playing musical instruments with increasing accuracy, fluency, control and 				expression</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Lesson 4:</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Activities:		Listen and describe a piece of music</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Use the music as stimulus for artwork, discussion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link:	Listen with attention to detail and recall sounds with increasing aural memory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Appreciate and understand a wide range of high-quality live and recorded music drawn from different traditions and from great composers 				and musicians</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Lesson 5:</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Activities:		Invent music to describe characters and events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Structure all ideas so far into one big piece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link:	Improvise and compose music for a range of purposes using the interrelated dimensions of music</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Play and perform in solo and ensemble contexts, using their voices and playing musical instruments with increasing accuracy, fluency, control 				and expression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Lesson 6:</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Activities:		Create narration for a story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Structure music to fit the narrative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Perform in front of an audience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link:	Play and perform in solo and ensemble contexts, using their voices and playing musical instruments with increasing accuracy, fluency, control 				and expression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Improvise and compose music for a range of purposes using the interrelated dimensions of music</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3</a:t>
            </a:fld>
            <a:endParaRPr lang="en-US"/>
          </a:p>
        </p:txBody>
      </p:sp>
    </p:spTree>
    <p:extLst>
      <p:ext uri="{BB962C8B-B14F-4D97-AF65-F5344CB8AC3E}">
        <p14:creationId xmlns:p14="http://schemas.microsoft.com/office/powerpoint/2010/main" val="1739531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Lesson 1:</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Activities: 		Listen and describe a piece of music</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Watch the orchestral performance and discuss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Use the music as stimulus for artwork</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link:	Listen with attention to detail and recall sounds with increasing aural memory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Appreciate and understand a wide range of high-quality live and recorded music drawn from different traditions and from great composers 				and musicians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Develop an understanding of the history of music</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5</a:t>
            </a:fld>
            <a:endParaRPr lang="en-US"/>
          </a:p>
        </p:txBody>
      </p:sp>
    </p:spTree>
    <p:extLst>
      <p:ext uri="{BB962C8B-B14F-4D97-AF65-F5344CB8AC3E}">
        <p14:creationId xmlns:p14="http://schemas.microsoft.com/office/powerpoint/2010/main" val="4111767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9F494-1822-9445-98EB-F7F0987FA13D}" type="slidenum">
              <a:rPr lang="en-US" smtClean="0"/>
              <a:t>6</a:t>
            </a:fld>
            <a:endParaRPr lang="en-US"/>
          </a:p>
        </p:txBody>
      </p:sp>
    </p:spTree>
    <p:extLst>
      <p:ext uri="{BB962C8B-B14F-4D97-AF65-F5344CB8AC3E}">
        <p14:creationId xmlns:p14="http://schemas.microsoft.com/office/powerpoint/2010/main" val="3769263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fontAlgn="base"/>
            <a:r>
              <a:rPr lang="en-GB" sz="1200" b="1" u="none" strike="noStrike" kern="1200" dirty="0" smtClean="0">
                <a:solidFill>
                  <a:schemeClr val="tx1"/>
                </a:solidFill>
                <a:effectLst/>
                <a:latin typeface="+mn-lt"/>
                <a:ea typeface="+mn-ea"/>
                <a:cs typeface="+mn-cs"/>
              </a:rPr>
              <a:t>LESSON 1:</a:t>
            </a:r>
          </a:p>
          <a:p>
            <a:pPr lvl="0" rtl="0" fontAlgn="base"/>
            <a:r>
              <a:rPr lang="en-GB" sz="1200" b="1" u="none" strike="noStrike" kern="1200" dirty="0" smtClean="0">
                <a:solidFill>
                  <a:schemeClr val="tx1"/>
                </a:solidFill>
                <a:effectLst/>
                <a:latin typeface="+mn-lt"/>
                <a:ea typeface="+mn-ea"/>
                <a:cs typeface="+mn-cs"/>
              </a:rPr>
              <a:t>Prepare your class</a:t>
            </a:r>
            <a:endParaRPr lang="en-GB" sz="1200" u="none" strike="noStrike"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Explain to your class that you are going to begin a 6-week music project focusing on a fantastic piece of music by a composer called </a:t>
            </a:r>
            <a:r>
              <a:rPr lang="en-GB" sz="1200" kern="1200" dirty="0" err="1" smtClean="0">
                <a:solidFill>
                  <a:schemeClr val="tx1"/>
                </a:solidFill>
                <a:effectLst/>
                <a:latin typeface="+mn-lt"/>
                <a:ea typeface="+mn-ea"/>
                <a:cs typeface="+mn-cs"/>
              </a:rPr>
              <a:t>Edvard</a:t>
            </a:r>
            <a:r>
              <a:rPr lang="en-GB" sz="1200" kern="1200" dirty="0" smtClean="0">
                <a:solidFill>
                  <a:schemeClr val="tx1"/>
                </a:solidFill>
                <a:effectLst/>
                <a:latin typeface="+mn-lt"/>
                <a:ea typeface="+mn-ea"/>
                <a:cs typeface="+mn-cs"/>
              </a:rPr>
              <a:t> Grieg and </a:t>
            </a:r>
            <a:r>
              <a:rPr lang="en-GB" sz="1200" b="1" kern="1200" dirty="0" smtClean="0">
                <a:solidFill>
                  <a:schemeClr val="tx1"/>
                </a:solidFill>
                <a:effectLst/>
                <a:latin typeface="+mn-lt"/>
                <a:ea typeface="+mn-ea"/>
                <a:cs typeface="+mn-cs"/>
              </a:rPr>
              <a:t>watch</a:t>
            </a:r>
            <a:r>
              <a:rPr lang="en-GB" sz="1200" kern="1200" dirty="0" smtClean="0">
                <a:solidFill>
                  <a:schemeClr val="tx1"/>
                </a:solidFill>
                <a:effectLst/>
                <a:latin typeface="+mn-lt"/>
                <a:ea typeface="+mn-ea"/>
                <a:cs typeface="+mn-cs"/>
              </a:rPr>
              <a:t> the introductory film with Dan Starkey from the BBC Ten Pieces website</a:t>
            </a:r>
          </a:p>
          <a:p>
            <a:r>
              <a:rPr lang="en-GB" sz="1200" kern="1200" dirty="0" smtClean="0">
                <a:solidFill>
                  <a:schemeClr val="tx1"/>
                </a:solidFill>
                <a:effectLst/>
                <a:latin typeface="+mn-lt"/>
                <a:ea typeface="+mn-ea"/>
                <a:cs typeface="+mn-cs"/>
              </a:rPr>
              <a:t> </a:t>
            </a:r>
          </a:p>
          <a:p>
            <a:pPr lvl="0" fontAlgn="base"/>
            <a:endParaRPr lang="en-GB" sz="1200" b="1" u="none" strike="noStrike" kern="1200" dirty="0" smtClean="0">
              <a:solidFill>
                <a:schemeClr val="tx1"/>
              </a:solidFill>
              <a:effectLst/>
              <a:latin typeface="+mn-lt"/>
              <a:ea typeface="+mn-ea"/>
              <a:cs typeface="+mn-cs"/>
            </a:endParaRPr>
          </a:p>
          <a:p>
            <a:pPr lvl="0" fontAlgn="base"/>
            <a:r>
              <a:rPr lang="en-GB" sz="1200" b="1" u="none" strike="noStrike" kern="1200" dirty="0" smtClean="0">
                <a:solidFill>
                  <a:schemeClr val="tx1"/>
                </a:solidFill>
                <a:effectLst/>
                <a:latin typeface="+mn-lt"/>
                <a:ea typeface="+mn-ea"/>
                <a:cs typeface="+mn-cs"/>
              </a:rPr>
              <a:t>Discuss </a:t>
            </a:r>
            <a:r>
              <a:rPr lang="en-GB" sz="1200" u="none" strike="noStrike" kern="1200" dirty="0" smtClean="0">
                <a:solidFill>
                  <a:schemeClr val="tx1"/>
                </a:solidFill>
                <a:effectLst/>
                <a:latin typeface="+mn-lt"/>
                <a:ea typeface="+mn-ea"/>
                <a:cs typeface="+mn-cs"/>
              </a:rPr>
              <a:t>what you have just watched and explain that ‘In the Hall of the Mountain King’ is about a man called Peer </a:t>
            </a:r>
            <a:r>
              <a:rPr lang="en-GB" sz="1200" u="none" strike="noStrike" kern="1200" dirty="0" err="1" smtClean="0">
                <a:solidFill>
                  <a:schemeClr val="tx1"/>
                </a:solidFill>
                <a:effectLst/>
                <a:latin typeface="+mn-lt"/>
                <a:ea typeface="+mn-ea"/>
                <a:cs typeface="+mn-cs"/>
              </a:rPr>
              <a:t>Gynt</a:t>
            </a:r>
            <a:r>
              <a:rPr lang="en-GB" sz="1200" u="none" strike="noStrike" kern="1200" dirty="0" smtClean="0">
                <a:solidFill>
                  <a:schemeClr val="tx1"/>
                </a:solidFill>
                <a:effectLst/>
                <a:latin typeface="+mn-lt"/>
                <a:ea typeface="+mn-ea"/>
                <a:cs typeface="+mn-cs"/>
              </a:rPr>
              <a:t> creeping around in the home of an evil troll called the Mountain King. Ask your class if they think Peer </a:t>
            </a:r>
            <a:r>
              <a:rPr lang="en-GB" sz="1200" u="none" strike="noStrike" kern="1200" dirty="0" err="1" smtClean="0">
                <a:solidFill>
                  <a:schemeClr val="tx1"/>
                </a:solidFill>
                <a:effectLst/>
                <a:latin typeface="+mn-lt"/>
                <a:ea typeface="+mn-ea"/>
                <a:cs typeface="+mn-cs"/>
              </a:rPr>
              <a:t>Gynt</a:t>
            </a:r>
            <a:r>
              <a:rPr lang="en-GB" sz="1200" u="none" strike="noStrike" kern="1200" dirty="0" smtClean="0">
                <a:solidFill>
                  <a:schemeClr val="tx1"/>
                </a:solidFill>
                <a:effectLst/>
                <a:latin typeface="+mn-lt"/>
                <a:ea typeface="+mn-ea"/>
                <a:cs typeface="+mn-cs"/>
              </a:rPr>
              <a:t> made it out safely (you may want to watch the end of the film again 2’10 onwards).</a:t>
            </a:r>
          </a:p>
          <a:p>
            <a:r>
              <a:rPr lang="en-GB" sz="1200" kern="1200" dirty="0" smtClean="0">
                <a:solidFill>
                  <a:schemeClr val="tx1"/>
                </a:solidFill>
                <a:effectLst/>
                <a:latin typeface="+mn-lt"/>
                <a:ea typeface="+mn-ea"/>
                <a:cs typeface="+mn-cs"/>
              </a:rPr>
              <a:t> </a:t>
            </a:r>
          </a:p>
          <a:p>
            <a:pPr lvl="0" fontAlgn="base"/>
            <a:endParaRPr lang="en-GB" sz="1200" b="1" u="none" strike="noStrike" kern="1200" dirty="0" smtClean="0">
              <a:solidFill>
                <a:schemeClr val="tx1"/>
              </a:solidFill>
              <a:effectLst/>
              <a:latin typeface="+mn-lt"/>
              <a:ea typeface="+mn-ea"/>
              <a:cs typeface="+mn-cs"/>
            </a:endParaRPr>
          </a:p>
          <a:p>
            <a:pPr lvl="0" fontAlgn="base"/>
            <a:r>
              <a:rPr lang="en-GB" sz="1200" b="1" u="none" strike="noStrike" kern="1200" dirty="0" smtClean="0">
                <a:solidFill>
                  <a:schemeClr val="tx1"/>
                </a:solidFill>
                <a:effectLst/>
                <a:latin typeface="+mn-lt"/>
                <a:ea typeface="+mn-ea"/>
                <a:cs typeface="+mn-cs"/>
              </a:rPr>
              <a:t>Listening task. </a:t>
            </a:r>
            <a:r>
              <a:rPr lang="en-GB" sz="1200" u="none" strike="noStrike" kern="1200" dirty="0" smtClean="0">
                <a:solidFill>
                  <a:schemeClr val="tx1"/>
                </a:solidFill>
                <a:effectLst/>
                <a:latin typeface="+mn-lt"/>
                <a:ea typeface="+mn-ea"/>
                <a:cs typeface="+mn-cs"/>
              </a:rPr>
              <a:t>Give out paper and pens to your class. As you watch and listen again, this time to the full orchestral performance film rather than the introduction, ask your students to draw one of the following things – </a:t>
            </a:r>
          </a:p>
          <a:p>
            <a:pPr lvl="0"/>
            <a:r>
              <a:rPr lang="en-GB" sz="1200" kern="1200" dirty="0" smtClean="0">
                <a:solidFill>
                  <a:schemeClr val="tx1"/>
                </a:solidFill>
                <a:effectLst/>
                <a:latin typeface="+mn-lt"/>
                <a:ea typeface="+mn-ea"/>
                <a:cs typeface="+mn-cs"/>
              </a:rPr>
              <a:t>	The Hall of the Mountain King – </a:t>
            </a:r>
            <a:r>
              <a:rPr lang="en-GB" sz="1200" kern="1200" dirty="0" err="1" smtClean="0">
                <a:solidFill>
                  <a:schemeClr val="tx1"/>
                </a:solidFill>
                <a:effectLst/>
                <a:latin typeface="+mn-lt"/>
                <a:ea typeface="+mn-ea"/>
                <a:cs typeface="+mn-cs"/>
              </a:rPr>
              <a:t>ie</a:t>
            </a:r>
            <a:r>
              <a:rPr lang="en-GB" sz="1200" kern="1200" dirty="0" smtClean="0">
                <a:solidFill>
                  <a:schemeClr val="tx1"/>
                </a:solidFill>
                <a:effectLst/>
                <a:latin typeface="+mn-lt"/>
                <a:ea typeface="+mn-ea"/>
                <a:cs typeface="+mn-cs"/>
              </a:rPr>
              <a:t> his grand palace</a:t>
            </a:r>
          </a:p>
          <a:p>
            <a:pPr lvl="0"/>
            <a:r>
              <a:rPr lang="en-GB" sz="1200" kern="1200" dirty="0" smtClean="0">
                <a:solidFill>
                  <a:schemeClr val="tx1"/>
                </a:solidFill>
                <a:effectLst/>
                <a:latin typeface="+mn-lt"/>
                <a:ea typeface="+mn-ea"/>
                <a:cs typeface="+mn-cs"/>
              </a:rPr>
              <a:t>	The Mountain King himself – </a:t>
            </a:r>
            <a:r>
              <a:rPr lang="en-GB" sz="1200" kern="1200" dirty="0" err="1" smtClean="0">
                <a:solidFill>
                  <a:schemeClr val="tx1"/>
                </a:solidFill>
                <a:effectLst/>
                <a:latin typeface="+mn-lt"/>
                <a:ea typeface="+mn-ea"/>
                <a:cs typeface="+mn-cs"/>
              </a:rPr>
              <a:t>ie</a:t>
            </a:r>
            <a:r>
              <a:rPr lang="en-GB" sz="1200" kern="1200" dirty="0" smtClean="0">
                <a:solidFill>
                  <a:schemeClr val="tx1"/>
                </a:solidFill>
                <a:effectLst/>
                <a:latin typeface="+mn-lt"/>
                <a:ea typeface="+mn-ea"/>
                <a:cs typeface="+mn-cs"/>
              </a:rPr>
              <a:t> a scary, ugly monster</a:t>
            </a:r>
          </a:p>
          <a:p>
            <a:pPr lvl="0"/>
            <a:r>
              <a:rPr lang="en-GB" sz="1200" kern="1200" dirty="0" smtClean="0">
                <a:solidFill>
                  <a:schemeClr val="tx1"/>
                </a:solidFill>
                <a:effectLst/>
                <a:latin typeface="+mn-lt"/>
                <a:ea typeface="+mn-ea"/>
                <a:cs typeface="+mn-cs"/>
              </a:rPr>
              <a:t>	Peer </a:t>
            </a:r>
            <a:r>
              <a:rPr lang="en-GB" sz="1200" kern="1200" dirty="0" err="1" smtClean="0">
                <a:solidFill>
                  <a:schemeClr val="tx1"/>
                </a:solidFill>
                <a:effectLst/>
                <a:latin typeface="+mn-lt"/>
                <a:ea typeface="+mn-ea"/>
                <a:cs typeface="+mn-cs"/>
              </a:rPr>
              <a:t>Gynt</a:t>
            </a:r>
            <a:r>
              <a:rPr lang="en-GB" sz="1200" kern="1200" dirty="0" smtClean="0">
                <a:solidFill>
                  <a:schemeClr val="tx1"/>
                </a:solidFill>
                <a:effectLst/>
                <a:latin typeface="+mn-lt"/>
                <a:ea typeface="+mn-ea"/>
                <a:cs typeface="+mn-cs"/>
              </a:rPr>
              <a:t> running away down a twisty path</a:t>
            </a:r>
          </a:p>
          <a:p>
            <a:pPr lvl="0"/>
            <a:r>
              <a:rPr lang="en-GB" sz="1200" kern="1200" dirty="0" smtClean="0">
                <a:solidFill>
                  <a:schemeClr val="tx1"/>
                </a:solidFill>
                <a:effectLst/>
                <a:latin typeface="+mn-lt"/>
                <a:ea typeface="+mn-ea"/>
                <a:cs typeface="+mn-cs"/>
              </a:rPr>
              <a:t>	The full story, featuring all of the above!</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As they work on this, play the track or film over and over.</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fontAlgn="base"/>
            <a:r>
              <a:rPr lang="en-GB" sz="1200" b="1" u="none" strike="noStrike" kern="1200" dirty="0" smtClean="0">
                <a:solidFill>
                  <a:schemeClr val="tx1"/>
                </a:solidFill>
                <a:effectLst/>
                <a:latin typeface="+mn-lt"/>
                <a:ea typeface="+mn-ea"/>
                <a:cs typeface="+mn-cs"/>
              </a:rPr>
              <a:t>Discuss </a:t>
            </a:r>
            <a:r>
              <a:rPr lang="en-GB" sz="1200" u="none" strike="noStrike" kern="1200" dirty="0" smtClean="0">
                <a:solidFill>
                  <a:schemeClr val="tx1"/>
                </a:solidFill>
                <a:effectLst/>
                <a:latin typeface="+mn-lt"/>
                <a:ea typeface="+mn-ea"/>
                <a:cs typeface="+mn-cs"/>
              </a:rPr>
              <a:t>the resulting artwork and show some to everyone. Tell your class that all of their efforts are correct because it is simply what they imagined whilst they listened. </a:t>
            </a: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fontAlgn="base"/>
            <a:r>
              <a:rPr lang="en-GB" sz="1200" b="1" u="none" strike="noStrike" kern="1200" dirty="0" smtClean="0">
                <a:solidFill>
                  <a:schemeClr val="tx1"/>
                </a:solidFill>
                <a:effectLst/>
                <a:latin typeface="+mn-lt"/>
                <a:ea typeface="+mn-ea"/>
                <a:cs typeface="+mn-cs"/>
              </a:rPr>
              <a:t>Finally, </a:t>
            </a:r>
            <a:r>
              <a:rPr lang="en-GB" sz="1200" u="none" strike="noStrike" kern="1200" dirty="0" smtClean="0">
                <a:solidFill>
                  <a:schemeClr val="tx1"/>
                </a:solidFill>
                <a:effectLst/>
                <a:latin typeface="+mn-lt"/>
                <a:ea typeface="+mn-ea"/>
                <a:cs typeface="+mn-cs"/>
              </a:rPr>
              <a:t>if you have time you might like to tell your students the story of Peer </a:t>
            </a:r>
            <a:r>
              <a:rPr lang="en-GB" sz="1200" u="none" strike="noStrike" kern="1200" dirty="0" err="1" smtClean="0">
                <a:solidFill>
                  <a:schemeClr val="tx1"/>
                </a:solidFill>
                <a:effectLst/>
                <a:latin typeface="+mn-lt"/>
                <a:ea typeface="+mn-ea"/>
                <a:cs typeface="+mn-cs"/>
              </a:rPr>
              <a:t>Gynt</a:t>
            </a:r>
            <a:r>
              <a:rPr lang="en-GB" sz="1200" u="none" strike="noStrike" kern="1200" dirty="0" smtClean="0">
                <a:solidFill>
                  <a:schemeClr val="tx1"/>
                </a:solidFill>
                <a:effectLst/>
                <a:latin typeface="+mn-lt"/>
                <a:ea typeface="+mn-ea"/>
                <a:cs typeface="+mn-cs"/>
              </a:rPr>
              <a:t>. Here’s a quick version:</a:t>
            </a:r>
            <a:r>
              <a:rPr lang="en-GB" sz="1200" b="1" u="none" strike="noStrike" kern="1200" dirty="0" smtClean="0">
                <a:solidFill>
                  <a:schemeClr val="tx1"/>
                </a:solidFill>
                <a:effectLst/>
                <a:latin typeface="+mn-lt"/>
                <a:ea typeface="+mn-ea"/>
                <a:cs typeface="+mn-cs"/>
              </a:rPr>
              <a:t> </a:t>
            </a:r>
            <a:endParaRPr lang="en-GB" sz="1200" u="none" strike="noStrike"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i="1" kern="1200" dirty="0" smtClean="0">
                <a:solidFill>
                  <a:schemeClr val="tx1"/>
                </a:solidFill>
                <a:effectLst/>
                <a:latin typeface="+mn-lt"/>
                <a:ea typeface="+mn-ea"/>
                <a:cs typeface="+mn-cs"/>
              </a:rPr>
              <a:t>Peer </a:t>
            </a:r>
            <a:r>
              <a:rPr lang="en-GB" sz="1200" i="1" kern="1200" dirty="0" err="1" smtClean="0">
                <a:solidFill>
                  <a:schemeClr val="tx1"/>
                </a:solidFill>
                <a:effectLst/>
                <a:latin typeface="+mn-lt"/>
                <a:ea typeface="+mn-ea"/>
                <a:cs typeface="+mn-cs"/>
              </a:rPr>
              <a:t>Gynt</a:t>
            </a:r>
            <a:r>
              <a:rPr lang="en-GB" sz="1200" i="1" kern="1200" dirty="0" smtClean="0">
                <a:solidFill>
                  <a:schemeClr val="tx1"/>
                </a:solidFill>
                <a:effectLst/>
                <a:latin typeface="+mn-lt"/>
                <a:ea typeface="+mn-ea"/>
                <a:cs typeface="+mn-cs"/>
              </a:rPr>
              <a:t> is the son of a wealthy family. When his father dies he inherits a great fortune but quickly spends it all and finds himself penniless. Instead of being unhappy he chooses to wander the world as a poet. Every time something happens to him he writes home to his mother but often his adventures seem too fantastical to be true!</a:t>
            </a:r>
            <a:endParaRPr lang="en-GB" sz="1200" kern="1200" dirty="0" smtClean="0">
              <a:solidFill>
                <a:schemeClr val="tx1"/>
              </a:solidFill>
              <a:effectLst/>
              <a:latin typeface="+mn-lt"/>
              <a:ea typeface="+mn-ea"/>
              <a:cs typeface="+mn-cs"/>
            </a:endParaRPr>
          </a:p>
          <a:p>
            <a:r>
              <a:rPr lang="en-GB" sz="1200" b="1" u="none" strike="noStrike" kern="1200" dirty="0" smtClean="0">
                <a:solidFill>
                  <a:schemeClr val="tx1"/>
                </a:solidFill>
                <a:effectLst/>
                <a:latin typeface="+mn-lt"/>
                <a:ea typeface="+mn-ea"/>
                <a:cs typeface="+mn-cs"/>
              </a:rPr>
              <a:t> </a:t>
            </a:r>
            <a:r>
              <a:rPr lang="en-GB" dirty="0" smtClean="0">
                <a:effectLst/>
              </a:rPr>
              <a:t> </a:t>
            </a:r>
            <a:r>
              <a:rPr lang="en-GB" sz="1200" b="1" u="none" strike="noStrike"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8</a:t>
            </a:fld>
            <a:endParaRPr lang="en-US"/>
          </a:p>
        </p:txBody>
      </p:sp>
    </p:spTree>
    <p:extLst>
      <p:ext uri="{BB962C8B-B14F-4D97-AF65-F5344CB8AC3E}">
        <p14:creationId xmlns:p14="http://schemas.microsoft.com/office/powerpoint/2010/main" val="2413055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fontAlgn="base"/>
            <a:r>
              <a:rPr lang="en-GB" sz="1200" b="1" u="none" strike="noStrike" kern="1200" dirty="0" smtClean="0">
                <a:solidFill>
                  <a:schemeClr val="tx1"/>
                </a:solidFill>
                <a:effectLst/>
                <a:latin typeface="+mn-lt"/>
                <a:ea typeface="+mn-ea"/>
                <a:cs typeface="+mn-cs"/>
              </a:rPr>
              <a:t>LESSON 1:</a:t>
            </a:r>
          </a:p>
          <a:p>
            <a:pPr lvl="0" rtl="0" fontAlgn="base"/>
            <a:r>
              <a:rPr lang="en-GB" sz="1200" b="1" u="none" strike="noStrike" kern="1200" dirty="0" smtClean="0">
                <a:solidFill>
                  <a:schemeClr val="tx1"/>
                </a:solidFill>
                <a:effectLst/>
                <a:latin typeface="+mn-lt"/>
                <a:ea typeface="+mn-ea"/>
                <a:cs typeface="+mn-cs"/>
              </a:rPr>
              <a:t>Prepare your class</a:t>
            </a:r>
            <a:endParaRPr lang="en-GB" sz="1200" u="none" strike="noStrike"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Explain to your class that you are going to begin a 6-week music project focusing on a fantastic piece of music by a composer called </a:t>
            </a:r>
            <a:r>
              <a:rPr lang="en-GB" sz="1200" kern="1200" dirty="0" err="1" smtClean="0">
                <a:solidFill>
                  <a:schemeClr val="tx1"/>
                </a:solidFill>
                <a:effectLst/>
                <a:latin typeface="+mn-lt"/>
                <a:ea typeface="+mn-ea"/>
                <a:cs typeface="+mn-cs"/>
              </a:rPr>
              <a:t>Edvard</a:t>
            </a:r>
            <a:r>
              <a:rPr lang="en-GB" sz="1200" kern="1200" dirty="0" smtClean="0">
                <a:solidFill>
                  <a:schemeClr val="tx1"/>
                </a:solidFill>
                <a:effectLst/>
                <a:latin typeface="+mn-lt"/>
                <a:ea typeface="+mn-ea"/>
                <a:cs typeface="+mn-cs"/>
              </a:rPr>
              <a:t> Grieg and </a:t>
            </a:r>
            <a:r>
              <a:rPr lang="en-GB" sz="1200" b="1" kern="1200" dirty="0" smtClean="0">
                <a:solidFill>
                  <a:schemeClr val="tx1"/>
                </a:solidFill>
                <a:effectLst/>
                <a:latin typeface="+mn-lt"/>
                <a:ea typeface="+mn-ea"/>
                <a:cs typeface="+mn-cs"/>
              </a:rPr>
              <a:t>watch</a:t>
            </a:r>
            <a:r>
              <a:rPr lang="en-GB" sz="1200" kern="1200" dirty="0" smtClean="0">
                <a:solidFill>
                  <a:schemeClr val="tx1"/>
                </a:solidFill>
                <a:effectLst/>
                <a:latin typeface="+mn-lt"/>
                <a:ea typeface="+mn-ea"/>
                <a:cs typeface="+mn-cs"/>
              </a:rPr>
              <a:t> the introductory film with Dan Starkey from the BBC Ten Pieces website</a:t>
            </a:r>
          </a:p>
          <a:p>
            <a:r>
              <a:rPr lang="en-GB" sz="1200" kern="1200" dirty="0" smtClean="0">
                <a:solidFill>
                  <a:schemeClr val="tx1"/>
                </a:solidFill>
                <a:effectLst/>
                <a:latin typeface="+mn-lt"/>
                <a:ea typeface="+mn-ea"/>
                <a:cs typeface="+mn-cs"/>
              </a:rPr>
              <a:t> </a:t>
            </a:r>
          </a:p>
          <a:p>
            <a:pPr lvl="0" fontAlgn="base"/>
            <a:endParaRPr lang="en-GB" sz="1200" b="1" u="none" strike="noStrike" kern="1200" dirty="0" smtClean="0">
              <a:solidFill>
                <a:schemeClr val="tx1"/>
              </a:solidFill>
              <a:effectLst/>
              <a:latin typeface="+mn-lt"/>
              <a:ea typeface="+mn-ea"/>
              <a:cs typeface="+mn-cs"/>
            </a:endParaRPr>
          </a:p>
          <a:p>
            <a:pPr lvl="0" fontAlgn="base"/>
            <a:r>
              <a:rPr lang="en-GB" sz="1200" b="1" u="none" strike="noStrike" kern="1200" dirty="0" smtClean="0">
                <a:solidFill>
                  <a:schemeClr val="tx1"/>
                </a:solidFill>
                <a:effectLst/>
                <a:latin typeface="+mn-lt"/>
                <a:ea typeface="+mn-ea"/>
                <a:cs typeface="+mn-cs"/>
              </a:rPr>
              <a:t>Discuss </a:t>
            </a:r>
            <a:r>
              <a:rPr lang="en-GB" sz="1200" u="none" strike="noStrike" kern="1200" dirty="0" smtClean="0">
                <a:solidFill>
                  <a:schemeClr val="tx1"/>
                </a:solidFill>
                <a:effectLst/>
                <a:latin typeface="+mn-lt"/>
                <a:ea typeface="+mn-ea"/>
                <a:cs typeface="+mn-cs"/>
              </a:rPr>
              <a:t>what you have just watched and explain that ‘In the Hall of the Mountain King’ is about a man called Peer </a:t>
            </a:r>
            <a:r>
              <a:rPr lang="en-GB" sz="1200" u="none" strike="noStrike" kern="1200" dirty="0" err="1" smtClean="0">
                <a:solidFill>
                  <a:schemeClr val="tx1"/>
                </a:solidFill>
                <a:effectLst/>
                <a:latin typeface="+mn-lt"/>
                <a:ea typeface="+mn-ea"/>
                <a:cs typeface="+mn-cs"/>
              </a:rPr>
              <a:t>Gynt</a:t>
            </a:r>
            <a:r>
              <a:rPr lang="en-GB" sz="1200" u="none" strike="noStrike" kern="1200" dirty="0" smtClean="0">
                <a:solidFill>
                  <a:schemeClr val="tx1"/>
                </a:solidFill>
                <a:effectLst/>
                <a:latin typeface="+mn-lt"/>
                <a:ea typeface="+mn-ea"/>
                <a:cs typeface="+mn-cs"/>
              </a:rPr>
              <a:t> creeping around in the home of an evil troll called the Mountain King. Ask your class if they think Peer </a:t>
            </a:r>
            <a:r>
              <a:rPr lang="en-GB" sz="1200" u="none" strike="noStrike" kern="1200" dirty="0" err="1" smtClean="0">
                <a:solidFill>
                  <a:schemeClr val="tx1"/>
                </a:solidFill>
                <a:effectLst/>
                <a:latin typeface="+mn-lt"/>
                <a:ea typeface="+mn-ea"/>
                <a:cs typeface="+mn-cs"/>
              </a:rPr>
              <a:t>Gynt</a:t>
            </a:r>
            <a:r>
              <a:rPr lang="en-GB" sz="1200" u="none" strike="noStrike" kern="1200" dirty="0" smtClean="0">
                <a:solidFill>
                  <a:schemeClr val="tx1"/>
                </a:solidFill>
                <a:effectLst/>
                <a:latin typeface="+mn-lt"/>
                <a:ea typeface="+mn-ea"/>
                <a:cs typeface="+mn-cs"/>
              </a:rPr>
              <a:t> made it out safely (you may want to watch the end of the film again 2’10 onwards).</a:t>
            </a:r>
          </a:p>
          <a:p>
            <a:r>
              <a:rPr lang="en-GB" sz="1200" kern="1200" dirty="0" smtClean="0">
                <a:solidFill>
                  <a:schemeClr val="tx1"/>
                </a:solidFill>
                <a:effectLst/>
                <a:latin typeface="+mn-lt"/>
                <a:ea typeface="+mn-ea"/>
                <a:cs typeface="+mn-cs"/>
              </a:rPr>
              <a:t> </a:t>
            </a:r>
          </a:p>
          <a:p>
            <a:pPr lvl="0" fontAlgn="base"/>
            <a:endParaRPr lang="en-GB" sz="1200" b="1" u="none" strike="noStrike" kern="1200" dirty="0" smtClean="0">
              <a:solidFill>
                <a:schemeClr val="tx1"/>
              </a:solidFill>
              <a:effectLst/>
              <a:latin typeface="+mn-lt"/>
              <a:ea typeface="+mn-ea"/>
              <a:cs typeface="+mn-cs"/>
            </a:endParaRPr>
          </a:p>
          <a:p>
            <a:pPr lvl="0" fontAlgn="base"/>
            <a:r>
              <a:rPr lang="en-GB" sz="1200" b="1" u="none" strike="noStrike" kern="1200" dirty="0" smtClean="0">
                <a:solidFill>
                  <a:schemeClr val="tx1"/>
                </a:solidFill>
                <a:effectLst/>
                <a:latin typeface="+mn-lt"/>
                <a:ea typeface="+mn-ea"/>
                <a:cs typeface="+mn-cs"/>
              </a:rPr>
              <a:t>Listening task. </a:t>
            </a:r>
            <a:r>
              <a:rPr lang="en-GB" sz="1200" u="none" strike="noStrike" kern="1200" dirty="0" smtClean="0">
                <a:solidFill>
                  <a:schemeClr val="tx1"/>
                </a:solidFill>
                <a:effectLst/>
                <a:latin typeface="+mn-lt"/>
                <a:ea typeface="+mn-ea"/>
                <a:cs typeface="+mn-cs"/>
              </a:rPr>
              <a:t>Give out paper and pens to your class. As you watch and listen again, this time to the full orchestral performance film rather than the introduction, ask your students to draw one of the following things – </a:t>
            </a:r>
          </a:p>
          <a:p>
            <a:pPr lvl="0"/>
            <a:r>
              <a:rPr lang="en-GB" sz="1200" kern="1200" dirty="0" smtClean="0">
                <a:solidFill>
                  <a:schemeClr val="tx1"/>
                </a:solidFill>
                <a:effectLst/>
                <a:latin typeface="+mn-lt"/>
                <a:ea typeface="+mn-ea"/>
                <a:cs typeface="+mn-cs"/>
              </a:rPr>
              <a:t>	The Hall of the Mountain King – </a:t>
            </a:r>
            <a:r>
              <a:rPr lang="en-GB" sz="1200" kern="1200" dirty="0" err="1" smtClean="0">
                <a:solidFill>
                  <a:schemeClr val="tx1"/>
                </a:solidFill>
                <a:effectLst/>
                <a:latin typeface="+mn-lt"/>
                <a:ea typeface="+mn-ea"/>
                <a:cs typeface="+mn-cs"/>
              </a:rPr>
              <a:t>ie</a:t>
            </a:r>
            <a:r>
              <a:rPr lang="en-GB" sz="1200" kern="1200" dirty="0" smtClean="0">
                <a:solidFill>
                  <a:schemeClr val="tx1"/>
                </a:solidFill>
                <a:effectLst/>
                <a:latin typeface="+mn-lt"/>
                <a:ea typeface="+mn-ea"/>
                <a:cs typeface="+mn-cs"/>
              </a:rPr>
              <a:t> his grand palace</a:t>
            </a:r>
          </a:p>
          <a:p>
            <a:pPr lvl="0"/>
            <a:r>
              <a:rPr lang="en-GB" sz="1200" kern="1200" dirty="0" smtClean="0">
                <a:solidFill>
                  <a:schemeClr val="tx1"/>
                </a:solidFill>
                <a:effectLst/>
                <a:latin typeface="+mn-lt"/>
                <a:ea typeface="+mn-ea"/>
                <a:cs typeface="+mn-cs"/>
              </a:rPr>
              <a:t>	The Mountain King himself – </a:t>
            </a:r>
            <a:r>
              <a:rPr lang="en-GB" sz="1200" kern="1200" dirty="0" err="1" smtClean="0">
                <a:solidFill>
                  <a:schemeClr val="tx1"/>
                </a:solidFill>
                <a:effectLst/>
                <a:latin typeface="+mn-lt"/>
                <a:ea typeface="+mn-ea"/>
                <a:cs typeface="+mn-cs"/>
              </a:rPr>
              <a:t>ie</a:t>
            </a:r>
            <a:r>
              <a:rPr lang="en-GB" sz="1200" kern="1200" dirty="0" smtClean="0">
                <a:solidFill>
                  <a:schemeClr val="tx1"/>
                </a:solidFill>
                <a:effectLst/>
                <a:latin typeface="+mn-lt"/>
                <a:ea typeface="+mn-ea"/>
                <a:cs typeface="+mn-cs"/>
              </a:rPr>
              <a:t> a scary, ugly monster</a:t>
            </a:r>
          </a:p>
          <a:p>
            <a:pPr lvl="0"/>
            <a:r>
              <a:rPr lang="en-GB" sz="1200" kern="1200" dirty="0" smtClean="0">
                <a:solidFill>
                  <a:schemeClr val="tx1"/>
                </a:solidFill>
                <a:effectLst/>
                <a:latin typeface="+mn-lt"/>
                <a:ea typeface="+mn-ea"/>
                <a:cs typeface="+mn-cs"/>
              </a:rPr>
              <a:t>	Peer </a:t>
            </a:r>
            <a:r>
              <a:rPr lang="en-GB" sz="1200" kern="1200" dirty="0" err="1" smtClean="0">
                <a:solidFill>
                  <a:schemeClr val="tx1"/>
                </a:solidFill>
                <a:effectLst/>
                <a:latin typeface="+mn-lt"/>
                <a:ea typeface="+mn-ea"/>
                <a:cs typeface="+mn-cs"/>
              </a:rPr>
              <a:t>Gynt</a:t>
            </a:r>
            <a:r>
              <a:rPr lang="en-GB" sz="1200" kern="1200" dirty="0" smtClean="0">
                <a:solidFill>
                  <a:schemeClr val="tx1"/>
                </a:solidFill>
                <a:effectLst/>
                <a:latin typeface="+mn-lt"/>
                <a:ea typeface="+mn-ea"/>
                <a:cs typeface="+mn-cs"/>
              </a:rPr>
              <a:t> running away down a twisty path</a:t>
            </a:r>
          </a:p>
          <a:p>
            <a:pPr lvl="0"/>
            <a:r>
              <a:rPr lang="en-GB" sz="1200" kern="1200" dirty="0" smtClean="0">
                <a:solidFill>
                  <a:schemeClr val="tx1"/>
                </a:solidFill>
                <a:effectLst/>
                <a:latin typeface="+mn-lt"/>
                <a:ea typeface="+mn-ea"/>
                <a:cs typeface="+mn-cs"/>
              </a:rPr>
              <a:t>	The full story, featuring all of the above!</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As they work on this, play the track or film over and over.</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fontAlgn="base"/>
            <a:r>
              <a:rPr lang="en-GB" sz="1200" b="1" u="none" strike="noStrike" kern="1200" dirty="0" smtClean="0">
                <a:solidFill>
                  <a:schemeClr val="tx1"/>
                </a:solidFill>
                <a:effectLst/>
                <a:latin typeface="+mn-lt"/>
                <a:ea typeface="+mn-ea"/>
                <a:cs typeface="+mn-cs"/>
              </a:rPr>
              <a:t>Discuss </a:t>
            </a:r>
            <a:r>
              <a:rPr lang="en-GB" sz="1200" u="none" strike="noStrike" kern="1200" dirty="0" smtClean="0">
                <a:solidFill>
                  <a:schemeClr val="tx1"/>
                </a:solidFill>
                <a:effectLst/>
                <a:latin typeface="+mn-lt"/>
                <a:ea typeface="+mn-ea"/>
                <a:cs typeface="+mn-cs"/>
              </a:rPr>
              <a:t>the resulting artwork and show some to everyone. Tell your class that all of their efforts are correct because it is simply what they imagined whilst they listened. </a:t>
            </a: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fontAlgn="base"/>
            <a:r>
              <a:rPr lang="en-GB" sz="1200" b="1" u="none" strike="noStrike" kern="1200" dirty="0" smtClean="0">
                <a:solidFill>
                  <a:schemeClr val="tx1"/>
                </a:solidFill>
                <a:effectLst/>
                <a:latin typeface="+mn-lt"/>
                <a:ea typeface="+mn-ea"/>
                <a:cs typeface="+mn-cs"/>
              </a:rPr>
              <a:t>Finally, </a:t>
            </a:r>
            <a:r>
              <a:rPr lang="en-GB" sz="1200" u="none" strike="noStrike" kern="1200" dirty="0" smtClean="0">
                <a:solidFill>
                  <a:schemeClr val="tx1"/>
                </a:solidFill>
                <a:effectLst/>
                <a:latin typeface="+mn-lt"/>
                <a:ea typeface="+mn-ea"/>
                <a:cs typeface="+mn-cs"/>
              </a:rPr>
              <a:t>if you have time you might like to tell your students the story of Peer </a:t>
            </a:r>
            <a:r>
              <a:rPr lang="en-GB" sz="1200" u="none" strike="noStrike" kern="1200" dirty="0" err="1" smtClean="0">
                <a:solidFill>
                  <a:schemeClr val="tx1"/>
                </a:solidFill>
                <a:effectLst/>
                <a:latin typeface="+mn-lt"/>
                <a:ea typeface="+mn-ea"/>
                <a:cs typeface="+mn-cs"/>
              </a:rPr>
              <a:t>Gynt</a:t>
            </a:r>
            <a:r>
              <a:rPr lang="en-GB" sz="1200" u="none" strike="noStrike" kern="1200" dirty="0" smtClean="0">
                <a:solidFill>
                  <a:schemeClr val="tx1"/>
                </a:solidFill>
                <a:effectLst/>
                <a:latin typeface="+mn-lt"/>
                <a:ea typeface="+mn-ea"/>
                <a:cs typeface="+mn-cs"/>
              </a:rPr>
              <a:t>. Here’s a quick version:</a:t>
            </a:r>
            <a:r>
              <a:rPr lang="en-GB" sz="1200" b="1" u="none" strike="noStrike" kern="1200" dirty="0" smtClean="0">
                <a:solidFill>
                  <a:schemeClr val="tx1"/>
                </a:solidFill>
                <a:effectLst/>
                <a:latin typeface="+mn-lt"/>
                <a:ea typeface="+mn-ea"/>
                <a:cs typeface="+mn-cs"/>
              </a:rPr>
              <a:t> </a:t>
            </a:r>
            <a:endParaRPr lang="en-GB" sz="1200" u="none" strike="noStrike"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i="1" kern="1200" dirty="0" smtClean="0">
                <a:solidFill>
                  <a:schemeClr val="tx1"/>
                </a:solidFill>
                <a:effectLst/>
                <a:latin typeface="+mn-lt"/>
                <a:ea typeface="+mn-ea"/>
                <a:cs typeface="+mn-cs"/>
              </a:rPr>
              <a:t>Peer </a:t>
            </a:r>
            <a:r>
              <a:rPr lang="en-GB" sz="1200" i="1" kern="1200" dirty="0" err="1" smtClean="0">
                <a:solidFill>
                  <a:schemeClr val="tx1"/>
                </a:solidFill>
                <a:effectLst/>
                <a:latin typeface="+mn-lt"/>
                <a:ea typeface="+mn-ea"/>
                <a:cs typeface="+mn-cs"/>
              </a:rPr>
              <a:t>Gynt</a:t>
            </a:r>
            <a:r>
              <a:rPr lang="en-GB" sz="1200" i="1" kern="1200" dirty="0" smtClean="0">
                <a:solidFill>
                  <a:schemeClr val="tx1"/>
                </a:solidFill>
                <a:effectLst/>
                <a:latin typeface="+mn-lt"/>
                <a:ea typeface="+mn-ea"/>
                <a:cs typeface="+mn-cs"/>
              </a:rPr>
              <a:t> is the son of a wealthy family. When his father dies he inherits a great fortune but quickly spends it all and finds himself penniless. Instead of being unhappy he chooses to wander the world as a poet. Every time something happens to him he writes home to his mother but often his adventures seem too fantastical to be true!</a:t>
            </a:r>
            <a:endParaRPr lang="en-GB" sz="1200" kern="1200" dirty="0" smtClean="0">
              <a:solidFill>
                <a:schemeClr val="tx1"/>
              </a:solidFill>
              <a:effectLst/>
              <a:latin typeface="+mn-lt"/>
              <a:ea typeface="+mn-ea"/>
              <a:cs typeface="+mn-cs"/>
            </a:endParaRPr>
          </a:p>
          <a:p>
            <a:r>
              <a:rPr lang="en-GB" sz="1200" b="1" u="none" strike="noStrike" kern="1200" dirty="0" smtClean="0">
                <a:solidFill>
                  <a:schemeClr val="tx1"/>
                </a:solidFill>
                <a:effectLst/>
                <a:latin typeface="+mn-lt"/>
                <a:ea typeface="+mn-ea"/>
                <a:cs typeface="+mn-cs"/>
              </a:rPr>
              <a:t> </a:t>
            </a:r>
            <a:r>
              <a:rPr lang="en-GB" dirty="0" smtClean="0">
                <a:effectLst/>
              </a:rPr>
              <a:t> </a:t>
            </a:r>
            <a:r>
              <a:rPr lang="en-GB" sz="1200" b="1" u="none" strike="noStrike"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fontAlgn="base"/>
            <a:endParaRPr lang="en-GB" sz="120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9</a:t>
            </a:fld>
            <a:endParaRPr lang="en-US"/>
          </a:p>
        </p:txBody>
      </p:sp>
    </p:spTree>
    <p:extLst>
      <p:ext uri="{BB962C8B-B14F-4D97-AF65-F5344CB8AC3E}">
        <p14:creationId xmlns:p14="http://schemas.microsoft.com/office/powerpoint/2010/main" val="3226198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Lesson 2:</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Activities:		Learn how to play a pulse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Invent a tune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Orchestrate these motifs and use them to create a crescendo</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Use technical terminology where appropriate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link:	Listen with attention to detail and recall sounds with increasing aural memory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Improvise and compose music for a range of purposes using the interrelated dimensions of music</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Play and perform in solo and ensemble contexts, using voices and playing musical instruments with increasing accuracy, fluency, control and 				expression</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10</a:t>
            </a:fld>
            <a:endParaRPr lang="en-US"/>
          </a:p>
        </p:txBody>
      </p:sp>
    </p:spTree>
    <p:extLst>
      <p:ext uri="{BB962C8B-B14F-4D97-AF65-F5344CB8AC3E}">
        <p14:creationId xmlns:p14="http://schemas.microsoft.com/office/powerpoint/2010/main" val="1747356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sz="1200" b="1" kern="1200" dirty="0" smtClean="0">
                <a:solidFill>
                  <a:schemeClr val="tx1"/>
                </a:solidFill>
                <a:effectLst/>
                <a:latin typeface="+mn-lt"/>
                <a:ea typeface="+mn-ea"/>
                <a:cs typeface="+mn-cs"/>
              </a:rPr>
              <a:t>LESSON</a:t>
            </a:r>
            <a:r>
              <a:rPr lang="en-US" sz="1200" b="1" kern="1200" baseline="0" dirty="0" smtClean="0">
                <a:solidFill>
                  <a:schemeClr val="tx1"/>
                </a:solidFill>
                <a:effectLst/>
                <a:latin typeface="+mn-lt"/>
                <a:ea typeface="+mn-ea"/>
                <a:cs typeface="+mn-cs"/>
              </a:rPr>
              <a:t> 2:</a:t>
            </a:r>
          </a:p>
          <a:p>
            <a:pPr lvl="0" rtl="0"/>
            <a:r>
              <a:rPr lang="en-GB" sz="1200" b="1" kern="1200" dirty="0" smtClean="0">
                <a:solidFill>
                  <a:schemeClr val="tx1"/>
                </a:solidFill>
                <a:effectLst/>
                <a:latin typeface="+mn-lt"/>
                <a:ea typeface="+mn-ea"/>
                <a:cs typeface="+mn-cs"/>
              </a:rPr>
              <a:t>Warm-up.</a:t>
            </a:r>
            <a:r>
              <a:rPr lang="en-GB" sz="1200" kern="1200" dirty="0" smtClean="0">
                <a:solidFill>
                  <a:schemeClr val="tx1"/>
                </a:solidFill>
                <a:effectLst/>
                <a:latin typeface="+mn-lt"/>
                <a:ea typeface="+mn-ea"/>
                <a:cs typeface="+mn-cs"/>
              </a:rPr>
              <a:t> Begin with your class standing in a circle. Pass a clap around the circle to get a bit of focus and concentration into the room. Then, after reminding them of the story of the Mountain King, try this simple game – </a:t>
            </a:r>
          </a:p>
          <a:p>
            <a:r>
              <a:rPr lang="en-GB" sz="1200" kern="1200" dirty="0" smtClean="0">
                <a:solidFill>
                  <a:schemeClr val="tx1"/>
                </a:solidFill>
                <a:effectLst/>
                <a:latin typeface="+mn-lt"/>
                <a:ea typeface="+mn-ea"/>
                <a:cs typeface="+mn-cs"/>
              </a:rPr>
              <a:t> </a:t>
            </a:r>
          </a:p>
          <a:p>
            <a:pPr lvl="0"/>
            <a:r>
              <a:rPr lang="en-GB" sz="1200" kern="1200" dirty="0" smtClean="0">
                <a:solidFill>
                  <a:schemeClr val="tx1"/>
                </a:solidFill>
                <a:effectLst/>
                <a:latin typeface="+mn-lt"/>
                <a:ea typeface="+mn-ea"/>
                <a:cs typeface="+mn-cs"/>
              </a:rPr>
              <a:t>	Choose one child to be the Mountain King. S/he must stand in the middle of your circle with their eyes closed</a:t>
            </a:r>
          </a:p>
          <a:p>
            <a:pPr lvl="0"/>
            <a:r>
              <a:rPr lang="en-GB" sz="1200" kern="1200" dirty="0" smtClean="0">
                <a:solidFill>
                  <a:schemeClr val="tx1"/>
                </a:solidFill>
                <a:effectLst/>
                <a:latin typeface="+mn-lt"/>
                <a:ea typeface="+mn-ea"/>
                <a:cs typeface="+mn-cs"/>
              </a:rPr>
              <a:t>	You must now pass the clap around as quietly as possible. If the ‘mountain king’ in the middle hears the clap s/he must open her/ his eyes and point to 	whoever made the sound that they heard. That person is out! (they could become the next Mountain King in the middle)</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Remind </a:t>
            </a:r>
            <a:r>
              <a:rPr lang="en-US" sz="1200" kern="1200" dirty="0" smtClean="0">
                <a:solidFill>
                  <a:schemeClr val="tx1"/>
                </a:solidFill>
                <a:effectLst/>
                <a:latin typeface="+mn-lt"/>
                <a:ea typeface="+mn-ea"/>
                <a:cs typeface="+mn-cs"/>
              </a:rPr>
              <a:t>your children of the artwork they completed last week and explain that they are going to make their own version of Grieg’s music on instruments.</a:t>
            </a:r>
            <a:r>
              <a:rPr lang="en-U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Demonstrate</a:t>
            </a:r>
            <a:r>
              <a:rPr lang="en-US" sz="1200" kern="1200" dirty="0" smtClean="0">
                <a:solidFill>
                  <a:schemeClr val="tx1"/>
                </a:solidFill>
                <a:effectLst/>
                <a:latin typeface="+mn-lt"/>
                <a:ea typeface="+mn-ea"/>
                <a:cs typeface="+mn-cs"/>
              </a:rPr>
              <a:t> the following two musical ingredients –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	Footsteps</a:t>
            </a:r>
            <a:r>
              <a:rPr lang="en-US" sz="1200" kern="1200" dirty="0" smtClean="0">
                <a:solidFill>
                  <a:schemeClr val="tx1"/>
                </a:solidFill>
                <a:effectLst/>
                <a:latin typeface="+mn-lt"/>
                <a:ea typeface="+mn-ea"/>
                <a:cs typeface="+mn-cs"/>
              </a:rPr>
              <a:t> – two alternating sounds one strong, one weak. For example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Demonstrate these as body percussion, by tapping alternate knees or stamping and clapping. Encourage your children to join in and don’t worry too much 	if it speeds up or is messy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	A sneaky tune</a:t>
            </a:r>
            <a:r>
              <a:rPr lang="en-US" sz="1200" kern="1200" dirty="0" smtClean="0">
                <a:solidFill>
                  <a:schemeClr val="tx1"/>
                </a:solidFill>
                <a:effectLst/>
                <a:latin typeface="+mn-lt"/>
                <a:ea typeface="+mn-ea"/>
                <a:cs typeface="+mn-cs"/>
              </a:rPr>
              <a:t> using next-door notes that go from low to high and then back down again. For example, here’s Grieg’s famous tune –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 and here’s a simpler version –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	Grieg’s tune is very tricky, so it might be more fun for your children to invent their own using his rules: next-door notes, moves up then down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en-GB" dirty="0" smtClean="0">
                <a:effectLst/>
              </a:rPr>
              <a:t> </a:t>
            </a:r>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dirty="0" smtClean="0">
                <a:effectLst/>
              </a:rPr>
              <a:t/>
            </a:r>
            <a:br>
              <a:rPr lang="en-GB" dirty="0" smtClean="0">
                <a:effectLst/>
              </a:rPr>
            </a:br>
            <a:r>
              <a:rPr lang="en-GB" sz="1200" b="1" kern="1200" dirty="0" smtClean="0">
                <a:solidFill>
                  <a:schemeClr val="tx1"/>
                </a:solidFill>
                <a:effectLst/>
                <a:latin typeface="+mn-lt"/>
                <a:ea typeface="+mn-ea"/>
                <a:cs typeface="+mn-cs"/>
              </a:rPr>
              <a:t>Split your class into two groups </a:t>
            </a:r>
            <a:r>
              <a:rPr lang="en-GB" sz="1200" kern="1200" dirty="0" smtClean="0">
                <a:solidFill>
                  <a:schemeClr val="tx1"/>
                </a:solidFill>
                <a:effectLst/>
                <a:latin typeface="+mn-lt"/>
                <a:ea typeface="+mn-ea"/>
                <a:cs typeface="+mn-cs"/>
              </a:rPr>
              <a:t>and give them each a collection of </a:t>
            </a:r>
            <a:r>
              <a:rPr lang="en-GB" sz="1200" u="sng" kern="1200" dirty="0" smtClean="0">
                <a:solidFill>
                  <a:schemeClr val="tx1"/>
                </a:solidFill>
                <a:effectLst/>
                <a:latin typeface="+mn-lt"/>
                <a:ea typeface="+mn-ea"/>
                <a:cs typeface="+mn-cs"/>
              </a:rPr>
              <a:t>unpitched</a:t>
            </a:r>
            <a:r>
              <a:rPr lang="en-GB" sz="1200" kern="1200" dirty="0" smtClean="0">
                <a:solidFill>
                  <a:schemeClr val="tx1"/>
                </a:solidFill>
                <a:effectLst/>
                <a:latin typeface="+mn-lt"/>
                <a:ea typeface="+mn-ea"/>
                <a:cs typeface="+mn-cs"/>
              </a:rPr>
              <a:t> instruments for the footsteps and </a:t>
            </a:r>
            <a:r>
              <a:rPr lang="en-GB" sz="1200" u="sng" kern="1200" dirty="0" smtClean="0">
                <a:solidFill>
                  <a:schemeClr val="tx1"/>
                </a:solidFill>
                <a:effectLst/>
                <a:latin typeface="+mn-lt"/>
                <a:ea typeface="+mn-ea"/>
                <a:cs typeface="+mn-cs"/>
              </a:rPr>
              <a:t>xylophones</a:t>
            </a:r>
            <a:r>
              <a:rPr lang="en-GB" sz="1200" kern="1200" dirty="0" smtClean="0">
                <a:solidFill>
                  <a:schemeClr val="tx1"/>
                </a:solidFill>
                <a:effectLst/>
                <a:latin typeface="+mn-lt"/>
                <a:ea typeface="+mn-ea"/>
                <a:cs typeface="+mn-cs"/>
              </a:rPr>
              <a:t> for the tune. Their job is to create a piece using steady footsteps and a tune that repeats round and around</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To make some contrast give out different notes to each group. The easiest way to do this is to give one group WHITE note xylophones and the other group BLACK notes. Or you could adapt the xylophones to make two scales.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Bring the class back together, </a:t>
            </a:r>
            <a:r>
              <a:rPr lang="en-GB" sz="1200" kern="1200" dirty="0" smtClean="0">
                <a:solidFill>
                  <a:schemeClr val="tx1"/>
                </a:solidFill>
                <a:effectLst/>
                <a:latin typeface="+mn-lt"/>
                <a:ea typeface="+mn-ea"/>
                <a:cs typeface="+mn-cs"/>
              </a:rPr>
              <a:t>hear each group and encourage the class to give feedback. Are the pieces following the rules? Are the footsteps even and steady?</a:t>
            </a:r>
          </a:p>
          <a:p>
            <a:r>
              <a:rPr lang="en-GB" sz="1200" kern="1200" dirty="0" smtClean="0">
                <a:solidFill>
                  <a:schemeClr val="tx1"/>
                </a:solidFill>
                <a:effectLst/>
                <a:latin typeface="+mn-lt"/>
                <a:ea typeface="+mn-ea"/>
                <a:cs typeface="+mn-cs"/>
              </a:rPr>
              <a:t> </a:t>
            </a:r>
          </a:p>
          <a:p>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Finally, </a:t>
            </a:r>
            <a:r>
              <a:rPr lang="en-GB" sz="1200" kern="1200" dirty="0" smtClean="0">
                <a:solidFill>
                  <a:schemeClr val="tx1"/>
                </a:solidFill>
                <a:effectLst/>
                <a:latin typeface="+mn-lt"/>
                <a:ea typeface="+mn-ea"/>
                <a:cs typeface="+mn-cs"/>
              </a:rPr>
              <a:t>ask your class to come up with an order for their pieces so that, again, they follow Grieg’s rules:</a:t>
            </a:r>
          </a:p>
          <a:p>
            <a:pPr lvl="0"/>
            <a:r>
              <a:rPr lang="en-GB" sz="1200" kern="1200" dirty="0" smtClean="0">
                <a:solidFill>
                  <a:schemeClr val="tx1"/>
                </a:solidFill>
                <a:effectLst/>
                <a:latin typeface="+mn-lt"/>
                <a:ea typeface="+mn-ea"/>
                <a:cs typeface="+mn-cs"/>
              </a:rPr>
              <a:t>	Grieg’s piece switches back and forth between two tunes – can your two teams alternate, but without stopping in between?</a:t>
            </a:r>
          </a:p>
          <a:p>
            <a:pPr lvl="0"/>
            <a:r>
              <a:rPr lang="en-GB" sz="1200" kern="1200" dirty="0" smtClean="0">
                <a:solidFill>
                  <a:schemeClr val="tx1"/>
                </a:solidFill>
                <a:effectLst/>
                <a:latin typeface="+mn-lt"/>
                <a:ea typeface="+mn-ea"/>
                <a:cs typeface="+mn-cs"/>
              </a:rPr>
              <a:t>	Grieg’s piece gradually gets faster and louder as it progresses. Can your class piece do that too?</a:t>
            </a:r>
          </a:p>
          <a:p>
            <a:r>
              <a:rPr lang="en-GB" sz="1200" kern="1200" dirty="0" smtClean="0">
                <a:solidFill>
                  <a:schemeClr val="tx1"/>
                </a:solidFill>
                <a:effectLst/>
                <a:latin typeface="+mn-lt"/>
                <a:ea typeface="+mn-ea"/>
                <a:cs typeface="+mn-cs"/>
              </a:rPr>
              <a:t> </a:t>
            </a:r>
          </a:p>
          <a:p>
            <a:r>
              <a:rPr lang="en-GB" sz="1200" i="1" kern="1200" dirty="0" smtClean="0">
                <a:solidFill>
                  <a:schemeClr val="tx1"/>
                </a:solidFill>
                <a:effectLst/>
                <a:latin typeface="+mn-lt"/>
                <a:ea typeface="+mn-ea"/>
                <a:cs typeface="+mn-cs"/>
              </a:rPr>
              <a:t>	This is a perfect opportunity to introduce two great musical terms:</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	Accelerando – gradually getting faster</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	Crescendo – gradually getting louder</a:t>
            </a:r>
            <a:endParaRPr lang="en-GB" sz="1200" kern="1200" dirty="0" smtClean="0">
              <a:solidFill>
                <a:schemeClr val="tx1"/>
              </a:solidFill>
              <a:effectLst/>
              <a:latin typeface="+mn-lt"/>
              <a:ea typeface="+mn-ea"/>
              <a:cs typeface="+mn-cs"/>
            </a:endParaRPr>
          </a:p>
          <a:p>
            <a:r>
              <a:rPr lang="en-GB" dirty="0" smtClean="0">
                <a:effectLst/>
              </a:rPr>
              <a:t>  </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11</a:t>
            </a:fld>
            <a:endParaRPr lang="en-US"/>
          </a:p>
        </p:txBody>
      </p:sp>
    </p:spTree>
    <p:extLst>
      <p:ext uri="{BB962C8B-B14F-4D97-AF65-F5344CB8AC3E}">
        <p14:creationId xmlns:p14="http://schemas.microsoft.com/office/powerpoint/2010/main" val="3759247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943769" y="2208213"/>
            <a:ext cx="7024687" cy="712787"/>
          </a:xfrm>
          <a:prstGeom prst="rect">
            <a:avLst/>
          </a:prstGeom>
        </p:spPr>
        <p:txBody>
          <a:bodyPr vert="horz"/>
          <a:lstStyle>
            <a:lvl1pPr marL="0" indent="0">
              <a:buFontTx/>
              <a:buNone/>
              <a:defRPr sz="3200" b="1" i="0" baseline="0">
                <a:solidFill>
                  <a:schemeClr val="tx1"/>
                </a:solidFill>
              </a:defRPr>
            </a:lvl1pPr>
          </a:lstStyle>
          <a:p>
            <a:pPr lvl="0"/>
            <a:r>
              <a:rPr lang="en-US" b="1" i="0" dirty="0" smtClean="0">
                <a:solidFill>
                  <a:schemeClr val="bg1"/>
                </a:solidFill>
              </a:rPr>
              <a:t>Composer name</a:t>
            </a:r>
            <a:endParaRPr lang="en-US" dirty="0"/>
          </a:p>
        </p:txBody>
      </p:sp>
      <p:sp>
        <p:nvSpPr>
          <p:cNvPr id="10" name="Text Placeholder 9"/>
          <p:cNvSpPr>
            <a:spLocks noGrp="1"/>
          </p:cNvSpPr>
          <p:nvPr>
            <p:ph type="body" sz="quarter" idx="14" hasCustomPrompt="1"/>
          </p:nvPr>
        </p:nvSpPr>
        <p:spPr>
          <a:xfrm>
            <a:off x="944563" y="3390280"/>
            <a:ext cx="7023100" cy="1370012"/>
          </a:xfrm>
          <a:prstGeom prst="rect">
            <a:avLst/>
          </a:prstGeom>
        </p:spPr>
        <p:txBody>
          <a:bodyPr vert="horz"/>
          <a:lstStyle>
            <a:lvl1pPr marL="0" indent="0">
              <a:buFontTx/>
              <a:buNone/>
              <a:defRPr sz="3200" b="1" i="0" baseline="0">
                <a:solidFill>
                  <a:schemeClr val="tx1"/>
                </a:solidFill>
              </a:defRPr>
            </a:lvl1pPr>
            <a:lvl2pPr marL="457200" indent="0">
              <a:buFontTx/>
              <a:buNone/>
              <a:defRPr sz="3200" b="1" i="0" baseline="0">
                <a:solidFill>
                  <a:schemeClr val="bg1"/>
                </a:solidFill>
              </a:defRPr>
            </a:lvl2pPr>
            <a:lvl3pPr marL="914400" indent="0">
              <a:buFontTx/>
              <a:buNone/>
              <a:defRPr sz="3200" b="1" i="0" baseline="0">
                <a:solidFill>
                  <a:schemeClr val="bg1"/>
                </a:solidFill>
              </a:defRPr>
            </a:lvl3pPr>
            <a:lvl4pPr marL="1371600" indent="0">
              <a:buFontTx/>
              <a:buNone/>
              <a:defRPr sz="3200" b="1" i="0" baseline="0">
                <a:solidFill>
                  <a:schemeClr val="bg1"/>
                </a:solidFill>
              </a:defRPr>
            </a:lvl4pPr>
            <a:lvl5pPr marL="1828800" indent="0">
              <a:buFontTx/>
              <a:buNone/>
              <a:defRPr sz="3200" b="1" i="0" baseline="0">
                <a:solidFill>
                  <a:schemeClr val="bg1"/>
                </a:solidFill>
              </a:defRPr>
            </a:lvl5pPr>
          </a:lstStyle>
          <a:p>
            <a:pPr lvl="0"/>
            <a:r>
              <a:rPr lang="en-GB" dirty="0" smtClean="0"/>
              <a:t>Piece name</a:t>
            </a:r>
            <a:endParaRPr lang="en-US" dirty="0"/>
          </a:p>
        </p:txBody>
      </p:sp>
      <p:sp>
        <p:nvSpPr>
          <p:cNvPr id="12" name="Text Placeholder 11"/>
          <p:cNvSpPr>
            <a:spLocks noGrp="1"/>
          </p:cNvSpPr>
          <p:nvPr>
            <p:ph type="body" sz="quarter" idx="15" hasCustomPrompt="1"/>
          </p:nvPr>
        </p:nvSpPr>
        <p:spPr>
          <a:xfrm>
            <a:off x="3008313" y="5178702"/>
            <a:ext cx="2895600" cy="784225"/>
          </a:xfrm>
          <a:prstGeom prst="rect">
            <a:avLst/>
          </a:prstGeom>
        </p:spPr>
        <p:txBody>
          <a:bodyPr vert="horz"/>
          <a:lstStyle>
            <a:lvl1pPr marL="0" indent="0">
              <a:buFontTx/>
              <a:buNone/>
              <a:defRPr sz="2000" baseline="0">
                <a:solidFill>
                  <a:schemeClr val="tx1"/>
                </a:solidFill>
                <a:latin typeface="Gill Sans"/>
              </a:defRPr>
            </a:lvl1pPr>
          </a:lstStyle>
          <a:p>
            <a:pPr lvl="0"/>
            <a:r>
              <a:rPr lang="en-GB" dirty="0" smtClean="0"/>
              <a:t>Author</a:t>
            </a:r>
            <a:endParaRPr lang="en-US" dirty="0"/>
          </a:p>
        </p:txBody>
      </p:sp>
    </p:spTree>
    <p:extLst>
      <p:ext uri="{BB962C8B-B14F-4D97-AF65-F5344CB8AC3E}">
        <p14:creationId xmlns:p14="http://schemas.microsoft.com/office/powerpoint/2010/main" val="1852460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Date Placeholder 11"/>
          <p:cNvSpPr>
            <a:spLocks noGrp="1"/>
          </p:cNvSpPr>
          <p:nvPr>
            <p:ph type="dt" sz="half" idx="2"/>
          </p:nvPr>
        </p:nvSpPr>
        <p:spPr>
          <a:xfrm>
            <a:off x="1074590" y="6356350"/>
            <a:ext cx="1891632" cy="365125"/>
          </a:xfrm>
          <a:prstGeom prst="rect">
            <a:avLst/>
          </a:prstGeom>
        </p:spPr>
        <p:txBody>
          <a:bodyPr vert="horz" lIns="91440" tIns="45720" rIns="91440" bIns="45720" rtlCol="0" anchor="ctr"/>
          <a:lstStyle>
            <a:lvl1pPr algn="r">
              <a:defRPr sz="900">
                <a:solidFill>
                  <a:schemeClr val="bg1">
                    <a:lumMod val="75000"/>
                  </a:schemeClr>
                </a:solidFill>
              </a:defRPr>
            </a:lvl1pPr>
          </a:lstStyle>
          <a:p>
            <a:endParaRPr lang="en-US" dirty="0"/>
          </a:p>
        </p:txBody>
      </p:sp>
      <p:sp>
        <p:nvSpPr>
          <p:cNvPr id="10" name="Footer Placeholder 1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900">
                <a:solidFill>
                  <a:schemeClr val="bg1">
                    <a:lumMod val="75000"/>
                  </a:schemeClr>
                </a:solidFill>
                <a:latin typeface="Gill Sans"/>
                <a:cs typeface="Gill Sans"/>
              </a:defRPr>
            </a:lvl1pPr>
          </a:lstStyle>
          <a:p>
            <a:r>
              <a:rPr lang="en-US" smtClean="0"/>
              <a:t>Copyright Rachel Leach </a:t>
            </a:r>
            <a:endParaRPr lang="en-US" dirty="0"/>
          </a:p>
        </p:txBody>
      </p:sp>
      <p:sp>
        <p:nvSpPr>
          <p:cNvPr id="11" name="Slide Number Placeholder 13"/>
          <p:cNvSpPr>
            <a:spLocks noGrp="1"/>
          </p:cNvSpPr>
          <p:nvPr>
            <p:ph type="sldNum" sz="quarter" idx="4"/>
          </p:nvPr>
        </p:nvSpPr>
        <p:spPr>
          <a:xfrm>
            <a:off x="6189990" y="6356350"/>
            <a:ext cx="1897181" cy="365125"/>
          </a:xfrm>
          <a:prstGeom prst="rect">
            <a:avLst/>
          </a:prstGeom>
        </p:spPr>
        <p:txBody>
          <a:bodyPr vert="horz" lIns="91440" tIns="45720" rIns="91440" bIns="45720" rtlCol="0" anchor="ctr"/>
          <a:lstStyle>
            <a:lvl1pPr algn="r">
              <a:defRPr sz="900">
                <a:solidFill>
                  <a:schemeClr val="bg1">
                    <a:lumMod val="75000"/>
                  </a:schemeClr>
                </a:solidFill>
                <a:latin typeface="Gill Sans"/>
                <a:cs typeface="Gill Sans"/>
              </a:defRPr>
            </a:lvl1pPr>
          </a:lstStyle>
          <a:p>
            <a:pPr algn="l"/>
            <a:fld id="{FCCA3061-2AE2-5E4F-A955-D3D92C168D6F}" type="slidenum">
              <a:rPr lang="en-US" smtClean="0"/>
              <a:pPr algn="l"/>
              <a:t>‹#›</a:t>
            </a:fld>
            <a:endParaRPr lang="en-US" dirty="0"/>
          </a:p>
        </p:txBody>
      </p:sp>
      <p:sp>
        <p:nvSpPr>
          <p:cNvPr id="7" name="Title Placeholder 9"/>
          <p:cNvSpPr>
            <a:spLocks noGrp="1"/>
          </p:cNvSpPr>
          <p:nvPr>
            <p:ph type="title"/>
          </p:nvPr>
        </p:nvSpPr>
        <p:spPr>
          <a:xfrm>
            <a:off x="1074589" y="1228618"/>
            <a:ext cx="7012582" cy="937442"/>
          </a:xfrm>
          <a:prstGeom prst="rect">
            <a:avLst/>
          </a:prstGeom>
        </p:spPr>
        <p:txBody>
          <a:bodyPr vert="horz" lIns="91440" tIns="45720" rIns="91440" bIns="45720" rtlCol="0" anchor="ctr">
            <a:normAutofit/>
          </a:bodyPr>
          <a:lstStyle/>
          <a:p>
            <a:r>
              <a:rPr lang="en-GB" dirty="0" smtClean="0"/>
              <a:t>Slide title style</a:t>
            </a:r>
            <a:endParaRPr lang="en-US" dirty="0"/>
          </a:p>
        </p:txBody>
      </p:sp>
      <p:sp>
        <p:nvSpPr>
          <p:cNvPr id="8" name="Text Placeholder 10"/>
          <p:cNvSpPr>
            <a:spLocks noGrp="1"/>
          </p:cNvSpPr>
          <p:nvPr>
            <p:ph idx="1" hasCustomPrompt="1"/>
          </p:nvPr>
        </p:nvSpPr>
        <p:spPr>
          <a:xfrm>
            <a:off x="1074589" y="2388276"/>
            <a:ext cx="7012582" cy="3737887"/>
          </a:xfrm>
          <a:prstGeom prst="rect">
            <a:avLst/>
          </a:prstGeom>
        </p:spPr>
        <p:txBody>
          <a:bodyPr vert="horz" lIns="91440" tIns="45720" rIns="91440" bIns="45720" rtlCol="0">
            <a:normAutofit/>
          </a:bodyPr>
          <a:lstStyle/>
          <a:p>
            <a:pPr lvl="1"/>
            <a:r>
              <a:rPr lang="en-GB" dirty="0" smtClean="0"/>
              <a:t>Main text style</a:t>
            </a:r>
          </a:p>
          <a:p>
            <a:pPr lvl="2"/>
            <a:r>
              <a:rPr lang="en-GB" dirty="0" smtClean="0"/>
              <a:t>Bullet point style</a:t>
            </a:r>
          </a:p>
          <a:p>
            <a:pPr lvl="3"/>
            <a:r>
              <a:rPr lang="en-GB" dirty="0" smtClean="0"/>
              <a:t>Small text bold</a:t>
            </a:r>
          </a:p>
          <a:p>
            <a:pPr lvl="4"/>
            <a:r>
              <a:rPr lang="en-GB" dirty="0" smtClean="0"/>
              <a:t>Small text</a:t>
            </a:r>
            <a:endParaRPr lang="en-US" dirty="0"/>
          </a:p>
        </p:txBody>
      </p:sp>
    </p:spTree>
    <p:extLst>
      <p:ext uri="{BB962C8B-B14F-4D97-AF65-F5344CB8AC3E}">
        <p14:creationId xmlns:p14="http://schemas.microsoft.com/office/powerpoint/2010/main" val="195646710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Copyright Rachel Leach </a:t>
            </a:r>
            <a:endParaRPr lang="en-US" dirty="0"/>
          </a:p>
        </p:txBody>
      </p:sp>
      <p:sp>
        <p:nvSpPr>
          <p:cNvPr id="5" name="Slide Number Placeholder 4"/>
          <p:cNvSpPr>
            <a:spLocks noGrp="1"/>
          </p:cNvSpPr>
          <p:nvPr>
            <p:ph type="sldNum" sz="quarter" idx="12"/>
          </p:nvPr>
        </p:nvSpPr>
        <p:spPr/>
        <p:txBody>
          <a:bodyPr/>
          <a:lstStyle/>
          <a:p>
            <a:pPr algn="l"/>
            <a:fld id="{FCCA3061-2AE2-5E4F-A955-D3D92C168D6F}" type="slidenum">
              <a:rPr lang="en-US" smtClean="0"/>
              <a:pPr algn="l"/>
              <a:t>‹#›</a:t>
            </a:fld>
            <a:endParaRPr lang="en-US" dirty="0"/>
          </a:p>
        </p:txBody>
      </p:sp>
      <p:sp>
        <p:nvSpPr>
          <p:cNvPr id="7" name="Text Placeholder 15"/>
          <p:cNvSpPr>
            <a:spLocks noGrp="1"/>
          </p:cNvSpPr>
          <p:nvPr>
            <p:ph type="body" sz="quarter" idx="14" hasCustomPrompt="1"/>
          </p:nvPr>
        </p:nvSpPr>
        <p:spPr>
          <a:xfrm>
            <a:off x="1074739" y="2388276"/>
            <a:ext cx="3154914" cy="3737887"/>
          </a:xfrm>
        </p:spPr>
        <p:txBody>
          <a:bodyPr>
            <a:normAutofit/>
          </a:bodyPr>
          <a:lstStyle>
            <a:lvl1pPr>
              <a:defRPr sz="2800" b="1" i="0">
                <a:latin typeface="+mj-lt"/>
              </a:defRPr>
            </a:lvl1pPr>
            <a:lvl2pPr>
              <a:defRPr sz="2400" b="0" i="0">
                <a:latin typeface="+mn-lt"/>
              </a:defRPr>
            </a:lvl2pPr>
            <a:lvl3pPr>
              <a:defRPr sz="2400" b="0" i="0">
                <a:latin typeface="+mn-lt"/>
              </a:defRPr>
            </a:lvl3pPr>
            <a:lvl4pPr>
              <a:defRPr sz="1600" b="1" i="0">
                <a:latin typeface="+mj-lt"/>
              </a:defRPr>
            </a:lvl4pPr>
            <a:lvl5pPr>
              <a:defRPr sz="1600" b="0" i="0">
                <a:latin typeface="+mn-lt"/>
              </a:defRPr>
            </a:lvl5pPr>
          </a:lstStyle>
          <a:p>
            <a:pPr lvl="1"/>
            <a:r>
              <a:rPr lang="en-GB" dirty="0" smtClean="0"/>
              <a:t>Text style </a:t>
            </a:r>
          </a:p>
          <a:p>
            <a:pPr lvl="2"/>
            <a:r>
              <a:rPr lang="en-GB" dirty="0" smtClean="0"/>
              <a:t>Bullet style</a:t>
            </a:r>
          </a:p>
          <a:p>
            <a:pPr lvl="3"/>
            <a:r>
              <a:rPr lang="en-GB" dirty="0" smtClean="0"/>
              <a:t>Small Text bold</a:t>
            </a:r>
          </a:p>
          <a:p>
            <a:pPr lvl="4"/>
            <a:r>
              <a:rPr lang="en-GB" dirty="0" smtClean="0"/>
              <a:t>Small text</a:t>
            </a:r>
            <a:endParaRPr lang="en-US" dirty="0"/>
          </a:p>
        </p:txBody>
      </p:sp>
      <p:sp>
        <p:nvSpPr>
          <p:cNvPr id="9" name="Text Placeholder 8"/>
          <p:cNvSpPr>
            <a:spLocks noGrp="1"/>
          </p:cNvSpPr>
          <p:nvPr>
            <p:ph type="body" sz="quarter" idx="15" hasCustomPrompt="1"/>
          </p:nvPr>
        </p:nvSpPr>
        <p:spPr>
          <a:xfrm>
            <a:off x="4671391" y="2388276"/>
            <a:ext cx="3415334" cy="3737887"/>
          </a:xfrm>
        </p:spPr>
        <p:txBody>
          <a:bodyPr/>
          <a:lstStyle>
            <a:lvl1pPr>
              <a:defRPr b="1"/>
            </a:lvl1pPr>
            <a:lvl2pPr>
              <a:defRPr sz="2400"/>
            </a:lvl2pPr>
            <a:lvl3pPr>
              <a:defRPr sz="2400"/>
            </a:lvl3pPr>
            <a:lvl4pPr>
              <a:defRPr b="1"/>
            </a:lvl4pPr>
          </a:lstStyle>
          <a:p>
            <a:pPr lvl="1"/>
            <a:r>
              <a:rPr lang="en-GB" dirty="0" smtClean="0"/>
              <a:t>Text style </a:t>
            </a:r>
          </a:p>
          <a:p>
            <a:pPr lvl="2"/>
            <a:r>
              <a:rPr lang="en-GB" dirty="0" smtClean="0"/>
              <a:t>Bullet style</a:t>
            </a:r>
          </a:p>
          <a:p>
            <a:pPr lvl="3"/>
            <a:r>
              <a:rPr lang="en-GB" dirty="0" smtClean="0"/>
              <a:t>Small Text bold</a:t>
            </a:r>
          </a:p>
          <a:p>
            <a:pPr lvl="4"/>
            <a:r>
              <a:rPr lang="en-GB" dirty="0" smtClean="0"/>
              <a:t>Small text</a:t>
            </a:r>
            <a:endParaRPr lang="en-US" dirty="0"/>
          </a:p>
        </p:txBody>
      </p:sp>
      <p:sp>
        <p:nvSpPr>
          <p:cNvPr id="11" name="Title Placeholder 9"/>
          <p:cNvSpPr>
            <a:spLocks noGrp="1"/>
          </p:cNvSpPr>
          <p:nvPr>
            <p:ph type="title"/>
          </p:nvPr>
        </p:nvSpPr>
        <p:spPr>
          <a:xfrm>
            <a:off x="1074589" y="1228618"/>
            <a:ext cx="7012582" cy="937442"/>
          </a:xfrm>
          <a:prstGeom prst="rect">
            <a:avLst/>
          </a:prstGeom>
        </p:spPr>
        <p:txBody>
          <a:bodyPr vert="horz" lIns="91440" tIns="45720" rIns="91440" bIns="45720" rtlCol="0" anchor="ctr">
            <a:normAutofit/>
          </a:bodyPr>
          <a:lstStyle/>
          <a:p>
            <a:r>
              <a:rPr lang="en-GB" dirty="0" smtClean="0"/>
              <a:t>Slide title style</a:t>
            </a:r>
            <a:endParaRPr lang="en-US" dirty="0"/>
          </a:p>
        </p:txBody>
      </p:sp>
    </p:spTree>
    <p:extLst>
      <p:ext uri="{BB962C8B-B14F-4D97-AF65-F5344CB8AC3E}">
        <p14:creationId xmlns:p14="http://schemas.microsoft.com/office/powerpoint/2010/main" val="3872446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Copyright Rachel Leach </a:t>
            </a:r>
            <a:endParaRPr lang="en-US" dirty="0"/>
          </a:p>
        </p:txBody>
      </p:sp>
      <p:sp>
        <p:nvSpPr>
          <p:cNvPr id="5" name="Slide Number Placeholder 4"/>
          <p:cNvSpPr>
            <a:spLocks noGrp="1"/>
          </p:cNvSpPr>
          <p:nvPr>
            <p:ph type="sldNum" sz="quarter" idx="12"/>
          </p:nvPr>
        </p:nvSpPr>
        <p:spPr/>
        <p:txBody>
          <a:bodyPr/>
          <a:lstStyle/>
          <a:p>
            <a:pPr algn="l"/>
            <a:fld id="{FCCA3061-2AE2-5E4F-A955-D3D92C168D6F}" type="slidenum">
              <a:rPr lang="en-US" smtClean="0"/>
              <a:pPr algn="l"/>
              <a:t>‹#›</a:t>
            </a:fld>
            <a:endParaRPr lang="en-US" dirty="0"/>
          </a:p>
        </p:txBody>
      </p:sp>
      <p:sp>
        <p:nvSpPr>
          <p:cNvPr id="6" name="Title Placeholder 9"/>
          <p:cNvSpPr>
            <a:spLocks noGrp="1"/>
          </p:cNvSpPr>
          <p:nvPr>
            <p:ph type="title"/>
          </p:nvPr>
        </p:nvSpPr>
        <p:spPr>
          <a:xfrm>
            <a:off x="1044602" y="1127798"/>
            <a:ext cx="7012582" cy="843478"/>
          </a:xfrm>
          <a:prstGeom prst="rect">
            <a:avLst/>
          </a:prstGeom>
        </p:spPr>
        <p:txBody>
          <a:bodyPr vert="horz" lIns="91440" tIns="45720" rIns="91440" bIns="45720" rtlCol="0" anchor="ctr">
            <a:normAutofit/>
          </a:bodyPr>
          <a:lstStyle/>
          <a:p>
            <a:r>
              <a:rPr lang="en-GB" dirty="0" smtClean="0"/>
              <a:t>Slide title style</a:t>
            </a:r>
            <a:endParaRPr lang="en-US" dirty="0"/>
          </a:p>
        </p:txBody>
      </p:sp>
      <p:sp>
        <p:nvSpPr>
          <p:cNvPr id="7" name="Text Placeholder 10"/>
          <p:cNvSpPr>
            <a:spLocks noGrp="1"/>
          </p:cNvSpPr>
          <p:nvPr>
            <p:ph idx="1" hasCustomPrompt="1"/>
          </p:nvPr>
        </p:nvSpPr>
        <p:spPr>
          <a:xfrm>
            <a:off x="4577924" y="2056572"/>
            <a:ext cx="3479260" cy="4069592"/>
          </a:xfrm>
          <a:prstGeom prst="rect">
            <a:avLst/>
          </a:prstGeom>
        </p:spPr>
        <p:txBody>
          <a:bodyPr vert="horz" lIns="91440" tIns="45720" rIns="91440" bIns="45720" rtlCol="0">
            <a:normAutofit/>
          </a:bodyPr>
          <a:lstStyle/>
          <a:p>
            <a:pPr lvl="4"/>
            <a:r>
              <a:rPr lang="en-GB" dirty="0" smtClean="0"/>
              <a:t>Small text</a:t>
            </a:r>
            <a:endParaRPr lang="en-US" dirty="0"/>
          </a:p>
        </p:txBody>
      </p:sp>
      <p:sp>
        <p:nvSpPr>
          <p:cNvPr id="8" name="Picture Placeholder 11"/>
          <p:cNvSpPr>
            <a:spLocks noGrp="1"/>
          </p:cNvSpPr>
          <p:nvPr>
            <p:ph type="pic" sz="quarter" idx="13"/>
          </p:nvPr>
        </p:nvSpPr>
        <p:spPr>
          <a:xfrm>
            <a:off x="1044575" y="2056570"/>
            <a:ext cx="3411538" cy="4069593"/>
          </a:xfrm>
        </p:spPr>
        <p:txBody>
          <a:bodyPr/>
          <a:lstStyle/>
          <a:p>
            <a:endParaRPr lang="en-US"/>
          </a:p>
        </p:txBody>
      </p:sp>
    </p:spTree>
    <p:extLst>
      <p:ext uri="{BB962C8B-B14F-4D97-AF65-F5344CB8AC3E}">
        <p14:creationId xmlns:p14="http://schemas.microsoft.com/office/powerpoint/2010/main" val="4077043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Copyright Rachel Leach </a:t>
            </a:r>
            <a:endParaRPr lang="en-US" dirty="0"/>
          </a:p>
        </p:txBody>
      </p:sp>
      <p:sp>
        <p:nvSpPr>
          <p:cNvPr id="5" name="Slide Number Placeholder 4"/>
          <p:cNvSpPr>
            <a:spLocks noGrp="1"/>
          </p:cNvSpPr>
          <p:nvPr>
            <p:ph type="sldNum" sz="quarter" idx="12"/>
          </p:nvPr>
        </p:nvSpPr>
        <p:spPr/>
        <p:txBody>
          <a:bodyPr/>
          <a:lstStyle/>
          <a:p>
            <a:pPr algn="l"/>
            <a:fld id="{FCCA3061-2AE2-5E4F-A955-D3D92C168D6F}" type="slidenum">
              <a:rPr lang="en-US" smtClean="0"/>
              <a:pPr algn="l"/>
              <a:t>‹#›</a:t>
            </a:fld>
            <a:endParaRPr lang="en-US" dirty="0"/>
          </a:p>
        </p:txBody>
      </p:sp>
      <p:sp>
        <p:nvSpPr>
          <p:cNvPr id="11" name="Title Placeholder 9"/>
          <p:cNvSpPr>
            <a:spLocks noGrp="1"/>
          </p:cNvSpPr>
          <p:nvPr>
            <p:ph type="title"/>
          </p:nvPr>
        </p:nvSpPr>
        <p:spPr>
          <a:xfrm>
            <a:off x="1044602" y="1127798"/>
            <a:ext cx="7012582" cy="843478"/>
          </a:xfrm>
          <a:prstGeom prst="rect">
            <a:avLst/>
          </a:prstGeom>
        </p:spPr>
        <p:txBody>
          <a:bodyPr vert="horz" lIns="91440" tIns="45720" rIns="91440" bIns="45720" rtlCol="0" anchor="ctr">
            <a:normAutofit/>
          </a:bodyPr>
          <a:lstStyle/>
          <a:p>
            <a:r>
              <a:rPr lang="en-GB" dirty="0" smtClean="0"/>
              <a:t>Slide title style</a:t>
            </a:r>
            <a:endParaRPr lang="en-US" dirty="0"/>
          </a:p>
        </p:txBody>
      </p:sp>
      <p:sp>
        <p:nvSpPr>
          <p:cNvPr id="14" name="Text Placeholder 10"/>
          <p:cNvSpPr>
            <a:spLocks noGrp="1"/>
          </p:cNvSpPr>
          <p:nvPr>
            <p:ph idx="1" hasCustomPrompt="1"/>
          </p:nvPr>
        </p:nvSpPr>
        <p:spPr>
          <a:xfrm>
            <a:off x="4577924" y="2056572"/>
            <a:ext cx="3479260" cy="4069592"/>
          </a:xfrm>
          <a:prstGeom prst="rect">
            <a:avLst/>
          </a:prstGeom>
        </p:spPr>
        <p:txBody>
          <a:bodyPr vert="horz" lIns="91440" tIns="45720" rIns="91440" bIns="45720" rtlCol="0">
            <a:normAutofit/>
          </a:bodyPr>
          <a:lstStyle/>
          <a:p>
            <a:pPr lvl="4"/>
            <a:r>
              <a:rPr lang="en-GB" dirty="0" smtClean="0"/>
              <a:t>Small text</a:t>
            </a:r>
            <a:endParaRPr lang="en-US" dirty="0"/>
          </a:p>
        </p:txBody>
      </p:sp>
      <p:sp>
        <p:nvSpPr>
          <p:cNvPr id="16" name="Picture Placeholder 11"/>
          <p:cNvSpPr>
            <a:spLocks noGrp="1"/>
          </p:cNvSpPr>
          <p:nvPr>
            <p:ph type="pic" sz="quarter" idx="13"/>
          </p:nvPr>
        </p:nvSpPr>
        <p:spPr>
          <a:xfrm>
            <a:off x="1044575" y="2056570"/>
            <a:ext cx="3411538" cy="4069593"/>
          </a:xfrm>
        </p:spPr>
        <p:txBody>
          <a:bodyPr/>
          <a:lstStyle/>
          <a:p>
            <a:endParaRPr lang="en-US"/>
          </a:p>
        </p:txBody>
      </p:sp>
    </p:spTree>
    <p:extLst>
      <p:ext uri="{BB962C8B-B14F-4D97-AF65-F5344CB8AC3E}">
        <p14:creationId xmlns:p14="http://schemas.microsoft.com/office/powerpoint/2010/main" val="3696732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Copyright Rachel Leach </a:t>
            </a:r>
            <a:endParaRPr lang="en-US" dirty="0"/>
          </a:p>
        </p:txBody>
      </p:sp>
      <p:sp>
        <p:nvSpPr>
          <p:cNvPr id="5" name="Slide Number Placeholder 4"/>
          <p:cNvSpPr>
            <a:spLocks noGrp="1"/>
          </p:cNvSpPr>
          <p:nvPr>
            <p:ph type="sldNum" sz="quarter" idx="12"/>
          </p:nvPr>
        </p:nvSpPr>
        <p:spPr/>
        <p:txBody>
          <a:bodyPr/>
          <a:lstStyle/>
          <a:p>
            <a:pPr algn="l"/>
            <a:fld id="{FCCA3061-2AE2-5E4F-A955-D3D92C168D6F}" type="slidenum">
              <a:rPr lang="en-US" smtClean="0"/>
              <a:pPr algn="l"/>
              <a:t>‹#›</a:t>
            </a:fld>
            <a:endParaRPr lang="en-US" dirty="0"/>
          </a:p>
        </p:txBody>
      </p:sp>
      <p:sp>
        <p:nvSpPr>
          <p:cNvPr id="9" name="Title Placeholder 9"/>
          <p:cNvSpPr>
            <a:spLocks noGrp="1"/>
          </p:cNvSpPr>
          <p:nvPr>
            <p:ph type="title"/>
          </p:nvPr>
        </p:nvSpPr>
        <p:spPr>
          <a:xfrm>
            <a:off x="1044602" y="1127798"/>
            <a:ext cx="7012582" cy="843478"/>
          </a:xfrm>
          <a:prstGeom prst="rect">
            <a:avLst/>
          </a:prstGeom>
        </p:spPr>
        <p:txBody>
          <a:bodyPr vert="horz" lIns="91440" tIns="45720" rIns="91440" bIns="45720" rtlCol="0" anchor="ctr">
            <a:normAutofit/>
          </a:bodyPr>
          <a:lstStyle/>
          <a:p>
            <a:r>
              <a:rPr lang="en-GB" dirty="0" smtClean="0"/>
              <a:t>Slide title style</a:t>
            </a:r>
            <a:endParaRPr lang="en-US" dirty="0"/>
          </a:p>
        </p:txBody>
      </p:sp>
      <p:sp>
        <p:nvSpPr>
          <p:cNvPr id="10" name="Text Placeholder 10"/>
          <p:cNvSpPr>
            <a:spLocks noGrp="1"/>
          </p:cNvSpPr>
          <p:nvPr>
            <p:ph idx="1" hasCustomPrompt="1"/>
          </p:nvPr>
        </p:nvSpPr>
        <p:spPr>
          <a:xfrm>
            <a:off x="1044602" y="5297802"/>
            <a:ext cx="7012582" cy="828361"/>
          </a:xfrm>
          <a:prstGeom prst="rect">
            <a:avLst/>
          </a:prstGeom>
        </p:spPr>
        <p:txBody>
          <a:bodyPr vert="horz" lIns="91440" tIns="45720" rIns="91440" bIns="45720" rtlCol="0">
            <a:normAutofit/>
          </a:bodyPr>
          <a:lstStyle/>
          <a:p>
            <a:pPr lvl="4"/>
            <a:r>
              <a:rPr lang="en-GB" dirty="0" smtClean="0"/>
              <a:t>Small text</a:t>
            </a:r>
            <a:endParaRPr lang="en-US" dirty="0"/>
          </a:p>
        </p:txBody>
      </p:sp>
      <p:sp>
        <p:nvSpPr>
          <p:cNvPr id="12" name="Picture Placeholder 11"/>
          <p:cNvSpPr>
            <a:spLocks noGrp="1"/>
          </p:cNvSpPr>
          <p:nvPr>
            <p:ph type="pic" sz="quarter" idx="13"/>
          </p:nvPr>
        </p:nvSpPr>
        <p:spPr>
          <a:xfrm>
            <a:off x="1044575" y="2056571"/>
            <a:ext cx="7011988" cy="3109154"/>
          </a:xfrm>
        </p:spPr>
        <p:txBody>
          <a:bodyPr/>
          <a:lstStyle/>
          <a:p>
            <a:endParaRPr lang="en-US"/>
          </a:p>
        </p:txBody>
      </p:sp>
    </p:spTree>
    <p:extLst>
      <p:ext uri="{BB962C8B-B14F-4D97-AF65-F5344CB8AC3E}">
        <p14:creationId xmlns:p14="http://schemas.microsoft.com/office/powerpoint/2010/main" val="1327380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Copyright Rachel Leach </a:t>
            </a:r>
            <a:endParaRPr lang="en-US" dirty="0"/>
          </a:p>
        </p:txBody>
      </p:sp>
      <p:sp>
        <p:nvSpPr>
          <p:cNvPr id="5" name="Slide Number Placeholder 4"/>
          <p:cNvSpPr>
            <a:spLocks noGrp="1"/>
          </p:cNvSpPr>
          <p:nvPr>
            <p:ph type="sldNum" sz="quarter" idx="12"/>
          </p:nvPr>
        </p:nvSpPr>
        <p:spPr/>
        <p:txBody>
          <a:bodyPr/>
          <a:lstStyle/>
          <a:p>
            <a:pPr algn="l"/>
            <a:fld id="{FCCA3061-2AE2-5E4F-A955-D3D92C168D6F}" type="slidenum">
              <a:rPr lang="en-US" smtClean="0"/>
              <a:pPr algn="l"/>
              <a:t>‹#›</a:t>
            </a:fld>
            <a:endParaRPr lang="en-US" dirty="0"/>
          </a:p>
        </p:txBody>
      </p:sp>
      <p:sp>
        <p:nvSpPr>
          <p:cNvPr id="6" name="Title Placeholder 9"/>
          <p:cNvSpPr>
            <a:spLocks noGrp="1"/>
          </p:cNvSpPr>
          <p:nvPr>
            <p:ph type="title"/>
          </p:nvPr>
        </p:nvSpPr>
        <p:spPr>
          <a:xfrm>
            <a:off x="1074589" y="1228618"/>
            <a:ext cx="7012582" cy="937442"/>
          </a:xfrm>
          <a:prstGeom prst="rect">
            <a:avLst/>
          </a:prstGeom>
        </p:spPr>
        <p:txBody>
          <a:bodyPr vert="horz" lIns="91440" tIns="45720" rIns="91440" bIns="45720" rtlCol="0" anchor="ctr">
            <a:normAutofit/>
          </a:bodyPr>
          <a:lstStyle/>
          <a:p>
            <a:r>
              <a:rPr lang="en-GB" dirty="0" smtClean="0"/>
              <a:t>Slide title style</a:t>
            </a:r>
            <a:endParaRPr lang="en-US" dirty="0"/>
          </a:p>
        </p:txBody>
      </p:sp>
      <p:sp>
        <p:nvSpPr>
          <p:cNvPr id="9" name="Media Placeholder 8"/>
          <p:cNvSpPr>
            <a:spLocks noGrp="1"/>
          </p:cNvSpPr>
          <p:nvPr>
            <p:ph type="media" sz="quarter" idx="13"/>
          </p:nvPr>
        </p:nvSpPr>
        <p:spPr>
          <a:xfrm>
            <a:off x="1074738" y="2425700"/>
            <a:ext cx="7011987" cy="3697288"/>
          </a:xfrm>
        </p:spPr>
        <p:txBody>
          <a:bodyPr/>
          <a:lstStyle/>
          <a:p>
            <a:endParaRPr lang="en-US"/>
          </a:p>
        </p:txBody>
      </p:sp>
    </p:spTree>
    <p:extLst>
      <p:ext uri="{BB962C8B-B14F-4D97-AF65-F5344CB8AC3E}">
        <p14:creationId xmlns:p14="http://schemas.microsoft.com/office/powerpoint/2010/main" val="3489055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Copyright Rachel Leach </a:t>
            </a:r>
            <a:endParaRPr lang="en-US" dirty="0"/>
          </a:p>
        </p:txBody>
      </p:sp>
      <p:sp>
        <p:nvSpPr>
          <p:cNvPr id="5" name="Slide Number Placeholder 4"/>
          <p:cNvSpPr>
            <a:spLocks noGrp="1"/>
          </p:cNvSpPr>
          <p:nvPr>
            <p:ph type="sldNum" sz="quarter" idx="12"/>
          </p:nvPr>
        </p:nvSpPr>
        <p:spPr/>
        <p:txBody>
          <a:bodyPr/>
          <a:lstStyle/>
          <a:p>
            <a:pPr algn="l"/>
            <a:fld id="{FCCA3061-2AE2-5E4F-A955-D3D92C168D6F}" type="slidenum">
              <a:rPr lang="en-US" smtClean="0"/>
              <a:pPr algn="l"/>
              <a:t>‹#›</a:t>
            </a:fld>
            <a:endParaRPr lang="en-US" dirty="0"/>
          </a:p>
        </p:txBody>
      </p:sp>
      <p:sp>
        <p:nvSpPr>
          <p:cNvPr id="8" name="Title Placeholder 9"/>
          <p:cNvSpPr>
            <a:spLocks noGrp="1"/>
          </p:cNvSpPr>
          <p:nvPr>
            <p:ph type="title" hasCustomPrompt="1"/>
          </p:nvPr>
        </p:nvSpPr>
        <p:spPr>
          <a:xfrm>
            <a:off x="1074589" y="1228618"/>
            <a:ext cx="7012582" cy="937442"/>
          </a:xfrm>
          <a:prstGeom prst="rect">
            <a:avLst/>
          </a:prstGeom>
        </p:spPr>
        <p:txBody>
          <a:bodyPr vert="horz" lIns="91440" tIns="45720" rIns="91440" bIns="45720" rtlCol="0" anchor="ctr">
            <a:normAutofit/>
          </a:bodyPr>
          <a:lstStyle/>
          <a:p>
            <a:r>
              <a:rPr lang="en-GB" dirty="0" smtClean="0"/>
              <a:t>Glossary</a:t>
            </a:r>
            <a:endParaRPr lang="en-US" dirty="0"/>
          </a:p>
        </p:txBody>
      </p:sp>
      <p:sp>
        <p:nvSpPr>
          <p:cNvPr id="7" name="Table Placeholder 6"/>
          <p:cNvSpPr>
            <a:spLocks noGrp="1"/>
          </p:cNvSpPr>
          <p:nvPr>
            <p:ph type="tbl" sz="quarter" idx="13"/>
          </p:nvPr>
        </p:nvSpPr>
        <p:spPr>
          <a:xfrm>
            <a:off x="1074738" y="2482850"/>
            <a:ext cx="7011987" cy="3743325"/>
          </a:xfrm>
        </p:spPr>
        <p:txBody>
          <a:bodyPr/>
          <a:lstStyle/>
          <a:p>
            <a:endParaRPr lang="en-US"/>
          </a:p>
        </p:txBody>
      </p:sp>
    </p:spTree>
    <p:extLst>
      <p:ext uri="{BB962C8B-B14F-4D97-AF65-F5344CB8AC3E}">
        <p14:creationId xmlns:p14="http://schemas.microsoft.com/office/powerpoint/2010/main" val="2598572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Copyright Rachel Leach </a:t>
            </a:r>
            <a:endParaRPr lang="en-US" dirty="0"/>
          </a:p>
        </p:txBody>
      </p:sp>
      <p:sp>
        <p:nvSpPr>
          <p:cNvPr id="5" name="Slide Number Placeholder 4"/>
          <p:cNvSpPr>
            <a:spLocks noGrp="1"/>
          </p:cNvSpPr>
          <p:nvPr>
            <p:ph type="sldNum" sz="quarter" idx="12"/>
          </p:nvPr>
        </p:nvSpPr>
        <p:spPr/>
        <p:txBody>
          <a:bodyPr/>
          <a:lstStyle/>
          <a:p>
            <a:pPr algn="l"/>
            <a:fld id="{FCCA3061-2AE2-5E4F-A955-D3D92C168D6F}" type="slidenum">
              <a:rPr lang="en-US" smtClean="0"/>
              <a:pPr algn="l"/>
              <a:t>‹#›</a:t>
            </a:fld>
            <a:endParaRPr lang="en-US" dirty="0"/>
          </a:p>
        </p:txBody>
      </p:sp>
      <p:sp>
        <p:nvSpPr>
          <p:cNvPr id="8" name="Rectangle 7"/>
          <p:cNvSpPr/>
          <p:nvPr userDrawn="1"/>
        </p:nvSpPr>
        <p:spPr>
          <a:xfrm flipV="1">
            <a:off x="1044602" y="1971276"/>
            <a:ext cx="7012582" cy="94772"/>
          </a:xfrm>
          <a:prstGeom prst="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Placeholder 9"/>
          <p:cNvSpPr>
            <a:spLocks noGrp="1"/>
          </p:cNvSpPr>
          <p:nvPr>
            <p:ph type="title" hasCustomPrompt="1"/>
          </p:nvPr>
        </p:nvSpPr>
        <p:spPr>
          <a:xfrm>
            <a:off x="1044602" y="1127798"/>
            <a:ext cx="7012582" cy="843478"/>
          </a:xfrm>
          <a:prstGeom prst="rect">
            <a:avLst/>
          </a:prstGeom>
        </p:spPr>
        <p:txBody>
          <a:bodyPr vert="horz" lIns="91440" tIns="45720" rIns="91440" bIns="45720" rtlCol="0" anchor="ctr">
            <a:normAutofit/>
          </a:bodyPr>
          <a:lstStyle/>
          <a:p>
            <a:r>
              <a:rPr lang="en-GB" dirty="0" smtClean="0"/>
              <a:t>Lesson outcomes</a:t>
            </a:r>
            <a:endParaRPr lang="en-US" dirty="0"/>
          </a:p>
        </p:txBody>
      </p:sp>
      <p:sp>
        <p:nvSpPr>
          <p:cNvPr id="10" name="Text Placeholder 10"/>
          <p:cNvSpPr>
            <a:spLocks noGrp="1"/>
          </p:cNvSpPr>
          <p:nvPr>
            <p:ph type="body" idx="1" hasCustomPrompt="1"/>
          </p:nvPr>
        </p:nvSpPr>
        <p:spPr>
          <a:xfrm>
            <a:off x="1044602" y="2217686"/>
            <a:ext cx="7012582" cy="3908478"/>
          </a:xfrm>
          <a:prstGeom prst="rect">
            <a:avLst/>
          </a:prstGeom>
        </p:spPr>
        <p:txBody>
          <a:bodyPr vert="horz" lIns="91440" tIns="45720" rIns="91440" bIns="45720" rtlCol="0">
            <a:normAutofit/>
          </a:bodyPr>
          <a:lstStyle>
            <a:lvl3pPr marL="342900" marR="0" indent="-342900" algn="l" defTabSz="457200" rtl="0" eaLnBrk="1" fontAlgn="auto" latinLnBrk="0" hangingPunct="1">
              <a:lnSpc>
                <a:spcPct val="100000"/>
              </a:lnSpc>
              <a:spcBef>
                <a:spcPct val="20000"/>
              </a:spcBef>
              <a:spcAft>
                <a:spcPts val="0"/>
              </a:spcAft>
              <a:buClrTx/>
              <a:buSzTx/>
              <a:buFont typeface="Wingdings" charset="2"/>
              <a:buChar char="§"/>
              <a:tabLst/>
              <a:defRPr/>
            </a:lvl3pPr>
          </a:lstStyle>
          <a:p>
            <a:pPr lvl="2"/>
            <a:r>
              <a:rPr lang="en-GB" dirty="0" smtClean="0"/>
              <a:t>Bullet point style</a:t>
            </a:r>
          </a:p>
          <a:p>
            <a:pPr marL="342900" marR="0" lvl="2" indent="-342900" algn="l" defTabSz="457200" rtl="0" eaLnBrk="1" fontAlgn="auto" latinLnBrk="0" hangingPunct="1">
              <a:lnSpc>
                <a:spcPct val="100000"/>
              </a:lnSpc>
              <a:spcBef>
                <a:spcPct val="20000"/>
              </a:spcBef>
              <a:spcAft>
                <a:spcPts val="0"/>
              </a:spcAft>
              <a:buClrTx/>
              <a:buSzTx/>
              <a:buFont typeface="Wingdings" charset="2"/>
              <a:buChar char="§"/>
              <a:tabLst/>
              <a:defRPr/>
            </a:pPr>
            <a:r>
              <a:rPr lang="en-GB" dirty="0" smtClean="0"/>
              <a:t>Bullet point style</a:t>
            </a:r>
          </a:p>
          <a:p>
            <a:pPr marL="342900" marR="0" lvl="2" indent="-342900" algn="l" defTabSz="457200" rtl="0" eaLnBrk="1" fontAlgn="auto" latinLnBrk="0" hangingPunct="1">
              <a:lnSpc>
                <a:spcPct val="100000"/>
              </a:lnSpc>
              <a:spcBef>
                <a:spcPct val="20000"/>
              </a:spcBef>
              <a:spcAft>
                <a:spcPts val="0"/>
              </a:spcAft>
              <a:buClrTx/>
              <a:buSzTx/>
              <a:buFont typeface="Wingdings" charset="2"/>
              <a:buChar char="§"/>
              <a:tabLst/>
              <a:defRPr/>
            </a:pPr>
            <a:r>
              <a:rPr lang="en-GB" dirty="0" smtClean="0"/>
              <a:t>Bullet point style</a:t>
            </a:r>
          </a:p>
          <a:p>
            <a:pPr marL="342900" marR="0" lvl="2" indent="-342900" algn="l" defTabSz="457200" rtl="0" eaLnBrk="1" fontAlgn="auto" latinLnBrk="0" hangingPunct="1">
              <a:lnSpc>
                <a:spcPct val="100000"/>
              </a:lnSpc>
              <a:spcBef>
                <a:spcPct val="20000"/>
              </a:spcBef>
              <a:spcAft>
                <a:spcPts val="0"/>
              </a:spcAft>
              <a:buClrTx/>
              <a:buSzTx/>
              <a:buFont typeface="Wingdings" charset="2"/>
              <a:buChar char="§"/>
              <a:tabLst/>
              <a:defRPr/>
            </a:pPr>
            <a:r>
              <a:rPr lang="en-GB" dirty="0" smtClean="0"/>
              <a:t>Bullet point style</a:t>
            </a:r>
          </a:p>
          <a:p>
            <a:pPr marL="342900" marR="0" lvl="2" indent="-342900" algn="l" defTabSz="457200" rtl="0" eaLnBrk="1" fontAlgn="auto" latinLnBrk="0" hangingPunct="1">
              <a:lnSpc>
                <a:spcPct val="100000"/>
              </a:lnSpc>
              <a:spcBef>
                <a:spcPct val="20000"/>
              </a:spcBef>
              <a:spcAft>
                <a:spcPts val="0"/>
              </a:spcAft>
              <a:buClrTx/>
              <a:buSzTx/>
              <a:buFont typeface="Wingdings" charset="2"/>
              <a:buChar char="§"/>
              <a:tabLst/>
              <a:defRPr/>
            </a:pPr>
            <a:r>
              <a:rPr lang="en-GB" dirty="0" smtClean="0"/>
              <a:t>Bullet point style</a:t>
            </a:r>
          </a:p>
          <a:p>
            <a:pPr lvl="2"/>
            <a:endParaRPr lang="en-GB" dirty="0" smtClean="0"/>
          </a:p>
        </p:txBody>
      </p:sp>
    </p:spTree>
    <p:extLst>
      <p:ext uri="{BB962C8B-B14F-4D97-AF65-F5344CB8AC3E}">
        <p14:creationId xmlns:p14="http://schemas.microsoft.com/office/powerpoint/2010/main" val="24836307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4.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2.emf"/><Relationship Id="rId5" Type="http://schemas.openxmlformats.org/officeDocument/2006/relationships/slideLayout" Target="../slideLayouts/slideLayout6.xml"/><Relationship Id="rId10" Type="http://schemas.openxmlformats.org/officeDocument/2006/relationships/image" Target="../media/image1.emf"/><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F4C99"/>
        </a:solidFill>
        <a:effectLst/>
      </p:bgPr>
    </p:bg>
    <p:spTree>
      <p:nvGrpSpPr>
        <p:cNvPr id="1" name=""/>
        <p:cNvGrpSpPr/>
        <p:nvPr/>
      </p:nvGrpSpPr>
      <p:grpSpPr>
        <a:xfrm>
          <a:off x="0" y="0"/>
          <a:ext cx="0" cy="0"/>
          <a:chOff x="0" y="0"/>
          <a:chExt cx="0" cy="0"/>
        </a:xfrm>
      </p:grpSpPr>
      <p:sp>
        <p:nvSpPr>
          <p:cNvPr id="7" name="Right Triangle 6"/>
          <p:cNvSpPr/>
          <p:nvPr/>
        </p:nvSpPr>
        <p:spPr>
          <a:xfrm flipH="1">
            <a:off x="7862957" y="4538870"/>
            <a:ext cx="1281043" cy="2319130"/>
          </a:xfrm>
          <a:prstGeom prst="r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Triangle 7"/>
          <p:cNvSpPr/>
          <p:nvPr/>
        </p:nvSpPr>
        <p:spPr>
          <a:xfrm rot="10800000" flipH="1">
            <a:off x="0" y="0"/>
            <a:ext cx="1281043" cy="2319130"/>
          </a:xfrm>
          <a:prstGeom prst="rtTriangle">
            <a:avLst/>
          </a:prstGeom>
          <a:solidFill>
            <a:srgbClr val="FFD50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stretch>
            <a:fillRect/>
          </a:stretch>
        </p:blipFill>
        <p:spPr>
          <a:xfrm>
            <a:off x="-274545" y="-185036"/>
            <a:ext cx="2125550" cy="2673324"/>
          </a:xfrm>
          <a:prstGeom prst="rect">
            <a:avLst/>
          </a:prstGeom>
        </p:spPr>
      </p:pic>
      <p:pic>
        <p:nvPicPr>
          <p:cNvPr id="10" name="Picture 9"/>
          <p:cNvPicPr>
            <a:picLocks noChangeAspect="1"/>
          </p:cNvPicPr>
          <p:nvPr/>
        </p:nvPicPr>
        <p:blipFill>
          <a:blip r:embed="rId4"/>
          <a:stretch>
            <a:fillRect/>
          </a:stretch>
        </p:blipFill>
        <p:spPr>
          <a:xfrm>
            <a:off x="7553423" y="4129443"/>
            <a:ext cx="1688898" cy="2728557"/>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4856" y="918812"/>
            <a:ext cx="5502513" cy="461104"/>
          </a:xfrm>
          <a:prstGeom prst="rect">
            <a:avLst/>
          </a:prstGeom>
        </p:spPr>
      </p:pic>
    </p:spTree>
    <p:extLst>
      <p:ext uri="{BB962C8B-B14F-4D97-AF65-F5344CB8AC3E}">
        <p14:creationId xmlns:p14="http://schemas.microsoft.com/office/powerpoint/2010/main" val="2178718544"/>
      </p:ext>
    </p:extLst>
  </p:cSld>
  <p:clrMap bg1="dk1" tx1="lt1" bg2="dk2" tx2="lt2" accent1="accent1" accent2="accent2" accent3="accent3" accent4="accent4" accent5="accent5" accent6="accent6" hlink="hlink" folHlink="folHlink"/>
  <p:sldLayoutIdLst>
    <p:sldLayoutId id="2147483660" r:id="rId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0"/>
          <a:stretch>
            <a:fillRect/>
          </a:stretch>
        </p:blipFill>
        <p:spPr>
          <a:xfrm>
            <a:off x="-816454" y="-734410"/>
            <a:ext cx="2701478" cy="3397674"/>
          </a:xfrm>
          <a:prstGeom prst="rect">
            <a:avLst/>
          </a:prstGeom>
        </p:spPr>
      </p:pic>
      <p:pic>
        <p:nvPicPr>
          <p:cNvPr id="8" name="Picture 7"/>
          <p:cNvPicPr>
            <a:picLocks noChangeAspect="1"/>
          </p:cNvPicPr>
          <p:nvPr/>
        </p:nvPicPr>
        <p:blipFill>
          <a:blip r:embed="rId11"/>
          <a:stretch>
            <a:fillRect/>
          </a:stretch>
        </p:blipFill>
        <p:spPr>
          <a:xfrm>
            <a:off x="7430207" y="4372356"/>
            <a:ext cx="2171111" cy="3507613"/>
          </a:xfrm>
          <a:prstGeom prst="rect">
            <a:avLst/>
          </a:prstGeom>
        </p:spPr>
      </p:pic>
      <p:sp>
        <p:nvSpPr>
          <p:cNvPr id="10" name="Title Placeholder 9"/>
          <p:cNvSpPr>
            <a:spLocks noGrp="1"/>
          </p:cNvSpPr>
          <p:nvPr>
            <p:ph type="title"/>
          </p:nvPr>
        </p:nvSpPr>
        <p:spPr>
          <a:xfrm>
            <a:off x="1044602" y="1127798"/>
            <a:ext cx="7012582" cy="843478"/>
          </a:xfrm>
          <a:prstGeom prst="rect">
            <a:avLst/>
          </a:prstGeom>
        </p:spPr>
        <p:txBody>
          <a:bodyPr vert="horz" lIns="91440" tIns="45720" rIns="91440" bIns="45720" rtlCol="0" anchor="ctr">
            <a:normAutofit/>
          </a:bodyPr>
          <a:lstStyle/>
          <a:p>
            <a:r>
              <a:rPr lang="en-GB" dirty="0" smtClean="0"/>
              <a:t>Slide title style</a:t>
            </a:r>
            <a:endParaRPr lang="en-US" dirty="0"/>
          </a:p>
        </p:txBody>
      </p:sp>
      <p:sp>
        <p:nvSpPr>
          <p:cNvPr id="11" name="Text Placeholder 10"/>
          <p:cNvSpPr>
            <a:spLocks noGrp="1"/>
          </p:cNvSpPr>
          <p:nvPr>
            <p:ph type="body" idx="1"/>
          </p:nvPr>
        </p:nvSpPr>
        <p:spPr>
          <a:xfrm>
            <a:off x="1044602" y="2217686"/>
            <a:ext cx="7012582" cy="3908478"/>
          </a:xfrm>
          <a:prstGeom prst="rect">
            <a:avLst/>
          </a:prstGeom>
        </p:spPr>
        <p:txBody>
          <a:bodyPr vert="horz" lIns="91440" tIns="45720" rIns="91440" bIns="45720" rtlCol="0">
            <a:normAutofit/>
          </a:bodyPr>
          <a:lstStyle/>
          <a:p>
            <a:pPr lvl="1"/>
            <a:r>
              <a:rPr lang="en-GB" dirty="0" smtClean="0"/>
              <a:t>Main text style</a:t>
            </a:r>
          </a:p>
          <a:p>
            <a:pPr lvl="2"/>
            <a:r>
              <a:rPr lang="en-GB" dirty="0" smtClean="0"/>
              <a:t>Bullet point style</a:t>
            </a:r>
          </a:p>
          <a:p>
            <a:pPr lvl="3"/>
            <a:r>
              <a:rPr lang="en-GB" dirty="0" smtClean="0"/>
              <a:t>Small text bold</a:t>
            </a:r>
          </a:p>
          <a:p>
            <a:pPr lvl="4"/>
            <a:r>
              <a:rPr lang="en-GB" dirty="0" smtClean="0"/>
              <a:t>Small text</a:t>
            </a:r>
            <a:endParaRPr lang="en-US" dirty="0"/>
          </a:p>
        </p:txBody>
      </p:sp>
      <p:sp>
        <p:nvSpPr>
          <p:cNvPr id="12" name="Date Placeholder 11"/>
          <p:cNvSpPr>
            <a:spLocks noGrp="1"/>
          </p:cNvSpPr>
          <p:nvPr>
            <p:ph type="dt" sz="half" idx="2"/>
          </p:nvPr>
        </p:nvSpPr>
        <p:spPr>
          <a:xfrm>
            <a:off x="1044603" y="6356350"/>
            <a:ext cx="1891632" cy="365125"/>
          </a:xfrm>
          <a:prstGeom prst="rect">
            <a:avLst/>
          </a:prstGeom>
        </p:spPr>
        <p:txBody>
          <a:bodyPr vert="horz" lIns="91440" tIns="45720" rIns="91440" bIns="45720" rtlCol="0" anchor="ctr"/>
          <a:lstStyle>
            <a:lvl1pPr algn="r">
              <a:defRPr sz="900">
                <a:solidFill>
                  <a:schemeClr val="bg1">
                    <a:lumMod val="75000"/>
                  </a:schemeClr>
                </a:solidFill>
              </a:defRPr>
            </a:lvl1pPr>
          </a:lstStyle>
          <a:p>
            <a:endParaRPr lang="en-US" dirty="0" smtClean="0"/>
          </a:p>
        </p:txBody>
      </p:sp>
      <p:sp>
        <p:nvSpPr>
          <p:cNvPr id="13" name="Footer Placeholder 12"/>
          <p:cNvSpPr>
            <a:spLocks noGrp="1"/>
          </p:cNvSpPr>
          <p:nvPr>
            <p:ph type="ftr" sz="quarter" idx="3"/>
          </p:nvPr>
        </p:nvSpPr>
        <p:spPr>
          <a:xfrm>
            <a:off x="3094213" y="6356350"/>
            <a:ext cx="2895600" cy="365125"/>
          </a:xfrm>
          <a:prstGeom prst="rect">
            <a:avLst/>
          </a:prstGeom>
        </p:spPr>
        <p:txBody>
          <a:bodyPr vert="horz" lIns="91440" tIns="45720" rIns="91440" bIns="45720" rtlCol="0" anchor="ctr"/>
          <a:lstStyle>
            <a:lvl1pPr algn="ctr">
              <a:defRPr lang="en-US" sz="900" smtClean="0">
                <a:solidFill>
                  <a:schemeClr val="bg1">
                    <a:lumMod val="75000"/>
                  </a:schemeClr>
                </a:solidFill>
                <a:latin typeface="+mn-lt"/>
              </a:defRPr>
            </a:lvl1pPr>
          </a:lstStyle>
          <a:p>
            <a:r>
              <a:rPr lang="en-US" dirty="0" smtClean="0"/>
              <a:t>Copyright Rachel Leach </a:t>
            </a:r>
            <a:endParaRPr lang="en-US" dirty="0"/>
          </a:p>
        </p:txBody>
      </p:sp>
      <p:sp>
        <p:nvSpPr>
          <p:cNvPr id="14" name="Slide Number Placeholder 13"/>
          <p:cNvSpPr>
            <a:spLocks noGrp="1"/>
          </p:cNvSpPr>
          <p:nvPr>
            <p:ph type="sldNum" sz="quarter" idx="4"/>
          </p:nvPr>
        </p:nvSpPr>
        <p:spPr>
          <a:xfrm>
            <a:off x="6160003" y="6356350"/>
            <a:ext cx="1897181" cy="365125"/>
          </a:xfrm>
          <a:prstGeom prst="rect">
            <a:avLst/>
          </a:prstGeom>
        </p:spPr>
        <p:txBody>
          <a:bodyPr vert="horz" lIns="91440" tIns="45720" rIns="91440" bIns="45720" rtlCol="0" anchor="ctr"/>
          <a:lstStyle>
            <a:lvl1pPr algn="r">
              <a:defRPr sz="900">
                <a:solidFill>
                  <a:schemeClr val="bg1">
                    <a:lumMod val="75000"/>
                  </a:schemeClr>
                </a:solidFill>
                <a:latin typeface="+mn-lt"/>
                <a:cs typeface="Gill Sans"/>
              </a:defRPr>
            </a:lvl1pPr>
          </a:lstStyle>
          <a:p>
            <a:pPr algn="l"/>
            <a:fld id="{FCCA3061-2AE2-5E4F-A955-D3D92C168D6F}" type="slidenum">
              <a:rPr lang="en-US" smtClean="0"/>
              <a:pPr algn="l"/>
              <a:t>‹#›</a:t>
            </a:fld>
            <a:endParaRPr lang="en-US" dirty="0"/>
          </a:p>
        </p:txBody>
      </p:sp>
      <p:pic>
        <p:nvPicPr>
          <p:cNvPr id="15" name="Pictur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360048" y="504670"/>
            <a:ext cx="4381690" cy="367180"/>
          </a:xfrm>
          <a:prstGeom prst="rect">
            <a:avLst/>
          </a:prstGeom>
        </p:spPr>
      </p:pic>
    </p:spTree>
    <p:extLst>
      <p:ext uri="{BB962C8B-B14F-4D97-AF65-F5344CB8AC3E}">
        <p14:creationId xmlns:p14="http://schemas.microsoft.com/office/powerpoint/2010/main" val="454635063"/>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2" r:id="rId3"/>
    <p:sldLayoutId id="2147483655" r:id="rId4"/>
    <p:sldLayoutId id="2147483658" r:id="rId5"/>
    <p:sldLayoutId id="2147483661" r:id="rId6"/>
    <p:sldLayoutId id="2147483656" r:id="rId7"/>
    <p:sldLayoutId id="2147483657" r:id="rId8"/>
  </p:sldLayoutIdLst>
  <p:hf hdr="0"/>
  <p:txStyles>
    <p:titleStyle>
      <a:lvl1pPr algn="l" defTabSz="457200" rtl="0" eaLnBrk="1" latinLnBrk="0" hangingPunct="1">
        <a:spcBef>
          <a:spcPct val="0"/>
        </a:spcBef>
        <a:buNone/>
        <a:defRPr sz="3200" b="1" i="0" kern="1200" baseline="0">
          <a:solidFill>
            <a:schemeClr val="tx1"/>
          </a:solidFill>
          <a:latin typeface="+mj-lt"/>
          <a:ea typeface="+mj-ea"/>
          <a:cs typeface="+mj-cs"/>
        </a:defRPr>
      </a:lvl1pPr>
    </p:titleStyle>
    <p:bodyStyle>
      <a:lvl1pPr marL="0" indent="0" algn="l" defTabSz="457200" rtl="0" eaLnBrk="1" latinLnBrk="0" hangingPunct="1">
        <a:spcBef>
          <a:spcPct val="20000"/>
        </a:spcBef>
        <a:buFontTx/>
        <a:buNone/>
        <a:defRPr sz="2800" b="1" i="0" kern="1200" baseline="0">
          <a:solidFill>
            <a:schemeClr val="tx1"/>
          </a:solidFill>
          <a:latin typeface="+mj-lt"/>
          <a:ea typeface="+mn-ea"/>
          <a:cs typeface="Calibre Semibold"/>
        </a:defRPr>
      </a:lvl1pPr>
      <a:lvl2pPr marL="0" indent="0" algn="l" defTabSz="457200" rtl="0" eaLnBrk="1" latinLnBrk="0" hangingPunct="1">
        <a:spcBef>
          <a:spcPct val="20000"/>
        </a:spcBef>
        <a:buFontTx/>
        <a:buNone/>
        <a:defRPr sz="2400" b="0" i="0" kern="1200" baseline="0">
          <a:solidFill>
            <a:schemeClr val="tx1"/>
          </a:solidFill>
          <a:latin typeface="+mn-lt"/>
          <a:ea typeface="+mn-ea"/>
          <a:cs typeface="Calibre Regular"/>
        </a:defRPr>
      </a:lvl2pPr>
      <a:lvl3pPr marL="342900" indent="-342900" algn="l" defTabSz="457200" rtl="0" eaLnBrk="1" latinLnBrk="0" hangingPunct="1">
        <a:spcBef>
          <a:spcPct val="20000"/>
        </a:spcBef>
        <a:buFont typeface="Wingdings" charset="2"/>
        <a:buChar char="§"/>
        <a:defRPr sz="2400" b="0" i="0" kern="1200" baseline="0">
          <a:solidFill>
            <a:schemeClr val="tx1"/>
          </a:solidFill>
          <a:latin typeface="+mn-lt"/>
          <a:ea typeface="+mn-ea"/>
          <a:cs typeface="Calibre Regular"/>
        </a:defRPr>
      </a:lvl3pPr>
      <a:lvl4pPr marL="0" indent="0" algn="l" defTabSz="457200" rtl="0" eaLnBrk="1" latinLnBrk="0" hangingPunct="1">
        <a:spcBef>
          <a:spcPct val="20000"/>
        </a:spcBef>
        <a:buFontTx/>
        <a:buNone/>
        <a:defRPr sz="1600" b="1" i="0" kern="1200" baseline="0">
          <a:solidFill>
            <a:schemeClr val="tx1"/>
          </a:solidFill>
          <a:latin typeface="+mj-lt"/>
          <a:ea typeface="+mn-ea"/>
          <a:cs typeface="Calibre Regular"/>
        </a:defRPr>
      </a:lvl4pPr>
      <a:lvl5pPr marL="0" indent="0" algn="l" defTabSz="457200" rtl="0" eaLnBrk="1" latinLnBrk="0" hangingPunct="1">
        <a:spcBef>
          <a:spcPct val="20000"/>
        </a:spcBef>
        <a:buFontTx/>
        <a:buNone/>
        <a:defRPr sz="1600" b="0" i="0" kern="1200" baseline="0">
          <a:solidFill>
            <a:schemeClr val="tx1"/>
          </a:solidFill>
          <a:latin typeface="+mn-lt"/>
          <a:ea typeface="+mn-ea"/>
          <a:cs typeface="Calibre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tif"/></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ti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tif"/><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8.tif"/><Relationship Id="rId4" Type="http://schemas.openxmlformats.org/officeDocument/2006/relationships/image" Target="../media/image17.ti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bbc.co.uk/programmes/p02b5bwl"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251684" y="2019684"/>
            <a:ext cx="7024687" cy="712787"/>
          </a:xfrm>
        </p:spPr>
        <p:txBody>
          <a:bodyPr/>
          <a:lstStyle/>
          <a:p>
            <a:pPr algn="ctr"/>
            <a:r>
              <a:rPr lang="en-GB" sz="4400" dirty="0" err="1"/>
              <a:t>Edvard</a:t>
            </a:r>
            <a:r>
              <a:rPr lang="en-GB" sz="4400" dirty="0"/>
              <a:t> Grieg</a:t>
            </a:r>
            <a:endParaRPr lang="en-US" dirty="0"/>
          </a:p>
        </p:txBody>
      </p:sp>
      <p:sp>
        <p:nvSpPr>
          <p:cNvPr id="3" name="Text Placeholder 2"/>
          <p:cNvSpPr>
            <a:spLocks noGrp="1"/>
          </p:cNvSpPr>
          <p:nvPr>
            <p:ph type="body" sz="quarter" idx="14"/>
          </p:nvPr>
        </p:nvSpPr>
        <p:spPr>
          <a:xfrm>
            <a:off x="1114032" y="2850482"/>
            <a:ext cx="7023100" cy="1370012"/>
          </a:xfrm>
        </p:spPr>
        <p:txBody>
          <a:bodyPr/>
          <a:lstStyle/>
          <a:p>
            <a:pPr algn="ctr"/>
            <a:r>
              <a:rPr lang="en-GB" dirty="0"/>
              <a:t>In the Hall of the Mountain King </a:t>
            </a:r>
            <a:endParaRPr lang="en-GB" dirty="0" smtClean="0"/>
          </a:p>
          <a:p>
            <a:pPr algn="ctr"/>
            <a:endParaRPr lang="en-US" sz="4000" dirty="0" smtClean="0"/>
          </a:p>
          <a:p>
            <a:pPr algn="ctr"/>
            <a:r>
              <a:rPr lang="en-US" sz="2400" dirty="0" smtClean="0"/>
              <a:t>Primary classroom </a:t>
            </a:r>
            <a:r>
              <a:rPr lang="en-US" sz="2400" dirty="0"/>
              <a:t>l</a:t>
            </a:r>
            <a:r>
              <a:rPr lang="en-US" sz="2400" dirty="0" smtClean="0"/>
              <a:t>esson </a:t>
            </a:r>
            <a:r>
              <a:rPr lang="en-US" sz="2400" dirty="0"/>
              <a:t>p</a:t>
            </a:r>
            <a:r>
              <a:rPr lang="en-US" sz="2400" dirty="0" smtClean="0"/>
              <a:t>lan</a:t>
            </a:r>
            <a:endParaRPr lang="en-US" sz="2400" dirty="0"/>
          </a:p>
        </p:txBody>
      </p:sp>
      <p:sp>
        <p:nvSpPr>
          <p:cNvPr id="4" name="Text Placeholder 3"/>
          <p:cNvSpPr>
            <a:spLocks noGrp="1"/>
          </p:cNvSpPr>
          <p:nvPr>
            <p:ph type="body" sz="quarter" idx="15"/>
          </p:nvPr>
        </p:nvSpPr>
        <p:spPr>
          <a:xfrm>
            <a:off x="3147552" y="5178702"/>
            <a:ext cx="2895600" cy="784225"/>
          </a:xfrm>
        </p:spPr>
        <p:txBody>
          <a:bodyPr/>
          <a:lstStyle/>
          <a:p>
            <a:pPr algn="ctr"/>
            <a:r>
              <a:rPr lang="en-US" dirty="0" smtClean="0"/>
              <a:t>Written by</a:t>
            </a:r>
          </a:p>
          <a:p>
            <a:pPr algn="ctr"/>
            <a:r>
              <a:rPr lang="en-US" dirty="0" smtClean="0"/>
              <a:t>Rachel Leach</a:t>
            </a:r>
            <a:endParaRPr lang="en-US" dirty="0"/>
          </a:p>
        </p:txBody>
      </p:sp>
    </p:spTree>
    <p:extLst>
      <p:ext uri="{BB962C8B-B14F-4D97-AF65-F5344CB8AC3E}">
        <p14:creationId xmlns:p14="http://schemas.microsoft.com/office/powerpoint/2010/main" val="42071435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944563" y="2859338"/>
            <a:ext cx="7023100" cy="1370012"/>
          </a:xfrm>
        </p:spPr>
        <p:txBody>
          <a:bodyPr/>
          <a:lstStyle/>
          <a:p>
            <a:pPr algn="ctr"/>
            <a:r>
              <a:rPr lang="en-GB" sz="4000" dirty="0" smtClean="0"/>
              <a:t>Lesson </a:t>
            </a:r>
            <a:r>
              <a:rPr lang="en-GB" sz="4000" dirty="0"/>
              <a:t>2</a:t>
            </a:r>
            <a:endParaRPr lang="en-GB" sz="4000" dirty="0" smtClean="0"/>
          </a:p>
          <a:p>
            <a:pPr algn="ctr"/>
            <a:r>
              <a:rPr lang="en-GB" dirty="0"/>
              <a:t>In the Hall of the Mountain </a:t>
            </a:r>
            <a:r>
              <a:rPr lang="en-GB" dirty="0" smtClean="0"/>
              <a:t>King</a:t>
            </a:r>
            <a:endParaRPr lang="en-GB" dirty="0"/>
          </a:p>
        </p:txBody>
      </p:sp>
      <p:sp>
        <p:nvSpPr>
          <p:cNvPr id="4" name="Text Placeholder 3"/>
          <p:cNvSpPr>
            <a:spLocks noGrp="1"/>
          </p:cNvSpPr>
          <p:nvPr>
            <p:ph type="body" sz="quarter" idx="15"/>
          </p:nvPr>
        </p:nvSpPr>
        <p:spPr/>
        <p:txBody>
          <a:bodyPr/>
          <a:lstStyle/>
          <a:p>
            <a:pPr algn="ctr"/>
            <a:r>
              <a:rPr lang="en-GB" sz="1000" dirty="0" smtClean="0"/>
              <a:t>Copyright Rachel Leach &amp; BBC</a:t>
            </a:r>
            <a:endParaRPr lang="en-GB" sz="1000" dirty="0"/>
          </a:p>
        </p:txBody>
      </p:sp>
    </p:spTree>
    <p:extLst>
      <p:ext uri="{BB962C8B-B14F-4D97-AF65-F5344CB8AC3E}">
        <p14:creationId xmlns:p14="http://schemas.microsoft.com/office/powerpoint/2010/main" val="3256807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dirty="0" smtClean="0"/>
              <a:t>LESSON 2</a:t>
            </a:r>
            <a:endParaRPr lang="en-US" dirty="0"/>
          </a:p>
        </p:txBody>
      </p:sp>
      <p:sp>
        <p:nvSpPr>
          <p:cNvPr id="3" name="Footer Placeholder 2"/>
          <p:cNvSpPr>
            <a:spLocks noGrp="1"/>
          </p:cNvSpPr>
          <p:nvPr>
            <p:ph type="ftr" sz="quarter" idx="3"/>
          </p:nvPr>
        </p:nvSpPr>
        <p:spPr/>
        <p:txBody>
          <a:bodyPr/>
          <a:lstStyle/>
          <a:p>
            <a:r>
              <a:rPr lang="en-US" dirty="0"/>
              <a:t>Copyright : Words - Rachel Leach, Design - BBC</a:t>
            </a:r>
          </a:p>
        </p:txBody>
      </p:sp>
      <p:sp>
        <p:nvSpPr>
          <p:cNvPr id="4" name="Slide Number Placeholder 3"/>
          <p:cNvSpPr>
            <a:spLocks noGrp="1"/>
          </p:cNvSpPr>
          <p:nvPr>
            <p:ph type="sldNum" sz="quarter" idx="4"/>
          </p:nvPr>
        </p:nvSpPr>
        <p:spPr/>
        <p:txBody>
          <a:bodyPr/>
          <a:lstStyle/>
          <a:p>
            <a:pPr algn="l"/>
            <a:fld id="{FCCA3061-2AE2-5E4F-A955-D3D92C168D6F}" type="slidenum">
              <a:rPr lang="en-US" smtClean="0"/>
              <a:pPr algn="l"/>
              <a:t>11</a:t>
            </a:fld>
            <a:endParaRPr lang="en-US" dirty="0"/>
          </a:p>
        </p:txBody>
      </p:sp>
      <p:sp>
        <p:nvSpPr>
          <p:cNvPr id="5" name="Title 4"/>
          <p:cNvSpPr>
            <a:spLocks noGrp="1"/>
          </p:cNvSpPr>
          <p:nvPr>
            <p:ph type="title"/>
          </p:nvPr>
        </p:nvSpPr>
        <p:spPr>
          <a:xfrm>
            <a:off x="1202993" y="1208953"/>
            <a:ext cx="7012582" cy="937442"/>
          </a:xfrm>
        </p:spPr>
        <p:txBody>
          <a:bodyPr>
            <a:normAutofit/>
          </a:bodyPr>
          <a:lstStyle/>
          <a:p>
            <a:pPr algn="ctr"/>
            <a:r>
              <a:rPr lang="en-GB" sz="4000" dirty="0" smtClean="0"/>
              <a:t>Footsteps</a:t>
            </a:r>
            <a:endParaRPr lang="en-GB" sz="4000" dirty="0"/>
          </a:p>
        </p:txBody>
      </p:sp>
      <p:sp>
        <p:nvSpPr>
          <p:cNvPr id="8" name="Rectangle 3"/>
          <p:cNvSpPr>
            <a:spLocks noChangeArrowheads="1"/>
          </p:cNvSpPr>
          <p:nvPr/>
        </p:nvSpPr>
        <p:spPr bwMode="auto">
          <a:xfrm>
            <a:off x="0" y="1085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 name="Picture 9" descr="footsteps_000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3009" y="2126731"/>
            <a:ext cx="4994787" cy="1251660"/>
          </a:xfrm>
          <a:prstGeom prst="rect">
            <a:avLst/>
          </a:prstGeom>
          <a:noFill/>
          <a:ln>
            <a:noFill/>
          </a:ln>
        </p:spPr>
      </p:pic>
      <p:sp>
        <p:nvSpPr>
          <p:cNvPr id="12" name="Title 4"/>
          <p:cNvSpPr txBox="1">
            <a:spLocks/>
          </p:cNvSpPr>
          <p:nvPr/>
        </p:nvSpPr>
        <p:spPr>
          <a:xfrm>
            <a:off x="1281651" y="3593275"/>
            <a:ext cx="7012582" cy="93744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b="1" i="0" kern="1200" baseline="0">
                <a:solidFill>
                  <a:schemeClr val="tx1"/>
                </a:solidFill>
                <a:latin typeface="+mj-lt"/>
                <a:ea typeface="+mj-ea"/>
                <a:cs typeface="+mj-cs"/>
              </a:defRPr>
            </a:lvl1pPr>
          </a:lstStyle>
          <a:p>
            <a:pPr algn="ctr"/>
            <a:r>
              <a:rPr lang="en-GB" sz="4000" dirty="0" smtClean="0"/>
              <a:t>A sneaky tune</a:t>
            </a:r>
            <a:endParaRPr lang="en-GB" sz="4000" dirty="0"/>
          </a:p>
        </p:txBody>
      </p:sp>
      <p:pic>
        <p:nvPicPr>
          <p:cNvPr id="13" name="Picture 12"/>
          <p:cNvPicPr/>
          <p:nvPr/>
        </p:nvPicPr>
        <p:blipFill>
          <a:blip r:embed="rId4" cstate="print">
            <a:extLst>
              <a:ext uri="{28A0092B-C50C-407E-A947-70E740481C1C}">
                <a14:useLocalDpi xmlns:a14="http://schemas.microsoft.com/office/drawing/2010/main" val="0"/>
              </a:ext>
            </a:extLst>
          </a:blip>
          <a:stretch>
            <a:fillRect/>
          </a:stretch>
        </p:blipFill>
        <p:spPr>
          <a:xfrm>
            <a:off x="1212783" y="4629039"/>
            <a:ext cx="6923548" cy="985178"/>
          </a:xfrm>
          <a:prstGeom prst="rect">
            <a:avLst/>
          </a:prstGeom>
        </p:spPr>
      </p:pic>
    </p:spTree>
    <p:extLst>
      <p:ext uri="{BB962C8B-B14F-4D97-AF65-F5344CB8AC3E}">
        <p14:creationId xmlns:p14="http://schemas.microsoft.com/office/powerpoint/2010/main" val="3512150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dirty="0"/>
              <a:t>LESSON </a:t>
            </a:r>
            <a:r>
              <a:rPr lang="en-US" dirty="0" smtClean="0"/>
              <a:t>2</a:t>
            </a:r>
            <a:endParaRPr lang="en-US" dirty="0"/>
          </a:p>
        </p:txBody>
      </p:sp>
      <p:sp>
        <p:nvSpPr>
          <p:cNvPr id="3" name="Footer Placeholder 2"/>
          <p:cNvSpPr>
            <a:spLocks noGrp="1"/>
          </p:cNvSpPr>
          <p:nvPr>
            <p:ph type="ftr" sz="quarter" idx="3"/>
          </p:nvPr>
        </p:nvSpPr>
        <p:spPr/>
        <p:txBody>
          <a:bodyPr/>
          <a:lstStyle/>
          <a:p>
            <a:r>
              <a:rPr lang="en-US" dirty="0"/>
              <a:t>Copyright : Words - Rachel Leach, Design - BBC</a:t>
            </a:r>
          </a:p>
        </p:txBody>
      </p:sp>
      <p:sp>
        <p:nvSpPr>
          <p:cNvPr id="4" name="Slide Number Placeholder 3"/>
          <p:cNvSpPr>
            <a:spLocks noGrp="1"/>
          </p:cNvSpPr>
          <p:nvPr>
            <p:ph type="sldNum" sz="quarter" idx="4"/>
          </p:nvPr>
        </p:nvSpPr>
        <p:spPr/>
        <p:txBody>
          <a:bodyPr/>
          <a:lstStyle/>
          <a:p>
            <a:pPr algn="l"/>
            <a:fld id="{FCCA3061-2AE2-5E4F-A955-D3D92C168D6F}" type="slidenum">
              <a:rPr lang="en-US" smtClean="0"/>
              <a:pPr algn="l"/>
              <a:t>12</a:t>
            </a:fld>
            <a:endParaRPr lang="en-US" dirty="0"/>
          </a:p>
        </p:txBody>
      </p:sp>
      <p:sp>
        <p:nvSpPr>
          <p:cNvPr id="5" name="Title 4"/>
          <p:cNvSpPr>
            <a:spLocks noGrp="1"/>
          </p:cNvSpPr>
          <p:nvPr>
            <p:ph type="title"/>
          </p:nvPr>
        </p:nvSpPr>
        <p:spPr>
          <a:xfrm>
            <a:off x="1205162" y="1228618"/>
            <a:ext cx="7012582" cy="937442"/>
          </a:xfrm>
        </p:spPr>
        <p:txBody>
          <a:bodyPr>
            <a:normAutofit/>
          </a:bodyPr>
          <a:lstStyle/>
          <a:p>
            <a:pPr algn="ctr"/>
            <a:r>
              <a:rPr lang="en-GB" dirty="0" smtClean="0"/>
              <a:t>Create a piece using scales</a:t>
            </a:r>
            <a:endParaRPr lang="en-GB" dirty="0"/>
          </a:p>
        </p:txBody>
      </p:sp>
      <p:pic>
        <p:nvPicPr>
          <p:cNvPr id="12" name="Picture 11" descr="Scales_000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018" y="2445282"/>
            <a:ext cx="7862201" cy="1251646"/>
          </a:xfrm>
          <a:prstGeom prst="rect">
            <a:avLst/>
          </a:prstGeom>
          <a:noFill/>
          <a:ln>
            <a:noFill/>
          </a:ln>
        </p:spPr>
      </p:pic>
      <p:pic>
        <p:nvPicPr>
          <p:cNvPr id="5123" name="Picture 3" descr="C:\Users\tenpib01\AppData\Local\Microsoft\Windows\Temporary Internet Files\Content.IE5\NV2CCM0Z\king__s_crown_by_nightsmaiden[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5517" y="4011561"/>
            <a:ext cx="2471873" cy="2165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5752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dirty="0"/>
              <a:t>LESSON </a:t>
            </a:r>
            <a:r>
              <a:rPr lang="en-US" dirty="0" smtClean="0"/>
              <a:t>2</a:t>
            </a:r>
            <a:endParaRPr lang="en-US" dirty="0"/>
          </a:p>
        </p:txBody>
      </p:sp>
      <p:sp>
        <p:nvSpPr>
          <p:cNvPr id="3" name="Footer Placeholder 2"/>
          <p:cNvSpPr>
            <a:spLocks noGrp="1"/>
          </p:cNvSpPr>
          <p:nvPr>
            <p:ph type="ftr" sz="quarter" idx="3"/>
          </p:nvPr>
        </p:nvSpPr>
        <p:spPr/>
        <p:txBody>
          <a:bodyPr/>
          <a:lstStyle/>
          <a:p>
            <a:r>
              <a:rPr lang="en-US" dirty="0"/>
              <a:t>Copyright : Words - Rachel Leach, Design - BBC</a:t>
            </a:r>
          </a:p>
        </p:txBody>
      </p:sp>
      <p:sp>
        <p:nvSpPr>
          <p:cNvPr id="4" name="Slide Number Placeholder 3"/>
          <p:cNvSpPr>
            <a:spLocks noGrp="1"/>
          </p:cNvSpPr>
          <p:nvPr>
            <p:ph type="sldNum" sz="quarter" idx="4"/>
          </p:nvPr>
        </p:nvSpPr>
        <p:spPr/>
        <p:txBody>
          <a:bodyPr/>
          <a:lstStyle/>
          <a:p>
            <a:pPr algn="l"/>
            <a:fld id="{FCCA3061-2AE2-5E4F-A955-D3D92C168D6F}" type="slidenum">
              <a:rPr lang="en-US" smtClean="0"/>
              <a:pPr algn="l"/>
              <a:t>13</a:t>
            </a:fld>
            <a:endParaRPr lang="en-US" dirty="0"/>
          </a:p>
        </p:txBody>
      </p:sp>
      <p:sp>
        <p:nvSpPr>
          <p:cNvPr id="5" name="Title 4"/>
          <p:cNvSpPr>
            <a:spLocks noGrp="1"/>
          </p:cNvSpPr>
          <p:nvPr>
            <p:ph type="title"/>
          </p:nvPr>
        </p:nvSpPr>
        <p:spPr>
          <a:xfrm>
            <a:off x="1205162" y="1228618"/>
            <a:ext cx="7012582" cy="937442"/>
          </a:xfrm>
        </p:spPr>
        <p:txBody>
          <a:bodyPr>
            <a:normAutofit/>
          </a:bodyPr>
          <a:lstStyle/>
          <a:p>
            <a:pPr algn="ctr"/>
            <a:r>
              <a:rPr lang="en-GB" dirty="0" smtClean="0"/>
              <a:t>Link your pieces</a:t>
            </a:r>
            <a:endParaRPr lang="en-GB" dirty="0"/>
          </a:p>
        </p:txBody>
      </p:sp>
      <p:sp>
        <p:nvSpPr>
          <p:cNvPr id="8" name="Content Placeholder 5"/>
          <p:cNvSpPr txBox="1">
            <a:spLocks/>
          </p:cNvSpPr>
          <p:nvPr/>
        </p:nvSpPr>
        <p:spPr>
          <a:xfrm>
            <a:off x="759467" y="2180809"/>
            <a:ext cx="7578288" cy="2276168"/>
          </a:xfrm>
          <a:prstGeom prst="rect">
            <a:avLst/>
          </a:prstGeom>
        </p:spPr>
        <p:txBody>
          <a:bodyPr>
            <a:normAutofit/>
          </a:bodyPr>
          <a:lstStyle>
            <a:lvl1pPr marL="0" indent="0" algn="l" defTabSz="457200" rtl="0" eaLnBrk="1" latinLnBrk="0" hangingPunct="1">
              <a:spcBef>
                <a:spcPct val="20000"/>
              </a:spcBef>
              <a:buFontTx/>
              <a:buNone/>
              <a:defRPr sz="2800" b="1" i="0" kern="1200" baseline="0">
                <a:solidFill>
                  <a:schemeClr val="tx1"/>
                </a:solidFill>
                <a:latin typeface="+mj-lt"/>
                <a:ea typeface="+mn-ea"/>
                <a:cs typeface="Calibre Semibold"/>
              </a:defRPr>
            </a:lvl1pPr>
            <a:lvl2pPr marL="0" indent="0" algn="l" defTabSz="457200" rtl="0" eaLnBrk="1" latinLnBrk="0" hangingPunct="1">
              <a:spcBef>
                <a:spcPct val="20000"/>
              </a:spcBef>
              <a:buFontTx/>
              <a:buNone/>
              <a:defRPr sz="2400" b="0" i="0" kern="1200" baseline="0">
                <a:solidFill>
                  <a:schemeClr val="tx1"/>
                </a:solidFill>
                <a:latin typeface="+mn-lt"/>
                <a:ea typeface="+mn-ea"/>
                <a:cs typeface="Calibre Regular"/>
              </a:defRPr>
            </a:lvl2pPr>
            <a:lvl3pPr marL="342900" indent="-342900" algn="l" defTabSz="457200" rtl="0" eaLnBrk="1" latinLnBrk="0" hangingPunct="1">
              <a:spcBef>
                <a:spcPct val="20000"/>
              </a:spcBef>
              <a:buFont typeface="Wingdings" charset="2"/>
              <a:buChar char="§"/>
              <a:defRPr sz="2400" b="0" i="0" kern="1200" baseline="0">
                <a:solidFill>
                  <a:schemeClr val="tx1"/>
                </a:solidFill>
                <a:latin typeface="+mn-lt"/>
                <a:ea typeface="+mn-ea"/>
                <a:cs typeface="Calibre Regular"/>
              </a:defRPr>
            </a:lvl3pPr>
            <a:lvl4pPr marL="0" indent="0" algn="l" defTabSz="457200" rtl="0" eaLnBrk="1" latinLnBrk="0" hangingPunct="1">
              <a:spcBef>
                <a:spcPct val="20000"/>
              </a:spcBef>
              <a:buFontTx/>
              <a:buNone/>
              <a:defRPr sz="1600" b="1" i="0" kern="1200" baseline="0">
                <a:solidFill>
                  <a:schemeClr val="tx1"/>
                </a:solidFill>
                <a:latin typeface="+mj-lt"/>
                <a:ea typeface="+mn-ea"/>
                <a:cs typeface="Calibre Regular"/>
              </a:defRPr>
            </a:lvl4pPr>
            <a:lvl5pPr marL="0" indent="0" algn="l" defTabSz="457200" rtl="0" eaLnBrk="1" latinLnBrk="0" hangingPunct="1">
              <a:spcBef>
                <a:spcPct val="20000"/>
              </a:spcBef>
              <a:buFontTx/>
              <a:buNone/>
              <a:defRPr sz="1600" b="0" i="0" kern="1200" baseline="0">
                <a:solidFill>
                  <a:schemeClr val="tx1"/>
                </a:solidFill>
                <a:latin typeface="+mn-lt"/>
                <a:ea typeface="+mn-ea"/>
                <a:cs typeface="Calibre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buFont typeface="Arial" panose="020B0604020202020204" pitchFamily="34" charset="0"/>
              <a:buChar char="•"/>
            </a:pPr>
            <a:r>
              <a:rPr lang="en-GB" b="0" dirty="0" smtClean="0"/>
              <a:t>Switch </a:t>
            </a:r>
            <a:r>
              <a:rPr lang="en-GB" b="0" dirty="0"/>
              <a:t>back and forth between two tunes – can </a:t>
            </a:r>
            <a:r>
              <a:rPr lang="en-GB" b="0" dirty="0" smtClean="0"/>
              <a:t>you alternate without </a:t>
            </a:r>
            <a:r>
              <a:rPr lang="en-GB" b="0" dirty="0"/>
              <a:t>stopping in between?</a:t>
            </a:r>
          </a:p>
          <a:p>
            <a:pPr marL="514350" indent="-514350">
              <a:buFont typeface="Arial" panose="020B0604020202020204" pitchFamily="34" charset="0"/>
              <a:buChar char="•"/>
            </a:pPr>
            <a:r>
              <a:rPr lang="en-GB" b="0" dirty="0" smtClean="0"/>
              <a:t>Gradually get </a:t>
            </a:r>
            <a:r>
              <a:rPr lang="en-GB" b="0" dirty="0"/>
              <a:t>faster and louder as </a:t>
            </a:r>
            <a:r>
              <a:rPr lang="en-GB" b="0" dirty="0" smtClean="0"/>
              <a:t>you progress. </a:t>
            </a:r>
            <a:r>
              <a:rPr lang="en-GB" b="0" dirty="0"/>
              <a:t>Can </a:t>
            </a:r>
            <a:r>
              <a:rPr lang="en-GB" b="0" dirty="0" smtClean="0"/>
              <a:t>you </a:t>
            </a:r>
            <a:r>
              <a:rPr lang="en-GB" b="0" dirty="0"/>
              <a:t>do that too?</a:t>
            </a:r>
          </a:p>
        </p:txBody>
      </p:sp>
      <p:pic>
        <p:nvPicPr>
          <p:cNvPr id="14338" name="Picture 2" descr="C:\Users\tenpib01\AppData\Local\Microsoft\Windows\Temporary Internet Files\Content.IE5\4QHQWX6R\Mercator-Mountain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170047" y="4083178"/>
            <a:ext cx="6784249" cy="2196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3981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944563" y="2859338"/>
            <a:ext cx="7023100" cy="1370012"/>
          </a:xfrm>
        </p:spPr>
        <p:txBody>
          <a:bodyPr/>
          <a:lstStyle/>
          <a:p>
            <a:pPr algn="ctr"/>
            <a:r>
              <a:rPr lang="en-GB" sz="4000" dirty="0" smtClean="0"/>
              <a:t>Lesson 3 </a:t>
            </a:r>
          </a:p>
          <a:p>
            <a:pPr algn="ctr"/>
            <a:r>
              <a:rPr lang="en-US" dirty="0"/>
              <a:t>The gruesome ‘coda’</a:t>
            </a:r>
            <a:endParaRPr lang="en-GB" dirty="0"/>
          </a:p>
        </p:txBody>
      </p:sp>
      <p:sp>
        <p:nvSpPr>
          <p:cNvPr id="4" name="Text Placeholder 3"/>
          <p:cNvSpPr>
            <a:spLocks noGrp="1"/>
          </p:cNvSpPr>
          <p:nvPr>
            <p:ph type="body" sz="quarter" idx="15"/>
          </p:nvPr>
        </p:nvSpPr>
        <p:spPr/>
        <p:txBody>
          <a:bodyPr/>
          <a:lstStyle/>
          <a:p>
            <a:pPr algn="ctr"/>
            <a:r>
              <a:rPr lang="en-GB" sz="1000" dirty="0" smtClean="0"/>
              <a:t>Copyright Rachel Leach &amp; BBC</a:t>
            </a:r>
            <a:endParaRPr lang="en-GB" sz="1000" dirty="0"/>
          </a:p>
        </p:txBody>
      </p:sp>
    </p:spTree>
    <p:extLst>
      <p:ext uri="{BB962C8B-B14F-4D97-AF65-F5344CB8AC3E}">
        <p14:creationId xmlns:p14="http://schemas.microsoft.com/office/powerpoint/2010/main" val="3201396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dirty="0"/>
              <a:t>LESSON 3</a:t>
            </a:r>
          </a:p>
        </p:txBody>
      </p:sp>
      <p:sp>
        <p:nvSpPr>
          <p:cNvPr id="3" name="Footer Placeholder 2"/>
          <p:cNvSpPr>
            <a:spLocks noGrp="1"/>
          </p:cNvSpPr>
          <p:nvPr>
            <p:ph type="ftr" sz="quarter" idx="3"/>
          </p:nvPr>
        </p:nvSpPr>
        <p:spPr/>
        <p:txBody>
          <a:bodyPr/>
          <a:lstStyle/>
          <a:p>
            <a:r>
              <a:rPr lang="en-US" dirty="0"/>
              <a:t>Copyright : Words - Rachel Leach, Design - BBC</a:t>
            </a:r>
          </a:p>
        </p:txBody>
      </p:sp>
      <p:sp>
        <p:nvSpPr>
          <p:cNvPr id="4" name="Slide Number Placeholder 3"/>
          <p:cNvSpPr>
            <a:spLocks noGrp="1"/>
          </p:cNvSpPr>
          <p:nvPr>
            <p:ph type="sldNum" sz="quarter" idx="4"/>
          </p:nvPr>
        </p:nvSpPr>
        <p:spPr/>
        <p:txBody>
          <a:bodyPr/>
          <a:lstStyle/>
          <a:p>
            <a:pPr algn="l"/>
            <a:fld id="{FCCA3061-2AE2-5E4F-A955-D3D92C168D6F}" type="slidenum">
              <a:rPr lang="en-US" smtClean="0"/>
              <a:pPr algn="l"/>
              <a:t>15</a:t>
            </a:fld>
            <a:endParaRPr lang="en-US" dirty="0"/>
          </a:p>
        </p:txBody>
      </p:sp>
      <p:sp>
        <p:nvSpPr>
          <p:cNvPr id="5" name="Title 4"/>
          <p:cNvSpPr>
            <a:spLocks noGrp="1"/>
          </p:cNvSpPr>
          <p:nvPr>
            <p:ph type="title"/>
          </p:nvPr>
        </p:nvSpPr>
        <p:spPr>
          <a:xfrm>
            <a:off x="1386347" y="1016099"/>
            <a:ext cx="6853085" cy="1357267"/>
          </a:xfrm>
        </p:spPr>
        <p:txBody>
          <a:bodyPr>
            <a:noAutofit/>
          </a:bodyPr>
          <a:lstStyle/>
          <a:p>
            <a:pPr lvl="0" algn="ctr"/>
            <a:r>
              <a:rPr lang="en-GB" sz="4000" dirty="0" smtClean="0"/>
              <a:t>Grieg uses…</a:t>
            </a:r>
            <a:endParaRPr lang="en-GB" sz="4000" dirty="0"/>
          </a:p>
        </p:txBody>
      </p:sp>
      <p:sp>
        <p:nvSpPr>
          <p:cNvPr id="10" name="Rectangle 9"/>
          <p:cNvSpPr/>
          <p:nvPr/>
        </p:nvSpPr>
        <p:spPr>
          <a:xfrm>
            <a:off x="4004047" y="2594026"/>
            <a:ext cx="1454962" cy="584775"/>
          </a:xfrm>
          <a:prstGeom prst="rect">
            <a:avLst/>
          </a:prstGeom>
        </p:spPr>
        <p:txBody>
          <a:bodyPr wrap="square">
            <a:spAutoFit/>
          </a:bodyPr>
          <a:lstStyle/>
          <a:p>
            <a:pPr lvl="0"/>
            <a:r>
              <a:rPr lang="en-GB" sz="3200" dirty="0" smtClean="0"/>
              <a:t>bang</a:t>
            </a:r>
            <a:endParaRPr lang="en-GB" sz="3200" dirty="0"/>
          </a:p>
        </p:txBody>
      </p:sp>
      <p:sp>
        <p:nvSpPr>
          <p:cNvPr id="12" name="Rectangle 11"/>
          <p:cNvSpPr/>
          <p:nvPr/>
        </p:nvSpPr>
        <p:spPr>
          <a:xfrm>
            <a:off x="1512717" y="3918739"/>
            <a:ext cx="2954595" cy="584775"/>
          </a:xfrm>
          <a:prstGeom prst="rect">
            <a:avLst/>
          </a:prstGeom>
        </p:spPr>
        <p:txBody>
          <a:bodyPr wrap="square">
            <a:spAutoFit/>
          </a:bodyPr>
          <a:lstStyle/>
          <a:p>
            <a:pPr lvl="0"/>
            <a:r>
              <a:rPr lang="en-GB" sz="3200" dirty="0" smtClean="0"/>
              <a:t>sped up tune</a:t>
            </a:r>
            <a:endParaRPr lang="en-GB" sz="3200" dirty="0"/>
          </a:p>
        </p:txBody>
      </p:sp>
      <p:sp>
        <p:nvSpPr>
          <p:cNvPr id="13" name="Rectangle 12"/>
          <p:cNvSpPr/>
          <p:nvPr/>
        </p:nvSpPr>
        <p:spPr>
          <a:xfrm>
            <a:off x="5101652" y="5017516"/>
            <a:ext cx="1936848" cy="584775"/>
          </a:xfrm>
          <a:prstGeom prst="rect">
            <a:avLst/>
          </a:prstGeom>
        </p:spPr>
        <p:txBody>
          <a:bodyPr wrap="square">
            <a:spAutoFit/>
          </a:bodyPr>
          <a:lstStyle/>
          <a:p>
            <a:pPr lvl="0"/>
            <a:r>
              <a:rPr lang="en-GB" sz="3200" dirty="0" smtClean="0"/>
              <a:t>rumble</a:t>
            </a:r>
            <a:endParaRPr lang="en-GB" sz="3200" dirty="0"/>
          </a:p>
        </p:txBody>
      </p:sp>
      <p:sp>
        <p:nvSpPr>
          <p:cNvPr id="14" name="Rectangle 13"/>
          <p:cNvSpPr/>
          <p:nvPr/>
        </p:nvSpPr>
        <p:spPr>
          <a:xfrm>
            <a:off x="6463322" y="3296186"/>
            <a:ext cx="1454962" cy="584775"/>
          </a:xfrm>
          <a:prstGeom prst="rect">
            <a:avLst/>
          </a:prstGeom>
        </p:spPr>
        <p:txBody>
          <a:bodyPr wrap="square">
            <a:spAutoFit/>
          </a:bodyPr>
          <a:lstStyle/>
          <a:p>
            <a:pPr lvl="0"/>
            <a:r>
              <a:rPr lang="en-GB" sz="3200" dirty="0" smtClean="0"/>
              <a:t>crash</a:t>
            </a:r>
            <a:endParaRPr lang="en-GB" sz="3200" dirty="0"/>
          </a:p>
        </p:txBody>
      </p:sp>
      <p:sp>
        <p:nvSpPr>
          <p:cNvPr id="15" name="Oval 14"/>
          <p:cNvSpPr/>
          <p:nvPr/>
        </p:nvSpPr>
        <p:spPr>
          <a:xfrm>
            <a:off x="3586724" y="2373366"/>
            <a:ext cx="1896424" cy="1038239"/>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Oval 15"/>
          <p:cNvSpPr/>
          <p:nvPr/>
        </p:nvSpPr>
        <p:spPr>
          <a:xfrm>
            <a:off x="1074590" y="3610447"/>
            <a:ext cx="3148670" cy="1244346"/>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Oval 17"/>
          <p:cNvSpPr/>
          <p:nvPr/>
        </p:nvSpPr>
        <p:spPr>
          <a:xfrm>
            <a:off x="6097013" y="3091327"/>
            <a:ext cx="1896424" cy="1038239"/>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Oval 18"/>
          <p:cNvSpPr/>
          <p:nvPr/>
        </p:nvSpPr>
        <p:spPr>
          <a:xfrm>
            <a:off x="4725519" y="4774168"/>
            <a:ext cx="1997151" cy="1125981"/>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12570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LESSON </a:t>
            </a:r>
            <a:r>
              <a:rPr lang="en-US" dirty="0" smtClean="0"/>
              <a:t>3</a:t>
            </a:r>
            <a:endParaRPr lang="en-US" dirty="0"/>
          </a:p>
        </p:txBody>
      </p:sp>
      <p:sp>
        <p:nvSpPr>
          <p:cNvPr id="3" name="Footer Placeholder 2"/>
          <p:cNvSpPr>
            <a:spLocks noGrp="1"/>
          </p:cNvSpPr>
          <p:nvPr>
            <p:ph type="ftr" sz="quarter" idx="11"/>
          </p:nvPr>
        </p:nvSpPr>
        <p:spPr/>
        <p:txBody>
          <a:bodyPr/>
          <a:lstStyle/>
          <a:p>
            <a:r>
              <a:rPr lang="en-US" dirty="0"/>
              <a:t>Copyright : Words - Rachel Leach, Design - BBC</a:t>
            </a:r>
          </a:p>
        </p:txBody>
      </p:sp>
      <p:sp>
        <p:nvSpPr>
          <p:cNvPr id="4" name="Slide Number Placeholder 3"/>
          <p:cNvSpPr>
            <a:spLocks noGrp="1"/>
          </p:cNvSpPr>
          <p:nvPr>
            <p:ph type="sldNum" sz="quarter" idx="12"/>
          </p:nvPr>
        </p:nvSpPr>
        <p:spPr/>
        <p:txBody>
          <a:bodyPr/>
          <a:lstStyle/>
          <a:p>
            <a:pPr algn="l"/>
            <a:fld id="{FCCA3061-2AE2-5E4F-A955-D3D92C168D6F}" type="slidenum">
              <a:rPr lang="en-US" smtClean="0"/>
              <a:pPr algn="l"/>
              <a:t>16</a:t>
            </a:fld>
            <a:endParaRPr lang="en-US" dirty="0"/>
          </a:p>
        </p:txBody>
      </p:sp>
      <p:sp>
        <p:nvSpPr>
          <p:cNvPr id="5" name="Title 4"/>
          <p:cNvSpPr>
            <a:spLocks noGrp="1"/>
          </p:cNvSpPr>
          <p:nvPr>
            <p:ph type="title"/>
          </p:nvPr>
        </p:nvSpPr>
        <p:spPr>
          <a:xfrm>
            <a:off x="1290408" y="1403101"/>
            <a:ext cx="7012582" cy="843478"/>
          </a:xfrm>
        </p:spPr>
        <p:txBody>
          <a:bodyPr>
            <a:normAutofit/>
          </a:bodyPr>
          <a:lstStyle/>
          <a:p>
            <a:pPr algn="ctr"/>
            <a:r>
              <a:rPr lang="en-GB" sz="3600" dirty="0" smtClean="0"/>
              <a:t>Did you spot them?</a:t>
            </a:r>
            <a:endParaRPr lang="en-GB" sz="3600" dirty="0"/>
          </a:p>
        </p:txBody>
      </p:sp>
      <p:pic>
        <p:nvPicPr>
          <p:cNvPr id="12" name="Picture 11"/>
          <p:cNvPicPr/>
          <p:nvPr/>
        </p:nvPicPr>
        <p:blipFill>
          <a:blip r:embed="rId3" cstate="print">
            <a:extLst>
              <a:ext uri="{28A0092B-C50C-407E-A947-70E740481C1C}">
                <a14:useLocalDpi xmlns:a14="http://schemas.microsoft.com/office/drawing/2010/main" val="0"/>
              </a:ext>
            </a:extLst>
          </a:blip>
          <a:stretch>
            <a:fillRect/>
          </a:stretch>
        </p:blipFill>
        <p:spPr>
          <a:xfrm>
            <a:off x="685594" y="2368231"/>
            <a:ext cx="7760315" cy="3118169"/>
          </a:xfrm>
          <a:prstGeom prst="rect">
            <a:avLst/>
          </a:prstGeom>
        </p:spPr>
      </p:pic>
    </p:spTree>
    <p:extLst>
      <p:ext uri="{BB962C8B-B14F-4D97-AF65-F5344CB8AC3E}">
        <p14:creationId xmlns:p14="http://schemas.microsoft.com/office/powerpoint/2010/main" val="3371708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LESSON </a:t>
            </a:r>
            <a:r>
              <a:rPr lang="en-US" dirty="0" smtClean="0"/>
              <a:t>3</a:t>
            </a:r>
            <a:endParaRPr lang="en-US" dirty="0"/>
          </a:p>
        </p:txBody>
      </p:sp>
      <p:sp>
        <p:nvSpPr>
          <p:cNvPr id="3" name="Footer Placeholder 2"/>
          <p:cNvSpPr>
            <a:spLocks noGrp="1"/>
          </p:cNvSpPr>
          <p:nvPr>
            <p:ph type="ftr" sz="quarter" idx="11"/>
          </p:nvPr>
        </p:nvSpPr>
        <p:spPr/>
        <p:txBody>
          <a:bodyPr/>
          <a:lstStyle/>
          <a:p>
            <a:r>
              <a:rPr lang="en-US" dirty="0"/>
              <a:t>Copyright : Words - Rachel Leach, Design - BBC</a:t>
            </a:r>
          </a:p>
        </p:txBody>
      </p:sp>
      <p:sp>
        <p:nvSpPr>
          <p:cNvPr id="4" name="Slide Number Placeholder 3"/>
          <p:cNvSpPr>
            <a:spLocks noGrp="1"/>
          </p:cNvSpPr>
          <p:nvPr>
            <p:ph type="sldNum" sz="quarter" idx="12"/>
          </p:nvPr>
        </p:nvSpPr>
        <p:spPr/>
        <p:txBody>
          <a:bodyPr/>
          <a:lstStyle/>
          <a:p>
            <a:pPr algn="l"/>
            <a:fld id="{FCCA3061-2AE2-5E4F-A955-D3D92C168D6F}" type="slidenum">
              <a:rPr lang="en-US" smtClean="0"/>
              <a:pPr algn="l"/>
              <a:t>17</a:t>
            </a:fld>
            <a:endParaRPr lang="en-US" dirty="0"/>
          </a:p>
        </p:txBody>
      </p:sp>
      <p:sp>
        <p:nvSpPr>
          <p:cNvPr id="5" name="Title 4"/>
          <p:cNvSpPr>
            <a:spLocks noGrp="1"/>
          </p:cNvSpPr>
          <p:nvPr>
            <p:ph type="title"/>
          </p:nvPr>
        </p:nvSpPr>
        <p:spPr>
          <a:xfrm>
            <a:off x="1160343" y="2279271"/>
            <a:ext cx="7012582" cy="843478"/>
          </a:xfrm>
        </p:spPr>
        <p:txBody>
          <a:bodyPr>
            <a:normAutofit fontScale="90000"/>
          </a:bodyPr>
          <a:lstStyle/>
          <a:p>
            <a:pPr algn="ctr"/>
            <a:r>
              <a:rPr lang="en-GB" sz="10700" dirty="0" smtClean="0"/>
              <a:t>Coda</a:t>
            </a:r>
            <a:endParaRPr lang="en-GB" dirty="0"/>
          </a:p>
        </p:txBody>
      </p:sp>
      <p:pic>
        <p:nvPicPr>
          <p:cNvPr id="15362" name="Picture 2" descr="C:\Users\tenpib01\AppData\Local\Microsoft\Windows\Temporary Internet Files\Content.IE5\NV2CCM0Z\Mountain_icon_(Noun_Project).sv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2763" y="3645308"/>
            <a:ext cx="5384389" cy="2375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2077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944563" y="2859338"/>
            <a:ext cx="7023100" cy="1370012"/>
          </a:xfrm>
        </p:spPr>
        <p:txBody>
          <a:bodyPr/>
          <a:lstStyle/>
          <a:p>
            <a:pPr algn="ctr"/>
            <a:r>
              <a:rPr lang="en-GB" sz="4000" dirty="0" smtClean="0"/>
              <a:t>Lesson </a:t>
            </a:r>
            <a:r>
              <a:rPr lang="en-GB" sz="4000" dirty="0"/>
              <a:t>4</a:t>
            </a:r>
            <a:endParaRPr lang="en-GB" sz="4000" dirty="0" smtClean="0"/>
          </a:p>
          <a:p>
            <a:pPr algn="ctr"/>
            <a:r>
              <a:rPr lang="en-US" dirty="0"/>
              <a:t>Peer </a:t>
            </a:r>
            <a:r>
              <a:rPr lang="en-US" dirty="0" err="1"/>
              <a:t>Gynt’s</a:t>
            </a:r>
            <a:r>
              <a:rPr lang="en-US" dirty="0"/>
              <a:t> other characters</a:t>
            </a:r>
            <a:endParaRPr lang="en-GB" dirty="0"/>
          </a:p>
        </p:txBody>
      </p:sp>
      <p:sp>
        <p:nvSpPr>
          <p:cNvPr id="4" name="Text Placeholder 3"/>
          <p:cNvSpPr>
            <a:spLocks noGrp="1"/>
          </p:cNvSpPr>
          <p:nvPr>
            <p:ph type="body" sz="quarter" idx="15"/>
          </p:nvPr>
        </p:nvSpPr>
        <p:spPr/>
        <p:txBody>
          <a:bodyPr/>
          <a:lstStyle/>
          <a:p>
            <a:pPr algn="ctr"/>
            <a:r>
              <a:rPr lang="en-GB" sz="1000" dirty="0" smtClean="0"/>
              <a:t>Copyright Rachel Leach &amp; BBC</a:t>
            </a:r>
            <a:endParaRPr lang="en-GB" sz="1000" dirty="0"/>
          </a:p>
        </p:txBody>
      </p:sp>
    </p:spTree>
    <p:extLst>
      <p:ext uri="{BB962C8B-B14F-4D97-AF65-F5344CB8AC3E}">
        <p14:creationId xmlns:p14="http://schemas.microsoft.com/office/powerpoint/2010/main" val="1772395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dirty="0" smtClean="0"/>
              <a:t>LESSON 4</a:t>
            </a:r>
            <a:endParaRPr lang="en-US" dirty="0"/>
          </a:p>
        </p:txBody>
      </p:sp>
      <p:sp>
        <p:nvSpPr>
          <p:cNvPr id="3" name="Footer Placeholder 2"/>
          <p:cNvSpPr>
            <a:spLocks noGrp="1"/>
          </p:cNvSpPr>
          <p:nvPr>
            <p:ph type="ftr" sz="quarter" idx="3"/>
          </p:nvPr>
        </p:nvSpPr>
        <p:spPr/>
        <p:txBody>
          <a:bodyPr/>
          <a:lstStyle/>
          <a:p>
            <a:r>
              <a:rPr lang="en-US" dirty="0"/>
              <a:t>Copyright : Words - Rachel Leach, Design - BBC</a:t>
            </a:r>
          </a:p>
        </p:txBody>
      </p:sp>
      <p:sp>
        <p:nvSpPr>
          <p:cNvPr id="4" name="Slide Number Placeholder 3"/>
          <p:cNvSpPr>
            <a:spLocks noGrp="1"/>
          </p:cNvSpPr>
          <p:nvPr>
            <p:ph type="sldNum" sz="quarter" idx="4"/>
          </p:nvPr>
        </p:nvSpPr>
        <p:spPr/>
        <p:txBody>
          <a:bodyPr/>
          <a:lstStyle/>
          <a:p>
            <a:pPr algn="l"/>
            <a:fld id="{FCCA3061-2AE2-5E4F-A955-D3D92C168D6F}" type="slidenum">
              <a:rPr lang="en-US" smtClean="0"/>
              <a:pPr algn="l"/>
              <a:t>19</a:t>
            </a:fld>
            <a:endParaRPr lang="en-US" dirty="0"/>
          </a:p>
        </p:txBody>
      </p:sp>
      <p:sp>
        <p:nvSpPr>
          <p:cNvPr id="5" name="Title 4"/>
          <p:cNvSpPr>
            <a:spLocks noGrp="1"/>
          </p:cNvSpPr>
          <p:nvPr>
            <p:ph type="title"/>
          </p:nvPr>
        </p:nvSpPr>
        <p:spPr>
          <a:xfrm>
            <a:off x="1318283" y="1513337"/>
            <a:ext cx="7012582" cy="937442"/>
          </a:xfrm>
        </p:spPr>
        <p:txBody>
          <a:bodyPr>
            <a:noAutofit/>
          </a:bodyPr>
          <a:lstStyle/>
          <a:p>
            <a:pPr algn="ctr"/>
            <a:r>
              <a:rPr lang="en-GB" sz="4400" dirty="0" smtClean="0"/>
              <a:t>Drawing </a:t>
            </a:r>
            <a:r>
              <a:rPr lang="en-GB" sz="4400" dirty="0" err="1" smtClean="0"/>
              <a:t>Ase</a:t>
            </a:r>
            <a:r>
              <a:rPr lang="en-GB" sz="4400" dirty="0" smtClean="0"/>
              <a:t> and </a:t>
            </a:r>
            <a:r>
              <a:rPr lang="en-GB" sz="4400" dirty="0" err="1" smtClean="0"/>
              <a:t>Anitra</a:t>
            </a:r>
            <a:endParaRPr lang="en-GB" sz="4400" dirty="0"/>
          </a:p>
        </p:txBody>
      </p:sp>
      <p:sp>
        <p:nvSpPr>
          <p:cNvPr id="9" name="Content Placeholder 5"/>
          <p:cNvSpPr txBox="1">
            <a:spLocks/>
          </p:cNvSpPr>
          <p:nvPr/>
        </p:nvSpPr>
        <p:spPr>
          <a:xfrm>
            <a:off x="759468" y="2646301"/>
            <a:ext cx="7578288" cy="3264976"/>
          </a:xfrm>
          <a:prstGeom prst="rect">
            <a:avLst/>
          </a:prstGeom>
        </p:spPr>
        <p:txBody>
          <a:bodyPr>
            <a:normAutofit/>
          </a:bodyPr>
          <a:lstStyle>
            <a:lvl1pPr marL="0" indent="0" algn="l" defTabSz="457200" rtl="0" eaLnBrk="1" latinLnBrk="0" hangingPunct="1">
              <a:spcBef>
                <a:spcPct val="20000"/>
              </a:spcBef>
              <a:buFontTx/>
              <a:buNone/>
              <a:defRPr sz="2800" b="1" i="0" kern="1200" baseline="0">
                <a:solidFill>
                  <a:schemeClr val="tx1"/>
                </a:solidFill>
                <a:latin typeface="+mj-lt"/>
                <a:ea typeface="+mn-ea"/>
                <a:cs typeface="Calibre Semibold"/>
              </a:defRPr>
            </a:lvl1pPr>
            <a:lvl2pPr marL="0" indent="0" algn="l" defTabSz="457200" rtl="0" eaLnBrk="1" latinLnBrk="0" hangingPunct="1">
              <a:spcBef>
                <a:spcPct val="20000"/>
              </a:spcBef>
              <a:buFontTx/>
              <a:buNone/>
              <a:defRPr sz="2400" b="0" i="0" kern="1200" baseline="0">
                <a:solidFill>
                  <a:schemeClr val="tx1"/>
                </a:solidFill>
                <a:latin typeface="+mn-lt"/>
                <a:ea typeface="+mn-ea"/>
                <a:cs typeface="Calibre Regular"/>
              </a:defRPr>
            </a:lvl2pPr>
            <a:lvl3pPr marL="342900" indent="-342900" algn="l" defTabSz="457200" rtl="0" eaLnBrk="1" latinLnBrk="0" hangingPunct="1">
              <a:spcBef>
                <a:spcPct val="20000"/>
              </a:spcBef>
              <a:buFont typeface="Wingdings" charset="2"/>
              <a:buChar char="§"/>
              <a:defRPr sz="2400" b="0" i="0" kern="1200" baseline="0">
                <a:solidFill>
                  <a:schemeClr val="tx1"/>
                </a:solidFill>
                <a:latin typeface="+mn-lt"/>
                <a:ea typeface="+mn-ea"/>
                <a:cs typeface="Calibre Regular"/>
              </a:defRPr>
            </a:lvl3pPr>
            <a:lvl4pPr marL="0" indent="0" algn="l" defTabSz="457200" rtl="0" eaLnBrk="1" latinLnBrk="0" hangingPunct="1">
              <a:spcBef>
                <a:spcPct val="20000"/>
              </a:spcBef>
              <a:buFontTx/>
              <a:buNone/>
              <a:defRPr sz="1600" b="1" i="0" kern="1200" baseline="0">
                <a:solidFill>
                  <a:schemeClr val="tx1"/>
                </a:solidFill>
                <a:latin typeface="+mj-lt"/>
                <a:ea typeface="+mn-ea"/>
                <a:cs typeface="Calibre Regular"/>
              </a:defRPr>
            </a:lvl4pPr>
            <a:lvl5pPr marL="0" indent="0" algn="l" defTabSz="457200" rtl="0" eaLnBrk="1" latinLnBrk="0" hangingPunct="1">
              <a:spcBef>
                <a:spcPct val="20000"/>
              </a:spcBef>
              <a:buFontTx/>
              <a:buNone/>
              <a:defRPr sz="1600" b="0" i="0" kern="1200" baseline="0">
                <a:solidFill>
                  <a:schemeClr val="tx1"/>
                </a:solidFill>
                <a:latin typeface="+mn-lt"/>
                <a:ea typeface="+mn-ea"/>
                <a:cs typeface="Calibre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buAutoNum type="alphaLcParenR"/>
            </a:pPr>
            <a:r>
              <a:rPr lang="en-GB" sz="3600" b="0" dirty="0" smtClean="0"/>
              <a:t>How </a:t>
            </a:r>
            <a:r>
              <a:rPr lang="en-GB" sz="3600" b="0" dirty="0"/>
              <a:t>old are they?</a:t>
            </a:r>
          </a:p>
          <a:p>
            <a:pPr marL="514350" indent="-514350">
              <a:buAutoNum type="alphaLcParenR"/>
            </a:pPr>
            <a:r>
              <a:rPr lang="en-GB" sz="3600" b="0" dirty="0" smtClean="0"/>
              <a:t>What </a:t>
            </a:r>
            <a:r>
              <a:rPr lang="en-GB" sz="3600" b="0" dirty="0"/>
              <a:t>mood are they in?</a:t>
            </a:r>
          </a:p>
          <a:p>
            <a:pPr marL="514350" indent="-514350">
              <a:buAutoNum type="alphaLcParenR"/>
            </a:pPr>
            <a:r>
              <a:rPr lang="en-GB" sz="3600" b="0" dirty="0" smtClean="0"/>
              <a:t>Why </a:t>
            </a:r>
            <a:r>
              <a:rPr lang="en-GB" sz="3600" b="0" dirty="0"/>
              <a:t>might they be in that mood?</a:t>
            </a:r>
          </a:p>
        </p:txBody>
      </p:sp>
      <p:pic>
        <p:nvPicPr>
          <p:cNvPr id="7173" name="Picture 5" descr="C:\Users\tenpib01\AppData\Local\Microsoft\Windows\Temporary Internet Files\Content.IE5\4QHQWX6R\129677777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7961532">
            <a:off x="2692470" y="3331797"/>
            <a:ext cx="3653292" cy="3653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0351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outcomes</a:t>
            </a:r>
            <a:endParaRPr lang="en-US" dirty="0"/>
          </a:p>
        </p:txBody>
      </p:sp>
      <p:sp>
        <p:nvSpPr>
          <p:cNvPr id="3" name="Text Placeholder 2"/>
          <p:cNvSpPr>
            <a:spLocks noGrp="1"/>
          </p:cNvSpPr>
          <p:nvPr>
            <p:ph type="body" idx="1"/>
          </p:nvPr>
        </p:nvSpPr>
        <p:spPr/>
        <p:txBody>
          <a:bodyPr>
            <a:normAutofit/>
          </a:bodyPr>
          <a:lstStyle/>
          <a:p>
            <a:pPr lvl="0"/>
            <a:r>
              <a:rPr lang="en-US" sz="2000" b="0" dirty="0" smtClean="0"/>
              <a:t>After this lesson, pupils will be able to: </a:t>
            </a:r>
          </a:p>
          <a:p>
            <a:pPr lvl="0"/>
            <a:r>
              <a:rPr lang="en-GB" sz="2000" b="0" dirty="0"/>
              <a:t>•	listen and reflect on a piece of orchestral music</a:t>
            </a:r>
          </a:p>
          <a:p>
            <a:pPr lvl="0"/>
            <a:r>
              <a:rPr lang="en-GB" sz="2000" b="0" dirty="0"/>
              <a:t>•	invent their own musical motifs and structure them into a </a:t>
            </a:r>
            <a:r>
              <a:rPr lang="en-GB" sz="2000" b="0" dirty="0" smtClean="0"/>
              <a:t>	piece</a:t>
            </a:r>
            <a:endParaRPr lang="en-GB" sz="2000" b="0" dirty="0"/>
          </a:p>
          <a:p>
            <a:pPr lvl="0"/>
            <a:r>
              <a:rPr lang="en-GB" sz="2000" b="0" dirty="0" smtClean="0"/>
              <a:t>•</a:t>
            </a:r>
            <a:r>
              <a:rPr lang="en-GB" sz="2000" b="0" dirty="0"/>
              <a:t>	perform </a:t>
            </a:r>
            <a:r>
              <a:rPr lang="en-GB" sz="2000" b="0" dirty="0" smtClean="0"/>
              <a:t>as an ensemble</a:t>
            </a:r>
          </a:p>
          <a:p>
            <a:pPr lvl="0"/>
            <a:r>
              <a:rPr lang="en-GB" sz="2000" b="0" dirty="0" smtClean="0"/>
              <a:t>•</a:t>
            </a:r>
            <a:r>
              <a:rPr lang="en-GB" sz="2000" b="0" dirty="0"/>
              <a:t>	learn musical language appropriate to the task</a:t>
            </a:r>
          </a:p>
        </p:txBody>
      </p:sp>
      <p:sp>
        <p:nvSpPr>
          <p:cNvPr id="4" name="Footer Placeholder 3"/>
          <p:cNvSpPr>
            <a:spLocks noGrp="1"/>
          </p:cNvSpPr>
          <p:nvPr>
            <p:ph type="ftr" sz="quarter" idx="11"/>
          </p:nvPr>
        </p:nvSpPr>
        <p:spPr/>
        <p:txBody>
          <a:bodyPr/>
          <a:lstStyle/>
          <a:p>
            <a:r>
              <a:rPr lang="en-US" dirty="0" smtClean="0">
                <a:solidFill>
                  <a:schemeClr val="bg1">
                    <a:lumMod val="75000"/>
                  </a:schemeClr>
                </a:solidFill>
              </a:rPr>
              <a:t>Copyright </a:t>
            </a:r>
            <a:r>
              <a:rPr lang="en-US" dirty="0" smtClean="0"/>
              <a:t>: Words - </a:t>
            </a:r>
            <a:r>
              <a:rPr lang="en-US" dirty="0" smtClean="0">
                <a:solidFill>
                  <a:schemeClr val="bg1">
                    <a:lumMod val="75000"/>
                  </a:schemeClr>
                </a:solidFill>
              </a:rPr>
              <a:t>Rachel Leach, Design - BBC</a:t>
            </a:r>
            <a:endParaRPr lang="en-US" dirty="0">
              <a:solidFill>
                <a:schemeClr val="bg1">
                  <a:lumMod val="75000"/>
                </a:schemeClr>
              </a:solidFill>
            </a:endParaRPr>
          </a:p>
        </p:txBody>
      </p:sp>
      <p:sp>
        <p:nvSpPr>
          <p:cNvPr id="5" name="Slide Number Placeholder 4"/>
          <p:cNvSpPr>
            <a:spLocks noGrp="1"/>
          </p:cNvSpPr>
          <p:nvPr>
            <p:ph type="sldNum" sz="quarter" idx="12"/>
          </p:nvPr>
        </p:nvSpPr>
        <p:spPr/>
        <p:txBody>
          <a:bodyPr/>
          <a:lstStyle/>
          <a:p>
            <a:pPr algn="l"/>
            <a:fld id="{FCCA3061-2AE2-5E4F-A955-D3D92C168D6F}" type="slidenum">
              <a:rPr lang="en-US" smtClean="0"/>
              <a:pPr algn="l"/>
              <a:t>2</a:t>
            </a:fld>
            <a:endParaRPr lang="en-US" dirty="0"/>
          </a:p>
        </p:txBody>
      </p:sp>
      <p:sp>
        <p:nvSpPr>
          <p:cNvPr id="6" name="Date Placeholder 5"/>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14297917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dirty="0" smtClean="0"/>
              <a:t>LESSON 4</a:t>
            </a:r>
            <a:endParaRPr lang="en-US" dirty="0"/>
          </a:p>
        </p:txBody>
      </p:sp>
      <p:sp>
        <p:nvSpPr>
          <p:cNvPr id="3" name="Footer Placeholder 2"/>
          <p:cNvSpPr>
            <a:spLocks noGrp="1"/>
          </p:cNvSpPr>
          <p:nvPr>
            <p:ph type="ftr" sz="quarter" idx="3"/>
          </p:nvPr>
        </p:nvSpPr>
        <p:spPr/>
        <p:txBody>
          <a:bodyPr/>
          <a:lstStyle/>
          <a:p>
            <a:r>
              <a:rPr lang="en-US" dirty="0"/>
              <a:t>Copyright : Words - Rachel Leach, Design - BBC</a:t>
            </a:r>
          </a:p>
        </p:txBody>
      </p:sp>
      <p:sp>
        <p:nvSpPr>
          <p:cNvPr id="4" name="Slide Number Placeholder 3"/>
          <p:cNvSpPr>
            <a:spLocks noGrp="1"/>
          </p:cNvSpPr>
          <p:nvPr>
            <p:ph type="sldNum" sz="quarter" idx="4"/>
          </p:nvPr>
        </p:nvSpPr>
        <p:spPr/>
        <p:txBody>
          <a:bodyPr/>
          <a:lstStyle/>
          <a:p>
            <a:pPr algn="l"/>
            <a:fld id="{FCCA3061-2AE2-5E4F-A955-D3D92C168D6F}" type="slidenum">
              <a:rPr lang="en-US" smtClean="0"/>
              <a:pPr algn="l"/>
              <a:t>20</a:t>
            </a:fld>
            <a:endParaRPr lang="en-US" dirty="0"/>
          </a:p>
        </p:txBody>
      </p:sp>
      <p:sp>
        <p:nvSpPr>
          <p:cNvPr id="5" name="Title 4"/>
          <p:cNvSpPr>
            <a:spLocks noGrp="1"/>
          </p:cNvSpPr>
          <p:nvPr>
            <p:ph type="title"/>
          </p:nvPr>
        </p:nvSpPr>
        <p:spPr>
          <a:xfrm>
            <a:off x="134586" y="3205314"/>
            <a:ext cx="9202995" cy="1042635"/>
          </a:xfrm>
        </p:spPr>
        <p:txBody>
          <a:bodyPr>
            <a:noAutofit/>
          </a:bodyPr>
          <a:lstStyle/>
          <a:p>
            <a:pPr algn="ctr"/>
            <a:r>
              <a:rPr lang="en-GB" sz="3600" b="0" dirty="0"/>
              <a:t>Peer </a:t>
            </a:r>
            <a:r>
              <a:rPr lang="en-GB" sz="3600" b="0" dirty="0" err="1"/>
              <a:t>Gynt</a:t>
            </a:r>
            <a:r>
              <a:rPr lang="en-GB" sz="3600" b="0" dirty="0"/>
              <a:t> Suite No 1, Track 1: </a:t>
            </a:r>
            <a:r>
              <a:rPr lang="en-GB" sz="3600" b="0" dirty="0" smtClean="0"/>
              <a:t>Morning</a:t>
            </a:r>
            <a:endParaRPr lang="en-GB" sz="3600" b="0" dirty="0"/>
          </a:p>
        </p:txBody>
      </p:sp>
      <p:sp>
        <p:nvSpPr>
          <p:cNvPr id="7" name="Title 4"/>
          <p:cNvSpPr txBox="1">
            <a:spLocks/>
          </p:cNvSpPr>
          <p:nvPr/>
        </p:nvSpPr>
        <p:spPr>
          <a:xfrm>
            <a:off x="3598606" y="2078688"/>
            <a:ext cx="1907458" cy="104263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1" i="0" kern="1200" baseline="0">
                <a:solidFill>
                  <a:schemeClr val="tx1"/>
                </a:solidFill>
                <a:latin typeface="+mj-lt"/>
                <a:ea typeface="+mj-ea"/>
                <a:cs typeface="+mj-cs"/>
              </a:defRPr>
            </a:lvl1pPr>
          </a:lstStyle>
          <a:p>
            <a:pPr algn="ctr"/>
            <a:r>
              <a:rPr lang="en-GB" sz="5400" dirty="0" smtClean="0"/>
              <a:t>Listen</a:t>
            </a:r>
            <a:endParaRPr lang="en-GB" sz="5400" dirty="0"/>
          </a:p>
        </p:txBody>
      </p:sp>
    </p:spTree>
    <p:extLst>
      <p:ext uri="{BB962C8B-B14F-4D97-AF65-F5344CB8AC3E}">
        <p14:creationId xmlns:p14="http://schemas.microsoft.com/office/powerpoint/2010/main" val="7652451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944563" y="2859338"/>
            <a:ext cx="7023100" cy="1370012"/>
          </a:xfrm>
        </p:spPr>
        <p:txBody>
          <a:bodyPr/>
          <a:lstStyle/>
          <a:p>
            <a:pPr algn="ctr"/>
            <a:r>
              <a:rPr lang="en-GB" sz="4000" dirty="0" smtClean="0"/>
              <a:t>Lesson 5</a:t>
            </a:r>
          </a:p>
          <a:p>
            <a:pPr algn="ctr"/>
            <a:r>
              <a:rPr lang="en-US" dirty="0"/>
              <a:t>Storytelling</a:t>
            </a:r>
            <a:endParaRPr lang="en-GB" dirty="0"/>
          </a:p>
        </p:txBody>
      </p:sp>
      <p:sp>
        <p:nvSpPr>
          <p:cNvPr id="4" name="Text Placeholder 3"/>
          <p:cNvSpPr>
            <a:spLocks noGrp="1"/>
          </p:cNvSpPr>
          <p:nvPr>
            <p:ph type="body" sz="quarter" idx="15"/>
          </p:nvPr>
        </p:nvSpPr>
        <p:spPr/>
        <p:txBody>
          <a:bodyPr/>
          <a:lstStyle/>
          <a:p>
            <a:pPr algn="ctr"/>
            <a:r>
              <a:rPr lang="en-GB" sz="1000" dirty="0" smtClean="0"/>
              <a:t>Copyright Rachel Leach &amp; BBC</a:t>
            </a:r>
            <a:endParaRPr lang="en-GB" sz="1000" dirty="0"/>
          </a:p>
        </p:txBody>
      </p:sp>
    </p:spTree>
    <p:extLst>
      <p:ext uri="{BB962C8B-B14F-4D97-AF65-F5344CB8AC3E}">
        <p14:creationId xmlns:p14="http://schemas.microsoft.com/office/powerpoint/2010/main" val="28842316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dirty="0"/>
              <a:t>LESSON 5</a:t>
            </a:r>
          </a:p>
        </p:txBody>
      </p:sp>
      <p:sp>
        <p:nvSpPr>
          <p:cNvPr id="3" name="Footer Placeholder 2"/>
          <p:cNvSpPr>
            <a:spLocks noGrp="1"/>
          </p:cNvSpPr>
          <p:nvPr>
            <p:ph type="ftr" sz="quarter" idx="3"/>
          </p:nvPr>
        </p:nvSpPr>
        <p:spPr/>
        <p:txBody>
          <a:bodyPr/>
          <a:lstStyle/>
          <a:p>
            <a:r>
              <a:rPr lang="en-US" dirty="0"/>
              <a:t>Copyright : Words - Rachel Leach, Design - BBC</a:t>
            </a:r>
          </a:p>
        </p:txBody>
      </p:sp>
      <p:sp>
        <p:nvSpPr>
          <p:cNvPr id="4" name="Slide Number Placeholder 3"/>
          <p:cNvSpPr>
            <a:spLocks noGrp="1"/>
          </p:cNvSpPr>
          <p:nvPr>
            <p:ph type="sldNum" sz="quarter" idx="4"/>
          </p:nvPr>
        </p:nvSpPr>
        <p:spPr/>
        <p:txBody>
          <a:bodyPr/>
          <a:lstStyle/>
          <a:p>
            <a:pPr algn="l"/>
            <a:fld id="{FCCA3061-2AE2-5E4F-A955-D3D92C168D6F}" type="slidenum">
              <a:rPr lang="en-US" smtClean="0"/>
              <a:pPr algn="l"/>
              <a:t>22</a:t>
            </a:fld>
            <a:endParaRPr lang="en-US" dirty="0"/>
          </a:p>
        </p:txBody>
      </p:sp>
      <p:sp>
        <p:nvSpPr>
          <p:cNvPr id="10" name="Title 4"/>
          <p:cNvSpPr txBox="1">
            <a:spLocks/>
          </p:cNvSpPr>
          <p:nvPr/>
        </p:nvSpPr>
        <p:spPr>
          <a:xfrm>
            <a:off x="1074590" y="1455539"/>
            <a:ext cx="6530662" cy="93744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b="1" i="0" kern="1200" baseline="0">
                <a:solidFill>
                  <a:schemeClr val="tx1"/>
                </a:solidFill>
                <a:latin typeface="+mj-lt"/>
                <a:ea typeface="+mj-ea"/>
                <a:cs typeface="+mj-cs"/>
              </a:defRPr>
            </a:lvl1pPr>
          </a:lstStyle>
          <a:p>
            <a:pPr algn="ctr"/>
            <a:r>
              <a:rPr lang="en-GB" sz="4000" dirty="0" smtClean="0"/>
              <a:t>Recap</a:t>
            </a:r>
            <a:endParaRPr lang="en-GB" sz="4000" dirty="0"/>
          </a:p>
        </p:txBody>
      </p:sp>
      <p:sp>
        <p:nvSpPr>
          <p:cNvPr id="11" name="Content Placeholder 5"/>
          <p:cNvSpPr txBox="1">
            <a:spLocks/>
          </p:cNvSpPr>
          <p:nvPr/>
        </p:nvSpPr>
        <p:spPr>
          <a:xfrm>
            <a:off x="759468" y="2538146"/>
            <a:ext cx="7578288" cy="3264976"/>
          </a:xfrm>
          <a:prstGeom prst="rect">
            <a:avLst/>
          </a:prstGeom>
        </p:spPr>
        <p:txBody>
          <a:bodyPr>
            <a:normAutofit fontScale="92500"/>
          </a:bodyPr>
          <a:lstStyle>
            <a:lvl1pPr marL="0" indent="0" algn="l" defTabSz="457200" rtl="0" eaLnBrk="1" latinLnBrk="0" hangingPunct="1">
              <a:spcBef>
                <a:spcPct val="20000"/>
              </a:spcBef>
              <a:buFontTx/>
              <a:buNone/>
              <a:defRPr sz="2800" b="1" i="0" kern="1200" baseline="0">
                <a:solidFill>
                  <a:schemeClr val="tx1"/>
                </a:solidFill>
                <a:latin typeface="+mj-lt"/>
                <a:ea typeface="+mn-ea"/>
                <a:cs typeface="Calibre Semibold"/>
              </a:defRPr>
            </a:lvl1pPr>
            <a:lvl2pPr marL="0" indent="0" algn="l" defTabSz="457200" rtl="0" eaLnBrk="1" latinLnBrk="0" hangingPunct="1">
              <a:spcBef>
                <a:spcPct val="20000"/>
              </a:spcBef>
              <a:buFontTx/>
              <a:buNone/>
              <a:defRPr sz="2400" b="0" i="0" kern="1200" baseline="0">
                <a:solidFill>
                  <a:schemeClr val="tx1"/>
                </a:solidFill>
                <a:latin typeface="+mn-lt"/>
                <a:ea typeface="+mn-ea"/>
                <a:cs typeface="Calibre Regular"/>
              </a:defRPr>
            </a:lvl2pPr>
            <a:lvl3pPr marL="342900" indent="-342900" algn="l" defTabSz="457200" rtl="0" eaLnBrk="1" latinLnBrk="0" hangingPunct="1">
              <a:spcBef>
                <a:spcPct val="20000"/>
              </a:spcBef>
              <a:buFont typeface="Wingdings" charset="2"/>
              <a:buChar char="§"/>
              <a:defRPr sz="2400" b="0" i="0" kern="1200" baseline="0">
                <a:solidFill>
                  <a:schemeClr val="tx1"/>
                </a:solidFill>
                <a:latin typeface="+mn-lt"/>
                <a:ea typeface="+mn-ea"/>
                <a:cs typeface="Calibre Regular"/>
              </a:defRPr>
            </a:lvl3pPr>
            <a:lvl4pPr marL="0" indent="0" algn="l" defTabSz="457200" rtl="0" eaLnBrk="1" latinLnBrk="0" hangingPunct="1">
              <a:spcBef>
                <a:spcPct val="20000"/>
              </a:spcBef>
              <a:buFontTx/>
              <a:buNone/>
              <a:defRPr sz="1600" b="1" i="0" kern="1200" baseline="0">
                <a:solidFill>
                  <a:schemeClr val="tx1"/>
                </a:solidFill>
                <a:latin typeface="+mj-lt"/>
                <a:ea typeface="+mn-ea"/>
                <a:cs typeface="Calibre Regular"/>
              </a:defRPr>
            </a:lvl4pPr>
            <a:lvl5pPr marL="0" indent="0" algn="l" defTabSz="457200" rtl="0" eaLnBrk="1" latinLnBrk="0" hangingPunct="1">
              <a:spcBef>
                <a:spcPct val="20000"/>
              </a:spcBef>
              <a:buFontTx/>
              <a:buNone/>
              <a:defRPr sz="1600" b="0" i="0" kern="1200" baseline="0">
                <a:solidFill>
                  <a:schemeClr val="tx1"/>
                </a:solidFill>
                <a:latin typeface="+mn-lt"/>
                <a:ea typeface="+mn-ea"/>
                <a:cs typeface="Calibre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3600" b="0" dirty="0"/>
              <a:t>•	Peer </a:t>
            </a:r>
            <a:r>
              <a:rPr lang="en-GB" sz="3600" b="0" dirty="0" err="1" smtClean="0"/>
              <a:t>Gynt</a:t>
            </a:r>
            <a:endParaRPr lang="en-GB" sz="3600" b="0" dirty="0" smtClean="0"/>
          </a:p>
          <a:p>
            <a:r>
              <a:rPr lang="en-GB" sz="3600" b="0" dirty="0" smtClean="0"/>
              <a:t>•</a:t>
            </a:r>
            <a:r>
              <a:rPr lang="en-GB" sz="3600" b="0" dirty="0"/>
              <a:t>	His mum, </a:t>
            </a:r>
            <a:r>
              <a:rPr lang="en-GB" sz="3600" b="0" dirty="0" err="1" smtClean="0"/>
              <a:t>Ase</a:t>
            </a:r>
            <a:endParaRPr lang="en-GB" sz="3600" b="0" dirty="0" smtClean="0"/>
          </a:p>
          <a:p>
            <a:r>
              <a:rPr lang="en-GB" sz="3600" b="0" dirty="0" smtClean="0"/>
              <a:t>•</a:t>
            </a:r>
            <a:r>
              <a:rPr lang="en-GB" sz="3600" b="0" dirty="0"/>
              <a:t>	His girlfriend, </a:t>
            </a:r>
            <a:r>
              <a:rPr lang="en-GB" sz="3600" b="0" dirty="0" err="1"/>
              <a:t>Anitra</a:t>
            </a:r>
            <a:endParaRPr lang="en-GB" sz="3600" b="0" dirty="0"/>
          </a:p>
          <a:p>
            <a:r>
              <a:rPr lang="en-GB" sz="3600" b="0" dirty="0"/>
              <a:t>•	Sunrise</a:t>
            </a:r>
          </a:p>
          <a:p>
            <a:r>
              <a:rPr lang="en-GB" sz="3600" b="0" dirty="0"/>
              <a:t>•	The scary Mountain King in his ‘palace’</a:t>
            </a:r>
          </a:p>
        </p:txBody>
      </p:sp>
    </p:spTree>
    <p:extLst>
      <p:ext uri="{BB962C8B-B14F-4D97-AF65-F5344CB8AC3E}">
        <p14:creationId xmlns:p14="http://schemas.microsoft.com/office/powerpoint/2010/main" val="39587636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dirty="0"/>
              <a:t>LESSON 5</a:t>
            </a:r>
          </a:p>
        </p:txBody>
      </p:sp>
      <p:sp>
        <p:nvSpPr>
          <p:cNvPr id="3" name="Footer Placeholder 2"/>
          <p:cNvSpPr>
            <a:spLocks noGrp="1"/>
          </p:cNvSpPr>
          <p:nvPr>
            <p:ph type="ftr" sz="quarter" idx="3"/>
          </p:nvPr>
        </p:nvSpPr>
        <p:spPr/>
        <p:txBody>
          <a:bodyPr/>
          <a:lstStyle/>
          <a:p>
            <a:r>
              <a:rPr lang="en-US" dirty="0"/>
              <a:t>Copyright : Words - Rachel Leach, Design - BBC</a:t>
            </a:r>
          </a:p>
        </p:txBody>
      </p:sp>
      <p:sp>
        <p:nvSpPr>
          <p:cNvPr id="4" name="Slide Number Placeholder 3"/>
          <p:cNvSpPr>
            <a:spLocks noGrp="1"/>
          </p:cNvSpPr>
          <p:nvPr>
            <p:ph type="sldNum" sz="quarter" idx="4"/>
          </p:nvPr>
        </p:nvSpPr>
        <p:spPr/>
        <p:txBody>
          <a:bodyPr/>
          <a:lstStyle/>
          <a:p>
            <a:pPr algn="l"/>
            <a:fld id="{FCCA3061-2AE2-5E4F-A955-D3D92C168D6F}" type="slidenum">
              <a:rPr lang="en-US" smtClean="0"/>
              <a:pPr algn="l"/>
              <a:t>23</a:t>
            </a:fld>
            <a:endParaRPr lang="en-US" dirty="0"/>
          </a:p>
        </p:txBody>
      </p:sp>
      <p:sp>
        <p:nvSpPr>
          <p:cNvPr id="10" name="Title 4"/>
          <p:cNvSpPr txBox="1">
            <a:spLocks/>
          </p:cNvSpPr>
          <p:nvPr/>
        </p:nvSpPr>
        <p:spPr>
          <a:xfrm>
            <a:off x="705739" y="1479550"/>
            <a:ext cx="7936815" cy="48768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b="1" i="0" kern="1200" baseline="0">
                <a:solidFill>
                  <a:schemeClr val="tx1"/>
                </a:solidFill>
                <a:latin typeface="+mj-lt"/>
                <a:ea typeface="+mj-ea"/>
                <a:cs typeface="+mj-cs"/>
              </a:defRPr>
            </a:lvl1pPr>
          </a:lstStyle>
          <a:p>
            <a:r>
              <a:rPr lang="en-GB" sz="4000" b="0" dirty="0" smtClean="0"/>
              <a:t>Group 1: </a:t>
            </a:r>
            <a:r>
              <a:rPr lang="en-GB" sz="4000" b="0" dirty="0" err="1" smtClean="0"/>
              <a:t>Ase</a:t>
            </a:r>
            <a:endParaRPr lang="en-GB" sz="4000" b="0" dirty="0" smtClean="0"/>
          </a:p>
          <a:p>
            <a:endParaRPr lang="en-GB" sz="2400" b="0" dirty="0" smtClean="0"/>
          </a:p>
          <a:p>
            <a:r>
              <a:rPr lang="en-GB" sz="4000" b="0" dirty="0" smtClean="0"/>
              <a:t>Group 2: </a:t>
            </a:r>
            <a:r>
              <a:rPr lang="en-GB" sz="4000" b="0" dirty="0" err="1" smtClean="0"/>
              <a:t>Anitra</a:t>
            </a:r>
            <a:endParaRPr lang="en-GB" sz="4000" b="0" dirty="0" smtClean="0"/>
          </a:p>
          <a:p>
            <a:endParaRPr lang="en-GB" sz="2400" b="0" dirty="0" smtClean="0"/>
          </a:p>
          <a:p>
            <a:r>
              <a:rPr lang="en-GB" sz="4000" b="0" dirty="0" smtClean="0"/>
              <a:t>Group 3: Sunrise</a:t>
            </a:r>
          </a:p>
          <a:p>
            <a:endParaRPr lang="en-GB" sz="2400" b="0" dirty="0" smtClean="0"/>
          </a:p>
          <a:p>
            <a:r>
              <a:rPr lang="en-GB" sz="4000" b="0" dirty="0" smtClean="0"/>
              <a:t>Group 4: Peer </a:t>
            </a:r>
            <a:r>
              <a:rPr lang="en-GB" sz="4000" b="0" dirty="0" err="1" smtClean="0"/>
              <a:t>Gynt</a:t>
            </a:r>
            <a:r>
              <a:rPr lang="en-GB" sz="4000" b="0" dirty="0" smtClean="0"/>
              <a:t>       ?????</a:t>
            </a:r>
          </a:p>
        </p:txBody>
      </p:sp>
      <p:sp>
        <p:nvSpPr>
          <p:cNvPr id="12" name="Title 4"/>
          <p:cNvSpPr txBox="1">
            <a:spLocks/>
          </p:cNvSpPr>
          <p:nvPr/>
        </p:nvSpPr>
        <p:spPr>
          <a:xfrm>
            <a:off x="1556509" y="1072080"/>
            <a:ext cx="6530662" cy="93744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b="1" i="0" kern="1200" baseline="0">
                <a:solidFill>
                  <a:schemeClr val="tx1"/>
                </a:solidFill>
                <a:latin typeface="+mj-lt"/>
                <a:ea typeface="+mj-ea"/>
                <a:cs typeface="+mj-cs"/>
              </a:defRPr>
            </a:lvl1pPr>
          </a:lstStyle>
          <a:p>
            <a:pPr algn="ctr"/>
            <a:r>
              <a:rPr lang="en-GB" sz="4000" dirty="0" smtClean="0"/>
              <a:t>Create a story</a:t>
            </a:r>
            <a:endParaRPr lang="en-GB" sz="4000" dirty="0"/>
          </a:p>
        </p:txBody>
      </p:sp>
      <p:pic>
        <p:nvPicPr>
          <p:cNvPr id="17" name="Picture 16"/>
          <p:cNvPicPr/>
          <p:nvPr/>
        </p:nvPicPr>
        <p:blipFill>
          <a:blip r:embed="rId3" cstate="print">
            <a:extLst>
              <a:ext uri="{28A0092B-C50C-407E-A947-70E740481C1C}">
                <a14:useLocalDpi xmlns:a14="http://schemas.microsoft.com/office/drawing/2010/main" val="0"/>
              </a:ext>
            </a:extLst>
          </a:blip>
          <a:stretch>
            <a:fillRect/>
          </a:stretch>
        </p:blipFill>
        <p:spPr>
          <a:xfrm>
            <a:off x="3938984" y="2202834"/>
            <a:ext cx="4418433" cy="633566"/>
          </a:xfrm>
          <a:prstGeom prst="rect">
            <a:avLst/>
          </a:prstGeom>
        </p:spPr>
      </p:pic>
      <p:pic>
        <p:nvPicPr>
          <p:cNvPr id="18" name="Picture 17"/>
          <p:cNvPicPr/>
          <p:nvPr/>
        </p:nvPicPr>
        <p:blipFill>
          <a:blip r:embed="rId4" cstate="print">
            <a:extLst>
              <a:ext uri="{28A0092B-C50C-407E-A947-70E740481C1C}">
                <a14:useLocalDpi xmlns:a14="http://schemas.microsoft.com/office/drawing/2010/main" val="0"/>
              </a:ext>
            </a:extLst>
          </a:blip>
          <a:stretch>
            <a:fillRect/>
          </a:stretch>
        </p:blipFill>
        <p:spPr>
          <a:xfrm>
            <a:off x="4363372" y="3128298"/>
            <a:ext cx="2843673" cy="789652"/>
          </a:xfrm>
          <a:prstGeom prst="rect">
            <a:avLst/>
          </a:prstGeom>
        </p:spPr>
      </p:pic>
      <p:pic>
        <p:nvPicPr>
          <p:cNvPr id="19" name="Picture 18"/>
          <p:cNvPicPr/>
          <p:nvPr/>
        </p:nvPicPr>
        <p:blipFill>
          <a:blip r:embed="rId5" cstate="print">
            <a:extLst>
              <a:ext uri="{28A0092B-C50C-407E-A947-70E740481C1C}">
                <a14:useLocalDpi xmlns:a14="http://schemas.microsoft.com/office/drawing/2010/main" val="0"/>
              </a:ext>
            </a:extLst>
          </a:blip>
          <a:stretch>
            <a:fillRect/>
          </a:stretch>
        </p:blipFill>
        <p:spPr>
          <a:xfrm>
            <a:off x="4584870" y="4095749"/>
            <a:ext cx="3280935" cy="667774"/>
          </a:xfrm>
          <a:prstGeom prst="rect">
            <a:avLst/>
          </a:prstGeom>
        </p:spPr>
      </p:pic>
    </p:spTree>
    <p:extLst>
      <p:ext uri="{BB962C8B-B14F-4D97-AF65-F5344CB8AC3E}">
        <p14:creationId xmlns:p14="http://schemas.microsoft.com/office/powerpoint/2010/main" val="33879257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944563" y="2859338"/>
            <a:ext cx="7023100" cy="1370012"/>
          </a:xfrm>
        </p:spPr>
        <p:txBody>
          <a:bodyPr/>
          <a:lstStyle/>
          <a:p>
            <a:pPr algn="ctr"/>
            <a:r>
              <a:rPr lang="en-GB" sz="4000" dirty="0" smtClean="0"/>
              <a:t>Lesson </a:t>
            </a:r>
            <a:r>
              <a:rPr lang="en-GB" sz="4000" dirty="0"/>
              <a:t>6</a:t>
            </a:r>
            <a:endParaRPr lang="en-GB" sz="4000" dirty="0" smtClean="0"/>
          </a:p>
          <a:p>
            <a:pPr algn="ctr"/>
            <a:r>
              <a:rPr lang="en-US" dirty="0"/>
              <a:t>Tell the whole story!</a:t>
            </a:r>
            <a:endParaRPr lang="en-GB" dirty="0"/>
          </a:p>
        </p:txBody>
      </p:sp>
      <p:sp>
        <p:nvSpPr>
          <p:cNvPr id="4" name="Text Placeholder 3"/>
          <p:cNvSpPr>
            <a:spLocks noGrp="1"/>
          </p:cNvSpPr>
          <p:nvPr>
            <p:ph type="body" sz="quarter" idx="15"/>
          </p:nvPr>
        </p:nvSpPr>
        <p:spPr/>
        <p:txBody>
          <a:bodyPr/>
          <a:lstStyle/>
          <a:p>
            <a:pPr algn="ctr"/>
            <a:r>
              <a:rPr lang="en-GB" sz="1000" dirty="0" smtClean="0"/>
              <a:t>Copyright Rachel Leach &amp; BBC</a:t>
            </a:r>
            <a:endParaRPr lang="en-GB" sz="1000" dirty="0"/>
          </a:p>
        </p:txBody>
      </p:sp>
    </p:spTree>
    <p:extLst>
      <p:ext uri="{BB962C8B-B14F-4D97-AF65-F5344CB8AC3E}">
        <p14:creationId xmlns:p14="http://schemas.microsoft.com/office/powerpoint/2010/main" val="28775898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dirty="0"/>
              <a:t>LESSON 6</a:t>
            </a:r>
          </a:p>
        </p:txBody>
      </p:sp>
      <p:sp>
        <p:nvSpPr>
          <p:cNvPr id="3" name="Footer Placeholder 2"/>
          <p:cNvSpPr>
            <a:spLocks noGrp="1"/>
          </p:cNvSpPr>
          <p:nvPr>
            <p:ph type="ftr" sz="quarter" idx="3"/>
          </p:nvPr>
        </p:nvSpPr>
        <p:spPr/>
        <p:txBody>
          <a:bodyPr/>
          <a:lstStyle/>
          <a:p>
            <a:r>
              <a:rPr lang="en-US" dirty="0"/>
              <a:t>Copyright : Words - Rachel Leach, Design - BBC</a:t>
            </a:r>
          </a:p>
        </p:txBody>
      </p:sp>
      <p:sp>
        <p:nvSpPr>
          <p:cNvPr id="4" name="Slide Number Placeholder 3"/>
          <p:cNvSpPr>
            <a:spLocks noGrp="1"/>
          </p:cNvSpPr>
          <p:nvPr>
            <p:ph type="sldNum" sz="quarter" idx="4"/>
          </p:nvPr>
        </p:nvSpPr>
        <p:spPr/>
        <p:txBody>
          <a:bodyPr/>
          <a:lstStyle/>
          <a:p>
            <a:pPr algn="l"/>
            <a:fld id="{FCCA3061-2AE2-5E4F-A955-D3D92C168D6F}" type="slidenum">
              <a:rPr lang="en-US" smtClean="0"/>
              <a:pPr algn="l"/>
              <a:t>25</a:t>
            </a:fld>
            <a:endParaRPr lang="en-US" dirty="0"/>
          </a:p>
        </p:txBody>
      </p:sp>
      <p:sp>
        <p:nvSpPr>
          <p:cNvPr id="5" name="Title 4"/>
          <p:cNvSpPr>
            <a:spLocks noGrp="1"/>
          </p:cNvSpPr>
          <p:nvPr>
            <p:ph type="title"/>
          </p:nvPr>
        </p:nvSpPr>
        <p:spPr>
          <a:xfrm>
            <a:off x="1214696" y="1376102"/>
            <a:ext cx="7012582" cy="937442"/>
          </a:xfrm>
        </p:spPr>
        <p:txBody>
          <a:bodyPr>
            <a:normAutofit/>
          </a:bodyPr>
          <a:lstStyle/>
          <a:p>
            <a:pPr algn="ctr"/>
            <a:r>
              <a:rPr lang="en-GB" sz="4000" dirty="0" smtClean="0"/>
              <a:t>Let’s perform!</a:t>
            </a:r>
            <a:endParaRPr lang="en-GB" sz="4000" dirty="0"/>
          </a:p>
        </p:txBody>
      </p:sp>
      <p:pic>
        <p:nvPicPr>
          <p:cNvPr id="14338" name="Picture 2" descr="C:\Users\tenpib01\AppData\Local\Microsoft\Windows\Temporary Internet Files\Content.IE5\NV2CCM0Z\teatro_o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1354" y="2592335"/>
            <a:ext cx="3805083" cy="3353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6212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endParaRPr lang="en-US" dirty="0"/>
          </a:p>
        </p:txBody>
      </p:sp>
      <p:sp>
        <p:nvSpPr>
          <p:cNvPr id="3" name="Footer Placeholder 2"/>
          <p:cNvSpPr>
            <a:spLocks noGrp="1"/>
          </p:cNvSpPr>
          <p:nvPr>
            <p:ph type="ftr" sz="quarter" idx="3"/>
          </p:nvPr>
        </p:nvSpPr>
        <p:spPr/>
        <p:txBody>
          <a:bodyPr/>
          <a:lstStyle/>
          <a:p>
            <a:r>
              <a:rPr lang="en-US" dirty="0"/>
              <a:t>Copyright : Words - Rachel Leach, Design - BBC</a:t>
            </a:r>
          </a:p>
        </p:txBody>
      </p:sp>
      <p:sp>
        <p:nvSpPr>
          <p:cNvPr id="4" name="Slide Number Placeholder 3"/>
          <p:cNvSpPr>
            <a:spLocks noGrp="1"/>
          </p:cNvSpPr>
          <p:nvPr>
            <p:ph type="sldNum" sz="quarter" idx="4"/>
          </p:nvPr>
        </p:nvSpPr>
        <p:spPr/>
        <p:txBody>
          <a:bodyPr/>
          <a:lstStyle/>
          <a:p>
            <a:pPr algn="l"/>
            <a:fld id="{FCCA3061-2AE2-5E4F-A955-D3D92C168D6F}" type="slidenum">
              <a:rPr lang="en-US" smtClean="0"/>
              <a:pPr algn="l"/>
              <a:t>26</a:t>
            </a:fld>
            <a:endParaRPr lang="en-US" dirty="0"/>
          </a:p>
        </p:txBody>
      </p:sp>
      <p:sp>
        <p:nvSpPr>
          <p:cNvPr id="5" name="Title 4"/>
          <p:cNvSpPr>
            <a:spLocks noGrp="1"/>
          </p:cNvSpPr>
          <p:nvPr>
            <p:ph type="title"/>
          </p:nvPr>
        </p:nvSpPr>
        <p:spPr/>
        <p:txBody>
          <a:bodyPr>
            <a:normAutofit fontScale="90000"/>
          </a:bodyPr>
          <a:lstStyle/>
          <a:p>
            <a:r>
              <a:rPr lang="en-GB" dirty="0" smtClean="0"/>
              <a:t>Taking it further – cross-curricular activities</a:t>
            </a:r>
            <a:endParaRPr lang="en-GB" dirty="0"/>
          </a:p>
        </p:txBody>
      </p:sp>
      <p:sp>
        <p:nvSpPr>
          <p:cNvPr id="6" name="Content Placeholder 5"/>
          <p:cNvSpPr>
            <a:spLocks noGrp="1"/>
          </p:cNvSpPr>
          <p:nvPr>
            <p:ph idx="1"/>
          </p:nvPr>
        </p:nvSpPr>
        <p:spPr>
          <a:xfrm>
            <a:off x="1074589" y="2194594"/>
            <a:ext cx="7007527" cy="4147212"/>
          </a:xfrm>
        </p:spPr>
        <p:txBody>
          <a:bodyPr>
            <a:normAutofit fontScale="92500" lnSpcReduction="20000"/>
          </a:bodyPr>
          <a:lstStyle/>
          <a:p>
            <a:r>
              <a:rPr lang="en-GB" dirty="0">
                <a:ea typeface="Abadi MT Condensed Light"/>
                <a:cs typeface="Abadi MT Condensed Light"/>
              </a:rPr>
              <a:t>LISTENING</a:t>
            </a:r>
            <a:r>
              <a:rPr lang="en-GB" sz="2400" dirty="0">
                <a:ea typeface="Abadi MT Condensed Light"/>
                <a:cs typeface="Abadi MT Condensed Light"/>
              </a:rPr>
              <a:t>:</a:t>
            </a:r>
            <a:r>
              <a:rPr lang="en-GB" sz="2400" b="0" dirty="0">
                <a:ea typeface="Abadi MT Condensed Light"/>
                <a:cs typeface="Abadi MT Condensed Light"/>
              </a:rPr>
              <a:t> Grieg created a 2nd suite of music from Peer </a:t>
            </a:r>
            <a:r>
              <a:rPr lang="en-GB" sz="2400" b="0" dirty="0" err="1">
                <a:ea typeface="Abadi MT Condensed Light"/>
                <a:cs typeface="Abadi MT Condensed Light"/>
              </a:rPr>
              <a:t>Gynt</a:t>
            </a:r>
            <a:r>
              <a:rPr lang="en-GB" sz="2400" b="0" dirty="0">
                <a:ea typeface="Abadi MT Condensed Light"/>
                <a:cs typeface="Abadi MT Condensed Light"/>
              </a:rPr>
              <a:t> which </a:t>
            </a:r>
            <a:r>
              <a:rPr lang="en-GB" sz="2400" b="0" dirty="0" smtClean="0">
                <a:ea typeface="Abadi MT Condensed Light"/>
                <a:cs typeface="Abadi MT Condensed Light"/>
              </a:rPr>
              <a:t>introduces </a:t>
            </a:r>
            <a:r>
              <a:rPr lang="en-GB" sz="2400" b="0" dirty="0">
                <a:ea typeface="Abadi MT Condensed Light"/>
                <a:cs typeface="Abadi MT Condensed Light"/>
              </a:rPr>
              <a:t>two new characters. R</a:t>
            </a:r>
            <a:r>
              <a:rPr lang="en-GB" sz="2400" b="0" dirty="0" smtClean="0">
                <a:ea typeface="Abadi MT Condensed Light"/>
                <a:cs typeface="Abadi MT Condensed Light"/>
              </a:rPr>
              <a:t>epeat </a:t>
            </a:r>
            <a:r>
              <a:rPr lang="en-GB" sz="2400" b="0" dirty="0">
                <a:ea typeface="Abadi MT Condensed Light"/>
                <a:cs typeface="Abadi MT Condensed Light"/>
              </a:rPr>
              <a:t>the ‘face’ exercise </a:t>
            </a:r>
            <a:r>
              <a:rPr lang="en-GB" sz="2400" b="0" dirty="0" smtClean="0">
                <a:ea typeface="Abadi MT Condensed Light"/>
                <a:cs typeface="Abadi MT Condensed Light"/>
              </a:rPr>
              <a:t>to </a:t>
            </a:r>
            <a:r>
              <a:rPr lang="en-GB" sz="2400" b="0" dirty="0">
                <a:ea typeface="Abadi MT Condensed Light"/>
                <a:cs typeface="Abadi MT Condensed Light"/>
              </a:rPr>
              <a:t>find out about Ingrid (Peer </a:t>
            </a:r>
            <a:r>
              <a:rPr lang="en-GB" sz="2400" b="0" dirty="0" err="1">
                <a:ea typeface="Abadi MT Condensed Light"/>
                <a:cs typeface="Abadi MT Condensed Light"/>
              </a:rPr>
              <a:t>Gynt</a:t>
            </a:r>
            <a:r>
              <a:rPr lang="en-GB" sz="2400" b="0" dirty="0">
                <a:ea typeface="Abadi MT Condensed Light"/>
                <a:cs typeface="Abadi MT Condensed Light"/>
              </a:rPr>
              <a:t> Suite 2 </a:t>
            </a:r>
            <a:r>
              <a:rPr lang="en-GB" sz="2400" b="0" dirty="0" smtClean="0">
                <a:ea typeface="Abadi MT Condensed Light"/>
                <a:cs typeface="Abadi MT Condensed Light"/>
              </a:rPr>
              <a:t>No. </a:t>
            </a:r>
            <a:r>
              <a:rPr lang="en-GB" sz="2400" b="0" dirty="0" smtClean="0">
                <a:ea typeface="Abadi MT Condensed Light"/>
                <a:cs typeface="Abadi MT Condensed Light"/>
              </a:rPr>
              <a:t>1 </a:t>
            </a:r>
            <a:r>
              <a:rPr lang="en-GB" sz="2400" b="0" dirty="0">
                <a:ea typeface="Abadi MT Condensed Light"/>
                <a:cs typeface="Abadi MT Condensed Light"/>
              </a:rPr>
              <a:t>and Solveig Peer </a:t>
            </a:r>
            <a:r>
              <a:rPr lang="en-GB" sz="2400" b="0" dirty="0" err="1">
                <a:ea typeface="Abadi MT Condensed Light"/>
                <a:cs typeface="Abadi MT Condensed Light"/>
              </a:rPr>
              <a:t>Gynt</a:t>
            </a:r>
            <a:r>
              <a:rPr lang="en-GB" sz="2400" b="0" dirty="0">
                <a:ea typeface="Abadi MT Condensed Light"/>
                <a:cs typeface="Abadi MT Condensed Light"/>
              </a:rPr>
              <a:t> Suite 2 </a:t>
            </a:r>
            <a:r>
              <a:rPr lang="en-GB" sz="2400" b="0" dirty="0" smtClean="0">
                <a:ea typeface="Abadi MT Condensed Light"/>
                <a:cs typeface="Abadi MT Condensed Light"/>
              </a:rPr>
              <a:t>No. </a:t>
            </a:r>
            <a:r>
              <a:rPr lang="en-GB" sz="2400" b="0" dirty="0">
                <a:ea typeface="Abadi MT Condensed Light"/>
                <a:cs typeface="Abadi MT Condensed Light"/>
              </a:rPr>
              <a:t>4</a:t>
            </a:r>
            <a:r>
              <a:rPr lang="en-GB" sz="2400" b="0" dirty="0" smtClean="0">
                <a:ea typeface="Abadi MT Condensed Light"/>
                <a:cs typeface="Abadi MT Condensed Light"/>
              </a:rPr>
              <a:t>)</a:t>
            </a:r>
          </a:p>
          <a:p>
            <a:endParaRPr lang="en-GB" sz="2400" dirty="0"/>
          </a:p>
          <a:p>
            <a:pPr lvl="0">
              <a:spcAft>
                <a:spcPts val="0"/>
              </a:spcAft>
            </a:pPr>
            <a:r>
              <a:rPr lang="en-GB" dirty="0" smtClean="0">
                <a:ea typeface="Abadi MT Condensed Light"/>
                <a:cs typeface="Abadi MT Condensed Light"/>
              </a:rPr>
              <a:t>LITERACY</a:t>
            </a:r>
            <a:r>
              <a:rPr lang="en-GB" sz="2400" dirty="0">
                <a:ea typeface="Abadi MT Condensed Light"/>
                <a:cs typeface="Abadi MT Condensed Light"/>
              </a:rPr>
              <a:t>:</a:t>
            </a:r>
            <a:r>
              <a:rPr lang="en-GB" sz="2400" b="0" dirty="0">
                <a:ea typeface="Abadi MT Condensed Light"/>
                <a:cs typeface="Abadi MT Condensed Light"/>
              </a:rPr>
              <a:t> Peer </a:t>
            </a:r>
            <a:r>
              <a:rPr lang="en-GB" sz="2400" b="0" dirty="0" err="1">
                <a:ea typeface="Abadi MT Condensed Light"/>
                <a:cs typeface="Abadi MT Condensed Light"/>
              </a:rPr>
              <a:t>Gynt</a:t>
            </a:r>
            <a:r>
              <a:rPr lang="en-GB" sz="2400" b="0" dirty="0">
                <a:ea typeface="Abadi MT Condensed Light"/>
                <a:cs typeface="Abadi MT Condensed Light"/>
              </a:rPr>
              <a:t> wrote fantastical letters </a:t>
            </a:r>
            <a:r>
              <a:rPr lang="en-GB" sz="2400" b="0" dirty="0" smtClean="0">
                <a:ea typeface="Abadi MT Condensed Light"/>
                <a:cs typeface="Abadi MT Condensed Light"/>
              </a:rPr>
              <a:t>to </a:t>
            </a:r>
            <a:r>
              <a:rPr lang="en-GB" sz="2400" b="0" dirty="0">
                <a:ea typeface="Abadi MT Condensed Light"/>
                <a:cs typeface="Abadi MT Condensed Light"/>
              </a:rPr>
              <a:t>his mother as he travelled around the world. Many of his adventures were invented to make his life sound more exciting than it was. </a:t>
            </a:r>
            <a:r>
              <a:rPr lang="en-GB" sz="2400" b="0" dirty="0" smtClean="0">
                <a:ea typeface="Abadi MT Condensed Light"/>
                <a:cs typeface="Abadi MT Condensed Light"/>
              </a:rPr>
              <a:t>Write your own </a:t>
            </a:r>
            <a:r>
              <a:rPr lang="en-GB" sz="2400" b="0" dirty="0">
                <a:ea typeface="Abadi MT Condensed Light"/>
                <a:cs typeface="Abadi MT Condensed Light"/>
              </a:rPr>
              <a:t>fantastical letters to </a:t>
            </a:r>
            <a:r>
              <a:rPr lang="en-GB" sz="2400" b="0" dirty="0" smtClean="0">
                <a:ea typeface="Abadi MT Condensed Light"/>
                <a:cs typeface="Abadi MT Condensed Light"/>
              </a:rPr>
              <a:t>your mums </a:t>
            </a:r>
            <a:r>
              <a:rPr lang="en-GB" sz="2400" b="0" dirty="0">
                <a:ea typeface="Abadi MT Condensed Light"/>
                <a:cs typeface="Abadi MT Condensed Light"/>
              </a:rPr>
              <a:t>filled with made-up </a:t>
            </a:r>
            <a:r>
              <a:rPr lang="en-GB" sz="2400" b="0" dirty="0" smtClean="0">
                <a:ea typeface="Abadi MT Condensed Light"/>
                <a:cs typeface="Abadi MT Condensed Light"/>
              </a:rPr>
              <a:t>stories</a:t>
            </a:r>
          </a:p>
          <a:p>
            <a:pPr lvl="0">
              <a:spcAft>
                <a:spcPts val="0"/>
              </a:spcAft>
            </a:pPr>
            <a:endParaRPr lang="en-GB" sz="2400" b="0" dirty="0">
              <a:ea typeface="MS Mincho"/>
              <a:cs typeface="Arial"/>
            </a:endParaRPr>
          </a:p>
          <a:p>
            <a:pPr lvl="0"/>
            <a:r>
              <a:rPr lang="en-GB" dirty="0" smtClean="0">
                <a:ea typeface="Abadi MT Condensed Light"/>
                <a:cs typeface="Abadi MT Condensed Light"/>
              </a:rPr>
              <a:t>DRAMA</a:t>
            </a:r>
            <a:r>
              <a:rPr lang="en-GB" sz="2400" dirty="0" smtClean="0">
                <a:ea typeface="Abadi MT Condensed Light"/>
                <a:cs typeface="Abadi MT Condensed Light"/>
              </a:rPr>
              <a:t>:</a:t>
            </a:r>
            <a:r>
              <a:rPr lang="en-GB" sz="2400" b="0" dirty="0" smtClean="0">
                <a:ea typeface="Abadi MT Condensed Light"/>
                <a:cs typeface="Abadi MT Condensed Light"/>
              </a:rPr>
              <a:t> </a:t>
            </a:r>
            <a:r>
              <a:rPr lang="en-GB" sz="2400" b="0" dirty="0"/>
              <a:t>Add acting to your musical </a:t>
            </a:r>
            <a:r>
              <a:rPr lang="en-GB" sz="2400" b="0" dirty="0" smtClean="0"/>
              <a:t>story</a:t>
            </a:r>
            <a:endParaRPr lang="en-GB" sz="2400" b="0" dirty="0" smtClean="0">
              <a:ea typeface="Abadi MT Condensed Light"/>
              <a:cs typeface="Abadi MT Condensed Light"/>
            </a:endParaRPr>
          </a:p>
        </p:txBody>
      </p:sp>
    </p:spTree>
    <p:extLst>
      <p:ext uri="{BB962C8B-B14F-4D97-AF65-F5344CB8AC3E}">
        <p14:creationId xmlns:p14="http://schemas.microsoft.com/office/powerpoint/2010/main" val="2403084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Curriculum checklist</a:t>
            </a:r>
          </a:p>
        </p:txBody>
      </p:sp>
      <p:sp>
        <p:nvSpPr>
          <p:cNvPr id="3" name="Text Placeholder 2"/>
          <p:cNvSpPr>
            <a:spLocks noGrp="1"/>
          </p:cNvSpPr>
          <p:nvPr>
            <p:ph type="body" idx="1"/>
          </p:nvPr>
        </p:nvSpPr>
        <p:spPr/>
        <p:txBody>
          <a:bodyPr>
            <a:normAutofit/>
          </a:bodyPr>
          <a:lstStyle/>
          <a:p>
            <a:pPr lvl="0"/>
            <a:r>
              <a:rPr lang="en-US" sz="2000" b="0" dirty="0" smtClean="0"/>
              <a:t>Learners will:</a:t>
            </a:r>
          </a:p>
          <a:p>
            <a:pPr lvl="0"/>
            <a:r>
              <a:rPr lang="en-GB" sz="2000" b="0" dirty="0"/>
              <a:t>•	play and perform in ensemble contexts, using voices and </a:t>
            </a:r>
            <a:r>
              <a:rPr lang="en-GB" sz="2000" b="0" dirty="0" smtClean="0"/>
              <a:t>	playing </a:t>
            </a:r>
            <a:r>
              <a:rPr lang="en-GB" sz="2000" b="0" dirty="0"/>
              <a:t>musical instruments</a:t>
            </a:r>
          </a:p>
          <a:p>
            <a:pPr lvl="0"/>
            <a:r>
              <a:rPr lang="en-GB" sz="2000" b="0" dirty="0"/>
              <a:t>•	improvise and compose music for a range of purposes using </a:t>
            </a:r>
            <a:r>
              <a:rPr lang="en-GB" sz="2000" b="0" dirty="0" smtClean="0"/>
              <a:t>	the </a:t>
            </a:r>
            <a:r>
              <a:rPr lang="en-GB" sz="2000" b="0" dirty="0"/>
              <a:t>interrelated dimensions of music</a:t>
            </a:r>
          </a:p>
          <a:p>
            <a:pPr lvl="0"/>
            <a:r>
              <a:rPr lang="en-GB" sz="2000" b="0" dirty="0"/>
              <a:t>•	listen with attention to detail and recall sounds with </a:t>
            </a:r>
            <a:r>
              <a:rPr lang="en-GB" sz="2000" b="0" dirty="0" smtClean="0"/>
              <a:t>	increasing </a:t>
            </a:r>
            <a:r>
              <a:rPr lang="en-GB" sz="2000" b="0" dirty="0"/>
              <a:t>aural memory</a:t>
            </a:r>
          </a:p>
          <a:p>
            <a:pPr marL="342900" indent="-342900">
              <a:buFont typeface="Wingdings" charset="2"/>
              <a:buChar char="§"/>
            </a:pPr>
            <a:endParaRPr lang="en-US" sz="2000" b="0" dirty="0"/>
          </a:p>
          <a:p>
            <a:endParaRPr lang="en-US" sz="2000" dirty="0"/>
          </a:p>
        </p:txBody>
      </p:sp>
      <p:sp>
        <p:nvSpPr>
          <p:cNvPr id="4" name="Footer Placeholder 3"/>
          <p:cNvSpPr>
            <a:spLocks noGrp="1"/>
          </p:cNvSpPr>
          <p:nvPr>
            <p:ph type="ftr" sz="quarter" idx="11"/>
          </p:nvPr>
        </p:nvSpPr>
        <p:spPr/>
        <p:txBody>
          <a:bodyPr/>
          <a:lstStyle/>
          <a:p>
            <a:r>
              <a:rPr lang="en-US" dirty="0"/>
              <a:t>Copyright : Words - Rachel Leach, Design - BBC</a:t>
            </a:r>
          </a:p>
        </p:txBody>
      </p:sp>
      <p:sp>
        <p:nvSpPr>
          <p:cNvPr id="5" name="Slide Number Placeholder 4"/>
          <p:cNvSpPr>
            <a:spLocks noGrp="1"/>
          </p:cNvSpPr>
          <p:nvPr>
            <p:ph type="sldNum" sz="quarter" idx="12"/>
          </p:nvPr>
        </p:nvSpPr>
        <p:spPr/>
        <p:txBody>
          <a:bodyPr/>
          <a:lstStyle/>
          <a:p>
            <a:pPr algn="l"/>
            <a:fld id="{FCCA3061-2AE2-5E4F-A955-D3D92C168D6F}" type="slidenum">
              <a:rPr lang="en-US" smtClean="0"/>
              <a:pPr algn="l"/>
              <a:t>3</a:t>
            </a:fld>
            <a:endParaRPr lang="en-US" dirty="0"/>
          </a:p>
        </p:txBody>
      </p:sp>
      <p:sp>
        <p:nvSpPr>
          <p:cNvPr id="6" name="Date Placeholder 5"/>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6952215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429" y="1271024"/>
            <a:ext cx="7012582" cy="937442"/>
          </a:xfrm>
        </p:spPr>
        <p:txBody>
          <a:bodyPr/>
          <a:lstStyle/>
          <a:p>
            <a:r>
              <a:rPr lang="en-US" dirty="0" smtClean="0"/>
              <a:t>Glossary of music terms</a:t>
            </a:r>
            <a:endParaRPr lang="en-US" dirty="0"/>
          </a:p>
        </p:txBody>
      </p:sp>
      <p:graphicFrame>
        <p:nvGraphicFramePr>
          <p:cNvPr id="4" name="Table Placeholder 3"/>
          <p:cNvGraphicFramePr>
            <a:graphicFrameLocks noGrp="1"/>
          </p:cNvGraphicFramePr>
          <p:nvPr>
            <p:ph type="tbl" sz="quarter" idx="13"/>
            <p:extLst>
              <p:ext uri="{D42A27DB-BD31-4B8C-83A1-F6EECF244321}">
                <p14:modId xmlns:p14="http://schemas.microsoft.com/office/powerpoint/2010/main" val="3012132297"/>
              </p:ext>
            </p:extLst>
          </p:nvPr>
        </p:nvGraphicFramePr>
        <p:xfrm>
          <a:off x="1113429" y="2247792"/>
          <a:ext cx="7354530" cy="2527243"/>
        </p:xfrm>
        <a:graphic>
          <a:graphicData uri="http://schemas.openxmlformats.org/drawingml/2006/table">
            <a:tbl>
              <a:tblPr firstRow="1" bandRow="1">
                <a:tableStyleId>{5C22544A-7EE6-4342-B048-85BDC9FD1C3A}</a:tableStyleId>
              </a:tblPr>
              <a:tblGrid>
                <a:gridCol w="2645099"/>
                <a:gridCol w="4709431"/>
              </a:tblGrid>
              <a:tr h="398058">
                <a:tc>
                  <a:txBody>
                    <a:bodyPr/>
                    <a:lstStyle/>
                    <a:p>
                      <a:r>
                        <a:rPr lang="en-US" dirty="0" smtClean="0"/>
                        <a:t>Term</a:t>
                      </a:r>
                      <a:endParaRPr lang="en-US" dirty="0"/>
                    </a:p>
                  </a:txBody>
                  <a:tcPr/>
                </a:tc>
                <a:tc>
                  <a:txBody>
                    <a:bodyPr/>
                    <a:lstStyle/>
                    <a:p>
                      <a:r>
                        <a:rPr lang="en-US" dirty="0" smtClean="0"/>
                        <a:t>Definition</a:t>
                      </a:r>
                      <a:endParaRPr lang="en-US" dirty="0"/>
                    </a:p>
                  </a:txBody>
                  <a:tcPr/>
                </a:tc>
              </a:tr>
              <a:tr h="398058">
                <a:tc>
                  <a:txBody>
                    <a:bodyPr/>
                    <a:lstStyle/>
                    <a:p>
                      <a:r>
                        <a:rPr lang="en-US" sz="1400" b="1" dirty="0" smtClean="0">
                          <a:effectLst/>
                          <a:latin typeface="+mn-lt"/>
                          <a:ea typeface="MS Mincho"/>
                          <a:cs typeface="Arial"/>
                        </a:rPr>
                        <a:t>Accelerando</a:t>
                      </a:r>
                      <a:endParaRPr lang="en-US" sz="1400" b="1" dirty="0"/>
                    </a:p>
                  </a:txBody>
                  <a:tcPr/>
                </a:tc>
                <a:tc>
                  <a:txBody>
                    <a:bodyPr/>
                    <a:lstStyle/>
                    <a:p>
                      <a:r>
                        <a:rPr lang="en-GB" sz="1200" dirty="0" smtClean="0">
                          <a:effectLst/>
                          <a:latin typeface="+mn-lt"/>
                          <a:ea typeface="MS Mincho"/>
                          <a:cs typeface="Arial"/>
                        </a:rPr>
                        <a:t>gradually getting faster</a:t>
                      </a:r>
                      <a:endParaRPr lang="en-US" sz="1200" dirty="0"/>
                    </a:p>
                  </a:txBody>
                  <a:tcPr/>
                </a:tc>
              </a:tr>
              <a:tr h="383757">
                <a:tc>
                  <a:txBody>
                    <a:bodyPr/>
                    <a:lstStyle/>
                    <a:p>
                      <a:r>
                        <a:rPr lang="en-US" sz="1400" b="1" dirty="0" smtClean="0">
                          <a:effectLst/>
                          <a:latin typeface="+mn-lt"/>
                          <a:ea typeface="MS Mincho"/>
                          <a:cs typeface="Arial"/>
                        </a:rPr>
                        <a:t>Coda</a:t>
                      </a:r>
                      <a:endParaRPr lang="en-US" sz="1400" b="1" dirty="0"/>
                    </a:p>
                  </a:txBody>
                  <a:tcPr/>
                </a:tc>
                <a:tc>
                  <a:txBody>
                    <a:bodyPr/>
                    <a:lstStyle/>
                    <a:p>
                      <a:pPr>
                        <a:spcAft>
                          <a:spcPts val="0"/>
                        </a:spcAft>
                      </a:pPr>
                      <a:r>
                        <a:rPr lang="en-GB" sz="1200" dirty="0" smtClean="0">
                          <a:effectLst/>
                          <a:latin typeface="+mn-lt"/>
                          <a:ea typeface="MS Mincho"/>
                          <a:cs typeface="Arial"/>
                        </a:rPr>
                        <a:t>another word for ending</a:t>
                      </a:r>
                      <a:endParaRPr lang="en-GB" sz="1200" dirty="0">
                        <a:effectLst/>
                        <a:latin typeface="+mn-lt"/>
                        <a:ea typeface="MS Mincho"/>
                        <a:cs typeface="Arial"/>
                      </a:endParaRPr>
                    </a:p>
                  </a:txBody>
                  <a:tcPr/>
                </a:tc>
              </a:tr>
              <a:tr h="398058">
                <a:tc>
                  <a:txBody>
                    <a:bodyPr/>
                    <a:lstStyle/>
                    <a:p>
                      <a:r>
                        <a:rPr lang="en-US" sz="1400" b="1" dirty="0" smtClean="0">
                          <a:effectLst/>
                          <a:latin typeface="+mn-lt"/>
                          <a:ea typeface="MS Mincho"/>
                          <a:cs typeface="Arial"/>
                        </a:rPr>
                        <a:t>Crescendo</a:t>
                      </a:r>
                      <a:endParaRPr lang="en-US" sz="1400" b="1" dirty="0"/>
                    </a:p>
                  </a:txBody>
                  <a:tcPr/>
                </a:tc>
                <a:tc>
                  <a:txBody>
                    <a:bodyPr/>
                    <a:lstStyle/>
                    <a:p>
                      <a:r>
                        <a:rPr lang="en-GB" sz="1200" dirty="0" smtClean="0">
                          <a:effectLst/>
                          <a:latin typeface="+mn-lt"/>
                          <a:ea typeface="MS Mincho"/>
                          <a:cs typeface="Arial"/>
                        </a:rPr>
                        <a:t>gradually getting louder</a:t>
                      </a:r>
                      <a:endParaRPr lang="en-US" sz="1200" dirty="0"/>
                    </a:p>
                  </a:txBody>
                  <a:tcPr/>
                </a:tc>
              </a:tr>
              <a:tr h="474656">
                <a:tc>
                  <a:txBody>
                    <a:bodyPr/>
                    <a:lstStyle/>
                    <a:p>
                      <a:r>
                        <a:rPr lang="en-US" sz="1400" b="1" dirty="0" smtClean="0"/>
                        <a:t>Pitched percussion</a:t>
                      </a:r>
                      <a:endParaRPr lang="en-US" sz="1400" b="1"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smtClean="0">
                          <a:effectLst/>
                          <a:latin typeface="+mn-lt"/>
                          <a:ea typeface="MS Mincho"/>
                          <a:cs typeface="Arial"/>
                        </a:rPr>
                        <a:t>percussion instruments that can play different pitches – xylophones, glockenspiels, chime bars etc.</a:t>
                      </a:r>
                      <a:endParaRPr lang="en-US" sz="1200" dirty="0"/>
                    </a:p>
                  </a:txBody>
                  <a:tcPr/>
                </a:tc>
              </a:tr>
              <a:tr h="474656">
                <a:tc>
                  <a:txBody>
                    <a:bodyPr/>
                    <a:lstStyle/>
                    <a:p>
                      <a:r>
                        <a:rPr lang="en-US" sz="1400" b="1" dirty="0" smtClean="0">
                          <a:effectLst/>
                          <a:latin typeface="+mn-lt"/>
                          <a:ea typeface="MS Mincho"/>
                          <a:cs typeface="Arial"/>
                        </a:rPr>
                        <a:t>Unpitched percussion</a:t>
                      </a:r>
                      <a:endParaRPr lang="en-US" sz="1400" b="1" dirty="0"/>
                    </a:p>
                  </a:txBody>
                  <a:tcPr/>
                </a:tc>
                <a:tc>
                  <a:txBody>
                    <a:bodyPr/>
                    <a:lstStyle/>
                    <a:p>
                      <a:r>
                        <a:rPr lang="en-GB" sz="1200" dirty="0" smtClean="0">
                          <a:effectLst/>
                          <a:latin typeface="+mn-lt"/>
                          <a:ea typeface="MS Mincho"/>
                          <a:cs typeface="Arial"/>
                        </a:rPr>
                        <a:t>percussion instruments that can only make a limited number of sounds – drums, shakers woodblocks, tambourine etc.</a:t>
                      </a:r>
                      <a:endParaRPr lang="en-US" sz="1200" dirty="0"/>
                    </a:p>
                  </a:txBody>
                  <a:tcPr/>
                </a:tc>
              </a:tr>
            </a:tbl>
          </a:graphicData>
        </a:graphic>
      </p:graphicFrame>
      <p:sp>
        <p:nvSpPr>
          <p:cNvPr id="3" name="Footer Placeholder 2"/>
          <p:cNvSpPr>
            <a:spLocks noGrp="1"/>
          </p:cNvSpPr>
          <p:nvPr>
            <p:ph type="ftr" sz="quarter" idx="11"/>
          </p:nvPr>
        </p:nvSpPr>
        <p:spPr/>
        <p:txBody>
          <a:bodyPr/>
          <a:lstStyle/>
          <a:p>
            <a:r>
              <a:rPr lang="en-US" dirty="0"/>
              <a:t>Copyright : Words - Rachel Leach, Design - BBC</a:t>
            </a:r>
          </a:p>
        </p:txBody>
      </p:sp>
      <p:sp>
        <p:nvSpPr>
          <p:cNvPr id="5" name="Slide Number Placeholder 4"/>
          <p:cNvSpPr>
            <a:spLocks noGrp="1"/>
          </p:cNvSpPr>
          <p:nvPr>
            <p:ph type="sldNum" sz="quarter" idx="12"/>
          </p:nvPr>
        </p:nvSpPr>
        <p:spPr/>
        <p:txBody>
          <a:bodyPr/>
          <a:lstStyle/>
          <a:p>
            <a:pPr algn="l"/>
            <a:fld id="{FCCA3061-2AE2-5E4F-A955-D3D92C168D6F}" type="slidenum">
              <a:rPr lang="en-US" smtClean="0"/>
              <a:pPr algn="l"/>
              <a:t>4</a:t>
            </a:fld>
            <a:endParaRPr lang="en-US" dirty="0"/>
          </a:p>
        </p:txBody>
      </p:sp>
      <p:sp>
        <p:nvSpPr>
          <p:cNvPr id="6" name="Date Placeholder 5"/>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2574310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944563" y="2859338"/>
            <a:ext cx="7023100" cy="1370012"/>
          </a:xfrm>
        </p:spPr>
        <p:txBody>
          <a:bodyPr/>
          <a:lstStyle/>
          <a:p>
            <a:pPr algn="ctr"/>
            <a:r>
              <a:rPr lang="en-GB" sz="4000" dirty="0" smtClean="0"/>
              <a:t>Lesson 1</a:t>
            </a:r>
          </a:p>
          <a:p>
            <a:pPr algn="ctr"/>
            <a:r>
              <a:rPr lang="en-GB" dirty="0" smtClean="0"/>
              <a:t>Watching and </a:t>
            </a:r>
            <a:r>
              <a:rPr lang="en-GB" dirty="0"/>
              <a:t>l</a:t>
            </a:r>
            <a:r>
              <a:rPr lang="en-GB" dirty="0" smtClean="0"/>
              <a:t>istening</a:t>
            </a:r>
            <a:endParaRPr lang="en-GB" dirty="0"/>
          </a:p>
        </p:txBody>
      </p:sp>
      <p:sp>
        <p:nvSpPr>
          <p:cNvPr id="4" name="Text Placeholder 3"/>
          <p:cNvSpPr>
            <a:spLocks noGrp="1"/>
          </p:cNvSpPr>
          <p:nvPr>
            <p:ph type="body" sz="quarter" idx="15"/>
          </p:nvPr>
        </p:nvSpPr>
        <p:spPr/>
        <p:txBody>
          <a:bodyPr/>
          <a:lstStyle/>
          <a:p>
            <a:pPr algn="ctr"/>
            <a:r>
              <a:rPr lang="en-GB" sz="1000" dirty="0" smtClean="0"/>
              <a:t>Copyright Rachel Leach &amp; BBC</a:t>
            </a:r>
            <a:endParaRPr lang="en-GB" sz="1000" dirty="0"/>
          </a:p>
        </p:txBody>
      </p:sp>
    </p:spTree>
    <p:extLst>
      <p:ext uri="{BB962C8B-B14F-4D97-AF65-F5344CB8AC3E}">
        <p14:creationId xmlns:p14="http://schemas.microsoft.com/office/powerpoint/2010/main" val="1219256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LESSON 1</a:t>
            </a:r>
            <a:endParaRPr lang="en-US" dirty="0"/>
          </a:p>
        </p:txBody>
      </p:sp>
      <p:sp>
        <p:nvSpPr>
          <p:cNvPr id="3" name="Footer Placeholder 2"/>
          <p:cNvSpPr>
            <a:spLocks noGrp="1"/>
          </p:cNvSpPr>
          <p:nvPr>
            <p:ph type="ftr" sz="quarter" idx="11"/>
          </p:nvPr>
        </p:nvSpPr>
        <p:spPr/>
        <p:txBody>
          <a:bodyPr/>
          <a:lstStyle/>
          <a:p>
            <a:r>
              <a:rPr lang="en-US" dirty="0"/>
              <a:t>Copyright : Words - Rachel Leach, Design - </a:t>
            </a:r>
            <a:r>
              <a:rPr lang="en-US" dirty="0" smtClean="0"/>
              <a:t>BBC</a:t>
            </a:r>
            <a:endParaRPr lang="en-US" dirty="0"/>
          </a:p>
        </p:txBody>
      </p:sp>
      <p:sp>
        <p:nvSpPr>
          <p:cNvPr id="4" name="Slide Number Placeholder 3"/>
          <p:cNvSpPr>
            <a:spLocks noGrp="1"/>
          </p:cNvSpPr>
          <p:nvPr>
            <p:ph type="sldNum" sz="quarter" idx="12"/>
          </p:nvPr>
        </p:nvSpPr>
        <p:spPr/>
        <p:txBody>
          <a:bodyPr/>
          <a:lstStyle/>
          <a:p>
            <a:pPr algn="l"/>
            <a:fld id="{FCCA3061-2AE2-5E4F-A955-D3D92C168D6F}" type="slidenum">
              <a:rPr lang="en-US" smtClean="0"/>
              <a:pPr algn="l"/>
              <a:t>6</a:t>
            </a:fld>
            <a:endParaRPr lang="en-US" dirty="0"/>
          </a:p>
        </p:txBody>
      </p:sp>
      <p:sp>
        <p:nvSpPr>
          <p:cNvPr id="5" name="Title 4"/>
          <p:cNvSpPr>
            <a:spLocks noGrp="1"/>
          </p:cNvSpPr>
          <p:nvPr>
            <p:ph type="title"/>
          </p:nvPr>
        </p:nvSpPr>
        <p:spPr/>
        <p:txBody>
          <a:bodyPr/>
          <a:lstStyle/>
          <a:p>
            <a:r>
              <a:rPr lang="en-GB" dirty="0" smtClean="0"/>
              <a:t>Background – the composer</a:t>
            </a:r>
            <a:endParaRPr lang="en-GB" dirty="0"/>
          </a:p>
        </p:txBody>
      </p:sp>
      <p:sp>
        <p:nvSpPr>
          <p:cNvPr id="6" name="Content Placeholder 5"/>
          <p:cNvSpPr>
            <a:spLocks noGrp="1"/>
          </p:cNvSpPr>
          <p:nvPr>
            <p:ph idx="1"/>
          </p:nvPr>
        </p:nvSpPr>
        <p:spPr>
          <a:xfrm>
            <a:off x="4577923" y="2056572"/>
            <a:ext cx="3897483" cy="3478990"/>
          </a:xfrm>
        </p:spPr>
        <p:txBody>
          <a:bodyPr>
            <a:normAutofit fontScale="92500" lnSpcReduction="20000"/>
          </a:bodyPr>
          <a:lstStyle/>
          <a:p>
            <a:r>
              <a:rPr lang="en-US" dirty="0" err="1"/>
              <a:t>Edvard</a:t>
            </a:r>
            <a:r>
              <a:rPr lang="en-US" dirty="0"/>
              <a:t> Grieg (1843 - 1907)</a:t>
            </a:r>
            <a:endParaRPr lang="en-US" sz="1500" dirty="0" smtClean="0">
              <a:ea typeface="MS Mincho"/>
              <a:cs typeface="Arial"/>
            </a:endParaRPr>
          </a:p>
          <a:p>
            <a:pPr marL="457200" lvl="0" indent="-457200" fontAlgn="base">
              <a:buFont typeface="Arial" panose="020B0604020202020204" pitchFamily="34" charset="0"/>
              <a:buChar char="•"/>
            </a:pPr>
            <a:r>
              <a:rPr lang="en-GB" b="0" dirty="0" smtClean="0"/>
              <a:t>Norwegian </a:t>
            </a:r>
            <a:r>
              <a:rPr lang="en-GB" b="0" dirty="0"/>
              <a:t>composer and pianist</a:t>
            </a:r>
          </a:p>
          <a:p>
            <a:pPr marL="457200" lvl="0" indent="-457200" fontAlgn="base">
              <a:buFont typeface="Arial" panose="020B0604020202020204" pitchFamily="34" charset="0"/>
              <a:buChar char="•"/>
            </a:pPr>
            <a:r>
              <a:rPr lang="en-GB" b="0" dirty="0" smtClean="0"/>
              <a:t>Wrote </a:t>
            </a:r>
            <a:r>
              <a:rPr lang="en-GB" b="0" dirty="0"/>
              <a:t>folk-inspired Romantic pieces often describing a story or place</a:t>
            </a:r>
          </a:p>
          <a:p>
            <a:pPr marL="457200" lvl="0" indent="-457200" fontAlgn="base">
              <a:buFont typeface="Arial" panose="020B0604020202020204" pitchFamily="34" charset="0"/>
              <a:buChar char="•"/>
            </a:pPr>
            <a:r>
              <a:rPr lang="en-GB" b="0" dirty="0" smtClean="0"/>
              <a:t>Is </a:t>
            </a:r>
            <a:r>
              <a:rPr lang="en-GB" b="0" dirty="0"/>
              <a:t>still extremely famous and beloved in Norway</a:t>
            </a:r>
          </a:p>
          <a:p>
            <a:endParaRPr lang="en-GB" dirty="0"/>
          </a:p>
        </p:txBody>
      </p:sp>
      <p:pic>
        <p:nvPicPr>
          <p:cNvPr id="1028" name="Picture 4" descr="Image result for Edvard Grieg"/>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t="7938" b="793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9100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LESSON </a:t>
            </a:r>
            <a:r>
              <a:rPr lang="en-US" dirty="0" smtClean="0"/>
              <a:t>1</a:t>
            </a:r>
            <a:endParaRPr lang="en-US" dirty="0"/>
          </a:p>
        </p:txBody>
      </p:sp>
      <p:sp>
        <p:nvSpPr>
          <p:cNvPr id="3" name="Footer Placeholder 2"/>
          <p:cNvSpPr>
            <a:spLocks noGrp="1"/>
          </p:cNvSpPr>
          <p:nvPr>
            <p:ph type="ftr" sz="quarter" idx="11"/>
          </p:nvPr>
        </p:nvSpPr>
        <p:spPr/>
        <p:txBody>
          <a:bodyPr/>
          <a:lstStyle/>
          <a:p>
            <a:r>
              <a:rPr lang="en-US" dirty="0"/>
              <a:t>Copyright : Words - Rachel Leach, Design - BBC</a:t>
            </a:r>
          </a:p>
        </p:txBody>
      </p:sp>
      <p:sp>
        <p:nvSpPr>
          <p:cNvPr id="4" name="Slide Number Placeholder 3"/>
          <p:cNvSpPr>
            <a:spLocks noGrp="1"/>
          </p:cNvSpPr>
          <p:nvPr>
            <p:ph type="sldNum" sz="quarter" idx="12"/>
          </p:nvPr>
        </p:nvSpPr>
        <p:spPr/>
        <p:txBody>
          <a:bodyPr/>
          <a:lstStyle/>
          <a:p>
            <a:pPr algn="l"/>
            <a:fld id="{FCCA3061-2AE2-5E4F-A955-D3D92C168D6F}" type="slidenum">
              <a:rPr lang="en-US" smtClean="0"/>
              <a:pPr algn="l"/>
              <a:t>7</a:t>
            </a:fld>
            <a:endParaRPr lang="en-US" dirty="0"/>
          </a:p>
        </p:txBody>
      </p:sp>
      <p:sp>
        <p:nvSpPr>
          <p:cNvPr id="5" name="Title 4"/>
          <p:cNvSpPr>
            <a:spLocks noGrp="1"/>
          </p:cNvSpPr>
          <p:nvPr>
            <p:ph type="title"/>
          </p:nvPr>
        </p:nvSpPr>
        <p:spPr/>
        <p:txBody>
          <a:bodyPr/>
          <a:lstStyle/>
          <a:p>
            <a:r>
              <a:rPr lang="en-GB" dirty="0" smtClean="0"/>
              <a:t>Background – the music</a:t>
            </a:r>
            <a:endParaRPr lang="en-GB" dirty="0"/>
          </a:p>
        </p:txBody>
      </p:sp>
      <p:sp>
        <p:nvSpPr>
          <p:cNvPr id="6" name="Content Placeholder 5"/>
          <p:cNvSpPr>
            <a:spLocks noGrp="1"/>
          </p:cNvSpPr>
          <p:nvPr>
            <p:ph idx="1"/>
          </p:nvPr>
        </p:nvSpPr>
        <p:spPr>
          <a:xfrm>
            <a:off x="1298651" y="2056572"/>
            <a:ext cx="4453219" cy="4069592"/>
          </a:xfrm>
        </p:spPr>
        <p:txBody>
          <a:bodyPr>
            <a:normAutofit/>
          </a:bodyPr>
          <a:lstStyle/>
          <a:p>
            <a:r>
              <a:rPr lang="en-GB" dirty="0"/>
              <a:t>‘In the Hall of the Mountain King</a:t>
            </a:r>
            <a:r>
              <a:rPr lang="en-GB" dirty="0" smtClean="0"/>
              <a:t>’</a:t>
            </a:r>
          </a:p>
          <a:p>
            <a:endParaRPr lang="en-US" sz="1300" dirty="0" smtClean="0"/>
          </a:p>
          <a:p>
            <a:pPr lvl="2" fontAlgn="base"/>
            <a:r>
              <a:rPr lang="en-GB" dirty="0" smtClean="0"/>
              <a:t>Written </a:t>
            </a:r>
            <a:r>
              <a:rPr lang="en-GB" dirty="0"/>
              <a:t>in 1867 to accompany a play called ‘Peer </a:t>
            </a:r>
            <a:r>
              <a:rPr lang="en-GB" dirty="0" err="1"/>
              <a:t>Gynt</a:t>
            </a:r>
            <a:r>
              <a:rPr lang="en-GB" dirty="0"/>
              <a:t>’</a:t>
            </a:r>
          </a:p>
          <a:p>
            <a:pPr lvl="2" fontAlgn="base"/>
            <a:r>
              <a:rPr lang="en-GB" dirty="0" smtClean="0"/>
              <a:t>The </a:t>
            </a:r>
            <a:r>
              <a:rPr lang="en-GB" dirty="0"/>
              <a:t>play by Ibsen tells a twisty story of Peer </a:t>
            </a:r>
            <a:r>
              <a:rPr lang="en-GB" dirty="0" err="1"/>
              <a:t>Gynt’s</a:t>
            </a:r>
            <a:r>
              <a:rPr lang="en-GB" dirty="0"/>
              <a:t> journey through life</a:t>
            </a:r>
          </a:p>
          <a:p>
            <a:pPr lvl="2" fontAlgn="base"/>
            <a:r>
              <a:rPr lang="en-GB" dirty="0" smtClean="0"/>
              <a:t>This </a:t>
            </a:r>
            <a:r>
              <a:rPr lang="en-GB" dirty="0"/>
              <a:t>piece is by far the most famous thing that Grieg wrote</a:t>
            </a:r>
          </a:p>
          <a:p>
            <a:endParaRPr lang="en-GB" dirty="0"/>
          </a:p>
        </p:txBody>
      </p:sp>
      <p:sp>
        <p:nvSpPr>
          <p:cNvPr id="9" name="AutoShape 2" descr="Image result for georges bizet carme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4" descr="Image result for georges bizet carme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1085946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LESSON </a:t>
            </a:r>
            <a:r>
              <a:rPr lang="en-US" dirty="0" smtClean="0"/>
              <a:t>1</a:t>
            </a:r>
            <a:endParaRPr lang="en-US" dirty="0"/>
          </a:p>
        </p:txBody>
      </p:sp>
      <p:sp>
        <p:nvSpPr>
          <p:cNvPr id="3" name="Footer Placeholder 2"/>
          <p:cNvSpPr>
            <a:spLocks noGrp="1"/>
          </p:cNvSpPr>
          <p:nvPr>
            <p:ph type="ftr" sz="quarter" idx="11"/>
          </p:nvPr>
        </p:nvSpPr>
        <p:spPr/>
        <p:txBody>
          <a:bodyPr/>
          <a:lstStyle/>
          <a:p>
            <a:r>
              <a:rPr lang="en-US" dirty="0"/>
              <a:t>Copyright : Words - Rachel Leach, Design - BBC</a:t>
            </a:r>
          </a:p>
        </p:txBody>
      </p:sp>
      <p:sp>
        <p:nvSpPr>
          <p:cNvPr id="4" name="Slide Number Placeholder 3"/>
          <p:cNvSpPr>
            <a:spLocks noGrp="1"/>
          </p:cNvSpPr>
          <p:nvPr>
            <p:ph type="sldNum" sz="quarter" idx="12"/>
          </p:nvPr>
        </p:nvSpPr>
        <p:spPr/>
        <p:txBody>
          <a:bodyPr/>
          <a:lstStyle/>
          <a:p>
            <a:pPr algn="l"/>
            <a:fld id="{FCCA3061-2AE2-5E4F-A955-D3D92C168D6F}" type="slidenum">
              <a:rPr lang="en-US" smtClean="0"/>
              <a:pPr algn="l"/>
              <a:t>8</a:t>
            </a:fld>
            <a:endParaRPr lang="en-US" dirty="0"/>
          </a:p>
        </p:txBody>
      </p:sp>
      <p:sp>
        <p:nvSpPr>
          <p:cNvPr id="5" name="Title 4"/>
          <p:cNvSpPr>
            <a:spLocks noGrp="1"/>
          </p:cNvSpPr>
          <p:nvPr>
            <p:ph type="title"/>
          </p:nvPr>
        </p:nvSpPr>
        <p:spPr>
          <a:xfrm>
            <a:off x="1044602" y="1127798"/>
            <a:ext cx="7096508" cy="843478"/>
          </a:xfrm>
        </p:spPr>
        <p:txBody>
          <a:bodyPr>
            <a:normAutofit/>
          </a:bodyPr>
          <a:lstStyle/>
          <a:p>
            <a:pPr algn="ctr"/>
            <a:r>
              <a:rPr lang="en-GB" dirty="0"/>
              <a:t>W</a:t>
            </a:r>
            <a:r>
              <a:rPr lang="en-GB" dirty="0" smtClean="0"/>
              <a:t>atch </a:t>
            </a:r>
            <a:r>
              <a:rPr lang="en-GB" dirty="0"/>
              <a:t>the </a:t>
            </a:r>
            <a:r>
              <a:rPr lang="en-GB" dirty="0" smtClean="0"/>
              <a:t>orchestral performance</a:t>
            </a:r>
            <a:endParaRPr lang="en-GB" dirty="0"/>
          </a:p>
        </p:txBody>
      </p:sp>
      <p:sp>
        <p:nvSpPr>
          <p:cNvPr id="6" name="Content Placeholder 5"/>
          <p:cNvSpPr>
            <a:spLocks noGrp="1"/>
          </p:cNvSpPr>
          <p:nvPr>
            <p:ph idx="1"/>
          </p:nvPr>
        </p:nvSpPr>
        <p:spPr>
          <a:xfrm>
            <a:off x="1044602" y="5405954"/>
            <a:ext cx="7012582" cy="828361"/>
          </a:xfrm>
        </p:spPr>
        <p:txBody>
          <a:bodyPr>
            <a:normAutofit fontScale="92500"/>
          </a:bodyPr>
          <a:lstStyle/>
          <a:p>
            <a:pPr algn="ctr"/>
            <a:r>
              <a:rPr lang="en-GB" u="sng" dirty="0">
                <a:hlinkClick r:id="rId3"/>
              </a:rPr>
              <a:t>https://www.bbc.co.uk/programmes/p02b5bwl</a:t>
            </a:r>
            <a:endParaRPr lang="en-GB" dirty="0"/>
          </a:p>
        </p:txBody>
      </p:sp>
      <p:pic>
        <p:nvPicPr>
          <p:cNvPr id="3075" name="Picture 3"/>
          <p:cNvPicPr>
            <a:picLocks noGrp="1" noChangeAspect="1" noChangeArrowheads="1"/>
          </p:cNvPicPr>
          <p:nvPr>
            <p:ph type="pic" sz="quarter" idx="13"/>
          </p:nvPr>
        </p:nvPicPr>
        <p:blipFill rotWithShape="1">
          <a:blip r:embed="rId4">
            <a:extLst>
              <a:ext uri="{28A0092B-C50C-407E-A947-70E740481C1C}">
                <a14:useLocalDpi xmlns:a14="http://schemas.microsoft.com/office/drawing/2010/main" val="0"/>
              </a:ext>
            </a:extLst>
          </a:blip>
          <a:srcRect l="20580" t="36871" r="21510" b="21603"/>
          <a:stretch/>
        </p:blipFill>
        <p:spPr bwMode="auto">
          <a:xfrm>
            <a:off x="1063851" y="2074606"/>
            <a:ext cx="7224743" cy="3113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25577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LESSON </a:t>
            </a:r>
            <a:r>
              <a:rPr lang="en-US" dirty="0" smtClean="0"/>
              <a:t>1</a:t>
            </a:r>
            <a:endParaRPr lang="en-US" dirty="0"/>
          </a:p>
        </p:txBody>
      </p:sp>
      <p:sp>
        <p:nvSpPr>
          <p:cNvPr id="3" name="Footer Placeholder 2"/>
          <p:cNvSpPr>
            <a:spLocks noGrp="1"/>
          </p:cNvSpPr>
          <p:nvPr>
            <p:ph type="ftr" sz="quarter" idx="11"/>
          </p:nvPr>
        </p:nvSpPr>
        <p:spPr/>
        <p:txBody>
          <a:bodyPr/>
          <a:lstStyle/>
          <a:p>
            <a:r>
              <a:rPr lang="en-US" dirty="0"/>
              <a:t>Copyright : Words - Rachel Leach, Design - BBC</a:t>
            </a:r>
          </a:p>
        </p:txBody>
      </p:sp>
      <p:sp>
        <p:nvSpPr>
          <p:cNvPr id="4" name="Slide Number Placeholder 3"/>
          <p:cNvSpPr>
            <a:spLocks noGrp="1"/>
          </p:cNvSpPr>
          <p:nvPr>
            <p:ph type="sldNum" sz="quarter" idx="12"/>
          </p:nvPr>
        </p:nvSpPr>
        <p:spPr/>
        <p:txBody>
          <a:bodyPr/>
          <a:lstStyle/>
          <a:p>
            <a:pPr algn="l"/>
            <a:fld id="{FCCA3061-2AE2-5E4F-A955-D3D92C168D6F}" type="slidenum">
              <a:rPr lang="en-US" smtClean="0"/>
              <a:pPr algn="l"/>
              <a:t>9</a:t>
            </a:fld>
            <a:endParaRPr lang="en-US" dirty="0"/>
          </a:p>
        </p:txBody>
      </p:sp>
      <p:sp>
        <p:nvSpPr>
          <p:cNvPr id="5" name="Title 4"/>
          <p:cNvSpPr>
            <a:spLocks noGrp="1"/>
          </p:cNvSpPr>
          <p:nvPr>
            <p:ph type="title"/>
          </p:nvPr>
        </p:nvSpPr>
        <p:spPr>
          <a:xfrm>
            <a:off x="1386176" y="1221658"/>
            <a:ext cx="6671008" cy="937442"/>
          </a:xfrm>
        </p:spPr>
        <p:txBody>
          <a:bodyPr>
            <a:normAutofit/>
          </a:bodyPr>
          <a:lstStyle/>
          <a:p>
            <a:pPr algn="ctr"/>
            <a:r>
              <a:rPr lang="en-GB" sz="3600" dirty="0" smtClean="0"/>
              <a:t>Draw one of these</a:t>
            </a:r>
            <a:endParaRPr lang="en-GB" dirty="0"/>
          </a:p>
        </p:txBody>
      </p:sp>
      <p:sp>
        <p:nvSpPr>
          <p:cNvPr id="18" name="Content Placeholder 5"/>
          <p:cNvSpPr txBox="1">
            <a:spLocks/>
          </p:cNvSpPr>
          <p:nvPr/>
        </p:nvSpPr>
        <p:spPr>
          <a:xfrm>
            <a:off x="759467" y="2286000"/>
            <a:ext cx="7578288" cy="3830331"/>
          </a:xfrm>
          <a:prstGeom prst="rect">
            <a:avLst/>
          </a:prstGeom>
        </p:spPr>
        <p:txBody>
          <a:bodyPr>
            <a:normAutofit/>
          </a:bodyPr>
          <a:lstStyle>
            <a:lvl1pPr marL="0" indent="0" algn="l" defTabSz="457200" rtl="0" eaLnBrk="1" latinLnBrk="0" hangingPunct="1">
              <a:spcBef>
                <a:spcPct val="20000"/>
              </a:spcBef>
              <a:buFontTx/>
              <a:buNone/>
              <a:defRPr sz="2800" b="1" i="0" kern="1200" baseline="0">
                <a:solidFill>
                  <a:schemeClr val="tx1"/>
                </a:solidFill>
                <a:latin typeface="+mj-lt"/>
                <a:ea typeface="+mn-ea"/>
                <a:cs typeface="Calibre Semibold"/>
              </a:defRPr>
            </a:lvl1pPr>
            <a:lvl2pPr marL="0" indent="0" algn="l" defTabSz="457200" rtl="0" eaLnBrk="1" latinLnBrk="0" hangingPunct="1">
              <a:spcBef>
                <a:spcPct val="20000"/>
              </a:spcBef>
              <a:buFontTx/>
              <a:buNone/>
              <a:defRPr sz="2400" b="0" i="0" kern="1200" baseline="0">
                <a:solidFill>
                  <a:schemeClr val="tx1"/>
                </a:solidFill>
                <a:latin typeface="+mn-lt"/>
                <a:ea typeface="+mn-ea"/>
                <a:cs typeface="Calibre Regular"/>
              </a:defRPr>
            </a:lvl2pPr>
            <a:lvl3pPr marL="342900" indent="-342900" algn="l" defTabSz="457200" rtl="0" eaLnBrk="1" latinLnBrk="0" hangingPunct="1">
              <a:spcBef>
                <a:spcPct val="20000"/>
              </a:spcBef>
              <a:buFont typeface="Wingdings" charset="2"/>
              <a:buChar char="§"/>
              <a:defRPr sz="2400" b="0" i="0" kern="1200" baseline="0">
                <a:solidFill>
                  <a:schemeClr val="tx1"/>
                </a:solidFill>
                <a:latin typeface="+mn-lt"/>
                <a:ea typeface="+mn-ea"/>
                <a:cs typeface="Calibre Regular"/>
              </a:defRPr>
            </a:lvl3pPr>
            <a:lvl4pPr marL="0" indent="0" algn="l" defTabSz="457200" rtl="0" eaLnBrk="1" latinLnBrk="0" hangingPunct="1">
              <a:spcBef>
                <a:spcPct val="20000"/>
              </a:spcBef>
              <a:buFontTx/>
              <a:buNone/>
              <a:defRPr sz="1600" b="1" i="0" kern="1200" baseline="0">
                <a:solidFill>
                  <a:schemeClr val="tx1"/>
                </a:solidFill>
                <a:latin typeface="+mj-lt"/>
                <a:ea typeface="+mn-ea"/>
                <a:cs typeface="Calibre Regular"/>
              </a:defRPr>
            </a:lvl4pPr>
            <a:lvl5pPr marL="0" indent="0" algn="l" defTabSz="457200" rtl="0" eaLnBrk="1" latinLnBrk="0" hangingPunct="1">
              <a:spcBef>
                <a:spcPct val="20000"/>
              </a:spcBef>
              <a:buFontTx/>
              <a:buNone/>
              <a:defRPr sz="1600" b="0" i="0" kern="1200" baseline="0">
                <a:solidFill>
                  <a:schemeClr val="tx1"/>
                </a:solidFill>
                <a:latin typeface="+mn-lt"/>
                <a:ea typeface="+mn-ea"/>
                <a:cs typeface="Calibre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buAutoNum type="alphaLcParenR"/>
            </a:pPr>
            <a:r>
              <a:rPr lang="en-GB" b="0" dirty="0" smtClean="0"/>
              <a:t>The </a:t>
            </a:r>
            <a:r>
              <a:rPr lang="en-GB" b="0" dirty="0"/>
              <a:t>Hall of the Mountain King – </a:t>
            </a:r>
            <a:r>
              <a:rPr lang="en-GB" b="0" dirty="0" smtClean="0"/>
              <a:t>i.e. </a:t>
            </a:r>
            <a:r>
              <a:rPr lang="en-GB" b="0" dirty="0"/>
              <a:t>his grand </a:t>
            </a:r>
            <a:r>
              <a:rPr lang="en-GB" b="0" dirty="0" smtClean="0"/>
              <a:t>palace</a:t>
            </a:r>
          </a:p>
          <a:p>
            <a:endParaRPr lang="en-GB" sz="800" b="0" dirty="0"/>
          </a:p>
          <a:p>
            <a:pPr marL="514350" indent="-514350">
              <a:buAutoNum type="alphaLcParenR" startAt="2"/>
            </a:pPr>
            <a:r>
              <a:rPr lang="en-GB" b="0" dirty="0" smtClean="0"/>
              <a:t>The </a:t>
            </a:r>
            <a:r>
              <a:rPr lang="en-GB" b="0" dirty="0"/>
              <a:t>Mountain King himself – </a:t>
            </a:r>
            <a:r>
              <a:rPr lang="en-GB" b="0" dirty="0" smtClean="0"/>
              <a:t>i.e. </a:t>
            </a:r>
            <a:r>
              <a:rPr lang="en-GB" b="0" dirty="0"/>
              <a:t>a scary, ugly </a:t>
            </a:r>
            <a:r>
              <a:rPr lang="en-GB" b="0" dirty="0" smtClean="0"/>
              <a:t>monster</a:t>
            </a:r>
          </a:p>
          <a:p>
            <a:endParaRPr lang="en-GB" sz="800" b="0" dirty="0"/>
          </a:p>
          <a:p>
            <a:pPr marL="514350" indent="-514350">
              <a:buAutoNum type="alphaLcParenR" startAt="3"/>
            </a:pPr>
            <a:r>
              <a:rPr lang="en-GB" b="0" dirty="0" smtClean="0"/>
              <a:t>Peer </a:t>
            </a:r>
            <a:r>
              <a:rPr lang="en-GB" b="0" dirty="0" err="1"/>
              <a:t>Gynt</a:t>
            </a:r>
            <a:r>
              <a:rPr lang="en-GB" b="0" dirty="0"/>
              <a:t> running away down a twisty </a:t>
            </a:r>
            <a:r>
              <a:rPr lang="en-GB" b="0" dirty="0" smtClean="0"/>
              <a:t>path</a:t>
            </a:r>
          </a:p>
          <a:p>
            <a:endParaRPr lang="en-GB" sz="800" b="0" dirty="0"/>
          </a:p>
          <a:p>
            <a:r>
              <a:rPr lang="en-GB" b="0" dirty="0"/>
              <a:t>d)	The full story, featuring all of the above</a:t>
            </a:r>
            <a:r>
              <a:rPr lang="en-GB" b="0" dirty="0" smtClean="0"/>
              <a:t>!</a:t>
            </a:r>
            <a:endParaRPr lang="en-GB" b="0" dirty="0"/>
          </a:p>
        </p:txBody>
      </p:sp>
      <p:pic>
        <p:nvPicPr>
          <p:cNvPr id="13315" name="Picture 3" descr="C:\Users\tenpib01\AppData\Local\Microsoft\Windows\Temporary Internet Files\Content.IE5\U25HZTMM\14234-illustration-of-a-pencil-pv[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3176" y="68824"/>
            <a:ext cx="2286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44275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nP 2017 Test v2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TenP 2017 Test v2b.potx</Template>
  <TotalTime>2201</TotalTime>
  <Words>1527</Words>
  <Application>Microsoft Office PowerPoint</Application>
  <PresentationFormat>On-screen Show (4:3)</PresentationFormat>
  <Paragraphs>691</Paragraphs>
  <Slides>26</Slides>
  <Notes>23</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TenP 2017 Test v2b</vt:lpstr>
      <vt:lpstr>Office Theme</vt:lpstr>
      <vt:lpstr>PowerPoint Presentation</vt:lpstr>
      <vt:lpstr>Lesson outcomes</vt:lpstr>
      <vt:lpstr>Curriculum checklist</vt:lpstr>
      <vt:lpstr>Glossary of music terms</vt:lpstr>
      <vt:lpstr>PowerPoint Presentation</vt:lpstr>
      <vt:lpstr>Background – the composer</vt:lpstr>
      <vt:lpstr>Background – the music</vt:lpstr>
      <vt:lpstr>Watch the orchestral performance</vt:lpstr>
      <vt:lpstr>Draw one of these</vt:lpstr>
      <vt:lpstr>PowerPoint Presentation</vt:lpstr>
      <vt:lpstr>Footsteps</vt:lpstr>
      <vt:lpstr>Create a piece using scales</vt:lpstr>
      <vt:lpstr>Link your pieces</vt:lpstr>
      <vt:lpstr>PowerPoint Presentation</vt:lpstr>
      <vt:lpstr>Grieg uses…</vt:lpstr>
      <vt:lpstr>Did you spot them?</vt:lpstr>
      <vt:lpstr>Coda</vt:lpstr>
      <vt:lpstr>PowerPoint Presentation</vt:lpstr>
      <vt:lpstr>Drawing Ase and Anitra</vt:lpstr>
      <vt:lpstr>Peer Gynt Suite No 1, Track 1: Morning</vt:lpstr>
      <vt:lpstr>PowerPoint Presentation</vt:lpstr>
      <vt:lpstr>PowerPoint Presentation</vt:lpstr>
      <vt:lpstr>PowerPoint Presentation</vt:lpstr>
      <vt:lpstr>PowerPoint Presentation</vt:lpstr>
      <vt:lpstr>Let’s perform!</vt:lpstr>
      <vt:lpstr>Taking it further – cross-curricular activities</vt:lpstr>
    </vt:vector>
  </TitlesOfParts>
  <Company>BBC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Lindsay Warmington</dc:creator>
  <cp:lastModifiedBy>Sian Bateman</cp:lastModifiedBy>
  <cp:revision>118</cp:revision>
  <dcterms:created xsi:type="dcterms:W3CDTF">2017-08-23T12:43:02Z</dcterms:created>
  <dcterms:modified xsi:type="dcterms:W3CDTF">2018-08-03T15:52:39Z</dcterms:modified>
</cp:coreProperties>
</file>