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1"/>
    <p:sldMasterId id="2147483648" r:id="rId2"/>
  </p:sldMasterIdLst>
  <p:notesMasterIdLst>
    <p:notesMasterId r:id="rId29"/>
  </p:notesMasterIdLst>
  <p:handoutMasterIdLst>
    <p:handoutMasterId r:id="rId30"/>
  </p:handoutMasterIdLst>
  <p:sldIdLst>
    <p:sldId id="257" r:id="rId3"/>
    <p:sldId id="256" r:id="rId4"/>
    <p:sldId id="259" r:id="rId5"/>
    <p:sldId id="260" r:id="rId6"/>
    <p:sldId id="268" r:id="rId7"/>
    <p:sldId id="263" r:id="rId8"/>
    <p:sldId id="264" r:id="rId9"/>
    <p:sldId id="266" r:id="rId10"/>
    <p:sldId id="267" r:id="rId11"/>
    <p:sldId id="304" r:id="rId12"/>
    <p:sldId id="269" r:id="rId13"/>
    <p:sldId id="274" r:id="rId14"/>
    <p:sldId id="272" r:id="rId15"/>
    <p:sldId id="275" r:id="rId16"/>
    <p:sldId id="276" r:id="rId17"/>
    <p:sldId id="278" r:id="rId18"/>
    <p:sldId id="283" r:id="rId19"/>
    <p:sldId id="284" r:id="rId20"/>
    <p:sldId id="305" r:id="rId21"/>
    <p:sldId id="287" r:id="rId22"/>
    <p:sldId id="288" r:id="rId23"/>
    <p:sldId id="300" r:id="rId24"/>
    <p:sldId id="292" r:id="rId25"/>
    <p:sldId id="306" r:id="rId26"/>
    <p:sldId id="303" r:id="rId27"/>
    <p:sldId id="298"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4C99"/>
    <a:srgbClr val="094D97"/>
    <a:srgbClr val="FFD50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509" autoAdjust="0"/>
  </p:normalViewPr>
  <p:slideViewPr>
    <p:cSldViewPr snapToGrid="0" snapToObjects="1" showGuides="1">
      <p:cViewPr varScale="1">
        <p:scale>
          <a:sx n="97" d="100"/>
          <a:sy n="97" d="100"/>
        </p:scale>
        <p:origin x="-1398" y="-186"/>
      </p:cViewPr>
      <p:guideLst>
        <p:guide orient="horz" pos="1822"/>
        <p:guide pos="2647"/>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BAF1D2-B474-0C4B-B251-99F3B8EDAD16}" type="datetime1">
              <a:rPr lang="en-GB" smtClean="0"/>
              <a:t>27/07/2018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F46EC21-899C-E043-A260-B947E7C33FE7}" type="slidenum">
              <a:rPr lang="en-US" smtClean="0"/>
              <a:t>‹#›</a:t>
            </a:fld>
            <a:endParaRPr lang="en-US"/>
          </a:p>
        </p:txBody>
      </p:sp>
    </p:spTree>
    <p:extLst>
      <p:ext uri="{BB962C8B-B14F-4D97-AF65-F5344CB8AC3E}">
        <p14:creationId xmlns:p14="http://schemas.microsoft.com/office/powerpoint/2010/main" val="29478375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2411F6-C836-8C42-82EB-48BC694285C8}" type="datetime1">
              <a:rPr lang="en-GB" smtClean="0"/>
              <a:t>27/07/2018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89F494-1822-9445-98EB-F7F0987FA13D}" type="slidenum">
              <a:rPr lang="en-US" smtClean="0"/>
              <a:t>‹#›</a:t>
            </a:fld>
            <a:endParaRPr lang="en-US"/>
          </a:p>
        </p:txBody>
      </p:sp>
    </p:spTree>
    <p:extLst>
      <p:ext uri="{BB962C8B-B14F-4D97-AF65-F5344CB8AC3E}">
        <p14:creationId xmlns:p14="http://schemas.microsoft.com/office/powerpoint/2010/main" val="42471908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For: </a:t>
            </a:r>
          </a:p>
          <a:p>
            <a:pPr lvl="0"/>
            <a:r>
              <a:rPr lang="en-US" sz="1200" kern="1200" dirty="0" smtClean="0">
                <a:solidFill>
                  <a:schemeClr val="tx1"/>
                </a:solidFill>
                <a:effectLst/>
                <a:latin typeface="+mn-lt"/>
                <a:ea typeface="+mn-ea"/>
                <a:cs typeface="+mn-cs"/>
              </a:rPr>
              <a:t>Key Stage 2 in England and Wales</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Second Level, P5-P7 in Scotland</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Key Stage 1/Key Stage 2 in Northern Ireland</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6289F494-1822-9445-98EB-F7F0987FA13D}" type="slidenum">
              <a:rPr lang="en-US" smtClean="0"/>
              <a:t>1</a:t>
            </a:fld>
            <a:endParaRPr lang="en-US"/>
          </a:p>
        </p:txBody>
      </p:sp>
    </p:spTree>
    <p:extLst>
      <p:ext uri="{BB962C8B-B14F-4D97-AF65-F5344CB8AC3E}">
        <p14:creationId xmlns:p14="http://schemas.microsoft.com/office/powerpoint/2010/main" val="1191284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US" sz="1200" b="1" kern="1200" dirty="0" smtClean="0">
                <a:solidFill>
                  <a:schemeClr val="tx1"/>
                </a:solidFill>
                <a:effectLst/>
                <a:latin typeface="+mn-lt"/>
                <a:ea typeface="+mn-ea"/>
                <a:cs typeface="+mn-cs"/>
              </a:rPr>
              <a:t>LESSON</a:t>
            </a:r>
            <a:r>
              <a:rPr lang="en-US" sz="1200" b="1" kern="1200" baseline="0" dirty="0" smtClean="0">
                <a:solidFill>
                  <a:schemeClr val="tx1"/>
                </a:solidFill>
                <a:effectLst/>
                <a:latin typeface="+mn-lt"/>
                <a:ea typeface="+mn-ea"/>
                <a:cs typeface="+mn-cs"/>
              </a:rPr>
              <a:t> 2:</a:t>
            </a:r>
          </a:p>
          <a:p>
            <a:pPr lvl="0" rtl="0"/>
            <a:r>
              <a:rPr lang="en-GB" sz="1200" b="1" kern="1200" dirty="0" smtClean="0">
                <a:solidFill>
                  <a:schemeClr val="tx1"/>
                </a:solidFill>
                <a:effectLst/>
                <a:latin typeface="+mn-lt"/>
                <a:ea typeface="+mn-ea"/>
                <a:cs typeface="+mn-cs"/>
              </a:rPr>
              <a:t>Warm-up.</a:t>
            </a:r>
            <a:r>
              <a:rPr lang="en-GB" sz="1200" kern="1200" dirty="0" smtClean="0">
                <a:solidFill>
                  <a:schemeClr val="tx1"/>
                </a:solidFill>
                <a:effectLst/>
                <a:latin typeface="+mn-lt"/>
                <a:ea typeface="+mn-ea"/>
                <a:cs typeface="+mn-cs"/>
              </a:rPr>
              <a:t> Begin with your class sitting in a large circle. Recap the ‘five facts’ warm-up from lesson 1. Explain that you are going to begin making your own version of Mozart’s piece on instruments.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Explain that </a:t>
            </a:r>
            <a:r>
              <a:rPr lang="en-US" sz="1200" kern="1200" dirty="0" smtClean="0">
                <a:solidFill>
                  <a:schemeClr val="tx1"/>
                </a:solidFill>
                <a:effectLst/>
                <a:latin typeface="+mn-lt"/>
                <a:ea typeface="+mn-ea"/>
                <a:cs typeface="+mn-cs"/>
              </a:rPr>
              <a:t>Mozart’s main theme (the one that keeps returning) has a very distinctive shape. It starts with a jump upwards and then several repeated pitches. It is quite easy to play the beginning on a xylophone. After this iconic opening it moves on in a twisty direction but keeps repeating some notes over and over.</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Challenge a few children to come forward</a:t>
            </a:r>
            <a:r>
              <a:rPr lang="en-US" sz="1200" kern="1200" dirty="0" smtClean="0">
                <a:solidFill>
                  <a:schemeClr val="tx1"/>
                </a:solidFill>
                <a:effectLst/>
                <a:latin typeface="+mn-lt"/>
                <a:ea typeface="+mn-ea"/>
                <a:cs typeface="+mn-cs"/>
              </a:rPr>
              <a:t> and have a go at Mozart’s theme, or their own version - their tune must begin with a leap and then a series of repeated notes. Can they invent a twisty ending for it?</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Explain further that </a:t>
            </a:r>
            <a:r>
              <a:rPr lang="en-GB" sz="1200" kern="1200" dirty="0" smtClean="0">
                <a:solidFill>
                  <a:schemeClr val="tx1"/>
                </a:solidFill>
                <a:effectLst/>
                <a:latin typeface="+mn-lt"/>
                <a:ea typeface="+mn-ea"/>
                <a:cs typeface="+mn-cs"/>
              </a:rPr>
              <a:t>Mozart’s theme is similar to a hunting call. Traditionally horns (made from actual animal horns) were used by hunters on horseback. They would play simple phrases (calls) to each other as a way to communicate.</a:t>
            </a:r>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Split the class </a:t>
            </a:r>
            <a:r>
              <a:rPr lang="en-GB" sz="1200" kern="1200" dirty="0" smtClean="0">
                <a:solidFill>
                  <a:schemeClr val="tx1"/>
                </a:solidFill>
                <a:effectLst/>
                <a:latin typeface="+mn-lt"/>
                <a:ea typeface="+mn-ea"/>
                <a:cs typeface="+mn-cs"/>
              </a:rPr>
              <a:t>into small groups (3 groups is an ideal amount but you could have as many as you like). Set the following task - each group must make a short ‘hunting call’ piece using:</a:t>
            </a:r>
          </a:p>
          <a:p>
            <a:pPr lvl="0"/>
            <a:r>
              <a:rPr lang="en-GB" sz="1200" kern="1200" dirty="0" smtClean="0">
                <a:solidFill>
                  <a:schemeClr val="tx1"/>
                </a:solidFill>
                <a:effectLst/>
                <a:latin typeface="+mn-lt"/>
                <a:ea typeface="+mn-ea"/>
                <a:cs typeface="+mn-cs"/>
              </a:rPr>
              <a:t>	A tune with a leap and a series of repeated notes</a:t>
            </a:r>
          </a:p>
          <a:p>
            <a:pPr lvl="0"/>
            <a:r>
              <a:rPr lang="en-GB" sz="1200" kern="1200" dirty="0" smtClean="0">
                <a:solidFill>
                  <a:schemeClr val="tx1"/>
                </a:solidFill>
                <a:effectLst/>
                <a:latin typeface="+mn-lt"/>
                <a:ea typeface="+mn-ea"/>
                <a:cs typeface="+mn-cs"/>
              </a:rPr>
              <a:t>	Anything else they like to make it sound like a hunting call (horses hooves, a pulse etc.)</a:t>
            </a:r>
          </a:p>
          <a:p>
            <a:r>
              <a:rPr lang="en-GB" sz="1200" i="1" kern="1200" dirty="0" smtClean="0">
                <a:solidFill>
                  <a:schemeClr val="tx1"/>
                </a:solidFill>
                <a:effectLst/>
                <a:latin typeface="+mn-lt"/>
                <a:ea typeface="+mn-ea"/>
                <a:cs typeface="+mn-cs"/>
              </a:rPr>
              <a:t>	</a:t>
            </a:r>
          </a:p>
          <a:p>
            <a:r>
              <a:rPr lang="en-GB" sz="1200" i="1" kern="1200" dirty="0" smtClean="0">
                <a:solidFill>
                  <a:schemeClr val="tx1"/>
                </a:solidFill>
                <a:effectLst/>
                <a:latin typeface="+mn-lt"/>
                <a:ea typeface="+mn-ea"/>
                <a:cs typeface="+mn-cs"/>
              </a:rPr>
              <a:t>	You can use whatever instruments you have available for this. If using percussion you need every group to have at least one pitched percussion instrument 	alongside lots of unpitched. If your children are learning orchestral instruments, feel free to adapt the pitches above to suit the level of your learners</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r>
              <a:rPr lang="en-GB" sz="1050" dirty="0" smtClean="0">
                <a:effectLst/>
              </a:rPr>
              <a:t> </a:t>
            </a:r>
            <a:r>
              <a:rPr lang="en-U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Bring the class back together </a:t>
            </a:r>
            <a:r>
              <a:rPr lang="en-US" sz="1200" kern="1200" dirty="0" smtClean="0">
                <a:solidFill>
                  <a:schemeClr val="tx1"/>
                </a:solidFill>
                <a:effectLst/>
                <a:latin typeface="+mn-lt"/>
                <a:ea typeface="+mn-ea"/>
                <a:cs typeface="+mn-cs"/>
              </a:rPr>
              <a:t>and hear their efforts. Challenge your children to join all their ‘hunting call’ pieces together to make one big ‘A section’</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Finish </a:t>
            </a:r>
            <a:r>
              <a:rPr lang="en-US" sz="1200" kern="1200" dirty="0" smtClean="0">
                <a:solidFill>
                  <a:schemeClr val="tx1"/>
                </a:solidFill>
                <a:effectLst/>
                <a:latin typeface="+mn-lt"/>
                <a:ea typeface="+mn-ea"/>
                <a:cs typeface="+mn-cs"/>
              </a:rPr>
              <a:t>the lesson with a performance of your new piece. Encourage the children to write down carefully what they have done and who played what. Ask them to label the piece</a:t>
            </a:r>
            <a:r>
              <a:rPr lang="en-US" sz="1200" b="1" kern="1200" dirty="0" smtClean="0">
                <a:solidFill>
                  <a:schemeClr val="tx1"/>
                </a:solidFill>
                <a:effectLst/>
                <a:latin typeface="+mn-lt"/>
                <a:ea typeface="+mn-ea"/>
                <a:cs typeface="+mn-cs"/>
              </a:rPr>
              <a:t> </a:t>
            </a:r>
            <a:r>
              <a:rPr lang="en-US" sz="1200" b="1" u="sng" kern="1200" dirty="0" smtClean="0">
                <a:solidFill>
                  <a:schemeClr val="tx1"/>
                </a:solidFill>
                <a:effectLst/>
                <a:latin typeface="+mn-lt"/>
                <a:ea typeface="+mn-ea"/>
                <a:cs typeface="+mn-cs"/>
              </a:rPr>
              <a:t>‘A section’</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12</a:t>
            </a:fld>
            <a:endParaRPr lang="en-US"/>
          </a:p>
        </p:txBody>
      </p:sp>
    </p:spTree>
    <p:extLst>
      <p:ext uri="{BB962C8B-B14F-4D97-AF65-F5344CB8AC3E}">
        <p14:creationId xmlns:p14="http://schemas.microsoft.com/office/powerpoint/2010/main" val="3759247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US" sz="1200" b="1" kern="1200" dirty="0" smtClean="0">
                <a:solidFill>
                  <a:schemeClr val="tx1"/>
                </a:solidFill>
                <a:effectLst/>
                <a:latin typeface="+mn-lt"/>
                <a:ea typeface="+mn-ea"/>
                <a:cs typeface="+mn-cs"/>
              </a:rPr>
              <a:t>LESSON</a:t>
            </a:r>
            <a:r>
              <a:rPr lang="en-US" sz="1200" b="1" kern="1200" baseline="0" dirty="0" smtClean="0">
                <a:solidFill>
                  <a:schemeClr val="tx1"/>
                </a:solidFill>
                <a:effectLst/>
                <a:latin typeface="+mn-lt"/>
                <a:ea typeface="+mn-ea"/>
                <a:cs typeface="+mn-cs"/>
              </a:rPr>
              <a:t> 2:</a:t>
            </a:r>
          </a:p>
          <a:p>
            <a:pPr lvl="0" rtl="0"/>
            <a:r>
              <a:rPr lang="en-GB" sz="1200" b="1" kern="1200" dirty="0" smtClean="0">
                <a:solidFill>
                  <a:schemeClr val="tx1"/>
                </a:solidFill>
                <a:effectLst/>
                <a:latin typeface="+mn-lt"/>
                <a:ea typeface="+mn-ea"/>
                <a:cs typeface="+mn-cs"/>
              </a:rPr>
              <a:t>Warm-up.</a:t>
            </a:r>
            <a:r>
              <a:rPr lang="en-GB" sz="1200" kern="1200" dirty="0" smtClean="0">
                <a:solidFill>
                  <a:schemeClr val="tx1"/>
                </a:solidFill>
                <a:effectLst/>
                <a:latin typeface="+mn-lt"/>
                <a:ea typeface="+mn-ea"/>
                <a:cs typeface="+mn-cs"/>
              </a:rPr>
              <a:t> Begin with your class sitting in a large circle. Recap the ‘five facts’ warm-up from lesson 1. Explain that you are going to begin making your own version of Mozart’s piece on instruments.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Explain that </a:t>
            </a:r>
            <a:r>
              <a:rPr lang="en-US" sz="1200" kern="1200" dirty="0" smtClean="0">
                <a:solidFill>
                  <a:schemeClr val="tx1"/>
                </a:solidFill>
                <a:effectLst/>
                <a:latin typeface="+mn-lt"/>
                <a:ea typeface="+mn-ea"/>
                <a:cs typeface="+mn-cs"/>
              </a:rPr>
              <a:t>Mozart’s main theme (the one that keeps returning) has a very distinctive shape. It starts with a jump upwards and then several repeated pitches. It is quite easy to play the beginning on a xylophone. After this iconic opening it moves on in a twisty direction but keeps repeating some notes over and over.</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Challenge a few children to come forward</a:t>
            </a:r>
            <a:r>
              <a:rPr lang="en-US" sz="1200" kern="1200" dirty="0" smtClean="0">
                <a:solidFill>
                  <a:schemeClr val="tx1"/>
                </a:solidFill>
                <a:effectLst/>
                <a:latin typeface="+mn-lt"/>
                <a:ea typeface="+mn-ea"/>
                <a:cs typeface="+mn-cs"/>
              </a:rPr>
              <a:t> and have a go at Mozart’s theme, or their own version - their tune must begin with a leap and then a series of repeated notes. Can they invent a twisty ending for it?</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Explain further that </a:t>
            </a:r>
            <a:r>
              <a:rPr lang="en-GB" sz="1200" kern="1200" dirty="0" smtClean="0">
                <a:solidFill>
                  <a:schemeClr val="tx1"/>
                </a:solidFill>
                <a:effectLst/>
                <a:latin typeface="+mn-lt"/>
                <a:ea typeface="+mn-ea"/>
                <a:cs typeface="+mn-cs"/>
              </a:rPr>
              <a:t>Mozart’s theme is similar to a hunting call. Traditionally horns (made from actual animal horns) were used by hunters on horseback. They would play simple phrases (calls) to each other as a way to communicate.</a:t>
            </a:r>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Split the class </a:t>
            </a:r>
            <a:r>
              <a:rPr lang="en-GB" sz="1200" kern="1200" dirty="0" smtClean="0">
                <a:solidFill>
                  <a:schemeClr val="tx1"/>
                </a:solidFill>
                <a:effectLst/>
                <a:latin typeface="+mn-lt"/>
                <a:ea typeface="+mn-ea"/>
                <a:cs typeface="+mn-cs"/>
              </a:rPr>
              <a:t>into small groups (3 groups is an ideal amount but you could have as many as you like). Set the following task - each group must make a short ‘hunting call’ piece using:</a:t>
            </a:r>
          </a:p>
          <a:p>
            <a:pPr lvl="0"/>
            <a:r>
              <a:rPr lang="en-GB" sz="1200" kern="1200" dirty="0" smtClean="0">
                <a:solidFill>
                  <a:schemeClr val="tx1"/>
                </a:solidFill>
                <a:effectLst/>
                <a:latin typeface="+mn-lt"/>
                <a:ea typeface="+mn-ea"/>
                <a:cs typeface="+mn-cs"/>
              </a:rPr>
              <a:t>	A tune with a leap and a series of repeated notes</a:t>
            </a:r>
          </a:p>
          <a:p>
            <a:pPr lvl="0"/>
            <a:r>
              <a:rPr lang="en-GB" sz="1200" kern="1200" dirty="0" smtClean="0">
                <a:solidFill>
                  <a:schemeClr val="tx1"/>
                </a:solidFill>
                <a:effectLst/>
                <a:latin typeface="+mn-lt"/>
                <a:ea typeface="+mn-ea"/>
                <a:cs typeface="+mn-cs"/>
              </a:rPr>
              <a:t>	Anything else they like to make it sound like a hunting call (horses hooves, a pulse etc.)</a:t>
            </a:r>
          </a:p>
          <a:p>
            <a:r>
              <a:rPr lang="en-GB" sz="1200" i="1" kern="1200" dirty="0" smtClean="0">
                <a:solidFill>
                  <a:schemeClr val="tx1"/>
                </a:solidFill>
                <a:effectLst/>
                <a:latin typeface="+mn-lt"/>
                <a:ea typeface="+mn-ea"/>
                <a:cs typeface="+mn-cs"/>
              </a:rPr>
              <a:t>	</a:t>
            </a:r>
          </a:p>
          <a:p>
            <a:r>
              <a:rPr lang="en-GB" sz="1200" i="1" kern="1200" dirty="0" smtClean="0">
                <a:solidFill>
                  <a:schemeClr val="tx1"/>
                </a:solidFill>
                <a:effectLst/>
                <a:latin typeface="+mn-lt"/>
                <a:ea typeface="+mn-ea"/>
                <a:cs typeface="+mn-cs"/>
              </a:rPr>
              <a:t>	You can use whatever instruments you have available for this. If using percussion you need every group to have at least one pitched percussion instrument 	alongside lots of unpitched. If your children are learning orchestral instruments, feel free to adapt the pitches above to suit the level of your learners</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r>
              <a:rPr lang="en-GB" sz="1050" dirty="0" smtClean="0">
                <a:effectLst/>
              </a:rPr>
              <a:t> </a:t>
            </a:r>
            <a:r>
              <a:rPr lang="en-U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Bring the class back together </a:t>
            </a:r>
            <a:r>
              <a:rPr lang="en-US" sz="1200" kern="1200" dirty="0" smtClean="0">
                <a:solidFill>
                  <a:schemeClr val="tx1"/>
                </a:solidFill>
                <a:effectLst/>
                <a:latin typeface="+mn-lt"/>
                <a:ea typeface="+mn-ea"/>
                <a:cs typeface="+mn-cs"/>
              </a:rPr>
              <a:t>and hear their efforts. Challenge your children to join all their ‘hunting call’ pieces together to make one big ‘A section’</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Finish </a:t>
            </a:r>
            <a:r>
              <a:rPr lang="en-US" sz="1200" kern="1200" dirty="0" smtClean="0">
                <a:solidFill>
                  <a:schemeClr val="tx1"/>
                </a:solidFill>
                <a:effectLst/>
                <a:latin typeface="+mn-lt"/>
                <a:ea typeface="+mn-ea"/>
                <a:cs typeface="+mn-cs"/>
              </a:rPr>
              <a:t>the lesson with a performance of your new piece. Encourage the children to write down carefully what they have done and who played what. Ask them to label the piece</a:t>
            </a:r>
            <a:r>
              <a:rPr lang="en-US" sz="1200" b="1" kern="1200" dirty="0" smtClean="0">
                <a:solidFill>
                  <a:schemeClr val="tx1"/>
                </a:solidFill>
                <a:effectLst/>
                <a:latin typeface="+mn-lt"/>
                <a:ea typeface="+mn-ea"/>
                <a:cs typeface="+mn-cs"/>
              </a:rPr>
              <a:t> </a:t>
            </a:r>
            <a:r>
              <a:rPr lang="en-US" sz="1200" b="1" u="sng" kern="1200" dirty="0" smtClean="0">
                <a:solidFill>
                  <a:schemeClr val="tx1"/>
                </a:solidFill>
                <a:effectLst/>
                <a:latin typeface="+mn-lt"/>
                <a:ea typeface="+mn-ea"/>
                <a:cs typeface="+mn-cs"/>
              </a:rPr>
              <a:t>‘A section’</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13</a:t>
            </a:fld>
            <a:endParaRPr lang="en-US"/>
          </a:p>
        </p:txBody>
      </p:sp>
    </p:spTree>
    <p:extLst>
      <p:ext uri="{BB962C8B-B14F-4D97-AF65-F5344CB8AC3E}">
        <p14:creationId xmlns:p14="http://schemas.microsoft.com/office/powerpoint/2010/main" val="3759247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Lesson 3:</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Activities:		Create contrasting pieces of music</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Curriculum link:	Listen with attention to detail and recall sounds with increasing aural memory</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Appreciate and understand a wide range of high-quality live and recorded music drawn from different traditions and from great composers 				and musicians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14</a:t>
            </a:fld>
            <a:endParaRPr lang="en-US"/>
          </a:p>
        </p:txBody>
      </p:sp>
    </p:spTree>
    <p:extLst>
      <p:ext uri="{BB962C8B-B14F-4D97-AF65-F5344CB8AC3E}">
        <p14:creationId xmlns:p14="http://schemas.microsoft.com/office/powerpoint/2010/main" val="17473567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GB" sz="1200" b="1" kern="1200" dirty="0" smtClean="0">
                <a:solidFill>
                  <a:schemeClr val="tx1"/>
                </a:solidFill>
                <a:effectLst/>
                <a:latin typeface="+mn-lt"/>
                <a:ea typeface="+mn-ea"/>
                <a:cs typeface="+mn-cs"/>
              </a:rPr>
              <a:t>LESSON 3:</a:t>
            </a:r>
          </a:p>
          <a:p>
            <a:pPr lvl="0" rtl="0"/>
            <a:r>
              <a:rPr lang="en-GB" sz="1200" b="1" kern="1200" dirty="0" smtClean="0">
                <a:solidFill>
                  <a:schemeClr val="tx1"/>
                </a:solidFill>
                <a:effectLst/>
                <a:latin typeface="+mn-lt"/>
                <a:ea typeface="+mn-ea"/>
                <a:cs typeface="+mn-cs"/>
              </a:rPr>
              <a:t>Warm up. </a:t>
            </a:r>
            <a:r>
              <a:rPr lang="en-GB" sz="1200" kern="1200" dirty="0" smtClean="0">
                <a:solidFill>
                  <a:schemeClr val="tx1"/>
                </a:solidFill>
                <a:effectLst/>
                <a:latin typeface="+mn-lt"/>
                <a:ea typeface="+mn-ea"/>
                <a:cs typeface="+mn-cs"/>
              </a:rPr>
              <a:t>Begin in a circle again and talk through what you made last lesson. This is a good opportunity to clap any rhythms or sing any tunes that were made, making sure everyone is remembering the same thing!</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Split back into your small groups</a:t>
            </a:r>
            <a:r>
              <a:rPr lang="en-GB" sz="1200" kern="1200" dirty="0" smtClean="0">
                <a:solidFill>
                  <a:schemeClr val="tx1"/>
                </a:solidFill>
                <a:effectLst/>
                <a:latin typeface="+mn-lt"/>
                <a:ea typeface="+mn-ea"/>
                <a:cs typeface="+mn-cs"/>
              </a:rPr>
              <a:t> and ask each group to put their part of the A section together before as a full class, putting your full A section back together.</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Explain that today you are going to make </a:t>
            </a:r>
            <a:r>
              <a:rPr lang="en-GB" sz="1200" kern="1200" dirty="0" smtClean="0">
                <a:solidFill>
                  <a:schemeClr val="tx1"/>
                </a:solidFill>
                <a:effectLst/>
                <a:latin typeface="+mn-lt"/>
                <a:ea typeface="+mn-ea"/>
                <a:cs typeface="+mn-cs"/>
              </a:rPr>
              <a:t>new sections of music called ‘episodes’. These need to contrast with the A section they have already made.</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Working in the same small groups,</a:t>
            </a:r>
            <a:r>
              <a:rPr lang="en-GB" sz="1200" kern="1200" dirty="0" smtClean="0">
                <a:solidFill>
                  <a:schemeClr val="tx1"/>
                </a:solidFill>
                <a:effectLst/>
                <a:latin typeface="+mn-lt"/>
                <a:ea typeface="+mn-ea"/>
                <a:cs typeface="+mn-cs"/>
              </a:rPr>
              <a:t> with the same instruments, ask each group to write down three words to describe the piece they made last week. </a:t>
            </a:r>
          </a:p>
          <a:p>
            <a:r>
              <a:rPr lang="en-GB" sz="1200" kern="1200" dirty="0" smtClean="0">
                <a:solidFill>
                  <a:schemeClr val="tx1"/>
                </a:solidFill>
                <a:effectLst/>
                <a:latin typeface="+mn-lt"/>
                <a:ea typeface="+mn-ea"/>
                <a:cs typeface="+mn-cs"/>
              </a:rPr>
              <a:t> </a:t>
            </a:r>
          </a:p>
          <a:p>
            <a:pPr lvl="1"/>
            <a:r>
              <a:rPr lang="en-GB" sz="1200" i="1" kern="1200" dirty="0" smtClean="0">
                <a:solidFill>
                  <a:schemeClr val="tx1"/>
                </a:solidFill>
                <a:effectLst/>
                <a:latin typeface="+mn-lt"/>
                <a:ea typeface="+mn-ea"/>
                <a:cs typeface="+mn-cs"/>
              </a:rPr>
              <a:t>For example: loud, fast, bouncy</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Now ask each team to write three words that are the opposite of their list (or are very different)</a:t>
            </a:r>
            <a:r>
              <a:rPr lang="en-GB" sz="1200" kern="1200" baseline="0" dirty="0" smtClean="0">
                <a:solidFill>
                  <a:schemeClr val="tx1"/>
                </a:solidFill>
                <a:effectLst/>
                <a:latin typeface="+mn-lt"/>
                <a:ea typeface="+mn-ea"/>
                <a:cs typeface="+mn-cs"/>
              </a:rPr>
              <a:t> </a:t>
            </a:r>
            <a:r>
              <a:rPr lang="en-GB" sz="1200" i="1" kern="1200" dirty="0" smtClean="0">
                <a:solidFill>
                  <a:schemeClr val="tx1"/>
                </a:solidFill>
                <a:effectLst/>
                <a:latin typeface="+mn-lt"/>
                <a:ea typeface="+mn-ea"/>
                <a:cs typeface="+mn-cs"/>
              </a:rPr>
              <a:t>For example: quiet, slow, flat</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Set the following task: </a:t>
            </a:r>
            <a:r>
              <a:rPr lang="en-GB" sz="1200" kern="1200" dirty="0" smtClean="0">
                <a:solidFill>
                  <a:schemeClr val="tx1"/>
                </a:solidFill>
                <a:effectLst/>
                <a:latin typeface="+mn-lt"/>
                <a:ea typeface="+mn-ea"/>
                <a:cs typeface="+mn-cs"/>
              </a:rPr>
              <a:t>Each group must make a piece that is contrasting in every way to the one they made last week. The three words they have just written down should inspire them</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When this is achieved, </a:t>
            </a:r>
            <a:r>
              <a:rPr lang="en-US" sz="1200" kern="1200" dirty="0" smtClean="0">
                <a:solidFill>
                  <a:schemeClr val="tx1"/>
                </a:solidFill>
                <a:effectLst/>
                <a:latin typeface="+mn-lt"/>
                <a:ea typeface="+mn-ea"/>
                <a:cs typeface="+mn-cs"/>
              </a:rPr>
              <a:t>bring the groups back together and hear their efforts. Encourage the rest of the class to give gentle feedback; in particular, have they created music that sounds like their three words?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Finally, </a:t>
            </a:r>
            <a:r>
              <a:rPr lang="en-US" sz="1200" kern="1200" dirty="0" smtClean="0">
                <a:solidFill>
                  <a:schemeClr val="tx1"/>
                </a:solidFill>
                <a:effectLst/>
                <a:latin typeface="+mn-lt"/>
                <a:ea typeface="+mn-ea"/>
                <a:cs typeface="+mn-cs"/>
              </a:rPr>
              <a:t>finish this lesson with each group writing down what they have done. It might help in future lessons if they name their piece or group at this point</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15</a:t>
            </a:fld>
            <a:endParaRPr lang="en-US"/>
          </a:p>
        </p:txBody>
      </p:sp>
    </p:spTree>
    <p:extLst>
      <p:ext uri="{BB962C8B-B14F-4D97-AF65-F5344CB8AC3E}">
        <p14:creationId xmlns:p14="http://schemas.microsoft.com/office/powerpoint/2010/main" val="37592470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GB" sz="1200" b="1" kern="1200" dirty="0" smtClean="0">
                <a:solidFill>
                  <a:schemeClr val="tx1"/>
                </a:solidFill>
                <a:effectLst/>
                <a:latin typeface="+mn-lt"/>
                <a:ea typeface="+mn-ea"/>
                <a:cs typeface="+mn-cs"/>
              </a:rPr>
              <a:t>LESSON 3:</a:t>
            </a:r>
          </a:p>
          <a:p>
            <a:pPr lvl="0" rtl="0"/>
            <a:r>
              <a:rPr lang="en-GB" sz="1200" b="1" kern="1200" dirty="0" smtClean="0">
                <a:solidFill>
                  <a:schemeClr val="tx1"/>
                </a:solidFill>
                <a:effectLst/>
                <a:latin typeface="+mn-lt"/>
                <a:ea typeface="+mn-ea"/>
                <a:cs typeface="+mn-cs"/>
              </a:rPr>
              <a:t>Warm up. </a:t>
            </a:r>
            <a:r>
              <a:rPr lang="en-GB" sz="1200" kern="1200" dirty="0" smtClean="0">
                <a:solidFill>
                  <a:schemeClr val="tx1"/>
                </a:solidFill>
                <a:effectLst/>
                <a:latin typeface="+mn-lt"/>
                <a:ea typeface="+mn-ea"/>
                <a:cs typeface="+mn-cs"/>
              </a:rPr>
              <a:t>Begin in a circle again and talk through what you made last lesson. This is a good opportunity to clap any rhythms or sing any tunes that were made, making sure everyone is remembering the same thing!</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Split back into your small groups</a:t>
            </a:r>
            <a:r>
              <a:rPr lang="en-GB" sz="1200" kern="1200" dirty="0" smtClean="0">
                <a:solidFill>
                  <a:schemeClr val="tx1"/>
                </a:solidFill>
                <a:effectLst/>
                <a:latin typeface="+mn-lt"/>
                <a:ea typeface="+mn-ea"/>
                <a:cs typeface="+mn-cs"/>
              </a:rPr>
              <a:t> and ask each group to put their part of the A section together before as a full class, putting your full A section back together.</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Explain that today you are going to make </a:t>
            </a:r>
            <a:r>
              <a:rPr lang="en-GB" sz="1200" kern="1200" dirty="0" smtClean="0">
                <a:solidFill>
                  <a:schemeClr val="tx1"/>
                </a:solidFill>
                <a:effectLst/>
                <a:latin typeface="+mn-lt"/>
                <a:ea typeface="+mn-ea"/>
                <a:cs typeface="+mn-cs"/>
              </a:rPr>
              <a:t>new sections of music called ‘episodes’. These need to contrast with the A section they have already made.</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Working in the same small groups,</a:t>
            </a:r>
            <a:r>
              <a:rPr lang="en-GB" sz="1200" kern="1200" dirty="0" smtClean="0">
                <a:solidFill>
                  <a:schemeClr val="tx1"/>
                </a:solidFill>
                <a:effectLst/>
                <a:latin typeface="+mn-lt"/>
                <a:ea typeface="+mn-ea"/>
                <a:cs typeface="+mn-cs"/>
              </a:rPr>
              <a:t> with the same instruments, ask each group to write down three words to describe the piece they made last week. </a:t>
            </a:r>
          </a:p>
          <a:p>
            <a:r>
              <a:rPr lang="en-GB" sz="1200" kern="1200" dirty="0" smtClean="0">
                <a:solidFill>
                  <a:schemeClr val="tx1"/>
                </a:solidFill>
                <a:effectLst/>
                <a:latin typeface="+mn-lt"/>
                <a:ea typeface="+mn-ea"/>
                <a:cs typeface="+mn-cs"/>
              </a:rPr>
              <a:t> </a:t>
            </a:r>
          </a:p>
          <a:p>
            <a:pPr lvl="1"/>
            <a:r>
              <a:rPr lang="en-GB" sz="1200" i="1" kern="1200" dirty="0" smtClean="0">
                <a:solidFill>
                  <a:schemeClr val="tx1"/>
                </a:solidFill>
                <a:effectLst/>
                <a:latin typeface="+mn-lt"/>
                <a:ea typeface="+mn-ea"/>
                <a:cs typeface="+mn-cs"/>
              </a:rPr>
              <a:t>For example: loud, fast, bouncy</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Now ask each team to write three words that are the opposite of their list (or are very different)</a:t>
            </a:r>
            <a:r>
              <a:rPr lang="en-GB" sz="1200" kern="1200" baseline="0" dirty="0" smtClean="0">
                <a:solidFill>
                  <a:schemeClr val="tx1"/>
                </a:solidFill>
                <a:effectLst/>
                <a:latin typeface="+mn-lt"/>
                <a:ea typeface="+mn-ea"/>
                <a:cs typeface="+mn-cs"/>
              </a:rPr>
              <a:t> </a:t>
            </a:r>
            <a:r>
              <a:rPr lang="en-GB" sz="1200" i="1" kern="1200" dirty="0" smtClean="0">
                <a:solidFill>
                  <a:schemeClr val="tx1"/>
                </a:solidFill>
                <a:effectLst/>
                <a:latin typeface="+mn-lt"/>
                <a:ea typeface="+mn-ea"/>
                <a:cs typeface="+mn-cs"/>
              </a:rPr>
              <a:t>For example: quiet, slow, flat</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Set the following task: </a:t>
            </a:r>
            <a:r>
              <a:rPr lang="en-GB" sz="1200" kern="1200" dirty="0" smtClean="0">
                <a:solidFill>
                  <a:schemeClr val="tx1"/>
                </a:solidFill>
                <a:effectLst/>
                <a:latin typeface="+mn-lt"/>
                <a:ea typeface="+mn-ea"/>
                <a:cs typeface="+mn-cs"/>
              </a:rPr>
              <a:t>Each group must make a piece that is contrasting in every way to the one they made last week. The three words they have just written down should inspire them</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When this is achieved, </a:t>
            </a:r>
            <a:r>
              <a:rPr lang="en-US" sz="1200" kern="1200" dirty="0" smtClean="0">
                <a:solidFill>
                  <a:schemeClr val="tx1"/>
                </a:solidFill>
                <a:effectLst/>
                <a:latin typeface="+mn-lt"/>
                <a:ea typeface="+mn-ea"/>
                <a:cs typeface="+mn-cs"/>
              </a:rPr>
              <a:t>bring the groups back together and hear their efforts. Encourage the rest of the class to give gentle feedback; in particular, have they created music that sounds like their three words?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Finally, </a:t>
            </a:r>
            <a:r>
              <a:rPr lang="en-US" sz="1200" kern="1200" dirty="0" smtClean="0">
                <a:solidFill>
                  <a:schemeClr val="tx1"/>
                </a:solidFill>
                <a:effectLst/>
                <a:latin typeface="+mn-lt"/>
                <a:ea typeface="+mn-ea"/>
                <a:cs typeface="+mn-cs"/>
              </a:rPr>
              <a:t>finish this lesson with each group writing down what they have done. It might help in future lessons if they name their piece or group at this point</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16</a:t>
            </a:fld>
            <a:endParaRPr lang="en-US"/>
          </a:p>
        </p:txBody>
      </p:sp>
    </p:spTree>
    <p:extLst>
      <p:ext uri="{BB962C8B-B14F-4D97-AF65-F5344CB8AC3E}">
        <p14:creationId xmlns:p14="http://schemas.microsoft.com/office/powerpoint/2010/main" val="19138048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Lesson 4:</a:t>
            </a:r>
            <a:endParaRPr lang="en-GB"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Activities:		Structure sections of music to create a rondo</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Curriculum link:	Improvise and compose music for a range of purposes using the interrelated dimensions of music</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Play and perform in solo and ensemble contexts, using voices and playing musical instruments with increasing accuracy, fluency, control and 				expression</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17</a:t>
            </a:fld>
            <a:endParaRPr lang="en-US"/>
          </a:p>
        </p:txBody>
      </p:sp>
    </p:spTree>
    <p:extLst>
      <p:ext uri="{BB962C8B-B14F-4D97-AF65-F5344CB8AC3E}">
        <p14:creationId xmlns:p14="http://schemas.microsoft.com/office/powerpoint/2010/main" val="17473567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LESSON 4:</a:t>
            </a:r>
            <a:endParaRPr lang="en-GB" sz="1200" kern="1200" dirty="0" smtClean="0">
              <a:solidFill>
                <a:schemeClr val="tx1"/>
              </a:solidFill>
              <a:effectLst/>
              <a:latin typeface="+mn-lt"/>
              <a:ea typeface="+mn-ea"/>
              <a:cs typeface="+mn-cs"/>
            </a:endParaRPr>
          </a:p>
          <a:p>
            <a:pPr lvl="0" rtl="0"/>
            <a:r>
              <a:rPr lang="en-GB" sz="1200" b="1" kern="1200" dirty="0" smtClean="0">
                <a:solidFill>
                  <a:schemeClr val="tx1"/>
                </a:solidFill>
                <a:effectLst/>
                <a:latin typeface="+mn-lt"/>
                <a:ea typeface="+mn-ea"/>
                <a:cs typeface="+mn-cs"/>
              </a:rPr>
              <a:t>Warm up. </a:t>
            </a:r>
            <a:r>
              <a:rPr lang="en-GB" sz="1200" kern="1200" dirty="0" smtClean="0">
                <a:solidFill>
                  <a:schemeClr val="tx1"/>
                </a:solidFill>
                <a:effectLst/>
                <a:latin typeface="+mn-lt"/>
                <a:ea typeface="+mn-ea"/>
                <a:cs typeface="+mn-cs"/>
              </a:rPr>
              <a:t>Begin once again in a circle. Explain that today you are going to make a RONDO and remind your class of what a rondo is by playing this simple game:</a:t>
            </a:r>
          </a:p>
          <a:p>
            <a:pPr lvl="0"/>
            <a:r>
              <a:rPr lang="en-GB" sz="1200" kern="1200" dirty="0" smtClean="0">
                <a:solidFill>
                  <a:schemeClr val="tx1"/>
                </a:solidFill>
                <a:effectLst/>
                <a:latin typeface="+mn-lt"/>
                <a:ea typeface="+mn-ea"/>
                <a:cs typeface="+mn-cs"/>
              </a:rPr>
              <a:t>Ask one of your class to suggest a gesture or a sound. Ask the rest of the class to copy it (whatever it is).</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Ask three more children and copy each time.</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Discuss which is your favourite gesture and label it A. Label the other three B, C, and D (each one includes the solo gesture and then everyone copying).</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Make the following structure out of your solos and copied ideas (whatever they are):</a:t>
            </a:r>
          </a:p>
          <a:p>
            <a:r>
              <a:rPr lang="en-GB" sz="1200" kern="1200" dirty="0" smtClean="0">
                <a:solidFill>
                  <a:schemeClr val="tx1"/>
                </a:solidFill>
                <a:effectLst/>
                <a:latin typeface="+mn-lt"/>
                <a:ea typeface="+mn-ea"/>
                <a:cs typeface="+mn-cs"/>
              </a:rPr>
              <a:t> </a:t>
            </a:r>
          </a:p>
          <a:p>
            <a:r>
              <a:rPr lang="en-GB" sz="1200" i="1" kern="1200" dirty="0" smtClean="0">
                <a:solidFill>
                  <a:schemeClr val="tx1"/>
                </a:solidFill>
                <a:effectLst/>
                <a:latin typeface="+mn-lt"/>
                <a:ea typeface="+mn-ea"/>
                <a:cs typeface="+mn-cs"/>
              </a:rPr>
              <a:t>		A – B – A – C – D - A</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This is a </a:t>
            </a:r>
            <a:r>
              <a:rPr lang="en-GB" sz="1200" b="1" u="sng" kern="1200" dirty="0" smtClean="0">
                <a:solidFill>
                  <a:schemeClr val="tx1"/>
                </a:solidFill>
                <a:effectLst/>
                <a:latin typeface="+mn-lt"/>
                <a:ea typeface="+mn-ea"/>
                <a:cs typeface="+mn-cs"/>
              </a:rPr>
              <a:t>rondo</a:t>
            </a:r>
            <a:r>
              <a:rPr lang="en-GB" sz="1200" kern="1200" dirty="0" smtClean="0">
                <a:solidFill>
                  <a:schemeClr val="tx1"/>
                </a:solidFill>
                <a:effectLst/>
                <a:latin typeface="+mn-lt"/>
                <a:ea typeface="+mn-ea"/>
                <a:cs typeface="+mn-cs"/>
              </a:rPr>
              <a:t> – the exact shape that Mozart uses in his horn concerto (as they also identified in during the lesson 1 listening task)</a:t>
            </a: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Make a list on the board</a:t>
            </a:r>
            <a:r>
              <a:rPr lang="en-GB" sz="1200" kern="1200" dirty="0" smtClean="0">
                <a:solidFill>
                  <a:schemeClr val="tx1"/>
                </a:solidFill>
                <a:effectLst/>
                <a:latin typeface="+mn-lt"/>
                <a:ea typeface="+mn-ea"/>
                <a:cs typeface="+mn-cs"/>
              </a:rPr>
              <a:t> of what you have created so far. It should look something like this:</a:t>
            </a:r>
          </a:p>
          <a:p>
            <a:pPr lvl="0"/>
            <a:r>
              <a:rPr lang="en-GB" sz="1200" kern="1200" dirty="0" smtClean="0">
                <a:solidFill>
                  <a:schemeClr val="tx1"/>
                </a:solidFill>
                <a:effectLst/>
                <a:latin typeface="+mn-lt"/>
                <a:ea typeface="+mn-ea"/>
                <a:cs typeface="+mn-cs"/>
              </a:rPr>
              <a:t>	A section (played by the full class, ‘hunting calls’)</a:t>
            </a:r>
          </a:p>
          <a:p>
            <a:pPr lvl="0"/>
            <a:r>
              <a:rPr lang="en-GB" sz="1200" kern="1200" dirty="0" smtClean="0">
                <a:solidFill>
                  <a:schemeClr val="tx1"/>
                </a:solidFill>
                <a:effectLst/>
                <a:latin typeface="+mn-lt"/>
                <a:ea typeface="+mn-ea"/>
                <a:cs typeface="+mn-cs"/>
              </a:rPr>
              <a:t>	Three ‘episodes’ (made by three smaller groups)</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Split back into groups </a:t>
            </a:r>
            <a:r>
              <a:rPr lang="en-GB" sz="1200" kern="1200" dirty="0" smtClean="0">
                <a:solidFill>
                  <a:schemeClr val="tx1"/>
                </a:solidFill>
                <a:effectLst/>
                <a:latin typeface="+mn-lt"/>
                <a:ea typeface="+mn-ea"/>
                <a:cs typeface="+mn-cs"/>
              </a:rPr>
              <a:t>and ask each group to get out their instruments and put their music back together. When the groups are sorted, put the bigger A section back together with everyone.</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Challenge</a:t>
            </a:r>
            <a:r>
              <a:rPr lang="en-GB" sz="1200" kern="1200" dirty="0" smtClean="0">
                <a:solidFill>
                  <a:schemeClr val="tx1"/>
                </a:solidFill>
                <a:effectLst/>
                <a:latin typeface="+mn-lt"/>
                <a:ea typeface="+mn-ea"/>
                <a:cs typeface="+mn-cs"/>
              </a:rPr>
              <a:t> your children to structure their sections in rondo form. They have already identified their A section, now they need to decide on the best order for their episodes too. Try out several versions until you all decide on the best one and practise this until it is neat.</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Finish the session</a:t>
            </a:r>
            <a:r>
              <a:rPr lang="en-US" sz="1200" kern="1200" dirty="0" smtClean="0">
                <a:solidFill>
                  <a:schemeClr val="tx1"/>
                </a:solidFill>
                <a:effectLst/>
                <a:latin typeface="+mn-lt"/>
                <a:ea typeface="+mn-ea"/>
                <a:cs typeface="+mn-cs"/>
              </a:rPr>
              <a:t> by writing down carefully what you have done.</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18</a:t>
            </a:fld>
            <a:endParaRPr lang="en-US"/>
          </a:p>
        </p:txBody>
      </p:sp>
    </p:spTree>
    <p:extLst>
      <p:ext uri="{BB962C8B-B14F-4D97-AF65-F5344CB8AC3E}">
        <p14:creationId xmlns:p14="http://schemas.microsoft.com/office/powerpoint/2010/main" val="41431820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LESSON 4:</a:t>
            </a:r>
            <a:endParaRPr lang="en-GB" sz="1200" kern="1200" dirty="0" smtClean="0">
              <a:solidFill>
                <a:schemeClr val="tx1"/>
              </a:solidFill>
              <a:effectLst/>
              <a:latin typeface="+mn-lt"/>
              <a:ea typeface="+mn-ea"/>
              <a:cs typeface="+mn-cs"/>
            </a:endParaRPr>
          </a:p>
          <a:p>
            <a:pPr lvl="0" rtl="0"/>
            <a:r>
              <a:rPr lang="en-GB" sz="1200" b="1" kern="1200" dirty="0" smtClean="0">
                <a:solidFill>
                  <a:schemeClr val="tx1"/>
                </a:solidFill>
                <a:effectLst/>
                <a:latin typeface="+mn-lt"/>
                <a:ea typeface="+mn-ea"/>
                <a:cs typeface="+mn-cs"/>
              </a:rPr>
              <a:t>Warm up. </a:t>
            </a:r>
            <a:r>
              <a:rPr lang="en-GB" sz="1200" kern="1200" dirty="0" smtClean="0">
                <a:solidFill>
                  <a:schemeClr val="tx1"/>
                </a:solidFill>
                <a:effectLst/>
                <a:latin typeface="+mn-lt"/>
                <a:ea typeface="+mn-ea"/>
                <a:cs typeface="+mn-cs"/>
              </a:rPr>
              <a:t>Begin once again in a circle. Explain that today you are going to make a RONDO and remind your class of what a rondo is by playing this simple game:</a:t>
            </a:r>
          </a:p>
          <a:p>
            <a:pPr lvl="0"/>
            <a:r>
              <a:rPr lang="en-GB" sz="1200" kern="1200" dirty="0" smtClean="0">
                <a:solidFill>
                  <a:schemeClr val="tx1"/>
                </a:solidFill>
                <a:effectLst/>
                <a:latin typeface="+mn-lt"/>
                <a:ea typeface="+mn-ea"/>
                <a:cs typeface="+mn-cs"/>
              </a:rPr>
              <a:t>Ask one of your class to suggest a gesture or a sound. Ask the rest of the class to copy it (whatever it is).</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Ask three more children and copy each time.</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Discuss which is your favourite gesture and label it A. Label the other three B, C, and D (each one includes the solo gesture and then everyone copying).</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Make the following structure out of your solos and copied ideas (whatever they are):</a:t>
            </a:r>
          </a:p>
          <a:p>
            <a:r>
              <a:rPr lang="en-GB" sz="1200" kern="1200" dirty="0" smtClean="0">
                <a:solidFill>
                  <a:schemeClr val="tx1"/>
                </a:solidFill>
                <a:effectLst/>
                <a:latin typeface="+mn-lt"/>
                <a:ea typeface="+mn-ea"/>
                <a:cs typeface="+mn-cs"/>
              </a:rPr>
              <a:t> </a:t>
            </a:r>
          </a:p>
          <a:p>
            <a:r>
              <a:rPr lang="en-GB" sz="1200" i="1" kern="1200" dirty="0" smtClean="0">
                <a:solidFill>
                  <a:schemeClr val="tx1"/>
                </a:solidFill>
                <a:effectLst/>
                <a:latin typeface="+mn-lt"/>
                <a:ea typeface="+mn-ea"/>
                <a:cs typeface="+mn-cs"/>
              </a:rPr>
              <a:t>		A – B – A – C – D - A</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This is a </a:t>
            </a:r>
            <a:r>
              <a:rPr lang="en-GB" sz="1200" b="1" u="sng" kern="1200" dirty="0" smtClean="0">
                <a:solidFill>
                  <a:schemeClr val="tx1"/>
                </a:solidFill>
                <a:effectLst/>
                <a:latin typeface="+mn-lt"/>
                <a:ea typeface="+mn-ea"/>
                <a:cs typeface="+mn-cs"/>
              </a:rPr>
              <a:t>rondo</a:t>
            </a:r>
            <a:r>
              <a:rPr lang="en-GB" sz="1200" kern="1200" dirty="0" smtClean="0">
                <a:solidFill>
                  <a:schemeClr val="tx1"/>
                </a:solidFill>
                <a:effectLst/>
                <a:latin typeface="+mn-lt"/>
                <a:ea typeface="+mn-ea"/>
                <a:cs typeface="+mn-cs"/>
              </a:rPr>
              <a:t> – the exact shape that Mozart uses in his horn concerto (as they also identified in during the lesson 1 listening task)</a:t>
            </a: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Make a list on the board</a:t>
            </a:r>
            <a:r>
              <a:rPr lang="en-GB" sz="1200" kern="1200" dirty="0" smtClean="0">
                <a:solidFill>
                  <a:schemeClr val="tx1"/>
                </a:solidFill>
                <a:effectLst/>
                <a:latin typeface="+mn-lt"/>
                <a:ea typeface="+mn-ea"/>
                <a:cs typeface="+mn-cs"/>
              </a:rPr>
              <a:t> of what you have created so far. It should look something like this:</a:t>
            </a:r>
          </a:p>
          <a:p>
            <a:pPr lvl="0"/>
            <a:r>
              <a:rPr lang="en-GB" sz="1200" kern="1200" dirty="0" smtClean="0">
                <a:solidFill>
                  <a:schemeClr val="tx1"/>
                </a:solidFill>
                <a:effectLst/>
                <a:latin typeface="+mn-lt"/>
                <a:ea typeface="+mn-ea"/>
                <a:cs typeface="+mn-cs"/>
              </a:rPr>
              <a:t>	A section (played by the full class, ‘hunting calls’)</a:t>
            </a:r>
          </a:p>
          <a:p>
            <a:pPr lvl="0"/>
            <a:r>
              <a:rPr lang="en-GB" sz="1200" kern="1200" dirty="0" smtClean="0">
                <a:solidFill>
                  <a:schemeClr val="tx1"/>
                </a:solidFill>
                <a:effectLst/>
                <a:latin typeface="+mn-lt"/>
                <a:ea typeface="+mn-ea"/>
                <a:cs typeface="+mn-cs"/>
              </a:rPr>
              <a:t>	Three ‘episodes’ (made by three smaller groups)</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Split back into groups </a:t>
            </a:r>
            <a:r>
              <a:rPr lang="en-GB" sz="1200" kern="1200" dirty="0" smtClean="0">
                <a:solidFill>
                  <a:schemeClr val="tx1"/>
                </a:solidFill>
                <a:effectLst/>
                <a:latin typeface="+mn-lt"/>
                <a:ea typeface="+mn-ea"/>
                <a:cs typeface="+mn-cs"/>
              </a:rPr>
              <a:t>and ask each group to get out their instruments and put their music back together. When the groups are sorted, put the bigger A section back together with everyone.</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Challenge</a:t>
            </a:r>
            <a:r>
              <a:rPr lang="en-GB" sz="1200" kern="1200" dirty="0" smtClean="0">
                <a:solidFill>
                  <a:schemeClr val="tx1"/>
                </a:solidFill>
                <a:effectLst/>
                <a:latin typeface="+mn-lt"/>
                <a:ea typeface="+mn-ea"/>
                <a:cs typeface="+mn-cs"/>
              </a:rPr>
              <a:t> your children to structure their sections in rondo form. They have already identified their A section, now they need to decide on the best order for their episodes too. Try out several versions until you all decide on the best one and practise this until it is neat.</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Finish the session</a:t>
            </a:r>
            <a:r>
              <a:rPr lang="en-US" sz="1200" kern="1200" dirty="0" smtClean="0">
                <a:solidFill>
                  <a:schemeClr val="tx1"/>
                </a:solidFill>
                <a:effectLst/>
                <a:latin typeface="+mn-lt"/>
                <a:ea typeface="+mn-ea"/>
                <a:cs typeface="+mn-cs"/>
              </a:rPr>
              <a:t> by writing down carefully what you have done.</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19</a:t>
            </a:fld>
            <a:endParaRPr lang="en-US"/>
          </a:p>
        </p:txBody>
      </p:sp>
    </p:spTree>
    <p:extLst>
      <p:ext uri="{BB962C8B-B14F-4D97-AF65-F5344CB8AC3E}">
        <p14:creationId xmlns:p14="http://schemas.microsoft.com/office/powerpoint/2010/main" val="41431820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Lesson 5:</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Activities:		Create a cadenza</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Use technical terminology</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Curriculum link:	Listen with attention to detail and recall sounds with increasing aural memory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Improvise and compose music for a range of purposes using the interrelated dimensions of music</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Play and perform in solo and ensemble contexts, using their voices and playing musical instruments with increasing accuracy, fluency, control 				and expression</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20</a:t>
            </a:fld>
            <a:endParaRPr lang="en-US"/>
          </a:p>
        </p:txBody>
      </p:sp>
    </p:spTree>
    <p:extLst>
      <p:ext uri="{BB962C8B-B14F-4D97-AF65-F5344CB8AC3E}">
        <p14:creationId xmlns:p14="http://schemas.microsoft.com/office/powerpoint/2010/main" val="17473567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LESSON 5:</a:t>
            </a:r>
            <a:endParaRPr lang="en-GB" sz="1200" kern="1200" dirty="0" smtClean="0">
              <a:solidFill>
                <a:schemeClr val="tx1"/>
              </a:solidFill>
              <a:effectLst/>
              <a:latin typeface="+mn-lt"/>
              <a:ea typeface="+mn-ea"/>
              <a:cs typeface="+mn-cs"/>
            </a:endParaRPr>
          </a:p>
          <a:p>
            <a:pPr lvl="0" rtl="0"/>
            <a:r>
              <a:rPr lang="en-GB" sz="1200" b="1" kern="1200" dirty="0" smtClean="0">
                <a:solidFill>
                  <a:schemeClr val="tx1"/>
                </a:solidFill>
                <a:effectLst/>
                <a:latin typeface="+mn-lt"/>
                <a:ea typeface="+mn-ea"/>
                <a:cs typeface="+mn-cs"/>
              </a:rPr>
              <a:t>Warm-up. </a:t>
            </a:r>
            <a:r>
              <a:rPr lang="en-GB" sz="1200" kern="1200" dirty="0" smtClean="0">
                <a:solidFill>
                  <a:schemeClr val="tx1"/>
                </a:solidFill>
                <a:effectLst/>
                <a:latin typeface="+mn-lt"/>
                <a:ea typeface="+mn-ea"/>
                <a:cs typeface="+mn-cs"/>
              </a:rPr>
              <a:t>Sitting in a circle, play the rondo game. This time ask your children to add in a </a:t>
            </a:r>
            <a:r>
              <a:rPr lang="en-GB" sz="1200" b="1" u="sng" kern="1200" dirty="0" smtClean="0">
                <a:solidFill>
                  <a:schemeClr val="tx1"/>
                </a:solidFill>
                <a:effectLst/>
                <a:latin typeface="+mn-lt"/>
                <a:ea typeface="+mn-ea"/>
                <a:cs typeface="+mn-cs"/>
              </a:rPr>
              <a:t>‘cadenza’</a:t>
            </a:r>
            <a:r>
              <a:rPr lang="en-GB" sz="1200" kern="1200" dirty="0" smtClean="0">
                <a:solidFill>
                  <a:schemeClr val="tx1"/>
                </a:solidFill>
                <a:effectLst/>
                <a:latin typeface="+mn-lt"/>
                <a:ea typeface="+mn-ea"/>
                <a:cs typeface="+mn-cs"/>
              </a:rPr>
              <a:t>. Remind them that a cadenza is a showing-off moment for one player. Ask someone to create a sound, rhythm or gesture that is really special. Try out a few until you’ve all agreed on the best one and then add it into your structure. It should go </a:t>
            </a:r>
            <a:r>
              <a:rPr lang="en-GB" sz="1200" u="sng" kern="1200" dirty="0" smtClean="0">
                <a:solidFill>
                  <a:schemeClr val="tx1"/>
                </a:solidFill>
                <a:effectLst/>
                <a:latin typeface="+mn-lt"/>
                <a:ea typeface="+mn-ea"/>
                <a:cs typeface="+mn-cs"/>
              </a:rPr>
              <a:t>somewhere near the end</a:t>
            </a:r>
            <a:r>
              <a:rPr lang="en-GB" sz="1200" kern="1200" dirty="0" smtClean="0">
                <a:solidFill>
                  <a:schemeClr val="tx1"/>
                </a:solidFill>
                <a:effectLst/>
                <a:latin typeface="+mn-lt"/>
                <a:ea typeface="+mn-ea"/>
                <a:cs typeface="+mn-cs"/>
              </a:rPr>
              <a:t>, but exactly where is up to the class.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Your game might end up looking something like this – </a:t>
            </a:r>
          </a:p>
          <a:p>
            <a:r>
              <a:rPr lang="en-GB" sz="1200" kern="1200" dirty="0" smtClean="0">
                <a:solidFill>
                  <a:schemeClr val="tx1"/>
                </a:solidFill>
                <a:effectLst/>
                <a:latin typeface="+mn-lt"/>
                <a:ea typeface="+mn-ea"/>
                <a:cs typeface="+mn-cs"/>
              </a:rPr>
              <a:t> </a:t>
            </a:r>
          </a:p>
          <a:p>
            <a:r>
              <a:rPr lang="en-GB" sz="1200" i="1" kern="1200" dirty="0" smtClean="0">
                <a:solidFill>
                  <a:schemeClr val="tx1"/>
                </a:solidFill>
                <a:effectLst/>
                <a:latin typeface="+mn-lt"/>
                <a:ea typeface="+mn-ea"/>
                <a:cs typeface="+mn-cs"/>
              </a:rPr>
              <a:t>			</a:t>
            </a:r>
            <a:r>
              <a:rPr lang="pt-BR" sz="1200" i="1" kern="1200" dirty="0" smtClean="0">
                <a:solidFill>
                  <a:schemeClr val="tx1"/>
                </a:solidFill>
                <a:effectLst/>
                <a:latin typeface="+mn-lt"/>
                <a:ea typeface="+mn-ea"/>
                <a:cs typeface="+mn-cs"/>
              </a:rPr>
              <a:t>A – B – A – C – D – cadenza - A</a:t>
            </a:r>
            <a:endParaRPr lang="en-GB" sz="1200" kern="1200" dirty="0" smtClean="0">
              <a:solidFill>
                <a:schemeClr val="tx1"/>
              </a:solidFill>
              <a:effectLst/>
              <a:latin typeface="+mn-lt"/>
              <a:ea typeface="+mn-ea"/>
              <a:cs typeface="+mn-cs"/>
            </a:endParaRPr>
          </a:p>
          <a:p>
            <a:r>
              <a:rPr lang="pt-BR"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pt-BR"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Get the instruments and put your piece back together </a:t>
            </a:r>
            <a:r>
              <a:rPr lang="en-GB" sz="1200" kern="1200" dirty="0" smtClean="0">
                <a:solidFill>
                  <a:schemeClr val="tx1"/>
                </a:solidFill>
                <a:effectLst/>
                <a:latin typeface="+mn-lt"/>
                <a:ea typeface="+mn-ea"/>
                <a:cs typeface="+mn-cs"/>
              </a:rPr>
              <a:t>so that it is the same as it was at the end of last lesson. Write the structure on the board.</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Ask for volunteers </a:t>
            </a:r>
            <a:r>
              <a:rPr lang="en-GB" sz="1200" kern="1200" dirty="0" smtClean="0">
                <a:solidFill>
                  <a:schemeClr val="tx1"/>
                </a:solidFill>
                <a:effectLst/>
                <a:latin typeface="+mn-lt"/>
                <a:ea typeface="+mn-ea"/>
                <a:cs typeface="+mn-cs"/>
              </a:rPr>
              <a:t>to invent a cadenza on whatever instrument they have. In Mozart’s time the cadenza was invented on the spot and often based on ideas from the bigger piece rather than something new. Try out several ‘soloists’ until everyone has decided on the best one. (You might have to take a vote!)</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Looking at the structure of your piece on the board </a:t>
            </a:r>
            <a:r>
              <a:rPr lang="en-GB" sz="1200" kern="1200" dirty="0" smtClean="0">
                <a:solidFill>
                  <a:schemeClr val="tx1"/>
                </a:solidFill>
                <a:effectLst/>
                <a:latin typeface="+mn-lt"/>
                <a:ea typeface="+mn-ea"/>
                <a:cs typeface="+mn-cs"/>
              </a:rPr>
              <a:t>and ask your children to decide where the cadenza should go. Remind them that in Mozart’s concerto it appears near the end, but they might choose a different option. They should think about this musically (i.e. where will it sound the best?) and logistically (is it possible for the player?). When this is decided practice playing your piece up until the cadenza and then stopping.</a:t>
            </a:r>
          </a:p>
          <a:p>
            <a:r>
              <a:rPr lang="en-GB" sz="1200" b="1" kern="1200" dirty="0" smtClean="0">
                <a:solidFill>
                  <a:schemeClr val="tx1"/>
                </a:solidFill>
                <a:effectLst/>
                <a:latin typeface="+mn-lt"/>
                <a:ea typeface="+mn-ea"/>
                <a:cs typeface="+mn-cs"/>
              </a:rPr>
              <a:t> </a:t>
            </a:r>
          </a:p>
          <a:p>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Traditionally</a:t>
            </a:r>
            <a:r>
              <a:rPr lang="en-GB" sz="1200" kern="1200" dirty="0" smtClean="0">
                <a:solidFill>
                  <a:schemeClr val="tx1"/>
                </a:solidFill>
                <a:effectLst/>
                <a:latin typeface="+mn-lt"/>
                <a:ea typeface="+mn-ea"/>
                <a:cs typeface="+mn-cs"/>
              </a:rPr>
              <a:t> (although not in this version of Mozart’s piece), </a:t>
            </a:r>
            <a:r>
              <a:rPr lang="en-GB" sz="1200" b="1" kern="1200" dirty="0" smtClean="0">
                <a:solidFill>
                  <a:schemeClr val="tx1"/>
                </a:solidFill>
                <a:effectLst/>
                <a:latin typeface="+mn-lt"/>
                <a:ea typeface="+mn-ea"/>
                <a:cs typeface="+mn-cs"/>
              </a:rPr>
              <a:t>the end of the cadenza was signalled by a </a:t>
            </a:r>
            <a:r>
              <a:rPr lang="en-GB" sz="1200" b="1" u="sng" kern="1200" dirty="0" smtClean="0">
                <a:solidFill>
                  <a:schemeClr val="tx1"/>
                </a:solidFill>
                <a:effectLst/>
                <a:latin typeface="+mn-lt"/>
                <a:ea typeface="+mn-ea"/>
                <a:cs typeface="+mn-cs"/>
              </a:rPr>
              <a:t>trill</a:t>
            </a:r>
            <a:r>
              <a:rPr lang="en-GB" sz="1200" kern="1200" dirty="0" smtClean="0">
                <a:solidFill>
                  <a:schemeClr val="tx1"/>
                </a:solidFill>
                <a:effectLst/>
                <a:latin typeface="+mn-lt"/>
                <a:ea typeface="+mn-ea"/>
                <a:cs typeface="+mn-cs"/>
              </a:rPr>
              <a:t> – two notes alternating back and forth like a fast wobble. Challenge your cadenza player to finish his/ her cadenza in this way. Or, to share the responsibility around a little, appoint a special ‘trill player’ to perform the trill and thus signal everyone else back in.</a:t>
            </a:r>
          </a:p>
          <a:p>
            <a:endParaRPr lang="en-GB" sz="1200" i="1"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Choosing one child to be the ‘soloist’ might cause problems so consider giving several children a go or changing the soloist each time you play through the piece. There is such a thing as double concertos (2 soloists), triple concertos (3) and concerti </a:t>
            </a:r>
            <a:r>
              <a:rPr lang="en-GB" sz="1200" i="1" kern="1200" dirty="0" err="1" smtClean="0">
                <a:solidFill>
                  <a:schemeClr val="tx1"/>
                </a:solidFill>
                <a:effectLst/>
                <a:latin typeface="+mn-lt"/>
                <a:ea typeface="+mn-ea"/>
                <a:cs typeface="+mn-cs"/>
              </a:rPr>
              <a:t>grossi</a:t>
            </a:r>
            <a:r>
              <a:rPr lang="en-GB" sz="1200" i="1" kern="1200" dirty="0" smtClean="0">
                <a:solidFill>
                  <a:schemeClr val="tx1"/>
                </a:solidFill>
                <a:effectLst/>
                <a:latin typeface="+mn-lt"/>
                <a:ea typeface="+mn-ea"/>
                <a:cs typeface="+mn-cs"/>
              </a:rPr>
              <a:t> (a small group of soloists) so you could switch your piece to one of these structures!</a:t>
            </a:r>
            <a:endParaRPr lang="en-GB" sz="1200" kern="1200" dirty="0" smtClean="0">
              <a:solidFill>
                <a:schemeClr val="tx1"/>
              </a:solidFill>
              <a:effectLst/>
              <a:latin typeface="+mn-lt"/>
              <a:ea typeface="+mn-ea"/>
              <a:cs typeface="+mn-cs"/>
            </a:endParaRPr>
          </a:p>
          <a:p>
            <a:r>
              <a:rPr lang="en-GB" dirty="0" smtClean="0">
                <a:effectLst/>
              </a:rPr>
              <a:t>  </a:t>
            </a:r>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r>
              <a:rPr lang="en-GB" dirty="0" smtClean="0">
                <a:effectLst/>
              </a:rPr>
              <a:t/>
            </a:r>
            <a:br>
              <a:rPr lang="en-GB" dirty="0" smtClean="0">
                <a:effectLst/>
              </a:rPr>
            </a:br>
            <a:r>
              <a:rPr lang="en-GB" sz="1200" b="1" kern="1200" dirty="0" smtClean="0">
                <a:solidFill>
                  <a:schemeClr val="tx1"/>
                </a:solidFill>
                <a:effectLst/>
                <a:latin typeface="+mn-lt"/>
                <a:ea typeface="+mn-ea"/>
                <a:cs typeface="+mn-cs"/>
              </a:rPr>
              <a:t>Practise your full piece</a:t>
            </a:r>
            <a:r>
              <a:rPr lang="en-GB" sz="1200" kern="1200" dirty="0" smtClean="0">
                <a:solidFill>
                  <a:schemeClr val="tx1"/>
                </a:solidFill>
                <a:effectLst/>
                <a:latin typeface="+mn-lt"/>
                <a:ea typeface="+mn-ea"/>
                <a:cs typeface="+mn-cs"/>
              </a:rPr>
              <a:t> adding in both the cadenza and then the trill signal and the ending</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If you have time</a:t>
            </a:r>
            <a:r>
              <a:rPr lang="en-GB" sz="1200" kern="1200" dirty="0" smtClean="0">
                <a:solidFill>
                  <a:schemeClr val="tx1"/>
                </a:solidFill>
                <a:effectLst/>
                <a:latin typeface="+mn-lt"/>
                <a:ea typeface="+mn-ea"/>
                <a:cs typeface="+mn-cs"/>
              </a:rPr>
              <a:t>, explain to your musicians that Mozart sometimes changes the ‘A section’ towards the end of a piece to add a bit of variety to the music. He does this in the horn concerto; towards the end the A section is cut in half and then fragmented further. </a:t>
            </a:r>
            <a:r>
              <a:rPr lang="en-GB" sz="1200" b="1" kern="1200" dirty="0" smtClean="0">
                <a:solidFill>
                  <a:schemeClr val="tx1"/>
                </a:solidFill>
                <a:effectLst/>
                <a:latin typeface="+mn-lt"/>
                <a:ea typeface="+mn-ea"/>
                <a:cs typeface="+mn-cs"/>
              </a:rPr>
              <a:t>Using your structure</a:t>
            </a:r>
            <a:r>
              <a:rPr lang="en-GB" sz="1200" kern="1200" dirty="0" smtClean="0">
                <a:solidFill>
                  <a:schemeClr val="tx1"/>
                </a:solidFill>
                <a:effectLst/>
                <a:latin typeface="+mn-lt"/>
                <a:ea typeface="+mn-ea"/>
                <a:cs typeface="+mn-cs"/>
              </a:rPr>
              <a:t> on the board as a guide, can the children tweak their A sections a bit so that they are not exactly the same every time?</a:t>
            </a:r>
          </a:p>
          <a:p>
            <a:r>
              <a:rPr lang="en-GB" sz="1200" kern="1200" dirty="0" smtClean="0">
                <a:solidFill>
                  <a:schemeClr val="tx1"/>
                </a:solidFill>
                <a:effectLst/>
                <a:latin typeface="+mn-lt"/>
                <a:ea typeface="+mn-ea"/>
                <a:cs typeface="+mn-cs"/>
              </a:rPr>
              <a:t> </a:t>
            </a:r>
          </a:p>
          <a:p>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Finish this lesson</a:t>
            </a:r>
            <a:r>
              <a:rPr lang="en-GB" sz="1200" kern="1200" dirty="0" smtClean="0">
                <a:solidFill>
                  <a:schemeClr val="tx1"/>
                </a:solidFill>
                <a:effectLst/>
                <a:latin typeface="+mn-lt"/>
                <a:ea typeface="+mn-ea"/>
                <a:cs typeface="+mn-cs"/>
              </a:rPr>
              <a:t> with a performance of your almost finished piece and remember to write down carefully any changes you have made</a:t>
            </a:r>
          </a:p>
          <a:p>
            <a:r>
              <a:rPr lang="en-GB"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6289F494-1822-9445-98EB-F7F0987FA13D}" type="slidenum">
              <a:rPr lang="en-US" smtClean="0"/>
              <a:t>21</a:t>
            </a:fld>
            <a:endParaRPr lang="en-US"/>
          </a:p>
        </p:txBody>
      </p:sp>
    </p:spTree>
    <p:extLst>
      <p:ext uri="{BB962C8B-B14F-4D97-AF65-F5344CB8AC3E}">
        <p14:creationId xmlns:p14="http://schemas.microsoft.com/office/powerpoint/2010/main" val="1160129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smtClean="0">
                <a:solidFill>
                  <a:schemeClr val="tx1"/>
                </a:solidFill>
                <a:effectLst/>
                <a:latin typeface="+mn-lt"/>
                <a:ea typeface="+mn-ea"/>
                <a:cs typeface="+mn-cs"/>
              </a:rPr>
              <a:t>Resources required</a:t>
            </a:r>
          </a:p>
          <a:p>
            <a:endParaRPr lang="en-GB" sz="1200" i="0" kern="1200" dirty="0" smtClean="0">
              <a:solidFill>
                <a:schemeClr val="tx1"/>
              </a:solidFill>
              <a:effectLst/>
              <a:latin typeface="+mn-lt"/>
              <a:ea typeface="+mn-ea"/>
              <a:cs typeface="+mn-cs"/>
            </a:endParaRPr>
          </a:p>
          <a:p>
            <a:r>
              <a:rPr lang="en-GB" sz="1200" i="0" kern="1200" dirty="0" smtClean="0">
                <a:solidFill>
                  <a:schemeClr val="tx1"/>
                </a:solidFill>
                <a:effectLst/>
                <a:latin typeface="+mn-lt"/>
                <a:ea typeface="+mn-ea"/>
                <a:cs typeface="+mn-cs"/>
              </a:rPr>
              <a:t>Classroom percussion instruments and any other instruments that your children might be learning</a:t>
            </a:r>
          </a:p>
          <a:p>
            <a:r>
              <a:rPr lang="en-GB" sz="1200" i="0" kern="1200" dirty="0" smtClean="0">
                <a:solidFill>
                  <a:schemeClr val="tx1"/>
                </a:solidFill>
                <a:effectLst/>
                <a:latin typeface="+mn-lt"/>
                <a:ea typeface="+mn-ea"/>
                <a:cs typeface="+mn-cs"/>
              </a:rPr>
              <a:t>Writing materials</a:t>
            </a:r>
          </a:p>
          <a:p>
            <a:endParaRPr lang="en-GB" sz="1200" i="0" kern="1200" dirty="0" smtClean="0">
              <a:solidFill>
                <a:schemeClr val="tx1"/>
              </a:solidFill>
              <a:effectLst/>
              <a:latin typeface="+mn-lt"/>
              <a:ea typeface="+mn-ea"/>
              <a:cs typeface="+mn-cs"/>
            </a:endParaRPr>
          </a:p>
          <a:p>
            <a:endParaRPr lang="en-GB" dirty="0" smtClean="0"/>
          </a:p>
          <a:p>
            <a:r>
              <a:rPr lang="en-GB" sz="1200" i="1" kern="1200" dirty="0" smtClean="0">
                <a:solidFill>
                  <a:schemeClr val="tx1"/>
                </a:solidFill>
                <a:effectLst/>
                <a:latin typeface="+mn-lt"/>
                <a:ea typeface="+mn-ea"/>
                <a:cs typeface="+mn-cs"/>
              </a:rPr>
              <a:t>This scheme of work is plotted out over six lessons. Feel free to adapt it to suit your children and the resources you have available. </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The six lessons at a glance</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Lesson 1:</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Activities: 		Listen and describe a piece of music</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Watch the orchestral performance and discuss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Analyse</a:t>
            </a:r>
            <a:r>
              <a:rPr lang="en-US" sz="1200" kern="1200" dirty="0" smtClean="0">
                <a:solidFill>
                  <a:schemeClr val="tx1"/>
                </a:solidFill>
                <a:effectLst/>
                <a:latin typeface="+mn-lt"/>
                <a:ea typeface="+mn-ea"/>
                <a:cs typeface="+mn-cs"/>
              </a:rPr>
              <a:t> the structure of Mozart’s piece</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Curriculum link:	Listen with attention to detail and recall sounds with increasing aural memory</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Appreciate and understand a wide range of high-quality live and recorded music drawn from different traditions and from great composers 				and musicians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Develop an understanding of the history of music</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Lesson 2:</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Activities:		Use Mozart’s motifs to create a short piece of music</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Curriculum link:	Listen with attention to detail and recall sounds with increasing aural memory</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Improvise and compose music for a range of purposes using the interrelated dimensions of music</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Play and perform in solo and ensemble contexts, using voices and playing musical instruments with increasing accuracy, fluency, control and 				expression</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Lesson 3:</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Activities:		Create contrasting pieces of music</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Curriculum link:	Listen with attention to detail and recall sounds with increasing aural memory</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Appreciate and understand a wide range of high-quality live and recorded music drawn from different traditions and from great composers 				and musicians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Lesson 4:</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Activities:		Structure sections of music to create a rondo</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Curriculum link:	Improvise and compose music for a range of purposes using the interrelated dimensions of music</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Play and perform in solo and ensemble contexts, using voices and playing musical instruments with increasing accuracy, fluency, control and 				expression</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Lesson 5:</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Activities:		Create a cadenza</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Use technical terminology</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Curriculum link:	Listen with attention to detail and recall sounds with increasing aural memory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Improvise and compose music for a range of purposes using the interrelated dimensions of music</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Play and perform in solo and ensemble contexts, using their voices and playing musical instruments with increasing accuracy, fluency, control 				and expression</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Lesson 6:</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Activities:		Create a coda</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Perform in front of an audience</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Curriculum link:	Play and perform in solo and ensemble contexts, using their voices and playing musical instruments with increasing accuracy, fluency, control 				and expression</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Improvise and compose music for a range of purposes using the interrelated dimensions of music</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2</a:t>
            </a:fld>
            <a:endParaRPr lang="en-US"/>
          </a:p>
        </p:txBody>
      </p:sp>
    </p:spTree>
    <p:extLst>
      <p:ext uri="{BB962C8B-B14F-4D97-AF65-F5344CB8AC3E}">
        <p14:creationId xmlns:p14="http://schemas.microsoft.com/office/powerpoint/2010/main" val="8178647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LESSON 5:</a:t>
            </a:r>
            <a:endParaRPr lang="en-GB" sz="1200" kern="1200" dirty="0" smtClean="0">
              <a:solidFill>
                <a:schemeClr val="tx1"/>
              </a:solidFill>
              <a:effectLst/>
              <a:latin typeface="+mn-lt"/>
              <a:ea typeface="+mn-ea"/>
              <a:cs typeface="+mn-cs"/>
            </a:endParaRPr>
          </a:p>
          <a:p>
            <a:pPr lvl="0" rtl="0"/>
            <a:r>
              <a:rPr lang="en-GB" sz="1200" b="1" kern="1200" dirty="0" smtClean="0">
                <a:solidFill>
                  <a:schemeClr val="tx1"/>
                </a:solidFill>
                <a:effectLst/>
                <a:latin typeface="+mn-lt"/>
                <a:ea typeface="+mn-ea"/>
                <a:cs typeface="+mn-cs"/>
              </a:rPr>
              <a:t>Warm-up. </a:t>
            </a:r>
            <a:r>
              <a:rPr lang="en-GB" sz="1200" kern="1200" dirty="0" smtClean="0">
                <a:solidFill>
                  <a:schemeClr val="tx1"/>
                </a:solidFill>
                <a:effectLst/>
                <a:latin typeface="+mn-lt"/>
                <a:ea typeface="+mn-ea"/>
                <a:cs typeface="+mn-cs"/>
              </a:rPr>
              <a:t>Sitting in a circle, play the rondo game. This time ask your children to add in a </a:t>
            </a:r>
            <a:r>
              <a:rPr lang="en-GB" sz="1200" b="1" u="sng" kern="1200" dirty="0" smtClean="0">
                <a:solidFill>
                  <a:schemeClr val="tx1"/>
                </a:solidFill>
                <a:effectLst/>
                <a:latin typeface="+mn-lt"/>
                <a:ea typeface="+mn-ea"/>
                <a:cs typeface="+mn-cs"/>
              </a:rPr>
              <a:t>‘cadenza’</a:t>
            </a:r>
            <a:r>
              <a:rPr lang="en-GB" sz="1200" kern="1200" dirty="0" smtClean="0">
                <a:solidFill>
                  <a:schemeClr val="tx1"/>
                </a:solidFill>
                <a:effectLst/>
                <a:latin typeface="+mn-lt"/>
                <a:ea typeface="+mn-ea"/>
                <a:cs typeface="+mn-cs"/>
              </a:rPr>
              <a:t>. Remind them that a cadenza is a showing-off moment for one player. Ask someone to create a sound, rhythm or gesture that is really special. Try out a few until you’ve all agreed on the best one and then add it into your structure. It should go </a:t>
            </a:r>
            <a:r>
              <a:rPr lang="en-GB" sz="1200" u="sng" kern="1200" dirty="0" smtClean="0">
                <a:solidFill>
                  <a:schemeClr val="tx1"/>
                </a:solidFill>
                <a:effectLst/>
                <a:latin typeface="+mn-lt"/>
                <a:ea typeface="+mn-ea"/>
                <a:cs typeface="+mn-cs"/>
              </a:rPr>
              <a:t>somewhere near the end</a:t>
            </a:r>
            <a:r>
              <a:rPr lang="en-GB" sz="1200" kern="1200" dirty="0" smtClean="0">
                <a:solidFill>
                  <a:schemeClr val="tx1"/>
                </a:solidFill>
                <a:effectLst/>
                <a:latin typeface="+mn-lt"/>
                <a:ea typeface="+mn-ea"/>
                <a:cs typeface="+mn-cs"/>
              </a:rPr>
              <a:t>, but exactly where is up to the class.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Your game might end up looking something like this – </a:t>
            </a:r>
          </a:p>
          <a:p>
            <a:r>
              <a:rPr lang="en-GB" sz="1200" kern="1200" dirty="0" smtClean="0">
                <a:solidFill>
                  <a:schemeClr val="tx1"/>
                </a:solidFill>
                <a:effectLst/>
                <a:latin typeface="+mn-lt"/>
                <a:ea typeface="+mn-ea"/>
                <a:cs typeface="+mn-cs"/>
              </a:rPr>
              <a:t> </a:t>
            </a:r>
          </a:p>
          <a:p>
            <a:r>
              <a:rPr lang="en-GB" sz="1200" i="1" kern="1200" dirty="0" smtClean="0">
                <a:solidFill>
                  <a:schemeClr val="tx1"/>
                </a:solidFill>
                <a:effectLst/>
                <a:latin typeface="+mn-lt"/>
                <a:ea typeface="+mn-ea"/>
                <a:cs typeface="+mn-cs"/>
              </a:rPr>
              <a:t>			</a:t>
            </a:r>
            <a:r>
              <a:rPr lang="pt-BR" sz="1200" i="1" kern="1200" dirty="0" smtClean="0">
                <a:solidFill>
                  <a:schemeClr val="tx1"/>
                </a:solidFill>
                <a:effectLst/>
                <a:latin typeface="+mn-lt"/>
                <a:ea typeface="+mn-ea"/>
                <a:cs typeface="+mn-cs"/>
              </a:rPr>
              <a:t>A – B – A – C – D – cadenza - A</a:t>
            </a:r>
            <a:endParaRPr lang="en-GB" sz="1200" kern="1200" dirty="0" smtClean="0">
              <a:solidFill>
                <a:schemeClr val="tx1"/>
              </a:solidFill>
              <a:effectLst/>
              <a:latin typeface="+mn-lt"/>
              <a:ea typeface="+mn-ea"/>
              <a:cs typeface="+mn-cs"/>
            </a:endParaRPr>
          </a:p>
          <a:p>
            <a:r>
              <a:rPr lang="pt-BR"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pt-BR"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Get the instruments and put your piece back together </a:t>
            </a:r>
            <a:r>
              <a:rPr lang="en-GB" sz="1200" kern="1200" dirty="0" smtClean="0">
                <a:solidFill>
                  <a:schemeClr val="tx1"/>
                </a:solidFill>
                <a:effectLst/>
                <a:latin typeface="+mn-lt"/>
                <a:ea typeface="+mn-ea"/>
                <a:cs typeface="+mn-cs"/>
              </a:rPr>
              <a:t>so that it is the same as it was at the end of last lesson. Write the structure on the board.</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Ask for volunteers </a:t>
            </a:r>
            <a:r>
              <a:rPr lang="en-GB" sz="1200" kern="1200" dirty="0" smtClean="0">
                <a:solidFill>
                  <a:schemeClr val="tx1"/>
                </a:solidFill>
                <a:effectLst/>
                <a:latin typeface="+mn-lt"/>
                <a:ea typeface="+mn-ea"/>
                <a:cs typeface="+mn-cs"/>
              </a:rPr>
              <a:t>to invent a cadenza on whatever instrument they have. In Mozart’s time the cadenza was invented on the spot and often based on ideas from the bigger piece rather than something new. Try out several ‘soloists’ until everyone has decided on the best one. (You might have to take a vote!)</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Looking at the structure of your piece on the board </a:t>
            </a:r>
            <a:r>
              <a:rPr lang="en-GB" sz="1200" kern="1200" dirty="0" smtClean="0">
                <a:solidFill>
                  <a:schemeClr val="tx1"/>
                </a:solidFill>
                <a:effectLst/>
                <a:latin typeface="+mn-lt"/>
                <a:ea typeface="+mn-ea"/>
                <a:cs typeface="+mn-cs"/>
              </a:rPr>
              <a:t>and ask your children to decide where the cadenza should go. Remind them that in Mozart’s concerto it appears near the end, but they might choose a different option. They should think about this musically (i.e. where will it sound the best?) and logistically (is it possible for the player?). When this is decided practice playing your piece up until the cadenza and then stopping.</a:t>
            </a:r>
          </a:p>
          <a:p>
            <a:r>
              <a:rPr lang="en-GB" sz="1200" b="1" kern="1200" dirty="0" smtClean="0">
                <a:solidFill>
                  <a:schemeClr val="tx1"/>
                </a:solidFill>
                <a:effectLst/>
                <a:latin typeface="+mn-lt"/>
                <a:ea typeface="+mn-ea"/>
                <a:cs typeface="+mn-cs"/>
              </a:rPr>
              <a:t> </a:t>
            </a:r>
          </a:p>
          <a:p>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Traditionally</a:t>
            </a:r>
            <a:r>
              <a:rPr lang="en-GB" sz="1200" kern="1200" dirty="0" smtClean="0">
                <a:solidFill>
                  <a:schemeClr val="tx1"/>
                </a:solidFill>
                <a:effectLst/>
                <a:latin typeface="+mn-lt"/>
                <a:ea typeface="+mn-ea"/>
                <a:cs typeface="+mn-cs"/>
              </a:rPr>
              <a:t> (although not in this version of Mozart’s piece), </a:t>
            </a:r>
            <a:r>
              <a:rPr lang="en-GB" sz="1200" b="1" kern="1200" dirty="0" smtClean="0">
                <a:solidFill>
                  <a:schemeClr val="tx1"/>
                </a:solidFill>
                <a:effectLst/>
                <a:latin typeface="+mn-lt"/>
                <a:ea typeface="+mn-ea"/>
                <a:cs typeface="+mn-cs"/>
              </a:rPr>
              <a:t>the end of the cadenza was signalled by a </a:t>
            </a:r>
            <a:r>
              <a:rPr lang="en-GB" sz="1200" b="1" u="sng" kern="1200" dirty="0" smtClean="0">
                <a:solidFill>
                  <a:schemeClr val="tx1"/>
                </a:solidFill>
                <a:effectLst/>
                <a:latin typeface="+mn-lt"/>
                <a:ea typeface="+mn-ea"/>
                <a:cs typeface="+mn-cs"/>
              </a:rPr>
              <a:t>trill</a:t>
            </a:r>
            <a:r>
              <a:rPr lang="en-GB" sz="1200" kern="1200" dirty="0" smtClean="0">
                <a:solidFill>
                  <a:schemeClr val="tx1"/>
                </a:solidFill>
                <a:effectLst/>
                <a:latin typeface="+mn-lt"/>
                <a:ea typeface="+mn-ea"/>
                <a:cs typeface="+mn-cs"/>
              </a:rPr>
              <a:t> – two notes alternating back and forth like a fast wobble. Challenge your cadenza player to finish his/ her cadenza in this way. Or, to share the responsibility around a little, appoint a special ‘trill player’ to perform the trill and thus signal everyone else back in.</a:t>
            </a:r>
          </a:p>
          <a:p>
            <a:endParaRPr lang="en-GB" sz="1200" i="1"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Choosing one child to be the ‘soloist’ might cause problems so consider giving several children a go or changing the soloist each time you play through the piece. There is such a thing as double concertos (2 soloists), triple concertos (3) and concerti </a:t>
            </a:r>
            <a:r>
              <a:rPr lang="en-GB" sz="1200" i="1" kern="1200" dirty="0" err="1" smtClean="0">
                <a:solidFill>
                  <a:schemeClr val="tx1"/>
                </a:solidFill>
                <a:effectLst/>
                <a:latin typeface="+mn-lt"/>
                <a:ea typeface="+mn-ea"/>
                <a:cs typeface="+mn-cs"/>
              </a:rPr>
              <a:t>grossi</a:t>
            </a:r>
            <a:r>
              <a:rPr lang="en-GB" sz="1200" i="1" kern="1200" dirty="0" smtClean="0">
                <a:solidFill>
                  <a:schemeClr val="tx1"/>
                </a:solidFill>
                <a:effectLst/>
                <a:latin typeface="+mn-lt"/>
                <a:ea typeface="+mn-ea"/>
                <a:cs typeface="+mn-cs"/>
              </a:rPr>
              <a:t> (a small group of soloists) so you could switch your piece to one of these structures!</a:t>
            </a:r>
            <a:endParaRPr lang="en-GB" sz="1200" kern="1200" dirty="0" smtClean="0">
              <a:solidFill>
                <a:schemeClr val="tx1"/>
              </a:solidFill>
              <a:effectLst/>
              <a:latin typeface="+mn-lt"/>
              <a:ea typeface="+mn-ea"/>
              <a:cs typeface="+mn-cs"/>
            </a:endParaRPr>
          </a:p>
          <a:p>
            <a:r>
              <a:rPr lang="en-GB" dirty="0" smtClean="0">
                <a:effectLst/>
              </a:rPr>
              <a:t>  </a:t>
            </a:r>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r>
              <a:rPr lang="en-GB" dirty="0" smtClean="0">
                <a:effectLst/>
              </a:rPr>
              <a:t/>
            </a:r>
            <a:br>
              <a:rPr lang="en-GB" dirty="0" smtClean="0">
                <a:effectLst/>
              </a:rPr>
            </a:br>
            <a:r>
              <a:rPr lang="en-GB" sz="1200" b="1" kern="1200" dirty="0" smtClean="0">
                <a:solidFill>
                  <a:schemeClr val="tx1"/>
                </a:solidFill>
                <a:effectLst/>
                <a:latin typeface="+mn-lt"/>
                <a:ea typeface="+mn-ea"/>
                <a:cs typeface="+mn-cs"/>
              </a:rPr>
              <a:t>Practise your full piece</a:t>
            </a:r>
            <a:r>
              <a:rPr lang="en-GB" sz="1200" kern="1200" dirty="0" smtClean="0">
                <a:solidFill>
                  <a:schemeClr val="tx1"/>
                </a:solidFill>
                <a:effectLst/>
                <a:latin typeface="+mn-lt"/>
                <a:ea typeface="+mn-ea"/>
                <a:cs typeface="+mn-cs"/>
              </a:rPr>
              <a:t> adding in both the cadenza and then the trill signal and the ending</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If you have time</a:t>
            </a:r>
            <a:r>
              <a:rPr lang="en-GB" sz="1200" kern="1200" dirty="0" smtClean="0">
                <a:solidFill>
                  <a:schemeClr val="tx1"/>
                </a:solidFill>
                <a:effectLst/>
                <a:latin typeface="+mn-lt"/>
                <a:ea typeface="+mn-ea"/>
                <a:cs typeface="+mn-cs"/>
              </a:rPr>
              <a:t>, explain to your musicians that Mozart sometimes changes the ‘A section’ towards the end of a piece to add a bit of variety to the music. He does this in the horn concerto; towards the end the A section is cut in half and then fragmented further. </a:t>
            </a:r>
            <a:r>
              <a:rPr lang="en-GB" sz="1200" b="1" kern="1200" dirty="0" smtClean="0">
                <a:solidFill>
                  <a:schemeClr val="tx1"/>
                </a:solidFill>
                <a:effectLst/>
                <a:latin typeface="+mn-lt"/>
                <a:ea typeface="+mn-ea"/>
                <a:cs typeface="+mn-cs"/>
              </a:rPr>
              <a:t>Using your structure</a:t>
            </a:r>
            <a:r>
              <a:rPr lang="en-GB" sz="1200" kern="1200" dirty="0" smtClean="0">
                <a:solidFill>
                  <a:schemeClr val="tx1"/>
                </a:solidFill>
                <a:effectLst/>
                <a:latin typeface="+mn-lt"/>
                <a:ea typeface="+mn-ea"/>
                <a:cs typeface="+mn-cs"/>
              </a:rPr>
              <a:t> on the board as a guide, can the children tweak their A sections a bit so that they are not exactly the same every time?</a:t>
            </a:r>
          </a:p>
          <a:p>
            <a:r>
              <a:rPr lang="en-GB" sz="1200" kern="1200" dirty="0" smtClean="0">
                <a:solidFill>
                  <a:schemeClr val="tx1"/>
                </a:solidFill>
                <a:effectLst/>
                <a:latin typeface="+mn-lt"/>
                <a:ea typeface="+mn-ea"/>
                <a:cs typeface="+mn-cs"/>
              </a:rPr>
              <a:t> </a:t>
            </a:r>
          </a:p>
          <a:p>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Finish this lesson</a:t>
            </a:r>
            <a:r>
              <a:rPr lang="en-GB" sz="1200" kern="1200" dirty="0" smtClean="0">
                <a:solidFill>
                  <a:schemeClr val="tx1"/>
                </a:solidFill>
                <a:effectLst/>
                <a:latin typeface="+mn-lt"/>
                <a:ea typeface="+mn-ea"/>
                <a:cs typeface="+mn-cs"/>
              </a:rPr>
              <a:t> with a performance of your almost finished piece and remember to write down carefully any changes you have made</a:t>
            </a:r>
          </a:p>
          <a:p>
            <a:r>
              <a:rPr lang="en-GB"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6289F494-1822-9445-98EB-F7F0987FA13D}" type="slidenum">
              <a:rPr lang="en-US" smtClean="0"/>
              <a:t>22</a:t>
            </a:fld>
            <a:endParaRPr lang="en-US"/>
          </a:p>
        </p:txBody>
      </p:sp>
    </p:spTree>
    <p:extLst>
      <p:ext uri="{BB962C8B-B14F-4D97-AF65-F5344CB8AC3E}">
        <p14:creationId xmlns:p14="http://schemas.microsoft.com/office/powerpoint/2010/main" val="11601293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Lesson 6:</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Activities:		Create a coda</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Perform in front of an audience</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Curriculum link:	Play and perform in solo and ensemble contexts, using their voices and playing musical instruments with increasing accuracy, fluency, control 				and expression</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Improvise and compose music for a range of purposes using the interrelated dimensions of music</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23</a:t>
            </a:fld>
            <a:endParaRPr lang="en-US"/>
          </a:p>
        </p:txBody>
      </p:sp>
    </p:spTree>
    <p:extLst>
      <p:ext uri="{BB962C8B-B14F-4D97-AF65-F5344CB8AC3E}">
        <p14:creationId xmlns:p14="http://schemas.microsoft.com/office/powerpoint/2010/main" val="17473567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LESSON 6:</a:t>
            </a:r>
            <a:endParaRPr lang="en-GB" sz="1200" kern="1200" dirty="0" smtClean="0">
              <a:solidFill>
                <a:schemeClr val="tx1"/>
              </a:solidFill>
              <a:effectLst/>
              <a:latin typeface="+mn-lt"/>
              <a:ea typeface="+mn-ea"/>
              <a:cs typeface="+mn-cs"/>
            </a:endParaRPr>
          </a:p>
          <a:p>
            <a:pPr lvl="0" rtl="0"/>
            <a:r>
              <a:rPr lang="en-GB" sz="1200" b="1" kern="1200" dirty="0" smtClean="0">
                <a:solidFill>
                  <a:schemeClr val="tx1"/>
                </a:solidFill>
                <a:effectLst/>
                <a:latin typeface="+mn-lt"/>
                <a:ea typeface="+mn-ea"/>
                <a:cs typeface="+mn-cs"/>
              </a:rPr>
              <a:t>Warm up.</a:t>
            </a:r>
            <a:r>
              <a:rPr lang="en-GB" sz="1200" kern="1200" dirty="0" smtClean="0">
                <a:solidFill>
                  <a:schemeClr val="tx1"/>
                </a:solidFill>
                <a:effectLst/>
                <a:latin typeface="+mn-lt"/>
                <a:ea typeface="+mn-ea"/>
                <a:cs typeface="+mn-cs"/>
              </a:rPr>
              <a:t> Begin the lesson with a quick focusing warm-up like pass the clap and then talk through the piece you made during the last lesson. Write the structure on the board for reference.</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Get the instruments out </a:t>
            </a:r>
            <a:r>
              <a:rPr lang="en-GB" sz="1200" kern="1200" dirty="0" smtClean="0">
                <a:solidFill>
                  <a:schemeClr val="tx1"/>
                </a:solidFill>
                <a:effectLst/>
                <a:latin typeface="+mn-lt"/>
                <a:ea typeface="+mn-ea"/>
                <a:cs typeface="+mn-cs"/>
              </a:rPr>
              <a:t>and put your piece back together. Work slowly and carefully and make sure that everyone understands what they are doing in each section.</a:t>
            </a:r>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Listen to the end of Mozart’s piece</a:t>
            </a:r>
            <a:r>
              <a:rPr lang="en-GB" sz="1200" kern="1200" dirty="0" smtClean="0">
                <a:solidFill>
                  <a:schemeClr val="tx1"/>
                </a:solidFill>
                <a:effectLst/>
                <a:latin typeface="+mn-lt"/>
                <a:ea typeface="+mn-ea"/>
                <a:cs typeface="+mn-cs"/>
              </a:rPr>
              <a:t> (from 3’16 onwards: the final A section and then the ending). The ‘posh’ word for ending is </a:t>
            </a:r>
            <a:r>
              <a:rPr lang="en-GB" sz="1200" b="1" kern="1200" dirty="0" smtClean="0">
                <a:solidFill>
                  <a:schemeClr val="tx1"/>
                </a:solidFill>
                <a:effectLst/>
                <a:latin typeface="+mn-lt"/>
                <a:ea typeface="+mn-ea"/>
                <a:cs typeface="+mn-cs"/>
              </a:rPr>
              <a:t>‘coda’</a:t>
            </a:r>
            <a:r>
              <a:rPr lang="en-GB" sz="1200" kern="1200" dirty="0" smtClean="0">
                <a:solidFill>
                  <a:schemeClr val="tx1"/>
                </a:solidFill>
                <a:effectLst/>
                <a:latin typeface="+mn-lt"/>
                <a:ea typeface="+mn-ea"/>
                <a:cs typeface="+mn-cs"/>
              </a:rPr>
              <a:t>. Can you children work out how what’s happening in Mozart’s ‘coda’? They might say something like this:</a:t>
            </a:r>
          </a:p>
          <a:p>
            <a:r>
              <a:rPr lang="en-GB" sz="1200" kern="1200" dirty="0" smtClean="0">
                <a:solidFill>
                  <a:schemeClr val="tx1"/>
                </a:solidFill>
                <a:effectLst/>
                <a:latin typeface="+mn-lt"/>
                <a:ea typeface="+mn-ea"/>
                <a:cs typeface="+mn-cs"/>
              </a:rPr>
              <a:t> </a:t>
            </a:r>
          </a:p>
          <a:p>
            <a:r>
              <a:rPr lang="en-GB" sz="1200" i="1" kern="1200" dirty="0" smtClean="0">
                <a:solidFill>
                  <a:schemeClr val="tx1"/>
                </a:solidFill>
                <a:effectLst/>
                <a:latin typeface="+mn-lt"/>
                <a:ea typeface="+mn-ea"/>
                <a:cs typeface="+mn-cs"/>
              </a:rPr>
              <a:t>	A section fragments: ‘gets stuck’: starts again: big flourish to finish</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Challenge your class to create a coda of their own, </a:t>
            </a:r>
            <a:r>
              <a:rPr lang="en-GB" sz="1200" kern="1200" dirty="0" smtClean="0">
                <a:solidFill>
                  <a:schemeClr val="tx1"/>
                </a:solidFill>
                <a:effectLst/>
                <a:latin typeface="+mn-lt"/>
                <a:ea typeface="+mn-ea"/>
                <a:cs typeface="+mn-cs"/>
              </a:rPr>
              <a:t>using similar ideas or something different.</a:t>
            </a:r>
          </a:p>
          <a:p>
            <a:r>
              <a:rPr lang="en-GB" sz="1200" kern="1200" dirty="0" smtClean="0">
                <a:solidFill>
                  <a:schemeClr val="tx1"/>
                </a:solidFill>
                <a:effectLst/>
                <a:latin typeface="+mn-lt"/>
                <a:ea typeface="+mn-ea"/>
                <a:cs typeface="+mn-cs"/>
              </a:rPr>
              <a:t> </a:t>
            </a:r>
          </a:p>
          <a:p>
            <a:r>
              <a:rPr lang="en-GB" sz="1200" i="1" kern="1200" dirty="0" smtClean="0">
                <a:solidFill>
                  <a:schemeClr val="tx1"/>
                </a:solidFill>
                <a:effectLst/>
                <a:latin typeface="+mn-lt"/>
                <a:ea typeface="+mn-ea"/>
                <a:cs typeface="+mn-cs"/>
              </a:rPr>
              <a:t>	At this stage discourage your children from creating anything ‘new’, it might be better to simply repeat something that they like, or that works well, over 	and over.</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r>
              <a:rPr lang="en-GB" dirty="0" smtClean="0">
                <a:effectLst/>
              </a:rPr>
              <a:t> </a:t>
            </a:r>
            <a:r>
              <a:rPr lang="en-GB" sz="1200" kern="1200" dirty="0" smtClean="0">
                <a:solidFill>
                  <a:schemeClr val="tx1"/>
                </a:solidFill>
                <a:effectLst/>
                <a:latin typeface="+mn-lt"/>
                <a:ea typeface="+mn-ea"/>
                <a:cs typeface="+mn-cs"/>
              </a:rPr>
              <a:t> </a:t>
            </a:r>
          </a:p>
          <a:p>
            <a:pPr lvl="0"/>
            <a:r>
              <a:rPr lang="en-GB" dirty="0" smtClean="0">
                <a:effectLst/>
              </a:rPr>
              <a:t/>
            </a:r>
            <a:br>
              <a:rPr lang="en-GB" dirty="0" smtClean="0">
                <a:effectLst/>
              </a:rPr>
            </a:br>
            <a:r>
              <a:rPr lang="en-GB" sz="1200" b="1" kern="1200" dirty="0" smtClean="0">
                <a:solidFill>
                  <a:schemeClr val="tx1"/>
                </a:solidFill>
                <a:effectLst/>
                <a:latin typeface="+mn-lt"/>
                <a:ea typeface="+mn-ea"/>
                <a:cs typeface="+mn-cs"/>
              </a:rPr>
              <a:t>Practise your full piece with its new ending </a:t>
            </a:r>
            <a:r>
              <a:rPr lang="en-GB" sz="1200" kern="1200" dirty="0" smtClean="0">
                <a:solidFill>
                  <a:schemeClr val="tx1"/>
                </a:solidFill>
                <a:effectLst/>
                <a:latin typeface="+mn-lt"/>
                <a:ea typeface="+mn-ea"/>
                <a:cs typeface="+mn-cs"/>
              </a:rPr>
              <a:t>and then arrange your new ‘orchestra’ in a large semi-circle so that it everyone can be seen and </a:t>
            </a:r>
            <a:r>
              <a:rPr lang="en-GB" sz="1200" b="1" kern="1200" dirty="0" smtClean="0">
                <a:solidFill>
                  <a:schemeClr val="tx1"/>
                </a:solidFill>
                <a:effectLst/>
                <a:latin typeface="+mn-lt"/>
                <a:ea typeface="+mn-ea"/>
                <a:cs typeface="+mn-cs"/>
              </a:rPr>
              <a:t>end this lesson</a:t>
            </a:r>
            <a:r>
              <a:rPr lang="en-GB" sz="1200" kern="1200" dirty="0" smtClean="0">
                <a:solidFill>
                  <a:schemeClr val="tx1"/>
                </a:solidFill>
                <a:effectLst/>
                <a:latin typeface="+mn-lt"/>
                <a:ea typeface="+mn-ea"/>
                <a:cs typeface="+mn-cs"/>
              </a:rPr>
              <a:t> with a performance of your finished piece to an invited audience</a:t>
            </a:r>
          </a:p>
          <a:p>
            <a:r>
              <a:rPr lang="en-US" sz="1200" u="none" strike="noStrike" kern="1200" dirty="0" smtClean="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24</a:t>
            </a:fld>
            <a:endParaRPr lang="en-US"/>
          </a:p>
        </p:txBody>
      </p:sp>
    </p:spTree>
    <p:extLst>
      <p:ext uri="{BB962C8B-B14F-4D97-AF65-F5344CB8AC3E}">
        <p14:creationId xmlns:p14="http://schemas.microsoft.com/office/powerpoint/2010/main" val="11601293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LESSON 6:</a:t>
            </a:r>
            <a:endParaRPr lang="en-GB" sz="1200" kern="1200" dirty="0" smtClean="0">
              <a:solidFill>
                <a:schemeClr val="tx1"/>
              </a:solidFill>
              <a:effectLst/>
              <a:latin typeface="+mn-lt"/>
              <a:ea typeface="+mn-ea"/>
              <a:cs typeface="+mn-cs"/>
            </a:endParaRPr>
          </a:p>
          <a:p>
            <a:pPr lvl="0" rtl="0"/>
            <a:r>
              <a:rPr lang="en-GB" sz="1200" b="1" kern="1200" dirty="0" smtClean="0">
                <a:solidFill>
                  <a:schemeClr val="tx1"/>
                </a:solidFill>
                <a:effectLst/>
                <a:latin typeface="+mn-lt"/>
                <a:ea typeface="+mn-ea"/>
                <a:cs typeface="+mn-cs"/>
              </a:rPr>
              <a:t>Warm up.</a:t>
            </a:r>
            <a:r>
              <a:rPr lang="en-GB" sz="1200" kern="1200" dirty="0" smtClean="0">
                <a:solidFill>
                  <a:schemeClr val="tx1"/>
                </a:solidFill>
                <a:effectLst/>
                <a:latin typeface="+mn-lt"/>
                <a:ea typeface="+mn-ea"/>
                <a:cs typeface="+mn-cs"/>
              </a:rPr>
              <a:t> Begin the lesson with a quick focusing warm-up like pass the clap and then talk through the piece you made during the last lesson. Write the structure on the board for reference.</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Get the instruments out </a:t>
            </a:r>
            <a:r>
              <a:rPr lang="en-GB" sz="1200" kern="1200" dirty="0" smtClean="0">
                <a:solidFill>
                  <a:schemeClr val="tx1"/>
                </a:solidFill>
                <a:effectLst/>
                <a:latin typeface="+mn-lt"/>
                <a:ea typeface="+mn-ea"/>
                <a:cs typeface="+mn-cs"/>
              </a:rPr>
              <a:t>and put your piece back together. Work slowly and carefully and make sure that everyone understands what they are doing in each section.</a:t>
            </a:r>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Listen to the end of Mozart’s piece</a:t>
            </a:r>
            <a:r>
              <a:rPr lang="en-GB" sz="1200" kern="1200" dirty="0" smtClean="0">
                <a:solidFill>
                  <a:schemeClr val="tx1"/>
                </a:solidFill>
                <a:effectLst/>
                <a:latin typeface="+mn-lt"/>
                <a:ea typeface="+mn-ea"/>
                <a:cs typeface="+mn-cs"/>
              </a:rPr>
              <a:t> (from 3’16 onwards: the final A section and then the ending). The ‘posh’ word for ending is </a:t>
            </a:r>
            <a:r>
              <a:rPr lang="en-GB" sz="1200" b="1" kern="1200" dirty="0" smtClean="0">
                <a:solidFill>
                  <a:schemeClr val="tx1"/>
                </a:solidFill>
                <a:effectLst/>
                <a:latin typeface="+mn-lt"/>
                <a:ea typeface="+mn-ea"/>
                <a:cs typeface="+mn-cs"/>
              </a:rPr>
              <a:t>‘coda’</a:t>
            </a:r>
            <a:r>
              <a:rPr lang="en-GB" sz="1200" kern="1200" dirty="0" smtClean="0">
                <a:solidFill>
                  <a:schemeClr val="tx1"/>
                </a:solidFill>
                <a:effectLst/>
                <a:latin typeface="+mn-lt"/>
                <a:ea typeface="+mn-ea"/>
                <a:cs typeface="+mn-cs"/>
              </a:rPr>
              <a:t>. Can you children work out how what’s happening in Mozart’s ‘coda’? They might say something like this:</a:t>
            </a:r>
          </a:p>
          <a:p>
            <a:r>
              <a:rPr lang="en-GB" sz="1200" kern="1200" dirty="0" smtClean="0">
                <a:solidFill>
                  <a:schemeClr val="tx1"/>
                </a:solidFill>
                <a:effectLst/>
                <a:latin typeface="+mn-lt"/>
                <a:ea typeface="+mn-ea"/>
                <a:cs typeface="+mn-cs"/>
              </a:rPr>
              <a:t> </a:t>
            </a:r>
          </a:p>
          <a:p>
            <a:r>
              <a:rPr lang="en-GB" sz="1200" i="1" kern="1200" dirty="0" smtClean="0">
                <a:solidFill>
                  <a:schemeClr val="tx1"/>
                </a:solidFill>
                <a:effectLst/>
                <a:latin typeface="+mn-lt"/>
                <a:ea typeface="+mn-ea"/>
                <a:cs typeface="+mn-cs"/>
              </a:rPr>
              <a:t>	A section fragments: ‘gets stuck’: starts again: big flourish to finish</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Challenge your class to create a coda of their own, </a:t>
            </a:r>
            <a:r>
              <a:rPr lang="en-GB" sz="1200" kern="1200" dirty="0" smtClean="0">
                <a:solidFill>
                  <a:schemeClr val="tx1"/>
                </a:solidFill>
                <a:effectLst/>
                <a:latin typeface="+mn-lt"/>
                <a:ea typeface="+mn-ea"/>
                <a:cs typeface="+mn-cs"/>
              </a:rPr>
              <a:t>using similar ideas or something different.</a:t>
            </a:r>
          </a:p>
          <a:p>
            <a:r>
              <a:rPr lang="en-GB" sz="1200" kern="1200" dirty="0" smtClean="0">
                <a:solidFill>
                  <a:schemeClr val="tx1"/>
                </a:solidFill>
                <a:effectLst/>
                <a:latin typeface="+mn-lt"/>
                <a:ea typeface="+mn-ea"/>
                <a:cs typeface="+mn-cs"/>
              </a:rPr>
              <a:t> </a:t>
            </a:r>
          </a:p>
          <a:p>
            <a:r>
              <a:rPr lang="en-GB" sz="1200" i="1" kern="1200" dirty="0" smtClean="0">
                <a:solidFill>
                  <a:schemeClr val="tx1"/>
                </a:solidFill>
                <a:effectLst/>
                <a:latin typeface="+mn-lt"/>
                <a:ea typeface="+mn-ea"/>
                <a:cs typeface="+mn-cs"/>
              </a:rPr>
              <a:t>	At this stage discourage your children from creating anything ‘new’, it might be better to simply repeat something that they like, or that works well, over 	and over.</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r>
              <a:rPr lang="en-GB" dirty="0" smtClean="0">
                <a:effectLst/>
              </a:rPr>
              <a:t> </a:t>
            </a:r>
            <a:r>
              <a:rPr lang="en-GB" sz="1200" kern="1200" dirty="0" smtClean="0">
                <a:solidFill>
                  <a:schemeClr val="tx1"/>
                </a:solidFill>
                <a:effectLst/>
                <a:latin typeface="+mn-lt"/>
                <a:ea typeface="+mn-ea"/>
                <a:cs typeface="+mn-cs"/>
              </a:rPr>
              <a:t> </a:t>
            </a:r>
          </a:p>
          <a:p>
            <a:pPr lvl="0"/>
            <a:r>
              <a:rPr lang="en-GB" dirty="0" smtClean="0">
                <a:effectLst/>
              </a:rPr>
              <a:t/>
            </a:r>
            <a:br>
              <a:rPr lang="en-GB" dirty="0" smtClean="0">
                <a:effectLst/>
              </a:rPr>
            </a:br>
            <a:r>
              <a:rPr lang="en-GB" sz="1200" b="1" kern="1200" dirty="0" smtClean="0">
                <a:solidFill>
                  <a:schemeClr val="tx1"/>
                </a:solidFill>
                <a:effectLst/>
                <a:latin typeface="+mn-lt"/>
                <a:ea typeface="+mn-ea"/>
                <a:cs typeface="+mn-cs"/>
              </a:rPr>
              <a:t>Practise your full piece with its new ending </a:t>
            </a:r>
            <a:r>
              <a:rPr lang="en-GB" sz="1200" kern="1200" dirty="0" smtClean="0">
                <a:solidFill>
                  <a:schemeClr val="tx1"/>
                </a:solidFill>
                <a:effectLst/>
                <a:latin typeface="+mn-lt"/>
                <a:ea typeface="+mn-ea"/>
                <a:cs typeface="+mn-cs"/>
              </a:rPr>
              <a:t>and then arrange your new ‘orchestra’ in a large semi-circle so that it everyone can be seen and </a:t>
            </a:r>
            <a:r>
              <a:rPr lang="en-GB" sz="1200" b="1" kern="1200" dirty="0" smtClean="0">
                <a:solidFill>
                  <a:schemeClr val="tx1"/>
                </a:solidFill>
                <a:effectLst/>
                <a:latin typeface="+mn-lt"/>
                <a:ea typeface="+mn-ea"/>
                <a:cs typeface="+mn-cs"/>
              </a:rPr>
              <a:t>end this lesson</a:t>
            </a:r>
            <a:r>
              <a:rPr lang="en-GB" sz="1200" kern="1200" dirty="0" smtClean="0">
                <a:solidFill>
                  <a:schemeClr val="tx1"/>
                </a:solidFill>
                <a:effectLst/>
                <a:latin typeface="+mn-lt"/>
                <a:ea typeface="+mn-ea"/>
                <a:cs typeface="+mn-cs"/>
              </a:rPr>
              <a:t> with a performance of your finished piece to an invited audience</a:t>
            </a:r>
          </a:p>
          <a:p>
            <a:r>
              <a:rPr lang="en-US" sz="1200" u="none" strike="noStrike"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25</a:t>
            </a:fld>
            <a:endParaRPr lang="en-US"/>
          </a:p>
        </p:txBody>
      </p:sp>
    </p:spTree>
    <p:extLst>
      <p:ext uri="{BB962C8B-B14F-4D97-AF65-F5344CB8AC3E}">
        <p14:creationId xmlns:p14="http://schemas.microsoft.com/office/powerpoint/2010/main" val="1160129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smtClean="0">
                <a:solidFill>
                  <a:schemeClr val="tx1"/>
                </a:solidFill>
                <a:effectLst/>
                <a:latin typeface="+mn-lt"/>
                <a:ea typeface="+mn-ea"/>
                <a:cs typeface="+mn-cs"/>
              </a:rPr>
              <a:t>Resources required</a:t>
            </a:r>
          </a:p>
          <a:p>
            <a:endParaRPr lang="en-GB" sz="1200" i="0" kern="1200" dirty="0" smtClean="0">
              <a:solidFill>
                <a:schemeClr val="tx1"/>
              </a:solidFill>
              <a:effectLst/>
              <a:latin typeface="+mn-lt"/>
              <a:ea typeface="+mn-ea"/>
              <a:cs typeface="+mn-cs"/>
            </a:endParaRPr>
          </a:p>
          <a:p>
            <a:r>
              <a:rPr lang="en-GB" sz="1200" i="0" kern="1200" dirty="0" smtClean="0">
                <a:solidFill>
                  <a:schemeClr val="tx1"/>
                </a:solidFill>
                <a:effectLst/>
                <a:latin typeface="+mn-lt"/>
                <a:ea typeface="+mn-ea"/>
                <a:cs typeface="+mn-cs"/>
              </a:rPr>
              <a:t>Classroom percussion instruments and any other instruments that your children might be learning</a:t>
            </a:r>
          </a:p>
          <a:p>
            <a:r>
              <a:rPr lang="en-GB" sz="1200" i="0" kern="1200" dirty="0" smtClean="0">
                <a:solidFill>
                  <a:schemeClr val="tx1"/>
                </a:solidFill>
                <a:effectLst/>
                <a:latin typeface="+mn-lt"/>
                <a:ea typeface="+mn-ea"/>
                <a:cs typeface="+mn-cs"/>
              </a:rPr>
              <a:t>Writing materials</a:t>
            </a:r>
          </a:p>
          <a:p>
            <a:endParaRPr lang="en-GB" sz="1200" i="0" kern="1200" dirty="0" smtClean="0">
              <a:solidFill>
                <a:schemeClr val="tx1"/>
              </a:solidFill>
              <a:effectLst/>
              <a:latin typeface="+mn-lt"/>
              <a:ea typeface="+mn-ea"/>
              <a:cs typeface="+mn-cs"/>
            </a:endParaRPr>
          </a:p>
          <a:p>
            <a:endParaRPr lang="en-GB" dirty="0" smtClean="0"/>
          </a:p>
          <a:p>
            <a:r>
              <a:rPr lang="en-GB" sz="1200" i="1" kern="1200" dirty="0" smtClean="0">
                <a:solidFill>
                  <a:schemeClr val="tx1"/>
                </a:solidFill>
                <a:effectLst/>
                <a:latin typeface="+mn-lt"/>
                <a:ea typeface="+mn-ea"/>
                <a:cs typeface="+mn-cs"/>
              </a:rPr>
              <a:t>This scheme of work is plotted out over six lessons. Feel free to adapt it to suit your children and the resources you have available. </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The six lessons at a glance</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Lesson 1:</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Activities: 		Listen and describe a piece of music</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Watch the orchestral performance and discuss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Analyse</a:t>
            </a:r>
            <a:r>
              <a:rPr lang="en-US" sz="1200" kern="1200" dirty="0" smtClean="0">
                <a:solidFill>
                  <a:schemeClr val="tx1"/>
                </a:solidFill>
                <a:effectLst/>
                <a:latin typeface="+mn-lt"/>
                <a:ea typeface="+mn-ea"/>
                <a:cs typeface="+mn-cs"/>
              </a:rPr>
              <a:t> the structure of Mozart’s piece</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Curriculum link:	Listen with attention to detail and recall sounds with increasing aural memory</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Appreciate and understand a wide range of high-quality live and recorded music drawn from different traditions and from great composers 				and musicians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Develop an understanding of the history of music</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Lesson 2:</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Activities:		Use Mozart’s motifs to create a short piece of music</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Curriculum link:	Listen with attention to detail and recall sounds with increasing aural memory</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Improvise and compose music for a range of purposes using the interrelated dimensions of music</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Play and perform in solo and ensemble contexts, using voices and playing musical instruments with increasing accuracy, fluency, control and 				expression</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Lesson 3:</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Activities:		Create contrasting pieces of music</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Curriculum link:	Listen with attention to detail and recall sounds with increasing aural memory</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Appreciate and understand a wide range of high-quality live and recorded music drawn from different traditions and from great composers 				and musicians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Lesson 4:</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Activities:		Structure sections of music to create a rondo</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Curriculum link:	Improvise and compose music for a range of purposes using the interrelated dimensions of music</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Play and perform in solo and ensemble contexts, using voices and playing musical instruments with increasing accuracy, fluency, control and 				expression</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Lesson 5:</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Activities:		Create a cadenza</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Use technical terminology</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Curriculum link:	Listen with attention to detail and recall sounds with increasing aural memory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Improvise and compose music for a range of purposes using the interrelated dimensions of music</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Play and perform in solo and ensemble contexts, using their voices and playing musical instruments with increasing accuracy, fluency, control 				and expression</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Lesson 6:</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Activities:		Create a coda</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Perform in front of an audience</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Curriculum link:	Play and perform in solo and ensemble contexts, using their voices and playing musical instruments with increasing accuracy, fluency, control 				and expression</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Improvise and compose music for a range of purposes using the interrelated dimensions of music</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3</a:t>
            </a:fld>
            <a:endParaRPr lang="en-US"/>
          </a:p>
        </p:txBody>
      </p:sp>
    </p:spTree>
    <p:extLst>
      <p:ext uri="{BB962C8B-B14F-4D97-AF65-F5344CB8AC3E}">
        <p14:creationId xmlns:p14="http://schemas.microsoft.com/office/powerpoint/2010/main" val="1739531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Lesson 1:</a:t>
            </a:r>
            <a:endParaRPr lang="en-GB" sz="1200" kern="1200" dirty="0" smtClean="0">
              <a:solidFill>
                <a:schemeClr val="tx1"/>
              </a:solidFill>
              <a:effectLst/>
              <a:latin typeface="+mn-lt"/>
              <a:ea typeface="+mn-ea"/>
              <a:cs typeface="+mn-cs"/>
            </a:endParaRPr>
          </a:p>
          <a:p>
            <a:pPr lvl="0" rtl="0" fontAlgn="base"/>
            <a:r>
              <a:rPr lang="en-GB" sz="1200" b="1" u="none" strike="noStrike" kern="1200" dirty="0" smtClean="0">
                <a:solidFill>
                  <a:schemeClr val="tx1"/>
                </a:solidFill>
                <a:effectLst/>
                <a:latin typeface="+mn-lt"/>
                <a:ea typeface="+mn-ea"/>
                <a:cs typeface="+mn-cs"/>
              </a:rPr>
              <a:t>Prepare your class</a:t>
            </a:r>
            <a:endParaRPr lang="en-GB" sz="1400" u="none" strike="noStrike"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Explain to your class that you are going to begin a 6-week music project focusing on a fantastic piece of music by a composer called Mozart watch the introductory film with Katy B</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fontAlgn="base"/>
            <a:r>
              <a:rPr lang="en-GB" sz="1200" b="1" u="none" strike="noStrike" kern="1200" dirty="0" smtClean="0">
                <a:solidFill>
                  <a:schemeClr val="tx1"/>
                </a:solidFill>
                <a:effectLst/>
                <a:latin typeface="+mn-lt"/>
                <a:ea typeface="+mn-ea"/>
                <a:cs typeface="+mn-cs"/>
              </a:rPr>
              <a:t>Have a discussion about what you have just watched. </a:t>
            </a:r>
            <a:r>
              <a:rPr lang="en-GB" sz="1200" u="none" strike="noStrike" kern="1200" dirty="0" smtClean="0">
                <a:solidFill>
                  <a:schemeClr val="tx1"/>
                </a:solidFill>
                <a:effectLst/>
                <a:latin typeface="+mn-lt"/>
                <a:ea typeface="+mn-ea"/>
                <a:cs typeface="+mn-cs"/>
              </a:rPr>
              <a:t>There are several technical terms in this piece that your children need to understand straight away to avoid confusion later on. Play this simple game with them to help get the terminology clear –</a:t>
            </a:r>
          </a:p>
          <a:p>
            <a:r>
              <a:rPr lang="en-GB" sz="1200" kern="1200" dirty="0" smtClean="0">
                <a:solidFill>
                  <a:schemeClr val="tx1"/>
                </a:solidFill>
                <a:effectLst/>
                <a:latin typeface="+mn-lt"/>
                <a:ea typeface="+mn-ea"/>
                <a:cs typeface="+mn-cs"/>
              </a:rPr>
              <a:t> </a:t>
            </a:r>
            <a:endParaRPr lang="en-GB" sz="18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Stand in a circle and tap your fingers on the top of your head, stop and shout ‘MOZART!’ Ask the children to copy</a:t>
            </a:r>
          </a:p>
          <a:p>
            <a:r>
              <a:rPr lang="en-GB" sz="1200" i="1" kern="1200" dirty="0" smtClean="0">
                <a:solidFill>
                  <a:schemeClr val="tx1"/>
                </a:solidFill>
                <a:effectLst/>
                <a:latin typeface="+mn-lt"/>
                <a:ea typeface="+mn-ea"/>
                <a:cs typeface="+mn-cs"/>
              </a:rPr>
              <a:t>	Ask for a gesture for when you shout ‘Mozart’ and choose the best one.</a:t>
            </a: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	Tap your shoulders and say ‘ HORN CONCERTO’. </a:t>
            </a:r>
          </a:p>
          <a:p>
            <a:r>
              <a:rPr lang="en-GB" sz="1200" i="1" kern="1200" dirty="0" smtClean="0">
                <a:solidFill>
                  <a:schemeClr val="tx1"/>
                </a:solidFill>
                <a:effectLst/>
                <a:latin typeface="+mn-lt"/>
                <a:ea typeface="+mn-ea"/>
                <a:cs typeface="+mn-cs"/>
              </a:rPr>
              <a:t>	A concerto is a piece with a soloist so ask one child to rush into the centre of the circle and mime playing a French horn. Point at them as you say 	‘concerto’. Ask the children in the circle to copy</a:t>
            </a: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	Tap your tummy and say ‘MOVEMENT 3’</a:t>
            </a:r>
          </a:p>
          <a:p>
            <a:r>
              <a:rPr lang="en-GB" sz="1200" i="1" kern="1200" dirty="0" smtClean="0">
                <a:solidFill>
                  <a:schemeClr val="tx1"/>
                </a:solidFill>
                <a:effectLst/>
                <a:latin typeface="+mn-lt"/>
                <a:ea typeface="+mn-ea"/>
                <a:cs typeface="+mn-cs"/>
              </a:rPr>
              <a:t>	A movement is a section, show this by making a small box shape with your hands and then showing the number 3. Children copy</a:t>
            </a: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	Tap your knees and say ‘RONDO’</a:t>
            </a:r>
          </a:p>
          <a:p>
            <a:r>
              <a:rPr lang="en-GB" sz="1200" i="1" kern="1200" dirty="0" smtClean="0">
                <a:solidFill>
                  <a:schemeClr val="tx1"/>
                </a:solidFill>
                <a:effectLst/>
                <a:latin typeface="+mn-lt"/>
                <a:ea typeface="+mn-ea"/>
                <a:cs typeface="+mn-cs"/>
              </a:rPr>
              <a:t>	A rondo is a piece with a returning idea. Point to yourself , then someone else, then yourself, then someone else etc. Children copy</a:t>
            </a: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	Finally, tap your feet and say ‘CADENZA’</a:t>
            </a:r>
          </a:p>
          <a:p>
            <a:r>
              <a:rPr lang="en-GB" sz="1200" i="1" kern="1200" dirty="0" smtClean="0">
                <a:solidFill>
                  <a:schemeClr val="tx1"/>
                </a:solidFill>
                <a:effectLst/>
                <a:latin typeface="+mn-lt"/>
                <a:ea typeface="+mn-ea"/>
                <a:cs typeface="+mn-cs"/>
              </a:rPr>
              <a:t>	A cadenza is a showing off moment for the soloist. Do something spectacular like spinning around, dancing, standing on one leg. Children copy</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Now try performing all of this at the same time as your children, like this:</a:t>
            </a:r>
          </a:p>
          <a:p>
            <a:r>
              <a:rPr lang="en-GB" sz="1200" kern="1200" dirty="0" smtClean="0">
                <a:solidFill>
                  <a:schemeClr val="tx1"/>
                </a:solidFill>
                <a:effectLst/>
                <a:latin typeface="+mn-lt"/>
                <a:ea typeface="+mn-ea"/>
                <a:cs typeface="+mn-cs"/>
              </a:rPr>
              <a:t>	Tap head: 		“Mozart!”		gesture</a:t>
            </a:r>
          </a:p>
          <a:p>
            <a:r>
              <a:rPr lang="en-GB" sz="1200" kern="1200" dirty="0" smtClean="0">
                <a:solidFill>
                  <a:schemeClr val="tx1"/>
                </a:solidFill>
                <a:effectLst/>
                <a:latin typeface="+mn-lt"/>
                <a:ea typeface="+mn-ea"/>
                <a:cs typeface="+mn-cs"/>
              </a:rPr>
              <a:t>	Tap shoulders: 		“Horn concerto” 	point at soloist </a:t>
            </a:r>
          </a:p>
          <a:p>
            <a:r>
              <a:rPr lang="en-GB" sz="1200" kern="1200" dirty="0" smtClean="0">
                <a:solidFill>
                  <a:schemeClr val="tx1"/>
                </a:solidFill>
                <a:effectLst/>
                <a:latin typeface="+mn-lt"/>
                <a:ea typeface="+mn-ea"/>
                <a:cs typeface="+mn-cs"/>
              </a:rPr>
              <a:t>	Tap tummy		“Movement 3”		gesture</a:t>
            </a:r>
          </a:p>
          <a:p>
            <a:r>
              <a:rPr lang="en-GB" sz="1200" kern="1200" dirty="0" smtClean="0">
                <a:solidFill>
                  <a:schemeClr val="tx1"/>
                </a:solidFill>
                <a:effectLst/>
                <a:latin typeface="+mn-lt"/>
                <a:ea typeface="+mn-ea"/>
                <a:cs typeface="+mn-cs"/>
              </a:rPr>
              <a:t>	Tap knees		“Rondo”		point at self, away, self, away </a:t>
            </a:r>
            <a:r>
              <a:rPr lang="en-GB" sz="1200" kern="1200" dirty="0" err="1" smtClean="0">
                <a:solidFill>
                  <a:schemeClr val="tx1"/>
                </a:solidFill>
                <a:effectLst/>
                <a:latin typeface="+mn-lt"/>
                <a:ea typeface="+mn-ea"/>
                <a:cs typeface="+mn-cs"/>
              </a:rPr>
              <a:t>etc</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Tap feet		“Cadenza”		show off!</a:t>
            </a:r>
          </a:p>
          <a:p>
            <a:r>
              <a:rPr lang="en-GB" sz="1200" kern="1200" dirty="0" smtClean="0">
                <a:solidFill>
                  <a:schemeClr val="tx1"/>
                </a:solidFill>
                <a:effectLst/>
                <a:latin typeface="+mn-lt"/>
                <a:ea typeface="+mn-ea"/>
                <a:cs typeface="+mn-cs"/>
              </a:rPr>
              <a:t> </a:t>
            </a:r>
            <a:endParaRPr lang="en-GB" sz="14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	You can adapt this game to fit with any five facts!</a:t>
            </a:r>
            <a:endParaRPr lang="en-GB" sz="1200" kern="1200" dirty="0" smtClean="0">
              <a:solidFill>
                <a:schemeClr val="tx1"/>
              </a:solidFill>
              <a:effectLst/>
              <a:latin typeface="+mn-lt"/>
              <a:ea typeface="+mn-ea"/>
              <a:cs typeface="+mn-cs"/>
            </a:endParaRPr>
          </a:p>
          <a:p>
            <a:r>
              <a:rPr lang="en-GB" sz="800" kern="1200" dirty="0" smtClean="0">
                <a:solidFill>
                  <a:schemeClr val="tx1"/>
                </a:solidFill>
                <a:effectLst/>
                <a:latin typeface="+mn-lt"/>
                <a:ea typeface="+mn-ea"/>
                <a:cs typeface="+mn-cs"/>
              </a:rPr>
              <a:t> </a:t>
            </a:r>
            <a:r>
              <a:rPr lang="en-GB" dirty="0" smtClean="0">
                <a:effectLst/>
              </a:rPr>
              <a:t> </a:t>
            </a:r>
            <a:r>
              <a:rPr lang="en-GB" sz="800" kern="1200" dirty="0" smtClean="0">
                <a:solidFill>
                  <a:schemeClr val="tx1"/>
                </a:solidFill>
                <a:effectLst/>
                <a:latin typeface="+mn-lt"/>
                <a:ea typeface="+mn-ea"/>
                <a:cs typeface="+mn-cs"/>
              </a:rPr>
              <a:t> </a:t>
            </a:r>
            <a:endParaRPr lang="en-GB" sz="2000" kern="1200" dirty="0" smtClean="0">
              <a:solidFill>
                <a:schemeClr val="tx1"/>
              </a:solidFill>
              <a:effectLst/>
              <a:latin typeface="+mn-lt"/>
              <a:ea typeface="+mn-ea"/>
              <a:cs typeface="+mn-cs"/>
            </a:endParaRPr>
          </a:p>
          <a:p>
            <a:pPr lvl="0" fontAlgn="base"/>
            <a:r>
              <a:rPr lang="en-GB" dirty="0" smtClean="0">
                <a:effectLst/>
              </a:rPr>
              <a:t/>
            </a:r>
            <a:br>
              <a:rPr lang="en-GB" dirty="0" smtClean="0">
                <a:effectLst/>
              </a:rPr>
            </a:br>
            <a:r>
              <a:rPr lang="en-GB" sz="1200" b="1" u="none" strike="noStrike" kern="1200" dirty="0" smtClean="0">
                <a:solidFill>
                  <a:schemeClr val="tx1"/>
                </a:solidFill>
                <a:effectLst/>
                <a:latin typeface="+mn-lt"/>
                <a:ea typeface="+mn-ea"/>
                <a:cs typeface="+mn-cs"/>
              </a:rPr>
              <a:t>Listening task</a:t>
            </a:r>
            <a:endParaRPr lang="en-GB" sz="1200" u="none" strike="noStrike"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Explain that as this piece is a ‘rondo’; there is one tune that keeps returning. Watch the first 10 seconds of the </a:t>
            </a:r>
            <a:r>
              <a:rPr lang="en-GB" sz="1200" b="1" kern="1200" dirty="0" smtClean="0">
                <a:solidFill>
                  <a:schemeClr val="tx1"/>
                </a:solidFill>
                <a:effectLst/>
                <a:latin typeface="+mn-lt"/>
                <a:ea typeface="+mn-ea"/>
                <a:cs typeface="+mn-cs"/>
              </a:rPr>
              <a:t>full orchestral performance</a:t>
            </a:r>
            <a:r>
              <a:rPr lang="en-GB" sz="1200" kern="1200" dirty="0" smtClean="0">
                <a:solidFill>
                  <a:schemeClr val="tx1"/>
                </a:solidFill>
                <a:effectLst/>
                <a:latin typeface="+mn-lt"/>
                <a:ea typeface="+mn-ea"/>
                <a:cs typeface="+mn-cs"/>
              </a:rPr>
              <a:t>. Explain that this jaunty theme on horn is the idea that will keep returning, sometimes played by horn alone, sometimes played by the full orchestra.</a:t>
            </a:r>
          </a:p>
          <a:p>
            <a:r>
              <a:rPr lang="en-GB" sz="8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 </a:t>
            </a:r>
            <a:endParaRPr lang="en-GB" sz="10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400" kern="1200" dirty="0" smtClean="0">
              <a:solidFill>
                <a:schemeClr val="tx1"/>
              </a:solidFill>
              <a:effectLst/>
              <a:latin typeface="+mn-lt"/>
              <a:ea typeface="+mn-ea"/>
              <a:cs typeface="+mn-cs"/>
            </a:endParaRPr>
          </a:p>
          <a:p>
            <a:pPr lvl="0" fontAlgn="base"/>
            <a:r>
              <a:rPr lang="en-GB" sz="1200" b="1" u="none" strike="noStrike" kern="1200" dirty="0" smtClean="0">
                <a:solidFill>
                  <a:schemeClr val="tx1"/>
                </a:solidFill>
                <a:effectLst/>
                <a:latin typeface="+mn-lt"/>
                <a:ea typeface="+mn-ea"/>
                <a:cs typeface="+mn-cs"/>
              </a:rPr>
              <a:t>Watch the full orchestral performance </a:t>
            </a:r>
            <a:r>
              <a:rPr lang="en-GB" sz="1200" u="none" strike="noStrike" kern="1200" dirty="0" smtClean="0">
                <a:solidFill>
                  <a:schemeClr val="tx1"/>
                </a:solidFill>
                <a:effectLst/>
                <a:latin typeface="+mn-lt"/>
                <a:ea typeface="+mn-ea"/>
                <a:cs typeface="+mn-cs"/>
              </a:rPr>
              <a:t>and this time, ask your children to stand up every time they hear that opening theme, when the music is different they must sit down.</a:t>
            </a:r>
            <a:r>
              <a:rPr lang="en-GB" sz="1200" u="none" strike="noStrike" kern="1200" baseline="0" dirty="0" smtClean="0">
                <a:solidFill>
                  <a:schemeClr val="tx1"/>
                </a:solidFill>
                <a:effectLst/>
                <a:latin typeface="+mn-lt"/>
                <a:ea typeface="+mn-ea"/>
                <a:cs typeface="+mn-cs"/>
              </a:rPr>
              <a:t> </a:t>
            </a:r>
            <a:r>
              <a:rPr lang="en-GB" sz="1200" i="1" kern="1200" dirty="0" smtClean="0">
                <a:solidFill>
                  <a:schemeClr val="tx1"/>
                </a:solidFill>
                <a:effectLst/>
                <a:latin typeface="+mn-lt"/>
                <a:ea typeface="+mn-ea"/>
                <a:cs typeface="+mn-cs"/>
              </a:rPr>
              <a:t>The tune appears at 0’00 1’07, 1’58, 3’17, 3’36 (fragment)</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r>
              <a:rPr lang="en-GB" dirty="0" smtClean="0">
                <a:effectLst/>
              </a:rPr>
              <a:t> </a:t>
            </a:r>
            <a:r>
              <a:rPr lang="en-GB" sz="1200" kern="1200" dirty="0" smtClean="0">
                <a:solidFill>
                  <a:schemeClr val="tx1"/>
                </a:solidFill>
                <a:effectLst/>
                <a:latin typeface="+mn-lt"/>
                <a:ea typeface="+mn-ea"/>
                <a:cs typeface="+mn-cs"/>
              </a:rPr>
              <a:t> </a:t>
            </a:r>
          </a:p>
          <a:p>
            <a:pPr lvl="0" fontAlgn="base"/>
            <a:r>
              <a:rPr lang="en-GB" dirty="0" smtClean="0">
                <a:effectLst/>
              </a:rPr>
              <a:t/>
            </a:r>
            <a:br>
              <a:rPr lang="en-GB" dirty="0" smtClean="0">
                <a:effectLst/>
              </a:rPr>
            </a:br>
            <a:r>
              <a:rPr lang="en-GB" sz="1200" b="1" u="none" strike="noStrike" kern="1200" dirty="0" smtClean="0">
                <a:solidFill>
                  <a:schemeClr val="tx1"/>
                </a:solidFill>
                <a:effectLst/>
                <a:latin typeface="+mn-lt"/>
                <a:ea typeface="+mn-ea"/>
                <a:cs typeface="+mn-cs"/>
              </a:rPr>
              <a:t>Play the recording again,</a:t>
            </a:r>
            <a:r>
              <a:rPr lang="en-GB" sz="1200" u="none" strike="noStrike" kern="1200" dirty="0" smtClean="0">
                <a:solidFill>
                  <a:schemeClr val="tx1"/>
                </a:solidFill>
                <a:effectLst/>
                <a:latin typeface="+mn-lt"/>
                <a:ea typeface="+mn-ea"/>
                <a:cs typeface="+mn-cs"/>
              </a:rPr>
              <a:t> they must stand every time they hear the theme, this time if it is played by the horns they must mime playing the horn, if it is played by violins, mime violins.</a:t>
            </a:r>
            <a:endParaRPr lang="en-GB" sz="1400" u="none" strike="noStrike"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fontAlgn="base"/>
            <a:r>
              <a:rPr lang="en-GB" sz="1200" b="1" u="none" strike="noStrike" kern="1200" dirty="0" smtClean="0">
                <a:solidFill>
                  <a:schemeClr val="tx1"/>
                </a:solidFill>
                <a:effectLst/>
                <a:latin typeface="+mn-lt"/>
                <a:ea typeface="+mn-ea"/>
                <a:cs typeface="+mn-cs"/>
              </a:rPr>
              <a:t>Play the recording again </a:t>
            </a:r>
            <a:r>
              <a:rPr lang="en-GB" sz="1200" u="none" strike="noStrike" kern="1200" dirty="0" smtClean="0">
                <a:solidFill>
                  <a:schemeClr val="tx1"/>
                </a:solidFill>
                <a:effectLst/>
                <a:latin typeface="+mn-lt"/>
                <a:ea typeface="+mn-ea"/>
                <a:cs typeface="+mn-cs"/>
              </a:rPr>
              <a:t>this time in addition to the above, when they hear the ‘cadenza’ – a showing off moment for the horn - they must move (dance) in the same way as the music sounds so if it is jumpy, they must jump, if it is smooth perhaps they can sway smoothly (it is smooth!)</a:t>
            </a:r>
            <a:endParaRPr lang="en-GB" sz="1400" u="none" strike="noStrike"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fontAlgn="base"/>
            <a:r>
              <a:rPr lang="en-GB" sz="1200" b="1" u="none" strike="noStrike" kern="1200" dirty="0" smtClean="0">
                <a:solidFill>
                  <a:schemeClr val="tx1"/>
                </a:solidFill>
                <a:effectLst/>
                <a:latin typeface="+mn-lt"/>
                <a:ea typeface="+mn-ea"/>
                <a:cs typeface="+mn-cs"/>
              </a:rPr>
              <a:t>Finally, give out writing materials, </a:t>
            </a:r>
            <a:r>
              <a:rPr lang="en-GB" sz="1200" u="none" strike="noStrike" kern="1200" dirty="0" smtClean="0">
                <a:solidFill>
                  <a:schemeClr val="tx1"/>
                </a:solidFill>
                <a:effectLst/>
                <a:latin typeface="+mn-lt"/>
                <a:ea typeface="+mn-ea"/>
                <a:cs typeface="+mn-cs"/>
              </a:rPr>
              <a:t>and working in small groups, as you play the orchestral recording one last time, ask your children to write down the structure. They can do this several ways: </a:t>
            </a:r>
          </a:p>
          <a:p>
            <a:r>
              <a:rPr lang="en-GB" sz="1200" kern="1200" dirty="0" smtClean="0">
                <a:solidFill>
                  <a:schemeClr val="tx1"/>
                </a:solidFill>
                <a:effectLst/>
                <a:latin typeface="+mn-lt"/>
                <a:ea typeface="+mn-ea"/>
                <a:cs typeface="+mn-cs"/>
              </a:rPr>
              <a:t> </a:t>
            </a:r>
          </a:p>
          <a:p>
            <a:pPr lvl="0"/>
            <a:r>
              <a:rPr lang="en-GB" sz="1200" kern="1200" dirty="0" smtClean="0">
                <a:solidFill>
                  <a:schemeClr val="tx1"/>
                </a:solidFill>
                <a:effectLst/>
                <a:latin typeface="+mn-lt"/>
                <a:ea typeface="+mn-ea"/>
                <a:cs typeface="+mn-cs"/>
              </a:rPr>
              <a:t>	a list of events:</a:t>
            </a:r>
          </a:p>
          <a:p>
            <a:pPr lvl="1"/>
            <a:r>
              <a:rPr lang="en-GB" sz="1200" i="1" kern="1200" dirty="0" smtClean="0">
                <a:solidFill>
                  <a:schemeClr val="tx1"/>
                </a:solidFill>
                <a:effectLst/>
                <a:latin typeface="+mn-lt"/>
                <a:ea typeface="+mn-ea"/>
                <a:cs typeface="+mn-cs"/>
              </a:rPr>
              <a:t>horn tune</a:t>
            </a:r>
            <a:endParaRPr lang="en-GB" sz="1200" kern="1200" dirty="0" smtClean="0">
              <a:solidFill>
                <a:schemeClr val="tx1"/>
              </a:solidFill>
              <a:effectLst/>
              <a:latin typeface="+mn-lt"/>
              <a:ea typeface="+mn-ea"/>
              <a:cs typeface="+mn-cs"/>
            </a:endParaRPr>
          </a:p>
          <a:p>
            <a:pPr lvl="1"/>
            <a:r>
              <a:rPr lang="en-GB" sz="1200" i="1" kern="1200" dirty="0" smtClean="0">
                <a:solidFill>
                  <a:schemeClr val="tx1"/>
                </a:solidFill>
                <a:effectLst/>
                <a:latin typeface="+mn-lt"/>
                <a:ea typeface="+mn-ea"/>
                <a:cs typeface="+mn-cs"/>
              </a:rPr>
              <a:t>strings tune</a:t>
            </a:r>
            <a:endParaRPr lang="en-GB" sz="1200" kern="1200" dirty="0" smtClean="0">
              <a:solidFill>
                <a:schemeClr val="tx1"/>
              </a:solidFill>
              <a:effectLst/>
              <a:latin typeface="+mn-lt"/>
              <a:ea typeface="+mn-ea"/>
              <a:cs typeface="+mn-cs"/>
            </a:endParaRPr>
          </a:p>
          <a:p>
            <a:pPr lvl="1"/>
            <a:r>
              <a:rPr lang="en-GB" sz="1200" i="1" kern="1200" dirty="0" smtClean="0">
                <a:solidFill>
                  <a:schemeClr val="tx1"/>
                </a:solidFill>
                <a:effectLst/>
                <a:latin typeface="+mn-lt"/>
                <a:ea typeface="+mn-ea"/>
                <a:cs typeface="+mn-cs"/>
              </a:rPr>
              <a:t>‘something else’ </a:t>
            </a:r>
            <a:r>
              <a:rPr lang="en-GB" sz="1200" i="1" kern="1200" dirty="0" err="1" smtClean="0">
                <a:solidFill>
                  <a:schemeClr val="tx1"/>
                </a:solidFill>
                <a:effectLst/>
                <a:latin typeface="+mn-lt"/>
                <a:ea typeface="+mn-ea"/>
                <a:cs typeface="+mn-cs"/>
              </a:rPr>
              <a:t>etc</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GB" sz="1200" kern="1200" dirty="0" smtClean="0">
                <a:solidFill>
                  <a:schemeClr val="tx1"/>
                </a:solidFill>
                <a:effectLst/>
                <a:latin typeface="+mn-lt"/>
                <a:ea typeface="+mn-ea"/>
                <a:cs typeface="+mn-cs"/>
              </a:rPr>
              <a:t>	as a diagram of shapes:</a:t>
            </a:r>
          </a:p>
          <a:p>
            <a:pPr lvl="1"/>
            <a:r>
              <a:rPr lang="en-GB" sz="1200" i="1" kern="1200" dirty="0" smtClean="0">
                <a:solidFill>
                  <a:schemeClr val="tx1"/>
                </a:solidFill>
                <a:effectLst/>
                <a:latin typeface="+mn-lt"/>
                <a:ea typeface="+mn-ea"/>
                <a:cs typeface="+mn-cs"/>
              </a:rPr>
              <a:t>horn tune becomes a circle</a:t>
            </a:r>
            <a:endParaRPr lang="en-GB" sz="1200" kern="1200" dirty="0" smtClean="0">
              <a:solidFill>
                <a:schemeClr val="tx1"/>
              </a:solidFill>
              <a:effectLst/>
              <a:latin typeface="+mn-lt"/>
              <a:ea typeface="+mn-ea"/>
              <a:cs typeface="+mn-cs"/>
            </a:endParaRPr>
          </a:p>
          <a:p>
            <a:pPr lvl="1"/>
            <a:r>
              <a:rPr lang="en-GB" sz="1200" i="1" kern="1200" dirty="0" smtClean="0">
                <a:solidFill>
                  <a:schemeClr val="tx1"/>
                </a:solidFill>
                <a:effectLst/>
                <a:latin typeface="+mn-lt"/>
                <a:ea typeface="+mn-ea"/>
                <a:cs typeface="+mn-cs"/>
              </a:rPr>
              <a:t>‘something else’ is a square </a:t>
            </a:r>
            <a:r>
              <a:rPr lang="en-GB" sz="1200" i="1" kern="1200" dirty="0" err="1" smtClean="0">
                <a:solidFill>
                  <a:schemeClr val="tx1"/>
                </a:solidFill>
                <a:effectLst/>
                <a:latin typeface="+mn-lt"/>
                <a:ea typeface="+mn-ea"/>
                <a:cs typeface="+mn-cs"/>
              </a:rPr>
              <a:t>etc</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GB" sz="1200" kern="1200" dirty="0" smtClean="0">
                <a:solidFill>
                  <a:schemeClr val="tx1"/>
                </a:solidFill>
                <a:effectLst/>
                <a:latin typeface="+mn-lt"/>
                <a:ea typeface="+mn-ea"/>
                <a:cs typeface="+mn-cs"/>
              </a:rPr>
              <a:t>	as a series of letters (this is the </a:t>
            </a:r>
            <a:r>
              <a:rPr lang="en-GB" sz="1200" u="sng" kern="1200" dirty="0" smtClean="0">
                <a:solidFill>
                  <a:schemeClr val="tx1"/>
                </a:solidFill>
                <a:effectLst/>
                <a:latin typeface="+mn-lt"/>
                <a:ea typeface="+mn-ea"/>
                <a:cs typeface="+mn-cs"/>
              </a:rPr>
              <a:t>musicologist’s</a:t>
            </a:r>
            <a:r>
              <a:rPr lang="en-GB" sz="1200" kern="1200" dirty="0" smtClean="0">
                <a:solidFill>
                  <a:schemeClr val="tx1"/>
                </a:solidFill>
                <a:effectLst/>
                <a:latin typeface="+mn-lt"/>
                <a:ea typeface="+mn-ea"/>
                <a:cs typeface="+mn-cs"/>
              </a:rPr>
              <a:t> way of doing it):</a:t>
            </a:r>
          </a:p>
          <a:p>
            <a:pPr lvl="1"/>
            <a:r>
              <a:rPr lang="en-GB" sz="1200" kern="1200" dirty="0" smtClean="0">
                <a:solidFill>
                  <a:schemeClr val="tx1"/>
                </a:solidFill>
                <a:effectLst/>
                <a:latin typeface="+mn-lt"/>
                <a:ea typeface="+mn-ea"/>
                <a:cs typeface="+mn-cs"/>
              </a:rPr>
              <a:t>A, B, A, C etc.</a:t>
            </a:r>
          </a:p>
          <a:p>
            <a:r>
              <a:rPr lang="en-GB" sz="1200" kern="1200" dirty="0" smtClean="0">
                <a:solidFill>
                  <a:schemeClr val="tx1"/>
                </a:solidFill>
                <a:effectLst/>
                <a:latin typeface="+mn-lt"/>
                <a:ea typeface="+mn-ea"/>
                <a:cs typeface="+mn-cs"/>
              </a:rPr>
              <a:t> </a:t>
            </a:r>
          </a:p>
          <a:p>
            <a:pPr lvl="0"/>
            <a:r>
              <a:rPr lang="en-GB" sz="1200" kern="1200" dirty="0" smtClean="0">
                <a:solidFill>
                  <a:schemeClr val="tx1"/>
                </a:solidFill>
                <a:effectLst/>
                <a:latin typeface="+mn-lt"/>
                <a:ea typeface="+mn-ea"/>
                <a:cs typeface="+mn-cs"/>
              </a:rPr>
              <a:t>	Mozart’s structure is as follows – </a:t>
            </a:r>
          </a:p>
          <a:p>
            <a:r>
              <a:rPr lang="en-GB" sz="1200" kern="1200" dirty="0" smtClean="0">
                <a:solidFill>
                  <a:schemeClr val="tx1"/>
                </a:solidFill>
                <a:effectLst/>
                <a:latin typeface="+mn-lt"/>
                <a:ea typeface="+mn-ea"/>
                <a:cs typeface="+mn-cs"/>
              </a:rPr>
              <a:t>	</a:t>
            </a:r>
          </a:p>
          <a:p>
            <a:r>
              <a:rPr lang="pt-BR" sz="1200" b="1" kern="1200" dirty="0" smtClean="0">
                <a:solidFill>
                  <a:schemeClr val="tx1"/>
                </a:solidFill>
                <a:effectLst/>
                <a:latin typeface="+mn-lt"/>
                <a:ea typeface="+mn-ea"/>
                <a:cs typeface="+mn-cs"/>
              </a:rPr>
              <a:t>		A – B – A – C – A – D Cadenza – A – Coda*</a:t>
            </a:r>
            <a:endParaRPr lang="en-GB" sz="1200" kern="1200" dirty="0" smtClean="0">
              <a:solidFill>
                <a:schemeClr val="tx1"/>
              </a:solidFill>
              <a:effectLst/>
              <a:latin typeface="+mn-lt"/>
              <a:ea typeface="+mn-ea"/>
              <a:cs typeface="+mn-cs"/>
            </a:endParaRPr>
          </a:p>
          <a:p>
            <a:r>
              <a:rPr lang="pt-BR"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pt-BR" sz="1200" i="1" kern="1200" dirty="0" smtClean="0">
                <a:solidFill>
                  <a:schemeClr val="tx1"/>
                </a:solidFill>
                <a:effectLst/>
                <a:latin typeface="+mn-lt"/>
                <a:ea typeface="+mn-ea"/>
                <a:cs typeface="+mn-cs"/>
              </a:rPr>
              <a:t>		</a:t>
            </a:r>
            <a:r>
              <a:rPr lang="en-GB" sz="1200" i="1" kern="1200" dirty="0" smtClean="0">
                <a:solidFill>
                  <a:schemeClr val="tx1"/>
                </a:solidFill>
                <a:effectLst/>
                <a:latin typeface="+mn-lt"/>
                <a:ea typeface="+mn-ea"/>
                <a:cs typeface="+mn-cs"/>
              </a:rPr>
              <a:t>*coda means ending</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5</a:t>
            </a:fld>
            <a:endParaRPr lang="en-US"/>
          </a:p>
        </p:txBody>
      </p:sp>
    </p:spTree>
    <p:extLst>
      <p:ext uri="{BB962C8B-B14F-4D97-AF65-F5344CB8AC3E}">
        <p14:creationId xmlns:p14="http://schemas.microsoft.com/office/powerpoint/2010/main" val="4111767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9F494-1822-9445-98EB-F7F0987FA13D}" type="slidenum">
              <a:rPr lang="en-US" smtClean="0"/>
              <a:t>6</a:t>
            </a:fld>
            <a:endParaRPr lang="en-US"/>
          </a:p>
        </p:txBody>
      </p:sp>
    </p:spTree>
    <p:extLst>
      <p:ext uri="{BB962C8B-B14F-4D97-AF65-F5344CB8AC3E}">
        <p14:creationId xmlns:p14="http://schemas.microsoft.com/office/powerpoint/2010/main" val="3769263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Lesson 1:</a:t>
            </a:r>
            <a:endParaRPr lang="en-GB" sz="1200" kern="1200" dirty="0" smtClean="0">
              <a:solidFill>
                <a:schemeClr val="tx1"/>
              </a:solidFill>
              <a:effectLst/>
              <a:latin typeface="+mn-lt"/>
              <a:ea typeface="+mn-ea"/>
              <a:cs typeface="+mn-cs"/>
            </a:endParaRPr>
          </a:p>
          <a:p>
            <a:pPr lvl="0" rtl="0" fontAlgn="base"/>
            <a:r>
              <a:rPr lang="en-GB" sz="1200" b="1" u="none" strike="noStrike" kern="1200" dirty="0" smtClean="0">
                <a:solidFill>
                  <a:schemeClr val="tx1"/>
                </a:solidFill>
                <a:effectLst/>
                <a:latin typeface="+mn-lt"/>
                <a:ea typeface="+mn-ea"/>
                <a:cs typeface="+mn-cs"/>
              </a:rPr>
              <a:t>Prepare your class</a:t>
            </a:r>
            <a:endParaRPr lang="en-GB" sz="1400" u="none" strike="noStrike"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Explain to your class that you are going to begin a 6-week music project focusing on a fantastic piece of music by a composer called Mozart watch the introductory film with Katy B</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fontAlgn="base"/>
            <a:r>
              <a:rPr lang="en-GB" sz="1200" b="1" u="none" strike="noStrike" kern="1200" dirty="0" smtClean="0">
                <a:solidFill>
                  <a:schemeClr val="tx1"/>
                </a:solidFill>
                <a:effectLst/>
                <a:latin typeface="+mn-lt"/>
                <a:ea typeface="+mn-ea"/>
                <a:cs typeface="+mn-cs"/>
              </a:rPr>
              <a:t>Have a discussion about what you have just watched. </a:t>
            </a:r>
            <a:r>
              <a:rPr lang="en-GB" sz="1200" u="none" strike="noStrike" kern="1200" dirty="0" smtClean="0">
                <a:solidFill>
                  <a:schemeClr val="tx1"/>
                </a:solidFill>
                <a:effectLst/>
                <a:latin typeface="+mn-lt"/>
                <a:ea typeface="+mn-ea"/>
                <a:cs typeface="+mn-cs"/>
              </a:rPr>
              <a:t>There are several technical terms in this piece that your children need to understand straight away to avoid confusion later on. Play this simple game with them to help get the terminology clear –</a:t>
            </a:r>
          </a:p>
          <a:p>
            <a:r>
              <a:rPr lang="en-GB" sz="1200" kern="1200" dirty="0" smtClean="0">
                <a:solidFill>
                  <a:schemeClr val="tx1"/>
                </a:solidFill>
                <a:effectLst/>
                <a:latin typeface="+mn-lt"/>
                <a:ea typeface="+mn-ea"/>
                <a:cs typeface="+mn-cs"/>
              </a:rPr>
              <a:t> </a:t>
            </a:r>
            <a:endParaRPr lang="en-GB" sz="18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Stand in a circle and tap your fingers on the top of your head, stop and shout ‘MOZART!’ Ask the children to copy</a:t>
            </a:r>
          </a:p>
          <a:p>
            <a:r>
              <a:rPr lang="en-GB" sz="1200" i="1" kern="1200" dirty="0" smtClean="0">
                <a:solidFill>
                  <a:schemeClr val="tx1"/>
                </a:solidFill>
                <a:effectLst/>
                <a:latin typeface="+mn-lt"/>
                <a:ea typeface="+mn-ea"/>
                <a:cs typeface="+mn-cs"/>
              </a:rPr>
              <a:t>	Ask for a gesture for when you shout ‘Mozart’ and choose the best one.</a:t>
            </a: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	Tap your shoulders and say ‘ HORN CONCERTO’. </a:t>
            </a:r>
          </a:p>
          <a:p>
            <a:r>
              <a:rPr lang="en-GB" sz="1200" i="1" kern="1200" dirty="0" smtClean="0">
                <a:solidFill>
                  <a:schemeClr val="tx1"/>
                </a:solidFill>
                <a:effectLst/>
                <a:latin typeface="+mn-lt"/>
                <a:ea typeface="+mn-ea"/>
                <a:cs typeface="+mn-cs"/>
              </a:rPr>
              <a:t>	A concerto is a piece with a soloist so ask one child to rush into the centre of the circle and mime playing a French horn. Point at them as you say 	‘concerto’. Ask the children in the circle to copy</a:t>
            </a: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	Tap your tummy and say ‘MOVEMENT 3’</a:t>
            </a:r>
          </a:p>
          <a:p>
            <a:r>
              <a:rPr lang="en-GB" sz="1200" i="1" kern="1200" dirty="0" smtClean="0">
                <a:solidFill>
                  <a:schemeClr val="tx1"/>
                </a:solidFill>
                <a:effectLst/>
                <a:latin typeface="+mn-lt"/>
                <a:ea typeface="+mn-ea"/>
                <a:cs typeface="+mn-cs"/>
              </a:rPr>
              <a:t>	A movement is a section, show this by making a small box shape with your hands and then showing the number 3. Children copy</a:t>
            </a: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	Tap your knees and say ‘RONDO’</a:t>
            </a:r>
          </a:p>
          <a:p>
            <a:r>
              <a:rPr lang="en-GB" sz="1200" i="1" kern="1200" dirty="0" smtClean="0">
                <a:solidFill>
                  <a:schemeClr val="tx1"/>
                </a:solidFill>
                <a:effectLst/>
                <a:latin typeface="+mn-lt"/>
                <a:ea typeface="+mn-ea"/>
                <a:cs typeface="+mn-cs"/>
              </a:rPr>
              <a:t>	A rondo is a piece with a returning idea. Point to yourself , then someone else, then yourself, then someone else etc. Children copy</a:t>
            </a: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	Finally, tap your feet and say ‘CADENZA’</a:t>
            </a:r>
          </a:p>
          <a:p>
            <a:r>
              <a:rPr lang="en-GB" sz="1200" i="1" kern="1200" dirty="0" smtClean="0">
                <a:solidFill>
                  <a:schemeClr val="tx1"/>
                </a:solidFill>
                <a:effectLst/>
                <a:latin typeface="+mn-lt"/>
                <a:ea typeface="+mn-ea"/>
                <a:cs typeface="+mn-cs"/>
              </a:rPr>
              <a:t>	A cadenza is a showing off moment for the soloist. Do something spectacular like spinning around, dancing, standing on one leg. Children copy</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Now try performing all of this at the same time as your children, like this:</a:t>
            </a:r>
          </a:p>
          <a:p>
            <a:r>
              <a:rPr lang="en-GB" sz="1200" kern="1200" dirty="0" smtClean="0">
                <a:solidFill>
                  <a:schemeClr val="tx1"/>
                </a:solidFill>
                <a:effectLst/>
                <a:latin typeface="+mn-lt"/>
                <a:ea typeface="+mn-ea"/>
                <a:cs typeface="+mn-cs"/>
              </a:rPr>
              <a:t>	Tap head: 		“Mozart!”		gesture</a:t>
            </a:r>
          </a:p>
          <a:p>
            <a:r>
              <a:rPr lang="en-GB" sz="1200" kern="1200" dirty="0" smtClean="0">
                <a:solidFill>
                  <a:schemeClr val="tx1"/>
                </a:solidFill>
                <a:effectLst/>
                <a:latin typeface="+mn-lt"/>
                <a:ea typeface="+mn-ea"/>
                <a:cs typeface="+mn-cs"/>
              </a:rPr>
              <a:t>	Tap shoulders: 		“Horn concerto” 	point at soloist </a:t>
            </a:r>
          </a:p>
          <a:p>
            <a:r>
              <a:rPr lang="en-GB" sz="1200" kern="1200" dirty="0" smtClean="0">
                <a:solidFill>
                  <a:schemeClr val="tx1"/>
                </a:solidFill>
                <a:effectLst/>
                <a:latin typeface="+mn-lt"/>
                <a:ea typeface="+mn-ea"/>
                <a:cs typeface="+mn-cs"/>
              </a:rPr>
              <a:t>	Tap tummy		“Movement 3”		gesture</a:t>
            </a:r>
          </a:p>
          <a:p>
            <a:r>
              <a:rPr lang="en-GB" sz="1200" kern="1200" dirty="0" smtClean="0">
                <a:solidFill>
                  <a:schemeClr val="tx1"/>
                </a:solidFill>
                <a:effectLst/>
                <a:latin typeface="+mn-lt"/>
                <a:ea typeface="+mn-ea"/>
                <a:cs typeface="+mn-cs"/>
              </a:rPr>
              <a:t>	Tap knees		“Rondo”		point at self, away, self, away </a:t>
            </a:r>
            <a:r>
              <a:rPr lang="en-GB" sz="1200" kern="1200" dirty="0" err="1" smtClean="0">
                <a:solidFill>
                  <a:schemeClr val="tx1"/>
                </a:solidFill>
                <a:effectLst/>
                <a:latin typeface="+mn-lt"/>
                <a:ea typeface="+mn-ea"/>
                <a:cs typeface="+mn-cs"/>
              </a:rPr>
              <a:t>etc</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Tap feet		“Cadenza”		show off!</a:t>
            </a:r>
          </a:p>
          <a:p>
            <a:r>
              <a:rPr lang="en-GB" sz="1200" kern="1200" dirty="0" smtClean="0">
                <a:solidFill>
                  <a:schemeClr val="tx1"/>
                </a:solidFill>
                <a:effectLst/>
                <a:latin typeface="+mn-lt"/>
                <a:ea typeface="+mn-ea"/>
                <a:cs typeface="+mn-cs"/>
              </a:rPr>
              <a:t> </a:t>
            </a:r>
            <a:endParaRPr lang="en-GB" sz="14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	You can adapt this game to fit with any five facts!</a:t>
            </a:r>
            <a:endParaRPr lang="en-GB" sz="1200" kern="1200" dirty="0" smtClean="0">
              <a:solidFill>
                <a:schemeClr val="tx1"/>
              </a:solidFill>
              <a:effectLst/>
              <a:latin typeface="+mn-lt"/>
              <a:ea typeface="+mn-ea"/>
              <a:cs typeface="+mn-cs"/>
            </a:endParaRPr>
          </a:p>
          <a:p>
            <a:r>
              <a:rPr lang="en-GB" sz="800" kern="1200" dirty="0" smtClean="0">
                <a:solidFill>
                  <a:schemeClr val="tx1"/>
                </a:solidFill>
                <a:effectLst/>
                <a:latin typeface="+mn-lt"/>
                <a:ea typeface="+mn-ea"/>
                <a:cs typeface="+mn-cs"/>
              </a:rPr>
              <a:t> </a:t>
            </a:r>
            <a:r>
              <a:rPr lang="en-GB" dirty="0" smtClean="0">
                <a:effectLst/>
              </a:rPr>
              <a:t> </a:t>
            </a:r>
            <a:r>
              <a:rPr lang="en-GB" sz="800" kern="1200" dirty="0" smtClean="0">
                <a:solidFill>
                  <a:schemeClr val="tx1"/>
                </a:solidFill>
                <a:effectLst/>
                <a:latin typeface="+mn-lt"/>
                <a:ea typeface="+mn-ea"/>
                <a:cs typeface="+mn-cs"/>
              </a:rPr>
              <a:t> </a:t>
            </a:r>
            <a:endParaRPr lang="en-GB" sz="2000" kern="1200" dirty="0" smtClean="0">
              <a:solidFill>
                <a:schemeClr val="tx1"/>
              </a:solidFill>
              <a:effectLst/>
              <a:latin typeface="+mn-lt"/>
              <a:ea typeface="+mn-ea"/>
              <a:cs typeface="+mn-cs"/>
            </a:endParaRPr>
          </a:p>
          <a:p>
            <a:pPr lvl="0" fontAlgn="base"/>
            <a:r>
              <a:rPr lang="en-GB" dirty="0" smtClean="0">
                <a:effectLst/>
              </a:rPr>
              <a:t/>
            </a:r>
            <a:br>
              <a:rPr lang="en-GB" dirty="0" smtClean="0">
                <a:effectLst/>
              </a:rPr>
            </a:br>
            <a:r>
              <a:rPr lang="en-GB" sz="1200" b="1" u="none" strike="noStrike" kern="1200" dirty="0" smtClean="0">
                <a:solidFill>
                  <a:schemeClr val="tx1"/>
                </a:solidFill>
                <a:effectLst/>
                <a:latin typeface="+mn-lt"/>
                <a:ea typeface="+mn-ea"/>
                <a:cs typeface="+mn-cs"/>
              </a:rPr>
              <a:t>Listening task</a:t>
            </a:r>
            <a:endParaRPr lang="en-GB" sz="1200" u="none" strike="noStrike"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Explain that as this piece is a ‘rondo’; there is one tune that keeps returning. Watch the first 10 seconds of the </a:t>
            </a:r>
            <a:r>
              <a:rPr lang="en-GB" sz="1200" b="1" kern="1200" dirty="0" smtClean="0">
                <a:solidFill>
                  <a:schemeClr val="tx1"/>
                </a:solidFill>
                <a:effectLst/>
                <a:latin typeface="+mn-lt"/>
                <a:ea typeface="+mn-ea"/>
                <a:cs typeface="+mn-cs"/>
              </a:rPr>
              <a:t>full orchestral performance</a:t>
            </a:r>
            <a:r>
              <a:rPr lang="en-GB" sz="1200" kern="1200" dirty="0" smtClean="0">
                <a:solidFill>
                  <a:schemeClr val="tx1"/>
                </a:solidFill>
                <a:effectLst/>
                <a:latin typeface="+mn-lt"/>
                <a:ea typeface="+mn-ea"/>
                <a:cs typeface="+mn-cs"/>
              </a:rPr>
              <a:t>. Explain that this jaunty theme on horn is the idea that will keep returning, sometimes played by horn alone, sometimes played by the full orchestra.</a:t>
            </a:r>
          </a:p>
          <a:p>
            <a:r>
              <a:rPr lang="en-GB" sz="8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 </a:t>
            </a:r>
            <a:endParaRPr lang="en-GB" sz="10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400" kern="1200" dirty="0" smtClean="0">
              <a:solidFill>
                <a:schemeClr val="tx1"/>
              </a:solidFill>
              <a:effectLst/>
              <a:latin typeface="+mn-lt"/>
              <a:ea typeface="+mn-ea"/>
              <a:cs typeface="+mn-cs"/>
            </a:endParaRPr>
          </a:p>
          <a:p>
            <a:pPr lvl="0" fontAlgn="base"/>
            <a:r>
              <a:rPr lang="en-GB" sz="1200" b="1" u="none" strike="noStrike" kern="1200" dirty="0" smtClean="0">
                <a:solidFill>
                  <a:schemeClr val="tx1"/>
                </a:solidFill>
                <a:effectLst/>
                <a:latin typeface="+mn-lt"/>
                <a:ea typeface="+mn-ea"/>
                <a:cs typeface="+mn-cs"/>
              </a:rPr>
              <a:t>Watch the full orchestral performance </a:t>
            </a:r>
            <a:r>
              <a:rPr lang="en-GB" sz="1200" u="none" strike="noStrike" kern="1200" dirty="0" smtClean="0">
                <a:solidFill>
                  <a:schemeClr val="tx1"/>
                </a:solidFill>
                <a:effectLst/>
                <a:latin typeface="+mn-lt"/>
                <a:ea typeface="+mn-ea"/>
                <a:cs typeface="+mn-cs"/>
              </a:rPr>
              <a:t>and this time, ask your children to stand up every time they hear that opening theme, when the music is different they must sit down.</a:t>
            </a:r>
            <a:r>
              <a:rPr lang="en-GB" sz="1200" u="none" strike="noStrike" kern="1200" baseline="0" dirty="0" smtClean="0">
                <a:solidFill>
                  <a:schemeClr val="tx1"/>
                </a:solidFill>
                <a:effectLst/>
                <a:latin typeface="+mn-lt"/>
                <a:ea typeface="+mn-ea"/>
                <a:cs typeface="+mn-cs"/>
              </a:rPr>
              <a:t> </a:t>
            </a:r>
            <a:r>
              <a:rPr lang="en-GB" sz="1200" i="1" kern="1200" dirty="0" smtClean="0">
                <a:solidFill>
                  <a:schemeClr val="tx1"/>
                </a:solidFill>
                <a:effectLst/>
                <a:latin typeface="+mn-lt"/>
                <a:ea typeface="+mn-ea"/>
                <a:cs typeface="+mn-cs"/>
              </a:rPr>
              <a:t>The tune appears at 0’00 1’07, 1’58, 3’17, 3’36 (fragment)</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r>
              <a:rPr lang="en-GB" dirty="0" smtClean="0">
                <a:effectLst/>
              </a:rPr>
              <a:t> </a:t>
            </a:r>
            <a:r>
              <a:rPr lang="en-GB" sz="1200" kern="1200" dirty="0" smtClean="0">
                <a:solidFill>
                  <a:schemeClr val="tx1"/>
                </a:solidFill>
                <a:effectLst/>
                <a:latin typeface="+mn-lt"/>
                <a:ea typeface="+mn-ea"/>
                <a:cs typeface="+mn-cs"/>
              </a:rPr>
              <a:t> </a:t>
            </a:r>
          </a:p>
          <a:p>
            <a:pPr lvl="0" fontAlgn="base"/>
            <a:r>
              <a:rPr lang="en-GB" dirty="0" smtClean="0">
                <a:effectLst/>
              </a:rPr>
              <a:t/>
            </a:r>
            <a:br>
              <a:rPr lang="en-GB" dirty="0" smtClean="0">
                <a:effectLst/>
              </a:rPr>
            </a:br>
            <a:r>
              <a:rPr lang="en-GB" sz="1200" b="1" u="none" strike="noStrike" kern="1200" dirty="0" smtClean="0">
                <a:solidFill>
                  <a:schemeClr val="tx1"/>
                </a:solidFill>
                <a:effectLst/>
                <a:latin typeface="+mn-lt"/>
                <a:ea typeface="+mn-ea"/>
                <a:cs typeface="+mn-cs"/>
              </a:rPr>
              <a:t>Play the recording again,</a:t>
            </a:r>
            <a:r>
              <a:rPr lang="en-GB" sz="1200" u="none" strike="noStrike" kern="1200" dirty="0" smtClean="0">
                <a:solidFill>
                  <a:schemeClr val="tx1"/>
                </a:solidFill>
                <a:effectLst/>
                <a:latin typeface="+mn-lt"/>
                <a:ea typeface="+mn-ea"/>
                <a:cs typeface="+mn-cs"/>
              </a:rPr>
              <a:t> they must stand every time they hear the theme, this time if it is played by the horns they must mime playing the horn, if it is played by violins, mime violins.</a:t>
            </a:r>
            <a:endParaRPr lang="en-GB" sz="1400" u="none" strike="noStrike"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fontAlgn="base"/>
            <a:r>
              <a:rPr lang="en-GB" sz="1200" b="1" u="none" strike="noStrike" kern="1200" dirty="0" smtClean="0">
                <a:solidFill>
                  <a:schemeClr val="tx1"/>
                </a:solidFill>
                <a:effectLst/>
                <a:latin typeface="+mn-lt"/>
                <a:ea typeface="+mn-ea"/>
                <a:cs typeface="+mn-cs"/>
              </a:rPr>
              <a:t>Play the recording again </a:t>
            </a:r>
            <a:r>
              <a:rPr lang="en-GB" sz="1200" u="none" strike="noStrike" kern="1200" dirty="0" smtClean="0">
                <a:solidFill>
                  <a:schemeClr val="tx1"/>
                </a:solidFill>
                <a:effectLst/>
                <a:latin typeface="+mn-lt"/>
                <a:ea typeface="+mn-ea"/>
                <a:cs typeface="+mn-cs"/>
              </a:rPr>
              <a:t>this time in addition to the above, when they hear the ‘cadenza’ – a showing off moment for the horn - they must move (dance) in the same way as the music sounds so if it is jumpy, they must jump, if it is smooth perhaps they can sway smoothly (it is smooth!)</a:t>
            </a:r>
            <a:endParaRPr lang="en-GB" sz="1400" u="none" strike="noStrike"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fontAlgn="base"/>
            <a:r>
              <a:rPr lang="en-GB" sz="1200" b="1" u="none" strike="noStrike" kern="1200" dirty="0" smtClean="0">
                <a:solidFill>
                  <a:schemeClr val="tx1"/>
                </a:solidFill>
                <a:effectLst/>
                <a:latin typeface="+mn-lt"/>
                <a:ea typeface="+mn-ea"/>
                <a:cs typeface="+mn-cs"/>
              </a:rPr>
              <a:t>Finally, give out writing materials, </a:t>
            </a:r>
            <a:r>
              <a:rPr lang="en-GB" sz="1200" u="none" strike="noStrike" kern="1200" dirty="0" smtClean="0">
                <a:solidFill>
                  <a:schemeClr val="tx1"/>
                </a:solidFill>
                <a:effectLst/>
                <a:latin typeface="+mn-lt"/>
                <a:ea typeface="+mn-ea"/>
                <a:cs typeface="+mn-cs"/>
              </a:rPr>
              <a:t>and working in small groups, as you play the orchestral recording one last time, ask your children to write down the structure. They can do this several ways: </a:t>
            </a:r>
          </a:p>
          <a:p>
            <a:r>
              <a:rPr lang="en-GB" sz="1200" kern="1200" dirty="0" smtClean="0">
                <a:solidFill>
                  <a:schemeClr val="tx1"/>
                </a:solidFill>
                <a:effectLst/>
                <a:latin typeface="+mn-lt"/>
                <a:ea typeface="+mn-ea"/>
                <a:cs typeface="+mn-cs"/>
              </a:rPr>
              <a:t> </a:t>
            </a:r>
          </a:p>
          <a:p>
            <a:pPr lvl="0"/>
            <a:r>
              <a:rPr lang="en-GB" sz="1200" kern="1200" dirty="0" smtClean="0">
                <a:solidFill>
                  <a:schemeClr val="tx1"/>
                </a:solidFill>
                <a:effectLst/>
                <a:latin typeface="+mn-lt"/>
                <a:ea typeface="+mn-ea"/>
                <a:cs typeface="+mn-cs"/>
              </a:rPr>
              <a:t>	a list of events:</a:t>
            </a:r>
          </a:p>
          <a:p>
            <a:pPr lvl="1"/>
            <a:r>
              <a:rPr lang="en-GB" sz="1200" i="1" kern="1200" dirty="0" smtClean="0">
                <a:solidFill>
                  <a:schemeClr val="tx1"/>
                </a:solidFill>
                <a:effectLst/>
                <a:latin typeface="+mn-lt"/>
                <a:ea typeface="+mn-ea"/>
                <a:cs typeface="+mn-cs"/>
              </a:rPr>
              <a:t>horn tune</a:t>
            </a:r>
            <a:endParaRPr lang="en-GB" sz="1200" kern="1200" dirty="0" smtClean="0">
              <a:solidFill>
                <a:schemeClr val="tx1"/>
              </a:solidFill>
              <a:effectLst/>
              <a:latin typeface="+mn-lt"/>
              <a:ea typeface="+mn-ea"/>
              <a:cs typeface="+mn-cs"/>
            </a:endParaRPr>
          </a:p>
          <a:p>
            <a:pPr lvl="1"/>
            <a:r>
              <a:rPr lang="en-GB" sz="1200" i="1" kern="1200" dirty="0" smtClean="0">
                <a:solidFill>
                  <a:schemeClr val="tx1"/>
                </a:solidFill>
                <a:effectLst/>
                <a:latin typeface="+mn-lt"/>
                <a:ea typeface="+mn-ea"/>
                <a:cs typeface="+mn-cs"/>
              </a:rPr>
              <a:t>strings tune</a:t>
            </a:r>
            <a:endParaRPr lang="en-GB" sz="1200" kern="1200" dirty="0" smtClean="0">
              <a:solidFill>
                <a:schemeClr val="tx1"/>
              </a:solidFill>
              <a:effectLst/>
              <a:latin typeface="+mn-lt"/>
              <a:ea typeface="+mn-ea"/>
              <a:cs typeface="+mn-cs"/>
            </a:endParaRPr>
          </a:p>
          <a:p>
            <a:pPr lvl="1"/>
            <a:r>
              <a:rPr lang="en-GB" sz="1200" i="1" kern="1200" dirty="0" smtClean="0">
                <a:solidFill>
                  <a:schemeClr val="tx1"/>
                </a:solidFill>
                <a:effectLst/>
                <a:latin typeface="+mn-lt"/>
                <a:ea typeface="+mn-ea"/>
                <a:cs typeface="+mn-cs"/>
              </a:rPr>
              <a:t>‘something else’ </a:t>
            </a:r>
            <a:r>
              <a:rPr lang="en-GB" sz="1200" i="1" kern="1200" dirty="0" err="1" smtClean="0">
                <a:solidFill>
                  <a:schemeClr val="tx1"/>
                </a:solidFill>
                <a:effectLst/>
                <a:latin typeface="+mn-lt"/>
                <a:ea typeface="+mn-ea"/>
                <a:cs typeface="+mn-cs"/>
              </a:rPr>
              <a:t>etc</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GB" sz="1200" kern="1200" dirty="0" smtClean="0">
                <a:solidFill>
                  <a:schemeClr val="tx1"/>
                </a:solidFill>
                <a:effectLst/>
                <a:latin typeface="+mn-lt"/>
                <a:ea typeface="+mn-ea"/>
                <a:cs typeface="+mn-cs"/>
              </a:rPr>
              <a:t>	as a diagram of shapes:</a:t>
            </a:r>
          </a:p>
          <a:p>
            <a:pPr lvl="1"/>
            <a:r>
              <a:rPr lang="en-GB" sz="1200" i="1" kern="1200" dirty="0" smtClean="0">
                <a:solidFill>
                  <a:schemeClr val="tx1"/>
                </a:solidFill>
                <a:effectLst/>
                <a:latin typeface="+mn-lt"/>
                <a:ea typeface="+mn-ea"/>
                <a:cs typeface="+mn-cs"/>
              </a:rPr>
              <a:t>horn tune becomes a circle</a:t>
            </a:r>
            <a:endParaRPr lang="en-GB" sz="1200" kern="1200" dirty="0" smtClean="0">
              <a:solidFill>
                <a:schemeClr val="tx1"/>
              </a:solidFill>
              <a:effectLst/>
              <a:latin typeface="+mn-lt"/>
              <a:ea typeface="+mn-ea"/>
              <a:cs typeface="+mn-cs"/>
            </a:endParaRPr>
          </a:p>
          <a:p>
            <a:pPr lvl="1"/>
            <a:r>
              <a:rPr lang="en-GB" sz="1200" i="1" kern="1200" dirty="0" smtClean="0">
                <a:solidFill>
                  <a:schemeClr val="tx1"/>
                </a:solidFill>
                <a:effectLst/>
                <a:latin typeface="+mn-lt"/>
                <a:ea typeface="+mn-ea"/>
                <a:cs typeface="+mn-cs"/>
              </a:rPr>
              <a:t>‘something else’ is a square </a:t>
            </a:r>
            <a:r>
              <a:rPr lang="en-GB" sz="1200" i="1" kern="1200" dirty="0" err="1" smtClean="0">
                <a:solidFill>
                  <a:schemeClr val="tx1"/>
                </a:solidFill>
                <a:effectLst/>
                <a:latin typeface="+mn-lt"/>
                <a:ea typeface="+mn-ea"/>
                <a:cs typeface="+mn-cs"/>
              </a:rPr>
              <a:t>etc</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GB" sz="1200" kern="1200" dirty="0" smtClean="0">
                <a:solidFill>
                  <a:schemeClr val="tx1"/>
                </a:solidFill>
                <a:effectLst/>
                <a:latin typeface="+mn-lt"/>
                <a:ea typeface="+mn-ea"/>
                <a:cs typeface="+mn-cs"/>
              </a:rPr>
              <a:t>	as a series of letters (this is the </a:t>
            </a:r>
            <a:r>
              <a:rPr lang="en-GB" sz="1200" u="sng" kern="1200" dirty="0" smtClean="0">
                <a:solidFill>
                  <a:schemeClr val="tx1"/>
                </a:solidFill>
                <a:effectLst/>
                <a:latin typeface="+mn-lt"/>
                <a:ea typeface="+mn-ea"/>
                <a:cs typeface="+mn-cs"/>
              </a:rPr>
              <a:t>musicologist’s</a:t>
            </a:r>
            <a:r>
              <a:rPr lang="en-GB" sz="1200" kern="1200" dirty="0" smtClean="0">
                <a:solidFill>
                  <a:schemeClr val="tx1"/>
                </a:solidFill>
                <a:effectLst/>
                <a:latin typeface="+mn-lt"/>
                <a:ea typeface="+mn-ea"/>
                <a:cs typeface="+mn-cs"/>
              </a:rPr>
              <a:t> way of doing it):</a:t>
            </a:r>
          </a:p>
          <a:p>
            <a:pPr lvl="1"/>
            <a:r>
              <a:rPr lang="en-GB" sz="1200" kern="1200" dirty="0" smtClean="0">
                <a:solidFill>
                  <a:schemeClr val="tx1"/>
                </a:solidFill>
                <a:effectLst/>
                <a:latin typeface="+mn-lt"/>
                <a:ea typeface="+mn-ea"/>
                <a:cs typeface="+mn-cs"/>
              </a:rPr>
              <a:t>A, B, A, C etc.</a:t>
            </a:r>
          </a:p>
          <a:p>
            <a:r>
              <a:rPr lang="en-GB" sz="1200" kern="1200" dirty="0" smtClean="0">
                <a:solidFill>
                  <a:schemeClr val="tx1"/>
                </a:solidFill>
                <a:effectLst/>
                <a:latin typeface="+mn-lt"/>
                <a:ea typeface="+mn-ea"/>
                <a:cs typeface="+mn-cs"/>
              </a:rPr>
              <a:t> </a:t>
            </a:r>
          </a:p>
          <a:p>
            <a:pPr lvl="0"/>
            <a:r>
              <a:rPr lang="en-GB" sz="1200" kern="1200" dirty="0" smtClean="0">
                <a:solidFill>
                  <a:schemeClr val="tx1"/>
                </a:solidFill>
                <a:effectLst/>
                <a:latin typeface="+mn-lt"/>
                <a:ea typeface="+mn-ea"/>
                <a:cs typeface="+mn-cs"/>
              </a:rPr>
              <a:t>	Mozart’s structure is as follows – </a:t>
            </a:r>
          </a:p>
          <a:p>
            <a:r>
              <a:rPr lang="en-GB" sz="1200" kern="1200" dirty="0" smtClean="0">
                <a:solidFill>
                  <a:schemeClr val="tx1"/>
                </a:solidFill>
                <a:effectLst/>
                <a:latin typeface="+mn-lt"/>
                <a:ea typeface="+mn-ea"/>
                <a:cs typeface="+mn-cs"/>
              </a:rPr>
              <a:t>	</a:t>
            </a:r>
          </a:p>
          <a:p>
            <a:r>
              <a:rPr lang="pt-BR" sz="1200" b="1" kern="1200" dirty="0" smtClean="0">
                <a:solidFill>
                  <a:schemeClr val="tx1"/>
                </a:solidFill>
                <a:effectLst/>
                <a:latin typeface="+mn-lt"/>
                <a:ea typeface="+mn-ea"/>
                <a:cs typeface="+mn-cs"/>
              </a:rPr>
              <a:t>		A – B – A – C – A – D Cadenza – A – Coda*</a:t>
            </a:r>
            <a:endParaRPr lang="en-GB" sz="1200" kern="1200" dirty="0" smtClean="0">
              <a:solidFill>
                <a:schemeClr val="tx1"/>
              </a:solidFill>
              <a:effectLst/>
              <a:latin typeface="+mn-lt"/>
              <a:ea typeface="+mn-ea"/>
              <a:cs typeface="+mn-cs"/>
            </a:endParaRPr>
          </a:p>
          <a:p>
            <a:r>
              <a:rPr lang="pt-BR"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pt-BR" sz="1200" i="1" kern="1200" dirty="0" smtClean="0">
                <a:solidFill>
                  <a:schemeClr val="tx1"/>
                </a:solidFill>
                <a:effectLst/>
                <a:latin typeface="+mn-lt"/>
                <a:ea typeface="+mn-ea"/>
                <a:cs typeface="+mn-cs"/>
              </a:rPr>
              <a:t>		</a:t>
            </a:r>
            <a:r>
              <a:rPr lang="en-GB" sz="1200" i="1" kern="1200" dirty="0" smtClean="0">
                <a:solidFill>
                  <a:schemeClr val="tx1"/>
                </a:solidFill>
                <a:effectLst/>
                <a:latin typeface="+mn-lt"/>
                <a:ea typeface="+mn-ea"/>
                <a:cs typeface="+mn-cs"/>
              </a:rPr>
              <a:t>*coda means ending</a:t>
            </a:r>
            <a:endParaRPr lang="en-GB" sz="1200" kern="1200" dirty="0" smtClean="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8</a:t>
            </a:fld>
            <a:endParaRPr lang="en-US"/>
          </a:p>
        </p:txBody>
      </p:sp>
    </p:spTree>
    <p:extLst>
      <p:ext uri="{BB962C8B-B14F-4D97-AF65-F5344CB8AC3E}">
        <p14:creationId xmlns:p14="http://schemas.microsoft.com/office/powerpoint/2010/main" val="2413055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Lesson 1:</a:t>
            </a:r>
            <a:endParaRPr lang="en-GB" sz="1200" kern="1200" dirty="0" smtClean="0">
              <a:solidFill>
                <a:schemeClr val="tx1"/>
              </a:solidFill>
              <a:effectLst/>
              <a:latin typeface="+mn-lt"/>
              <a:ea typeface="+mn-ea"/>
              <a:cs typeface="+mn-cs"/>
            </a:endParaRPr>
          </a:p>
          <a:p>
            <a:pPr lvl="0" rtl="0" fontAlgn="base"/>
            <a:r>
              <a:rPr lang="en-GB" sz="1200" b="1" u="none" strike="noStrike" kern="1200" dirty="0" smtClean="0">
                <a:solidFill>
                  <a:schemeClr val="tx1"/>
                </a:solidFill>
                <a:effectLst/>
                <a:latin typeface="+mn-lt"/>
                <a:ea typeface="+mn-ea"/>
                <a:cs typeface="+mn-cs"/>
              </a:rPr>
              <a:t>Prepare your class</a:t>
            </a:r>
            <a:endParaRPr lang="en-GB" sz="1400" u="none" strike="noStrike"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Explain to your class that you are going to begin a 6-week music project focusing on a fantastic piece of music by a composer called Mozart watch the introductory film with Katy B</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fontAlgn="base"/>
            <a:r>
              <a:rPr lang="en-GB" sz="1200" b="1" u="none" strike="noStrike" kern="1200" dirty="0" smtClean="0">
                <a:solidFill>
                  <a:schemeClr val="tx1"/>
                </a:solidFill>
                <a:effectLst/>
                <a:latin typeface="+mn-lt"/>
                <a:ea typeface="+mn-ea"/>
                <a:cs typeface="+mn-cs"/>
              </a:rPr>
              <a:t>Have a discussion about what you have just watched. </a:t>
            </a:r>
            <a:r>
              <a:rPr lang="en-GB" sz="1200" u="none" strike="noStrike" kern="1200" dirty="0" smtClean="0">
                <a:solidFill>
                  <a:schemeClr val="tx1"/>
                </a:solidFill>
                <a:effectLst/>
                <a:latin typeface="+mn-lt"/>
                <a:ea typeface="+mn-ea"/>
                <a:cs typeface="+mn-cs"/>
              </a:rPr>
              <a:t>There are several technical terms in this piece that your children need to understand straight away to avoid confusion later on. Play this simple game with them to help get the terminology clear –</a:t>
            </a:r>
          </a:p>
          <a:p>
            <a:r>
              <a:rPr lang="en-GB" sz="1200" kern="1200" dirty="0" smtClean="0">
                <a:solidFill>
                  <a:schemeClr val="tx1"/>
                </a:solidFill>
                <a:effectLst/>
                <a:latin typeface="+mn-lt"/>
                <a:ea typeface="+mn-ea"/>
                <a:cs typeface="+mn-cs"/>
              </a:rPr>
              <a:t> </a:t>
            </a:r>
            <a:endParaRPr lang="en-GB" sz="18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Stand in a circle and tap your fingers on the top of your head, stop and shout ‘MOZART!’ Ask the children to copy</a:t>
            </a:r>
          </a:p>
          <a:p>
            <a:r>
              <a:rPr lang="en-GB" sz="1200" i="1" kern="1200" dirty="0" smtClean="0">
                <a:solidFill>
                  <a:schemeClr val="tx1"/>
                </a:solidFill>
                <a:effectLst/>
                <a:latin typeface="+mn-lt"/>
                <a:ea typeface="+mn-ea"/>
                <a:cs typeface="+mn-cs"/>
              </a:rPr>
              <a:t>	Ask for a gesture for when you shout ‘Mozart’ and choose the best one.</a:t>
            </a: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	Tap your shoulders and say ‘ HORN CONCERTO’. </a:t>
            </a:r>
          </a:p>
          <a:p>
            <a:r>
              <a:rPr lang="en-GB" sz="1200" i="1" kern="1200" dirty="0" smtClean="0">
                <a:solidFill>
                  <a:schemeClr val="tx1"/>
                </a:solidFill>
                <a:effectLst/>
                <a:latin typeface="+mn-lt"/>
                <a:ea typeface="+mn-ea"/>
                <a:cs typeface="+mn-cs"/>
              </a:rPr>
              <a:t>	A concerto is a piece with a soloist so ask one child to rush into the centre of the circle and mime playing a French horn. Point at them as you say 	‘concerto’. Ask the children in the circle to copy</a:t>
            </a: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	Tap your tummy and say ‘MOVEMENT 3’</a:t>
            </a:r>
          </a:p>
          <a:p>
            <a:r>
              <a:rPr lang="en-GB" sz="1200" i="1" kern="1200" dirty="0" smtClean="0">
                <a:solidFill>
                  <a:schemeClr val="tx1"/>
                </a:solidFill>
                <a:effectLst/>
                <a:latin typeface="+mn-lt"/>
                <a:ea typeface="+mn-ea"/>
                <a:cs typeface="+mn-cs"/>
              </a:rPr>
              <a:t>	A movement is a section, show this by making a small box shape with your hands and then showing the number 3. Children copy</a:t>
            </a: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	Tap your knees and say ‘RONDO’</a:t>
            </a:r>
          </a:p>
          <a:p>
            <a:r>
              <a:rPr lang="en-GB" sz="1200" i="1" kern="1200" dirty="0" smtClean="0">
                <a:solidFill>
                  <a:schemeClr val="tx1"/>
                </a:solidFill>
                <a:effectLst/>
                <a:latin typeface="+mn-lt"/>
                <a:ea typeface="+mn-ea"/>
                <a:cs typeface="+mn-cs"/>
              </a:rPr>
              <a:t>	A rondo is a piece with a returning idea. Point to yourself , then someone else, then yourself, then someone else etc. Children copy</a:t>
            </a: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	Finally, tap your feet and say ‘CADENZA’</a:t>
            </a:r>
          </a:p>
          <a:p>
            <a:r>
              <a:rPr lang="en-GB" sz="1200" i="1" kern="1200" dirty="0" smtClean="0">
                <a:solidFill>
                  <a:schemeClr val="tx1"/>
                </a:solidFill>
                <a:effectLst/>
                <a:latin typeface="+mn-lt"/>
                <a:ea typeface="+mn-ea"/>
                <a:cs typeface="+mn-cs"/>
              </a:rPr>
              <a:t>	A cadenza is a showing off moment for the soloist. Do something spectacular like spinning around, dancing, standing on one leg. Children copy</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Now try performing all of this at the same time as your children, like this:</a:t>
            </a:r>
          </a:p>
          <a:p>
            <a:r>
              <a:rPr lang="en-GB" sz="1200" kern="1200" dirty="0" smtClean="0">
                <a:solidFill>
                  <a:schemeClr val="tx1"/>
                </a:solidFill>
                <a:effectLst/>
                <a:latin typeface="+mn-lt"/>
                <a:ea typeface="+mn-ea"/>
                <a:cs typeface="+mn-cs"/>
              </a:rPr>
              <a:t>	Tap head: 		“Mozart!”		gesture</a:t>
            </a:r>
          </a:p>
          <a:p>
            <a:r>
              <a:rPr lang="en-GB" sz="1200" kern="1200" dirty="0" smtClean="0">
                <a:solidFill>
                  <a:schemeClr val="tx1"/>
                </a:solidFill>
                <a:effectLst/>
                <a:latin typeface="+mn-lt"/>
                <a:ea typeface="+mn-ea"/>
                <a:cs typeface="+mn-cs"/>
              </a:rPr>
              <a:t>	Tap shoulders: 		“Horn concerto” 	point at soloist </a:t>
            </a:r>
          </a:p>
          <a:p>
            <a:r>
              <a:rPr lang="en-GB" sz="1200" kern="1200" dirty="0" smtClean="0">
                <a:solidFill>
                  <a:schemeClr val="tx1"/>
                </a:solidFill>
                <a:effectLst/>
                <a:latin typeface="+mn-lt"/>
                <a:ea typeface="+mn-ea"/>
                <a:cs typeface="+mn-cs"/>
              </a:rPr>
              <a:t>	Tap tummy		“Movement 3”		gesture</a:t>
            </a:r>
          </a:p>
          <a:p>
            <a:r>
              <a:rPr lang="en-GB" sz="1200" kern="1200" dirty="0" smtClean="0">
                <a:solidFill>
                  <a:schemeClr val="tx1"/>
                </a:solidFill>
                <a:effectLst/>
                <a:latin typeface="+mn-lt"/>
                <a:ea typeface="+mn-ea"/>
                <a:cs typeface="+mn-cs"/>
              </a:rPr>
              <a:t>	Tap knees		“Rondo”		point at self, away, self, away </a:t>
            </a:r>
            <a:r>
              <a:rPr lang="en-GB" sz="1200" kern="1200" dirty="0" err="1" smtClean="0">
                <a:solidFill>
                  <a:schemeClr val="tx1"/>
                </a:solidFill>
                <a:effectLst/>
                <a:latin typeface="+mn-lt"/>
                <a:ea typeface="+mn-ea"/>
                <a:cs typeface="+mn-cs"/>
              </a:rPr>
              <a:t>etc</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Tap feet		“Cadenza”		show off!</a:t>
            </a:r>
          </a:p>
          <a:p>
            <a:r>
              <a:rPr lang="en-GB" sz="1200" kern="1200" dirty="0" smtClean="0">
                <a:solidFill>
                  <a:schemeClr val="tx1"/>
                </a:solidFill>
                <a:effectLst/>
                <a:latin typeface="+mn-lt"/>
                <a:ea typeface="+mn-ea"/>
                <a:cs typeface="+mn-cs"/>
              </a:rPr>
              <a:t> </a:t>
            </a:r>
            <a:endParaRPr lang="en-GB" sz="14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	You can adapt this game to fit with any five facts!</a:t>
            </a:r>
            <a:endParaRPr lang="en-GB" sz="1200" kern="1200" dirty="0" smtClean="0">
              <a:solidFill>
                <a:schemeClr val="tx1"/>
              </a:solidFill>
              <a:effectLst/>
              <a:latin typeface="+mn-lt"/>
              <a:ea typeface="+mn-ea"/>
              <a:cs typeface="+mn-cs"/>
            </a:endParaRPr>
          </a:p>
          <a:p>
            <a:r>
              <a:rPr lang="en-GB" sz="800" kern="1200" dirty="0" smtClean="0">
                <a:solidFill>
                  <a:schemeClr val="tx1"/>
                </a:solidFill>
                <a:effectLst/>
                <a:latin typeface="+mn-lt"/>
                <a:ea typeface="+mn-ea"/>
                <a:cs typeface="+mn-cs"/>
              </a:rPr>
              <a:t> </a:t>
            </a:r>
            <a:r>
              <a:rPr lang="en-GB" dirty="0" smtClean="0">
                <a:effectLst/>
              </a:rPr>
              <a:t> </a:t>
            </a:r>
            <a:r>
              <a:rPr lang="en-GB" sz="800" kern="1200" dirty="0" smtClean="0">
                <a:solidFill>
                  <a:schemeClr val="tx1"/>
                </a:solidFill>
                <a:effectLst/>
                <a:latin typeface="+mn-lt"/>
                <a:ea typeface="+mn-ea"/>
                <a:cs typeface="+mn-cs"/>
              </a:rPr>
              <a:t> </a:t>
            </a:r>
            <a:endParaRPr lang="en-GB" sz="2000" kern="1200" dirty="0" smtClean="0">
              <a:solidFill>
                <a:schemeClr val="tx1"/>
              </a:solidFill>
              <a:effectLst/>
              <a:latin typeface="+mn-lt"/>
              <a:ea typeface="+mn-ea"/>
              <a:cs typeface="+mn-cs"/>
            </a:endParaRPr>
          </a:p>
          <a:p>
            <a:pPr lvl="0" fontAlgn="base"/>
            <a:r>
              <a:rPr lang="en-GB" dirty="0" smtClean="0">
                <a:effectLst/>
              </a:rPr>
              <a:t/>
            </a:r>
            <a:br>
              <a:rPr lang="en-GB" dirty="0" smtClean="0">
                <a:effectLst/>
              </a:rPr>
            </a:br>
            <a:r>
              <a:rPr lang="en-GB" sz="1200" b="1" u="none" strike="noStrike" kern="1200" dirty="0" smtClean="0">
                <a:solidFill>
                  <a:schemeClr val="tx1"/>
                </a:solidFill>
                <a:effectLst/>
                <a:latin typeface="+mn-lt"/>
                <a:ea typeface="+mn-ea"/>
                <a:cs typeface="+mn-cs"/>
              </a:rPr>
              <a:t>Listening task</a:t>
            </a:r>
            <a:endParaRPr lang="en-GB" sz="1200" u="none" strike="noStrike"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Explain that as this piece is a ‘rondo’; there is one tune that keeps returning. Watch the first 10 seconds of the </a:t>
            </a:r>
            <a:r>
              <a:rPr lang="en-GB" sz="1200" b="1" kern="1200" dirty="0" smtClean="0">
                <a:solidFill>
                  <a:schemeClr val="tx1"/>
                </a:solidFill>
                <a:effectLst/>
                <a:latin typeface="+mn-lt"/>
                <a:ea typeface="+mn-ea"/>
                <a:cs typeface="+mn-cs"/>
              </a:rPr>
              <a:t>full orchestral performance</a:t>
            </a:r>
            <a:r>
              <a:rPr lang="en-GB" sz="1200" kern="1200" dirty="0" smtClean="0">
                <a:solidFill>
                  <a:schemeClr val="tx1"/>
                </a:solidFill>
                <a:effectLst/>
                <a:latin typeface="+mn-lt"/>
                <a:ea typeface="+mn-ea"/>
                <a:cs typeface="+mn-cs"/>
              </a:rPr>
              <a:t>. Explain that this jaunty theme on horn is the idea that will keep returning, sometimes played by horn alone, sometimes played by the full orchestra.</a:t>
            </a:r>
          </a:p>
          <a:p>
            <a:r>
              <a:rPr lang="en-GB" sz="8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 </a:t>
            </a:r>
            <a:endParaRPr lang="en-GB" sz="10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400" kern="1200" dirty="0" smtClean="0">
              <a:solidFill>
                <a:schemeClr val="tx1"/>
              </a:solidFill>
              <a:effectLst/>
              <a:latin typeface="+mn-lt"/>
              <a:ea typeface="+mn-ea"/>
              <a:cs typeface="+mn-cs"/>
            </a:endParaRPr>
          </a:p>
          <a:p>
            <a:pPr lvl="0" fontAlgn="base"/>
            <a:r>
              <a:rPr lang="en-GB" sz="1200" b="1" u="none" strike="noStrike" kern="1200" dirty="0" smtClean="0">
                <a:solidFill>
                  <a:schemeClr val="tx1"/>
                </a:solidFill>
                <a:effectLst/>
                <a:latin typeface="+mn-lt"/>
                <a:ea typeface="+mn-ea"/>
                <a:cs typeface="+mn-cs"/>
              </a:rPr>
              <a:t>Watch the full orchestral performance </a:t>
            </a:r>
            <a:r>
              <a:rPr lang="en-GB" sz="1200" u="none" strike="noStrike" kern="1200" dirty="0" smtClean="0">
                <a:solidFill>
                  <a:schemeClr val="tx1"/>
                </a:solidFill>
                <a:effectLst/>
                <a:latin typeface="+mn-lt"/>
                <a:ea typeface="+mn-ea"/>
                <a:cs typeface="+mn-cs"/>
              </a:rPr>
              <a:t>and this time, ask your children to stand up every time they hear that opening theme, when the music is different they must sit down.</a:t>
            </a:r>
            <a:r>
              <a:rPr lang="en-GB" sz="1200" u="none" strike="noStrike" kern="1200" baseline="0" dirty="0" smtClean="0">
                <a:solidFill>
                  <a:schemeClr val="tx1"/>
                </a:solidFill>
                <a:effectLst/>
                <a:latin typeface="+mn-lt"/>
                <a:ea typeface="+mn-ea"/>
                <a:cs typeface="+mn-cs"/>
              </a:rPr>
              <a:t> </a:t>
            </a:r>
            <a:r>
              <a:rPr lang="en-GB" sz="1200" i="1" kern="1200" dirty="0" smtClean="0">
                <a:solidFill>
                  <a:schemeClr val="tx1"/>
                </a:solidFill>
                <a:effectLst/>
                <a:latin typeface="+mn-lt"/>
                <a:ea typeface="+mn-ea"/>
                <a:cs typeface="+mn-cs"/>
              </a:rPr>
              <a:t>The tune appears at 0’00 1’07, 1’58, 3’17, 3’36 (fragment)</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r>
              <a:rPr lang="en-GB" dirty="0" smtClean="0">
                <a:effectLst/>
              </a:rPr>
              <a:t> </a:t>
            </a:r>
            <a:r>
              <a:rPr lang="en-GB" sz="1200" kern="1200" dirty="0" smtClean="0">
                <a:solidFill>
                  <a:schemeClr val="tx1"/>
                </a:solidFill>
                <a:effectLst/>
                <a:latin typeface="+mn-lt"/>
                <a:ea typeface="+mn-ea"/>
                <a:cs typeface="+mn-cs"/>
              </a:rPr>
              <a:t> </a:t>
            </a:r>
          </a:p>
          <a:p>
            <a:pPr lvl="0" fontAlgn="base"/>
            <a:r>
              <a:rPr lang="en-GB" dirty="0" smtClean="0">
                <a:effectLst/>
              </a:rPr>
              <a:t/>
            </a:r>
            <a:br>
              <a:rPr lang="en-GB" dirty="0" smtClean="0">
                <a:effectLst/>
              </a:rPr>
            </a:br>
            <a:r>
              <a:rPr lang="en-GB" sz="1200" b="1" u="none" strike="noStrike" kern="1200" dirty="0" smtClean="0">
                <a:solidFill>
                  <a:schemeClr val="tx1"/>
                </a:solidFill>
                <a:effectLst/>
                <a:latin typeface="+mn-lt"/>
                <a:ea typeface="+mn-ea"/>
                <a:cs typeface="+mn-cs"/>
              </a:rPr>
              <a:t>Play the recording again,</a:t>
            </a:r>
            <a:r>
              <a:rPr lang="en-GB" sz="1200" u="none" strike="noStrike" kern="1200" dirty="0" smtClean="0">
                <a:solidFill>
                  <a:schemeClr val="tx1"/>
                </a:solidFill>
                <a:effectLst/>
                <a:latin typeface="+mn-lt"/>
                <a:ea typeface="+mn-ea"/>
                <a:cs typeface="+mn-cs"/>
              </a:rPr>
              <a:t> they must stand every time they hear the theme, this time if it is played by the horns they must mime playing the horn, if it is played by violins, mime violins.</a:t>
            </a:r>
            <a:endParaRPr lang="en-GB" sz="1400" u="none" strike="noStrike"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fontAlgn="base"/>
            <a:r>
              <a:rPr lang="en-GB" sz="1200" b="1" u="none" strike="noStrike" kern="1200" dirty="0" smtClean="0">
                <a:solidFill>
                  <a:schemeClr val="tx1"/>
                </a:solidFill>
                <a:effectLst/>
                <a:latin typeface="+mn-lt"/>
                <a:ea typeface="+mn-ea"/>
                <a:cs typeface="+mn-cs"/>
              </a:rPr>
              <a:t>Play the recording again </a:t>
            </a:r>
            <a:r>
              <a:rPr lang="en-GB" sz="1200" u="none" strike="noStrike" kern="1200" dirty="0" smtClean="0">
                <a:solidFill>
                  <a:schemeClr val="tx1"/>
                </a:solidFill>
                <a:effectLst/>
                <a:latin typeface="+mn-lt"/>
                <a:ea typeface="+mn-ea"/>
                <a:cs typeface="+mn-cs"/>
              </a:rPr>
              <a:t>this time in addition to the above, when they hear the ‘cadenza’ – a showing off moment for the horn - they must move (dance) in the same way as the music sounds so if it is jumpy, they must jump, if it is smooth perhaps they can sway smoothly (it is smooth!)</a:t>
            </a:r>
            <a:endParaRPr lang="en-GB" sz="1400" u="none" strike="noStrike"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fontAlgn="base"/>
            <a:r>
              <a:rPr lang="en-GB" sz="1200" b="1" u="none" strike="noStrike" kern="1200" dirty="0" smtClean="0">
                <a:solidFill>
                  <a:schemeClr val="tx1"/>
                </a:solidFill>
                <a:effectLst/>
                <a:latin typeface="+mn-lt"/>
                <a:ea typeface="+mn-ea"/>
                <a:cs typeface="+mn-cs"/>
              </a:rPr>
              <a:t>Finally, give out writing materials, </a:t>
            </a:r>
            <a:r>
              <a:rPr lang="en-GB" sz="1200" u="none" strike="noStrike" kern="1200" dirty="0" smtClean="0">
                <a:solidFill>
                  <a:schemeClr val="tx1"/>
                </a:solidFill>
                <a:effectLst/>
                <a:latin typeface="+mn-lt"/>
                <a:ea typeface="+mn-ea"/>
                <a:cs typeface="+mn-cs"/>
              </a:rPr>
              <a:t>and working in small groups, as you play the orchestral recording one last time, ask your children to write down the structure. They can do this several ways: </a:t>
            </a:r>
          </a:p>
          <a:p>
            <a:r>
              <a:rPr lang="en-GB" sz="1200" kern="1200" dirty="0" smtClean="0">
                <a:solidFill>
                  <a:schemeClr val="tx1"/>
                </a:solidFill>
                <a:effectLst/>
                <a:latin typeface="+mn-lt"/>
                <a:ea typeface="+mn-ea"/>
                <a:cs typeface="+mn-cs"/>
              </a:rPr>
              <a:t> </a:t>
            </a:r>
          </a:p>
          <a:p>
            <a:pPr lvl="0"/>
            <a:r>
              <a:rPr lang="en-GB" sz="1200" kern="1200" dirty="0" smtClean="0">
                <a:solidFill>
                  <a:schemeClr val="tx1"/>
                </a:solidFill>
                <a:effectLst/>
                <a:latin typeface="+mn-lt"/>
                <a:ea typeface="+mn-ea"/>
                <a:cs typeface="+mn-cs"/>
              </a:rPr>
              <a:t>	a list of events:</a:t>
            </a:r>
          </a:p>
          <a:p>
            <a:pPr lvl="1"/>
            <a:r>
              <a:rPr lang="en-GB" sz="1200" i="1" kern="1200" dirty="0" smtClean="0">
                <a:solidFill>
                  <a:schemeClr val="tx1"/>
                </a:solidFill>
                <a:effectLst/>
                <a:latin typeface="+mn-lt"/>
                <a:ea typeface="+mn-ea"/>
                <a:cs typeface="+mn-cs"/>
              </a:rPr>
              <a:t>horn tune</a:t>
            </a:r>
            <a:endParaRPr lang="en-GB" sz="1200" kern="1200" dirty="0" smtClean="0">
              <a:solidFill>
                <a:schemeClr val="tx1"/>
              </a:solidFill>
              <a:effectLst/>
              <a:latin typeface="+mn-lt"/>
              <a:ea typeface="+mn-ea"/>
              <a:cs typeface="+mn-cs"/>
            </a:endParaRPr>
          </a:p>
          <a:p>
            <a:pPr lvl="1"/>
            <a:r>
              <a:rPr lang="en-GB" sz="1200" i="1" kern="1200" dirty="0" smtClean="0">
                <a:solidFill>
                  <a:schemeClr val="tx1"/>
                </a:solidFill>
                <a:effectLst/>
                <a:latin typeface="+mn-lt"/>
                <a:ea typeface="+mn-ea"/>
                <a:cs typeface="+mn-cs"/>
              </a:rPr>
              <a:t>strings tune</a:t>
            </a:r>
            <a:endParaRPr lang="en-GB" sz="1200" kern="1200" dirty="0" smtClean="0">
              <a:solidFill>
                <a:schemeClr val="tx1"/>
              </a:solidFill>
              <a:effectLst/>
              <a:latin typeface="+mn-lt"/>
              <a:ea typeface="+mn-ea"/>
              <a:cs typeface="+mn-cs"/>
            </a:endParaRPr>
          </a:p>
          <a:p>
            <a:pPr lvl="1"/>
            <a:r>
              <a:rPr lang="en-GB" sz="1200" i="1" kern="1200" dirty="0" smtClean="0">
                <a:solidFill>
                  <a:schemeClr val="tx1"/>
                </a:solidFill>
                <a:effectLst/>
                <a:latin typeface="+mn-lt"/>
                <a:ea typeface="+mn-ea"/>
                <a:cs typeface="+mn-cs"/>
              </a:rPr>
              <a:t>‘something else’ </a:t>
            </a:r>
            <a:r>
              <a:rPr lang="en-GB" sz="1200" i="1" kern="1200" dirty="0" err="1" smtClean="0">
                <a:solidFill>
                  <a:schemeClr val="tx1"/>
                </a:solidFill>
                <a:effectLst/>
                <a:latin typeface="+mn-lt"/>
                <a:ea typeface="+mn-ea"/>
                <a:cs typeface="+mn-cs"/>
              </a:rPr>
              <a:t>etc</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GB" sz="1200" kern="1200" dirty="0" smtClean="0">
                <a:solidFill>
                  <a:schemeClr val="tx1"/>
                </a:solidFill>
                <a:effectLst/>
                <a:latin typeface="+mn-lt"/>
                <a:ea typeface="+mn-ea"/>
                <a:cs typeface="+mn-cs"/>
              </a:rPr>
              <a:t>	as a diagram of shapes:</a:t>
            </a:r>
          </a:p>
          <a:p>
            <a:pPr lvl="1"/>
            <a:r>
              <a:rPr lang="en-GB" sz="1200" i="1" kern="1200" dirty="0" smtClean="0">
                <a:solidFill>
                  <a:schemeClr val="tx1"/>
                </a:solidFill>
                <a:effectLst/>
                <a:latin typeface="+mn-lt"/>
                <a:ea typeface="+mn-ea"/>
                <a:cs typeface="+mn-cs"/>
              </a:rPr>
              <a:t>horn tune becomes a circle</a:t>
            </a:r>
            <a:endParaRPr lang="en-GB" sz="1200" kern="1200" dirty="0" smtClean="0">
              <a:solidFill>
                <a:schemeClr val="tx1"/>
              </a:solidFill>
              <a:effectLst/>
              <a:latin typeface="+mn-lt"/>
              <a:ea typeface="+mn-ea"/>
              <a:cs typeface="+mn-cs"/>
            </a:endParaRPr>
          </a:p>
          <a:p>
            <a:pPr lvl="1"/>
            <a:r>
              <a:rPr lang="en-GB" sz="1200" i="1" kern="1200" dirty="0" smtClean="0">
                <a:solidFill>
                  <a:schemeClr val="tx1"/>
                </a:solidFill>
                <a:effectLst/>
                <a:latin typeface="+mn-lt"/>
                <a:ea typeface="+mn-ea"/>
                <a:cs typeface="+mn-cs"/>
              </a:rPr>
              <a:t>‘something else’ is a square </a:t>
            </a:r>
            <a:r>
              <a:rPr lang="en-GB" sz="1200" i="1" kern="1200" dirty="0" err="1" smtClean="0">
                <a:solidFill>
                  <a:schemeClr val="tx1"/>
                </a:solidFill>
                <a:effectLst/>
                <a:latin typeface="+mn-lt"/>
                <a:ea typeface="+mn-ea"/>
                <a:cs typeface="+mn-cs"/>
              </a:rPr>
              <a:t>etc</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GB" sz="1200" kern="1200" dirty="0" smtClean="0">
                <a:solidFill>
                  <a:schemeClr val="tx1"/>
                </a:solidFill>
                <a:effectLst/>
                <a:latin typeface="+mn-lt"/>
                <a:ea typeface="+mn-ea"/>
                <a:cs typeface="+mn-cs"/>
              </a:rPr>
              <a:t>	as a series of letters (this is the </a:t>
            </a:r>
            <a:r>
              <a:rPr lang="en-GB" sz="1200" u="sng" kern="1200" dirty="0" smtClean="0">
                <a:solidFill>
                  <a:schemeClr val="tx1"/>
                </a:solidFill>
                <a:effectLst/>
                <a:latin typeface="+mn-lt"/>
                <a:ea typeface="+mn-ea"/>
                <a:cs typeface="+mn-cs"/>
              </a:rPr>
              <a:t>musicologist’s</a:t>
            </a:r>
            <a:r>
              <a:rPr lang="en-GB" sz="1200" kern="1200" dirty="0" smtClean="0">
                <a:solidFill>
                  <a:schemeClr val="tx1"/>
                </a:solidFill>
                <a:effectLst/>
                <a:latin typeface="+mn-lt"/>
                <a:ea typeface="+mn-ea"/>
                <a:cs typeface="+mn-cs"/>
              </a:rPr>
              <a:t> way of doing it):</a:t>
            </a:r>
          </a:p>
          <a:p>
            <a:pPr lvl="1"/>
            <a:r>
              <a:rPr lang="en-GB" sz="1200" kern="1200" dirty="0" smtClean="0">
                <a:solidFill>
                  <a:schemeClr val="tx1"/>
                </a:solidFill>
                <a:effectLst/>
                <a:latin typeface="+mn-lt"/>
                <a:ea typeface="+mn-ea"/>
                <a:cs typeface="+mn-cs"/>
              </a:rPr>
              <a:t>A, B, A, C etc.</a:t>
            </a:r>
          </a:p>
          <a:p>
            <a:r>
              <a:rPr lang="en-GB" sz="1200" kern="1200" dirty="0" smtClean="0">
                <a:solidFill>
                  <a:schemeClr val="tx1"/>
                </a:solidFill>
                <a:effectLst/>
                <a:latin typeface="+mn-lt"/>
                <a:ea typeface="+mn-ea"/>
                <a:cs typeface="+mn-cs"/>
              </a:rPr>
              <a:t> </a:t>
            </a:r>
          </a:p>
          <a:p>
            <a:pPr lvl="0"/>
            <a:r>
              <a:rPr lang="en-GB" sz="1200" kern="1200" dirty="0" smtClean="0">
                <a:solidFill>
                  <a:schemeClr val="tx1"/>
                </a:solidFill>
                <a:effectLst/>
                <a:latin typeface="+mn-lt"/>
                <a:ea typeface="+mn-ea"/>
                <a:cs typeface="+mn-cs"/>
              </a:rPr>
              <a:t>	Mozart’s structure is as follows – </a:t>
            </a:r>
          </a:p>
          <a:p>
            <a:r>
              <a:rPr lang="en-GB" sz="1200" kern="1200" dirty="0" smtClean="0">
                <a:solidFill>
                  <a:schemeClr val="tx1"/>
                </a:solidFill>
                <a:effectLst/>
                <a:latin typeface="+mn-lt"/>
                <a:ea typeface="+mn-ea"/>
                <a:cs typeface="+mn-cs"/>
              </a:rPr>
              <a:t>	</a:t>
            </a:r>
          </a:p>
          <a:p>
            <a:r>
              <a:rPr lang="pt-BR" sz="1200" b="1" kern="1200" dirty="0" smtClean="0">
                <a:solidFill>
                  <a:schemeClr val="tx1"/>
                </a:solidFill>
                <a:effectLst/>
                <a:latin typeface="+mn-lt"/>
                <a:ea typeface="+mn-ea"/>
                <a:cs typeface="+mn-cs"/>
              </a:rPr>
              <a:t>		A – B – A – C – A – D Cadenza – A – Coda*</a:t>
            </a:r>
            <a:endParaRPr lang="en-GB" sz="1200" kern="1200" dirty="0" smtClean="0">
              <a:solidFill>
                <a:schemeClr val="tx1"/>
              </a:solidFill>
              <a:effectLst/>
              <a:latin typeface="+mn-lt"/>
              <a:ea typeface="+mn-ea"/>
              <a:cs typeface="+mn-cs"/>
            </a:endParaRPr>
          </a:p>
          <a:p>
            <a:r>
              <a:rPr lang="pt-BR"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pt-BR" sz="1200" i="1" kern="1200" dirty="0" smtClean="0">
                <a:solidFill>
                  <a:schemeClr val="tx1"/>
                </a:solidFill>
                <a:effectLst/>
                <a:latin typeface="+mn-lt"/>
                <a:ea typeface="+mn-ea"/>
                <a:cs typeface="+mn-cs"/>
              </a:rPr>
              <a:t>		</a:t>
            </a:r>
            <a:r>
              <a:rPr lang="en-GB" sz="1200" i="1" kern="1200" dirty="0" smtClean="0">
                <a:solidFill>
                  <a:schemeClr val="tx1"/>
                </a:solidFill>
                <a:effectLst/>
                <a:latin typeface="+mn-lt"/>
                <a:ea typeface="+mn-ea"/>
                <a:cs typeface="+mn-cs"/>
              </a:rPr>
              <a:t>*coda means ending</a:t>
            </a:r>
            <a:endParaRPr lang="en-GB" sz="1200" kern="1200" dirty="0" smtClean="0">
              <a:solidFill>
                <a:schemeClr val="tx1"/>
              </a:solidFill>
              <a:effectLst/>
              <a:latin typeface="+mn-lt"/>
              <a:ea typeface="+mn-ea"/>
              <a:cs typeface="+mn-cs"/>
            </a:endParaRPr>
          </a:p>
          <a:p>
            <a:pPr lvl="0" fontAlgn="base"/>
            <a:endParaRPr lang="en-GB" sz="120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9</a:t>
            </a:fld>
            <a:endParaRPr lang="en-US"/>
          </a:p>
        </p:txBody>
      </p:sp>
    </p:spTree>
    <p:extLst>
      <p:ext uri="{BB962C8B-B14F-4D97-AF65-F5344CB8AC3E}">
        <p14:creationId xmlns:p14="http://schemas.microsoft.com/office/powerpoint/2010/main" val="3226198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Lesson 1:</a:t>
            </a:r>
            <a:endParaRPr lang="en-GB" sz="1200" kern="1200" dirty="0" smtClean="0">
              <a:solidFill>
                <a:schemeClr val="tx1"/>
              </a:solidFill>
              <a:effectLst/>
              <a:latin typeface="+mn-lt"/>
              <a:ea typeface="+mn-ea"/>
              <a:cs typeface="+mn-cs"/>
            </a:endParaRPr>
          </a:p>
          <a:p>
            <a:pPr lvl="0" rtl="0" fontAlgn="base"/>
            <a:r>
              <a:rPr lang="en-GB" sz="1200" b="1" u="none" strike="noStrike" kern="1200" dirty="0" smtClean="0">
                <a:solidFill>
                  <a:schemeClr val="tx1"/>
                </a:solidFill>
                <a:effectLst/>
                <a:latin typeface="+mn-lt"/>
                <a:ea typeface="+mn-ea"/>
                <a:cs typeface="+mn-cs"/>
              </a:rPr>
              <a:t>Prepare your class</a:t>
            </a:r>
            <a:endParaRPr lang="en-GB" sz="1400" u="none" strike="noStrike"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Explain to your class that you are going to begin a 6-week music project focusing on a fantastic piece of music by a composer called Mozart watch the introductory film with Katy B</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fontAlgn="base"/>
            <a:r>
              <a:rPr lang="en-GB" sz="1200" b="1" u="none" strike="noStrike" kern="1200" dirty="0" smtClean="0">
                <a:solidFill>
                  <a:schemeClr val="tx1"/>
                </a:solidFill>
                <a:effectLst/>
                <a:latin typeface="+mn-lt"/>
                <a:ea typeface="+mn-ea"/>
                <a:cs typeface="+mn-cs"/>
              </a:rPr>
              <a:t>Have a discussion about what you have just watched. </a:t>
            </a:r>
            <a:r>
              <a:rPr lang="en-GB" sz="1200" u="none" strike="noStrike" kern="1200" dirty="0" smtClean="0">
                <a:solidFill>
                  <a:schemeClr val="tx1"/>
                </a:solidFill>
                <a:effectLst/>
                <a:latin typeface="+mn-lt"/>
                <a:ea typeface="+mn-ea"/>
                <a:cs typeface="+mn-cs"/>
              </a:rPr>
              <a:t>There are several technical terms in this piece that your children need to understand straight away to avoid confusion later on. Play this simple game with them to help get the terminology clear –</a:t>
            </a:r>
          </a:p>
          <a:p>
            <a:r>
              <a:rPr lang="en-GB" sz="1200" kern="1200" dirty="0" smtClean="0">
                <a:solidFill>
                  <a:schemeClr val="tx1"/>
                </a:solidFill>
                <a:effectLst/>
                <a:latin typeface="+mn-lt"/>
                <a:ea typeface="+mn-ea"/>
                <a:cs typeface="+mn-cs"/>
              </a:rPr>
              <a:t> </a:t>
            </a:r>
            <a:endParaRPr lang="en-GB" sz="18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Stand in a circle and tap your fingers on the top of your head, stop and shout ‘MOZART!’ Ask the children to copy</a:t>
            </a:r>
          </a:p>
          <a:p>
            <a:r>
              <a:rPr lang="en-GB" sz="1200" i="1" kern="1200" dirty="0" smtClean="0">
                <a:solidFill>
                  <a:schemeClr val="tx1"/>
                </a:solidFill>
                <a:effectLst/>
                <a:latin typeface="+mn-lt"/>
                <a:ea typeface="+mn-ea"/>
                <a:cs typeface="+mn-cs"/>
              </a:rPr>
              <a:t>	Ask for a gesture for when you shout ‘Mozart’ and choose the best one.</a:t>
            </a: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	Tap your shoulders and say ‘ HORN CONCERTO’. </a:t>
            </a:r>
          </a:p>
          <a:p>
            <a:r>
              <a:rPr lang="en-GB" sz="1200" i="1" kern="1200" dirty="0" smtClean="0">
                <a:solidFill>
                  <a:schemeClr val="tx1"/>
                </a:solidFill>
                <a:effectLst/>
                <a:latin typeface="+mn-lt"/>
                <a:ea typeface="+mn-ea"/>
                <a:cs typeface="+mn-cs"/>
              </a:rPr>
              <a:t>	A concerto is a piece with a soloist so ask one child to rush into the centre of the circle and mime playing a French horn. Point at them as you say 	‘concerto’. Ask the children in the circle to copy</a:t>
            </a: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	Tap your tummy and say ‘MOVEMENT 3’</a:t>
            </a:r>
          </a:p>
          <a:p>
            <a:r>
              <a:rPr lang="en-GB" sz="1200" i="1" kern="1200" dirty="0" smtClean="0">
                <a:solidFill>
                  <a:schemeClr val="tx1"/>
                </a:solidFill>
                <a:effectLst/>
                <a:latin typeface="+mn-lt"/>
                <a:ea typeface="+mn-ea"/>
                <a:cs typeface="+mn-cs"/>
              </a:rPr>
              <a:t>	A movement is a section, show this by making a small box shape with your hands and then showing the number 3. Children copy</a:t>
            </a: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	Tap your knees and say ‘RONDO’</a:t>
            </a:r>
          </a:p>
          <a:p>
            <a:r>
              <a:rPr lang="en-GB" sz="1200" i="1" kern="1200" dirty="0" smtClean="0">
                <a:solidFill>
                  <a:schemeClr val="tx1"/>
                </a:solidFill>
                <a:effectLst/>
                <a:latin typeface="+mn-lt"/>
                <a:ea typeface="+mn-ea"/>
                <a:cs typeface="+mn-cs"/>
              </a:rPr>
              <a:t>	A rondo is a piece with a returning idea. Point to yourself , then someone else, then yourself, then someone else etc. Children copy</a:t>
            </a: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	Finally, tap your feet and say ‘CADENZA’</a:t>
            </a:r>
          </a:p>
          <a:p>
            <a:r>
              <a:rPr lang="en-GB" sz="1200" i="1" kern="1200" dirty="0" smtClean="0">
                <a:solidFill>
                  <a:schemeClr val="tx1"/>
                </a:solidFill>
                <a:effectLst/>
                <a:latin typeface="+mn-lt"/>
                <a:ea typeface="+mn-ea"/>
                <a:cs typeface="+mn-cs"/>
              </a:rPr>
              <a:t>	A cadenza is a showing off moment for the soloist. Do something spectacular like spinning around, dancing, standing on one leg. Children copy</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Now try performing all of this at the same time as your children, like this:</a:t>
            </a:r>
          </a:p>
          <a:p>
            <a:r>
              <a:rPr lang="en-GB" sz="1200" kern="1200" dirty="0" smtClean="0">
                <a:solidFill>
                  <a:schemeClr val="tx1"/>
                </a:solidFill>
                <a:effectLst/>
                <a:latin typeface="+mn-lt"/>
                <a:ea typeface="+mn-ea"/>
                <a:cs typeface="+mn-cs"/>
              </a:rPr>
              <a:t>	Tap head: 		“Mozart!”		gesture</a:t>
            </a:r>
          </a:p>
          <a:p>
            <a:r>
              <a:rPr lang="en-GB" sz="1200" kern="1200" dirty="0" smtClean="0">
                <a:solidFill>
                  <a:schemeClr val="tx1"/>
                </a:solidFill>
                <a:effectLst/>
                <a:latin typeface="+mn-lt"/>
                <a:ea typeface="+mn-ea"/>
                <a:cs typeface="+mn-cs"/>
              </a:rPr>
              <a:t>	Tap shoulders: 		“Horn concerto” 	point at soloist </a:t>
            </a:r>
          </a:p>
          <a:p>
            <a:r>
              <a:rPr lang="en-GB" sz="1200" kern="1200" dirty="0" smtClean="0">
                <a:solidFill>
                  <a:schemeClr val="tx1"/>
                </a:solidFill>
                <a:effectLst/>
                <a:latin typeface="+mn-lt"/>
                <a:ea typeface="+mn-ea"/>
                <a:cs typeface="+mn-cs"/>
              </a:rPr>
              <a:t>	Tap tummy		“Movement 3”		gesture</a:t>
            </a:r>
          </a:p>
          <a:p>
            <a:r>
              <a:rPr lang="en-GB" sz="1200" kern="1200" dirty="0" smtClean="0">
                <a:solidFill>
                  <a:schemeClr val="tx1"/>
                </a:solidFill>
                <a:effectLst/>
                <a:latin typeface="+mn-lt"/>
                <a:ea typeface="+mn-ea"/>
                <a:cs typeface="+mn-cs"/>
              </a:rPr>
              <a:t>	Tap knees		“Rondo”		point at self, away, self, away </a:t>
            </a:r>
            <a:r>
              <a:rPr lang="en-GB" sz="1200" kern="1200" dirty="0" err="1" smtClean="0">
                <a:solidFill>
                  <a:schemeClr val="tx1"/>
                </a:solidFill>
                <a:effectLst/>
                <a:latin typeface="+mn-lt"/>
                <a:ea typeface="+mn-ea"/>
                <a:cs typeface="+mn-cs"/>
              </a:rPr>
              <a:t>etc</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Tap feet		“Cadenza”		show off!</a:t>
            </a:r>
          </a:p>
          <a:p>
            <a:r>
              <a:rPr lang="en-GB" sz="1200" kern="1200" dirty="0" smtClean="0">
                <a:solidFill>
                  <a:schemeClr val="tx1"/>
                </a:solidFill>
                <a:effectLst/>
                <a:latin typeface="+mn-lt"/>
                <a:ea typeface="+mn-ea"/>
                <a:cs typeface="+mn-cs"/>
              </a:rPr>
              <a:t> </a:t>
            </a:r>
            <a:endParaRPr lang="en-GB" sz="14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	You can adapt this game to fit with any five facts!</a:t>
            </a:r>
            <a:endParaRPr lang="en-GB" sz="1200" kern="1200" dirty="0" smtClean="0">
              <a:solidFill>
                <a:schemeClr val="tx1"/>
              </a:solidFill>
              <a:effectLst/>
              <a:latin typeface="+mn-lt"/>
              <a:ea typeface="+mn-ea"/>
              <a:cs typeface="+mn-cs"/>
            </a:endParaRPr>
          </a:p>
          <a:p>
            <a:r>
              <a:rPr lang="en-GB" sz="800" kern="1200" dirty="0" smtClean="0">
                <a:solidFill>
                  <a:schemeClr val="tx1"/>
                </a:solidFill>
                <a:effectLst/>
                <a:latin typeface="+mn-lt"/>
                <a:ea typeface="+mn-ea"/>
                <a:cs typeface="+mn-cs"/>
              </a:rPr>
              <a:t> </a:t>
            </a:r>
            <a:r>
              <a:rPr lang="en-GB" dirty="0" smtClean="0">
                <a:effectLst/>
              </a:rPr>
              <a:t> </a:t>
            </a:r>
            <a:r>
              <a:rPr lang="en-GB" sz="800" kern="1200" dirty="0" smtClean="0">
                <a:solidFill>
                  <a:schemeClr val="tx1"/>
                </a:solidFill>
                <a:effectLst/>
                <a:latin typeface="+mn-lt"/>
                <a:ea typeface="+mn-ea"/>
                <a:cs typeface="+mn-cs"/>
              </a:rPr>
              <a:t> </a:t>
            </a:r>
            <a:endParaRPr lang="en-GB" sz="2000" kern="1200" dirty="0" smtClean="0">
              <a:solidFill>
                <a:schemeClr val="tx1"/>
              </a:solidFill>
              <a:effectLst/>
              <a:latin typeface="+mn-lt"/>
              <a:ea typeface="+mn-ea"/>
              <a:cs typeface="+mn-cs"/>
            </a:endParaRPr>
          </a:p>
          <a:p>
            <a:pPr lvl="0" fontAlgn="base"/>
            <a:r>
              <a:rPr lang="en-GB" dirty="0" smtClean="0">
                <a:effectLst/>
              </a:rPr>
              <a:t/>
            </a:r>
            <a:br>
              <a:rPr lang="en-GB" dirty="0" smtClean="0">
                <a:effectLst/>
              </a:rPr>
            </a:br>
            <a:r>
              <a:rPr lang="en-GB" sz="1200" b="1" u="none" strike="noStrike" kern="1200" dirty="0" smtClean="0">
                <a:solidFill>
                  <a:schemeClr val="tx1"/>
                </a:solidFill>
                <a:effectLst/>
                <a:latin typeface="+mn-lt"/>
                <a:ea typeface="+mn-ea"/>
                <a:cs typeface="+mn-cs"/>
              </a:rPr>
              <a:t>Listening task</a:t>
            </a:r>
            <a:endParaRPr lang="en-GB" sz="1200" u="none" strike="noStrike"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Explain that as this piece is a ‘rondo’; there is one tune that keeps returning. Watch the first 10 seconds of the </a:t>
            </a:r>
            <a:r>
              <a:rPr lang="en-GB" sz="1200" b="1" kern="1200" dirty="0" smtClean="0">
                <a:solidFill>
                  <a:schemeClr val="tx1"/>
                </a:solidFill>
                <a:effectLst/>
                <a:latin typeface="+mn-lt"/>
                <a:ea typeface="+mn-ea"/>
                <a:cs typeface="+mn-cs"/>
              </a:rPr>
              <a:t>full orchestral performance</a:t>
            </a:r>
            <a:r>
              <a:rPr lang="en-GB" sz="1200" kern="1200" dirty="0" smtClean="0">
                <a:solidFill>
                  <a:schemeClr val="tx1"/>
                </a:solidFill>
                <a:effectLst/>
                <a:latin typeface="+mn-lt"/>
                <a:ea typeface="+mn-ea"/>
                <a:cs typeface="+mn-cs"/>
              </a:rPr>
              <a:t>. Explain that this jaunty theme on horn is the idea that will keep returning, sometimes played by horn alone, sometimes played by the full orchestra.</a:t>
            </a:r>
          </a:p>
          <a:p>
            <a:r>
              <a:rPr lang="en-GB" sz="8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 </a:t>
            </a:r>
            <a:endParaRPr lang="en-GB" sz="10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400" kern="1200" dirty="0" smtClean="0">
              <a:solidFill>
                <a:schemeClr val="tx1"/>
              </a:solidFill>
              <a:effectLst/>
              <a:latin typeface="+mn-lt"/>
              <a:ea typeface="+mn-ea"/>
              <a:cs typeface="+mn-cs"/>
            </a:endParaRPr>
          </a:p>
          <a:p>
            <a:pPr lvl="0" fontAlgn="base"/>
            <a:r>
              <a:rPr lang="en-GB" sz="1200" b="1" u="none" strike="noStrike" kern="1200" dirty="0" smtClean="0">
                <a:solidFill>
                  <a:schemeClr val="tx1"/>
                </a:solidFill>
                <a:effectLst/>
                <a:latin typeface="+mn-lt"/>
                <a:ea typeface="+mn-ea"/>
                <a:cs typeface="+mn-cs"/>
              </a:rPr>
              <a:t>Watch the full orchestral performance </a:t>
            </a:r>
            <a:r>
              <a:rPr lang="en-GB" sz="1200" u="none" strike="noStrike" kern="1200" dirty="0" smtClean="0">
                <a:solidFill>
                  <a:schemeClr val="tx1"/>
                </a:solidFill>
                <a:effectLst/>
                <a:latin typeface="+mn-lt"/>
                <a:ea typeface="+mn-ea"/>
                <a:cs typeface="+mn-cs"/>
              </a:rPr>
              <a:t>and this time, ask your children to stand up every time they hear that opening theme, when the music is different they must sit down.</a:t>
            </a:r>
            <a:r>
              <a:rPr lang="en-GB" sz="1200" u="none" strike="noStrike" kern="1200" baseline="0" dirty="0" smtClean="0">
                <a:solidFill>
                  <a:schemeClr val="tx1"/>
                </a:solidFill>
                <a:effectLst/>
                <a:latin typeface="+mn-lt"/>
                <a:ea typeface="+mn-ea"/>
                <a:cs typeface="+mn-cs"/>
              </a:rPr>
              <a:t> </a:t>
            </a:r>
            <a:r>
              <a:rPr lang="en-GB" sz="1200" i="1" kern="1200" dirty="0" smtClean="0">
                <a:solidFill>
                  <a:schemeClr val="tx1"/>
                </a:solidFill>
                <a:effectLst/>
                <a:latin typeface="+mn-lt"/>
                <a:ea typeface="+mn-ea"/>
                <a:cs typeface="+mn-cs"/>
              </a:rPr>
              <a:t>The tune appears at 0’00 1’07, 1’58, 3’17, 3’36 (fragment)</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r>
              <a:rPr lang="en-GB" dirty="0" smtClean="0">
                <a:effectLst/>
              </a:rPr>
              <a:t> </a:t>
            </a:r>
            <a:r>
              <a:rPr lang="en-GB" sz="1200" kern="1200" dirty="0" smtClean="0">
                <a:solidFill>
                  <a:schemeClr val="tx1"/>
                </a:solidFill>
                <a:effectLst/>
                <a:latin typeface="+mn-lt"/>
                <a:ea typeface="+mn-ea"/>
                <a:cs typeface="+mn-cs"/>
              </a:rPr>
              <a:t> </a:t>
            </a:r>
          </a:p>
          <a:p>
            <a:pPr lvl="0" fontAlgn="base"/>
            <a:r>
              <a:rPr lang="en-GB" dirty="0" smtClean="0">
                <a:effectLst/>
              </a:rPr>
              <a:t/>
            </a:r>
            <a:br>
              <a:rPr lang="en-GB" dirty="0" smtClean="0">
                <a:effectLst/>
              </a:rPr>
            </a:br>
            <a:r>
              <a:rPr lang="en-GB" sz="1200" b="1" u="none" strike="noStrike" kern="1200" dirty="0" smtClean="0">
                <a:solidFill>
                  <a:schemeClr val="tx1"/>
                </a:solidFill>
                <a:effectLst/>
                <a:latin typeface="+mn-lt"/>
                <a:ea typeface="+mn-ea"/>
                <a:cs typeface="+mn-cs"/>
              </a:rPr>
              <a:t>Play the recording again,</a:t>
            </a:r>
            <a:r>
              <a:rPr lang="en-GB" sz="1200" u="none" strike="noStrike" kern="1200" dirty="0" smtClean="0">
                <a:solidFill>
                  <a:schemeClr val="tx1"/>
                </a:solidFill>
                <a:effectLst/>
                <a:latin typeface="+mn-lt"/>
                <a:ea typeface="+mn-ea"/>
                <a:cs typeface="+mn-cs"/>
              </a:rPr>
              <a:t> they must stand every time they hear the theme, this time if it is played by the horns they must mime playing the horn, if it is played by violins, mime violins.</a:t>
            </a:r>
            <a:endParaRPr lang="en-GB" sz="1400" u="none" strike="noStrike"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fontAlgn="base"/>
            <a:r>
              <a:rPr lang="en-GB" sz="1200" b="1" u="none" strike="noStrike" kern="1200" dirty="0" smtClean="0">
                <a:solidFill>
                  <a:schemeClr val="tx1"/>
                </a:solidFill>
                <a:effectLst/>
                <a:latin typeface="+mn-lt"/>
                <a:ea typeface="+mn-ea"/>
                <a:cs typeface="+mn-cs"/>
              </a:rPr>
              <a:t>Play the recording again </a:t>
            </a:r>
            <a:r>
              <a:rPr lang="en-GB" sz="1200" u="none" strike="noStrike" kern="1200" dirty="0" smtClean="0">
                <a:solidFill>
                  <a:schemeClr val="tx1"/>
                </a:solidFill>
                <a:effectLst/>
                <a:latin typeface="+mn-lt"/>
                <a:ea typeface="+mn-ea"/>
                <a:cs typeface="+mn-cs"/>
              </a:rPr>
              <a:t>this time in addition to the above, when they hear the ‘cadenza’ – a showing off moment for the horn - they must move (dance) in the same way as the music sounds so if it is jumpy, they must jump, if it is smooth perhaps they can sway smoothly (it is smooth!)</a:t>
            </a:r>
            <a:endParaRPr lang="en-GB" sz="1400" u="none" strike="noStrike"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fontAlgn="base"/>
            <a:r>
              <a:rPr lang="en-GB" sz="1200" b="1" u="none" strike="noStrike" kern="1200" dirty="0" smtClean="0">
                <a:solidFill>
                  <a:schemeClr val="tx1"/>
                </a:solidFill>
                <a:effectLst/>
                <a:latin typeface="+mn-lt"/>
                <a:ea typeface="+mn-ea"/>
                <a:cs typeface="+mn-cs"/>
              </a:rPr>
              <a:t>Finally, give out writing materials, </a:t>
            </a:r>
            <a:r>
              <a:rPr lang="en-GB" sz="1200" u="none" strike="noStrike" kern="1200" dirty="0" smtClean="0">
                <a:solidFill>
                  <a:schemeClr val="tx1"/>
                </a:solidFill>
                <a:effectLst/>
                <a:latin typeface="+mn-lt"/>
                <a:ea typeface="+mn-ea"/>
                <a:cs typeface="+mn-cs"/>
              </a:rPr>
              <a:t>and working in small groups, as you play the orchestral recording one last time, ask your children to write down the structure. They can do this several ways: </a:t>
            </a:r>
          </a:p>
          <a:p>
            <a:r>
              <a:rPr lang="en-GB" sz="1200" kern="1200" dirty="0" smtClean="0">
                <a:solidFill>
                  <a:schemeClr val="tx1"/>
                </a:solidFill>
                <a:effectLst/>
                <a:latin typeface="+mn-lt"/>
                <a:ea typeface="+mn-ea"/>
                <a:cs typeface="+mn-cs"/>
              </a:rPr>
              <a:t> </a:t>
            </a:r>
          </a:p>
          <a:p>
            <a:pPr lvl="0"/>
            <a:r>
              <a:rPr lang="en-GB" sz="1200" kern="1200" dirty="0" smtClean="0">
                <a:solidFill>
                  <a:schemeClr val="tx1"/>
                </a:solidFill>
                <a:effectLst/>
                <a:latin typeface="+mn-lt"/>
                <a:ea typeface="+mn-ea"/>
                <a:cs typeface="+mn-cs"/>
              </a:rPr>
              <a:t>	a list of events:</a:t>
            </a:r>
          </a:p>
          <a:p>
            <a:pPr lvl="1"/>
            <a:r>
              <a:rPr lang="en-GB" sz="1200" i="1" kern="1200" dirty="0" smtClean="0">
                <a:solidFill>
                  <a:schemeClr val="tx1"/>
                </a:solidFill>
                <a:effectLst/>
                <a:latin typeface="+mn-lt"/>
                <a:ea typeface="+mn-ea"/>
                <a:cs typeface="+mn-cs"/>
              </a:rPr>
              <a:t>horn tune</a:t>
            </a:r>
            <a:endParaRPr lang="en-GB" sz="1200" kern="1200" dirty="0" smtClean="0">
              <a:solidFill>
                <a:schemeClr val="tx1"/>
              </a:solidFill>
              <a:effectLst/>
              <a:latin typeface="+mn-lt"/>
              <a:ea typeface="+mn-ea"/>
              <a:cs typeface="+mn-cs"/>
            </a:endParaRPr>
          </a:p>
          <a:p>
            <a:pPr lvl="1"/>
            <a:r>
              <a:rPr lang="en-GB" sz="1200" i="1" kern="1200" dirty="0" smtClean="0">
                <a:solidFill>
                  <a:schemeClr val="tx1"/>
                </a:solidFill>
                <a:effectLst/>
                <a:latin typeface="+mn-lt"/>
                <a:ea typeface="+mn-ea"/>
                <a:cs typeface="+mn-cs"/>
              </a:rPr>
              <a:t>strings tune</a:t>
            </a:r>
            <a:endParaRPr lang="en-GB" sz="1200" kern="1200" dirty="0" smtClean="0">
              <a:solidFill>
                <a:schemeClr val="tx1"/>
              </a:solidFill>
              <a:effectLst/>
              <a:latin typeface="+mn-lt"/>
              <a:ea typeface="+mn-ea"/>
              <a:cs typeface="+mn-cs"/>
            </a:endParaRPr>
          </a:p>
          <a:p>
            <a:pPr lvl="1"/>
            <a:r>
              <a:rPr lang="en-GB" sz="1200" i="1" kern="1200" dirty="0" smtClean="0">
                <a:solidFill>
                  <a:schemeClr val="tx1"/>
                </a:solidFill>
                <a:effectLst/>
                <a:latin typeface="+mn-lt"/>
                <a:ea typeface="+mn-ea"/>
                <a:cs typeface="+mn-cs"/>
              </a:rPr>
              <a:t>‘something else’ </a:t>
            </a:r>
            <a:r>
              <a:rPr lang="en-GB" sz="1200" i="1" kern="1200" dirty="0" err="1" smtClean="0">
                <a:solidFill>
                  <a:schemeClr val="tx1"/>
                </a:solidFill>
                <a:effectLst/>
                <a:latin typeface="+mn-lt"/>
                <a:ea typeface="+mn-ea"/>
                <a:cs typeface="+mn-cs"/>
              </a:rPr>
              <a:t>etc</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GB" sz="1200" kern="1200" dirty="0" smtClean="0">
                <a:solidFill>
                  <a:schemeClr val="tx1"/>
                </a:solidFill>
                <a:effectLst/>
                <a:latin typeface="+mn-lt"/>
                <a:ea typeface="+mn-ea"/>
                <a:cs typeface="+mn-cs"/>
              </a:rPr>
              <a:t>	as a diagram of shapes:</a:t>
            </a:r>
          </a:p>
          <a:p>
            <a:pPr lvl="1"/>
            <a:r>
              <a:rPr lang="en-GB" sz="1200" i="1" kern="1200" dirty="0" smtClean="0">
                <a:solidFill>
                  <a:schemeClr val="tx1"/>
                </a:solidFill>
                <a:effectLst/>
                <a:latin typeface="+mn-lt"/>
                <a:ea typeface="+mn-ea"/>
                <a:cs typeface="+mn-cs"/>
              </a:rPr>
              <a:t>horn tune becomes a circle</a:t>
            </a:r>
            <a:endParaRPr lang="en-GB" sz="1200" kern="1200" dirty="0" smtClean="0">
              <a:solidFill>
                <a:schemeClr val="tx1"/>
              </a:solidFill>
              <a:effectLst/>
              <a:latin typeface="+mn-lt"/>
              <a:ea typeface="+mn-ea"/>
              <a:cs typeface="+mn-cs"/>
            </a:endParaRPr>
          </a:p>
          <a:p>
            <a:pPr lvl="1"/>
            <a:r>
              <a:rPr lang="en-GB" sz="1200" i="1" kern="1200" dirty="0" smtClean="0">
                <a:solidFill>
                  <a:schemeClr val="tx1"/>
                </a:solidFill>
                <a:effectLst/>
                <a:latin typeface="+mn-lt"/>
                <a:ea typeface="+mn-ea"/>
                <a:cs typeface="+mn-cs"/>
              </a:rPr>
              <a:t>‘something else’ is a square </a:t>
            </a:r>
            <a:r>
              <a:rPr lang="en-GB" sz="1200" i="1" kern="1200" dirty="0" err="1" smtClean="0">
                <a:solidFill>
                  <a:schemeClr val="tx1"/>
                </a:solidFill>
                <a:effectLst/>
                <a:latin typeface="+mn-lt"/>
                <a:ea typeface="+mn-ea"/>
                <a:cs typeface="+mn-cs"/>
              </a:rPr>
              <a:t>etc</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GB" sz="1200" kern="1200" dirty="0" smtClean="0">
                <a:solidFill>
                  <a:schemeClr val="tx1"/>
                </a:solidFill>
                <a:effectLst/>
                <a:latin typeface="+mn-lt"/>
                <a:ea typeface="+mn-ea"/>
                <a:cs typeface="+mn-cs"/>
              </a:rPr>
              <a:t>	as a series of letters (this is the </a:t>
            </a:r>
            <a:r>
              <a:rPr lang="en-GB" sz="1200" u="sng" kern="1200" dirty="0" smtClean="0">
                <a:solidFill>
                  <a:schemeClr val="tx1"/>
                </a:solidFill>
                <a:effectLst/>
                <a:latin typeface="+mn-lt"/>
                <a:ea typeface="+mn-ea"/>
                <a:cs typeface="+mn-cs"/>
              </a:rPr>
              <a:t>musicologist’s</a:t>
            </a:r>
            <a:r>
              <a:rPr lang="en-GB" sz="1200" kern="1200" dirty="0" smtClean="0">
                <a:solidFill>
                  <a:schemeClr val="tx1"/>
                </a:solidFill>
                <a:effectLst/>
                <a:latin typeface="+mn-lt"/>
                <a:ea typeface="+mn-ea"/>
                <a:cs typeface="+mn-cs"/>
              </a:rPr>
              <a:t> way of doing it):</a:t>
            </a:r>
          </a:p>
          <a:p>
            <a:pPr lvl="1"/>
            <a:r>
              <a:rPr lang="en-GB" sz="1200" kern="1200" dirty="0" smtClean="0">
                <a:solidFill>
                  <a:schemeClr val="tx1"/>
                </a:solidFill>
                <a:effectLst/>
                <a:latin typeface="+mn-lt"/>
                <a:ea typeface="+mn-ea"/>
                <a:cs typeface="+mn-cs"/>
              </a:rPr>
              <a:t>A, B, A, C etc.</a:t>
            </a:r>
          </a:p>
          <a:p>
            <a:r>
              <a:rPr lang="en-GB" sz="1200" kern="1200" dirty="0" smtClean="0">
                <a:solidFill>
                  <a:schemeClr val="tx1"/>
                </a:solidFill>
                <a:effectLst/>
                <a:latin typeface="+mn-lt"/>
                <a:ea typeface="+mn-ea"/>
                <a:cs typeface="+mn-cs"/>
              </a:rPr>
              <a:t> </a:t>
            </a:r>
          </a:p>
          <a:p>
            <a:pPr lvl="0"/>
            <a:r>
              <a:rPr lang="en-GB" sz="1200" kern="1200" dirty="0" smtClean="0">
                <a:solidFill>
                  <a:schemeClr val="tx1"/>
                </a:solidFill>
                <a:effectLst/>
                <a:latin typeface="+mn-lt"/>
                <a:ea typeface="+mn-ea"/>
                <a:cs typeface="+mn-cs"/>
              </a:rPr>
              <a:t>	Mozart’s structure is as follows – </a:t>
            </a:r>
          </a:p>
          <a:p>
            <a:r>
              <a:rPr lang="en-GB" sz="1200" kern="1200" dirty="0" smtClean="0">
                <a:solidFill>
                  <a:schemeClr val="tx1"/>
                </a:solidFill>
                <a:effectLst/>
                <a:latin typeface="+mn-lt"/>
                <a:ea typeface="+mn-ea"/>
                <a:cs typeface="+mn-cs"/>
              </a:rPr>
              <a:t>	</a:t>
            </a:r>
          </a:p>
          <a:p>
            <a:r>
              <a:rPr lang="pt-BR" sz="1200" b="1" kern="1200" dirty="0" smtClean="0">
                <a:solidFill>
                  <a:schemeClr val="tx1"/>
                </a:solidFill>
                <a:effectLst/>
                <a:latin typeface="+mn-lt"/>
                <a:ea typeface="+mn-ea"/>
                <a:cs typeface="+mn-cs"/>
              </a:rPr>
              <a:t>		A – B – A – C – A – D Cadenza – A – Coda*</a:t>
            </a:r>
            <a:endParaRPr lang="en-GB" sz="1200" kern="1200" dirty="0" smtClean="0">
              <a:solidFill>
                <a:schemeClr val="tx1"/>
              </a:solidFill>
              <a:effectLst/>
              <a:latin typeface="+mn-lt"/>
              <a:ea typeface="+mn-ea"/>
              <a:cs typeface="+mn-cs"/>
            </a:endParaRPr>
          </a:p>
          <a:p>
            <a:r>
              <a:rPr lang="pt-BR"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pt-BR" sz="1200" i="1" kern="1200" dirty="0" smtClean="0">
                <a:solidFill>
                  <a:schemeClr val="tx1"/>
                </a:solidFill>
                <a:effectLst/>
                <a:latin typeface="+mn-lt"/>
                <a:ea typeface="+mn-ea"/>
                <a:cs typeface="+mn-cs"/>
              </a:rPr>
              <a:t>		</a:t>
            </a:r>
            <a:r>
              <a:rPr lang="en-GB" sz="1200" i="1" kern="1200" dirty="0" smtClean="0">
                <a:solidFill>
                  <a:schemeClr val="tx1"/>
                </a:solidFill>
                <a:effectLst/>
                <a:latin typeface="+mn-lt"/>
                <a:ea typeface="+mn-ea"/>
                <a:cs typeface="+mn-cs"/>
              </a:rPr>
              <a:t>*coda means ending</a:t>
            </a:r>
            <a:endParaRPr lang="en-GB" sz="1200" kern="1200" dirty="0" smtClean="0">
              <a:solidFill>
                <a:schemeClr val="tx1"/>
              </a:solidFill>
              <a:effectLst/>
              <a:latin typeface="+mn-lt"/>
              <a:ea typeface="+mn-ea"/>
              <a:cs typeface="+mn-cs"/>
            </a:endParaRPr>
          </a:p>
          <a:p>
            <a:pPr lvl="0" fontAlgn="base"/>
            <a:endParaRPr lang="en-GB" sz="120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10</a:t>
            </a:fld>
            <a:endParaRPr lang="en-US"/>
          </a:p>
        </p:txBody>
      </p:sp>
    </p:spTree>
    <p:extLst>
      <p:ext uri="{BB962C8B-B14F-4D97-AF65-F5344CB8AC3E}">
        <p14:creationId xmlns:p14="http://schemas.microsoft.com/office/powerpoint/2010/main" val="3226198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Lesson 2:</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Activities:		Use Mozart’s motifs to create a short piece of music</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Curriculum link:	Listen with attention to detail and recall sounds with increasing aural memory</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Improvise and compose music for a range of purposes using the interrelated dimensions of music</a:t>
            </a:r>
            <a:endParaRPr lang="en-GB" sz="1200" kern="1200" dirty="0" smtClean="0">
              <a:solidFill>
                <a:schemeClr val="tx1"/>
              </a:solidFill>
              <a:effectLst/>
              <a:latin typeface="+mn-lt"/>
              <a:ea typeface="+mn-ea"/>
              <a:cs typeface="+mn-cs"/>
            </a:endParaRPr>
          </a:p>
          <a:p>
            <a:pPr lvl="3"/>
            <a:r>
              <a:rPr lang="en-US" sz="1200" kern="1200" dirty="0" smtClean="0">
                <a:solidFill>
                  <a:schemeClr val="tx1"/>
                </a:solidFill>
                <a:effectLst/>
                <a:latin typeface="+mn-lt"/>
                <a:ea typeface="+mn-ea"/>
                <a:cs typeface="+mn-cs"/>
              </a:rPr>
              <a:t>Play and perform in solo and ensemble contexts, using voices and playing musical instruments with increasing accuracy, fluency, control and expression</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11</a:t>
            </a:fld>
            <a:endParaRPr lang="en-US"/>
          </a:p>
        </p:txBody>
      </p:sp>
    </p:spTree>
    <p:extLst>
      <p:ext uri="{BB962C8B-B14F-4D97-AF65-F5344CB8AC3E}">
        <p14:creationId xmlns:p14="http://schemas.microsoft.com/office/powerpoint/2010/main" val="1747356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943769" y="2208213"/>
            <a:ext cx="7024687" cy="712787"/>
          </a:xfrm>
          <a:prstGeom prst="rect">
            <a:avLst/>
          </a:prstGeom>
        </p:spPr>
        <p:txBody>
          <a:bodyPr vert="horz"/>
          <a:lstStyle>
            <a:lvl1pPr marL="0" indent="0">
              <a:buFontTx/>
              <a:buNone/>
              <a:defRPr sz="3200" b="1" i="0" baseline="0">
                <a:solidFill>
                  <a:schemeClr val="tx1"/>
                </a:solidFill>
              </a:defRPr>
            </a:lvl1pPr>
          </a:lstStyle>
          <a:p>
            <a:pPr lvl="0"/>
            <a:r>
              <a:rPr lang="en-US" b="1" i="0" dirty="0" smtClean="0">
                <a:solidFill>
                  <a:schemeClr val="bg1"/>
                </a:solidFill>
              </a:rPr>
              <a:t>Composer name</a:t>
            </a:r>
            <a:endParaRPr lang="en-US" dirty="0"/>
          </a:p>
        </p:txBody>
      </p:sp>
      <p:sp>
        <p:nvSpPr>
          <p:cNvPr id="10" name="Text Placeholder 9"/>
          <p:cNvSpPr>
            <a:spLocks noGrp="1"/>
          </p:cNvSpPr>
          <p:nvPr>
            <p:ph type="body" sz="quarter" idx="14" hasCustomPrompt="1"/>
          </p:nvPr>
        </p:nvSpPr>
        <p:spPr>
          <a:xfrm>
            <a:off x="944563" y="3390280"/>
            <a:ext cx="7023100" cy="1370012"/>
          </a:xfrm>
          <a:prstGeom prst="rect">
            <a:avLst/>
          </a:prstGeom>
        </p:spPr>
        <p:txBody>
          <a:bodyPr vert="horz"/>
          <a:lstStyle>
            <a:lvl1pPr marL="0" indent="0">
              <a:buFontTx/>
              <a:buNone/>
              <a:defRPr sz="3200" b="1" i="0" baseline="0">
                <a:solidFill>
                  <a:schemeClr val="tx1"/>
                </a:solidFill>
              </a:defRPr>
            </a:lvl1pPr>
            <a:lvl2pPr marL="457200" indent="0">
              <a:buFontTx/>
              <a:buNone/>
              <a:defRPr sz="3200" b="1" i="0" baseline="0">
                <a:solidFill>
                  <a:schemeClr val="bg1"/>
                </a:solidFill>
              </a:defRPr>
            </a:lvl2pPr>
            <a:lvl3pPr marL="914400" indent="0">
              <a:buFontTx/>
              <a:buNone/>
              <a:defRPr sz="3200" b="1" i="0" baseline="0">
                <a:solidFill>
                  <a:schemeClr val="bg1"/>
                </a:solidFill>
              </a:defRPr>
            </a:lvl3pPr>
            <a:lvl4pPr marL="1371600" indent="0">
              <a:buFontTx/>
              <a:buNone/>
              <a:defRPr sz="3200" b="1" i="0" baseline="0">
                <a:solidFill>
                  <a:schemeClr val="bg1"/>
                </a:solidFill>
              </a:defRPr>
            </a:lvl4pPr>
            <a:lvl5pPr marL="1828800" indent="0">
              <a:buFontTx/>
              <a:buNone/>
              <a:defRPr sz="3200" b="1" i="0" baseline="0">
                <a:solidFill>
                  <a:schemeClr val="bg1"/>
                </a:solidFill>
              </a:defRPr>
            </a:lvl5pPr>
          </a:lstStyle>
          <a:p>
            <a:pPr lvl="0"/>
            <a:r>
              <a:rPr lang="en-GB" dirty="0" smtClean="0"/>
              <a:t>Piece name</a:t>
            </a:r>
            <a:endParaRPr lang="en-US" dirty="0"/>
          </a:p>
        </p:txBody>
      </p:sp>
      <p:sp>
        <p:nvSpPr>
          <p:cNvPr id="12" name="Text Placeholder 11"/>
          <p:cNvSpPr>
            <a:spLocks noGrp="1"/>
          </p:cNvSpPr>
          <p:nvPr>
            <p:ph type="body" sz="quarter" idx="15" hasCustomPrompt="1"/>
          </p:nvPr>
        </p:nvSpPr>
        <p:spPr>
          <a:xfrm>
            <a:off x="3008313" y="5178702"/>
            <a:ext cx="2895600" cy="784225"/>
          </a:xfrm>
          <a:prstGeom prst="rect">
            <a:avLst/>
          </a:prstGeom>
        </p:spPr>
        <p:txBody>
          <a:bodyPr vert="horz"/>
          <a:lstStyle>
            <a:lvl1pPr marL="0" indent="0">
              <a:buFontTx/>
              <a:buNone/>
              <a:defRPr sz="2000" baseline="0">
                <a:solidFill>
                  <a:schemeClr val="tx1"/>
                </a:solidFill>
                <a:latin typeface="Gill Sans"/>
              </a:defRPr>
            </a:lvl1pPr>
          </a:lstStyle>
          <a:p>
            <a:pPr lvl="0"/>
            <a:r>
              <a:rPr lang="en-GB" dirty="0" smtClean="0"/>
              <a:t>Author</a:t>
            </a:r>
            <a:endParaRPr lang="en-US" dirty="0"/>
          </a:p>
        </p:txBody>
      </p:sp>
    </p:spTree>
    <p:extLst>
      <p:ext uri="{BB962C8B-B14F-4D97-AF65-F5344CB8AC3E}">
        <p14:creationId xmlns:p14="http://schemas.microsoft.com/office/powerpoint/2010/main" val="1852460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Date Placeholder 11"/>
          <p:cNvSpPr>
            <a:spLocks noGrp="1"/>
          </p:cNvSpPr>
          <p:nvPr>
            <p:ph type="dt" sz="half" idx="2"/>
          </p:nvPr>
        </p:nvSpPr>
        <p:spPr>
          <a:xfrm>
            <a:off x="1074590" y="6356350"/>
            <a:ext cx="1891632" cy="365125"/>
          </a:xfrm>
          <a:prstGeom prst="rect">
            <a:avLst/>
          </a:prstGeom>
        </p:spPr>
        <p:txBody>
          <a:bodyPr vert="horz" lIns="91440" tIns="45720" rIns="91440" bIns="45720" rtlCol="0" anchor="ctr"/>
          <a:lstStyle>
            <a:lvl1pPr algn="r">
              <a:defRPr sz="900">
                <a:solidFill>
                  <a:schemeClr val="bg1">
                    <a:lumMod val="75000"/>
                  </a:schemeClr>
                </a:solidFill>
              </a:defRPr>
            </a:lvl1pPr>
          </a:lstStyle>
          <a:p>
            <a:endParaRPr lang="en-US" dirty="0"/>
          </a:p>
        </p:txBody>
      </p:sp>
      <p:sp>
        <p:nvSpPr>
          <p:cNvPr id="10" name="Footer Placeholder 1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900">
                <a:solidFill>
                  <a:schemeClr val="bg1">
                    <a:lumMod val="75000"/>
                  </a:schemeClr>
                </a:solidFill>
                <a:latin typeface="Gill Sans"/>
                <a:cs typeface="Gill Sans"/>
              </a:defRPr>
            </a:lvl1pPr>
          </a:lstStyle>
          <a:p>
            <a:r>
              <a:rPr lang="en-US" smtClean="0"/>
              <a:t>Copyright Rachel Leach </a:t>
            </a:r>
            <a:endParaRPr lang="en-US" dirty="0"/>
          </a:p>
        </p:txBody>
      </p:sp>
      <p:sp>
        <p:nvSpPr>
          <p:cNvPr id="11" name="Slide Number Placeholder 13"/>
          <p:cNvSpPr>
            <a:spLocks noGrp="1"/>
          </p:cNvSpPr>
          <p:nvPr>
            <p:ph type="sldNum" sz="quarter" idx="4"/>
          </p:nvPr>
        </p:nvSpPr>
        <p:spPr>
          <a:xfrm>
            <a:off x="6189990" y="6356350"/>
            <a:ext cx="1897181" cy="365125"/>
          </a:xfrm>
          <a:prstGeom prst="rect">
            <a:avLst/>
          </a:prstGeom>
        </p:spPr>
        <p:txBody>
          <a:bodyPr vert="horz" lIns="91440" tIns="45720" rIns="91440" bIns="45720" rtlCol="0" anchor="ctr"/>
          <a:lstStyle>
            <a:lvl1pPr algn="r">
              <a:defRPr sz="900">
                <a:solidFill>
                  <a:schemeClr val="bg1">
                    <a:lumMod val="75000"/>
                  </a:schemeClr>
                </a:solidFill>
                <a:latin typeface="Gill Sans"/>
                <a:cs typeface="Gill Sans"/>
              </a:defRPr>
            </a:lvl1pPr>
          </a:lstStyle>
          <a:p>
            <a:pPr algn="l"/>
            <a:fld id="{FCCA3061-2AE2-5E4F-A955-D3D92C168D6F}" type="slidenum">
              <a:rPr lang="en-US" smtClean="0"/>
              <a:pPr algn="l"/>
              <a:t>‹#›</a:t>
            </a:fld>
            <a:endParaRPr lang="en-US" dirty="0"/>
          </a:p>
        </p:txBody>
      </p:sp>
      <p:sp>
        <p:nvSpPr>
          <p:cNvPr id="7" name="Title Placeholder 9"/>
          <p:cNvSpPr>
            <a:spLocks noGrp="1"/>
          </p:cNvSpPr>
          <p:nvPr>
            <p:ph type="title"/>
          </p:nvPr>
        </p:nvSpPr>
        <p:spPr>
          <a:xfrm>
            <a:off x="1074589" y="1228618"/>
            <a:ext cx="7012582" cy="937442"/>
          </a:xfrm>
          <a:prstGeom prst="rect">
            <a:avLst/>
          </a:prstGeom>
        </p:spPr>
        <p:txBody>
          <a:bodyPr vert="horz" lIns="91440" tIns="45720" rIns="91440" bIns="45720" rtlCol="0" anchor="ctr">
            <a:normAutofit/>
          </a:bodyPr>
          <a:lstStyle/>
          <a:p>
            <a:r>
              <a:rPr lang="en-GB" dirty="0" smtClean="0"/>
              <a:t>Slide title style</a:t>
            </a:r>
            <a:endParaRPr lang="en-US" dirty="0"/>
          </a:p>
        </p:txBody>
      </p:sp>
      <p:sp>
        <p:nvSpPr>
          <p:cNvPr id="8" name="Text Placeholder 10"/>
          <p:cNvSpPr>
            <a:spLocks noGrp="1"/>
          </p:cNvSpPr>
          <p:nvPr>
            <p:ph idx="1" hasCustomPrompt="1"/>
          </p:nvPr>
        </p:nvSpPr>
        <p:spPr>
          <a:xfrm>
            <a:off x="1074589" y="2388276"/>
            <a:ext cx="7012582" cy="3737887"/>
          </a:xfrm>
          <a:prstGeom prst="rect">
            <a:avLst/>
          </a:prstGeom>
        </p:spPr>
        <p:txBody>
          <a:bodyPr vert="horz" lIns="91440" tIns="45720" rIns="91440" bIns="45720" rtlCol="0">
            <a:normAutofit/>
          </a:bodyPr>
          <a:lstStyle/>
          <a:p>
            <a:pPr lvl="1"/>
            <a:r>
              <a:rPr lang="en-GB" dirty="0" smtClean="0"/>
              <a:t>Main text style</a:t>
            </a:r>
          </a:p>
          <a:p>
            <a:pPr lvl="2"/>
            <a:r>
              <a:rPr lang="en-GB" dirty="0" smtClean="0"/>
              <a:t>Bullet point style</a:t>
            </a:r>
          </a:p>
          <a:p>
            <a:pPr lvl="3"/>
            <a:r>
              <a:rPr lang="en-GB" dirty="0" smtClean="0"/>
              <a:t>Small text bold</a:t>
            </a:r>
          </a:p>
          <a:p>
            <a:pPr lvl="4"/>
            <a:r>
              <a:rPr lang="en-GB" dirty="0" smtClean="0"/>
              <a:t>Small text</a:t>
            </a:r>
            <a:endParaRPr lang="en-US" dirty="0"/>
          </a:p>
        </p:txBody>
      </p:sp>
    </p:spTree>
    <p:extLst>
      <p:ext uri="{BB962C8B-B14F-4D97-AF65-F5344CB8AC3E}">
        <p14:creationId xmlns:p14="http://schemas.microsoft.com/office/powerpoint/2010/main" val="195646710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Copyright Rachel Leach </a:t>
            </a:r>
            <a:endParaRPr lang="en-US" dirty="0"/>
          </a:p>
        </p:txBody>
      </p:sp>
      <p:sp>
        <p:nvSpPr>
          <p:cNvPr id="5" name="Slide Number Placeholder 4"/>
          <p:cNvSpPr>
            <a:spLocks noGrp="1"/>
          </p:cNvSpPr>
          <p:nvPr>
            <p:ph type="sldNum" sz="quarter" idx="12"/>
          </p:nvPr>
        </p:nvSpPr>
        <p:spPr/>
        <p:txBody>
          <a:bodyPr/>
          <a:lstStyle/>
          <a:p>
            <a:pPr algn="l"/>
            <a:fld id="{FCCA3061-2AE2-5E4F-A955-D3D92C168D6F}" type="slidenum">
              <a:rPr lang="en-US" smtClean="0"/>
              <a:pPr algn="l"/>
              <a:t>‹#›</a:t>
            </a:fld>
            <a:endParaRPr lang="en-US" dirty="0"/>
          </a:p>
        </p:txBody>
      </p:sp>
      <p:sp>
        <p:nvSpPr>
          <p:cNvPr id="7" name="Text Placeholder 15"/>
          <p:cNvSpPr>
            <a:spLocks noGrp="1"/>
          </p:cNvSpPr>
          <p:nvPr>
            <p:ph type="body" sz="quarter" idx="14" hasCustomPrompt="1"/>
          </p:nvPr>
        </p:nvSpPr>
        <p:spPr>
          <a:xfrm>
            <a:off x="1074739" y="2388276"/>
            <a:ext cx="3154914" cy="3737887"/>
          </a:xfrm>
        </p:spPr>
        <p:txBody>
          <a:bodyPr>
            <a:normAutofit/>
          </a:bodyPr>
          <a:lstStyle>
            <a:lvl1pPr>
              <a:defRPr sz="2800" b="1" i="0">
                <a:latin typeface="+mj-lt"/>
              </a:defRPr>
            </a:lvl1pPr>
            <a:lvl2pPr>
              <a:defRPr sz="2400" b="0" i="0">
                <a:latin typeface="+mn-lt"/>
              </a:defRPr>
            </a:lvl2pPr>
            <a:lvl3pPr>
              <a:defRPr sz="2400" b="0" i="0">
                <a:latin typeface="+mn-lt"/>
              </a:defRPr>
            </a:lvl3pPr>
            <a:lvl4pPr>
              <a:defRPr sz="1600" b="1" i="0">
                <a:latin typeface="+mj-lt"/>
              </a:defRPr>
            </a:lvl4pPr>
            <a:lvl5pPr>
              <a:defRPr sz="1600" b="0" i="0">
                <a:latin typeface="+mn-lt"/>
              </a:defRPr>
            </a:lvl5pPr>
          </a:lstStyle>
          <a:p>
            <a:pPr lvl="1"/>
            <a:r>
              <a:rPr lang="en-GB" dirty="0" smtClean="0"/>
              <a:t>Text style </a:t>
            </a:r>
          </a:p>
          <a:p>
            <a:pPr lvl="2"/>
            <a:r>
              <a:rPr lang="en-GB" dirty="0" smtClean="0"/>
              <a:t>Bullet style</a:t>
            </a:r>
          </a:p>
          <a:p>
            <a:pPr lvl="3"/>
            <a:r>
              <a:rPr lang="en-GB" dirty="0" smtClean="0"/>
              <a:t>Small Text bold</a:t>
            </a:r>
          </a:p>
          <a:p>
            <a:pPr lvl="4"/>
            <a:r>
              <a:rPr lang="en-GB" dirty="0" smtClean="0"/>
              <a:t>Small text</a:t>
            </a:r>
            <a:endParaRPr lang="en-US" dirty="0"/>
          </a:p>
        </p:txBody>
      </p:sp>
      <p:sp>
        <p:nvSpPr>
          <p:cNvPr id="9" name="Text Placeholder 8"/>
          <p:cNvSpPr>
            <a:spLocks noGrp="1"/>
          </p:cNvSpPr>
          <p:nvPr>
            <p:ph type="body" sz="quarter" idx="15" hasCustomPrompt="1"/>
          </p:nvPr>
        </p:nvSpPr>
        <p:spPr>
          <a:xfrm>
            <a:off x="4671391" y="2388276"/>
            <a:ext cx="3415334" cy="3737887"/>
          </a:xfrm>
        </p:spPr>
        <p:txBody>
          <a:bodyPr/>
          <a:lstStyle>
            <a:lvl1pPr>
              <a:defRPr b="1"/>
            </a:lvl1pPr>
            <a:lvl2pPr>
              <a:defRPr sz="2400"/>
            </a:lvl2pPr>
            <a:lvl3pPr>
              <a:defRPr sz="2400"/>
            </a:lvl3pPr>
            <a:lvl4pPr>
              <a:defRPr b="1"/>
            </a:lvl4pPr>
          </a:lstStyle>
          <a:p>
            <a:pPr lvl="1"/>
            <a:r>
              <a:rPr lang="en-GB" dirty="0" smtClean="0"/>
              <a:t>Text style </a:t>
            </a:r>
          </a:p>
          <a:p>
            <a:pPr lvl="2"/>
            <a:r>
              <a:rPr lang="en-GB" dirty="0" smtClean="0"/>
              <a:t>Bullet style</a:t>
            </a:r>
          </a:p>
          <a:p>
            <a:pPr lvl="3"/>
            <a:r>
              <a:rPr lang="en-GB" dirty="0" smtClean="0"/>
              <a:t>Small Text bold</a:t>
            </a:r>
          </a:p>
          <a:p>
            <a:pPr lvl="4"/>
            <a:r>
              <a:rPr lang="en-GB" dirty="0" smtClean="0"/>
              <a:t>Small text</a:t>
            </a:r>
            <a:endParaRPr lang="en-US" dirty="0"/>
          </a:p>
        </p:txBody>
      </p:sp>
      <p:sp>
        <p:nvSpPr>
          <p:cNvPr id="11" name="Title Placeholder 9"/>
          <p:cNvSpPr>
            <a:spLocks noGrp="1"/>
          </p:cNvSpPr>
          <p:nvPr>
            <p:ph type="title"/>
          </p:nvPr>
        </p:nvSpPr>
        <p:spPr>
          <a:xfrm>
            <a:off x="1074589" y="1228618"/>
            <a:ext cx="7012582" cy="937442"/>
          </a:xfrm>
          <a:prstGeom prst="rect">
            <a:avLst/>
          </a:prstGeom>
        </p:spPr>
        <p:txBody>
          <a:bodyPr vert="horz" lIns="91440" tIns="45720" rIns="91440" bIns="45720" rtlCol="0" anchor="ctr">
            <a:normAutofit/>
          </a:bodyPr>
          <a:lstStyle/>
          <a:p>
            <a:r>
              <a:rPr lang="en-GB" dirty="0" smtClean="0"/>
              <a:t>Slide title style</a:t>
            </a:r>
            <a:endParaRPr lang="en-US" dirty="0"/>
          </a:p>
        </p:txBody>
      </p:sp>
    </p:spTree>
    <p:extLst>
      <p:ext uri="{BB962C8B-B14F-4D97-AF65-F5344CB8AC3E}">
        <p14:creationId xmlns:p14="http://schemas.microsoft.com/office/powerpoint/2010/main" val="3872446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Copyright Rachel Leach </a:t>
            </a:r>
            <a:endParaRPr lang="en-US" dirty="0"/>
          </a:p>
        </p:txBody>
      </p:sp>
      <p:sp>
        <p:nvSpPr>
          <p:cNvPr id="5" name="Slide Number Placeholder 4"/>
          <p:cNvSpPr>
            <a:spLocks noGrp="1"/>
          </p:cNvSpPr>
          <p:nvPr>
            <p:ph type="sldNum" sz="quarter" idx="12"/>
          </p:nvPr>
        </p:nvSpPr>
        <p:spPr/>
        <p:txBody>
          <a:bodyPr/>
          <a:lstStyle/>
          <a:p>
            <a:pPr algn="l"/>
            <a:fld id="{FCCA3061-2AE2-5E4F-A955-D3D92C168D6F}" type="slidenum">
              <a:rPr lang="en-US" smtClean="0"/>
              <a:pPr algn="l"/>
              <a:t>‹#›</a:t>
            </a:fld>
            <a:endParaRPr lang="en-US" dirty="0"/>
          </a:p>
        </p:txBody>
      </p:sp>
      <p:sp>
        <p:nvSpPr>
          <p:cNvPr id="6" name="Title Placeholder 9"/>
          <p:cNvSpPr>
            <a:spLocks noGrp="1"/>
          </p:cNvSpPr>
          <p:nvPr>
            <p:ph type="title"/>
          </p:nvPr>
        </p:nvSpPr>
        <p:spPr>
          <a:xfrm>
            <a:off x="1044602" y="1127798"/>
            <a:ext cx="7012582" cy="843478"/>
          </a:xfrm>
          <a:prstGeom prst="rect">
            <a:avLst/>
          </a:prstGeom>
        </p:spPr>
        <p:txBody>
          <a:bodyPr vert="horz" lIns="91440" tIns="45720" rIns="91440" bIns="45720" rtlCol="0" anchor="ctr">
            <a:normAutofit/>
          </a:bodyPr>
          <a:lstStyle/>
          <a:p>
            <a:r>
              <a:rPr lang="en-GB" dirty="0" smtClean="0"/>
              <a:t>Slide title style</a:t>
            </a:r>
            <a:endParaRPr lang="en-US" dirty="0"/>
          </a:p>
        </p:txBody>
      </p:sp>
      <p:sp>
        <p:nvSpPr>
          <p:cNvPr id="7" name="Text Placeholder 10"/>
          <p:cNvSpPr>
            <a:spLocks noGrp="1"/>
          </p:cNvSpPr>
          <p:nvPr>
            <p:ph idx="1" hasCustomPrompt="1"/>
          </p:nvPr>
        </p:nvSpPr>
        <p:spPr>
          <a:xfrm>
            <a:off x="4577924" y="2056572"/>
            <a:ext cx="3479260" cy="4069592"/>
          </a:xfrm>
          <a:prstGeom prst="rect">
            <a:avLst/>
          </a:prstGeom>
        </p:spPr>
        <p:txBody>
          <a:bodyPr vert="horz" lIns="91440" tIns="45720" rIns="91440" bIns="45720" rtlCol="0">
            <a:normAutofit/>
          </a:bodyPr>
          <a:lstStyle/>
          <a:p>
            <a:pPr lvl="4"/>
            <a:r>
              <a:rPr lang="en-GB" dirty="0" smtClean="0"/>
              <a:t>Small text</a:t>
            </a:r>
            <a:endParaRPr lang="en-US" dirty="0"/>
          </a:p>
        </p:txBody>
      </p:sp>
      <p:sp>
        <p:nvSpPr>
          <p:cNvPr id="8" name="Picture Placeholder 11"/>
          <p:cNvSpPr>
            <a:spLocks noGrp="1"/>
          </p:cNvSpPr>
          <p:nvPr>
            <p:ph type="pic" sz="quarter" idx="13"/>
          </p:nvPr>
        </p:nvSpPr>
        <p:spPr>
          <a:xfrm>
            <a:off x="1044575" y="2056570"/>
            <a:ext cx="3411538" cy="4069593"/>
          </a:xfrm>
        </p:spPr>
        <p:txBody>
          <a:bodyPr/>
          <a:lstStyle/>
          <a:p>
            <a:endParaRPr lang="en-US"/>
          </a:p>
        </p:txBody>
      </p:sp>
    </p:spTree>
    <p:extLst>
      <p:ext uri="{BB962C8B-B14F-4D97-AF65-F5344CB8AC3E}">
        <p14:creationId xmlns:p14="http://schemas.microsoft.com/office/powerpoint/2010/main" val="4077043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Copyright Rachel Leach </a:t>
            </a:r>
            <a:endParaRPr lang="en-US" dirty="0"/>
          </a:p>
        </p:txBody>
      </p:sp>
      <p:sp>
        <p:nvSpPr>
          <p:cNvPr id="5" name="Slide Number Placeholder 4"/>
          <p:cNvSpPr>
            <a:spLocks noGrp="1"/>
          </p:cNvSpPr>
          <p:nvPr>
            <p:ph type="sldNum" sz="quarter" idx="12"/>
          </p:nvPr>
        </p:nvSpPr>
        <p:spPr/>
        <p:txBody>
          <a:bodyPr/>
          <a:lstStyle/>
          <a:p>
            <a:pPr algn="l"/>
            <a:fld id="{FCCA3061-2AE2-5E4F-A955-D3D92C168D6F}" type="slidenum">
              <a:rPr lang="en-US" smtClean="0"/>
              <a:pPr algn="l"/>
              <a:t>‹#›</a:t>
            </a:fld>
            <a:endParaRPr lang="en-US" dirty="0"/>
          </a:p>
        </p:txBody>
      </p:sp>
      <p:sp>
        <p:nvSpPr>
          <p:cNvPr id="11" name="Title Placeholder 9"/>
          <p:cNvSpPr>
            <a:spLocks noGrp="1"/>
          </p:cNvSpPr>
          <p:nvPr>
            <p:ph type="title"/>
          </p:nvPr>
        </p:nvSpPr>
        <p:spPr>
          <a:xfrm>
            <a:off x="1044602" y="1127798"/>
            <a:ext cx="7012582" cy="843478"/>
          </a:xfrm>
          <a:prstGeom prst="rect">
            <a:avLst/>
          </a:prstGeom>
        </p:spPr>
        <p:txBody>
          <a:bodyPr vert="horz" lIns="91440" tIns="45720" rIns="91440" bIns="45720" rtlCol="0" anchor="ctr">
            <a:normAutofit/>
          </a:bodyPr>
          <a:lstStyle/>
          <a:p>
            <a:r>
              <a:rPr lang="en-GB" dirty="0" smtClean="0"/>
              <a:t>Slide title style</a:t>
            </a:r>
            <a:endParaRPr lang="en-US" dirty="0"/>
          </a:p>
        </p:txBody>
      </p:sp>
      <p:sp>
        <p:nvSpPr>
          <p:cNvPr id="14" name="Text Placeholder 10"/>
          <p:cNvSpPr>
            <a:spLocks noGrp="1"/>
          </p:cNvSpPr>
          <p:nvPr>
            <p:ph idx="1" hasCustomPrompt="1"/>
          </p:nvPr>
        </p:nvSpPr>
        <p:spPr>
          <a:xfrm>
            <a:off x="4577924" y="2056572"/>
            <a:ext cx="3479260" cy="4069592"/>
          </a:xfrm>
          <a:prstGeom prst="rect">
            <a:avLst/>
          </a:prstGeom>
        </p:spPr>
        <p:txBody>
          <a:bodyPr vert="horz" lIns="91440" tIns="45720" rIns="91440" bIns="45720" rtlCol="0">
            <a:normAutofit/>
          </a:bodyPr>
          <a:lstStyle/>
          <a:p>
            <a:pPr lvl="4"/>
            <a:r>
              <a:rPr lang="en-GB" dirty="0" smtClean="0"/>
              <a:t>Small text</a:t>
            </a:r>
            <a:endParaRPr lang="en-US" dirty="0"/>
          </a:p>
        </p:txBody>
      </p:sp>
      <p:sp>
        <p:nvSpPr>
          <p:cNvPr id="16" name="Picture Placeholder 11"/>
          <p:cNvSpPr>
            <a:spLocks noGrp="1"/>
          </p:cNvSpPr>
          <p:nvPr>
            <p:ph type="pic" sz="quarter" idx="13"/>
          </p:nvPr>
        </p:nvSpPr>
        <p:spPr>
          <a:xfrm>
            <a:off x="1044575" y="2056570"/>
            <a:ext cx="3411538" cy="4069593"/>
          </a:xfrm>
        </p:spPr>
        <p:txBody>
          <a:bodyPr/>
          <a:lstStyle/>
          <a:p>
            <a:endParaRPr lang="en-US"/>
          </a:p>
        </p:txBody>
      </p:sp>
    </p:spTree>
    <p:extLst>
      <p:ext uri="{BB962C8B-B14F-4D97-AF65-F5344CB8AC3E}">
        <p14:creationId xmlns:p14="http://schemas.microsoft.com/office/powerpoint/2010/main" val="3696732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Copyright Rachel Leach </a:t>
            </a:r>
            <a:endParaRPr lang="en-US" dirty="0"/>
          </a:p>
        </p:txBody>
      </p:sp>
      <p:sp>
        <p:nvSpPr>
          <p:cNvPr id="5" name="Slide Number Placeholder 4"/>
          <p:cNvSpPr>
            <a:spLocks noGrp="1"/>
          </p:cNvSpPr>
          <p:nvPr>
            <p:ph type="sldNum" sz="quarter" idx="12"/>
          </p:nvPr>
        </p:nvSpPr>
        <p:spPr/>
        <p:txBody>
          <a:bodyPr/>
          <a:lstStyle/>
          <a:p>
            <a:pPr algn="l"/>
            <a:fld id="{FCCA3061-2AE2-5E4F-A955-D3D92C168D6F}" type="slidenum">
              <a:rPr lang="en-US" smtClean="0"/>
              <a:pPr algn="l"/>
              <a:t>‹#›</a:t>
            </a:fld>
            <a:endParaRPr lang="en-US" dirty="0"/>
          </a:p>
        </p:txBody>
      </p:sp>
      <p:sp>
        <p:nvSpPr>
          <p:cNvPr id="9" name="Title Placeholder 9"/>
          <p:cNvSpPr>
            <a:spLocks noGrp="1"/>
          </p:cNvSpPr>
          <p:nvPr>
            <p:ph type="title"/>
          </p:nvPr>
        </p:nvSpPr>
        <p:spPr>
          <a:xfrm>
            <a:off x="1044602" y="1127798"/>
            <a:ext cx="7012582" cy="843478"/>
          </a:xfrm>
          <a:prstGeom prst="rect">
            <a:avLst/>
          </a:prstGeom>
        </p:spPr>
        <p:txBody>
          <a:bodyPr vert="horz" lIns="91440" tIns="45720" rIns="91440" bIns="45720" rtlCol="0" anchor="ctr">
            <a:normAutofit/>
          </a:bodyPr>
          <a:lstStyle/>
          <a:p>
            <a:r>
              <a:rPr lang="en-GB" dirty="0" smtClean="0"/>
              <a:t>Slide title style</a:t>
            </a:r>
            <a:endParaRPr lang="en-US" dirty="0"/>
          </a:p>
        </p:txBody>
      </p:sp>
      <p:sp>
        <p:nvSpPr>
          <p:cNvPr id="10" name="Text Placeholder 10"/>
          <p:cNvSpPr>
            <a:spLocks noGrp="1"/>
          </p:cNvSpPr>
          <p:nvPr>
            <p:ph idx="1" hasCustomPrompt="1"/>
          </p:nvPr>
        </p:nvSpPr>
        <p:spPr>
          <a:xfrm>
            <a:off x="1044602" y="5297802"/>
            <a:ext cx="7012582" cy="828361"/>
          </a:xfrm>
          <a:prstGeom prst="rect">
            <a:avLst/>
          </a:prstGeom>
        </p:spPr>
        <p:txBody>
          <a:bodyPr vert="horz" lIns="91440" tIns="45720" rIns="91440" bIns="45720" rtlCol="0">
            <a:normAutofit/>
          </a:bodyPr>
          <a:lstStyle/>
          <a:p>
            <a:pPr lvl="4"/>
            <a:r>
              <a:rPr lang="en-GB" dirty="0" smtClean="0"/>
              <a:t>Small text</a:t>
            </a:r>
            <a:endParaRPr lang="en-US" dirty="0"/>
          </a:p>
        </p:txBody>
      </p:sp>
      <p:sp>
        <p:nvSpPr>
          <p:cNvPr id="12" name="Picture Placeholder 11"/>
          <p:cNvSpPr>
            <a:spLocks noGrp="1"/>
          </p:cNvSpPr>
          <p:nvPr>
            <p:ph type="pic" sz="quarter" idx="13"/>
          </p:nvPr>
        </p:nvSpPr>
        <p:spPr>
          <a:xfrm>
            <a:off x="1044575" y="2056571"/>
            <a:ext cx="7011988" cy="3109154"/>
          </a:xfrm>
        </p:spPr>
        <p:txBody>
          <a:bodyPr/>
          <a:lstStyle/>
          <a:p>
            <a:endParaRPr lang="en-US"/>
          </a:p>
        </p:txBody>
      </p:sp>
    </p:spTree>
    <p:extLst>
      <p:ext uri="{BB962C8B-B14F-4D97-AF65-F5344CB8AC3E}">
        <p14:creationId xmlns:p14="http://schemas.microsoft.com/office/powerpoint/2010/main" val="1327380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Copyright Rachel Leach </a:t>
            </a:r>
            <a:endParaRPr lang="en-US" dirty="0"/>
          </a:p>
        </p:txBody>
      </p:sp>
      <p:sp>
        <p:nvSpPr>
          <p:cNvPr id="5" name="Slide Number Placeholder 4"/>
          <p:cNvSpPr>
            <a:spLocks noGrp="1"/>
          </p:cNvSpPr>
          <p:nvPr>
            <p:ph type="sldNum" sz="quarter" idx="12"/>
          </p:nvPr>
        </p:nvSpPr>
        <p:spPr/>
        <p:txBody>
          <a:bodyPr/>
          <a:lstStyle/>
          <a:p>
            <a:pPr algn="l"/>
            <a:fld id="{FCCA3061-2AE2-5E4F-A955-D3D92C168D6F}" type="slidenum">
              <a:rPr lang="en-US" smtClean="0"/>
              <a:pPr algn="l"/>
              <a:t>‹#›</a:t>
            </a:fld>
            <a:endParaRPr lang="en-US" dirty="0"/>
          </a:p>
        </p:txBody>
      </p:sp>
      <p:sp>
        <p:nvSpPr>
          <p:cNvPr id="6" name="Title Placeholder 9"/>
          <p:cNvSpPr>
            <a:spLocks noGrp="1"/>
          </p:cNvSpPr>
          <p:nvPr>
            <p:ph type="title"/>
          </p:nvPr>
        </p:nvSpPr>
        <p:spPr>
          <a:xfrm>
            <a:off x="1074589" y="1228618"/>
            <a:ext cx="7012582" cy="937442"/>
          </a:xfrm>
          <a:prstGeom prst="rect">
            <a:avLst/>
          </a:prstGeom>
        </p:spPr>
        <p:txBody>
          <a:bodyPr vert="horz" lIns="91440" tIns="45720" rIns="91440" bIns="45720" rtlCol="0" anchor="ctr">
            <a:normAutofit/>
          </a:bodyPr>
          <a:lstStyle/>
          <a:p>
            <a:r>
              <a:rPr lang="en-GB" dirty="0" smtClean="0"/>
              <a:t>Slide title style</a:t>
            </a:r>
            <a:endParaRPr lang="en-US" dirty="0"/>
          </a:p>
        </p:txBody>
      </p:sp>
      <p:sp>
        <p:nvSpPr>
          <p:cNvPr id="9" name="Media Placeholder 8"/>
          <p:cNvSpPr>
            <a:spLocks noGrp="1"/>
          </p:cNvSpPr>
          <p:nvPr>
            <p:ph type="media" sz="quarter" idx="13"/>
          </p:nvPr>
        </p:nvSpPr>
        <p:spPr>
          <a:xfrm>
            <a:off x="1074738" y="2425700"/>
            <a:ext cx="7011987" cy="3697288"/>
          </a:xfrm>
        </p:spPr>
        <p:txBody>
          <a:bodyPr/>
          <a:lstStyle/>
          <a:p>
            <a:endParaRPr lang="en-US"/>
          </a:p>
        </p:txBody>
      </p:sp>
    </p:spTree>
    <p:extLst>
      <p:ext uri="{BB962C8B-B14F-4D97-AF65-F5344CB8AC3E}">
        <p14:creationId xmlns:p14="http://schemas.microsoft.com/office/powerpoint/2010/main" val="3489055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Copyright Rachel Leach </a:t>
            </a:r>
            <a:endParaRPr lang="en-US" dirty="0"/>
          </a:p>
        </p:txBody>
      </p:sp>
      <p:sp>
        <p:nvSpPr>
          <p:cNvPr id="5" name="Slide Number Placeholder 4"/>
          <p:cNvSpPr>
            <a:spLocks noGrp="1"/>
          </p:cNvSpPr>
          <p:nvPr>
            <p:ph type="sldNum" sz="quarter" idx="12"/>
          </p:nvPr>
        </p:nvSpPr>
        <p:spPr/>
        <p:txBody>
          <a:bodyPr/>
          <a:lstStyle/>
          <a:p>
            <a:pPr algn="l"/>
            <a:fld id="{FCCA3061-2AE2-5E4F-A955-D3D92C168D6F}" type="slidenum">
              <a:rPr lang="en-US" smtClean="0"/>
              <a:pPr algn="l"/>
              <a:t>‹#›</a:t>
            </a:fld>
            <a:endParaRPr lang="en-US" dirty="0"/>
          </a:p>
        </p:txBody>
      </p:sp>
      <p:sp>
        <p:nvSpPr>
          <p:cNvPr id="8" name="Title Placeholder 9"/>
          <p:cNvSpPr>
            <a:spLocks noGrp="1"/>
          </p:cNvSpPr>
          <p:nvPr>
            <p:ph type="title" hasCustomPrompt="1"/>
          </p:nvPr>
        </p:nvSpPr>
        <p:spPr>
          <a:xfrm>
            <a:off x="1074589" y="1228618"/>
            <a:ext cx="7012582" cy="937442"/>
          </a:xfrm>
          <a:prstGeom prst="rect">
            <a:avLst/>
          </a:prstGeom>
        </p:spPr>
        <p:txBody>
          <a:bodyPr vert="horz" lIns="91440" tIns="45720" rIns="91440" bIns="45720" rtlCol="0" anchor="ctr">
            <a:normAutofit/>
          </a:bodyPr>
          <a:lstStyle/>
          <a:p>
            <a:r>
              <a:rPr lang="en-GB" dirty="0" smtClean="0"/>
              <a:t>Glossary</a:t>
            </a:r>
            <a:endParaRPr lang="en-US" dirty="0"/>
          </a:p>
        </p:txBody>
      </p:sp>
      <p:sp>
        <p:nvSpPr>
          <p:cNvPr id="7" name="Table Placeholder 6"/>
          <p:cNvSpPr>
            <a:spLocks noGrp="1"/>
          </p:cNvSpPr>
          <p:nvPr>
            <p:ph type="tbl" sz="quarter" idx="13"/>
          </p:nvPr>
        </p:nvSpPr>
        <p:spPr>
          <a:xfrm>
            <a:off x="1074738" y="2482850"/>
            <a:ext cx="7011987" cy="3743325"/>
          </a:xfrm>
        </p:spPr>
        <p:txBody>
          <a:bodyPr/>
          <a:lstStyle/>
          <a:p>
            <a:endParaRPr lang="en-US"/>
          </a:p>
        </p:txBody>
      </p:sp>
    </p:spTree>
    <p:extLst>
      <p:ext uri="{BB962C8B-B14F-4D97-AF65-F5344CB8AC3E}">
        <p14:creationId xmlns:p14="http://schemas.microsoft.com/office/powerpoint/2010/main" val="2598572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Copyright Rachel Leach </a:t>
            </a:r>
            <a:endParaRPr lang="en-US" dirty="0"/>
          </a:p>
        </p:txBody>
      </p:sp>
      <p:sp>
        <p:nvSpPr>
          <p:cNvPr id="5" name="Slide Number Placeholder 4"/>
          <p:cNvSpPr>
            <a:spLocks noGrp="1"/>
          </p:cNvSpPr>
          <p:nvPr>
            <p:ph type="sldNum" sz="quarter" idx="12"/>
          </p:nvPr>
        </p:nvSpPr>
        <p:spPr/>
        <p:txBody>
          <a:bodyPr/>
          <a:lstStyle/>
          <a:p>
            <a:pPr algn="l"/>
            <a:fld id="{FCCA3061-2AE2-5E4F-A955-D3D92C168D6F}" type="slidenum">
              <a:rPr lang="en-US" smtClean="0"/>
              <a:pPr algn="l"/>
              <a:t>‹#›</a:t>
            </a:fld>
            <a:endParaRPr lang="en-US" dirty="0"/>
          </a:p>
        </p:txBody>
      </p:sp>
      <p:sp>
        <p:nvSpPr>
          <p:cNvPr id="8" name="Rectangle 7"/>
          <p:cNvSpPr/>
          <p:nvPr userDrawn="1"/>
        </p:nvSpPr>
        <p:spPr>
          <a:xfrm flipV="1">
            <a:off x="1044602" y="1971276"/>
            <a:ext cx="7012582" cy="94772"/>
          </a:xfrm>
          <a:prstGeom prst="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Placeholder 9"/>
          <p:cNvSpPr>
            <a:spLocks noGrp="1"/>
          </p:cNvSpPr>
          <p:nvPr>
            <p:ph type="title" hasCustomPrompt="1"/>
          </p:nvPr>
        </p:nvSpPr>
        <p:spPr>
          <a:xfrm>
            <a:off x="1044602" y="1127798"/>
            <a:ext cx="7012582" cy="843478"/>
          </a:xfrm>
          <a:prstGeom prst="rect">
            <a:avLst/>
          </a:prstGeom>
        </p:spPr>
        <p:txBody>
          <a:bodyPr vert="horz" lIns="91440" tIns="45720" rIns="91440" bIns="45720" rtlCol="0" anchor="ctr">
            <a:normAutofit/>
          </a:bodyPr>
          <a:lstStyle/>
          <a:p>
            <a:r>
              <a:rPr lang="en-GB" dirty="0" smtClean="0"/>
              <a:t>Lesson outcomes</a:t>
            </a:r>
            <a:endParaRPr lang="en-US" dirty="0"/>
          </a:p>
        </p:txBody>
      </p:sp>
      <p:sp>
        <p:nvSpPr>
          <p:cNvPr id="10" name="Text Placeholder 10"/>
          <p:cNvSpPr>
            <a:spLocks noGrp="1"/>
          </p:cNvSpPr>
          <p:nvPr>
            <p:ph type="body" idx="1" hasCustomPrompt="1"/>
          </p:nvPr>
        </p:nvSpPr>
        <p:spPr>
          <a:xfrm>
            <a:off x="1044602" y="2217686"/>
            <a:ext cx="7012582" cy="3908478"/>
          </a:xfrm>
          <a:prstGeom prst="rect">
            <a:avLst/>
          </a:prstGeom>
        </p:spPr>
        <p:txBody>
          <a:bodyPr vert="horz" lIns="91440" tIns="45720" rIns="91440" bIns="45720" rtlCol="0">
            <a:normAutofit/>
          </a:bodyPr>
          <a:lstStyle>
            <a:lvl3pPr marL="342900" marR="0" indent="-342900" algn="l" defTabSz="457200" rtl="0" eaLnBrk="1" fontAlgn="auto" latinLnBrk="0" hangingPunct="1">
              <a:lnSpc>
                <a:spcPct val="100000"/>
              </a:lnSpc>
              <a:spcBef>
                <a:spcPct val="20000"/>
              </a:spcBef>
              <a:spcAft>
                <a:spcPts val="0"/>
              </a:spcAft>
              <a:buClrTx/>
              <a:buSzTx/>
              <a:buFont typeface="Wingdings" charset="2"/>
              <a:buChar char="§"/>
              <a:tabLst/>
              <a:defRPr/>
            </a:lvl3pPr>
          </a:lstStyle>
          <a:p>
            <a:pPr lvl="2"/>
            <a:r>
              <a:rPr lang="en-GB" dirty="0" smtClean="0"/>
              <a:t>Bullet point style</a:t>
            </a:r>
          </a:p>
          <a:p>
            <a:pPr marL="342900" marR="0" lvl="2" indent="-342900" algn="l" defTabSz="457200" rtl="0" eaLnBrk="1" fontAlgn="auto" latinLnBrk="0" hangingPunct="1">
              <a:lnSpc>
                <a:spcPct val="100000"/>
              </a:lnSpc>
              <a:spcBef>
                <a:spcPct val="20000"/>
              </a:spcBef>
              <a:spcAft>
                <a:spcPts val="0"/>
              </a:spcAft>
              <a:buClrTx/>
              <a:buSzTx/>
              <a:buFont typeface="Wingdings" charset="2"/>
              <a:buChar char="§"/>
              <a:tabLst/>
              <a:defRPr/>
            </a:pPr>
            <a:r>
              <a:rPr lang="en-GB" dirty="0" smtClean="0"/>
              <a:t>Bullet point style</a:t>
            </a:r>
          </a:p>
          <a:p>
            <a:pPr marL="342900" marR="0" lvl="2" indent="-342900" algn="l" defTabSz="457200" rtl="0" eaLnBrk="1" fontAlgn="auto" latinLnBrk="0" hangingPunct="1">
              <a:lnSpc>
                <a:spcPct val="100000"/>
              </a:lnSpc>
              <a:spcBef>
                <a:spcPct val="20000"/>
              </a:spcBef>
              <a:spcAft>
                <a:spcPts val="0"/>
              </a:spcAft>
              <a:buClrTx/>
              <a:buSzTx/>
              <a:buFont typeface="Wingdings" charset="2"/>
              <a:buChar char="§"/>
              <a:tabLst/>
              <a:defRPr/>
            </a:pPr>
            <a:r>
              <a:rPr lang="en-GB" dirty="0" smtClean="0"/>
              <a:t>Bullet point style</a:t>
            </a:r>
          </a:p>
          <a:p>
            <a:pPr marL="342900" marR="0" lvl="2" indent="-342900" algn="l" defTabSz="457200" rtl="0" eaLnBrk="1" fontAlgn="auto" latinLnBrk="0" hangingPunct="1">
              <a:lnSpc>
                <a:spcPct val="100000"/>
              </a:lnSpc>
              <a:spcBef>
                <a:spcPct val="20000"/>
              </a:spcBef>
              <a:spcAft>
                <a:spcPts val="0"/>
              </a:spcAft>
              <a:buClrTx/>
              <a:buSzTx/>
              <a:buFont typeface="Wingdings" charset="2"/>
              <a:buChar char="§"/>
              <a:tabLst/>
              <a:defRPr/>
            </a:pPr>
            <a:r>
              <a:rPr lang="en-GB" dirty="0" smtClean="0"/>
              <a:t>Bullet point style</a:t>
            </a:r>
          </a:p>
          <a:p>
            <a:pPr marL="342900" marR="0" lvl="2" indent="-342900" algn="l" defTabSz="457200" rtl="0" eaLnBrk="1" fontAlgn="auto" latinLnBrk="0" hangingPunct="1">
              <a:lnSpc>
                <a:spcPct val="100000"/>
              </a:lnSpc>
              <a:spcBef>
                <a:spcPct val="20000"/>
              </a:spcBef>
              <a:spcAft>
                <a:spcPts val="0"/>
              </a:spcAft>
              <a:buClrTx/>
              <a:buSzTx/>
              <a:buFont typeface="Wingdings" charset="2"/>
              <a:buChar char="§"/>
              <a:tabLst/>
              <a:defRPr/>
            </a:pPr>
            <a:r>
              <a:rPr lang="en-GB" dirty="0" smtClean="0"/>
              <a:t>Bullet point style</a:t>
            </a:r>
          </a:p>
          <a:p>
            <a:pPr lvl="2"/>
            <a:endParaRPr lang="en-GB" dirty="0" smtClean="0"/>
          </a:p>
        </p:txBody>
      </p:sp>
    </p:spTree>
    <p:extLst>
      <p:ext uri="{BB962C8B-B14F-4D97-AF65-F5344CB8AC3E}">
        <p14:creationId xmlns:p14="http://schemas.microsoft.com/office/powerpoint/2010/main" val="24836307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4.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2.emf"/><Relationship Id="rId5" Type="http://schemas.openxmlformats.org/officeDocument/2006/relationships/slideLayout" Target="../slideLayouts/slideLayout6.xml"/><Relationship Id="rId10" Type="http://schemas.openxmlformats.org/officeDocument/2006/relationships/image" Target="../media/image1.emf"/><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F4C99"/>
        </a:solidFill>
        <a:effectLst/>
      </p:bgPr>
    </p:bg>
    <p:spTree>
      <p:nvGrpSpPr>
        <p:cNvPr id="1" name=""/>
        <p:cNvGrpSpPr/>
        <p:nvPr/>
      </p:nvGrpSpPr>
      <p:grpSpPr>
        <a:xfrm>
          <a:off x="0" y="0"/>
          <a:ext cx="0" cy="0"/>
          <a:chOff x="0" y="0"/>
          <a:chExt cx="0" cy="0"/>
        </a:xfrm>
      </p:grpSpPr>
      <p:sp>
        <p:nvSpPr>
          <p:cNvPr id="7" name="Right Triangle 6"/>
          <p:cNvSpPr/>
          <p:nvPr/>
        </p:nvSpPr>
        <p:spPr>
          <a:xfrm flipH="1">
            <a:off x="7862957" y="4538870"/>
            <a:ext cx="1281043" cy="2319130"/>
          </a:xfrm>
          <a:prstGeom prst="r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ight Triangle 7"/>
          <p:cNvSpPr/>
          <p:nvPr/>
        </p:nvSpPr>
        <p:spPr>
          <a:xfrm rot="10800000" flipH="1">
            <a:off x="0" y="0"/>
            <a:ext cx="1281043" cy="2319130"/>
          </a:xfrm>
          <a:prstGeom prst="rtTriangle">
            <a:avLst/>
          </a:prstGeom>
          <a:solidFill>
            <a:srgbClr val="FFD50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stretch>
            <a:fillRect/>
          </a:stretch>
        </p:blipFill>
        <p:spPr>
          <a:xfrm>
            <a:off x="-274545" y="-185036"/>
            <a:ext cx="2125550" cy="2673324"/>
          </a:xfrm>
          <a:prstGeom prst="rect">
            <a:avLst/>
          </a:prstGeom>
        </p:spPr>
      </p:pic>
      <p:pic>
        <p:nvPicPr>
          <p:cNvPr id="10" name="Picture 9"/>
          <p:cNvPicPr>
            <a:picLocks noChangeAspect="1"/>
          </p:cNvPicPr>
          <p:nvPr/>
        </p:nvPicPr>
        <p:blipFill>
          <a:blip r:embed="rId4"/>
          <a:stretch>
            <a:fillRect/>
          </a:stretch>
        </p:blipFill>
        <p:spPr>
          <a:xfrm>
            <a:off x="7553423" y="4129443"/>
            <a:ext cx="1688898" cy="2728557"/>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4856" y="918812"/>
            <a:ext cx="5502513" cy="461104"/>
          </a:xfrm>
          <a:prstGeom prst="rect">
            <a:avLst/>
          </a:prstGeom>
        </p:spPr>
      </p:pic>
    </p:spTree>
    <p:extLst>
      <p:ext uri="{BB962C8B-B14F-4D97-AF65-F5344CB8AC3E}">
        <p14:creationId xmlns:p14="http://schemas.microsoft.com/office/powerpoint/2010/main" val="2178718544"/>
      </p:ext>
    </p:extLst>
  </p:cSld>
  <p:clrMap bg1="dk1" tx1="lt1" bg2="dk2" tx2="lt2" accent1="accent1" accent2="accent2" accent3="accent3" accent4="accent4" accent5="accent5" accent6="accent6" hlink="hlink" folHlink="folHlink"/>
  <p:sldLayoutIdLst>
    <p:sldLayoutId id="2147483660" r:id="rId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0"/>
          <a:stretch>
            <a:fillRect/>
          </a:stretch>
        </p:blipFill>
        <p:spPr>
          <a:xfrm>
            <a:off x="-816454" y="-734410"/>
            <a:ext cx="2701478" cy="3397674"/>
          </a:xfrm>
          <a:prstGeom prst="rect">
            <a:avLst/>
          </a:prstGeom>
        </p:spPr>
      </p:pic>
      <p:pic>
        <p:nvPicPr>
          <p:cNvPr id="8" name="Picture 7"/>
          <p:cNvPicPr>
            <a:picLocks noChangeAspect="1"/>
          </p:cNvPicPr>
          <p:nvPr/>
        </p:nvPicPr>
        <p:blipFill>
          <a:blip r:embed="rId11"/>
          <a:stretch>
            <a:fillRect/>
          </a:stretch>
        </p:blipFill>
        <p:spPr>
          <a:xfrm>
            <a:off x="7430207" y="4372356"/>
            <a:ext cx="2171111" cy="3507613"/>
          </a:xfrm>
          <a:prstGeom prst="rect">
            <a:avLst/>
          </a:prstGeom>
        </p:spPr>
      </p:pic>
      <p:sp>
        <p:nvSpPr>
          <p:cNvPr id="10" name="Title Placeholder 9"/>
          <p:cNvSpPr>
            <a:spLocks noGrp="1"/>
          </p:cNvSpPr>
          <p:nvPr>
            <p:ph type="title"/>
          </p:nvPr>
        </p:nvSpPr>
        <p:spPr>
          <a:xfrm>
            <a:off x="1044602" y="1127798"/>
            <a:ext cx="7012582" cy="843478"/>
          </a:xfrm>
          <a:prstGeom prst="rect">
            <a:avLst/>
          </a:prstGeom>
        </p:spPr>
        <p:txBody>
          <a:bodyPr vert="horz" lIns="91440" tIns="45720" rIns="91440" bIns="45720" rtlCol="0" anchor="ctr">
            <a:normAutofit/>
          </a:bodyPr>
          <a:lstStyle/>
          <a:p>
            <a:r>
              <a:rPr lang="en-GB" dirty="0" smtClean="0"/>
              <a:t>Slide title style</a:t>
            </a:r>
            <a:endParaRPr lang="en-US" dirty="0"/>
          </a:p>
        </p:txBody>
      </p:sp>
      <p:sp>
        <p:nvSpPr>
          <p:cNvPr id="11" name="Text Placeholder 10"/>
          <p:cNvSpPr>
            <a:spLocks noGrp="1"/>
          </p:cNvSpPr>
          <p:nvPr>
            <p:ph type="body" idx="1"/>
          </p:nvPr>
        </p:nvSpPr>
        <p:spPr>
          <a:xfrm>
            <a:off x="1044602" y="2217686"/>
            <a:ext cx="7012582" cy="3908478"/>
          </a:xfrm>
          <a:prstGeom prst="rect">
            <a:avLst/>
          </a:prstGeom>
        </p:spPr>
        <p:txBody>
          <a:bodyPr vert="horz" lIns="91440" tIns="45720" rIns="91440" bIns="45720" rtlCol="0">
            <a:normAutofit/>
          </a:bodyPr>
          <a:lstStyle/>
          <a:p>
            <a:pPr lvl="1"/>
            <a:r>
              <a:rPr lang="en-GB" dirty="0" smtClean="0"/>
              <a:t>Main text style</a:t>
            </a:r>
          </a:p>
          <a:p>
            <a:pPr lvl="2"/>
            <a:r>
              <a:rPr lang="en-GB" dirty="0" smtClean="0"/>
              <a:t>Bullet point style</a:t>
            </a:r>
          </a:p>
          <a:p>
            <a:pPr lvl="3"/>
            <a:r>
              <a:rPr lang="en-GB" dirty="0" smtClean="0"/>
              <a:t>Small text bold</a:t>
            </a:r>
          </a:p>
          <a:p>
            <a:pPr lvl="4"/>
            <a:r>
              <a:rPr lang="en-GB" dirty="0" smtClean="0"/>
              <a:t>Small text</a:t>
            </a:r>
            <a:endParaRPr lang="en-US" dirty="0"/>
          </a:p>
        </p:txBody>
      </p:sp>
      <p:sp>
        <p:nvSpPr>
          <p:cNvPr id="12" name="Date Placeholder 11"/>
          <p:cNvSpPr>
            <a:spLocks noGrp="1"/>
          </p:cNvSpPr>
          <p:nvPr>
            <p:ph type="dt" sz="half" idx="2"/>
          </p:nvPr>
        </p:nvSpPr>
        <p:spPr>
          <a:xfrm>
            <a:off x="1044603" y="6356350"/>
            <a:ext cx="1891632" cy="365125"/>
          </a:xfrm>
          <a:prstGeom prst="rect">
            <a:avLst/>
          </a:prstGeom>
        </p:spPr>
        <p:txBody>
          <a:bodyPr vert="horz" lIns="91440" tIns="45720" rIns="91440" bIns="45720" rtlCol="0" anchor="ctr"/>
          <a:lstStyle>
            <a:lvl1pPr algn="r">
              <a:defRPr sz="900">
                <a:solidFill>
                  <a:schemeClr val="bg1">
                    <a:lumMod val="75000"/>
                  </a:schemeClr>
                </a:solidFill>
              </a:defRPr>
            </a:lvl1pPr>
          </a:lstStyle>
          <a:p>
            <a:endParaRPr lang="en-US" dirty="0" smtClean="0"/>
          </a:p>
        </p:txBody>
      </p:sp>
      <p:sp>
        <p:nvSpPr>
          <p:cNvPr id="13" name="Footer Placeholder 12"/>
          <p:cNvSpPr>
            <a:spLocks noGrp="1"/>
          </p:cNvSpPr>
          <p:nvPr>
            <p:ph type="ftr" sz="quarter" idx="3"/>
          </p:nvPr>
        </p:nvSpPr>
        <p:spPr>
          <a:xfrm>
            <a:off x="3094213" y="6356350"/>
            <a:ext cx="2895600" cy="365125"/>
          </a:xfrm>
          <a:prstGeom prst="rect">
            <a:avLst/>
          </a:prstGeom>
        </p:spPr>
        <p:txBody>
          <a:bodyPr vert="horz" lIns="91440" tIns="45720" rIns="91440" bIns="45720" rtlCol="0" anchor="ctr"/>
          <a:lstStyle>
            <a:lvl1pPr algn="ctr">
              <a:defRPr lang="en-US" sz="900" smtClean="0">
                <a:solidFill>
                  <a:schemeClr val="bg1">
                    <a:lumMod val="75000"/>
                  </a:schemeClr>
                </a:solidFill>
                <a:latin typeface="+mn-lt"/>
              </a:defRPr>
            </a:lvl1pPr>
          </a:lstStyle>
          <a:p>
            <a:r>
              <a:rPr lang="en-US" dirty="0" smtClean="0"/>
              <a:t>Copyright Rachel Leach </a:t>
            </a:r>
            <a:endParaRPr lang="en-US" dirty="0"/>
          </a:p>
        </p:txBody>
      </p:sp>
      <p:sp>
        <p:nvSpPr>
          <p:cNvPr id="14" name="Slide Number Placeholder 13"/>
          <p:cNvSpPr>
            <a:spLocks noGrp="1"/>
          </p:cNvSpPr>
          <p:nvPr>
            <p:ph type="sldNum" sz="quarter" idx="4"/>
          </p:nvPr>
        </p:nvSpPr>
        <p:spPr>
          <a:xfrm>
            <a:off x="6160003" y="6356350"/>
            <a:ext cx="1897181" cy="365125"/>
          </a:xfrm>
          <a:prstGeom prst="rect">
            <a:avLst/>
          </a:prstGeom>
        </p:spPr>
        <p:txBody>
          <a:bodyPr vert="horz" lIns="91440" tIns="45720" rIns="91440" bIns="45720" rtlCol="0" anchor="ctr"/>
          <a:lstStyle>
            <a:lvl1pPr algn="r">
              <a:defRPr sz="900">
                <a:solidFill>
                  <a:schemeClr val="bg1">
                    <a:lumMod val="75000"/>
                  </a:schemeClr>
                </a:solidFill>
                <a:latin typeface="+mn-lt"/>
                <a:cs typeface="Gill Sans"/>
              </a:defRPr>
            </a:lvl1pPr>
          </a:lstStyle>
          <a:p>
            <a:pPr algn="l"/>
            <a:fld id="{FCCA3061-2AE2-5E4F-A955-D3D92C168D6F}" type="slidenum">
              <a:rPr lang="en-US" smtClean="0"/>
              <a:pPr algn="l"/>
              <a:t>‹#›</a:t>
            </a:fld>
            <a:endParaRPr lang="en-US" dirty="0"/>
          </a:p>
        </p:txBody>
      </p:sp>
      <p:pic>
        <p:nvPicPr>
          <p:cNvPr id="15" name="Picture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360048" y="504670"/>
            <a:ext cx="4381690" cy="367180"/>
          </a:xfrm>
          <a:prstGeom prst="rect">
            <a:avLst/>
          </a:prstGeom>
        </p:spPr>
      </p:pic>
    </p:spTree>
    <p:extLst>
      <p:ext uri="{BB962C8B-B14F-4D97-AF65-F5344CB8AC3E}">
        <p14:creationId xmlns:p14="http://schemas.microsoft.com/office/powerpoint/2010/main" val="454635063"/>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2" r:id="rId3"/>
    <p:sldLayoutId id="2147483655" r:id="rId4"/>
    <p:sldLayoutId id="2147483658" r:id="rId5"/>
    <p:sldLayoutId id="2147483661" r:id="rId6"/>
    <p:sldLayoutId id="2147483656" r:id="rId7"/>
    <p:sldLayoutId id="2147483657" r:id="rId8"/>
  </p:sldLayoutIdLst>
  <p:hf hdr="0"/>
  <p:txStyles>
    <p:titleStyle>
      <a:lvl1pPr algn="l" defTabSz="457200" rtl="0" eaLnBrk="1" latinLnBrk="0" hangingPunct="1">
        <a:spcBef>
          <a:spcPct val="0"/>
        </a:spcBef>
        <a:buNone/>
        <a:defRPr sz="3200" b="1" i="0" kern="1200" baseline="0">
          <a:solidFill>
            <a:schemeClr val="tx1"/>
          </a:solidFill>
          <a:latin typeface="+mj-lt"/>
          <a:ea typeface="+mj-ea"/>
          <a:cs typeface="+mj-cs"/>
        </a:defRPr>
      </a:lvl1pPr>
    </p:titleStyle>
    <p:bodyStyle>
      <a:lvl1pPr marL="0" indent="0" algn="l" defTabSz="457200" rtl="0" eaLnBrk="1" latinLnBrk="0" hangingPunct="1">
        <a:spcBef>
          <a:spcPct val="20000"/>
        </a:spcBef>
        <a:buFontTx/>
        <a:buNone/>
        <a:defRPr sz="2800" b="1" i="0" kern="1200" baseline="0">
          <a:solidFill>
            <a:schemeClr val="tx1"/>
          </a:solidFill>
          <a:latin typeface="+mj-lt"/>
          <a:ea typeface="+mn-ea"/>
          <a:cs typeface="Calibre Semibold"/>
        </a:defRPr>
      </a:lvl1pPr>
      <a:lvl2pPr marL="0" indent="0" algn="l" defTabSz="457200" rtl="0" eaLnBrk="1" latinLnBrk="0" hangingPunct="1">
        <a:spcBef>
          <a:spcPct val="20000"/>
        </a:spcBef>
        <a:buFontTx/>
        <a:buNone/>
        <a:defRPr sz="2400" b="0" i="0" kern="1200" baseline="0">
          <a:solidFill>
            <a:schemeClr val="tx1"/>
          </a:solidFill>
          <a:latin typeface="+mn-lt"/>
          <a:ea typeface="+mn-ea"/>
          <a:cs typeface="Calibre Regular"/>
        </a:defRPr>
      </a:lvl2pPr>
      <a:lvl3pPr marL="342900" indent="-342900" algn="l" defTabSz="457200" rtl="0" eaLnBrk="1" latinLnBrk="0" hangingPunct="1">
        <a:spcBef>
          <a:spcPct val="20000"/>
        </a:spcBef>
        <a:buFont typeface="Wingdings" charset="2"/>
        <a:buChar char="§"/>
        <a:defRPr sz="2400" b="0" i="0" kern="1200" baseline="0">
          <a:solidFill>
            <a:schemeClr val="tx1"/>
          </a:solidFill>
          <a:latin typeface="+mn-lt"/>
          <a:ea typeface="+mn-ea"/>
          <a:cs typeface="Calibre Regular"/>
        </a:defRPr>
      </a:lvl3pPr>
      <a:lvl4pPr marL="0" indent="0" algn="l" defTabSz="457200" rtl="0" eaLnBrk="1" latinLnBrk="0" hangingPunct="1">
        <a:spcBef>
          <a:spcPct val="20000"/>
        </a:spcBef>
        <a:buFontTx/>
        <a:buNone/>
        <a:defRPr sz="1600" b="1" i="0" kern="1200" baseline="0">
          <a:solidFill>
            <a:schemeClr val="tx1"/>
          </a:solidFill>
          <a:latin typeface="+mj-lt"/>
          <a:ea typeface="+mn-ea"/>
          <a:cs typeface="Calibre Regular"/>
        </a:defRPr>
      </a:lvl4pPr>
      <a:lvl5pPr marL="0" indent="0" algn="l" defTabSz="457200" rtl="0" eaLnBrk="1" latinLnBrk="0" hangingPunct="1">
        <a:spcBef>
          <a:spcPct val="20000"/>
        </a:spcBef>
        <a:buFontTx/>
        <a:buNone/>
        <a:defRPr sz="1600" b="0" i="0" kern="1200" baseline="0">
          <a:solidFill>
            <a:schemeClr val="tx1"/>
          </a:solidFill>
          <a:latin typeface="+mn-lt"/>
          <a:ea typeface="+mn-ea"/>
          <a:cs typeface="Calibre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t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ti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bbc.co.uk/programmes/p02b5dmz"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251684" y="2019684"/>
            <a:ext cx="7024687" cy="712787"/>
          </a:xfrm>
        </p:spPr>
        <p:txBody>
          <a:bodyPr/>
          <a:lstStyle/>
          <a:p>
            <a:pPr algn="ctr"/>
            <a:r>
              <a:rPr lang="en-GB" sz="4400" dirty="0"/>
              <a:t>Wolfgang Amadeus Mozart</a:t>
            </a:r>
            <a:endParaRPr lang="en-US" dirty="0"/>
          </a:p>
        </p:txBody>
      </p:sp>
      <p:sp>
        <p:nvSpPr>
          <p:cNvPr id="3" name="Text Placeholder 2"/>
          <p:cNvSpPr>
            <a:spLocks noGrp="1"/>
          </p:cNvSpPr>
          <p:nvPr>
            <p:ph type="body" sz="quarter" idx="14"/>
          </p:nvPr>
        </p:nvSpPr>
        <p:spPr>
          <a:xfrm>
            <a:off x="1114032" y="2850482"/>
            <a:ext cx="7023100" cy="1370012"/>
          </a:xfrm>
        </p:spPr>
        <p:txBody>
          <a:bodyPr/>
          <a:lstStyle/>
          <a:p>
            <a:pPr algn="ctr"/>
            <a:r>
              <a:rPr lang="en-GB" dirty="0"/>
              <a:t>Horn Concerto No 4, </a:t>
            </a:r>
            <a:r>
              <a:rPr lang="en-GB" dirty="0" err="1"/>
              <a:t>Mvt</a:t>
            </a:r>
            <a:r>
              <a:rPr lang="en-GB" dirty="0"/>
              <a:t> 3 </a:t>
            </a:r>
            <a:endParaRPr lang="en-GB" dirty="0" smtClean="0"/>
          </a:p>
          <a:p>
            <a:pPr algn="ctr"/>
            <a:endParaRPr lang="en-US" sz="4000" dirty="0" smtClean="0"/>
          </a:p>
          <a:p>
            <a:pPr algn="ctr"/>
            <a:r>
              <a:rPr lang="en-US" sz="2400" dirty="0" smtClean="0"/>
              <a:t>Primary classroom </a:t>
            </a:r>
            <a:r>
              <a:rPr lang="en-US" sz="2400" dirty="0"/>
              <a:t>l</a:t>
            </a:r>
            <a:r>
              <a:rPr lang="en-US" sz="2400" dirty="0" smtClean="0"/>
              <a:t>esson </a:t>
            </a:r>
            <a:r>
              <a:rPr lang="en-US" sz="2400" dirty="0"/>
              <a:t>p</a:t>
            </a:r>
            <a:r>
              <a:rPr lang="en-US" sz="2400" dirty="0" smtClean="0"/>
              <a:t>lan</a:t>
            </a:r>
            <a:endParaRPr lang="en-US" sz="2400" dirty="0"/>
          </a:p>
        </p:txBody>
      </p:sp>
      <p:sp>
        <p:nvSpPr>
          <p:cNvPr id="4" name="Text Placeholder 3"/>
          <p:cNvSpPr>
            <a:spLocks noGrp="1"/>
          </p:cNvSpPr>
          <p:nvPr>
            <p:ph type="body" sz="quarter" idx="15"/>
          </p:nvPr>
        </p:nvSpPr>
        <p:spPr>
          <a:xfrm>
            <a:off x="3147552" y="5178702"/>
            <a:ext cx="2895600" cy="784225"/>
          </a:xfrm>
        </p:spPr>
        <p:txBody>
          <a:bodyPr/>
          <a:lstStyle/>
          <a:p>
            <a:pPr algn="ctr"/>
            <a:r>
              <a:rPr lang="en-US" dirty="0" smtClean="0"/>
              <a:t>Written by</a:t>
            </a:r>
          </a:p>
          <a:p>
            <a:pPr algn="ctr"/>
            <a:r>
              <a:rPr lang="en-US" dirty="0" smtClean="0"/>
              <a:t>Rachel Leach</a:t>
            </a:r>
            <a:endParaRPr lang="en-US" dirty="0"/>
          </a:p>
        </p:txBody>
      </p:sp>
    </p:spTree>
    <p:extLst>
      <p:ext uri="{BB962C8B-B14F-4D97-AF65-F5344CB8AC3E}">
        <p14:creationId xmlns:p14="http://schemas.microsoft.com/office/powerpoint/2010/main" val="42071435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LESSON </a:t>
            </a:r>
            <a:r>
              <a:rPr lang="en-US" dirty="0" smtClean="0"/>
              <a:t>1</a:t>
            </a:r>
            <a:endParaRPr lang="en-US" dirty="0"/>
          </a:p>
        </p:txBody>
      </p:sp>
      <p:sp>
        <p:nvSpPr>
          <p:cNvPr id="3" name="Footer Placeholder 2"/>
          <p:cNvSpPr>
            <a:spLocks noGrp="1"/>
          </p:cNvSpPr>
          <p:nvPr>
            <p:ph type="ftr" sz="quarter" idx="11"/>
          </p:nvPr>
        </p:nvSpPr>
        <p:spPr/>
        <p:txBody>
          <a:bodyPr/>
          <a:lstStyle/>
          <a:p>
            <a:r>
              <a:rPr lang="en-US" dirty="0"/>
              <a:t>Copyright : Words - Rachel Leach, Design - BBC</a:t>
            </a:r>
          </a:p>
        </p:txBody>
      </p:sp>
      <p:sp>
        <p:nvSpPr>
          <p:cNvPr id="4" name="Slide Number Placeholder 3"/>
          <p:cNvSpPr>
            <a:spLocks noGrp="1"/>
          </p:cNvSpPr>
          <p:nvPr>
            <p:ph type="sldNum" sz="quarter" idx="12"/>
          </p:nvPr>
        </p:nvSpPr>
        <p:spPr/>
        <p:txBody>
          <a:bodyPr/>
          <a:lstStyle/>
          <a:p>
            <a:pPr algn="l"/>
            <a:fld id="{FCCA3061-2AE2-5E4F-A955-D3D92C168D6F}" type="slidenum">
              <a:rPr lang="en-US" smtClean="0"/>
              <a:pPr algn="l"/>
              <a:t>10</a:t>
            </a:fld>
            <a:endParaRPr lang="en-US" dirty="0"/>
          </a:p>
        </p:txBody>
      </p:sp>
      <p:sp>
        <p:nvSpPr>
          <p:cNvPr id="5" name="Title 4"/>
          <p:cNvSpPr>
            <a:spLocks noGrp="1"/>
          </p:cNvSpPr>
          <p:nvPr>
            <p:ph type="title"/>
          </p:nvPr>
        </p:nvSpPr>
        <p:spPr>
          <a:xfrm>
            <a:off x="1416162" y="1385935"/>
            <a:ext cx="6671008" cy="937442"/>
          </a:xfrm>
        </p:spPr>
        <p:txBody>
          <a:bodyPr>
            <a:normAutofit/>
          </a:bodyPr>
          <a:lstStyle/>
          <a:p>
            <a:pPr algn="ctr"/>
            <a:r>
              <a:rPr lang="en-GB" sz="4400" dirty="0" smtClean="0"/>
              <a:t>Let’s dance!</a:t>
            </a:r>
            <a:endParaRPr lang="en-GB" sz="4000" dirty="0"/>
          </a:p>
        </p:txBody>
      </p:sp>
      <p:pic>
        <p:nvPicPr>
          <p:cNvPr id="4098" name="Picture 2" descr="C:\Users\tenpib01\AppData\Local\Microsoft\Windows\Temporary Internet Files\Content.IE5\9E8I0P9F\happy-dance1[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340603" y="2708172"/>
            <a:ext cx="28194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26296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944563" y="2859338"/>
            <a:ext cx="7023100" cy="1370012"/>
          </a:xfrm>
        </p:spPr>
        <p:txBody>
          <a:bodyPr/>
          <a:lstStyle/>
          <a:p>
            <a:pPr algn="ctr"/>
            <a:r>
              <a:rPr lang="en-GB" sz="4000" dirty="0" smtClean="0"/>
              <a:t>Lesson </a:t>
            </a:r>
            <a:r>
              <a:rPr lang="en-GB" sz="4000" dirty="0"/>
              <a:t>2</a:t>
            </a:r>
            <a:endParaRPr lang="en-GB" sz="4000" dirty="0" smtClean="0"/>
          </a:p>
          <a:p>
            <a:pPr algn="ctr"/>
            <a:r>
              <a:rPr lang="en-GB" dirty="0"/>
              <a:t>Hunting calls</a:t>
            </a:r>
          </a:p>
        </p:txBody>
      </p:sp>
      <p:sp>
        <p:nvSpPr>
          <p:cNvPr id="4" name="Text Placeholder 3"/>
          <p:cNvSpPr>
            <a:spLocks noGrp="1"/>
          </p:cNvSpPr>
          <p:nvPr>
            <p:ph type="body" sz="quarter" idx="15"/>
          </p:nvPr>
        </p:nvSpPr>
        <p:spPr/>
        <p:txBody>
          <a:bodyPr/>
          <a:lstStyle/>
          <a:p>
            <a:pPr algn="ctr"/>
            <a:r>
              <a:rPr lang="en-GB" sz="1000" dirty="0" smtClean="0"/>
              <a:t>Copyright Rachel Leach &amp; BBC</a:t>
            </a:r>
            <a:endParaRPr lang="en-GB" sz="1000" dirty="0"/>
          </a:p>
        </p:txBody>
      </p:sp>
    </p:spTree>
    <p:extLst>
      <p:ext uri="{BB962C8B-B14F-4D97-AF65-F5344CB8AC3E}">
        <p14:creationId xmlns:p14="http://schemas.microsoft.com/office/powerpoint/2010/main" val="3256807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dirty="0" smtClean="0"/>
              <a:t>LESSON 2</a:t>
            </a:r>
            <a:endParaRPr lang="en-US" dirty="0"/>
          </a:p>
        </p:txBody>
      </p:sp>
      <p:sp>
        <p:nvSpPr>
          <p:cNvPr id="3" name="Footer Placeholder 2"/>
          <p:cNvSpPr>
            <a:spLocks noGrp="1"/>
          </p:cNvSpPr>
          <p:nvPr>
            <p:ph type="ftr" sz="quarter" idx="3"/>
          </p:nvPr>
        </p:nvSpPr>
        <p:spPr/>
        <p:txBody>
          <a:bodyPr/>
          <a:lstStyle/>
          <a:p>
            <a:r>
              <a:rPr lang="en-US" dirty="0"/>
              <a:t>Copyright : Words - Rachel Leach, Design - BBC</a:t>
            </a:r>
          </a:p>
        </p:txBody>
      </p:sp>
      <p:sp>
        <p:nvSpPr>
          <p:cNvPr id="4" name="Slide Number Placeholder 3"/>
          <p:cNvSpPr>
            <a:spLocks noGrp="1"/>
          </p:cNvSpPr>
          <p:nvPr>
            <p:ph type="sldNum" sz="quarter" idx="4"/>
          </p:nvPr>
        </p:nvSpPr>
        <p:spPr/>
        <p:txBody>
          <a:bodyPr/>
          <a:lstStyle/>
          <a:p>
            <a:pPr algn="l"/>
            <a:fld id="{FCCA3061-2AE2-5E4F-A955-D3D92C168D6F}" type="slidenum">
              <a:rPr lang="en-US" smtClean="0"/>
              <a:pPr algn="l"/>
              <a:t>12</a:t>
            </a:fld>
            <a:endParaRPr lang="en-US" dirty="0"/>
          </a:p>
        </p:txBody>
      </p:sp>
      <p:sp>
        <p:nvSpPr>
          <p:cNvPr id="5" name="Title 4"/>
          <p:cNvSpPr>
            <a:spLocks noGrp="1"/>
          </p:cNvSpPr>
          <p:nvPr>
            <p:ph type="title"/>
          </p:nvPr>
        </p:nvSpPr>
        <p:spPr>
          <a:xfrm>
            <a:off x="1074590" y="1317108"/>
            <a:ext cx="7012582" cy="937442"/>
          </a:xfrm>
        </p:spPr>
        <p:txBody>
          <a:bodyPr>
            <a:normAutofit/>
          </a:bodyPr>
          <a:lstStyle/>
          <a:p>
            <a:pPr algn="ctr"/>
            <a:r>
              <a:rPr lang="en-GB" dirty="0" smtClean="0"/>
              <a:t>Mozart’s main theme</a:t>
            </a:r>
            <a:endParaRPr lang="en-GB" dirty="0"/>
          </a:p>
        </p:txBody>
      </p:sp>
      <p:sp>
        <p:nvSpPr>
          <p:cNvPr id="8" name="Rectangle 3"/>
          <p:cNvSpPr>
            <a:spLocks noChangeArrowheads="1"/>
          </p:cNvSpPr>
          <p:nvPr/>
        </p:nvSpPr>
        <p:spPr bwMode="auto">
          <a:xfrm>
            <a:off x="0" y="1085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a:xfrm>
            <a:off x="2028184" y="2711091"/>
            <a:ext cx="5087631" cy="1860909"/>
          </a:xfrm>
          <a:prstGeom prst="rect">
            <a:avLst/>
          </a:prstGeom>
        </p:spPr>
      </p:pic>
    </p:spTree>
    <p:extLst>
      <p:ext uri="{BB962C8B-B14F-4D97-AF65-F5344CB8AC3E}">
        <p14:creationId xmlns:p14="http://schemas.microsoft.com/office/powerpoint/2010/main" val="3512150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dirty="0"/>
              <a:t>LESSON </a:t>
            </a:r>
            <a:r>
              <a:rPr lang="en-US" dirty="0" smtClean="0"/>
              <a:t>2</a:t>
            </a:r>
            <a:endParaRPr lang="en-US" dirty="0"/>
          </a:p>
        </p:txBody>
      </p:sp>
      <p:sp>
        <p:nvSpPr>
          <p:cNvPr id="3" name="Footer Placeholder 2"/>
          <p:cNvSpPr>
            <a:spLocks noGrp="1"/>
          </p:cNvSpPr>
          <p:nvPr>
            <p:ph type="ftr" sz="quarter" idx="3"/>
          </p:nvPr>
        </p:nvSpPr>
        <p:spPr/>
        <p:txBody>
          <a:bodyPr/>
          <a:lstStyle/>
          <a:p>
            <a:r>
              <a:rPr lang="en-US" dirty="0"/>
              <a:t>Copyright : Words - Rachel Leach, Design - BBC</a:t>
            </a:r>
          </a:p>
        </p:txBody>
      </p:sp>
      <p:sp>
        <p:nvSpPr>
          <p:cNvPr id="4" name="Slide Number Placeholder 3"/>
          <p:cNvSpPr>
            <a:spLocks noGrp="1"/>
          </p:cNvSpPr>
          <p:nvPr>
            <p:ph type="sldNum" sz="quarter" idx="4"/>
          </p:nvPr>
        </p:nvSpPr>
        <p:spPr/>
        <p:txBody>
          <a:bodyPr/>
          <a:lstStyle/>
          <a:p>
            <a:pPr algn="l"/>
            <a:fld id="{FCCA3061-2AE2-5E4F-A955-D3D92C168D6F}" type="slidenum">
              <a:rPr lang="en-US" smtClean="0"/>
              <a:pPr algn="l"/>
              <a:t>13</a:t>
            </a:fld>
            <a:endParaRPr lang="en-US" dirty="0"/>
          </a:p>
        </p:txBody>
      </p:sp>
      <p:sp>
        <p:nvSpPr>
          <p:cNvPr id="5" name="Title 4"/>
          <p:cNvSpPr>
            <a:spLocks noGrp="1"/>
          </p:cNvSpPr>
          <p:nvPr>
            <p:ph type="title"/>
          </p:nvPr>
        </p:nvSpPr>
        <p:spPr/>
        <p:txBody>
          <a:bodyPr>
            <a:normAutofit/>
          </a:bodyPr>
          <a:lstStyle/>
          <a:p>
            <a:pPr algn="ctr"/>
            <a:r>
              <a:rPr lang="en-GB" dirty="0" smtClean="0"/>
              <a:t>Make a hunting call</a:t>
            </a:r>
            <a:endParaRPr lang="en-GB" dirty="0"/>
          </a:p>
        </p:txBody>
      </p:sp>
      <p:sp>
        <p:nvSpPr>
          <p:cNvPr id="9" name="Content Placeholder 5"/>
          <p:cNvSpPr>
            <a:spLocks noGrp="1"/>
          </p:cNvSpPr>
          <p:nvPr>
            <p:ph idx="1"/>
          </p:nvPr>
        </p:nvSpPr>
        <p:spPr>
          <a:xfrm>
            <a:off x="965944" y="2166719"/>
            <a:ext cx="5719991" cy="2611758"/>
          </a:xfrm>
        </p:spPr>
        <p:txBody>
          <a:bodyPr>
            <a:normAutofit lnSpcReduction="10000"/>
          </a:bodyPr>
          <a:lstStyle/>
          <a:p>
            <a:pPr lvl="0"/>
            <a:r>
              <a:rPr lang="en-GB" b="0" dirty="0" smtClean="0"/>
              <a:t>Include:</a:t>
            </a:r>
          </a:p>
          <a:p>
            <a:pPr marL="457200" lvl="0" indent="-457200">
              <a:buFont typeface="Arial" panose="020B0604020202020204" pitchFamily="34" charset="0"/>
              <a:buChar char="•"/>
            </a:pPr>
            <a:r>
              <a:rPr lang="en-GB" b="0" dirty="0" smtClean="0"/>
              <a:t>A </a:t>
            </a:r>
            <a:r>
              <a:rPr lang="en-GB" b="0" dirty="0"/>
              <a:t>tune with a leap and a series of repeated </a:t>
            </a:r>
            <a:r>
              <a:rPr lang="en-GB" b="0" dirty="0" smtClean="0"/>
              <a:t>notes</a:t>
            </a:r>
          </a:p>
          <a:p>
            <a:pPr marL="457200" lvl="0" indent="-457200">
              <a:buFont typeface="Arial" panose="020B0604020202020204" pitchFamily="34" charset="0"/>
              <a:buChar char="•"/>
            </a:pPr>
            <a:r>
              <a:rPr lang="en-GB" b="0" dirty="0" smtClean="0"/>
              <a:t>Anything </a:t>
            </a:r>
            <a:r>
              <a:rPr lang="en-GB" b="0" dirty="0"/>
              <a:t>else </a:t>
            </a:r>
            <a:r>
              <a:rPr lang="en-GB" b="0" dirty="0" smtClean="0"/>
              <a:t>you like </a:t>
            </a:r>
            <a:r>
              <a:rPr lang="en-GB" b="0" dirty="0"/>
              <a:t>to make it sound like a hunting call (horses hooves, a pulse etc.)</a:t>
            </a:r>
          </a:p>
          <a:p>
            <a:pPr marL="457200" lvl="0" indent="-457200">
              <a:buFont typeface="Arial" panose="020B0604020202020204" pitchFamily="34" charset="0"/>
              <a:buChar char="•"/>
            </a:pPr>
            <a:endParaRPr lang="en-GB" b="0" dirty="0"/>
          </a:p>
        </p:txBody>
      </p:sp>
      <p:pic>
        <p:nvPicPr>
          <p:cNvPr id="5122" name="Picture 2" descr="C:\Users\tenpib01\AppData\Local\Microsoft\Windows\Temporary Internet Files\Content.IE5\U25HZTMM\Sir_Rory_Mor's_Horn_(illustration)[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9387" y="3414028"/>
            <a:ext cx="4720825" cy="2728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5752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944563" y="2859338"/>
            <a:ext cx="7023100" cy="1370012"/>
          </a:xfrm>
        </p:spPr>
        <p:txBody>
          <a:bodyPr/>
          <a:lstStyle/>
          <a:p>
            <a:pPr algn="ctr"/>
            <a:r>
              <a:rPr lang="en-GB" sz="4000" dirty="0" smtClean="0"/>
              <a:t>Lesson 3 </a:t>
            </a:r>
          </a:p>
          <a:p>
            <a:pPr algn="ctr"/>
            <a:r>
              <a:rPr lang="en-US" dirty="0"/>
              <a:t>Contrasting Episodes</a:t>
            </a:r>
            <a:endParaRPr lang="en-GB" dirty="0"/>
          </a:p>
        </p:txBody>
      </p:sp>
      <p:sp>
        <p:nvSpPr>
          <p:cNvPr id="4" name="Text Placeholder 3"/>
          <p:cNvSpPr>
            <a:spLocks noGrp="1"/>
          </p:cNvSpPr>
          <p:nvPr>
            <p:ph type="body" sz="quarter" idx="15"/>
          </p:nvPr>
        </p:nvSpPr>
        <p:spPr/>
        <p:txBody>
          <a:bodyPr/>
          <a:lstStyle/>
          <a:p>
            <a:pPr algn="ctr"/>
            <a:r>
              <a:rPr lang="en-GB" sz="1000" dirty="0" smtClean="0"/>
              <a:t>Copyright Rachel Leach &amp; BBC</a:t>
            </a:r>
            <a:endParaRPr lang="en-GB" sz="1000" dirty="0"/>
          </a:p>
        </p:txBody>
      </p:sp>
    </p:spTree>
    <p:extLst>
      <p:ext uri="{BB962C8B-B14F-4D97-AF65-F5344CB8AC3E}">
        <p14:creationId xmlns:p14="http://schemas.microsoft.com/office/powerpoint/2010/main" val="3201396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dirty="0"/>
              <a:t>LESSON 3</a:t>
            </a:r>
          </a:p>
        </p:txBody>
      </p:sp>
      <p:sp>
        <p:nvSpPr>
          <p:cNvPr id="3" name="Footer Placeholder 2"/>
          <p:cNvSpPr>
            <a:spLocks noGrp="1"/>
          </p:cNvSpPr>
          <p:nvPr>
            <p:ph type="ftr" sz="quarter" idx="3"/>
          </p:nvPr>
        </p:nvSpPr>
        <p:spPr/>
        <p:txBody>
          <a:bodyPr/>
          <a:lstStyle/>
          <a:p>
            <a:r>
              <a:rPr lang="en-US" dirty="0"/>
              <a:t>Copyright : Words - Rachel Leach, Design - BBC</a:t>
            </a:r>
          </a:p>
        </p:txBody>
      </p:sp>
      <p:sp>
        <p:nvSpPr>
          <p:cNvPr id="4" name="Slide Number Placeholder 3"/>
          <p:cNvSpPr>
            <a:spLocks noGrp="1"/>
          </p:cNvSpPr>
          <p:nvPr>
            <p:ph type="sldNum" sz="quarter" idx="4"/>
          </p:nvPr>
        </p:nvSpPr>
        <p:spPr/>
        <p:txBody>
          <a:bodyPr/>
          <a:lstStyle/>
          <a:p>
            <a:pPr algn="l"/>
            <a:fld id="{FCCA3061-2AE2-5E4F-A955-D3D92C168D6F}" type="slidenum">
              <a:rPr lang="en-US" smtClean="0"/>
              <a:pPr algn="l"/>
              <a:t>15</a:t>
            </a:fld>
            <a:endParaRPr lang="en-US" dirty="0"/>
          </a:p>
        </p:txBody>
      </p:sp>
      <p:sp>
        <p:nvSpPr>
          <p:cNvPr id="5" name="Title 4"/>
          <p:cNvSpPr>
            <a:spLocks noGrp="1"/>
          </p:cNvSpPr>
          <p:nvPr>
            <p:ph type="title"/>
          </p:nvPr>
        </p:nvSpPr>
        <p:spPr>
          <a:xfrm>
            <a:off x="1307689" y="1228617"/>
            <a:ext cx="6853085" cy="1357267"/>
          </a:xfrm>
        </p:spPr>
        <p:txBody>
          <a:bodyPr>
            <a:noAutofit/>
          </a:bodyPr>
          <a:lstStyle/>
          <a:p>
            <a:pPr lvl="0" algn="ctr"/>
            <a:r>
              <a:rPr lang="en-GB" sz="4000" dirty="0" smtClean="0"/>
              <a:t>Remember rhythms and tunes</a:t>
            </a:r>
            <a:endParaRPr lang="en-GB" sz="4000" dirty="0"/>
          </a:p>
        </p:txBody>
      </p:sp>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1074590" y="2740588"/>
            <a:ext cx="5087631" cy="1860909"/>
          </a:xfrm>
          <a:prstGeom prst="rect">
            <a:avLst/>
          </a:prstGeom>
        </p:spPr>
      </p:pic>
      <p:pic>
        <p:nvPicPr>
          <p:cNvPr id="9" name="Picture 2" descr="C:\Users\tenpib01\AppData\Local\Microsoft\Windows\Temporary Internet Files\Content.IE5\U25HZTMM\Sir_Rory_Mor's_Horn_(illustration)[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6346" y="3335370"/>
            <a:ext cx="4720825" cy="2728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2570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LESSON </a:t>
            </a:r>
            <a:r>
              <a:rPr lang="en-US" dirty="0" smtClean="0"/>
              <a:t>3</a:t>
            </a:r>
            <a:endParaRPr lang="en-US" dirty="0"/>
          </a:p>
        </p:txBody>
      </p:sp>
      <p:sp>
        <p:nvSpPr>
          <p:cNvPr id="3" name="Footer Placeholder 2"/>
          <p:cNvSpPr>
            <a:spLocks noGrp="1"/>
          </p:cNvSpPr>
          <p:nvPr>
            <p:ph type="ftr" sz="quarter" idx="11"/>
          </p:nvPr>
        </p:nvSpPr>
        <p:spPr/>
        <p:txBody>
          <a:bodyPr/>
          <a:lstStyle/>
          <a:p>
            <a:r>
              <a:rPr lang="en-US" dirty="0"/>
              <a:t>Copyright : Words - Rachel Leach, Design - BBC</a:t>
            </a:r>
          </a:p>
        </p:txBody>
      </p:sp>
      <p:sp>
        <p:nvSpPr>
          <p:cNvPr id="4" name="Slide Number Placeholder 3"/>
          <p:cNvSpPr>
            <a:spLocks noGrp="1"/>
          </p:cNvSpPr>
          <p:nvPr>
            <p:ph type="sldNum" sz="quarter" idx="12"/>
          </p:nvPr>
        </p:nvSpPr>
        <p:spPr/>
        <p:txBody>
          <a:bodyPr/>
          <a:lstStyle/>
          <a:p>
            <a:pPr algn="l"/>
            <a:fld id="{FCCA3061-2AE2-5E4F-A955-D3D92C168D6F}" type="slidenum">
              <a:rPr lang="en-US" smtClean="0"/>
              <a:pPr algn="l"/>
              <a:t>16</a:t>
            </a:fld>
            <a:endParaRPr lang="en-US" dirty="0"/>
          </a:p>
        </p:txBody>
      </p:sp>
      <p:sp>
        <p:nvSpPr>
          <p:cNvPr id="5" name="Title 4"/>
          <p:cNvSpPr>
            <a:spLocks noGrp="1"/>
          </p:cNvSpPr>
          <p:nvPr>
            <p:ph type="title"/>
          </p:nvPr>
        </p:nvSpPr>
        <p:spPr>
          <a:xfrm>
            <a:off x="1290408" y="1796392"/>
            <a:ext cx="7012582" cy="843478"/>
          </a:xfrm>
        </p:spPr>
        <p:txBody>
          <a:bodyPr/>
          <a:lstStyle/>
          <a:p>
            <a:pPr algn="ctr"/>
            <a:r>
              <a:rPr lang="en-GB" dirty="0" smtClean="0"/>
              <a:t>Which words describe your first piece?</a:t>
            </a:r>
            <a:endParaRPr lang="en-GB" dirty="0"/>
          </a:p>
        </p:txBody>
      </p:sp>
      <p:sp>
        <p:nvSpPr>
          <p:cNvPr id="10" name="Title 4"/>
          <p:cNvSpPr txBox="1">
            <a:spLocks/>
          </p:cNvSpPr>
          <p:nvPr/>
        </p:nvSpPr>
        <p:spPr>
          <a:xfrm>
            <a:off x="1290408" y="2957697"/>
            <a:ext cx="7012582" cy="84347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b="1" i="0" kern="1200" baseline="0">
                <a:solidFill>
                  <a:schemeClr val="tx1"/>
                </a:solidFill>
                <a:latin typeface="+mj-lt"/>
                <a:ea typeface="+mj-ea"/>
                <a:cs typeface="+mj-cs"/>
              </a:defRPr>
            </a:lvl1pPr>
          </a:lstStyle>
          <a:p>
            <a:pPr algn="ctr"/>
            <a:r>
              <a:rPr lang="en-GB" dirty="0" smtClean="0"/>
              <a:t>Which words are the opposite?</a:t>
            </a:r>
            <a:endParaRPr lang="en-GB" dirty="0"/>
          </a:p>
        </p:txBody>
      </p:sp>
      <p:pic>
        <p:nvPicPr>
          <p:cNvPr id="11" name="Picture 2" descr="C:\Users\tenpib01\AppData\Local\Microsoft\Windows\Temporary Internet Files\Content.IE5\9E8I0P9F\French_horn_front[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3964755"/>
            <a:ext cx="3223768" cy="2293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1708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944563" y="2859338"/>
            <a:ext cx="7023100" cy="1370012"/>
          </a:xfrm>
        </p:spPr>
        <p:txBody>
          <a:bodyPr/>
          <a:lstStyle/>
          <a:p>
            <a:pPr algn="ctr"/>
            <a:r>
              <a:rPr lang="en-GB" sz="4000" dirty="0" smtClean="0"/>
              <a:t>Lesson </a:t>
            </a:r>
            <a:r>
              <a:rPr lang="en-GB" sz="4000" dirty="0"/>
              <a:t>4</a:t>
            </a:r>
            <a:endParaRPr lang="en-GB" sz="4000" dirty="0" smtClean="0"/>
          </a:p>
          <a:p>
            <a:pPr algn="ctr"/>
            <a:r>
              <a:rPr lang="en-US" dirty="0"/>
              <a:t>RONDO!</a:t>
            </a:r>
            <a:endParaRPr lang="en-GB" dirty="0"/>
          </a:p>
        </p:txBody>
      </p:sp>
      <p:sp>
        <p:nvSpPr>
          <p:cNvPr id="4" name="Text Placeholder 3"/>
          <p:cNvSpPr>
            <a:spLocks noGrp="1"/>
          </p:cNvSpPr>
          <p:nvPr>
            <p:ph type="body" sz="quarter" idx="15"/>
          </p:nvPr>
        </p:nvSpPr>
        <p:spPr/>
        <p:txBody>
          <a:bodyPr/>
          <a:lstStyle/>
          <a:p>
            <a:pPr algn="ctr"/>
            <a:r>
              <a:rPr lang="en-GB" sz="1000" dirty="0" smtClean="0"/>
              <a:t>Copyright Rachel Leach &amp; BBC</a:t>
            </a:r>
            <a:endParaRPr lang="en-GB" sz="1000" dirty="0"/>
          </a:p>
        </p:txBody>
      </p:sp>
    </p:spTree>
    <p:extLst>
      <p:ext uri="{BB962C8B-B14F-4D97-AF65-F5344CB8AC3E}">
        <p14:creationId xmlns:p14="http://schemas.microsoft.com/office/powerpoint/2010/main" val="1772395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dirty="0" smtClean="0"/>
              <a:t>LESSON 4</a:t>
            </a:r>
            <a:endParaRPr lang="en-US" dirty="0"/>
          </a:p>
        </p:txBody>
      </p:sp>
      <p:sp>
        <p:nvSpPr>
          <p:cNvPr id="3" name="Footer Placeholder 2"/>
          <p:cNvSpPr>
            <a:spLocks noGrp="1"/>
          </p:cNvSpPr>
          <p:nvPr>
            <p:ph type="ftr" sz="quarter" idx="3"/>
          </p:nvPr>
        </p:nvSpPr>
        <p:spPr/>
        <p:txBody>
          <a:bodyPr/>
          <a:lstStyle/>
          <a:p>
            <a:r>
              <a:rPr lang="en-US" dirty="0"/>
              <a:t>Copyright : Words - Rachel Leach, Design - BBC</a:t>
            </a:r>
          </a:p>
        </p:txBody>
      </p:sp>
      <p:sp>
        <p:nvSpPr>
          <p:cNvPr id="4" name="Slide Number Placeholder 3"/>
          <p:cNvSpPr>
            <a:spLocks noGrp="1"/>
          </p:cNvSpPr>
          <p:nvPr>
            <p:ph type="sldNum" sz="quarter" idx="4"/>
          </p:nvPr>
        </p:nvSpPr>
        <p:spPr/>
        <p:txBody>
          <a:bodyPr/>
          <a:lstStyle/>
          <a:p>
            <a:pPr algn="l"/>
            <a:fld id="{FCCA3061-2AE2-5E4F-A955-D3D92C168D6F}" type="slidenum">
              <a:rPr lang="en-US" smtClean="0"/>
              <a:pPr algn="l"/>
              <a:t>18</a:t>
            </a:fld>
            <a:endParaRPr lang="en-US" dirty="0"/>
          </a:p>
        </p:txBody>
      </p:sp>
      <p:sp>
        <p:nvSpPr>
          <p:cNvPr id="5" name="Title 4"/>
          <p:cNvSpPr>
            <a:spLocks noGrp="1"/>
          </p:cNvSpPr>
          <p:nvPr>
            <p:ph type="title"/>
          </p:nvPr>
        </p:nvSpPr>
        <p:spPr>
          <a:xfrm>
            <a:off x="1318283" y="2411450"/>
            <a:ext cx="7012582" cy="937442"/>
          </a:xfrm>
        </p:spPr>
        <p:txBody>
          <a:bodyPr>
            <a:noAutofit/>
          </a:bodyPr>
          <a:lstStyle/>
          <a:p>
            <a:pPr algn="ctr"/>
            <a:r>
              <a:rPr lang="en-GB" sz="4400" dirty="0" smtClean="0"/>
              <a:t>Warm up with a rondo</a:t>
            </a:r>
            <a:r>
              <a:rPr lang="en-GB" sz="4400" dirty="0" smtClean="0"/>
              <a:t>!</a:t>
            </a:r>
            <a:br>
              <a:rPr lang="en-GB" sz="4400" dirty="0" smtClean="0"/>
            </a:br>
            <a:r>
              <a:rPr lang="en-GB" sz="4400" i="1" dirty="0"/>
              <a:t>A – B – A – C – D - A</a:t>
            </a:r>
            <a:r>
              <a:rPr lang="en-GB" sz="4400" dirty="0"/>
              <a:t/>
            </a:r>
            <a:br>
              <a:rPr lang="en-GB" sz="4400" dirty="0"/>
            </a:br>
            <a:endParaRPr lang="en-GB" sz="4400" dirty="0"/>
          </a:p>
        </p:txBody>
      </p:sp>
      <p:pic>
        <p:nvPicPr>
          <p:cNvPr id="7170" name="Picture 2" descr="C:\Users\tenpib01\AppData\Local\Microsoft\Windows\Temporary Internet Files\Content.IE5\9E8I0P9F\French_horn_front[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3689451"/>
            <a:ext cx="3223768" cy="2293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0351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dirty="0" smtClean="0"/>
              <a:t>LESSON 4</a:t>
            </a:r>
            <a:endParaRPr lang="en-US" dirty="0"/>
          </a:p>
        </p:txBody>
      </p:sp>
      <p:sp>
        <p:nvSpPr>
          <p:cNvPr id="3" name="Footer Placeholder 2"/>
          <p:cNvSpPr>
            <a:spLocks noGrp="1"/>
          </p:cNvSpPr>
          <p:nvPr>
            <p:ph type="ftr" sz="quarter" idx="3"/>
          </p:nvPr>
        </p:nvSpPr>
        <p:spPr/>
        <p:txBody>
          <a:bodyPr/>
          <a:lstStyle/>
          <a:p>
            <a:r>
              <a:rPr lang="en-US" dirty="0"/>
              <a:t>Copyright : Words - Rachel Leach, Design - BBC</a:t>
            </a:r>
          </a:p>
        </p:txBody>
      </p:sp>
      <p:sp>
        <p:nvSpPr>
          <p:cNvPr id="4" name="Slide Number Placeholder 3"/>
          <p:cNvSpPr>
            <a:spLocks noGrp="1"/>
          </p:cNvSpPr>
          <p:nvPr>
            <p:ph type="sldNum" sz="quarter" idx="4"/>
          </p:nvPr>
        </p:nvSpPr>
        <p:spPr/>
        <p:txBody>
          <a:bodyPr/>
          <a:lstStyle/>
          <a:p>
            <a:pPr algn="l"/>
            <a:fld id="{FCCA3061-2AE2-5E4F-A955-D3D92C168D6F}" type="slidenum">
              <a:rPr lang="en-US" smtClean="0"/>
              <a:pPr algn="l"/>
              <a:t>19</a:t>
            </a:fld>
            <a:endParaRPr lang="en-US" dirty="0"/>
          </a:p>
        </p:txBody>
      </p:sp>
      <p:sp>
        <p:nvSpPr>
          <p:cNvPr id="5" name="Title 4"/>
          <p:cNvSpPr>
            <a:spLocks noGrp="1"/>
          </p:cNvSpPr>
          <p:nvPr>
            <p:ph type="title"/>
          </p:nvPr>
        </p:nvSpPr>
        <p:spPr>
          <a:xfrm>
            <a:off x="134586" y="2251171"/>
            <a:ext cx="9202995" cy="1042635"/>
          </a:xfrm>
        </p:spPr>
        <p:txBody>
          <a:bodyPr>
            <a:noAutofit/>
          </a:bodyPr>
          <a:lstStyle/>
          <a:p>
            <a:pPr algn="ctr"/>
            <a:r>
              <a:rPr lang="en-GB" sz="4400" dirty="0" smtClean="0"/>
              <a:t>Put your sections into Rondo form</a:t>
            </a:r>
            <a:endParaRPr lang="en-GB" sz="4400" dirty="0"/>
          </a:p>
        </p:txBody>
      </p:sp>
      <p:pic>
        <p:nvPicPr>
          <p:cNvPr id="7170" name="Picture 2" descr="C:\Users\tenpib01\AppData\Local\Microsoft\Windows\Temporary Internet Files\Content.IE5\9E8I0P9F\French_horn_front[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3689451"/>
            <a:ext cx="3223768" cy="2293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52451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outcomes</a:t>
            </a:r>
            <a:endParaRPr lang="en-US" dirty="0"/>
          </a:p>
        </p:txBody>
      </p:sp>
      <p:sp>
        <p:nvSpPr>
          <p:cNvPr id="3" name="Text Placeholder 2"/>
          <p:cNvSpPr>
            <a:spLocks noGrp="1"/>
          </p:cNvSpPr>
          <p:nvPr>
            <p:ph type="body" idx="1"/>
          </p:nvPr>
        </p:nvSpPr>
        <p:spPr/>
        <p:txBody>
          <a:bodyPr>
            <a:normAutofit/>
          </a:bodyPr>
          <a:lstStyle/>
          <a:p>
            <a:pPr lvl="0"/>
            <a:r>
              <a:rPr lang="en-US" sz="2000" b="0" dirty="0" smtClean="0"/>
              <a:t>After this lesson, pupils will be able to: </a:t>
            </a:r>
          </a:p>
          <a:p>
            <a:pPr lvl="0"/>
            <a:r>
              <a:rPr lang="en-GB" sz="2000" b="0" dirty="0"/>
              <a:t>•	listen and reflect on a piece of orchestral music</a:t>
            </a:r>
          </a:p>
          <a:p>
            <a:pPr lvl="0"/>
            <a:r>
              <a:rPr lang="en-GB" sz="2000" b="0" dirty="0"/>
              <a:t>•	invent their own musical motifs and structure them into a </a:t>
            </a:r>
            <a:r>
              <a:rPr lang="en-GB" sz="2000" b="0" dirty="0" smtClean="0"/>
              <a:t>	piece</a:t>
            </a:r>
            <a:endParaRPr lang="en-GB" sz="2000" b="0" dirty="0"/>
          </a:p>
          <a:p>
            <a:pPr lvl="0"/>
            <a:r>
              <a:rPr lang="en-GB" sz="2000" b="0" dirty="0" smtClean="0"/>
              <a:t>•</a:t>
            </a:r>
            <a:r>
              <a:rPr lang="en-GB" sz="2000" b="0" dirty="0"/>
              <a:t>	perform </a:t>
            </a:r>
            <a:r>
              <a:rPr lang="en-GB" sz="2000" b="0" dirty="0" smtClean="0"/>
              <a:t>as an ensemble</a:t>
            </a:r>
          </a:p>
          <a:p>
            <a:pPr lvl="0"/>
            <a:r>
              <a:rPr lang="en-GB" sz="2000" b="0" dirty="0" smtClean="0"/>
              <a:t>•</a:t>
            </a:r>
            <a:r>
              <a:rPr lang="en-GB" sz="2000" b="0" dirty="0"/>
              <a:t>	learn musical language appropriate to the task</a:t>
            </a:r>
          </a:p>
        </p:txBody>
      </p:sp>
      <p:sp>
        <p:nvSpPr>
          <p:cNvPr id="4" name="Footer Placeholder 3"/>
          <p:cNvSpPr>
            <a:spLocks noGrp="1"/>
          </p:cNvSpPr>
          <p:nvPr>
            <p:ph type="ftr" sz="quarter" idx="11"/>
          </p:nvPr>
        </p:nvSpPr>
        <p:spPr/>
        <p:txBody>
          <a:bodyPr/>
          <a:lstStyle/>
          <a:p>
            <a:r>
              <a:rPr lang="en-US" dirty="0" smtClean="0">
                <a:solidFill>
                  <a:schemeClr val="bg1">
                    <a:lumMod val="75000"/>
                  </a:schemeClr>
                </a:solidFill>
              </a:rPr>
              <a:t>Copyright </a:t>
            </a:r>
            <a:r>
              <a:rPr lang="en-US" dirty="0" smtClean="0"/>
              <a:t>: Words - </a:t>
            </a:r>
            <a:r>
              <a:rPr lang="en-US" dirty="0" smtClean="0">
                <a:solidFill>
                  <a:schemeClr val="bg1">
                    <a:lumMod val="75000"/>
                  </a:schemeClr>
                </a:solidFill>
              </a:rPr>
              <a:t>Rachel Leach, Design - BBC</a:t>
            </a:r>
            <a:endParaRPr lang="en-US" dirty="0">
              <a:solidFill>
                <a:schemeClr val="bg1">
                  <a:lumMod val="75000"/>
                </a:schemeClr>
              </a:solidFill>
            </a:endParaRPr>
          </a:p>
        </p:txBody>
      </p:sp>
      <p:sp>
        <p:nvSpPr>
          <p:cNvPr id="5" name="Slide Number Placeholder 4"/>
          <p:cNvSpPr>
            <a:spLocks noGrp="1"/>
          </p:cNvSpPr>
          <p:nvPr>
            <p:ph type="sldNum" sz="quarter" idx="12"/>
          </p:nvPr>
        </p:nvSpPr>
        <p:spPr/>
        <p:txBody>
          <a:bodyPr/>
          <a:lstStyle/>
          <a:p>
            <a:pPr algn="l"/>
            <a:fld id="{FCCA3061-2AE2-5E4F-A955-D3D92C168D6F}" type="slidenum">
              <a:rPr lang="en-US" smtClean="0"/>
              <a:pPr algn="l"/>
              <a:t>2</a:t>
            </a:fld>
            <a:endParaRPr lang="en-US" dirty="0"/>
          </a:p>
        </p:txBody>
      </p:sp>
      <p:sp>
        <p:nvSpPr>
          <p:cNvPr id="6" name="Date Placeholder 5"/>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14297917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944563" y="2859338"/>
            <a:ext cx="7023100" cy="1370012"/>
          </a:xfrm>
        </p:spPr>
        <p:txBody>
          <a:bodyPr/>
          <a:lstStyle/>
          <a:p>
            <a:pPr algn="ctr"/>
            <a:r>
              <a:rPr lang="en-GB" sz="4000" dirty="0" smtClean="0"/>
              <a:t>Lesson 5</a:t>
            </a:r>
          </a:p>
          <a:p>
            <a:pPr algn="ctr"/>
            <a:r>
              <a:rPr lang="en-US" dirty="0"/>
              <a:t>Cadenza auditions and tweaks</a:t>
            </a:r>
            <a:endParaRPr lang="en-GB" dirty="0"/>
          </a:p>
        </p:txBody>
      </p:sp>
      <p:sp>
        <p:nvSpPr>
          <p:cNvPr id="4" name="Text Placeholder 3"/>
          <p:cNvSpPr>
            <a:spLocks noGrp="1"/>
          </p:cNvSpPr>
          <p:nvPr>
            <p:ph type="body" sz="quarter" idx="15"/>
          </p:nvPr>
        </p:nvSpPr>
        <p:spPr/>
        <p:txBody>
          <a:bodyPr/>
          <a:lstStyle/>
          <a:p>
            <a:pPr algn="ctr"/>
            <a:r>
              <a:rPr lang="en-GB" sz="1000" dirty="0" smtClean="0"/>
              <a:t>Copyright Rachel Leach &amp; BBC</a:t>
            </a:r>
            <a:endParaRPr lang="en-GB" sz="1000" dirty="0"/>
          </a:p>
        </p:txBody>
      </p:sp>
    </p:spTree>
    <p:extLst>
      <p:ext uri="{BB962C8B-B14F-4D97-AF65-F5344CB8AC3E}">
        <p14:creationId xmlns:p14="http://schemas.microsoft.com/office/powerpoint/2010/main" val="28842316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dirty="0"/>
              <a:t>LESSON 5</a:t>
            </a:r>
          </a:p>
        </p:txBody>
      </p:sp>
      <p:sp>
        <p:nvSpPr>
          <p:cNvPr id="3" name="Footer Placeholder 2"/>
          <p:cNvSpPr>
            <a:spLocks noGrp="1"/>
          </p:cNvSpPr>
          <p:nvPr>
            <p:ph type="ftr" sz="quarter" idx="3"/>
          </p:nvPr>
        </p:nvSpPr>
        <p:spPr/>
        <p:txBody>
          <a:bodyPr/>
          <a:lstStyle/>
          <a:p>
            <a:r>
              <a:rPr lang="en-US" dirty="0"/>
              <a:t>Copyright : Words - Rachel Leach, Design - BBC</a:t>
            </a:r>
          </a:p>
        </p:txBody>
      </p:sp>
      <p:sp>
        <p:nvSpPr>
          <p:cNvPr id="4" name="Slide Number Placeholder 3"/>
          <p:cNvSpPr>
            <a:spLocks noGrp="1"/>
          </p:cNvSpPr>
          <p:nvPr>
            <p:ph type="sldNum" sz="quarter" idx="4"/>
          </p:nvPr>
        </p:nvSpPr>
        <p:spPr/>
        <p:txBody>
          <a:bodyPr/>
          <a:lstStyle/>
          <a:p>
            <a:pPr algn="l"/>
            <a:fld id="{FCCA3061-2AE2-5E4F-A955-D3D92C168D6F}" type="slidenum">
              <a:rPr lang="en-US" smtClean="0"/>
              <a:pPr algn="l"/>
              <a:t>21</a:t>
            </a:fld>
            <a:endParaRPr lang="en-US" dirty="0"/>
          </a:p>
        </p:txBody>
      </p:sp>
      <p:sp>
        <p:nvSpPr>
          <p:cNvPr id="10" name="Title 4"/>
          <p:cNvSpPr txBox="1">
            <a:spLocks/>
          </p:cNvSpPr>
          <p:nvPr/>
        </p:nvSpPr>
        <p:spPr>
          <a:xfrm>
            <a:off x="1472796" y="1551130"/>
            <a:ext cx="7012582" cy="93744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b="1" i="0" kern="1200" baseline="0">
                <a:solidFill>
                  <a:schemeClr val="tx1"/>
                </a:solidFill>
                <a:latin typeface="+mj-lt"/>
                <a:ea typeface="+mj-ea"/>
                <a:cs typeface="+mj-cs"/>
              </a:defRPr>
            </a:lvl1pPr>
          </a:lstStyle>
          <a:p>
            <a:pPr algn="ctr"/>
            <a:r>
              <a:rPr lang="en-GB" sz="4000" dirty="0" smtClean="0"/>
              <a:t>Let’s play the Rondo game</a:t>
            </a:r>
            <a:endParaRPr lang="en-GB" sz="4000" dirty="0"/>
          </a:p>
        </p:txBody>
      </p:sp>
      <p:pic>
        <p:nvPicPr>
          <p:cNvPr id="8194" name="Picture 2" descr="C:\Users\tenpib01\AppData\Local\Microsoft\Windows\Temporary Internet Files\Content.IE5\9E8I0P9F\French_horn_front[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8383" y="2840629"/>
            <a:ext cx="2703871" cy="1923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87636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dirty="0"/>
              <a:t>LESSON 5</a:t>
            </a:r>
          </a:p>
        </p:txBody>
      </p:sp>
      <p:sp>
        <p:nvSpPr>
          <p:cNvPr id="3" name="Footer Placeholder 2"/>
          <p:cNvSpPr>
            <a:spLocks noGrp="1"/>
          </p:cNvSpPr>
          <p:nvPr>
            <p:ph type="ftr" sz="quarter" idx="3"/>
          </p:nvPr>
        </p:nvSpPr>
        <p:spPr/>
        <p:txBody>
          <a:bodyPr/>
          <a:lstStyle/>
          <a:p>
            <a:r>
              <a:rPr lang="en-US" dirty="0"/>
              <a:t>Copyright : Words - Rachel Leach, Design - BBC</a:t>
            </a:r>
          </a:p>
        </p:txBody>
      </p:sp>
      <p:sp>
        <p:nvSpPr>
          <p:cNvPr id="4" name="Slide Number Placeholder 3"/>
          <p:cNvSpPr>
            <a:spLocks noGrp="1"/>
          </p:cNvSpPr>
          <p:nvPr>
            <p:ph type="sldNum" sz="quarter" idx="4"/>
          </p:nvPr>
        </p:nvSpPr>
        <p:spPr/>
        <p:txBody>
          <a:bodyPr/>
          <a:lstStyle/>
          <a:p>
            <a:pPr algn="l"/>
            <a:fld id="{FCCA3061-2AE2-5E4F-A955-D3D92C168D6F}" type="slidenum">
              <a:rPr lang="en-US" smtClean="0"/>
              <a:pPr algn="l"/>
              <a:t>22</a:t>
            </a:fld>
            <a:endParaRPr lang="en-US" dirty="0"/>
          </a:p>
        </p:txBody>
      </p:sp>
      <p:sp>
        <p:nvSpPr>
          <p:cNvPr id="10" name="Title 4"/>
          <p:cNvSpPr txBox="1">
            <a:spLocks/>
          </p:cNvSpPr>
          <p:nvPr/>
        </p:nvSpPr>
        <p:spPr>
          <a:xfrm>
            <a:off x="2249405" y="1462639"/>
            <a:ext cx="7012582" cy="226378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b="1" i="0" kern="1200" baseline="0">
                <a:solidFill>
                  <a:schemeClr val="tx1"/>
                </a:solidFill>
                <a:latin typeface="+mj-lt"/>
                <a:ea typeface="+mj-ea"/>
                <a:cs typeface="+mj-cs"/>
              </a:defRPr>
            </a:lvl1pPr>
          </a:lstStyle>
          <a:p>
            <a:pPr algn="ctr"/>
            <a:r>
              <a:rPr lang="en-GB" sz="4000" b="0" dirty="0" smtClean="0"/>
              <a:t>Can you add a cadenza?</a:t>
            </a:r>
          </a:p>
          <a:p>
            <a:pPr algn="ctr"/>
            <a:endParaRPr lang="en-GB" sz="2400" b="0" dirty="0"/>
          </a:p>
          <a:p>
            <a:pPr algn="ctr"/>
            <a:r>
              <a:rPr lang="en-GB" sz="4000" b="0" dirty="0" smtClean="0"/>
              <a:t>Can you add a trill?</a:t>
            </a:r>
            <a:endParaRPr lang="en-GB" sz="4000" dirty="0"/>
          </a:p>
        </p:txBody>
      </p:sp>
      <p:pic>
        <p:nvPicPr>
          <p:cNvPr id="9218" name="Picture 2" descr="C:\Users\tenpib01\AppData\Local\Microsoft\Windows\Temporary Internet Files\Content.IE5\9E8I0P9F\French_horn_front[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440046">
            <a:off x="1056303" y="2886221"/>
            <a:ext cx="3647768" cy="2594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79257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944563" y="2859338"/>
            <a:ext cx="7023100" cy="1370012"/>
          </a:xfrm>
        </p:spPr>
        <p:txBody>
          <a:bodyPr/>
          <a:lstStyle/>
          <a:p>
            <a:pPr algn="ctr"/>
            <a:r>
              <a:rPr lang="en-GB" sz="4000" dirty="0" smtClean="0"/>
              <a:t>Lesson </a:t>
            </a:r>
            <a:r>
              <a:rPr lang="en-GB" sz="4000" dirty="0"/>
              <a:t>6</a:t>
            </a:r>
            <a:endParaRPr lang="en-GB" sz="4000" dirty="0" smtClean="0"/>
          </a:p>
          <a:p>
            <a:pPr algn="ctr"/>
            <a:r>
              <a:rPr lang="en-US" dirty="0"/>
              <a:t>Structure and performance time!</a:t>
            </a:r>
            <a:endParaRPr lang="en-GB" dirty="0"/>
          </a:p>
        </p:txBody>
      </p:sp>
      <p:sp>
        <p:nvSpPr>
          <p:cNvPr id="4" name="Text Placeholder 3"/>
          <p:cNvSpPr>
            <a:spLocks noGrp="1"/>
          </p:cNvSpPr>
          <p:nvPr>
            <p:ph type="body" sz="quarter" idx="15"/>
          </p:nvPr>
        </p:nvSpPr>
        <p:spPr/>
        <p:txBody>
          <a:bodyPr/>
          <a:lstStyle/>
          <a:p>
            <a:pPr algn="ctr"/>
            <a:r>
              <a:rPr lang="en-GB" sz="1000" dirty="0" smtClean="0"/>
              <a:t>Copyright Rachel Leach &amp; BBC</a:t>
            </a:r>
            <a:endParaRPr lang="en-GB" sz="1000" dirty="0"/>
          </a:p>
        </p:txBody>
      </p:sp>
    </p:spTree>
    <p:extLst>
      <p:ext uri="{BB962C8B-B14F-4D97-AF65-F5344CB8AC3E}">
        <p14:creationId xmlns:p14="http://schemas.microsoft.com/office/powerpoint/2010/main" val="28775898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dirty="0"/>
              <a:t>LESSON 5</a:t>
            </a:r>
          </a:p>
        </p:txBody>
      </p:sp>
      <p:sp>
        <p:nvSpPr>
          <p:cNvPr id="3" name="Footer Placeholder 2"/>
          <p:cNvSpPr>
            <a:spLocks noGrp="1"/>
          </p:cNvSpPr>
          <p:nvPr>
            <p:ph type="ftr" sz="quarter" idx="3"/>
          </p:nvPr>
        </p:nvSpPr>
        <p:spPr/>
        <p:txBody>
          <a:bodyPr/>
          <a:lstStyle/>
          <a:p>
            <a:r>
              <a:rPr lang="en-US" dirty="0"/>
              <a:t>Copyright : Words - Rachel Leach, Design - BBC</a:t>
            </a:r>
          </a:p>
        </p:txBody>
      </p:sp>
      <p:sp>
        <p:nvSpPr>
          <p:cNvPr id="4" name="Slide Number Placeholder 3"/>
          <p:cNvSpPr>
            <a:spLocks noGrp="1"/>
          </p:cNvSpPr>
          <p:nvPr>
            <p:ph type="sldNum" sz="quarter" idx="4"/>
          </p:nvPr>
        </p:nvSpPr>
        <p:spPr/>
        <p:txBody>
          <a:bodyPr/>
          <a:lstStyle/>
          <a:p>
            <a:pPr algn="l"/>
            <a:fld id="{FCCA3061-2AE2-5E4F-A955-D3D92C168D6F}" type="slidenum">
              <a:rPr lang="en-US" smtClean="0"/>
              <a:pPr algn="l"/>
              <a:t>24</a:t>
            </a:fld>
            <a:endParaRPr lang="en-US" dirty="0"/>
          </a:p>
        </p:txBody>
      </p:sp>
      <p:sp>
        <p:nvSpPr>
          <p:cNvPr id="10" name="Title 4"/>
          <p:cNvSpPr txBox="1">
            <a:spLocks/>
          </p:cNvSpPr>
          <p:nvPr/>
        </p:nvSpPr>
        <p:spPr>
          <a:xfrm>
            <a:off x="2412221" y="1723234"/>
            <a:ext cx="7012582" cy="226378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b="1" i="0" kern="1200" baseline="0">
                <a:solidFill>
                  <a:schemeClr val="tx1"/>
                </a:solidFill>
                <a:latin typeface="+mj-lt"/>
                <a:ea typeface="+mj-ea"/>
                <a:cs typeface="+mj-cs"/>
              </a:defRPr>
            </a:lvl1pPr>
          </a:lstStyle>
          <a:p>
            <a:pPr algn="ctr"/>
            <a:r>
              <a:rPr lang="en-GB" sz="4800" b="0" dirty="0" smtClean="0"/>
              <a:t>Can you add </a:t>
            </a:r>
            <a:r>
              <a:rPr lang="en-GB" sz="4800" b="0" dirty="0"/>
              <a:t>a </a:t>
            </a:r>
            <a:r>
              <a:rPr lang="en-GB" sz="4800" b="0" dirty="0" smtClean="0"/>
              <a:t>coda?</a:t>
            </a:r>
          </a:p>
          <a:p>
            <a:pPr algn="ctr"/>
            <a:endParaRPr lang="en-GB" sz="2400" b="0" dirty="0"/>
          </a:p>
        </p:txBody>
      </p:sp>
      <p:pic>
        <p:nvPicPr>
          <p:cNvPr id="9218" name="Picture 2" descr="C:\Users\tenpib01\AppData\Local\Microsoft\Windows\Temporary Internet Files\Content.IE5\9E8I0P9F\French_horn_front[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440046">
            <a:off x="1105465" y="2787898"/>
            <a:ext cx="3647768" cy="2594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25063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dirty="0"/>
              <a:t>LESSON 6</a:t>
            </a:r>
          </a:p>
        </p:txBody>
      </p:sp>
      <p:sp>
        <p:nvSpPr>
          <p:cNvPr id="3" name="Footer Placeholder 2"/>
          <p:cNvSpPr>
            <a:spLocks noGrp="1"/>
          </p:cNvSpPr>
          <p:nvPr>
            <p:ph type="ftr" sz="quarter" idx="3"/>
          </p:nvPr>
        </p:nvSpPr>
        <p:spPr/>
        <p:txBody>
          <a:bodyPr/>
          <a:lstStyle/>
          <a:p>
            <a:r>
              <a:rPr lang="en-US" dirty="0"/>
              <a:t>Copyright : Words - Rachel Leach, Design - BBC</a:t>
            </a:r>
          </a:p>
        </p:txBody>
      </p:sp>
      <p:sp>
        <p:nvSpPr>
          <p:cNvPr id="4" name="Slide Number Placeholder 3"/>
          <p:cNvSpPr>
            <a:spLocks noGrp="1"/>
          </p:cNvSpPr>
          <p:nvPr>
            <p:ph type="sldNum" sz="quarter" idx="4"/>
          </p:nvPr>
        </p:nvSpPr>
        <p:spPr/>
        <p:txBody>
          <a:bodyPr/>
          <a:lstStyle/>
          <a:p>
            <a:pPr algn="l"/>
            <a:fld id="{FCCA3061-2AE2-5E4F-A955-D3D92C168D6F}" type="slidenum">
              <a:rPr lang="en-US" smtClean="0"/>
              <a:pPr algn="l"/>
              <a:t>25</a:t>
            </a:fld>
            <a:endParaRPr lang="en-US" dirty="0"/>
          </a:p>
        </p:txBody>
      </p:sp>
      <p:sp>
        <p:nvSpPr>
          <p:cNvPr id="5" name="Title 4"/>
          <p:cNvSpPr>
            <a:spLocks noGrp="1"/>
          </p:cNvSpPr>
          <p:nvPr>
            <p:ph type="title"/>
          </p:nvPr>
        </p:nvSpPr>
        <p:spPr>
          <a:xfrm>
            <a:off x="1214696" y="1376102"/>
            <a:ext cx="7012582" cy="937442"/>
          </a:xfrm>
        </p:spPr>
        <p:txBody>
          <a:bodyPr>
            <a:normAutofit/>
          </a:bodyPr>
          <a:lstStyle/>
          <a:p>
            <a:pPr algn="ctr"/>
            <a:r>
              <a:rPr lang="en-GB" sz="4000" dirty="0" smtClean="0"/>
              <a:t>Let’s perform!</a:t>
            </a:r>
            <a:endParaRPr lang="en-GB" sz="4000" dirty="0"/>
          </a:p>
        </p:txBody>
      </p:sp>
      <p:pic>
        <p:nvPicPr>
          <p:cNvPr id="14338" name="Picture 2" descr="C:\Users\tenpib01\AppData\Local\Microsoft\Windows\Temporary Internet Files\Content.IE5\NV2CCM0Z\teatro_o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1354" y="2592335"/>
            <a:ext cx="3805083" cy="3353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16212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endParaRPr lang="en-US" dirty="0"/>
          </a:p>
        </p:txBody>
      </p:sp>
      <p:sp>
        <p:nvSpPr>
          <p:cNvPr id="3" name="Footer Placeholder 2"/>
          <p:cNvSpPr>
            <a:spLocks noGrp="1"/>
          </p:cNvSpPr>
          <p:nvPr>
            <p:ph type="ftr" sz="quarter" idx="3"/>
          </p:nvPr>
        </p:nvSpPr>
        <p:spPr/>
        <p:txBody>
          <a:bodyPr/>
          <a:lstStyle/>
          <a:p>
            <a:r>
              <a:rPr lang="en-US" dirty="0"/>
              <a:t>Copyright : Words - Rachel Leach, Design - BBC</a:t>
            </a:r>
          </a:p>
        </p:txBody>
      </p:sp>
      <p:sp>
        <p:nvSpPr>
          <p:cNvPr id="4" name="Slide Number Placeholder 3"/>
          <p:cNvSpPr>
            <a:spLocks noGrp="1"/>
          </p:cNvSpPr>
          <p:nvPr>
            <p:ph type="sldNum" sz="quarter" idx="4"/>
          </p:nvPr>
        </p:nvSpPr>
        <p:spPr/>
        <p:txBody>
          <a:bodyPr/>
          <a:lstStyle/>
          <a:p>
            <a:pPr algn="l"/>
            <a:fld id="{FCCA3061-2AE2-5E4F-A955-D3D92C168D6F}" type="slidenum">
              <a:rPr lang="en-US" smtClean="0"/>
              <a:pPr algn="l"/>
              <a:t>26</a:t>
            </a:fld>
            <a:endParaRPr lang="en-US" dirty="0"/>
          </a:p>
        </p:txBody>
      </p:sp>
      <p:sp>
        <p:nvSpPr>
          <p:cNvPr id="5" name="Title 4"/>
          <p:cNvSpPr>
            <a:spLocks noGrp="1"/>
          </p:cNvSpPr>
          <p:nvPr>
            <p:ph type="title"/>
          </p:nvPr>
        </p:nvSpPr>
        <p:spPr/>
        <p:txBody>
          <a:bodyPr>
            <a:normAutofit fontScale="90000"/>
          </a:bodyPr>
          <a:lstStyle/>
          <a:p>
            <a:r>
              <a:rPr lang="en-GB" dirty="0" smtClean="0"/>
              <a:t>Taking it further – cross-curricular activities</a:t>
            </a:r>
            <a:endParaRPr lang="en-GB" dirty="0"/>
          </a:p>
        </p:txBody>
      </p:sp>
      <p:sp>
        <p:nvSpPr>
          <p:cNvPr id="6" name="Content Placeholder 5"/>
          <p:cNvSpPr>
            <a:spLocks noGrp="1"/>
          </p:cNvSpPr>
          <p:nvPr>
            <p:ph idx="1"/>
          </p:nvPr>
        </p:nvSpPr>
        <p:spPr>
          <a:xfrm>
            <a:off x="1074589" y="2194594"/>
            <a:ext cx="7007527" cy="4147212"/>
          </a:xfrm>
        </p:spPr>
        <p:txBody>
          <a:bodyPr>
            <a:normAutofit fontScale="85000" lnSpcReduction="10000"/>
          </a:bodyPr>
          <a:lstStyle/>
          <a:p>
            <a:r>
              <a:rPr lang="en-GB" dirty="0">
                <a:ea typeface="Abadi MT Condensed Light"/>
                <a:cs typeface="Abadi MT Condensed Light"/>
              </a:rPr>
              <a:t>LISTENING</a:t>
            </a:r>
            <a:r>
              <a:rPr lang="en-GB" sz="2400" dirty="0">
                <a:ea typeface="Abadi MT Condensed Light"/>
                <a:cs typeface="Abadi MT Condensed Light"/>
              </a:rPr>
              <a:t>:</a:t>
            </a:r>
            <a:r>
              <a:rPr lang="en-GB" sz="2400" b="0" dirty="0">
                <a:ea typeface="Abadi MT Condensed Light"/>
                <a:cs typeface="Abadi MT Condensed Light"/>
              </a:rPr>
              <a:t> Mozart wrote four horn concertos in total, each is made up of 3 movements. Listen and then have a go at recreating one of the other movements or analysing the rondo </a:t>
            </a:r>
            <a:r>
              <a:rPr lang="en-GB" sz="2400" b="0" dirty="0" smtClean="0">
                <a:ea typeface="Abadi MT Condensed Light"/>
                <a:cs typeface="Abadi MT Condensed Light"/>
              </a:rPr>
              <a:t>finales</a:t>
            </a:r>
          </a:p>
          <a:p>
            <a:endParaRPr lang="en-GB" sz="2400" dirty="0"/>
          </a:p>
          <a:p>
            <a:pPr lvl="0">
              <a:spcAft>
                <a:spcPts val="0"/>
              </a:spcAft>
            </a:pPr>
            <a:r>
              <a:rPr lang="en-GB" dirty="0" smtClean="0">
                <a:ea typeface="Abadi MT Condensed Light"/>
                <a:cs typeface="Abadi MT Condensed Light"/>
              </a:rPr>
              <a:t>LITERACY</a:t>
            </a:r>
            <a:r>
              <a:rPr lang="en-GB" sz="2400" dirty="0">
                <a:ea typeface="Abadi MT Condensed Light"/>
                <a:cs typeface="Abadi MT Condensed Light"/>
              </a:rPr>
              <a:t>:</a:t>
            </a:r>
            <a:r>
              <a:rPr lang="en-GB" sz="2400" b="0" dirty="0">
                <a:ea typeface="Abadi MT Condensed Light"/>
                <a:cs typeface="Abadi MT Condensed Light"/>
              </a:rPr>
              <a:t> Mozart was a great letter writer (everyone was in the 1770s!). He was often writing letters about what he was working on, the parties he went to with his wife </a:t>
            </a:r>
            <a:r>
              <a:rPr lang="en-GB" sz="2400" b="0" dirty="0" err="1">
                <a:ea typeface="Abadi MT Condensed Light"/>
                <a:cs typeface="Abadi MT Condensed Light"/>
              </a:rPr>
              <a:t>Constanze</a:t>
            </a:r>
            <a:r>
              <a:rPr lang="en-GB" sz="2400" b="0" dirty="0">
                <a:ea typeface="Abadi MT Condensed Light"/>
                <a:cs typeface="Abadi MT Condensed Light"/>
              </a:rPr>
              <a:t> and his lack of money. Write a letter pretending to be </a:t>
            </a:r>
            <a:r>
              <a:rPr lang="en-GB" sz="2400" b="0" dirty="0" smtClean="0">
                <a:ea typeface="Abadi MT Condensed Light"/>
                <a:cs typeface="Abadi MT Condensed Light"/>
              </a:rPr>
              <a:t>Mozart</a:t>
            </a:r>
          </a:p>
          <a:p>
            <a:pPr lvl="0">
              <a:spcAft>
                <a:spcPts val="0"/>
              </a:spcAft>
            </a:pPr>
            <a:endParaRPr lang="en-GB" sz="2400" b="0" dirty="0">
              <a:ea typeface="MS Mincho"/>
              <a:cs typeface="Arial"/>
            </a:endParaRPr>
          </a:p>
          <a:p>
            <a:pPr lvl="0"/>
            <a:r>
              <a:rPr lang="en-GB" dirty="0" smtClean="0">
                <a:ea typeface="Abadi MT Condensed Light"/>
                <a:cs typeface="Abadi MT Condensed Light"/>
              </a:rPr>
              <a:t>ARTWORK</a:t>
            </a:r>
            <a:r>
              <a:rPr lang="en-GB" sz="2400" dirty="0" smtClean="0">
                <a:ea typeface="Abadi MT Condensed Light"/>
                <a:cs typeface="Abadi MT Condensed Light"/>
              </a:rPr>
              <a:t>:</a:t>
            </a:r>
            <a:r>
              <a:rPr lang="en-GB" sz="2400" b="0" dirty="0" smtClean="0">
                <a:ea typeface="Abadi MT Condensed Light"/>
                <a:cs typeface="Abadi MT Condensed Light"/>
              </a:rPr>
              <a:t> </a:t>
            </a:r>
            <a:r>
              <a:rPr lang="en-GB" sz="2400" b="0" dirty="0"/>
              <a:t>Mozart was hugely famous throughout his life and he was friends with lots of other famous people. Design a poster advertising one of his concerts or personal appearances.</a:t>
            </a:r>
            <a:endParaRPr lang="en-GB" sz="2400" b="0" dirty="0" smtClean="0">
              <a:ea typeface="Abadi MT Condensed Light"/>
              <a:cs typeface="Abadi MT Condensed Light"/>
            </a:endParaRPr>
          </a:p>
        </p:txBody>
      </p:sp>
    </p:spTree>
    <p:extLst>
      <p:ext uri="{BB962C8B-B14F-4D97-AF65-F5344CB8AC3E}">
        <p14:creationId xmlns:p14="http://schemas.microsoft.com/office/powerpoint/2010/main" val="2403084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Curriculum checklist</a:t>
            </a:r>
          </a:p>
        </p:txBody>
      </p:sp>
      <p:sp>
        <p:nvSpPr>
          <p:cNvPr id="3" name="Text Placeholder 2"/>
          <p:cNvSpPr>
            <a:spLocks noGrp="1"/>
          </p:cNvSpPr>
          <p:nvPr>
            <p:ph type="body" idx="1"/>
          </p:nvPr>
        </p:nvSpPr>
        <p:spPr/>
        <p:txBody>
          <a:bodyPr>
            <a:normAutofit/>
          </a:bodyPr>
          <a:lstStyle/>
          <a:p>
            <a:pPr lvl="0"/>
            <a:r>
              <a:rPr lang="en-US" sz="2000" b="0" dirty="0" smtClean="0"/>
              <a:t>Learners will:</a:t>
            </a:r>
          </a:p>
          <a:p>
            <a:pPr lvl="0"/>
            <a:r>
              <a:rPr lang="en-GB" sz="2000" b="0" dirty="0"/>
              <a:t>•	play and perform in ensemble contexts, using voices and </a:t>
            </a:r>
            <a:r>
              <a:rPr lang="en-GB" sz="2000" b="0" dirty="0" smtClean="0"/>
              <a:t>	playing </a:t>
            </a:r>
            <a:r>
              <a:rPr lang="en-GB" sz="2000" b="0" dirty="0"/>
              <a:t>musical instruments</a:t>
            </a:r>
          </a:p>
          <a:p>
            <a:pPr lvl="0"/>
            <a:r>
              <a:rPr lang="en-GB" sz="2000" b="0" dirty="0"/>
              <a:t>•	improvise and compose music for a range of purposes using </a:t>
            </a:r>
            <a:r>
              <a:rPr lang="en-GB" sz="2000" b="0" dirty="0" smtClean="0"/>
              <a:t>	the </a:t>
            </a:r>
            <a:r>
              <a:rPr lang="en-GB" sz="2000" b="0" dirty="0"/>
              <a:t>interrelated dimensions of music</a:t>
            </a:r>
          </a:p>
          <a:p>
            <a:pPr lvl="0"/>
            <a:r>
              <a:rPr lang="en-GB" sz="2000" b="0" dirty="0"/>
              <a:t>•	listen with attention to detail and recall sounds with </a:t>
            </a:r>
            <a:r>
              <a:rPr lang="en-GB" sz="2000" b="0" dirty="0" smtClean="0"/>
              <a:t>	increasing </a:t>
            </a:r>
            <a:r>
              <a:rPr lang="en-GB" sz="2000" b="0" dirty="0"/>
              <a:t>aural memory</a:t>
            </a:r>
          </a:p>
          <a:p>
            <a:pPr marL="342900" indent="-342900">
              <a:buFont typeface="Wingdings" charset="2"/>
              <a:buChar char="§"/>
            </a:pPr>
            <a:endParaRPr lang="en-US" sz="2000" b="0" dirty="0"/>
          </a:p>
          <a:p>
            <a:endParaRPr lang="en-US" sz="2000" dirty="0"/>
          </a:p>
        </p:txBody>
      </p:sp>
      <p:sp>
        <p:nvSpPr>
          <p:cNvPr id="4" name="Footer Placeholder 3"/>
          <p:cNvSpPr>
            <a:spLocks noGrp="1"/>
          </p:cNvSpPr>
          <p:nvPr>
            <p:ph type="ftr" sz="quarter" idx="11"/>
          </p:nvPr>
        </p:nvSpPr>
        <p:spPr/>
        <p:txBody>
          <a:bodyPr/>
          <a:lstStyle/>
          <a:p>
            <a:r>
              <a:rPr lang="en-US" dirty="0"/>
              <a:t>Copyright : Words - Rachel Leach, Design - BBC</a:t>
            </a:r>
          </a:p>
        </p:txBody>
      </p:sp>
      <p:sp>
        <p:nvSpPr>
          <p:cNvPr id="5" name="Slide Number Placeholder 4"/>
          <p:cNvSpPr>
            <a:spLocks noGrp="1"/>
          </p:cNvSpPr>
          <p:nvPr>
            <p:ph type="sldNum" sz="quarter" idx="12"/>
          </p:nvPr>
        </p:nvSpPr>
        <p:spPr/>
        <p:txBody>
          <a:bodyPr/>
          <a:lstStyle/>
          <a:p>
            <a:pPr algn="l"/>
            <a:fld id="{FCCA3061-2AE2-5E4F-A955-D3D92C168D6F}" type="slidenum">
              <a:rPr lang="en-US" smtClean="0"/>
              <a:pPr algn="l"/>
              <a:t>3</a:t>
            </a:fld>
            <a:endParaRPr lang="en-US" dirty="0"/>
          </a:p>
        </p:txBody>
      </p:sp>
      <p:sp>
        <p:nvSpPr>
          <p:cNvPr id="6" name="Date Placeholder 5"/>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6952215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4603" y="799076"/>
            <a:ext cx="7012582" cy="937442"/>
          </a:xfrm>
        </p:spPr>
        <p:txBody>
          <a:bodyPr/>
          <a:lstStyle/>
          <a:p>
            <a:r>
              <a:rPr lang="en-US" dirty="0" smtClean="0"/>
              <a:t>Glossary of music terms</a:t>
            </a:r>
            <a:endParaRPr lang="en-US" dirty="0"/>
          </a:p>
        </p:txBody>
      </p:sp>
      <p:graphicFrame>
        <p:nvGraphicFramePr>
          <p:cNvPr id="4" name="Table Placeholder 3"/>
          <p:cNvGraphicFramePr>
            <a:graphicFrameLocks noGrp="1"/>
          </p:cNvGraphicFramePr>
          <p:nvPr>
            <p:ph type="tbl" sz="quarter" idx="13"/>
            <p:extLst>
              <p:ext uri="{D42A27DB-BD31-4B8C-83A1-F6EECF244321}">
                <p14:modId xmlns:p14="http://schemas.microsoft.com/office/powerpoint/2010/main" val="83358338"/>
              </p:ext>
            </p:extLst>
          </p:nvPr>
        </p:nvGraphicFramePr>
        <p:xfrm>
          <a:off x="1044603" y="1641984"/>
          <a:ext cx="7354530" cy="4349269"/>
        </p:xfrm>
        <a:graphic>
          <a:graphicData uri="http://schemas.openxmlformats.org/drawingml/2006/table">
            <a:tbl>
              <a:tblPr firstRow="1" bandRow="1">
                <a:tableStyleId>{5C22544A-7EE6-4342-B048-85BDC9FD1C3A}</a:tableStyleId>
              </a:tblPr>
              <a:tblGrid>
                <a:gridCol w="2645099"/>
                <a:gridCol w="4709431"/>
              </a:tblGrid>
              <a:tr h="398058">
                <a:tc>
                  <a:txBody>
                    <a:bodyPr/>
                    <a:lstStyle/>
                    <a:p>
                      <a:r>
                        <a:rPr lang="en-US" dirty="0" smtClean="0"/>
                        <a:t>Term</a:t>
                      </a:r>
                      <a:endParaRPr lang="en-US" dirty="0"/>
                    </a:p>
                  </a:txBody>
                  <a:tcPr/>
                </a:tc>
                <a:tc>
                  <a:txBody>
                    <a:bodyPr/>
                    <a:lstStyle/>
                    <a:p>
                      <a:r>
                        <a:rPr lang="en-US" dirty="0" smtClean="0"/>
                        <a:t>Definition</a:t>
                      </a:r>
                      <a:endParaRPr lang="en-US" dirty="0"/>
                    </a:p>
                  </a:txBody>
                  <a:tcPr/>
                </a:tc>
              </a:tr>
              <a:tr h="398058">
                <a:tc>
                  <a:txBody>
                    <a:bodyPr/>
                    <a:lstStyle/>
                    <a:p>
                      <a:r>
                        <a:rPr lang="en-US" sz="1400" b="1" dirty="0" smtClean="0">
                          <a:effectLst/>
                          <a:latin typeface="+mn-lt"/>
                          <a:ea typeface="MS Mincho"/>
                          <a:cs typeface="Arial"/>
                        </a:rPr>
                        <a:t>Cadenza</a:t>
                      </a:r>
                      <a:endParaRPr lang="en-US" sz="1400" b="1" dirty="0"/>
                    </a:p>
                  </a:txBody>
                  <a:tcPr/>
                </a:tc>
                <a:tc>
                  <a:txBody>
                    <a:bodyPr/>
                    <a:lstStyle/>
                    <a:p>
                      <a:r>
                        <a:rPr lang="en-GB" sz="1200" dirty="0" smtClean="0">
                          <a:effectLst/>
                          <a:latin typeface="+mn-lt"/>
                          <a:ea typeface="MS Mincho"/>
                          <a:cs typeface="Arial"/>
                        </a:rPr>
                        <a:t>a moment of showing off for one player</a:t>
                      </a:r>
                      <a:endParaRPr lang="en-US" sz="1200" dirty="0"/>
                    </a:p>
                  </a:txBody>
                  <a:tcPr/>
                </a:tc>
              </a:tr>
              <a:tr h="383757">
                <a:tc>
                  <a:txBody>
                    <a:bodyPr/>
                    <a:lstStyle/>
                    <a:p>
                      <a:r>
                        <a:rPr lang="en-US" sz="1400" b="1" dirty="0" smtClean="0">
                          <a:effectLst/>
                          <a:latin typeface="+mn-lt"/>
                          <a:ea typeface="MS Mincho"/>
                          <a:cs typeface="Arial"/>
                        </a:rPr>
                        <a:t>Coda</a:t>
                      </a:r>
                      <a:endParaRPr lang="en-US" sz="1400" b="1" dirty="0"/>
                    </a:p>
                  </a:txBody>
                  <a:tcPr/>
                </a:tc>
                <a:tc>
                  <a:txBody>
                    <a:bodyPr/>
                    <a:lstStyle/>
                    <a:p>
                      <a:pPr>
                        <a:spcAft>
                          <a:spcPts val="0"/>
                        </a:spcAft>
                      </a:pPr>
                      <a:r>
                        <a:rPr lang="en-GB" sz="1200" dirty="0" smtClean="0">
                          <a:effectLst/>
                          <a:latin typeface="+mn-lt"/>
                          <a:ea typeface="MS Mincho"/>
                          <a:cs typeface="Arial"/>
                        </a:rPr>
                        <a:t>another word for ending</a:t>
                      </a:r>
                      <a:endParaRPr lang="en-GB" sz="1200" dirty="0">
                        <a:effectLst/>
                        <a:latin typeface="+mn-lt"/>
                        <a:ea typeface="MS Mincho"/>
                        <a:cs typeface="Arial"/>
                      </a:endParaRPr>
                    </a:p>
                  </a:txBody>
                  <a:tcPr/>
                </a:tc>
              </a:tr>
              <a:tr h="398058">
                <a:tc>
                  <a:txBody>
                    <a:bodyPr/>
                    <a:lstStyle/>
                    <a:p>
                      <a:r>
                        <a:rPr lang="en-US" sz="1400" b="1" dirty="0" smtClean="0">
                          <a:effectLst/>
                          <a:latin typeface="+mn-lt"/>
                          <a:ea typeface="MS Mincho"/>
                          <a:cs typeface="Arial"/>
                        </a:rPr>
                        <a:t>Concerto</a:t>
                      </a:r>
                      <a:endParaRPr lang="en-US" sz="1400" b="1" dirty="0"/>
                    </a:p>
                  </a:txBody>
                  <a:tcPr/>
                </a:tc>
                <a:tc>
                  <a:txBody>
                    <a:bodyPr/>
                    <a:lstStyle/>
                    <a:p>
                      <a:r>
                        <a:rPr lang="en-GB" sz="1200" dirty="0" smtClean="0">
                          <a:effectLst/>
                          <a:latin typeface="+mn-lt"/>
                          <a:ea typeface="MS Mincho"/>
                          <a:cs typeface="Arial"/>
                        </a:rPr>
                        <a:t>a piece with a prominent solo role for one player</a:t>
                      </a:r>
                      <a:endParaRPr lang="en-US" sz="1200" dirty="0"/>
                    </a:p>
                  </a:txBody>
                  <a:tcPr/>
                </a:tc>
              </a:tr>
              <a:tr h="398058">
                <a:tc>
                  <a:txBody>
                    <a:bodyPr/>
                    <a:lstStyle/>
                    <a:p>
                      <a:r>
                        <a:rPr lang="en-US" sz="1400" b="1" dirty="0" smtClean="0">
                          <a:effectLst/>
                          <a:latin typeface="+mn-lt"/>
                          <a:ea typeface="MS Mincho"/>
                          <a:cs typeface="Arial"/>
                        </a:rPr>
                        <a:t>Movement</a:t>
                      </a:r>
                      <a:endParaRPr lang="en-US" sz="1400" b="1" dirty="0"/>
                    </a:p>
                  </a:txBody>
                  <a:tcPr/>
                </a:tc>
                <a:tc>
                  <a:txBody>
                    <a:bodyPr/>
                    <a:lstStyle/>
                    <a:p>
                      <a:r>
                        <a:rPr lang="en-GB" sz="1200" dirty="0" smtClean="0">
                          <a:effectLst/>
                          <a:latin typeface="+mn-lt"/>
                          <a:ea typeface="MS Mincho"/>
                          <a:cs typeface="Arial"/>
                        </a:rPr>
                        <a:t>a large section within a symphony or a concerto</a:t>
                      </a:r>
                      <a:endParaRPr lang="en-US" sz="1200" dirty="0"/>
                    </a:p>
                  </a:txBody>
                  <a:tcPr/>
                </a:tc>
              </a:tr>
              <a:tr h="474656">
                <a:tc>
                  <a:txBody>
                    <a:bodyPr/>
                    <a:lstStyle/>
                    <a:p>
                      <a:r>
                        <a:rPr lang="en-US" sz="1400" b="1" dirty="0" smtClean="0">
                          <a:effectLst/>
                          <a:latin typeface="+mn-lt"/>
                          <a:ea typeface="MS Mincho"/>
                          <a:cs typeface="Arial"/>
                        </a:rPr>
                        <a:t>Musicologist</a:t>
                      </a:r>
                      <a:endParaRPr lang="en-US" sz="1400" b="1" dirty="0"/>
                    </a:p>
                  </a:txBody>
                  <a:tcPr/>
                </a:tc>
                <a:tc>
                  <a:txBody>
                    <a:bodyPr/>
                    <a:lstStyle/>
                    <a:p>
                      <a:r>
                        <a:rPr lang="en-GB" sz="1200" dirty="0" smtClean="0">
                          <a:effectLst/>
                          <a:latin typeface="+mn-lt"/>
                          <a:ea typeface="MS Mincho"/>
                          <a:cs typeface="Arial"/>
                        </a:rPr>
                        <a:t>an academic who studies how pieces work</a:t>
                      </a:r>
                      <a:endParaRPr lang="en-US" sz="1200" dirty="0"/>
                    </a:p>
                  </a:txBody>
                  <a:tcPr/>
                </a:tc>
              </a:tr>
              <a:tr h="474656">
                <a:tc>
                  <a:txBody>
                    <a:bodyPr/>
                    <a:lstStyle/>
                    <a:p>
                      <a:r>
                        <a:rPr lang="en-US" sz="1400" b="1" dirty="0" smtClean="0"/>
                        <a:t>Pitched percussion</a:t>
                      </a:r>
                      <a:endParaRPr lang="en-US" sz="1400" b="1"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smtClean="0">
                          <a:effectLst/>
                          <a:latin typeface="+mn-lt"/>
                          <a:ea typeface="MS Mincho"/>
                          <a:cs typeface="Arial"/>
                        </a:rPr>
                        <a:t>percussion instruments that can play different pitches – xylophones, glockenspiels, chime bars etc.</a:t>
                      </a:r>
                      <a:endParaRPr lang="en-US" sz="1200" dirty="0"/>
                    </a:p>
                  </a:txBody>
                  <a:tcPr/>
                </a:tc>
              </a:tr>
              <a:tr h="474656">
                <a:tc>
                  <a:txBody>
                    <a:bodyPr/>
                    <a:lstStyle/>
                    <a:p>
                      <a:r>
                        <a:rPr lang="en-US" sz="1400" b="1" dirty="0" smtClean="0">
                          <a:effectLst/>
                          <a:latin typeface="+mn-lt"/>
                          <a:ea typeface="MS Mincho"/>
                          <a:cs typeface="Arial"/>
                        </a:rPr>
                        <a:t>Rondo</a:t>
                      </a:r>
                      <a:endParaRPr lang="en-US" sz="1400" b="1" dirty="0"/>
                    </a:p>
                  </a:txBody>
                  <a:tcPr/>
                </a:tc>
                <a:tc>
                  <a:txBody>
                    <a:bodyPr/>
                    <a:lstStyle/>
                    <a:p>
                      <a:r>
                        <a:rPr lang="en-GB" sz="1200" dirty="0" smtClean="0">
                          <a:effectLst/>
                          <a:latin typeface="+mn-lt"/>
                          <a:ea typeface="MS Mincho"/>
                          <a:cs typeface="Arial"/>
                        </a:rPr>
                        <a:t>a musical structure with one section that keeps returning (A-B-A-C-A </a:t>
                      </a:r>
                      <a:r>
                        <a:rPr lang="en-GB" sz="1200" dirty="0" err="1" smtClean="0">
                          <a:effectLst/>
                          <a:latin typeface="+mn-lt"/>
                          <a:ea typeface="MS Mincho"/>
                          <a:cs typeface="Arial"/>
                        </a:rPr>
                        <a:t>etc</a:t>
                      </a:r>
                      <a:r>
                        <a:rPr lang="en-GB" sz="1200" dirty="0" smtClean="0">
                          <a:effectLst/>
                          <a:latin typeface="+mn-lt"/>
                          <a:ea typeface="MS Mincho"/>
                          <a:cs typeface="Arial"/>
                        </a:rPr>
                        <a:t>)</a:t>
                      </a:r>
                      <a:endParaRPr lang="en-US" sz="1200" dirty="0"/>
                    </a:p>
                  </a:txBody>
                  <a:tcPr/>
                </a:tc>
              </a:tr>
              <a:tr h="474656">
                <a:tc>
                  <a:txBody>
                    <a:bodyPr/>
                    <a:lstStyle/>
                    <a:p>
                      <a:r>
                        <a:rPr lang="en-US" sz="1400" b="1" dirty="0" smtClean="0">
                          <a:effectLst/>
                          <a:latin typeface="+mn-lt"/>
                          <a:ea typeface="MS Mincho"/>
                          <a:cs typeface="Arial"/>
                        </a:rPr>
                        <a:t>Trill</a:t>
                      </a:r>
                      <a:endParaRPr lang="en-US" sz="1400" b="1" dirty="0"/>
                    </a:p>
                  </a:txBody>
                  <a:tcPr/>
                </a:tc>
                <a:tc>
                  <a:txBody>
                    <a:bodyPr/>
                    <a:lstStyle/>
                    <a:p>
                      <a:r>
                        <a:rPr lang="en-GB" sz="1200" dirty="0" smtClean="0">
                          <a:effectLst/>
                          <a:latin typeface="+mn-lt"/>
                          <a:ea typeface="MS Mincho"/>
                          <a:cs typeface="Arial"/>
                        </a:rPr>
                        <a:t>two notes alternating back and forth very fast (like a wobble)</a:t>
                      </a:r>
                      <a:endParaRPr lang="en-US" sz="1200" dirty="0"/>
                    </a:p>
                  </a:txBody>
                  <a:tcPr/>
                </a:tc>
              </a:tr>
              <a:tr h="474656">
                <a:tc>
                  <a:txBody>
                    <a:bodyPr/>
                    <a:lstStyle/>
                    <a:p>
                      <a:r>
                        <a:rPr lang="en-US" sz="1400" b="1" dirty="0" smtClean="0">
                          <a:effectLst/>
                          <a:latin typeface="+mn-lt"/>
                          <a:ea typeface="MS Mincho"/>
                          <a:cs typeface="Arial"/>
                        </a:rPr>
                        <a:t>Unpitched percussion</a:t>
                      </a:r>
                      <a:endParaRPr lang="en-US" sz="1400" b="1" dirty="0"/>
                    </a:p>
                  </a:txBody>
                  <a:tcPr/>
                </a:tc>
                <a:tc>
                  <a:txBody>
                    <a:bodyPr/>
                    <a:lstStyle/>
                    <a:p>
                      <a:r>
                        <a:rPr lang="en-GB" sz="1200" dirty="0" smtClean="0">
                          <a:effectLst/>
                          <a:latin typeface="+mn-lt"/>
                          <a:ea typeface="MS Mincho"/>
                          <a:cs typeface="Arial"/>
                        </a:rPr>
                        <a:t>percussion instruments that can only make a limited number of sounds – drums, shakers woodblocks, tambourine etc.</a:t>
                      </a:r>
                      <a:endParaRPr lang="en-US" sz="1200" dirty="0"/>
                    </a:p>
                  </a:txBody>
                  <a:tcPr/>
                </a:tc>
              </a:tr>
            </a:tbl>
          </a:graphicData>
        </a:graphic>
      </p:graphicFrame>
      <p:sp>
        <p:nvSpPr>
          <p:cNvPr id="3" name="Footer Placeholder 2"/>
          <p:cNvSpPr>
            <a:spLocks noGrp="1"/>
          </p:cNvSpPr>
          <p:nvPr>
            <p:ph type="ftr" sz="quarter" idx="11"/>
          </p:nvPr>
        </p:nvSpPr>
        <p:spPr/>
        <p:txBody>
          <a:bodyPr/>
          <a:lstStyle/>
          <a:p>
            <a:r>
              <a:rPr lang="en-US" dirty="0"/>
              <a:t>Copyright : Words - Rachel Leach, Design - BBC</a:t>
            </a:r>
          </a:p>
        </p:txBody>
      </p:sp>
      <p:sp>
        <p:nvSpPr>
          <p:cNvPr id="5" name="Slide Number Placeholder 4"/>
          <p:cNvSpPr>
            <a:spLocks noGrp="1"/>
          </p:cNvSpPr>
          <p:nvPr>
            <p:ph type="sldNum" sz="quarter" idx="12"/>
          </p:nvPr>
        </p:nvSpPr>
        <p:spPr/>
        <p:txBody>
          <a:bodyPr/>
          <a:lstStyle/>
          <a:p>
            <a:pPr algn="l"/>
            <a:fld id="{FCCA3061-2AE2-5E4F-A955-D3D92C168D6F}" type="slidenum">
              <a:rPr lang="en-US" smtClean="0"/>
              <a:pPr algn="l"/>
              <a:t>4</a:t>
            </a:fld>
            <a:endParaRPr lang="en-US" dirty="0"/>
          </a:p>
        </p:txBody>
      </p:sp>
      <p:sp>
        <p:nvSpPr>
          <p:cNvPr id="6" name="Date Placeholder 5"/>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2574310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944563" y="2859338"/>
            <a:ext cx="7023100" cy="1370012"/>
          </a:xfrm>
        </p:spPr>
        <p:txBody>
          <a:bodyPr/>
          <a:lstStyle/>
          <a:p>
            <a:pPr algn="ctr"/>
            <a:r>
              <a:rPr lang="en-GB" sz="4000" dirty="0" smtClean="0"/>
              <a:t>Lesson 1</a:t>
            </a:r>
          </a:p>
          <a:p>
            <a:pPr algn="ctr"/>
            <a:r>
              <a:rPr lang="en-GB" dirty="0" smtClean="0"/>
              <a:t>Watching and </a:t>
            </a:r>
            <a:r>
              <a:rPr lang="en-GB" dirty="0"/>
              <a:t>l</a:t>
            </a:r>
            <a:r>
              <a:rPr lang="en-GB" dirty="0" smtClean="0"/>
              <a:t>istening</a:t>
            </a:r>
            <a:endParaRPr lang="en-GB" dirty="0"/>
          </a:p>
        </p:txBody>
      </p:sp>
      <p:sp>
        <p:nvSpPr>
          <p:cNvPr id="4" name="Text Placeholder 3"/>
          <p:cNvSpPr>
            <a:spLocks noGrp="1"/>
          </p:cNvSpPr>
          <p:nvPr>
            <p:ph type="body" sz="quarter" idx="15"/>
          </p:nvPr>
        </p:nvSpPr>
        <p:spPr/>
        <p:txBody>
          <a:bodyPr/>
          <a:lstStyle/>
          <a:p>
            <a:pPr algn="ctr"/>
            <a:r>
              <a:rPr lang="en-GB" sz="1000" dirty="0" smtClean="0"/>
              <a:t>Copyright Rachel Leach &amp; BBC</a:t>
            </a:r>
            <a:endParaRPr lang="en-GB" sz="1000" dirty="0"/>
          </a:p>
        </p:txBody>
      </p:sp>
    </p:spTree>
    <p:extLst>
      <p:ext uri="{BB962C8B-B14F-4D97-AF65-F5344CB8AC3E}">
        <p14:creationId xmlns:p14="http://schemas.microsoft.com/office/powerpoint/2010/main" val="1219256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LESSON 1</a:t>
            </a:r>
            <a:endParaRPr lang="en-US" dirty="0"/>
          </a:p>
        </p:txBody>
      </p:sp>
      <p:sp>
        <p:nvSpPr>
          <p:cNvPr id="3" name="Footer Placeholder 2"/>
          <p:cNvSpPr>
            <a:spLocks noGrp="1"/>
          </p:cNvSpPr>
          <p:nvPr>
            <p:ph type="ftr" sz="quarter" idx="11"/>
          </p:nvPr>
        </p:nvSpPr>
        <p:spPr/>
        <p:txBody>
          <a:bodyPr/>
          <a:lstStyle/>
          <a:p>
            <a:r>
              <a:rPr lang="en-US" dirty="0"/>
              <a:t>Copyright : Words - Rachel Leach, Design - </a:t>
            </a:r>
            <a:r>
              <a:rPr lang="en-US" dirty="0" smtClean="0"/>
              <a:t>BBC</a:t>
            </a:r>
            <a:endParaRPr lang="en-US" dirty="0"/>
          </a:p>
        </p:txBody>
      </p:sp>
      <p:sp>
        <p:nvSpPr>
          <p:cNvPr id="4" name="Slide Number Placeholder 3"/>
          <p:cNvSpPr>
            <a:spLocks noGrp="1"/>
          </p:cNvSpPr>
          <p:nvPr>
            <p:ph type="sldNum" sz="quarter" idx="12"/>
          </p:nvPr>
        </p:nvSpPr>
        <p:spPr/>
        <p:txBody>
          <a:bodyPr/>
          <a:lstStyle/>
          <a:p>
            <a:pPr algn="l"/>
            <a:fld id="{FCCA3061-2AE2-5E4F-A955-D3D92C168D6F}" type="slidenum">
              <a:rPr lang="en-US" smtClean="0"/>
              <a:pPr algn="l"/>
              <a:t>6</a:t>
            </a:fld>
            <a:endParaRPr lang="en-US" dirty="0"/>
          </a:p>
        </p:txBody>
      </p:sp>
      <p:sp>
        <p:nvSpPr>
          <p:cNvPr id="5" name="Title 4"/>
          <p:cNvSpPr>
            <a:spLocks noGrp="1"/>
          </p:cNvSpPr>
          <p:nvPr>
            <p:ph type="title"/>
          </p:nvPr>
        </p:nvSpPr>
        <p:spPr/>
        <p:txBody>
          <a:bodyPr/>
          <a:lstStyle/>
          <a:p>
            <a:r>
              <a:rPr lang="en-GB" dirty="0" smtClean="0"/>
              <a:t>Background – the composer</a:t>
            </a:r>
            <a:endParaRPr lang="en-GB" dirty="0"/>
          </a:p>
        </p:txBody>
      </p:sp>
      <p:sp>
        <p:nvSpPr>
          <p:cNvPr id="6" name="Content Placeholder 5"/>
          <p:cNvSpPr>
            <a:spLocks noGrp="1"/>
          </p:cNvSpPr>
          <p:nvPr>
            <p:ph idx="1"/>
          </p:nvPr>
        </p:nvSpPr>
        <p:spPr>
          <a:xfrm>
            <a:off x="4577923" y="2056572"/>
            <a:ext cx="3897483" cy="3478990"/>
          </a:xfrm>
        </p:spPr>
        <p:txBody>
          <a:bodyPr>
            <a:normAutofit fontScale="77500" lnSpcReduction="20000"/>
          </a:bodyPr>
          <a:lstStyle/>
          <a:p>
            <a:r>
              <a:rPr lang="pt-BR" sz="3100" dirty="0">
                <a:ea typeface="MS Mincho"/>
                <a:cs typeface="Arial"/>
              </a:rPr>
              <a:t>Wolfgang Amadeus Mozart (1756 – 1791</a:t>
            </a:r>
            <a:r>
              <a:rPr lang="pt-BR" sz="3100" dirty="0" smtClean="0">
                <a:ea typeface="MS Mincho"/>
                <a:cs typeface="Arial"/>
              </a:rPr>
              <a:t>)</a:t>
            </a:r>
          </a:p>
          <a:p>
            <a:endParaRPr lang="en-US" sz="1500" dirty="0" smtClean="0">
              <a:ea typeface="MS Mincho"/>
              <a:cs typeface="Arial"/>
            </a:endParaRPr>
          </a:p>
          <a:p>
            <a:pPr marL="457200" lvl="0" indent="-457200" fontAlgn="base">
              <a:buFont typeface="Arial" panose="020B0604020202020204" pitchFamily="34" charset="0"/>
              <a:buChar char="•"/>
            </a:pPr>
            <a:r>
              <a:rPr lang="en-GB" b="0" dirty="0" smtClean="0"/>
              <a:t>Austrian </a:t>
            </a:r>
            <a:r>
              <a:rPr lang="en-GB" b="0" dirty="0"/>
              <a:t>composer, pianist, child genius!</a:t>
            </a:r>
          </a:p>
          <a:p>
            <a:pPr marL="457200" lvl="0" indent="-457200" fontAlgn="base">
              <a:buFont typeface="Arial" panose="020B0604020202020204" pitchFamily="34" charset="0"/>
              <a:buChar char="•"/>
            </a:pPr>
            <a:r>
              <a:rPr lang="en-GB" b="0" dirty="0" smtClean="0"/>
              <a:t>Mozart and </a:t>
            </a:r>
            <a:r>
              <a:rPr lang="en-GB" b="0" dirty="0"/>
              <a:t>his sister (</a:t>
            </a:r>
            <a:r>
              <a:rPr lang="en-GB" b="0" dirty="0" err="1"/>
              <a:t>Nannerl</a:t>
            </a:r>
            <a:r>
              <a:rPr lang="en-GB" b="0" dirty="0"/>
              <a:t> – also a composer), were famous all over Europe as children</a:t>
            </a:r>
          </a:p>
          <a:p>
            <a:pPr marL="457200" lvl="0" indent="-457200" fontAlgn="base">
              <a:buFont typeface="Arial" panose="020B0604020202020204" pitchFamily="34" charset="0"/>
              <a:buChar char="•"/>
            </a:pPr>
            <a:r>
              <a:rPr lang="en-GB" b="0" dirty="0" smtClean="0"/>
              <a:t>Wrote </a:t>
            </a:r>
            <a:r>
              <a:rPr lang="en-GB" b="0" dirty="0"/>
              <a:t>his first pieces aged just 5!</a:t>
            </a:r>
          </a:p>
          <a:p>
            <a:endParaRPr lang="en-GB" dirty="0"/>
          </a:p>
        </p:txBody>
      </p:sp>
      <p:pic>
        <p:nvPicPr>
          <p:cNvPr id="8" name="Picture 2" descr="Image result for wolfgang mozart"/>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t="9416" b="941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89100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tenpib01\AppData\Local\Microsoft\Windows\Temporary Internet Files\Content.IE5\U25HZTMM\Mozart_325x43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6878" y="2007412"/>
            <a:ext cx="3095625" cy="4143375"/>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dirty="0"/>
              <a:t>LESSON </a:t>
            </a:r>
            <a:r>
              <a:rPr lang="en-US" dirty="0" smtClean="0"/>
              <a:t>1</a:t>
            </a:r>
            <a:endParaRPr lang="en-US" dirty="0"/>
          </a:p>
        </p:txBody>
      </p:sp>
      <p:sp>
        <p:nvSpPr>
          <p:cNvPr id="3" name="Footer Placeholder 2"/>
          <p:cNvSpPr>
            <a:spLocks noGrp="1"/>
          </p:cNvSpPr>
          <p:nvPr>
            <p:ph type="ftr" sz="quarter" idx="11"/>
          </p:nvPr>
        </p:nvSpPr>
        <p:spPr/>
        <p:txBody>
          <a:bodyPr/>
          <a:lstStyle/>
          <a:p>
            <a:r>
              <a:rPr lang="en-US" dirty="0"/>
              <a:t>Copyright : Words - Rachel Leach, Design - BBC</a:t>
            </a:r>
          </a:p>
        </p:txBody>
      </p:sp>
      <p:sp>
        <p:nvSpPr>
          <p:cNvPr id="4" name="Slide Number Placeholder 3"/>
          <p:cNvSpPr>
            <a:spLocks noGrp="1"/>
          </p:cNvSpPr>
          <p:nvPr>
            <p:ph type="sldNum" sz="quarter" idx="12"/>
          </p:nvPr>
        </p:nvSpPr>
        <p:spPr/>
        <p:txBody>
          <a:bodyPr/>
          <a:lstStyle/>
          <a:p>
            <a:pPr algn="l"/>
            <a:fld id="{FCCA3061-2AE2-5E4F-A955-D3D92C168D6F}" type="slidenum">
              <a:rPr lang="en-US" smtClean="0"/>
              <a:pPr algn="l"/>
              <a:t>7</a:t>
            </a:fld>
            <a:endParaRPr lang="en-US" dirty="0"/>
          </a:p>
        </p:txBody>
      </p:sp>
      <p:sp>
        <p:nvSpPr>
          <p:cNvPr id="5" name="Title 4"/>
          <p:cNvSpPr>
            <a:spLocks noGrp="1"/>
          </p:cNvSpPr>
          <p:nvPr>
            <p:ph type="title"/>
          </p:nvPr>
        </p:nvSpPr>
        <p:spPr/>
        <p:txBody>
          <a:bodyPr/>
          <a:lstStyle/>
          <a:p>
            <a:r>
              <a:rPr lang="en-GB" dirty="0" smtClean="0"/>
              <a:t>Background – the music</a:t>
            </a:r>
            <a:endParaRPr lang="en-GB" dirty="0"/>
          </a:p>
        </p:txBody>
      </p:sp>
      <p:sp>
        <p:nvSpPr>
          <p:cNvPr id="6" name="Content Placeholder 5"/>
          <p:cNvSpPr>
            <a:spLocks noGrp="1"/>
          </p:cNvSpPr>
          <p:nvPr>
            <p:ph idx="1"/>
          </p:nvPr>
        </p:nvSpPr>
        <p:spPr>
          <a:xfrm>
            <a:off x="1298651" y="2056572"/>
            <a:ext cx="4453219" cy="4069592"/>
          </a:xfrm>
        </p:spPr>
        <p:txBody>
          <a:bodyPr>
            <a:normAutofit fontScale="92500" lnSpcReduction="10000"/>
          </a:bodyPr>
          <a:lstStyle/>
          <a:p>
            <a:r>
              <a:rPr lang="en-GB" dirty="0"/>
              <a:t>Horn Concerto no 4, movement </a:t>
            </a:r>
            <a:r>
              <a:rPr lang="en-GB" dirty="0" smtClean="0"/>
              <a:t>3</a:t>
            </a:r>
          </a:p>
          <a:p>
            <a:endParaRPr lang="en-US" sz="1300" dirty="0" smtClean="0"/>
          </a:p>
          <a:p>
            <a:pPr lvl="2" fontAlgn="base"/>
            <a:r>
              <a:rPr lang="en-GB" dirty="0" smtClean="0"/>
              <a:t>Written </a:t>
            </a:r>
            <a:r>
              <a:rPr lang="en-GB" dirty="0"/>
              <a:t>in 1786 for his friend Joseph </a:t>
            </a:r>
            <a:r>
              <a:rPr lang="en-GB" dirty="0" err="1"/>
              <a:t>Leutgeb</a:t>
            </a:r>
            <a:endParaRPr lang="en-GB" dirty="0"/>
          </a:p>
          <a:p>
            <a:pPr lvl="2" fontAlgn="base"/>
            <a:r>
              <a:rPr lang="en-GB" dirty="0" smtClean="0"/>
              <a:t>This </a:t>
            </a:r>
            <a:r>
              <a:rPr lang="en-GB" dirty="0"/>
              <a:t>is one of four horn concertos written by Mozart. (The third movements are all surprisingly similar!) </a:t>
            </a:r>
          </a:p>
          <a:p>
            <a:pPr lvl="2" fontAlgn="base"/>
            <a:r>
              <a:rPr lang="en-GB" dirty="0" smtClean="0"/>
              <a:t>Concertos </a:t>
            </a:r>
            <a:r>
              <a:rPr lang="en-GB" dirty="0"/>
              <a:t>from this time were often written with three sections (called movements)</a:t>
            </a:r>
          </a:p>
          <a:p>
            <a:endParaRPr lang="en-GB" dirty="0"/>
          </a:p>
        </p:txBody>
      </p:sp>
      <p:sp>
        <p:nvSpPr>
          <p:cNvPr id="9" name="AutoShape 2" descr="Image result for georges bizet carme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4" descr="Image result for georges bizet carme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1085946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LESSON </a:t>
            </a:r>
            <a:r>
              <a:rPr lang="en-US" dirty="0" smtClean="0"/>
              <a:t>1</a:t>
            </a:r>
            <a:endParaRPr lang="en-US" dirty="0"/>
          </a:p>
        </p:txBody>
      </p:sp>
      <p:sp>
        <p:nvSpPr>
          <p:cNvPr id="3" name="Footer Placeholder 2"/>
          <p:cNvSpPr>
            <a:spLocks noGrp="1"/>
          </p:cNvSpPr>
          <p:nvPr>
            <p:ph type="ftr" sz="quarter" idx="11"/>
          </p:nvPr>
        </p:nvSpPr>
        <p:spPr/>
        <p:txBody>
          <a:bodyPr/>
          <a:lstStyle/>
          <a:p>
            <a:r>
              <a:rPr lang="en-US" dirty="0"/>
              <a:t>Copyright : Words - Rachel Leach, Design - BBC</a:t>
            </a:r>
          </a:p>
        </p:txBody>
      </p:sp>
      <p:sp>
        <p:nvSpPr>
          <p:cNvPr id="4" name="Slide Number Placeholder 3"/>
          <p:cNvSpPr>
            <a:spLocks noGrp="1"/>
          </p:cNvSpPr>
          <p:nvPr>
            <p:ph type="sldNum" sz="quarter" idx="12"/>
          </p:nvPr>
        </p:nvSpPr>
        <p:spPr/>
        <p:txBody>
          <a:bodyPr/>
          <a:lstStyle/>
          <a:p>
            <a:pPr algn="l"/>
            <a:fld id="{FCCA3061-2AE2-5E4F-A955-D3D92C168D6F}" type="slidenum">
              <a:rPr lang="en-US" smtClean="0"/>
              <a:pPr algn="l"/>
              <a:t>8</a:t>
            </a:fld>
            <a:endParaRPr lang="en-US" dirty="0"/>
          </a:p>
        </p:txBody>
      </p:sp>
      <p:sp>
        <p:nvSpPr>
          <p:cNvPr id="5" name="Title 4"/>
          <p:cNvSpPr>
            <a:spLocks noGrp="1"/>
          </p:cNvSpPr>
          <p:nvPr>
            <p:ph type="title"/>
          </p:nvPr>
        </p:nvSpPr>
        <p:spPr>
          <a:xfrm>
            <a:off x="1044602" y="1127798"/>
            <a:ext cx="7096508" cy="843478"/>
          </a:xfrm>
        </p:spPr>
        <p:txBody>
          <a:bodyPr>
            <a:normAutofit/>
          </a:bodyPr>
          <a:lstStyle/>
          <a:p>
            <a:pPr algn="ctr"/>
            <a:r>
              <a:rPr lang="en-GB" dirty="0"/>
              <a:t>W</a:t>
            </a:r>
            <a:r>
              <a:rPr lang="en-GB" dirty="0" smtClean="0"/>
              <a:t>atch </a:t>
            </a:r>
            <a:r>
              <a:rPr lang="en-GB" dirty="0"/>
              <a:t>the </a:t>
            </a:r>
            <a:r>
              <a:rPr lang="en-GB" dirty="0" smtClean="0"/>
              <a:t>orchestral performance</a:t>
            </a:r>
            <a:endParaRPr lang="en-GB" dirty="0"/>
          </a:p>
        </p:txBody>
      </p:sp>
      <p:sp>
        <p:nvSpPr>
          <p:cNvPr id="6" name="Content Placeholder 5"/>
          <p:cNvSpPr>
            <a:spLocks noGrp="1"/>
          </p:cNvSpPr>
          <p:nvPr>
            <p:ph idx="1"/>
          </p:nvPr>
        </p:nvSpPr>
        <p:spPr>
          <a:xfrm>
            <a:off x="1044602" y="5405954"/>
            <a:ext cx="7012582" cy="828361"/>
          </a:xfrm>
        </p:spPr>
        <p:txBody>
          <a:bodyPr>
            <a:normAutofit fontScale="92500"/>
          </a:bodyPr>
          <a:lstStyle/>
          <a:p>
            <a:pPr algn="ctr"/>
            <a:r>
              <a:rPr lang="en-GB" u="sng" dirty="0">
                <a:hlinkClick r:id="rId3"/>
              </a:rPr>
              <a:t>https://www.bbc.co.uk/programmes/p02b5dmz</a:t>
            </a:r>
            <a:endParaRPr lang="en-GB" dirty="0"/>
          </a:p>
        </p:txBody>
      </p:sp>
      <p:pic>
        <p:nvPicPr>
          <p:cNvPr id="8" name="Picture 2"/>
          <p:cNvPicPr>
            <a:picLocks noGrp="1" noChangeAspect="1" noChangeArrowheads="1"/>
          </p:cNvPicPr>
          <p:nvPr>
            <p:ph type="pic" sz="quarter" idx="13"/>
          </p:nvPr>
        </p:nvPicPr>
        <p:blipFill rotWithShape="1">
          <a:blip r:embed="rId4">
            <a:extLst>
              <a:ext uri="{28A0092B-C50C-407E-A947-70E740481C1C}">
                <a14:useLocalDpi xmlns:a14="http://schemas.microsoft.com/office/drawing/2010/main" val="0"/>
              </a:ext>
            </a:extLst>
          </a:blip>
          <a:srcRect l="20579" t="36638" r="21370" b="21836"/>
          <a:stretch/>
        </p:blipFill>
        <p:spPr bwMode="auto">
          <a:xfrm>
            <a:off x="900957" y="2054941"/>
            <a:ext cx="7240153" cy="3112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25577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LESSON </a:t>
            </a:r>
            <a:r>
              <a:rPr lang="en-US" dirty="0" smtClean="0"/>
              <a:t>1</a:t>
            </a:r>
            <a:endParaRPr lang="en-US" dirty="0"/>
          </a:p>
        </p:txBody>
      </p:sp>
      <p:sp>
        <p:nvSpPr>
          <p:cNvPr id="3" name="Footer Placeholder 2"/>
          <p:cNvSpPr>
            <a:spLocks noGrp="1"/>
          </p:cNvSpPr>
          <p:nvPr>
            <p:ph type="ftr" sz="quarter" idx="11"/>
          </p:nvPr>
        </p:nvSpPr>
        <p:spPr/>
        <p:txBody>
          <a:bodyPr/>
          <a:lstStyle/>
          <a:p>
            <a:r>
              <a:rPr lang="en-US" dirty="0"/>
              <a:t>Copyright : Words - Rachel Leach, Design - BBC</a:t>
            </a:r>
          </a:p>
        </p:txBody>
      </p:sp>
      <p:sp>
        <p:nvSpPr>
          <p:cNvPr id="4" name="Slide Number Placeholder 3"/>
          <p:cNvSpPr>
            <a:spLocks noGrp="1"/>
          </p:cNvSpPr>
          <p:nvPr>
            <p:ph type="sldNum" sz="quarter" idx="12"/>
          </p:nvPr>
        </p:nvSpPr>
        <p:spPr/>
        <p:txBody>
          <a:bodyPr/>
          <a:lstStyle/>
          <a:p>
            <a:pPr algn="l"/>
            <a:fld id="{FCCA3061-2AE2-5E4F-A955-D3D92C168D6F}" type="slidenum">
              <a:rPr lang="en-US" smtClean="0"/>
              <a:pPr algn="l"/>
              <a:t>9</a:t>
            </a:fld>
            <a:endParaRPr lang="en-US" dirty="0"/>
          </a:p>
        </p:txBody>
      </p:sp>
      <p:sp>
        <p:nvSpPr>
          <p:cNvPr id="5" name="Title 4"/>
          <p:cNvSpPr>
            <a:spLocks noGrp="1"/>
          </p:cNvSpPr>
          <p:nvPr>
            <p:ph type="title"/>
          </p:nvPr>
        </p:nvSpPr>
        <p:spPr>
          <a:xfrm>
            <a:off x="1416162" y="1228618"/>
            <a:ext cx="6671008" cy="937442"/>
          </a:xfrm>
        </p:spPr>
        <p:txBody>
          <a:bodyPr>
            <a:normAutofit/>
          </a:bodyPr>
          <a:lstStyle/>
          <a:p>
            <a:pPr algn="ctr"/>
            <a:r>
              <a:rPr lang="en-GB" sz="3600" dirty="0" smtClean="0"/>
              <a:t>Terminology</a:t>
            </a:r>
            <a:endParaRPr lang="en-GB" dirty="0"/>
          </a:p>
        </p:txBody>
      </p:sp>
      <p:sp>
        <p:nvSpPr>
          <p:cNvPr id="13" name="Rectangle 12"/>
          <p:cNvSpPr/>
          <p:nvPr/>
        </p:nvSpPr>
        <p:spPr>
          <a:xfrm>
            <a:off x="3017513" y="2580450"/>
            <a:ext cx="1454962" cy="584775"/>
          </a:xfrm>
          <a:prstGeom prst="rect">
            <a:avLst/>
          </a:prstGeom>
        </p:spPr>
        <p:txBody>
          <a:bodyPr wrap="square">
            <a:spAutoFit/>
          </a:bodyPr>
          <a:lstStyle/>
          <a:p>
            <a:pPr lvl="0"/>
            <a:r>
              <a:rPr lang="en-GB" sz="3200" dirty="0"/>
              <a:t>Mozart</a:t>
            </a:r>
          </a:p>
        </p:txBody>
      </p:sp>
      <p:sp>
        <p:nvSpPr>
          <p:cNvPr id="8" name="Rectangle 7"/>
          <p:cNvSpPr/>
          <p:nvPr/>
        </p:nvSpPr>
        <p:spPr>
          <a:xfrm>
            <a:off x="1416162" y="3797613"/>
            <a:ext cx="2486043" cy="584775"/>
          </a:xfrm>
          <a:prstGeom prst="rect">
            <a:avLst/>
          </a:prstGeom>
        </p:spPr>
        <p:txBody>
          <a:bodyPr wrap="square">
            <a:spAutoFit/>
          </a:bodyPr>
          <a:lstStyle/>
          <a:p>
            <a:pPr lvl="0"/>
            <a:r>
              <a:rPr lang="en-GB" sz="3200" dirty="0"/>
              <a:t>Movement 3</a:t>
            </a:r>
          </a:p>
        </p:txBody>
      </p:sp>
      <p:sp>
        <p:nvSpPr>
          <p:cNvPr id="9" name="Rectangle 8"/>
          <p:cNvSpPr/>
          <p:nvPr/>
        </p:nvSpPr>
        <p:spPr>
          <a:xfrm>
            <a:off x="5402825" y="2891864"/>
            <a:ext cx="2954595" cy="584775"/>
          </a:xfrm>
          <a:prstGeom prst="rect">
            <a:avLst/>
          </a:prstGeom>
        </p:spPr>
        <p:txBody>
          <a:bodyPr wrap="square">
            <a:spAutoFit/>
          </a:bodyPr>
          <a:lstStyle/>
          <a:p>
            <a:pPr lvl="0"/>
            <a:r>
              <a:rPr lang="en-GB" sz="3200" dirty="0"/>
              <a:t>Horn concerto</a:t>
            </a:r>
          </a:p>
        </p:txBody>
      </p:sp>
      <p:sp>
        <p:nvSpPr>
          <p:cNvPr id="10" name="Rectangle 9"/>
          <p:cNvSpPr/>
          <p:nvPr/>
        </p:nvSpPr>
        <p:spPr>
          <a:xfrm>
            <a:off x="3296342" y="5137015"/>
            <a:ext cx="1936848" cy="584775"/>
          </a:xfrm>
          <a:prstGeom prst="rect">
            <a:avLst/>
          </a:prstGeom>
        </p:spPr>
        <p:txBody>
          <a:bodyPr wrap="square">
            <a:spAutoFit/>
          </a:bodyPr>
          <a:lstStyle/>
          <a:p>
            <a:pPr lvl="0"/>
            <a:r>
              <a:rPr lang="en-GB" sz="3200" dirty="0"/>
              <a:t>Cadenza</a:t>
            </a:r>
          </a:p>
        </p:txBody>
      </p:sp>
      <p:sp>
        <p:nvSpPr>
          <p:cNvPr id="11" name="Rectangle 10"/>
          <p:cNvSpPr/>
          <p:nvPr/>
        </p:nvSpPr>
        <p:spPr>
          <a:xfrm>
            <a:off x="5685013" y="4256441"/>
            <a:ext cx="1454962" cy="584775"/>
          </a:xfrm>
          <a:prstGeom prst="rect">
            <a:avLst/>
          </a:prstGeom>
        </p:spPr>
        <p:txBody>
          <a:bodyPr wrap="square">
            <a:spAutoFit/>
          </a:bodyPr>
          <a:lstStyle/>
          <a:p>
            <a:pPr lvl="0"/>
            <a:r>
              <a:rPr lang="en-GB" sz="3200" dirty="0"/>
              <a:t>Rondo</a:t>
            </a:r>
          </a:p>
        </p:txBody>
      </p:sp>
      <p:sp>
        <p:nvSpPr>
          <p:cNvPr id="6" name="Oval 5"/>
          <p:cNvSpPr/>
          <p:nvPr/>
        </p:nvSpPr>
        <p:spPr>
          <a:xfrm>
            <a:off x="2757401" y="2359789"/>
            <a:ext cx="1896424" cy="1038239"/>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Oval 13"/>
          <p:cNvSpPr/>
          <p:nvPr/>
        </p:nvSpPr>
        <p:spPr>
          <a:xfrm>
            <a:off x="5043356" y="2583572"/>
            <a:ext cx="3148670" cy="1244346"/>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Oval 14"/>
          <p:cNvSpPr/>
          <p:nvPr/>
        </p:nvSpPr>
        <p:spPr>
          <a:xfrm>
            <a:off x="1009369" y="3476639"/>
            <a:ext cx="3148670" cy="1244346"/>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Oval 15"/>
          <p:cNvSpPr/>
          <p:nvPr/>
        </p:nvSpPr>
        <p:spPr>
          <a:xfrm>
            <a:off x="5318704" y="4051582"/>
            <a:ext cx="1896424" cy="1038239"/>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Oval 16"/>
          <p:cNvSpPr/>
          <p:nvPr/>
        </p:nvSpPr>
        <p:spPr>
          <a:xfrm>
            <a:off x="3094213" y="4888410"/>
            <a:ext cx="1997151" cy="1125981"/>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4044275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nP 2017 Test v2b">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TenP 2017 Test v2b.potx</Template>
  <TotalTime>2160</TotalTime>
  <Words>1762</Words>
  <Application>Microsoft Office PowerPoint</Application>
  <PresentationFormat>On-screen Show (4:3)</PresentationFormat>
  <Paragraphs>802</Paragraphs>
  <Slides>26</Slides>
  <Notes>23</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TenP 2017 Test v2b</vt:lpstr>
      <vt:lpstr>Office Theme</vt:lpstr>
      <vt:lpstr>PowerPoint Presentation</vt:lpstr>
      <vt:lpstr>Lesson outcomes</vt:lpstr>
      <vt:lpstr>Curriculum checklist</vt:lpstr>
      <vt:lpstr>Glossary of music terms</vt:lpstr>
      <vt:lpstr>PowerPoint Presentation</vt:lpstr>
      <vt:lpstr>Background – the composer</vt:lpstr>
      <vt:lpstr>Background – the music</vt:lpstr>
      <vt:lpstr>Watch the orchestral performance</vt:lpstr>
      <vt:lpstr>Terminology</vt:lpstr>
      <vt:lpstr>Let’s dance!</vt:lpstr>
      <vt:lpstr>PowerPoint Presentation</vt:lpstr>
      <vt:lpstr>Mozart’s main theme</vt:lpstr>
      <vt:lpstr>Make a hunting call</vt:lpstr>
      <vt:lpstr>PowerPoint Presentation</vt:lpstr>
      <vt:lpstr>Remember rhythms and tunes</vt:lpstr>
      <vt:lpstr>Which words describe your first piece?</vt:lpstr>
      <vt:lpstr>PowerPoint Presentation</vt:lpstr>
      <vt:lpstr>Warm up with a rondo! A – B – A – C – D - A </vt:lpstr>
      <vt:lpstr>Put your sections into Rondo form</vt:lpstr>
      <vt:lpstr>PowerPoint Presentation</vt:lpstr>
      <vt:lpstr>PowerPoint Presentation</vt:lpstr>
      <vt:lpstr>PowerPoint Presentation</vt:lpstr>
      <vt:lpstr>PowerPoint Presentation</vt:lpstr>
      <vt:lpstr>PowerPoint Presentation</vt:lpstr>
      <vt:lpstr>Let’s perform!</vt:lpstr>
      <vt:lpstr>Taking it further – cross-curricular activities</vt:lpstr>
    </vt:vector>
  </TitlesOfParts>
  <Company>BBC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Lindsay Warmington</dc:creator>
  <cp:lastModifiedBy>Sian Bateman</cp:lastModifiedBy>
  <cp:revision>107</cp:revision>
  <dcterms:created xsi:type="dcterms:W3CDTF">2017-08-23T12:43:02Z</dcterms:created>
  <dcterms:modified xsi:type="dcterms:W3CDTF">2018-07-27T15:13:48Z</dcterms:modified>
</cp:coreProperties>
</file>