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ti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9" r:id="rId1"/>
    <p:sldMasterId id="2147483648" r:id="rId2"/>
  </p:sldMasterIdLst>
  <p:notesMasterIdLst>
    <p:notesMasterId r:id="rId35"/>
  </p:notesMasterIdLst>
  <p:handoutMasterIdLst>
    <p:handoutMasterId r:id="rId36"/>
  </p:handoutMasterIdLst>
  <p:sldIdLst>
    <p:sldId id="257" r:id="rId3"/>
    <p:sldId id="256" r:id="rId4"/>
    <p:sldId id="259" r:id="rId5"/>
    <p:sldId id="260" r:id="rId6"/>
    <p:sldId id="268" r:id="rId7"/>
    <p:sldId id="263" r:id="rId8"/>
    <p:sldId id="264" r:id="rId9"/>
    <p:sldId id="266" r:id="rId10"/>
    <p:sldId id="299" r:id="rId11"/>
    <p:sldId id="267" r:id="rId12"/>
    <p:sldId id="269" r:id="rId13"/>
    <p:sldId id="274" r:id="rId14"/>
    <p:sldId id="272" r:id="rId15"/>
    <p:sldId id="275" r:id="rId16"/>
    <p:sldId id="276" r:id="rId17"/>
    <p:sldId id="278" r:id="rId18"/>
    <p:sldId id="283" r:id="rId19"/>
    <p:sldId id="284" r:id="rId20"/>
    <p:sldId id="285" r:id="rId21"/>
    <p:sldId id="286" r:id="rId22"/>
    <p:sldId id="287" r:id="rId23"/>
    <p:sldId id="288" r:id="rId24"/>
    <p:sldId id="300" r:id="rId25"/>
    <p:sldId id="301" r:id="rId26"/>
    <p:sldId id="290" r:id="rId27"/>
    <p:sldId id="302" r:id="rId28"/>
    <p:sldId id="291" r:id="rId29"/>
    <p:sldId id="292" r:id="rId30"/>
    <p:sldId id="293" r:id="rId31"/>
    <p:sldId id="294" r:id="rId32"/>
    <p:sldId id="303" r:id="rId33"/>
    <p:sldId id="298" r:id="rId3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F4C99"/>
    <a:srgbClr val="094D97"/>
    <a:srgbClr val="FFD509"/>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6509" autoAdjust="0"/>
  </p:normalViewPr>
  <p:slideViewPr>
    <p:cSldViewPr snapToGrid="0" snapToObjects="1" showGuides="1">
      <p:cViewPr varScale="1">
        <p:scale>
          <a:sx n="115" d="100"/>
          <a:sy n="115" d="100"/>
        </p:scale>
        <p:origin x="-1512" y="-108"/>
      </p:cViewPr>
      <p:guideLst>
        <p:guide orient="horz" pos="1822"/>
        <p:guide pos="2647"/>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handoutMaster" Target="handoutMasters/handout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78BAF1D2-B474-0C4B-B251-99F3B8EDAD16}" type="datetime1">
              <a:rPr lang="en-GB" smtClean="0"/>
              <a:t>26/07/2018</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9F46EC21-899C-E043-A260-B947E7C33FE7}" type="slidenum">
              <a:rPr lang="en-US" smtClean="0"/>
              <a:t>‹#›</a:t>
            </a:fld>
            <a:endParaRPr lang="en-US"/>
          </a:p>
        </p:txBody>
      </p:sp>
    </p:spTree>
    <p:extLst>
      <p:ext uri="{BB962C8B-B14F-4D97-AF65-F5344CB8AC3E}">
        <p14:creationId xmlns:p14="http://schemas.microsoft.com/office/powerpoint/2010/main" val="294783759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72411F6-C836-8C42-82EB-48BC694285C8}" type="datetime1">
              <a:rPr lang="en-GB" smtClean="0"/>
              <a:t>26/07/2018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289F494-1822-9445-98EB-F7F0987FA13D}" type="slidenum">
              <a:rPr lang="en-US" smtClean="0"/>
              <a:t>‹#›</a:t>
            </a:fld>
            <a:endParaRPr lang="en-US"/>
          </a:p>
        </p:txBody>
      </p:sp>
    </p:spTree>
    <p:extLst>
      <p:ext uri="{BB962C8B-B14F-4D97-AF65-F5344CB8AC3E}">
        <p14:creationId xmlns:p14="http://schemas.microsoft.com/office/powerpoint/2010/main" val="4247190848"/>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For: </a:t>
            </a:r>
          </a:p>
          <a:p>
            <a:pPr lvl="0"/>
            <a:r>
              <a:rPr lang="en-US" sz="1200" kern="1200" dirty="0" smtClean="0">
                <a:solidFill>
                  <a:schemeClr val="tx1"/>
                </a:solidFill>
                <a:effectLst/>
                <a:latin typeface="+mn-lt"/>
                <a:ea typeface="+mn-ea"/>
                <a:cs typeface="+mn-cs"/>
              </a:rPr>
              <a:t>Key Stage 2 in England and Wales</a:t>
            </a:r>
            <a:endParaRPr lang="en-GB"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Second Level, P5-P7 in Scotland</a:t>
            </a:r>
            <a:endParaRPr lang="en-GB"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Key Stage 1/Key Stage 2 in Northern Ireland</a:t>
            </a:r>
            <a:endParaRPr lang="en-GB" sz="1200" kern="1200" dirty="0" smtClean="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6289F494-1822-9445-98EB-F7F0987FA13D}" type="slidenum">
              <a:rPr lang="en-US" smtClean="0"/>
              <a:t>1</a:t>
            </a:fld>
            <a:endParaRPr lang="en-US"/>
          </a:p>
        </p:txBody>
      </p:sp>
    </p:spTree>
    <p:extLst>
      <p:ext uri="{BB962C8B-B14F-4D97-AF65-F5344CB8AC3E}">
        <p14:creationId xmlns:p14="http://schemas.microsoft.com/office/powerpoint/2010/main" val="11912849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 </a:t>
            </a:r>
            <a:endParaRPr lang="en-GB" sz="1050" kern="1200" dirty="0" smtClean="0">
              <a:solidFill>
                <a:schemeClr val="tx1"/>
              </a:solidFill>
              <a:effectLst/>
              <a:latin typeface="+mn-lt"/>
              <a:ea typeface="+mn-ea"/>
              <a:cs typeface="+mn-cs"/>
            </a:endParaRPr>
          </a:p>
          <a:p>
            <a:r>
              <a:rPr lang="en-GB" sz="1200" i="1" kern="1200" dirty="0" smtClean="0">
                <a:solidFill>
                  <a:schemeClr val="tx1"/>
                </a:solidFill>
                <a:effectLst/>
                <a:latin typeface="+mn-lt"/>
                <a:ea typeface="+mn-ea"/>
                <a:cs typeface="+mn-cs"/>
              </a:rPr>
              <a:t>A Habanera was originally a dance from Cuba which made its way over to Spain and is now thought of as very ‘Spanish’ sounding. It is very easy to recreate in the classroom.</a:t>
            </a:r>
            <a:endParaRPr lang="en-GB" sz="1200" kern="1200" dirty="0" smtClean="0">
              <a:solidFill>
                <a:schemeClr val="tx1"/>
              </a:solidFill>
              <a:effectLst/>
              <a:latin typeface="+mn-lt"/>
              <a:ea typeface="+mn-ea"/>
              <a:cs typeface="+mn-cs"/>
            </a:endParaRPr>
          </a:p>
          <a:p>
            <a:r>
              <a:rPr lang="en-GB" sz="1200" i="1" kern="1200" dirty="0" smtClean="0">
                <a:solidFill>
                  <a:schemeClr val="tx1"/>
                </a:solidFill>
                <a:effectLst/>
                <a:latin typeface="+mn-lt"/>
                <a:ea typeface="+mn-ea"/>
                <a:cs typeface="+mn-cs"/>
              </a:rPr>
              <a:t>  </a:t>
            </a:r>
            <a:endParaRPr lang="en-GB" sz="900" kern="1200" dirty="0" smtClean="0">
              <a:solidFill>
                <a:schemeClr val="tx1"/>
              </a:solidFill>
              <a:effectLst/>
              <a:latin typeface="+mn-lt"/>
              <a:ea typeface="+mn-ea"/>
              <a:cs typeface="+mn-cs"/>
            </a:endParaRPr>
          </a:p>
          <a:p>
            <a:pPr lvl="0"/>
            <a:r>
              <a:rPr lang="en-GB" sz="1200" b="1" kern="1200" dirty="0" smtClean="0">
                <a:solidFill>
                  <a:schemeClr val="tx1"/>
                </a:solidFill>
                <a:effectLst/>
                <a:latin typeface="+mn-lt"/>
                <a:ea typeface="+mn-ea"/>
                <a:cs typeface="+mn-cs"/>
              </a:rPr>
              <a:t>Warm-up.</a:t>
            </a:r>
            <a:r>
              <a:rPr lang="en-GB" sz="1200" kern="1200" dirty="0" smtClean="0">
                <a:solidFill>
                  <a:schemeClr val="tx1"/>
                </a:solidFill>
                <a:effectLst/>
                <a:latin typeface="+mn-lt"/>
                <a:ea typeface="+mn-ea"/>
                <a:cs typeface="+mn-cs"/>
              </a:rPr>
              <a:t> Begin with your class sitting in a large circle and play a simple game of opposites as follows – </a:t>
            </a:r>
          </a:p>
          <a:p>
            <a:pPr lvl="0"/>
            <a:r>
              <a:rPr lang="en-GB" sz="1200" kern="1200" dirty="0" smtClean="0">
                <a:solidFill>
                  <a:schemeClr val="tx1"/>
                </a:solidFill>
                <a:effectLst/>
                <a:latin typeface="+mn-lt"/>
                <a:ea typeface="+mn-ea"/>
                <a:cs typeface="+mn-cs"/>
              </a:rPr>
              <a:t>	Ask your children to copy you as you make the following sounds/ gestures:</a:t>
            </a:r>
          </a:p>
          <a:p>
            <a:pPr lvl="1"/>
            <a:r>
              <a:rPr lang="en-GB" sz="1200" kern="1200" dirty="0" smtClean="0">
                <a:solidFill>
                  <a:schemeClr val="tx1"/>
                </a:solidFill>
                <a:effectLst/>
                <a:latin typeface="+mn-lt"/>
                <a:ea typeface="+mn-ea"/>
                <a:cs typeface="+mn-cs"/>
              </a:rPr>
              <a:t>Say ‘</a:t>
            </a:r>
            <a:r>
              <a:rPr lang="en-GB" sz="1200" kern="1200" dirty="0" err="1" smtClean="0">
                <a:solidFill>
                  <a:schemeClr val="tx1"/>
                </a:solidFill>
                <a:effectLst/>
                <a:latin typeface="+mn-lt"/>
                <a:ea typeface="+mn-ea"/>
                <a:cs typeface="+mn-cs"/>
              </a:rPr>
              <a:t>Hola</a:t>
            </a:r>
            <a:r>
              <a:rPr lang="en-GB" sz="1200" kern="1200" dirty="0" smtClean="0">
                <a:solidFill>
                  <a:schemeClr val="tx1"/>
                </a:solidFill>
                <a:effectLst/>
                <a:latin typeface="+mn-lt"/>
                <a:ea typeface="+mn-ea"/>
                <a:cs typeface="+mn-cs"/>
              </a:rPr>
              <a:t>’ and wave</a:t>
            </a:r>
          </a:p>
          <a:p>
            <a:pPr lvl="1"/>
            <a:r>
              <a:rPr lang="en-GB" sz="1200" kern="1200" dirty="0" smtClean="0">
                <a:solidFill>
                  <a:schemeClr val="tx1"/>
                </a:solidFill>
                <a:effectLst/>
                <a:latin typeface="+mn-lt"/>
                <a:ea typeface="+mn-ea"/>
                <a:cs typeface="+mn-cs"/>
              </a:rPr>
              <a:t>Shout ‘</a:t>
            </a:r>
            <a:r>
              <a:rPr lang="en-GB" sz="1200" kern="1200" dirty="0" err="1" smtClean="0">
                <a:solidFill>
                  <a:schemeClr val="tx1"/>
                </a:solidFill>
                <a:effectLst/>
                <a:latin typeface="+mn-lt"/>
                <a:ea typeface="+mn-ea"/>
                <a:cs typeface="+mn-cs"/>
              </a:rPr>
              <a:t>Olé</a:t>
            </a:r>
            <a:r>
              <a:rPr lang="en-GB" sz="1200" kern="1200" dirty="0" smtClean="0">
                <a:solidFill>
                  <a:schemeClr val="tx1"/>
                </a:solidFill>
                <a:effectLst/>
                <a:latin typeface="+mn-lt"/>
                <a:ea typeface="+mn-ea"/>
                <a:cs typeface="+mn-cs"/>
              </a:rPr>
              <a:t>!’ and fling your hand up into the air</a:t>
            </a:r>
          </a:p>
          <a:p>
            <a:r>
              <a:rPr lang="en-GB" sz="1200" kern="1200" dirty="0" smtClean="0">
                <a:solidFill>
                  <a:schemeClr val="tx1"/>
                </a:solidFill>
                <a:effectLst/>
                <a:latin typeface="+mn-lt"/>
                <a:ea typeface="+mn-ea"/>
                <a:cs typeface="+mn-cs"/>
              </a:rPr>
              <a:t> </a:t>
            </a:r>
          </a:p>
          <a:p>
            <a:pPr lvl="1"/>
            <a:r>
              <a:rPr lang="en-GB" sz="1200" kern="1200" dirty="0" smtClean="0">
                <a:solidFill>
                  <a:schemeClr val="tx1"/>
                </a:solidFill>
                <a:effectLst/>
                <a:latin typeface="+mn-lt"/>
                <a:ea typeface="+mn-ea"/>
                <a:cs typeface="+mn-cs"/>
              </a:rPr>
              <a:t>Strike a pose like Carmen and say her name</a:t>
            </a:r>
          </a:p>
          <a:p>
            <a:pPr lvl="1"/>
            <a:r>
              <a:rPr lang="en-GB" sz="1200" kern="1200" dirty="0" smtClean="0">
                <a:solidFill>
                  <a:schemeClr val="tx1"/>
                </a:solidFill>
                <a:effectLst/>
                <a:latin typeface="+mn-lt"/>
                <a:ea typeface="+mn-ea"/>
                <a:cs typeface="+mn-cs"/>
              </a:rPr>
              <a:t>Strike a pose like </a:t>
            </a:r>
            <a:r>
              <a:rPr lang="en-GB" sz="1200" kern="1200" dirty="0" err="1" smtClean="0">
                <a:solidFill>
                  <a:schemeClr val="tx1"/>
                </a:solidFill>
                <a:effectLst/>
                <a:latin typeface="+mn-lt"/>
                <a:ea typeface="+mn-ea"/>
                <a:cs typeface="+mn-cs"/>
              </a:rPr>
              <a:t>Escamillo</a:t>
            </a:r>
            <a:r>
              <a:rPr lang="en-GB" sz="1200" kern="1200" dirty="0" smtClean="0">
                <a:solidFill>
                  <a:schemeClr val="tx1"/>
                </a:solidFill>
                <a:effectLst/>
                <a:latin typeface="+mn-lt"/>
                <a:ea typeface="+mn-ea"/>
                <a:cs typeface="+mn-cs"/>
              </a:rPr>
              <a:t> and say his name</a:t>
            </a:r>
          </a:p>
          <a:p>
            <a:r>
              <a:rPr lang="en-GB" sz="1200" kern="1200" dirty="0" smtClean="0">
                <a:solidFill>
                  <a:schemeClr val="tx1"/>
                </a:solidFill>
                <a:effectLst/>
                <a:latin typeface="+mn-lt"/>
                <a:ea typeface="+mn-ea"/>
                <a:cs typeface="+mn-cs"/>
              </a:rPr>
              <a:t> </a:t>
            </a:r>
          </a:p>
          <a:p>
            <a:pPr lvl="1"/>
            <a:r>
              <a:rPr lang="en-GB" sz="1200" kern="1200" dirty="0" smtClean="0">
                <a:solidFill>
                  <a:schemeClr val="tx1"/>
                </a:solidFill>
                <a:effectLst/>
                <a:latin typeface="+mn-lt"/>
                <a:ea typeface="+mn-ea"/>
                <a:cs typeface="+mn-cs"/>
              </a:rPr>
              <a:t>Salute and say ‘</a:t>
            </a:r>
            <a:r>
              <a:rPr lang="en-GB" sz="1200" kern="1200" dirty="0" err="1" smtClean="0">
                <a:solidFill>
                  <a:schemeClr val="tx1"/>
                </a:solidFill>
                <a:effectLst/>
                <a:latin typeface="+mn-lt"/>
                <a:ea typeface="+mn-ea"/>
                <a:cs typeface="+mn-cs"/>
              </a:rPr>
              <a:t>atención</a:t>
            </a:r>
            <a:r>
              <a:rPr lang="en-GB" sz="1200" kern="1200" dirty="0" smtClean="0">
                <a:solidFill>
                  <a:schemeClr val="tx1"/>
                </a:solidFill>
                <a:effectLst/>
                <a:latin typeface="+mn-lt"/>
                <a:ea typeface="+mn-ea"/>
                <a:cs typeface="+mn-cs"/>
              </a:rPr>
              <a:t>!’</a:t>
            </a:r>
          </a:p>
          <a:p>
            <a:pPr lvl="1"/>
            <a:r>
              <a:rPr lang="en-GB" sz="1200" kern="1200" dirty="0" smtClean="0">
                <a:solidFill>
                  <a:schemeClr val="tx1"/>
                </a:solidFill>
                <a:effectLst/>
                <a:latin typeface="+mn-lt"/>
                <a:ea typeface="+mn-ea"/>
                <a:cs typeface="+mn-cs"/>
              </a:rPr>
              <a:t>Nod and say ‘Don Jose’</a:t>
            </a:r>
          </a:p>
          <a:p>
            <a:r>
              <a:rPr lang="en-GB" sz="1200" kern="1200" dirty="0" smtClean="0">
                <a:solidFill>
                  <a:schemeClr val="tx1"/>
                </a:solidFill>
                <a:effectLst/>
                <a:latin typeface="+mn-lt"/>
                <a:ea typeface="+mn-ea"/>
                <a:cs typeface="+mn-cs"/>
              </a:rPr>
              <a:t> </a:t>
            </a:r>
          </a:p>
          <a:p>
            <a:pPr lvl="1"/>
            <a:r>
              <a:rPr lang="en-GB" sz="1200" kern="1200" dirty="0" smtClean="0">
                <a:solidFill>
                  <a:schemeClr val="tx1"/>
                </a:solidFill>
                <a:effectLst/>
                <a:latin typeface="+mn-lt"/>
                <a:ea typeface="+mn-ea"/>
                <a:cs typeface="+mn-cs"/>
              </a:rPr>
              <a:t>Clap once and say ‘clap’</a:t>
            </a:r>
          </a:p>
          <a:p>
            <a:pPr lvl="1"/>
            <a:r>
              <a:rPr lang="en-GB" sz="1200" kern="1200" dirty="0" smtClean="0">
                <a:solidFill>
                  <a:schemeClr val="tx1"/>
                </a:solidFill>
                <a:effectLst/>
                <a:latin typeface="+mn-lt"/>
                <a:ea typeface="+mn-ea"/>
                <a:cs typeface="+mn-cs"/>
              </a:rPr>
              <a:t>Click your fingers once and say ‘click’</a:t>
            </a:r>
          </a:p>
          <a:p>
            <a:r>
              <a:rPr lang="en-GB" sz="1200" kern="1200" dirty="0" smtClean="0">
                <a:solidFill>
                  <a:schemeClr val="tx1"/>
                </a:solidFill>
                <a:effectLst/>
                <a:latin typeface="+mn-lt"/>
                <a:ea typeface="+mn-ea"/>
                <a:cs typeface="+mn-cs"/>
              </a:rPr>
              <a:t> </a:t>
            </a:r>
          </a:p>
          <a:p>
            <a:pPr lvl="1"/>
            <a:r>
              <a:rPr lang="en-GB" sz="1200" kern="1200" dirty="0" smtClean="0">
                <a:solidFill>
                  <a:schemeClr val="tx1"/>
                </a:solidFill>
                <a:effectLst/>
                <a:latin typeface="+mn-lt"/>
                <a:ea typeface="+mn-ea"/>
                <a:cs typeface="+mn-cs"/>
              </a:rPr>
              <a:t>Make a loud wobbly sound and wobble your body</a:t>
            </a:r>
          </a:p>
          <a:p>
            <a:pPr lvl="1"/>
            <a:r>
              <a:rPr lang="en-GB" sz="1200" kern="1200" dirty="0" smtClean="0">
                <a:solidFill>
                  <a:schemeClr val="tx1"/>
                </a:solidFill>
                <a:effectLst/>
                <a:latin typeface="+mn-lt"/>
                <a:ea typeface="+mn-ea"/>
                <a:cs typeface="+mn-cs"/>
              </a:rPr>
              <a:t>Make a quiet ‘</a:t>
            </a:r>
            <a:r>
              <a:rPr lang="en-GB" sz="1200" kern="1200" dirty="0" err="1" smtClean="0">
                <a:solidFill>
                  <a:schemeClr val="tx1"/>
                </a:solidFill>
                <a:effectLst/>
                <a:latin typeface="+mn-lt"/>
                <a:ea typeface="+mn-ea"/>
                <a:cs typeface="+mn-cs"/>
              </a:rPr>
              <a:t>shh</a:t>
            </a:r>
            <a:r>
              <a:rPr lang="en-GB" sz="1200" kern="1200" dirty="0" smtClean="0">
                <a:solidFill>
                  <a:schemeClr val="tx1"/>
                </a:solidFill>
                <a:effectLst/>
                <a:latin typeface="+mn-lt"/>
                <a:ea typeface="+mn-ea"/>
                <a:cs typeface="+mn-cs"/>
              </a:rPr>
              <a:t>’ whilst being very still</a:t>
            </a:r>
          </a:p>
          <a:p>
            <a:pPr lvl="0"/>
            <a:r>
              <a:rPr lang="en-GB" sz="1200" kern="1200" dirty="0" smtClean="0">
                <a:solidFill>
                  <a:schemeClr val="tx1"/>
                </a:solidFill>
                <a:effectLst/>
                <a:latin typeface="+mn-lt"/>
                <a:ea typeface="+mn-ea"/>
                <a:cs typeface="+mn-cs"/>
              </a:rPr>
              <a:t>	</a:t>
            </a:r>
          </a:p>
          <a:p>
            <a:pPr lvl="0"/>
            <a:r>
              <a:rPr lang="en-GB" sz="1200" kern="1200" dirty="0" smtClean="0">
                <a:solidFill>
                  <a:schemeClr val="tx1"/>
                </a:solidFill>
                <a:effectLst/>
                <a:latin typeface="+mn-lt"/>
                <a:ea typeface="+mn-ea"/>
                <a:cs typeface="+mn-cs"/>
              </a:rPr>
              <a:t>	Explain that these are opposites and now you are going to say one from each pair. The class’s task is to respond with the opposite. For example, you say ‘clap’, they say ‘click’</a:t>
            </a:r>
          </a:p>
          <a:p>
            <a:pPr lvl="0"/>
            <a:r>
              <a:rPr lang="en-GB" sz="1200" kern="1200" dirty="0" smtClean="0">
                <a:solidFill>
                  <a:schemeClr val="tx1"/>
                </a:solidFill>
                <a:effectLst/>
                <a:latin typeface="+mn-lt"/>
                <a:ea typeface="+mn-ea"/>
                <a:cs typeface="+mn-cs"/>
              </a:rPr>
              <a:t>	Speed up as you do this and try to catch the group out. Ask one of the children to lead and see if they can catch you out!</a:t>
            </a:r>
          </a:p>
          <a:p>
            <a:r>
              <a:rPr lang="en-GB" sz="1200" kern="1200" dirty="0" smtClean="0">
                <a:solidFill>
                  <a:schemeClr val="tx1"/>
                </a:solidFill>
                <a:effectLst/>
                <a:latin typeface="+mn-lt"/>
                <a:ea typeface="+mn-ea"/>
                <a:cs typeface="+mn-cs"/>
              </a:rPr>
              <a:t> </a:t>
            </a:r>
          </a:p>
          <a:p>
            <a:r>
              <a:rPr lang="en-GB" sz="1200" kern="1200" dirty="0" smtClean="0">
                <a:solidFill>
                  <a:schemeClr val="tx1"/>
                </a:solidFill>
                <a:effectLst/>
                <a:latin typeface="+mn-lt"/>
                <a:ea typeface="+mn-ea"/>
                <a:cs typeface="+mn-cs"/>
              </a:rPr>
              <a:t> </a:t>
            </a:r>
          </a:p>
          <a:p>
            <a:pPr lvl="0"/>
            <a:r>
              <a:rPr lang="en-US" sz="1200" b="1" kern="1200" dirty="0" smtClean="0">
                <a:solidFill>
                  <a:schemeClr val="tx1"/>
                </a:solidFill>
                <a:effectLst/>
                <a:latin typeface="+mn-lt"/>
                <a:ea typeface="+mn-ea"/>
                <a:cs typeface="+mn-cs"/>
              </a:rPr>
              <a:t>Remind</a:t>
            </a:r>
            <a:r>
              <a:rPr lang="en-US" sz="1200" kern="1200" dirty="0" smtClean="0">
                <a:solidFill>
                  <a:schemeClr val="tx1"/>
                </a:solidFill>
                <a:effectLst/>
                <a:latin typeface="+mn-lt"/>
                <a:ea typeface="+mn-ea"/>
                <a:cs typeface="+mn-cs"/>
              </a:rPr>
              <a:t> your students of Carmen’s ‘signature song’ - the habanera and </a:t>
            </a:r>
            <a:r>
              <a:rPr lang="en-US" sz="1200" b="1" kern="1200" dirty="0" smtClean="0">
                <a:solidFill>
                  <a:schemeClr val="tx1"/>
                </a:solidFill>
                <a:effectLst/>
                <a:latin typeface="+mn-lt"/>
                <a:ea typeface="+mn-ea"/>
                <a:cs typeface="+mn-cs"/>
              </a:rPr>
              <a:t>teach</a:t>
            </a:r>
            <a:r>
              <a:rPr lang="en-US" sz="1200" kern="1200" dirty="0" smtClean="0">
                <a:solidFill>
                  <a:schemeClr val="tx1"/>
                </a:solidFill>
                <a:effectLst/>
                <a:latin typeface="+mn-lt"/>
                <a:ea typeface="+mn-ea"/>
                <a:cs typeface="+mn-cs"/>
              </a:rPr>
              <a:t> the following habanera rhythm to your class. Start by simply saying ‘habanera’ over and over like the bassline of the piece.</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Try it on body percussion.</a:t>
            </a:r>
            <a:endParaRPr lang="en-GB" sz="14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endParaRPr lang="en-GB" sz="1800" kern="1200" dirty="0" smtClean="0">
              <a:solidFill>
                <a:schemeClr val="tx1"/>
              </a:solidFill>
              <a:effectLst/>
              <a:latin typeface="+mn-lt"/>
              <a:ea typeface="+mn-ea"/>
              <a:cs typeface="+mn-cs"/>
            </a:endParaRPr>
          </a:p>
          <a:p>
            <a:r>
              <a:rPr lang="en-GB" sz="1200" i="1" kern="1200" dirty="0" smtClean="0">
                <a:solidFill>
                  <a:schemeClr val="tx1"/>
                </a:solidFill>
                <a:effectLst/>
                <a:latin typeface="+mn-lt"/>
                <a:ea typeface="+mn-ea"/>
                <a:cs typeface="+mn-cs"/>
              </a:rPr>
              <a:t>By splitting the pattern on different body parts, you are mimicking its up and down shape and this should help when using different pitches</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r>
              <a:rPr lang="en-GB" dirty="0" smtClean="0">
                <a:effectLst/>
              </a:rPr>
              <a:t> </a:t>
            </a:r>
            <a:r>
              <a:rPr lang="en-US" sz="1200"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pPr lvl="0"/>
            <a:r>
              <a:rPr lang="en-GB" dirty="0" smtClean="0">
                <a:effectLst/>
              </a:rPr>
              <a:t/>
            </a:r>
            <a:br>
              <a:rPr lang="en-GB" dirty="0" smtClean="0">
                <a:effectLst/>
              </a:rPr>
            </a:br>
            <a:r>
              <a:rPr lang="en-US" sz="1200" b="1" kern="1200" dirty="0" smtClean="0">
                <a:solidFill>
                  <a:schemeClr val="tx1"/>
                </a:solidFill>
                <a:effectLst/>
                <a:latin typeface="+mn-lt"/>
                <a:ea typeface="+mn-ea"/>
                <a:cs typeface="+mn-cs"/>
              </a:rPr>
              <a:t>When this can be performed confidently</a:t>
            </a:r>
            <a:r>
              <a:rPr lang="en-US" sz="1200" kern="1200" dirty="0" smtClean="0">
                <a:solidFill>
                  <a:schemeClr val="tx1"/>
                </a:solidFill>
                <a:effectLst/>
                <a:latin typeface="+mn-lt"/>
                <a:ea typeface="+mn-ea"/>
                <a:cs typeface="+mn-cs"/>
              </a:rPr>
              <a:t>, ask your children to select which instruments should play it. It can be split between different instruments.  </a:t>
            </a:r>
            <a:endParaRPr lang="en-GB" sz="14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en-GB" sz="105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endParaRPr lang="en-GB" sz="1050" kern="1200" dirty="0" smtClean="0">
              <a:solidFill>
                <a:schemeClr val="tx1"/>
              </a:solidFill>
              <a:effectLst/>
              <a:latin typeface="+mn-lt"/>
              <a:ea typeface="+mn-ea"/>
              <a:cs typeface="+mn-cs"/>
            </a:endParaRPr>
          </a:p>
          <a:p>
            <a:pPr lvl="0"/>
            <a:r>
              <a:rPr lang="en-GB" sz="1200" b="1" kern="1200" dirty="0" smtClean="0">
                <a:solidFill>
                  <a:schemeClr val="tx1"/>
                </a:solidFill>
                <a:effectLst/>
                <a:latin typeface="+mn-lt"/>
                <a:ea typeface="+mn-ea"/>
                <a:cs typeface="+mn-cs"/>
              </a:rPr>
              <a:t>Split </a:t>
            </a:r>
            <a:r>
              <a:rPr lang="en-GB" sz="1200" kern="1200" dirty="0" smtClean="0">
                <a:solidFill>
                  <a:schemeClr val="tx1"/>
                </a:solidFill>
                <a:effectLst/>
                <a:latin typeface="+mn-lt"/>
                <a:ea typeface="+mn-ea"/>
                <a:cs typeface="+mn-cs"/>
              </a:rPr>
              <a:t>into small working groups and ask each group to choose their instruments carefully and practice performing 8 lots of habanera and then stopping. If using pitched percussion make sure each group sticks to just one pattern of notes, i.e. group 1 uses just pattern 1, group 2 uses just pattern 2 etc.</a:t>
            </a:r>
            <a:endParaRPr lang="en-GB" sz="14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p>
          <a:p>
            <a:r>
              <a:rPr lang="en-GB" sz="1200" i="1" kern="1200" dirty="0" smtClean="0">
                <a:solidFill>
                  <a:schemeClr val="tx1"/>
                </a:solidFill>
                <a:effectLst/>
                <a:latin typeface="+mn-lt"/>
                <a:ea typeface="+mn-ea"/>
                <a:cs typeface="+mn-cs"/>
              </a:rPr>
              <a:t>	A good way to count habaneras is like this ‘one-</a:t>
            </a:r>
            <a:r>
              <a:rPr lang="en-GB" sz="1200" i="1" kern="1200" dirty="0" err="1" smtClean="0">
                <a:solidFill>
                  <a:schemeClr val="tx1"/>
                </a:solidFill>
                <a:effectLst/>
                <a:latin typeface="+mn-lt"/>
                <a:ea typeface="+mn-ea"/>
                <a:cs typeface="+mn-cs"/>
              </a:rPr>
              <a:t>ba</a:t>
            </a:r>
            <a:r>
              <a:rPr lang="en-GB" sz="1200" i="1" kern="1200" dirty="0" smtClean="0">
                <a:solidFill>
                  <a:schemeClr val="tx1"/>
                </a:solidFill>
                <a:effectLst/>
                <a:latin typeface="+mn-lt"/>
                <a:ea typeface="+mn-ea"/>
                <a:cs typeface="+mn-cs"/>
              </a:rPr>
              <a:t>-ne-</a:t>
            </a:r>
            <a:r>
              <a:rPr lang="en-GB" sz="1200" i="1" kern="1200" dirty="0" err="1" smtClean="0">
                <a:solidFill>
                  <a:schemeClr val="tx1"/>
                </a:solidFill>
                <a:effectLst/>
                <a:latin typeface="+mn-lt"/>
                <a:ea typeface="+mn-ea"/>
                <a:cs typeface="+mn-cs"/>
              </a:rPr>
              <a:t>ra</a:t>
            </a:r>
            <a:r>
              <a:rPr lang="en-GB" sz="1200" i="1" kern="1200" dirty="0" smtClean="0">
                <a:solidFill>
                  <a:schemeClr val="tx1"/>
                </a:solidFill>
                <a:effectLst/>
                <a:latin typeface="+mn-lt"/>
                <a:ea typeface="+mn-ea"/>
                <a:cs typeface="+mn-cs"/>
              </a:rPr>
              <a:t>, two-</a:t>
            </a:r>
            <a:r>
              <a:rPr lang="en-GB" sz="1200" i="1" kern="1200" dirty="0" err="1" smtClean="0">
                <a:solidFill>
                  <a:schemeClr val="tx1"/>
                </a:solidFill>
                <a:effectLst/>
                <a:latin typeface="+mn-lt"/>
                <a:ea typeface="+mn-ea"/>
                <a:cs typeface="+mn-cs"/>
              </a:rPr>
              <a:t>ba</a:t>
            </a:r>
            <a:r>
              <a:rPr lang="en-GB" sz="1200" i="1" kern="1200" dirty="0" smtClean="0">
                <a:solidFill>
                  <a:schemeClr val="tx1"/>
                </a:solidFill>
                <a:effectLst/>
                <a:latin typeface="+mn-lt"/>
                <a:ea typeface="+mn-ea"/>
                <a:cs typeface="+mn-cs"/>
              </a:rPr>
              <a:t>-ne-</a:t>
            </a:r>
            <a:r>
              <a:rPr lang="en-GB" sz="1200" i="1" kern="1200" dirty="0" err="1" smtClean="0">
                <a:solidFill>
                  <a:schemeClr val="tx1"/>
                </a:solidFill>
                <a:effectLst/>
                <a:latin typeface="+mn-lt"/>
                <a:ea typeface="+mn-ea"/>
                <a:cs typeface="+mn-cs"/>
              </a:rPr>
              <a:t>ra</a:t>
            </a:r>
            <a:r>
              <a:rPr lang="en-GB" sz="1200" i="1" kern="1200" dirty="0" smtClean="0">
                <a:solidFill>
                  <a:schemeClr val="tx1"/>
                </a:solidFill>
                <a:effectLst/>
                <a:latin typeface="+mn-lt"/>
                <a:ea typeface="+mn-ea"/>
                <a:cs typeface="+mn-cs"/>
              </a:rPr>
              <a:t>’ or appoint a ‘counter’ to show the counts on their fingers</a:t>
            </a:r>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r>
              <a:rPr lang="en-GB" dirty="0" smtClean="0">
                <a:effectLst/>
              </a:rPr>
              <a:t> </a:t>
            </a:r>
            <a:r>
              <a:rPr lang="en-GB" sz="1100" kern="1200" dirty="0" smtClean="0">
                <a:solidFill>
                  <a:schemeClr val="tx1"/>
                </a:solidFill>
                <a:effectLst/>
                <a:latin typeface="+mn-lt"/>
                <a:ea typeface="+mn-ea"/>
                <a:cs typeface="+mn-cs"/>
              </a:rPr>
              <a:t> </a:t>
            </a:r>
          </a:p>
          <a:p>
            <a:r>
              <a:rPr lang="en-GB" sz="1200" kern="1200" dirty="0" smtClean="0">
                <a:solidFill>
                  <a:schemeClr val="tx1"/>
                </a:solidFill>
                <a:effectLst/>
                <a:latin typeface="+mn-lt"/>
                <a:ea typeface="+mn-ea"/>
                <a:cs typeface="+mn-cs"/>
              </a:rPr>
              <a:t> </a:t>
            </a:r>
            <a:r>
              <a:rPr lang="en-GB" dirty="0" smtClean="0">
                <a:effectLst/>
              </a:rPr>
              <a:t/>
            </a:r>
            <a:br>
              <a:rPr lang="en-GB" dirty="0" smtClean="0">
                <a:effectLst/>
              </a:rPr>
            </a:br>
            <a:r>
              <a:rPr lang="en-GB" sz="1200" b="1" kern="1200" dirty="0" smtClean="0">
                <a:solidFill>
                  <a:schemeClr val="tx1"/>
                </a:solidFill>
                <a:effectLst/>
                <a:latin typeface="+mn-lt"/>
                <a:ea typeface="+mn-ea"/>
                <a:cs typeface="+mn-cs"/>
              </a:rPr>
              <a:t>Finally, </a:t>
            </a:r>
            <a:r>
              <a:rPr lang="en-GB" sz="1200" kern="1200" dirty="0" smtClean="0">
                <a:solidFill>
                  <a:schemeClr val="tx1"/>
                </a:solidFill>
                <a:effectLst/>
                <a:latin typeface="+mn-lt"/>
                <a:ea typeface="+mn-ea"/>
                <a:cs typeface="+mn-cs"/>
              </a:rPr>
              <a:t>bring the class back together and listen to each piece. Check that they are playing just 8 ‘habaneras’. Give the groups an order and challenge each group to play in turn starting exactly when the previous group stops so that you have a continuous piece. This is a great activity because children are either playing their piece or counting habaneras whilst they wait to play.</a:t>
            </a:r>
            <a:r>
              <a:rPr lang="en-GB" sz="1200" b="1" kern="1200" dirty="0" smtClean="0">
                <a:solidFill>
                  <a:schemeClr val="tx1"/>
                </a:solidFill>
                <a:effectLst/>
                <a:latin typeface="+mn-lt"/>
                <a:ea typeface="+mn-ea"/>
                <a:cs typeface="+mn-cs"/>
              </a:rPr>
              <a:t> </a:t>
            </a:r>
            <a:endParaRPr lang="en-GB" sz="1400" kern="1200" dirty="0" smtClean="0">
              <a:solidFill>
                <a:schemeClr val="tx1"/>
              </a:solidFill>
              <a:effectLst/>
              <a:latin typeface="+mn-lt"/>
              <a:ea typeface="+mn-ea"/>
              <a:cs typeface="+mn-cs"/>
            </a:endParaRPr>
          </a:p>
          <a:p>
            <a:r>
              <a:rPr lang="en-GB" sz="1200" b="1" kern="1200" dirty="0" smtClean="0">
                <a:solidFill>
                  <a:schemeClr val="tx1"/>
                </a:solidFill>
                <a:effectLst/>
                <a:latin typeface="+mn-lt"/>
                <a:ea typeface="+mn-ea"/>
                <a:cs typeface="+mn-cs"/>
              </a:rPr>
              <a:t> </a:t>
            </a:r>
            <a:endParaRPr lang="en-GB" sz="1100" kern="1200" dirty="0" smtClean="0">
              <a:solidFill>
                <a:schemeClr val="tx1"/>
              </a:solidFill>
              <a:effectLst/>
              <a:latin typeface="+mn-lt"/>
              <a:ea typeface="+mn-ea"/>
              <a:cs typeface="+mn-cs"/>
            </a:endParaRPr>
          </a:p>
          <a:p>
            <a:r>
              <a:rPr lang="en-GB" sz="1200" i="1" kern="1200" dirty="0" smtClean="0">
                <a:solidFill>
                  <a:schemeClr val="tx1"/>
                </a:solidFill>
                <a:effectLst/>
                <a:latin typeface="+mn-lt"/>
                <a:ea typeface="+mn-ea"/>
                <a:cs typeface="+mn-cs"/>
              </a:rPr>
              <a:t>Each habanera lasts for one ‘bar’. A bar is just a small measure of music that we use to count. This is an opportunity to learn about this oft-used technical term. If the children understand that one habanera is one bar they can say they are counting ‘bars’</a:t>
            </a:r>
            <a:endParaRPr lang="en-GB" sz="1200" kern="1200" dirty="0" smtClean="0">
              <a:solidFill>
                <a:schemeClr val="tx1"/>
              </a:solidFill>
              <a:effectLst/>
              <a:latin typeface="+mn-lt"/>
              <a:ea typeface="+mn-ea"/>
              <a:cs typeface="+mn-cs"/>
            </a:endParaRPr>
          </a:p>
          <a:p>
            <a:endParaRPr lang="en-GB" sz="11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289F494-1822-9445-98EB-F7F0987FA13D}" type="slidenum">
              <a:rPr lang="en-US" smtClean="0"/>
              <a:t>12</a:t>
            </a:fld>
            <a:endParaRPr lang="en-US"/>
          </a:p>
        </p:txBody>
      </p:sp>
    </p:spTree>
    <p:extLst>
      <p:ext uri="{BB962C8B-B14F-4D97-AF65-F5344CB8AC3E}">
        <p14:creationId xmlns:p14="http://schemas.microsoft.com/office/powerpoint/2010/main" val="37592470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 </a:t>
            </a:r>
            <a:endParaRPr lang="en-GB" sz="1050" kern="1200" dirty="0" smtClean="0">
              <a:solidFill>
                <a:schemeClr val="tx1"/>
              </a:solidFill>
              <a:effectLst/>
              <a:latin typeface="+mn-lt"/>
              <a:ea typeface="+mn-ea"/>
              <a:cs typeface="+mn-cs"/>
            </a:endParaRPr>
          </a:p>
          <a:p>
            <a:r>
              <a:rPr lang="en-GB" sz="1200" i="1" kern="1200" dirty="0" smtClean="0">
                <a:solidFill>
                  <a:schemeClr val="tx1"/>
                </a:solidFill>
                <a:effectLst/>
                <a:latin typeface="+mn-lt"/>
                <a:ea typeface="+mn-ea"/>
                <a:cs typeface="+mn-cs"/>
              </a:rPr>
              <a:t>A Habanera was originally a dance from Cuba which made its way over to Spain and is now thought of as very ‘Spanish’ sounding. It is very easy to recreate in the classroom.</a:t>
            </a:r>
            <a:endParaRPr lang="en-GB" sz="1200" kern="1200" dirty="0" smtClean="0">
              <a:solidFill>
                <a:schemeClr val="tx1"/>
              </a:solidFill>
              <a:effectLst/>
              <a:latin typeface="+mn-lt"/>
              <a:ea typeface="+mn-ea"/>
              <a:cs typeface="+mn-cs"/>
            </a:endParaRPr>
          </a:p>
          <a:p>
            <a:r>
              <a:rPr lang="en-GB" sz="1200" i="1" kern="1200" dirty="0" smtClean="0">
                <a:solidFill>
                  <a:schemeClr val="tx1"/>
                </a:solidFill>
                <a:effectLst/>
                <a:latin typeface="+mn-lt"/>
                <a:ea typeface="+mn-ea"/>
                <a:cs typeface="+mn-cs"/>
              </a:rPr>
              <a:t>  </a:t>
            </a:r>
            <a:endParaRPr lang="en-GB" sz="900" kern="1200" dirty="0" smtClean="0">
              <a:solidFill>
                <a:schemeClr val="tx1"/>
              </a:solidFill>
              <a:effectLst/>
              <a:latin typeface="+mn-lt"/>
              <a:ea typeface="+mn-ea"/>
              <a:cs typeface="+mn-cs"/>
            </a:endParaRPr>
          </a:p>
          <a:p>
            <a:pPr lvl="0"/>
            <a:r>
              <a:rPr lang="en-GB" sz="1200" b="1" kern="1200" dirty="0" smtClean="0">
                <a:solidFill>
                  <a:schemeClr val="tx1"/>
                </a:solidFill>
                <a:effectLst/>
                <a:latin typeface="+mn-lt"/>
                <a:ea typeface="+mn-ea"/>
                <a:cs typeface="+mn-cs"/>
              </a:rPr>
              <a:t>Warm-up.</a:t>
            </a:r>
            <a:r>
              <a:rPr lang="en-GB" sz="1200" kern="1200" dirty="0" smtClean="0">
                <a:solidFill>
                  <a:schemeClr val="tx1"/>
                </a:solidFill>
                <a:effectLst/>
                <a:latin typeface="+mn-lt"/>
                <a:ea typeface="+mn-ea"/>
                <a:cs typeface="+mn-cs"/>
              </a:rPr>
              <a:t> Begin with your class sitting in a large circle and play a simple game of opposites as follows – </a:t>
            </a:r>
          </a:p>
          <a:p>
            <a:pPr lvl="0"/>
            <a:r>
              <a:rPr lang="en-GB" sz="1200" kern="1200" dirty="0" smtClean="0">
                <a:solidFill>
                  <a:schemeClr val="tx1"/>
                </a:solidFill>
                <a:effectLst/>
                <a:latin typeface="+mn-lt"/>
                <a:ea typeface="+mn-ea"/>
                <a:cs typeface="+mn-cs"/>
              </a:rPr>
              <a:t>	Ask your children to copy you as you make the following sounds/ gestures:</a:t>
            </a:r>
          </a:p>
          <a:p>
            <a:pPr lvl="1"/>
            <a:r>
              <a:rPr lang="en-GB" sz="1200" kern="1200" dirty="0" smtClean="0">
                <a:solidFill>
                  <a:schemeClr val="tx1"/>
                </a:solidFill>
                <a:effectLst/>
                <a:latin typeface="+mn-lt"/>
                <a:ea typeface="+mn-ea"/>
                <a:cs typeface="+mn-cs"/>
              </a:rPr>
              <a:t>Say ‘</a:t>
            </a:r>
            <a:r>
              <a:rPr lang="en-GB" sz="1200" kern="1200" dirty="0" err="1" smtClean="0">
                <a:solidFill>
                  <a:schemeClr val="tx1"/>
                </a:solidFill>
                <a:effectLst/>
                <a:latin typeface="+mn-lt"/>
                <a:ea typeface="+mn-ea"/>
                <a:cs typeface="+mn-cs"/>
              </a:rPr>
              <a:t>Hola</a:t>
            </a:r>
            <a:r>
              <a:rPr lang="en-GB" sz="1200" kern="1200" dirty="0" smtClean="0">
                <a:solidFill>
                  <a:schemeClr val="tx1"/>
                </a:solidFill>
                <a:effectLst/>
                <a:latin typeface="+mn-lt"/>
                <a:ea typeface="+mn-ea"/>
                <a:cs typeface="+mn-cs"/>
              </a:rPr>
              <a:t>’ and wave</a:t>
            </a:r>
          </a:p>
          <a:p>
            <a:pPr lvl="1"/>
            <a:r>
              <a:rPr lang="en-GB" sz="1200" kern="1200" dirty="0" smtClean="0">
                <a:solidFill>
                  <a:schemeClr val="tx1"/>
                </a:solidFill>
                <a:effectLst/>
                <a:latin typeface="+mn-lt"/>
                <a:ea typeface="+mn-ea"/>
                <a:cs typeface="+mn-cs"/>
              </a:rPr>
              <a:t>Shout ‘</a:t>
            </a:r>
            <a:r>
              <a:rPr lang="en-GB" sz="1200" kern="1200" dirty="0" err="1" smtClean="0">
                <a:solidFill>
                  <a:schemeClr val="tx1"/>
                </a:solidFill>
                <a:effectLst/>
                <a:latin typeface="+mn-lt"/>
                <a:ea typeface="+mn-ea"/>
                <a:cs typeface="+mn-cs"/>
              </a:rPr>
              <a:t>Olé</a:t>
            </a:r>
            <a:r>
              <a:rPr lang="en-GB" sz="1200" kern="1200" dirty="0" smtClean="0">
                <a:solidFill>
                  <a:schemeClr val="tx1"/>
                </a:solidFill>
                <a:effectLst/>
                <a:latin typeface="+mn-lt"/>
                <a:ea typeface="+mn-ea"/>
                <a:cs typeface="+mn-cs"/>
              </a:rPr>
              <a:t>!’ and fling your hand up into the air</a:t>
            </a:r>
          </a:p>
          <a:p>
            <a:r>
              <a:rPr lang="en-GB" sz="1200" kern="1200" dirty="0" smtClean="0">
                <a:solidFill>
                  <a:schemeClr val="tx1"/>
                </a:solidFill>
                <a:effectLst/>
                <a:latin typeface="+mn-lt"/>
                <a:ea typeface="+mn-ea"/>
                <a:cs typeface="+mn-cs"/>
              </a:rPr>
              <a:t> </a:t>
            </a:r>
          </a:p>
          <a:p>
            <a:pPr lvl="1"/>
            <a:r>
              <a:rPr lang="en-GB" sz="1200" kern="1200" dirty="0" smtClean="0">
                <a:solidFill>
                  <a:schemeClr val="tx1"/>
                </a:solidFill>
                <a:effectLst/>
                <a:latin typeface="+mn-lt"/>
                <a:ea typeface="+mn-ea"/>
                <a:cs typeface="+mn-cs"/>
              </a:rPr>
              <a:t>Strike a pose like Carmen and say her name</a:t>
            </a:r>
          </a:p>
          <a:p>
            <a:pPr lvl="1"/>
            <a:r>
              <a:rPr lang="en-GB" sz="1200" kern="1200" dirty="0" smtClean="0">
                <a:solidFill>
                  <a:schemeClr val="tx1"/>
                </a:solidFill>
                <a:effectLst/>
                <a:latin typeface="+mn-lt"/>
                <a:ea typeface="+mn-ea"/>
                <a:cs typeface="+mn-cs"/>
              </a:rPr>
              <a:t>Strike a pose like </a:t>
            </a:r>
            <a:r>
              <a:rPr lang="en-GB" sz="1200" kern="1200" dirty="0" err="1" smtClean="0">
                <a:solidFill>
                  <a:schemeClr val="tx1"/>
                </a:solidFill>
                <a:effectLst/>
                <a:latin typeface="+mn-lt"/>
                <a:ea typeface="+mn-ea"/>
                <a:cs typeface="+mn-cs"/>
              </a:rPr>
              <a:t>Escamillo</a:t>
            </a:r>
            <a:r>
              <a:rPr lang="en-GB" sz="1200" kern="1200" dirty="0" smtClean="0">
                <a:solidFill>
                  <a:schemeClr val="tx1"/>
                </a:solidFill>
                <a:effectLst/>
                <a:latin typeface="+mn-lt"/>
                <a:ea typeface="+mn-ea"/>
                <a:cs typeface="+mn-cs"/>
              </a:rPr>
              <a:t> and say his name</a:t>
            </a:r>
          </a:p>
          <a:p>
            <a:r>
              <a:rPr lang="en-GB" sz="1200" kern="1200" dirty="0" smtClean="0">
                <a:solidFill>
                  <a:schemeClr val="tx1"/>
                </a:solidFill>
                <a:effectLst/>
                <a:latin typeface="+mn-lt"/>
                <a:ea typeface="+mn-ea"/>
                <a:cs typeface="+mn-cs"/>
              </a:rPr>
              <a:t> </a:t>
            </a:r>
          </a:p>
          <a:p>
            <a:pPr lvl="1"/>
            <a:r>
              <a:rPr lang="en-GB" sz="1200" kern="1200" dirty="0" smtClean="0">
                <a:solidFill>
                  <a:schemeClr val="tx1"/>
                </a:solidFill>
                <a:effectLst/>
                <a:latin typeface="+mn-lt"/>
                <a:ea typeface="+mn-ea"/>
                <a:cs typeface="+mn-cs"/>
              </a:rPr>
              <a:t>Salute and say ‘</a:t>
            </a:r>
            <a:r>
              <a:rPr lang="en-GB" sz="1200" kern="1200" dirty="0" err="1" smtClean="0">
                <a:solidFill>
                  <a:schemeClr val="tx1"/>
                </a:solidFill>
                <a:effectLst/>
                <a:latin typeface="+mn-lt"/>
                <a:ea typeface="+mn-ea"/>
                <a:cs typeface="+mn-cs"/>
              </a:rPr>
              <a:t>atención</a:t>
            </a:r>
            <a:r>
              <a:rPr lang="en-GB" sz="1200" kern="1200" dirty="0" smtClean="0">
                <a:solidFill>
                  <a:schemeClr val="tx1"/>
                </a:solidFill>
                <a:effectLst/>
                <a:latin typeface="+mn-lt"/>
                <a:ea typeface="+mn-ea"/>
                <a:cs typeface="+mn-cs"/>
              </a:rPr>
              <a:t>!’</a:t>
            </a:r>
          </a:p>
          <a:p>
            <a:pPr lvl="1"/>
            <a:r>
              <a:rPr lang="en-GB" sz="1200" kern="1200" dirty="0" smtClean="0">
                <a:solidFill>
                  <a:schemeClr val="tx1"/>
                </a:solidFill>
                <a:effectLst/>
                <a:latin typeface="+mn-lt"/>
                <a:ea typeface="+mn-ea"/>
                <a:cs typeface="+mn-cs"/>
              </a:rPr>
              <a:t>Nod and say ‘Don Jose’</a:t>
            </a:r>
          </a:p>
          <a:p>
            <a:r>
              <a:rPr lang="en-GB" sz="1200" kern="1200" dirty="0" smtClean="0">
                <a:solidFill>
                  <a:schemeClr val="tx1"/>
                </a:solidFill>
                <a:effectLst/>
                <a:latin typeface="+mn-lt"/>
                <a:ea typeface="+mn-ea"/>
                <a:cs typeface="+mn-cs"/>
              </a:rPr>
              <a:t> </a:t>
            </a:r>
          </a:p>
          <a:p>
            <a:pPr lvl="1"/>
            <a:r>
              <a:rPr lang="en-GB" sz="1200" kern="1200" dirty="0" smtClean="0">
                <a:solidFill>
                  <a:schemeClr val="tx1"/>
                </a:solidFill>
                <a:effectLst/>
                <a:latin typeface="+mn-lt"/>
                <a:ea typeface="+mn-ea"/>
                <a:cs typeface="+mn-cs"/>
              </a:rPr>
              <a:t>Clap once and say ‘clap’</a:t>
            </a:r>
          </a:p>
          <a:p>
            <a:pPr lvl="1"/>
            <a:r>
              <a:rPr lang="en-GB" sz="1200" kern="1200" dirty="0" smtClean="0">
                <a:solidFill>
                  <a:schemeClr val="tx1"/>
                </a:solidFill>
                <a:effectLst/>
                <a:latin typeface="+mn-lt"/>
                <a:ea typeface="+mn-ea"/>
                <a:cs typeface="+mn-cs"/>
              </a:rPr>
              <a:t>Click your fingers once and say ‘click’</a:t>
            </a:r>
          </a:p>
          <a:p>
            <a:r>
              <a:rPr lang="en-GB" sz="1200" kern="1200" dirty="0" smtClean="0">
                <a:solidFill>
                  <a:schemeClr val="tx1"/>
                </a:solidFill>
                <a:effectLst/>
                <a:latin typeface="+mn-lt"/>
                <a:ea typeface="+mn-ea"/>
                <a:cs typeface="+mn-cs"/>
              </a:rPr>
              <a:t> </a:t>
            </a:r>
          </a:p>
          <a:p>
            <a:pPr lvl="1"/>
            <a:r>
              <a:rPr lang="en-GB" sz="1200" kern="1200" dirty="0" smtClean="0">
                <a:solidFill>
                  <a:schemeClr val="tx1"/>
                </a:solidFill>
                <a:effectLst/>
                <a:latin typeface="+mn-lt"/>
                <a:ea typeface="+mn-ea"/>
                <a:cs typeface="+mn-cs"/>
              </a:rPr>
              <a:t>Make a loud wobbly sound and wobble your body</a:t>
            </a:r>
          </a:p>
          <a:p>
            <a:pPr lvl="1"/>
            <a:r>
              <a:rPr lang="en-GB" sz="1200" kern="1200" dirty="0" smtClean="0">
                <a:solidFill>
                  <a:schemeClr val="tx1"/>
                </a:solidFill>
                <a:effectLst/>
                <a:latin typeface="+mn-lt"/>
                <a:ea typeface="+mn-ea"/>
                <a:cs typeface="+mn-cs"/>
              </a:rPr>
              <a:t>Make a quiet ‘</a:t>
            </a:r>
            <a:r>
              <a:rPr lang="en-GB" sz="1200" kern="1200" dirty="0" err="1" smtClean="0">
                <a:solidFill>
                  <a:schemeClr val="tx1"/>
                </a:solidFill>
                <a:effectLst/>
                <a:latin typeface="+mn-lt"/>
                <a:ea typeface="+mn-ea"/>
                <a:cs typeface="+mn-cs"/>
              </a:rPr>
              <a:t>shh</a:t>
            </a:r>
            <a:r>
              <a:rPr lang="en-GB" sz="1200" kern="1200" dirty="0" smtClean="0">
                <a:solidFill>
                  <a:schemeClr val="tx1"/>
                </a:solidFill>
                <a:effectLst/>
                <a:latin typeface="+mn-lt"/>
                <a:ea typeface="+mn-ea"/>
                <a:cs typeface="+mn-cs"/>
              </a:rPr>
              <a:t>’ whilst being very still</a:t>
            </a:r>
          </a:p>
          <a:p>
            <a:pPr lvl="0"/>
            <a:r>
              <a:rPr lang="en-GB" sz="1200" kern="1200" dirty="0" smtClean="0">
                <a:solidFill>
                  <a:schemeClr val="tx1"/>
                </a:solidFill>
                <a:effectLst/>
                <a:latin typeface="+mn-lt"/>
                <a:ea typeface="+mn-ea"/>
                <a:cs typeface="+mn-cs"/>
              </a:rPr>
              <a:t>	</a:t>
            </a:r>
          </a:p>
          <a:p>
            <a:pPr lvl="0"/>
            <a:r>
              <a:rPr lang="en-GB" sz="1200" kern="1200" dirty="0" smtClean="0">
                <a:solidFill>
                  <a:schemeClr val="tx1"/>
                </a:solidFill>
                <a:effectLst/>
                <a:latin typeface="+mn-lt"/>
                <a:ea typeface="+mn-ea"/>
                <a:cs typeface="+mn-cs"/>
              </a:rPr>
              <a:t>	Explain that these are opposites and now you are going to say one from each pair. The class’s task is to respond with the opposite. For example, you say ‘clap’, they say ‘click’</a:t>
            </a:r>
          </a:p>
          <a:p>
            <a:pPr lvl="0"/>
            <a:r>
              <a:rPr lang="en-GB" sz="1200" kern="1200" dirty="0" smtClean="0">
                <a:solidFill>
                  <a:schemeClr val="tx1"/>
                </a:solidFill>
                <a:effectLst/>
                <a:latin typeface="+mn-lt"/>
                <a:ea typeface="+mn-ea"/>
                <a:cs typeface="+mn-cs"/>
              </a:rPr>
              <a:t>	Speed up as you do this and try to catch the group out. Ask one of the children to lead and see if they can catch you out!</a:t>
            </a:r>
          </a:p>
          <a:p>
            <a:r>
              <a:rPr lang="en-GB" sz="1200" kern="1200" dirty="0" smtClean="0">
                <a:solidFill>
                  <a:schemeClr val="tx1"/>
                </a:solidFill>
                <a:effectLst/>
                <a:latin typeface="+mn-lt"/>
                <a:ea typeface="+mn-ea"/>
                <a:cs typeface="+mn-cs"/>
              </a:rPr>
              <a:t> </a:t>
            </a:r>
          </a:p>
          <a:p>
            <a:r>
              <a:rPr lang="en-GB" sz="1200" kern="1200" dirty="0" smtClean="0">
                <a:solidFill>
                  <a:schemeClr val="tx1"/>
                </a:solidFill>
                <a:effectLst/>
                <a:latin typeface="+mn-lt"/>
                <a:ea typeface="+mn-ea"/>
                <a:cs typeface="+mn-cs"/>
              </a:rPr>
              <a:t> </a:t>
            </a:r>
          </a:p>
          <a:p>
            <a:pPr lvl="0"/>
            <a:r>
              <a:rPr lang="en-US" sz="1200" b="1" kern="1200" dirty="0" smtClean="0">
                <a:solidFill>
                  <a:schemeClr val="tx1"/>
                </a:solidFill>
                <a:effectLst/>
                <a:latin typeface="+mn-lt"/>
                <a:ea typeface="+mn-ea"/>
                <a:cs typeface="+mn-cs"/>
              </a:rPr>
              <a:t>Remind</a:t>
            </a:r>
            <a:r>
              <a:rPr lang="en-US" sz="1200" kern="1200" dirty="0" smtClean="0">
                <a:solidFill>
                  <a:schemeClr val="tx1"/>
                </a:solidFill>
                <a:effectLst/>
                <a:latin typeface="+mn-lt"/>
                <a:ea typeface="+mn-ea"/>
                <a:cs typeface="+mn-cs"/>
              </a:rPr>
              <a:t> your students of Carmen’s ‘signature song’ - the habanera and </a:t>
            </a:r>
            <a:r>
              <a:rPr lang="en-US" sz="1200" b="1" kern="1200" dirty="0" smtClean="0">
                <a:solidFill>
                  <a:schemeClr val="tx1"/>
                </a:solidFill>
                <a:effectLst/>
                <a:latin typeface="+mn-lt"/>
                <a:ea typeface="+mn-ea"/>
                <a:cs typeface="+mn-cs"/>
              </a:rPr>
              <a:t>teach</a:t>
            </a:r>
            <a:r>
              <a:rPr lang="en-US" sz="1200" kern="1200" dirty="0" smtClean="0">
                <a:solidFill>
                  <a:schemeClr val="tx1"/>
                </a:solidFill>
                <a:effectLst/>
                <a:latin typeface="+mn-lt"/>
                <a:ea typeface="+mn-ea"/>
                <a:cs typeface="+mn-cs"/>
              </a:rPr>
              <a:t> the following habanera rhythm to your class. Start by simply saying ‘habanera’ over and over like the bassline of the piece.</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Try it on body percussion.</a:t>
            </a:r>
            <a:endParaRPr lang="en-GB" sz="14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endParaRPr lang="en-GB" sz="1800" kern="1200" dirty="0" smtClean="0">
              <a:solidFill>
                <a:schemeClr val="tx1"/>
              </a:solidFill>
              <a:effectLst/>
              <a:latin typeface="+mn-lt"/>
              <a:ea typeface="+mn-ea"/>
              <a:cs typeface="+mn-cs"/>
            </a:endParaRPr>
          </a:p>
          <a:p>
            <a:r>
              <a:rPr lang="en-GB" sz="1200" i="1" kern="1200" dirty="0" smtClean="0">
                <a:solidFill>
                  <a:schemeClr val="tx1"/>
                </a:solidFill>
                <a:effectLst/>
                <a:latin typeface="+mn-lt"/>
                <a:ea typeface="+mn-ea"/>
                <a:cs typeface="+mn-cs"/>
              </a:rPr>
              <a:t>By splitting the pattern on different body parts, you are mimicking its up and down shape and this should help when using different pitches</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r>
              <a:rPr lang="en-GB" dirty="0" smtClean="0">
                <a:effectLst/>
              </a:rPr>
              <a:t> </a:t>
            </a:r>
            <a:r>
              <a:rPr lang="en-US" sz="1200"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pPr lvl="0"/>
            <a:r>
              <a:rPr lang="en-GB" dirty="0" smtClean="0">
                <a:effectLst/>
              </a:rPr>
              <a:t/>
            </a:r>
            <a:br>
              <a:rPr lang="en-GB" dirty="0" smtClean="0">
                <a:effectLst/>
              </a:rPr>
            </a:br>
            <a:r>
              <a:rPr lang="en-US" sz="1200" b="1" kern="1200" dirty="0" smtClean="0">
                <a:solidFill>
                  <a:schemeClr val="tx1"/>
                </a:solidFill>
                <a:effectLst/>
                <a:latin typeface="+mn-lt"/>
                <a:ea typeface="+mn-ea"/>
                <a:cs typeface="+mn-cs"/>
              </a:rPr>
              <a:t>When this can be performed confidently</a:t>
            </a:r>
            <a:r>
              <a:rPr lang="en-US" sz="1200" kern="1200" dirty="0" smtClean="0">
                <a:solidFill>
                  <a:schemeClr val="tx1"/>
                </a:solidFill>
                <a:effectLst/>
                <a:latin typeface="+mn-lt"/>
                <a:ea typeface="+mn-ea"/>
                <a:cs typeface="+mn-cs"/>
              </a:rPr>
              <a:t>, ask your children to select which instruments should play it. It can be split between different instruments.  </a:t>
            </a:r>
            <a:endParaRPr lang="en-GB" sz="14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en-GB" sz="105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endParaRPr lang="en-GB" sz="1050" kern="1200" dirty="0" smtClean="0">
              <a:solidFill>
                <a:schemeClr val="tx1"/>
              </a:solidFill>
              <a:effectLst/>
              <a:latin typeface="+mn-lt"/>
              <a:ea typeface="+mn-ea"/>
              <a:cs typeface="+mn-cs"/>
            </a:endParaRPr>
          </a:p>
          <a:p>
            <a:pPr lvl="0"/>
            <a:r>
              <a:rPr lang="en-GB" sz="1200" b="1" kern="1200" dirty="0" smtClean="0">
                <a:solidFill>
                  <a:schemeClr val="tx1"/>
                </a:solidFill>
                <a:effectLst/>
                <a:latin typeface="+mn-lt"/>
                <a:ea typeface="+mn-ea"/>
                <a:cs typeface="+mn-cs"/>
              </a:rPr>
              <a:t>Split </a:t>
            </a:r>
            <a:r>
              <a:rPr lang="en-GB" sz="1200" kern="1200" dirty="0" smtClean="0">
                <a:solidFill>
                  <a:schemeClr val="tx1"/>
                </a:solidFill>
                <a:effectLst/>
                <a:latin typeface="+mn-lt"/>
                <a:ea typeface="+mn-ea"/>
                <a:cs typeface="+mn-cs"/>
              </a:rPr>
              <a:t>into small working groups and ask each group to choose their instruments carefully and practice performing 8 lots of habanera and then stopping. If using pitched percussion make sure each group sticks to just one pattern of notes, i.e. group 1 uses just pattern 1, group 2 uses just pattern 2 etc.</a:t>
            </a:r>
            <a:endParaRPr lang="en-GB" sz="14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p>
          <a:p>
            <a:r>
              <a:rPr lang="en-GB" sz="1200" i="1" kern="1200" dirty="0" smtClean="0">
                <a:solidFill>
                  <a:schemeClr val="tx1"/>
                </a:solidFill>
                <a:effectLst/>
                <a:latin typeface="+mn-lt"/>
                <a:ea typeface="+mn-ea"/>
                <a:cs typeface="+mn-cs"/>
              </a:rPr>
              <a:t>	A good way to count habaneras is like this ‘one-</a:t>
            </a:r>
            <a:r>
              <a:rPr lang="en-GB" sz="1200" i="1" kern="1200" dirty="0" err="1" smtClean="0">
                <a:solidFill>
                  <a:schemeClr val="tx1"/>
                </a:solidFill>
                <a:effectLst/>
                <a:latin typeface="+mn-lt"/>
                <a:ea typeface="+mn-ea"/>
                <a:cs typeface="+mn-cs"/>
              </a:rPr>
              <a:t>ba</a:t>
            </a:r>
            <a:r>
              <a:rPr lang="en-GB" sz="1200" i="1" kern="1200" dirty="0" smtClean="0">
                <a:solidFill>
                  <a:schemeClr val="tx1"/>
                </a:solidFill>
                <a:effectLst/>
                <a:latin typeface="+mn-lt"/>
                <a:ea typeface="+mn-ea"/>
                <a:cs typeface="+mn-cs"/>
              </a:rPr>
              <a:t>-ne-</a:t>
            </a:r>
            <a:r>
              <a:rPr lang="en-GB" sz="1200" i="1" kern="1200" dirty="0" err="1" smtClean="0">
                <a:solidFill>
                  <a:schemeClr val="tx1"/>
                </a:solidFill>
                <a:effectLst/>
                <a:latin typeface="+mn-lt"/>
                <a:ea typeface="+mn-ea"/>
                <a:cs typeface="+mn-cs"/>
              </a:rPr>
              <a:t>ra</a:t>
            </a:r>
            <a:r>
              <a:rPr lang="en-GB" sz="1200" i="1" kern="1200" dirty="0" smtClean="0">
                <a:solidFill>
                  <a:schemeClr val="tx1"/>
                </a:solidFill>
                <a:effectLst/>
                <a:latin typeface="+mn-lt"/>
                <a:ea typeface="+mn-ea"/>
                <a:cs typeface="+mn-cs"/>
              </a:rPr>
              <a:t>, two-</a:t>
            </a:r>
            <a:r>
              <a:rPr lang="en-GB" sz="1200" i="1" kern="1200" dirty="0" err="1" smtClean="0">
                <a:solidFill>
                  <a:schemeClr val="tx1"/>
                </a:solidFill>
                <a:effectLst/>
                <a:latin typeface="+mn-lt"/>
                <a:ea typeface="+mn-ea"/>
                <a:cs typeface="+mn-cs"/>
              </a:rPr>
              <a:t>ba</a:t>
            </a:r>
            <a:r>
              <a:rPr lang="en-GB" sz="1200" i="1" kern="1200" dirty="0" smtClean="0">
                <a:solidFill>
                  <a:schemeClr val="tx1"/>
                </a:solidFill>
                <a:effectLst/>
                <a:latin typeface="+mn-lt"/>
                <a:ea typeface="+mn-ea"/>
                <a:cs typeface="+mn-cs"/>
              </a:rPr>
              <a:t>-ne-</a:t>
            </a:r>
            <a:r>
              <a:rPr lang="en-GB" sz="1200" i="1" kern="1200" dirty="0" err="1" smtClean="0">
                <a:solidFill>
                  <a:schemeClr val="tx1"/>
                </a:solidFill>
                <a:effectLst/>
                <a:latin typeface="+mn-lt"/>
                <a:ea typeface="+mn-ea"/>
                <a:cs typeface="+mn-cs"/>
              </a:rPr>
              <a:t>ra</a:t>
            </a:r>
            <a:r>
              <a:rPr lang="en-GB" sz="1200" i="1" kern="1200" dirty="0" smtClean="0">
                <a:solidFill>
                  <a:schemeClr val="tx1"/>
                </a:solidFill>
                <a:effectLst/>
                <a:latin typeface="+mn-lt"/>
                <a:ea typeface="+mn-ea"/>
                <a:cs typeface="+mn-cs"/>
              </a:rPr>
              <a:t>’ or appoint a ‘counter’ to show the counts on their fingers</a:t>
            </a:r>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r>
              <a:rPr lang="en-GB" dirty="0" smtClean="0">
                <a:effectLst/>
              </a:rPr>
              <a:t> </a:t>
            </a:r>
            <a:r>
              <a:rPr lang="en-GB" sz="1100" kern="1200" dirty="0" smtClean="0">
                <a:solidFill>
                  <a:schemeClr val="tx1"/>
                </a:solidFill>
                <a:effectLst/>
                <a:latin typeface="+mn-lt"/>
                <a:ea typeface="+mn-ea"/>
                <a:cs typeface="+mn-cs"/>
              </a:rPr>
              <a:t> </a:t>
            </a:r>
          </a:p>
          <a:p>
            <a:r>
              <a:rPr lang="en-GB" sz="1200" kern="1200" dirty="0" smtClean="0">
                <a:solidFill>
                  <a:schemeClr val="tx1"/>
                </a:solidFill>
                <a:effectLst/>
                <a:latin typeface="+mn-lt"/>
                <a:ea typeface="+mn-ea"/>
                <a:cs typeface="+mn-cs"/>
              </a:rPr>
              <a:t> </a:t>
            </a:r>
            <a:r>
              <a:rPr lang="en-GB" dirty="0" smtClean="0">
                <a:effectLst/>
              </a:rPr>
              <a:t/>
            </a:r>
            <a:br>
              <a:rPr lang="en-GB" dirty="0" smtClean="0">
                <a:effectLst/>
              </a:rPr>
            </a:br>
            <a:r>
              <a:rPr lang="en-GB" sz="1200" b="1" kern="1200" dirty="0" smtClean="0">
                <a:solidFill>
                  <a:schemeClr val="tx1"/>
                </a:solidFill>
                <a:effectLst/>
                <a:latin typeface="+mn-lt"/>
                <a:ea typeface="+mn-ea"/>
                <a:cs typeface="+mn-cs"/>
              </a:rPr>
              <a:t>Finally, </a:t>
            </a:r>
            <a:r>
              <a:rPr lang="en-GB" sz="1200" kern="1200" dirty="0" smtClean="0">
                <a:solidFill>
                  <a:schemeClr val="tx1"/>
                </a:solidFill>
                <a:effectLst/>
                <a:latin typeface="+mn-lt"/>
                <a:ea typeface="+mn-ea"/>
                <a:cs typeface="+mn-cs"/>
              </a:rPr>
              <a:t>bring the class back together and listen to each piece. Check that they are playing just 8 ‘habaneras’. Give the groups an order and challenge each group to play in turn starting exactly when the previous group stops so that you have a continuous piece. This is a great activity because children are either playing their piece or counting habaneras whilst they wait to play.</a:t>
            </a:r>
            <a:r>
              <a:rPr lang="en-GB" sz="1200" b="1" kern="1200" dirty="0" smtClean="0">
                <a:solidFill>
                  <a:schemeClr val="tx1"/>
                </a:solidFill>
                <a:effectLst/>
                <a:latin typeface="+mn-lt"/>
                <a:ea typeface="+mn-ea"/>
                <a:cs typeface="+mn-cs"/>
              </a:rPr>
              <a:t> </a:t>
            </a:r>
            <a:endParaRPr lang="en-GB" sz="1400" kern="1200" dirty="0" smtClean="0">
              <a:solidFill>
                <a:schemeClr val="tx1"/>
              </a:solidFill>
              <a:effectLst/>
              <a:latin typeface="+mn-lt"/>
              <a:ea typeface="+mn-ea"/>
              <a:cs typeface="+mn-cs"/>
            </a:endParaRPr>
          </a:p>
          <a:p>
            <a:r>
              <a:rPr lang="en-GB" sz="1200" b="1" kern="1200" dirty="0" smtClean="0">
                <a:solidFill>
                  <a:schemeClr val="tx1"/>
                </a:solidFill>
                <a:effectLst/>
                <a:latin typeface="+mn-lt"/>
                <a:ea typeface="+mn-ea"/>
                <a:cs typeface="+mn-cs"/>
              </a:rPr>
              <a:t> </a:t>
            </a:r>
            <a:endParaRPr lang="en-GB" sz="1100" kern="1200" dirty="0" smtClean="0">
              <a:solidFill>
                <a:schemeClr val="tx1"/>
              </a:solidFill>
              <a:effectLst/>
              <a:latin typeface="+mn-lt"/>
              <a:ea typeface="+mn-ea"/>
              <a:cs typeface="+mn-cs"/>
            </a:endParaRPr>
          </a:p>
          <a:p>
            <a:r>
              <a:rPr lang="en-GB" sz="1200" i="1" kern="1200" dirty="0" smtClean="0">
                <a:solidFill>
                  <a:schemeClr val="tx1"/>
                </a:solidFill>
                <a:effectLst/>
                <a:latin typeface="+mn-lt"/>
                <a:ea typeface="+mn-ea"/>
                <a:cs typeface="+mn-cs"/>
              </a:rPr>
              <a:t>Each habanera lasts for one ‘bar’. A bar is just a small measure of music that we use to count. This is an opportunity to learn about this oft-used technical term. If the children understand that one habanera is one bar they can say they are counting ‘bars’</a:t>
            </a:r>
            <a:endParaRPr lang="en-GB"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289F494-1822-9445-98EB-F7F0987FA13D}" type="slidenum">
              <a:rPr lang="en-US" smtClean="0"/>
              <a:t>13</a:t>
            </a:fld>
            <a:endParaRPr lang="en-US"/>
          </a:p>
        </p:txBody>
      </p:sp>
    </p:spTree>
    <p:extLst>
      <p:ext uri="{BB962C8B-B14F-4D97-AF65-F5344CB8AC3E}">
        <p14:creationId xmlns:p14="http://schemas.microsoft.com/office/powerpoint/2010/main" val="37592470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Lesson 3:</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Activities:		Invent a melody using rules</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Perform it on instruments</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Curriculum link:	Listen with attention to detail and recall sounds with increasing aural memory</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Improvise and compose music for a range of purposes using the interrelated dimensions of music</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Play and perform in solo and ensemble contexts, using voices and playing musical instruments with increasing accuracy, fluency, control and expression</a:t>
            </a:r>
            <a:endParaRPr lang="en-GB" sz="1200" kern="1200" dirty="0" smtClean="0">
              <a:solidFill>
                <a:schemeClr val="tx1"/>
              </a:solidFill>
              <a:effectLst/>
              <a:latin typeface="+mn-lt"/>
              <a:ea typeface="+mn-ea"/>
              <a:cs typeface="+mn-cs"/>
            </a:endParaRPr>
          </a:p>
          <a:p>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289F494-1822-9445-98EB-F7F0987FA13D}" type="slidenum">
              <a:rPr lang="en-US" smtClean="0"/>
              <a:t>14</a:t>
            </a:fld>
            <a:endParaRPr lang="en-US"/>
          </a:p>
        </p:txBody>
      </p:sp>
    </p:spTree>
    <p:extLst>
      <p:ext uri="{BB962C8B-B14F-4D97-AF65-F5344CB8AC3E}">
        <p14:creationId xmlns:p14="http://schemas.microsoft.com/office/powerpoint/2010/main" val="17473567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rtl="0"/>
            <a:r>
              <a:rPr lang="en-GB" sz="1200" b="1" kern="1200" dirty="0" smtClean="0">
                <a:solidFill>
                  <a:schemeClr val="tx1"/>
                </a:solidFill>
                <a:effectLst/>
                <a:latin typeface="+mn-lt"/>
                <a:ea typeface="+mn-ea"/>
                <a:cs typeface="+mn-cs"/>
              </a:rPr>
              <a:t>LESSON 3:</a:t>
            </a:r>
          </a:p>
          <a:p>
            <a:pPr lvl="0" rtl="0"/>
            <a:r>
              <a:rPr lang="en-GB" sz="1200" b="1" kern="1200" dirty="0" smtClean="0">
                <a:solidFill>
                  <a:schemeClr val="tx1"/>
                </a:solidFill>
                <a:effectLst/>
                <a:latin typeface="+mn-lt"/>
                <a:ea typeface="+mn-ea"/>
                <a:cs typeface="+mn-cs"/>
              </a:rPr>
              <a:t>Warm up. </a:t>
            </a:r>
            <a:r>
              <a:rPr lang="en-GB" sz="1200" kern="1200" dirty="0" smtClean="0">
                <a:solidFill>
                  <a:schemeClr val="tx1"/>
                </a:solidFill>
                <a:effectLst/>
                <a:latin typeface="+mn-lt"/>
                <a:ea typeface="+mn-ea"/>
                <a:cs typeface="+mn-cs"/>
              </a:rPr>
              <a:t>Begin in a circle and either play the opposites game again or, in quick teams around the circle practise performing 8 habaneras on body percussion</a:t>
            </a:r>
          </a:p>
          <a:p>
            <a:r>
              <a:rPr lang="en-GB" sz="1200" b="1"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r>
              <a:rPr lang="en-GB" sz="1200" b="1"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pPr lvl="0"/>
            <a:r>
              <a:rPr lang="en-GB" sz="1200" b="1" kern="1200" dirty="0" smtClean="0">
                <a:solidFill>
                  <a:schemeClr val="tx1"/>
                </a:solidFill>
                <a:effectLst/>
                <a:latin typeface="+mn-lt"/>
                <a:ea typeface="+mn-ea"/>
                <a:cs typeface="+mn-cs"/>
              </a:rPr>
              <a:t>Explain </a:t>
            </a:r>
            <a:r>
              <a:rPr lang="en-GB" sz="1200" kern="1200" dirty="0" smtClean="0">
                <a:solidFill>
                  <a:schemeClr val="tx1"/>
                </a:solidFill>
                <a:effectLst/>
                <a:latin typeface="+mn-lt"/>
                <a:ea typeface="+mn-ea"/>
                <a:cs typeface="+mn-cs"/>
              </a:rPr>
              <a:t>that Carmen sings a very simple tune on top of the habanera rhythm that falls down slowly in pitch. It features a very simple rhythmic pattern and is made up of next-door notes</a:t>
            </a:r>
            <a:r>
              <a:rPr lang="en-GB" sz="1200" b="1"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r>
              <a:rPr lang="en-GB" sz="1200" b="1"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r>
              <a:rPr lang="en-GB" sz="1200" b="1"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pPr lvl="0"/>
            <a:r>
              <a:rPr lang="en-GB" sz="1200" b="1" kern="1200" dirty="0" smtClean="0">
                <a:solidFill>
                  <a:schemeClr val="tx1"/>
                </a:solidFill>
                <a:effectLst/>
                <a:latin typeface="+mn-lt"/>
                <a:ea typeface="+mn-ea"/>
                <a:cs typeface="+mn-cs"/>
              </a:rPr>
              <a:t>Teach </a:t>
            </a:r>
            <a:r>
              <a:rPr lang="en-GB" sz="1200" kern="1200" dirty="0" smtClean="0">
                <a:solidFill>
                  <a:schemeClr val="tx1"/>
                </a:solidFill>
                <a:effectLst/>
                <a:latin typeface="+mn-lt"/>
                <a:ea typeface="+mn-ea"/>
                <a:cs typeface="+mn-cs"/>
              </a:rPr>
              <a:t>the following rhythm using the same method as in the last lesson. I.e. start by just saying the words, then move onto body percussion, this time just clapping unless your children can figure out a better way to do it!</a:t>
            </a:r>
          </a:p>
          <a:p>
            <a:r>
              <a:rPr lang="en-GB" sz="1200" kern="1200" dirty="0" smtClean="0">
                <a:solidFill>
                  <a:schemeClr val="tx1"/>
                </a:solidFill>
                <a:effectLst/>
                <a:latin typeface="+mn-lt"/>
                <a:ea typeface="+mn-ea"/>
                <a:cs typeface="+mn-cs"/>
              </a:rPr>
              <a:t> </a:t>
            </a:r>
          </a:p>
          <a:p>
            <a:endParaRPr lang="en-GB" sz="1200" kern="1200" dirty="0" smtClean="0">
              <a:solidFill>
                <a:schemeClr val="tx1"/>
              </a:solidFill>
              <a:effectLst/>
              <a:latin typeface="+mn-lt"/>
              <a:ea typeface="+mn-ea"/>
              <a:cs typeface="+mn-cs"/>
            </a:endParaRPr>
          </a:p>
          <a:p>
            <a:pPr lvl="0"/>
            <a:r>
              <a:rPr lang="en-GB" sz="1200" b="1" kern="1200" dirty="0" smtClean="0">
                <a:solidFill>
                  <a:schemeClr val="tx1"/>
                </a:solidFill>
                <a:effectLst/>
                <a:latin typeface="+mn-lt"/>
                <a:ea typeface="+mn-ea"/>
                <a:cs typeface="+mn-cs"/>
              </a:rPr>
              <a:t>Demonstrate</a:t>
            </a:r>
            <a:r>
              <a:rPr lang="en-GB" sz="1200" kern="1200" dirty="0" smtClean="0">
                <a:solidFill>
                  <a:schemeClr val="tx1"/>
                </a:solidFill>
                <a:effectLst/>
                <a:latin typeface="+mn-lt"/>
                <a:ea typeface="+mn-ea"/>
                <a:cs typeface="+mn-cs"/>
              </a:rPr>
              <a:t> how this rhythm can become a melody by using the following ‘rules’</a:t>
            </a:r>
          </a:p>
          <a:p>
            <a:pPr lvl="0"/>
            <a:r>
              <a:rPr lang="en-GB" sz="1200" kern="1200" dirty="0" smtClean="0">
                <a:solidFill>
                  <a:schemeClr val="tx1"/>
                </a:solidFill>
                <a:effectLst/>
                <a:latin typeface="+mn-lt"/>
                <a:ea typeface="+mn-ea"/>
                <a:cs typeface="+mn-cs"/>
              </a:rPr>
              <a:t>	It begins by moving downwards</a:t>
            </a:r>
          </a:p>
          <a:p>
            <a:pPr lvl="0"/>
            <a:r>
              <a:rPr lang="en-GB" sz="1200" kern="1200" dirty="0" smtClean="0">
                <a:solidFill>
                  <a:schemeClr val="tx1"/>
                </a:solidFill>
                <a:effectLst/>
                <a:latin typeface="+mn-lt"/>
                <a:ea typeface="+mn-ea"/>
                <a:cs typeface="+mn-cs"/>
              </a:rPr>
              <a:t>	It always moves to next-door notes (never skips around)</a:t>
            </a:r>
          </a:p>
          <a:p>
            <a:pPr lvl="0"/>
            <a:r>
              <a:rPr lang="en-GB" sz="1200" kern="1200" dirty="0" smtClean="0">
                <a:solidFill>
                  <a:schemeClr val="tx1"/>
                </a:solidFill>
                <a:effectLst/>
                <a:latin typeface="+mn-lt"/>
                <a:ea typeface="+mn-ea"/>
                <a:cs typeface="+mn-cs"/>
              </a:rPr>
              <a:t>	It only uses white notes (C, D, E, F, G, A, B)</a:t>
            </a:r>
          </a:p>
          <a:p>
            <a:r>
              <a:rPr lang="en-GB" sz="1200" kern="1200" dirty="0" smtClean="0">
                <a:solidFill>
                  <a:schemeClr val="tx1"/>
                </a:solidFill>
                <a:effectLst/>
                <a:latin typeface="+mn-lt"/>
                <a:ea typeface="+mn-ea"/>
                <a:cs typeface="+mn-cs"/>
              </a:rPr>
              <a:t> </a:t>
            </a:r>
          </a:p>
          <a:p>
            <a:r>
              <a:rPr lang="en-GB" sz="1200" i="1"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pPr lvl="0"/>
            <a:r>
              <a:rPr lang="en-GB" sz="1200" b="1" kern="1200" dirty="0" smtClean="0">
                <a:solidFill>
                  <a:schemeClr val="tx1"/>
                </a:solidFill>
                <a:effectLst/>
                <a:latin typeface="+mn-lt"/>
                <a:ea typeface="+mn-ea"/>
                <a:cs typeface="+mn-cs"/>
              </a:rPr>
              <a:t>Split </a:t>
            </a:r>
            <a:r>
              <a:rPr lang="en-GB" sz="1200" kern="1200" dirty="0" smtClean="0">
                <a:solidFill>
                  <a:schemeClr val="tx1"/>
                </a:solidFill>
                <a:effectLst/>
                <a:latin typeface="+mn-lt"/>
                <a:ea typeface="+mn-ea"/>
                <a:cs typeface="+mn-cs"/>
              </a:rPr>
              <a:t>your class back into their working groups and challenge each group to make their own ‘Hot Spanish Sunshine’ tune. Eventually they will have 8 bars (habaneras) to play with but the tune doesn’t have to last that long. It might be more effective to have a short tune lasting maybe 2 bars (habaneras) that repeats around. </a:t>
            </a:r>
          </a:p>
          <a:p>
            <a:r>
              <a:rPr lang="en-GB" sz="1200" kern="1200" dirty="0" smtClean="0">
                <a:solidFill>
                  <a:schemeClr val="tx1"/>
                </a:solidFill>
                <a:effectLst/>
                <a:latin typeface="+mn-lt"/>
                <a:ea typeface="+mn-ea"/>
                <a:cs typeface="+mn-cs"/>
              </a:rPr>
              <a:t> </a:t>
            </a:r>
          </a:p>
          <a:p>
            <a:r>
              <a:rPr lang="en-GB" sz="1200" kern="1200" dirty="0" smtClean="0">
                <a:solidFill>
                  <a:schemeClr val="tx1"/>
                </a:solidFill>
                <a:effectLst/>
                <a:latin typeface="+mn-lt"/>
                <a:ea typeface="+mn-ea"/>
                <a:cs typeface="+mn-cs"/>
              </a:rPr>
              <a:t>It would be particularly impressive if each group can create a tune that is the same every time and can be played by everyone in the group at the same time. </a:t>
            </a:r>
          </a:p>
          <a:p>
            <a:r>
              <a:rPr lang="en-GB" sz="1200" kern="1200" dirty="0" smtClean="0">
                <a:solidFill>
                  <a:schemeClr val="tx1"/>
                </a:solidFill>
                <a:effectLst/>
                <a:latin typeface="+mn-lt"/>
                <a:ea typeface="+mn-ea"/>
                <a:cs typeface="+mn-cs"/>
              </a:rPr>
              <a:t> </a:t>
            </a:r>
          </a:p>
          <a:p>
            <a:r>
              <a:rPr lang="en-GB" sz="1200" i="1" kern="1200" dirty="0" smtClean="0">
                <a:solidFill>
                  <a:schemeClr val="tx1"/>
                </a:solidFill>
                <a:effectLst/>
                <a:latin typeface="+mn-lt"/>
                <a:ea typeface="+mn-ea"/>
                <a:cs typeface="+mn-cs"/>
              </a:rPr>
              <a:t>It will be helpful here to give paper and pens to each group so they can write down the notes they use</a:t>
            </a:r>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r>
              <a:rPr lang="en-GB" dirty="0" smtClean="0">
                <a:effectLst/>
              </a:rPr>
              <a:t> </a:t>
            </a:r>
            <a:r>
              <a:rPr lang="en-GB" sz="1200" kern="1200" dirty="0" smtClean="0">
                <a:solidFill>
                  <a:schemeClr val="tx1"/>
                </a:solidFill>
                <a:effectLst/>
                <a:latin typeface="+mn-lt"/>
                <a:ea typeface="+mn-ea"/>
                <a:cs typeface="+mn-cs"/>
              </a:rPr>
              <a:t> </a:t>
            </a:r>
          </a:p>
          <a:p>
            <a:r>
              <a:rPr lang="en-GB" sz="1200" kern="1200" dirty="0" smtClean="0">
                <a:solidFill>
                  <a:schemeClr val="tx1"/>
                </a:solidFill>
                <a:effectLst/>
                <a:latin typeface="+mn-lt"/>
                <a:ea typeface="+mn-ea"/>
                <a:cs typeface="+mn-cs"/>
              </a:rPr>
              <a:t> </a:t>
            </a:r>
          </a:p>
          <a:p>
            <a:r>
              <a:rPr lang="en-GB" sz="1200" b="1" kern="1200" dirty="0" smtClean="0">
                <a:solidFill>
                  <a:schemeClr val="tx1"/>
                </a:solidFill>
                <a:effectLst/>
                <a:latin typeface="+mn-lt"/>
                <a:ea typeface="+mn-ea"/>
                <a:cs typeface="+mn-cs"/>
              </a:rPr>
              <a:t>Finally</a:t>
            </a:r>
            <a:r>
              <a:rPr lang="en-GB" sz="1200" kern="1200" dirty="0" smtClean="0">
                <a:solidFill>
                  <a:schemeClr val="tx1"/>
                </a:solidFill>
                <a:effectLst/>
                <a:latin typeface="+mn-lt"/>
                <a:ea typeface="+mn-ea"/>
                <a:cs typeface="+mn-cs"/>
              </a:rPr>
              <a:t>, bring the groups back together and like last lesson, hear each group separately and give some feedback. You might want to choose the best one or two tunes and teach them to everyone rather than having 4 or more to remember.</a:t>
            </a: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289F494-1822-9445-98EB-F7F0987FA13D}" type="slidenum">
              <a:rPr lang="en-US" smtClean="0"/>
              <a:t>15</a:t>
            </a:fld>
            <a:endParaRPr lang="en-US"/>
          </a:p>
        </p:txBody>
      </p:sp>
    </p:spTree>
    <p:extLst>
      <p:ext uri="{BB962C8B-B14F-4D97-AF65-F5344CB8AC3E}">
        <p14:creationId xmlns:p14="http://schemas.microsoft.com/office/powerpoint/2010/main" val="37592470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rtl="0"/>
            <a:r>
              <a:rPr lang="en-GB" sz="1200" b="1" kern="1200" dirty="0" smtClean="0">
                <a:solidFill>
                  <a:schemeClr val="tx1"/>
                </a:solidFill>
                <a:effectLst/>
                <a:latin typeface="+mn-lt"/>
                <a:ea typeface="+mn-ea"/>
                <a:cs typeface="+mn-cs"/>
              </a:rPr>
              <a:t>LESSON 3:</a:t>
            </a:r>
          </a:p>
          <a:p>
            <a:pPr lvl="0" rtl="0"/>
            <a:r>
              <a:rPr lang="en-GB" sz="1200" b="1" kern="1200" dirty="0" smtClean="0">
                <a:solidFill>
                  <a:schemeClr val="tx1"/>
                </a:solidFill>
                <a:effectLst/>
                <a:latin typeface="+mn-lt"/>
                <a:ea typeface="+mn-ea"/>
                <a:cs typeface="+mn-cs"/>
              </a:rPr>
              <a:t>Warm up. </a:t>
            </a:r>
            <a:r>
              <a:rPr lang="en-GB" sz="1200" kern="1200" dirty="0" smtClean="0">
                <a:solidFill>
                  <a:schemeClr val="tx1"/>
                </a:solidFill>
                <a:effectLst/>
                <a:latin typeface="+mn-lt"/>
                <a:ea typeface="+mn-ea"/>
                <a:cs typeface="+mn-cs"/>
              </a:rPr>
              <a:t>Begin in a circle and either play the opposites game again or, in quick teams around the circle practise performing 8 habaneras on body percussion</a:t>
            </a:r>
          </a:p>
          <a:p>
            <a:r>
              <a:rPr lang="en-GB" sz="1200" b="1"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r>
              <a:rPr lang="en-GB" sz="1200" b="1"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pPr lvl="0"/>
            <a:r>
              <a:rPr lang="en-GB" sz="1200" b="1" kern="1200" dirty="0" smtClean="0">
                <a:solidFill>
                  <a:schemeClr val="tx1"/>
                </a:solidFill>
                <a:effectLst/>
                <a:latin typeface="+mn-lt"/>
                <a:ea typeface="+mn-ea"/>
                <a:cs typeface="+mn-cs"/>
              </a:rPr>
              <a:t>Explain </a:t>
            </a:r>
            <a:r>
              <a:rPr lang="en-GB" sz="1200" kern="1200" dirty="0" smtClean="0">
                <a:solidFill>
                  <a:schemeClr val="tx1"/>
                </a:solidFill>
                <a:effectLst/>
                <a:latin typeface="+mn-lt"/>
                <a:ea typeface="+mn-ea"/>
                <a:cs typeface="+mn-cs"/>
              </a:rPr>
              <a:t>that Carmen sings a very simple tune on top of the habanera rhythm that falls down slowly in pitch. It features a very simple rhythmic pattern and is made up of next-door notes</a:t>
            </a:r>
            <a:r>
              <a:rPr lang="en-GB" sz="1200" b="1"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r>
              <a:rPr lang="en-GB" sz="1200" b="1"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r>
              <a:rPr lang="en-GB" sz="1200" b="1"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pPr lvl="0"/>
            <a:r>
              <a:rPr lang="en-GB" sz="1200" b="1" kern="1200" dirty="0" smtClean="0">
                <a:solidFill>
                  <a:schemeClr val="tx1"/>
                </a:solidFill>
                <a:effectLst/>
                <a:latin typeface="+mn-lt"/>
                <a:ea typeface="+mn-ea"/>
                <a:cs typeface="+mn-cs"/>
              </a:rPr>
              <a:t>Teach </a:t>
            </a:r>
            <a:r>
              <a:rPr lang="en-GB" sz="1200" kern="1200" dirty="0" smtClean="0">
                <a:solidFill>
                  <a:schemeClr val="tx1"/>
                </a:solidFill>
                <a:effectLst/>
                <a:latin typeface="+mn-lt"/>
                <a:ea typeface="+mn-ea"/>
                <a:cs typeface="+mn-cs"/>
              </a:rPr>
              <a:t>the following rhythm using the same method as in the last lesson. I.e. start by just saying the words, then move onto body percussion, this time just clapping unless your children can figure out a better way to do it!</a:t>
            </a:r>
          </a:p>
          <a:p>
            <a:r>
              <a:rPr lang="en-GB" sz="1200" kern="1200" dirty="0" smtClean="0">
                <a:solidFill>
                  <a:schemeClr val="tx1"/>
                </a:solidFill>
                <a:effectLst/>
                <a:latin typeface="+mn-lt"/>
                <a:ea typeface="+mn-ea"/>
                <a:cs typeface="+mn-cs"/>
              </a:rPr>
              <a:t> </a:t>
            </a:r>
          </a:p>
          <a:p>
            <a:endParaRPr lang="en-GB" sz="1200" kern="1200" dirty="0" smtClean="0">
              <a:solidFill>
                <a:schemeClr val="tx1"/>
              </a:solidFill>
              <a:effectLst/>
              <a:latin typeface="+mn-lt"/>
              <a:ea typeface="+mn-ea"/>
              <a:cs typeface="+mn-cs"/>
            </a:endParaRPr>
          </a:p>
          <a:p>
            <a:pPr lvl="0"/>
            <a:r>
              <a:rPr lang="en-GB" sz="1200" b="1" kern="1200" dirty="0" smtClean="0">
                <a:solidFill>
                  <a:schemeClr val="tx1"/>
                </a:solidFill>
                <a:effectLst/>
                <a:latin typeface="+mn-lt"/>
                <a:ea typeface="+mn-ea"/>
                <a:cs typeface="+mn-cs"/>
              </a:rPr>
              <a:t>Demonstrate</a:t>
            </a:r>
            <a:r>
              <a:rPr lang="en-GB" sz="1200" kern="1200" dirty="0" smtClean="0">
                <a:solidFill>
                  <a:schemeClr val="tx1"/>
                </a:solidFill>
                <a:effectLst/>
                <a:latin typeface="+mn-lt"/>
                <a:ea typeface="+mn-ea"/>
                <a:cs typeface="+mn-cs"/>
              </a:rPr>
              <a:t> how this rhythm can become a melody by using the following ‘rules’</a:t>
            </a:r>
          </a:p>
          <a:p>
            <a:pPr lvl="0"/>
            <a:r>
              <a:rPr lang="en-GB" sz="1200" kern="1200" dirty="0" smtClean="0">
                <a:solidFill>
                  <a:schemeClr val="tx1"/>
                </a:solidFill>
                <a:effectLst/>
                <a:latin typeface="+mn-lt"/>
                <a:ea typeface="+mn-ea"/>
                <a:cs typeface="+mn-cs"/>
              </a:rPr>
              <a:t>	It begins by moving downwards</a:t>
            </a:r>
          </a:p>
          <a:p>
            <a:pPr lvl="0"/>
            <a:r>
              <a:rPr lang="en-GB" sz="1200" kern="1200" dirty="0" smtClean="0">
                <a:solidFill>
                  <a:schemeClr val="tx1"/>
                </a:solidFill>
                <a:effectLst/>
                <a:latin typeface="+mn-lt"/>
                <a:ea typeface="+mn-ea"/>
                <a:cs typeface="+mn-cs"/>
              </a:rPr>
              <a:t>	It always moves to next-door notes (never skips around)</a:t>
            </a:r>
          </a:p>
          <a:p>
            <a:pPr lvl="0"/>
            <a:r>
              <a:rPr lang="en-GB" sz="1200" kern="1200" dirty="0" smtClean="0">
                <a:solidFill>
                  <a:schemeClr val="tx1"/>
                </a:solidFill>
                <a:effectLst/>
                <a:latin typeface="+mn-lt"/>
                <a:ea typeface="+mn-ea"/>
                <a:cs typeface="+mn-cs"/>
              </a:rPr>
              <a:t>	It only uses white notes (C, D, E, F, G, A, B)</a:t>
            </a:r>
          </a:p>
          <a:p>
            <a:r>
              <a:rPr lang="en-GB" sz="1200" kern="1200" dirty="0" smtClean="0">
                <a:solidFill>
                  <a:schemeClr val="tx1"/>
                </a:solidFill>
                <a:effectLst/>
                <a:latin typeface="+mn-lt"/>
                <a:ea typeface="+mn-ea"/>
                <a:cs typeface="+mn-cs"/>
              </a:rPr>
              <a:t> </a:t>
            </a:r>
          </a:p>
          <a:p>
            <a:r>
              <a:rPr lang="en-GB" sz="1200" i="1"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pPr lvl="0"/>
            <a:r>
              <a:rPr lang="en-GB" sz="1200" b="1" kern="1200" dirty="0" smtClean="0">
                <a:solidFill>
                  <a:schemeClr val="tx1"/>
                </a:solidFill>
                <a:effectLst/>
                <a:latin typeface="+mn-lt"/>
                <a:ea typeface="+mn-ea"/>
                <a:cs typeface="+mn-cs"/>
              </a:rPr>
              <a:t>Split </a:t>
            </a:r>
            <a:r>
              <a:rPr lang="en-GB" sz="1200" kern="1200" dirty="0" smtClean="0">
                <a:solidFill>
                  <a:schemeClr val="tx1"/>
                </a:solidFill>
                <a:effectLst/>
                <a:latin typeface="+mn-lt"/>
                <a:ea typeface="+mn-ea"/>
                <a:cs typeface="+mn-cs"/>
              </a:rPr>
              <a:t>your class back into their working groups and challenge each group to make their own ‘Hot Spanish Sunshine’ tune. Eventually they will have 8 bars (habaneras) to play with but the tune doesn’t have to last that long. It might be more effective to have a short tune lasting maybe 2 bars (habaneras) that repeats around. </a:t>
            </a:r>
          </a:p>
          <a:p>
            <a:r>
              <a:rPr lang="en-GB" sz="1200" kern="1200" dirty="0" smtClean="0">
                <a:solidFill>
                  <a:schemeClr val="tx1"/>
                </a:solidFill>
                <a:effectLst/>
                <a:latin typeface="+mn-lt"/>
                <a:ea typeface="+mn-ea"/>
                <a:cs typeface="+mn-cs"/>
              </a:rPr>
              <a:t> </a:t>
            </a:r>
          </a:p>
          <a:p>
            <a:r>
              <a:rPr lang="en-GB" sz="1200" kern="1200" dirty="0" smtClean="0">
                <a:solidFill>
                  <a:schemeClr val="tx1"/>
                </a:solidFill>
                <a:effectLst/>
                <a:latin typeface="+mn-lt"/>
                <a:ea typeface="+mn-ea"/>
                <a:cs typeface="+mn-cs"/>
              </a:rPr>
              <a:t>It would be particularly impressive if each group can create a tune that is the same every time and can be played by everyone in the group at the same time. </a:t>
            </a:r>
          </a:p>
          <a:p>
            <a:r>
              <a:rPr lang="en-GB" sz="1200" kern="1200" dirty="0" smtClean="0">
                <a:solidFill>
                  <a:schemeClr val="tx1"/>
                </a:solidFill>
                <a:effectLst/>
                <a:latin typeface="+mn-lt"/>
                <a:ea typeface="+mn-ea"/>
                <a:cs typeface="+mn-cs"/>
              </a:rPr>
              <a:t> </a:t>
            </a:r>
          </a:p>
          <a:p>
            <a:r>
              <a:rPr lang="en-GB" sz="1200" i="1" kern="1200" dirty="0" smtClean="0">
                <a:solidFill>
                  <a:schemeClr val="tx1"/>
                </a:solidFill>
                <a:effectLst/>
                <a:latin typeface="+mn-lt"/>
                <a:ea typeface="+mn-ea"/>
                <a:cs typeface="+mn-cs"/>
              </a:rPr>
              <a:t>It will be helpful here to give paper and pens to each group so they can write down the notes they use</a:t>
            </a:r>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r>
              <a:rPr lang="en-GB" dirty="0" smtClean="0">
                <a:effectLst/>
              </a:rPr>
              <a:t> </a:t>
            </a:r>
            <a:r>
              <a:rPr lang="en-GB" sz="1200" kern="1200" dirty="0" smtClean="0">
                <a:solidFill>
                  <a:schemeClr val="tx1"/>
                </a:solidFill>
                <a:effectLst/>
                <a:latin typeface="+mn-lt"/>
                <a:ea typeface="+mn-ea"/>
                <a:cs typeface="+mn-cs"/>
              </a:rPr>
              <a:t> </a:t>
            </a:r>
          </a:p>
          <a:p>
            <a:r>
              <a:rPr lang="en-GB" sz="1200" kern="1200" dirty="0" smtClean="0">
                <a:solidFill>
                  <a:schemeClr val="tx1"/>
                </a:solidFill>
                <a:effectLst/>
                <a:latin typeface="+mn-lt"/>
                <a:ea typeface="+mn-ea"/>
                <a:cs typeface="+mn-cs"/>
              </a:rPr>
              <a:t> </a:t>
            </a:r>
          </a:p>
          <a:p>
            <a:r>
              <a:rPr lang="en-GB" sz="1200" b="1" kern="1200" dirty="0" smtClean="0">
                <a:solidFill>
                  <a:schemeClr val="tx1"/>
                </a:solidFill>
                <a:effectLst/>
                <a:latin typeface="+mn-lt"/>
                <a:ea typeface="+mn-ea"/>
                <a:cs typeface="+mn-cs"/>
              </a:rPr>
              <a:t>Finally</a:t>
            </a:r>
            <a:r>
              <a:rPr lang="en-GB" sz="1200" kern="1200" dirty="0" smtClean="0">
                <a:solidFill>
                  <a:schemeClr val="tx1"/>
                </a:solidFill>
                <a:effectLst/>
                <a:latin typeface="+mn-lt"/>
                <a:ea typeface="+mn-ea"/>
                <a:cs typeface="+mn-cs"/>
              </a:rPr>
              <a:t>, bring the groups back together and like last lesson, hear each group separately and give some feedback. You might want to choose the best one or two tunes and teach them to everyone rather than having 4 or more to remember.</a:t>
            </a: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289F494-1822-9445-98EB-F7F0987FA13D}" type="slidenum">
              <a:rPr lang="en-US" smtClean="0"/>
              <a:t>16</a:t>
            </a:fld>
            <a:endParaRPr lang="en-US"/>
          </a:p>
        </p:txBody>
      </p:sp>
    </p:spTree>
    <p:extLst>
      <p:ext uri="{BB962C8B-B14F-4D97-AF65-F5344CB8AC3E}">
        <p14:creationId xmlns:p14="http://schemas.microsoft.com/office/powerpoint/2010/main" val="19138048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Lesson 4:</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Activities:		Learn about percussion punctuation</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Structure all ideas so far into a piece</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Curriculum link:	Improvise and compose music for a range of purposes using the interrelated dimensions of music</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Play and perform in solo and ensemble contexts, using voices and playing musical instruments with increasing accuracy, fluency, control and expression</a:t>
            </a: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289F494-1822-9445-98EB-F7F0987FA13D}" type="slidenum">
              <a:rPr lang="en-US" smtClean="0"/>
              <a:t>17</a:t>
            </a:fld>
            <a:endParaRPr lang="en-US"/>
          </a:p>
        </p:txBody>
      </p:sp>
    </p:spTree>
    <p:extLst>
      <p:ext uri="{BB962C8B-B14F-4D97-AF65-F5344CB8AC3E}">
        <p14:creationId xmlns:p14="http://schemas.microsoft.com/office/powerpoint/2010/main" val="17473567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LESSON 4:</a:t>
            </a:r>
            <a:endParaRPr lang="en-GB" sz="1200" kern="1200" dirty="0" smtClean="0">
              <a:solidFill>
                <a:schemeClr val="tx1"/>
              </a:solidFill>
              <a:effectLst/>
              <a:latin typeface="+mn-lt"/>
              <a:ea typeface="+mn-ea"/>
              <a:cs typeface="+mn-cs"/>
            </a:endParaRPr>
          </a:p>
          <a:p>
            <a:pPr lvl="0" rtl="0"/>
            <a:r>
              <a:rPr lang="en-GB" sz="1200" b="1" kern="1200" dirty="0" smtClean="0">
                <a:solidFill>
                  <a:schemeClr val="tx1"/>
                </a:solidFill>
                <a:effectLst/>
                <a:latin typeface="+mn-lt"/>
                <a:ea typeface="+mn-ea"/>
                <a:cs typeface="+mn-cs"/>
              </a:rPr>
              <a:t>Warm up. </a:t>
            </a:r>
            <a:r>
              <a:rPr lang="en-GB" sz="1200" kern="1200" dirty="0" smtClean="0">
                <a:solidFill>
                  <a:schemeClr val="tx1"/>
                </a:solidFill>
                <a:effectLst/>
                <a:latin typeface="+mn-lt"/>
                <a:ea typeface="+mn-ea"/>
                <a:cs typeface="+mn-cs"/>
              </a:rPr>
              <a:t>Begin in a circle again. This time split the circle into two halves and remind one side of the habanera rhythm on body percussion and the other side of the ‘hot Spanish sunshine’ rhythm either clapped or spoken. Now, practice performing both rhythms at the same time and challenge the group to stop after 8 repetitions. You might like to appoint a ‘counter’ who stands in the middle, counts and then bangs a drum or gong after 8</a:t>
            </a:r>
          </a:p>
          <a:p>
            <a:r>
              <a:rPr lang="en-GB" sz="1200" kern="1200" dirty="0" smtClean="0">
                <a:solidFill>
                  <a:schemeClr val="tx1"/>
                </a:solidFill>
                <a:effectLst/>
                <a:latin typeface="+mn-lt"/>
                <a:ea typeface="+mn-ea"/>
                <a:cs typeface="+mn-cs"/>
              </a:rPr>
              <a:t>  </a:t>
            </a:r>
          </a:p>
          <a:p>
            <a:r>
              <a:rPr lang="en-GB" sz="1200" b="1"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pPr lvl="0"/>
            <a:r>
              <a:rPr lang="en-GB" sz="1200" b="1" kern="1200" dirty="0" smtClean="0">
                <a:solidFill>
                  <a:schemeClr val="tx1"/>
                </a:solidFill>
                <a:effectLst/>
                <a:latin typeface="+mn-lt"/>
                <a:ea typeface="+mn-ea"/>
                <a:cs typeface="+mn-cs"/>
              </a:rPr>
              <a:t>Remind</a:t>
            </a:r>
            <a:r>
              <a:rPr lang="en-GB" sz="1200" kern="1200" dirty="0" smtClean="0">
                <a:solidFill>
                  <a:schemeClr val="tx1"/>
                </a:solidFill>
                <a:effectLst/>
                <a:latin typeface="+mn-lt"/>
                <a:ea typeface="+mn-ea"/>
                <a:cs typeface="+mn-cs"/>
              </a:rPr>
              <a:t> your children that the story of Carmen is set in Spain and that you are making Spanish sounding music. To make their music sound even more Spanish, composers like Bizet often add exciting moments of percussion punctuation. For example, a crash of cymbals, a rhythm on castanets, a roll on a tambourine. Demonstrate some of these ideas, get children to have a go or play the habanera recording again and ask your class to raise their hand when they hear these percussion moments. </a:t>
            </a:r>
          </a:p>
          <a:p>
            <a:r>
              <a:rPr lang="en-GB" sz="1200" kern="1200" dirty="0" smtClean="0">
                <a:solidFill>
                  <a:schemeClr val="tx1"/>
                </a:solidFill>
                <a:effectLst/>
                <a:latin typeface="+mn-lt"/>
                <a:ea typeface="+mn-ea"/>
                <a:cs typeface="+mn-cs"/>
              </a:rPr>
              <a:t> </a:t>
            </a:r>
          </a:p>
          <a:p>
            <a:r>
              <a:rPr lang="en-GB" sz="1200" kern="1200" dirty="0" smtClean="0">
                <a:solidFill>
                  <a:schemeClr val="tx1"/>
                </a:solidFill>
                <a:effectLst/>
                <a:latin typeface="+mn-lt"/>
                <a:ea typeface="+mn-ea"/>
                <a:cs typeface="+mn-cs"/>
              </a:rPr>
              <a:t>Bizet’s favourite punctuation is below. Its rather like a full stop and could work well at the very end of the 8 habaneras thus signalling that it’s time for the next group to play</a:t>
            </a:r>
          </a:p>
          <a:p>
            <a:r>
              <a:rPr lang="en-GB" sz="1200" kern="1200" dirty="0" smtClean="0">
                <a:solidFill>
                  <a:schemeClr val="tx1"/>
                </a:solidFill>
                <a:effectLst/>
                <a:latin typeface="+mn-lt"/>
                <a:ea typeface="+mn-ea"/>
                <a:cs typeface="+mn-cs"/>
              </a:rPr>
              <a:t> </a:t>
            </a:r>
          </a:p>
          <a:p>
            <a:r>
              <a:rPr lang="en-GB" sz="1200" kern="1200" dirty="0" smtClean="0">
                <a:solidFill>
                  <a:schemeClr val="tx1"/>
                </a:solidFill>
                <a:effectLst/>
                <a:latin typeface="+mn-lt"/>
                <a:ea typeface="+mn-ea"/>
                <a:cs typeface="+mn-cs"/>
              </a:rPr>
              <a:t>  </a:t>
            </a:r>
          </a:p>
          <a:p>
            <a:pPr lvl="0"/>
            <a:r>
              <a:rPr lang="en-GB" sz="1200" b="1" kern="1200" dirty="0" smtClean="0">
                <a:solidFill>
                  <a:schemeClr val="tx1"/>
                </a:solidFill>
                <a:effectLst/>
                <a:latin typeface="+mn-lt"/>
                <a:ea typeface="+mn-ea"/>
                <a:cs typeface="+mn-cs"/>
              </a:rPr>
              <a:t>Split back into your working groups</a:t>
            </a:r>
            <a:r>
              <a:rPr lang="en-GB" sz="1200" kern="1200" dirty="0" smtClean="0">
                <a:solidFill>
                  <a:schemeClr val="tx1"/>
                </a:solidFill>
                <a:effectLst/>
                <a:latin typeface="+mn-lt"/>
                <a:ea typeface="+mn-ea"/>
                <a:cs typeface="+mn-cs"/>
              </a:rPr>
              <a:t> and challenge each group to make a piece that features:</a:t>
            </a:r>
          </a:p>
          <a:p>
            <a:pPr lvl="0"/>
            <a:r>
              <a:rPr lang="en-GB" sz="1200" kern="1200" dirty="0" smtClean="0">
                <a:solidFill>
                  <a:schemeClr val="tx1"/>
                </a:solidFill>
                <a:effectLst/>
                <a:latin typeface="+mn-lt"/>
                <a:ea typeface="+mn-ea"/>
                <a:cs typeface="+mn-cs"/>
              </a:rPr>
              <a:t>	8 habaneras (from lesson 2)</a:t>
            </a:r>
          </a:p>
          <a:p>
            <a:pPr lvl="0"/>
            <a:r>
              <a:rPr lang="en-GB" sz="1200" kern="1200" dirty="0" smtClean="0">
                <a:solidFill>
                  <a:schemeClr val="tx1"/>
                </a:solidFill>
                <a:effectLst/>
                <a:latin typeface="+mn-lt"/>
                <a:ea typeface="+mn-ea"/>
                <a:cs typeface="+mn-cs"/>
              </a:rPr>
              <a:t>	The ‘hot Spanish sunshine’ tune (from lesson 3)</a:t>
            </a:r>
          </a:p>
          <a:p>
            <a:pPr lvl="0"/>
            <a:r>
              <a:rPr lang="en-GB" sz="1200" kern="1200" dirty="0" smtClean="0">
                <a:solidFill>
                  <a:schemeClr val="tx1"/>
                </a:solidFill>
                <a:effectLst/>
                <a:latin typeface="+mn-lt"/>
                <a:ea typeface="+mn-ea"/>
                <a:cs typeface="+mn-cs"/>
              </a:rPr>
              <a:t>	One or two moments of percussion punctuation (these ideas are only effective if they are used sparingly and come as a surprise.)</a:t>
            </a:r>
          </a:p>
          <a:p>
            <a:r>
              <a:rPr lang="en-GB" sz="1200" kern="1200" dirty="0" smtClean="0">
                <a:solidFill>
                  <a:schemeClr val="tx1"/>
                </a:solidFill>
                <a:effectLst/>
                <a:latin typeface="+mn-lt"/>
                <a:ea typeface="+mn-ea"/>
                <a:cs typeface="+mn-cs"/>
              </a:rPr>
              <a:t> </a:t>
            </a:r>
          </a:p>
          <a:p>
            <a:r>
              <a:rPr lang="en-GB" sz="1200" kern="1200" dirty="0" smtClean="0">
                <a:solidFill>
                  <a:schemeClr val="tx1"/>
                </a:solidFill>
                <a:effectLst/>
                <a:latin typeface="+mn-lt"/>
                <a:ea typeface="+mn-ea"/>
                <a:cs typeface="+mn-cs"/>
              </a:rPr>
              <a:t>	This obviously means that some children will have to switch roles or instruments to make this work. Again if you don’t have enough instruments encourage 	some children to sing, use body percussion or conduct. </a:t>
            </a:r>
          </a:p>
          <a:p>
            <a:r>
              <a:rPr lang="en-GB" sz="1200" b="1"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r>
              <a:rPr lang="en-GB" sz="1200" b="1"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r>
              <a:rPr lang="en-GB" sz="1200" b="1" kern="1200" dirty="0" smtClean="0">
                <a:solidFill>
                  <a:schemeClr val="tx1"/>
                </a:solidFill>
                <a:effectLst/>
                <a:latin typeface="+mn-lt"/>
                <a:ea typeface="+mn-ea"/>
                <a:cs typeface="+mn-cs"/>
              </a:rPr>
              <a:t>Bring the groups back together</a:t>
            </a:r>
            <a:r>
              <a:rPr lang="en-GB" sz="1200" kern="1200" dirty="0" smtClean="0">
                <a:solidFill>
                  <a:schemeClr val="tx1"/>
                </a:solidFill>
                <a:effectLst/>
                <a:latin typeface="+mn-lt"/>
                <a:ea typeface="+mn-ea"/>
                <a:cs typeface="+mn-cs"/>
              </a:rPr>
              <a:t> and hear each group separately before having a go at performing back-to-back with no gaps (like you did in lesson 2). Ask the children to come up with the most effective order for their pieces. Is there a moment when everyone can play together?</a:t>
            </a:r>
          </a:p>
          <a:p>
            <a:endParaRPr lang="en-GB" sz="1200" i="1" kern="1200" dirty="0" smtClean="0">
              <a:solidFill>
                <a:schemeClr val="tx1"/>
              </a:solidFill>
              <a:effectLst/>
              <a:latin typeface="+mn-lt"/>
              <a:ea typeface="+mn-ea"/>
              <a:cs typeface="+mn-cs"/>
            </a:endParaRPr>
          </a:p>
          <a:p>
            <a:r>
              <a:rPr lang="en-GB" sz="1200" i="1" kern="1200" dirty="0" smtClean="0">
                <a:solidFill>
                  <a:schemeClr val="tx1"/>
                </a:solidFill>
                <a:effectLst/>
                <a:latin typeface="+mn-lt"/>
                <a:ea typeface="+mn-ea"/>
                <a:cs typeface="+mn-cs"/>
              </a:rPr>
              <a:t>If you are still using the note patterns from lesson 2 and the children want to play both patterns together, don’t worry about the clashing notes - played confidently it will actually sound even more Spanish!</a:t>
            </a:r>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r>
              <a:rPr lang="en-GB" dirty="0" smtClean="0">
                <a:effectLst/>
              </a:rPr>
              <a:t> </a:t>
            </a:r>
            <a:r>
              <a:rPr lang="en-GB" sz="1200" kern="1200" dirty="0" smtClean="0">
                <a:solidFill>
                  <a:schemeClr val="tx1"/>
                </a:solidFill>
                <a:effectLst/>
                <a:latin typeface="+mn-lt"/>
                <a:ea typeface="+mn-ea"/>
                <a:cs typeface="+mn-cs"/>
              </a:rPr>
              <a:t> </a:t>
            </a:r>
          </a:p>
          <a:p>
            <a:r>
              <a:rPr lang="en-GB" dirty="0" smtClean="0">
                <a:effectLst/>
              </a:rPr>
              <a:t/>
            </a:r>
            <a:br>
              <a:rPr lang="en-GB" dirty="0" smtClean="0">
                <a:effectLst/>
              </a:rPr>
            </a:br>
            <a:r>
              <a:rPr lang="en-GB" sz="1200" b="1" kern="1200" dirty="0" smtClean="0">
                <a:solidFill>
                  <a:schemeClr val="tx1"/>
                </a:solidFill>
                <a:effectLst/>
                <a:latin typeface="+mn-lt"/>
                <a:ea typeface="+mn-ea"/>
                <a:cs typeface="+mn-cs"/>
              </a:rPr>
              <a:t>Finally</a:t>
            </a:r>
            <a:r>
              <a:rPr lang="en-GB" sz="1200" kern="1200" dirty="0" smtClean="0">
                <a:solidFill>
                  <a:schemeClr val="tx1"/>
                </a:solidFill>
                <a:effectLst/>
                <a:latin typeface="+mn-lt"/>
                <a:ea typeface="+mn-ea"/>
                <a:cs typeface="+mn-cs"/>
              </a:rPr>
              <a:t>, add a musical ‘</a:t>
            </a:r>
            <a:r>
              <a:rPr lang="en-GB" sz="1200" kern="1200" dirty="0" err="1" smtClean="0">
                <a:solidFill>
                  <a:schemeClr val="tx1"/>
                </a:solidFill>
                <a:effectLst/>
                <a:latin typeface="+mn-lt"/>
                <a:ea typeface="+mn-ea"/>
                <a:cs typeface="+mn-cs"/>
              </a:rPr>
              <a:t>Olé</a:t>
            </a:r>
            <a:r>
              <a:rPr lang="en-GB" sz="1200" kern="1200" dirty="0" smtClean="0">
                <a:solidFill>
                  <a:schemeClr val="tx1"/>
                </a:solidFill>
                <a:effectLst/>
                <a:latin typeface="+mn-lt"/>
                <a:ea typeface="+mn-ea"/>
                <a:cs typeface="+mn-cs"/>
              </a:rPr>
              <a:t>’ onto the end of your piece using the notes below. This should be played by everyone, loud and proud – they could even shout ‘Ole’ at the same time!</a:t>
            </a:r>
          </a:p>
          <a:p>
            <a:endParaRPr lang="en-GB" dirty="0"/>
          </a:p>
        </p:txBody>
      </p:sp>
      <p:sp>
        <p:nvSpPr>
          <p:cNvPr id="4" name="Slide Number Placeholder 3"/>
          <p:cNvSpPr>
            <a:spLocks noGrp="1"/>
          </p:cNvSpPr>
          <p:nvPr>
            <p:ph type="sldNum" sz="quarter" idx="10"/>
          </p:nvPr>
        </p:nvSpPr>
        <p:spPr/>
        <p:txBody>
          <a:bodyPr/>
          <a:lstStyle/>
          <a:p>
            <a:fld id="{6289F494-1822-9445-98EB-F7F0987FA13D}" type="slidenum">
              <a:rPr lang="en-US" smtClean="0"/>
              <a:t>18</a:t>
            </a:fld>
            <a:endParaRPr lang="en-US"/>
          </a:p>
        </p:txBody>
      </p:sp>
    </p:spTree>
    <p:extLst>
      <p:ext uri="{BB962C8B-B14F-4D97-AF65-F5344CB8AC3E}">
        <p14:creationId xmlns:p14="http://schemas.microsoft.com/office/powerpoint/2010/main" val="414318207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LESSON 4:</a:t>
            </a:r>
            <a:endParaRPr lang="en-GB" sz="1200" kern="1200" dirty="0" smtClean="0">
              <a:solidFill>
                <a:schemeClr val="tx1"/>
              </a:solidFill>
              <a:effectLst/>
              <a:latin typeface="+mn-lt"/>
              <a:ea typeface="+mn-ea"/>
              <a:cs typeface="+mn-cs"/>
            </a:endParaRPr>
          </a:p>
          <a:p>
            <a:pPr lvl="0" rtl="0"/>
            <a:r>
              <a:rPr lang="en-GB" sz="1200" b="1" kern="1200" dirty="0" smtClean="0">
                <a:solidFill>
                  <a:schemeClr val="tx1"/>
                </a:solidFill>
                <a:effectLst/>
                <a:latin typeface="+mn-lt"/>
                <a:ea typeface="+mn-ea"/>
                <a:cs typeface="+mn-cs"/>
              </a:rPr>
              <a:t>Warm up. </a:t>
            </a:r>
            <a:r>
              <a:rPr lang="en-GB" sz="1200" kern="1200" dirty="0" smtClean="0">
                <a:solidFill>
                  <a:schemeClr val="tx1"/>
                </a:solidFill>
                <a:effectLst/>
                <a:latin typeface="+mn-lt"/>
                <a:ea typeface="+mn-ea"/>
                <a:cs typeface="+mn-cs"/>
              </a:rPr>
              <a:t>Begin in a circle again. This time split the circle into two halves and remind one side of the habanera rhythm on body percussion and the other side of the ‘hot Spanish sunshine’ rhythm either clapped or spoken. Now, practice performing both rhythms at the same time and challenge the group to stop after 8 repetitions. You might like to appoint a ‘counter’ who stands in the middle, counts and then bangs a drum or gong after 8</a:t>
            </a:r>
          </a:p>
          <a:p>
            <a:r>
              <a:rPr lang="en-GB" sz="1200" kern="1200" dirty="0" smtClean="0">
                <a:solidFill>
                  <a:schemeClr val="tx1"/>
                </a:solidFill>
                <a:effectLst/>
                <a:latin typeface="+mn-lt"/>
                <a:ea typeface="+mn-ea"/>
                <a:cs typeface="+mn-cs"/>
              </a:rPr>
              <a:t>  </a:t>
            </a:r>
          </a:p>
          <a:p>
            <a:r>
              <a:rPr lang="en-GB" sz="1200" b="1"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pPr lvl="0"/>
            <a:r>
              <a:rPr lang="en-GB" sz="1200" b="1" kern="1200" dirty="0" smtClean="0">
                <a:solidFill>
                  <a:schemeClr val="tx1"/>
                </a:solidFill>
                <a:effectLst/>
                <a:latin typeface="+mn-lt"/>
                <a:ea typeface="+mn-ea"/>
                <a:cs typeface="+mn-cs"/>
              </a:rPr>
              <a:t>Remind</a:t>
            </a:r>
            <a:r>
              <a:rPr lang="en-GB" sz="1200" kern="1200" dirty="0" smtClean="0">
                <a:solidFill>
                  <a:schemeClr val="tx1"/>
                </a:solidFill>
                <a:effectLst/>
                <a:latin typeface="+mn-lt"/>
                <a:ea typeface="+mn-ea"/>
                <a:cs typeface="+mn-cs"/>
              </a:rPr>
              <a:t> your children that the story of Carmen is set in Spain and that you are making Spanish sounding music. To make their music sound even more Spanish, composers like Bizet often add exciting moments of percussion punctuation. For example, a crash of cymbals, a rhythm on castanets, a roll on a tambourine. Demonstrate some of these ideas, get children to have a go or play the habanera recording again and ask your class to raise their hand when they hear these percussion moments. </a:t>
            </a:r>
          </a:p>
          <a:p>
            <a:r>
              <a:rPr lang="en-GB" sz="1200" kern="1200" dirty="0" smtClean="0">
                <a:solidFill>
                  <a:schemeClr val="tx1"/>
                </a:solidFill>
                <a:effectLst/>
                <a:latin typeface="+mn-lt"/>
                <a:ea typeface="+mn-ea"/>
                <a:cs typeface="+mn-cs"/>
              </a:rPr>
              <a:t> </a:t>
            </a:r>
          </a:p>
          <a:p>
            <a:r>
              <a:rPr lang="en-GB" sz="1200" kern="1200" dirty="0" smtClean="0">
                <a:solidFill>
                  <a:schemeClr val="tx1"/>
                </a:solidFill>
                <a:effectLst/>
                <a:latin typeface="+mn-lt"/>
                <a:ea typeface="+mn-ea"/>
                <a:cs typeface="+mn-cs"/>
              </a:rPr>
              <a:t>Bizet’s favourite punctuation is below. Its rather like a full stop and could work well at the very end of the 8 habaneras thus signalling that it’s time for the next group to play</a:t>
            </a:r>
          </a:p>
          <a:p>
            <a:r>
              <a:rPr lang="en-GB" sz="1200" kern="1200" dirty="0" smtClean="0">
                <a:solidFill>
                  <a:schemeClr val="tx1"/>
                </a:solidFill>
                <a:effectLst/>
                <a:latin typeface="+mn-lt"/>
                <a:ea typeface="+mn-ea"/>
                <a:cs typeface="+mn-cs"/>
              </a:rPr>
              <a:t> </a:t>
            </a:r>
          </a:p>
          <a:p>
            <a:r>
              <a:rPr lang="en-GB" sz="1200" kern="1200" dirty="0" smtClean="0">
                <a:solidFill>
                  <a:schemeClr val="tx1"/>
                </a:solidFill>
                <a:effectLst/>
                <a:latin typeface="+mn-lt"/>
                <a:ea typeface="+mn-ea"/>
                <a:cs typeface="+mn-cs"/>
              </a:rPr>
              <a:t>  </a:t>
            </a:r>
          </a:p>
          <a:p>
            <a:pPr lvl="0"/>
            <a:r>
              <a:rPr lang="en-GB" sz="1200" b="1" kern="1200" dirty="0" smtClean="0">
                <a:solidFill>
                  <a:schemeClr val="tx1"/>
                </a:solidFill>
                <a:effectLst/>
                <a:latin typeface="+mn-lt"/>
                <a:ea typeface="+mn-ea"/>
                <a:cs typeface="+mn-cs"/>
              </a:rPr>
              <a:t>Split back into your working groups</a:t>
            </a:r>
            <a:r>
              <a:rPr lang="en-GB" sz="1200" kern="1200" dirty="0" smtClean="0">
                <a:solidFill>
                  <a:schemeClr val="tx1"/>
                </a:solidFill>
                <a:effectLst/>
                <a:latin typeface="+mn-lt"/>
                <a:ea typeface="+mn-ea"/>
                <a:cs typeface="+mn-cs"/>
              </a:rPr>
              <a:t> and challenge each group to make a piece that features:</a:t>
            </a:r>
          </a:p>
          <a:p>
            <a:pPr lvl="0"/>
            <a:r>
              <a:rPr lang="en-GB" sz="1200" kern="1200" dirty="0" smtClean="0">
                <a:solidFill>
                  <a:schemeClr val="tx1"/>
                </a:solidFill>
                <a:effectLst/>
                <a:latin typeface="+mn-lt"/>
                <a:ea typeface="+mn-ea"/>
                <a:cs typeface="+mn-cs"/>
              </a:rPr>
              <a:t>	8 habaneras (from lesson 2)</a:t>
            </a:r>
          </a:p>
          <a:p>
            <a:pPr lvl="0"/>
            <a:r>
              <a:rPr lang="en-GB" sz="1200" kern="1200" dirty="0" smtClean="0">
                <a:solidFill>
                  <a:schemeClr val="tx1"/>
                </a:solidFill>
                <a:effectLst/>
                <a:latin typeface="+mn-lt"/>
                <a:ea typeface="+mn-ea"/>
                <a:cs typeface="+mn-cs"/>
              </a:rPr>
              <a:t>	The ‘hot Spanish sunshine’ tune (from lesson 3)</a:t>
            </a:r>
          </a:p>
          <a:p>
            <a:pPr lvl="0"/>
            <a:r>
              <a:rPr lang="en-GB" sz="1200" kern="1200" dirty="0" smtClean="0">
                <a:solidFill>
                  <a:schemeClr val="tx1"/>
                </a:solidFill>
                <a:effectLst/>
                <a:latin typeface="+mn-lt"/>
                <a:ea typeface="+mn-ea"/>
                <a:cs typeface="+mn-cs"/>
              </a:rPr>
              <a:t>	One or two moments of percussion punctuation (these ideas are only effective if they are used sparingly and come as a surprise.)</a:t>
            </a:r>
          </a:p>
          <a:p>
            <a:r>
              <a:rPr lang="en-GB" sz="1200" kern="1200" dirty="0" smtClean="0">
                <a:solidFill>
                  <a:schemeClr val="tx1"/>
                </a:solidFill>
                <a:effectLst/>
                <a:latin typeface="+mn-lt"/>
                <a:ea typeface="+mn-ea"/>
                <a:cs typeface="+mn-cs"/>
              </a:rPr>
              <a:t> </a:t>
            </a:r>
          </a:p>
          <a:p>
            <a:r>
              <a:rPr lang="en-GB" sz="1200" kern="1200" dirty="0" smtClean="0">
                <a:solidFill>
                  <a:schemeClr val="tx1"/>
                </a:solidFill>
                <a:effectLst/>
                <a:latin typeface="+mn-lt"/>
                <a:ea typeface="+mn-ea"/>
                <a:cs typeface="+mn-cs"/>
              </a:rPr>
              <a:t>	This obviously means that some children will have to switch roles or instruments to make this work. Again if you don’t have enough instruments encourage 	some children to sing, use body percussion or conduct. </a:t>
            </a:r>
          </a:p>
          <a:p>
            <a:r>
              <a:rPr lang="en-GB" sz="1200" b="1"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r>
              <a:rPr lang="en-GB" sz="1200" b="1"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r>
              <a:rPr lang="en-GB" sz="1200" b="1" kern="1200" dirty="0" smtClean="0">
                <a:solidFill>
                  <a:schemeClr val="tx1"/>
                </a:solidFill>
                <a:effectLst/>
                <a:latin typeface="+mn-lt"/>
                <a:ea typeface="+mn-ea"/>
                <a:cs typeface="+mn-cs"/>
              </a:rPr>
              <a:t>Bring the groups back together</a:t>
            </a:r>
            <a:r>
              <a:rPr lang="en-GB" sz="1200" kern="1200" dirty="0" smtClean="0">
                <a:solidFill>
                  <a:schemeClr val="tx1"/>
                </a:solidFill>
                <a:effectLst/>
                <a:latin typeface="+mn-lt"/>
                <a:ea typeface="+mn-ea"/>
                <a:cs typeface="+mn-cs"/>
              </a:rPr>
              <a:t> and hear each group separately before having a go at performing back-to-back with no gaps (like you did in lesson 2). Ask the children to come up with the most effective order for their pieces. Is there a moment when everyone can play together?</a:t>
            </a:r>
          </a:p>
          <a:p>
            <a:endParaRPr lang="en-GB" sz="1200" i="1" kern="1200" dirty="0" smtClean="0">
              <a:solidFill>
                <a:schemeClr val="tx1"/>
              </a:solidFill>
              <a:effectLst/>
              <a:latin typeface="+mn-lt"/>
              <a:ea typeface="+mn-ea"/>
              <a:cs typeface="+mn-cs"/>
            </a:endParaRPr>
          </a:p>
          <a:p>
            <a:r>
              <a:rPr lang="en-GB" sz="1200" i="1" kern="1200" dirty="0" smtClean="0">
                <a:solidFill>
                  <a:schemeClr val="tx1"/>
                </a:solidFill>
                <a:effectLst/>
                <a:latin typeface="+mn-lt"/>
                <a:ea typeface="+mn-ea"/>
                <a:cs typeface="+mn-cs"/>
              </a:rPr>
              <a:t>If you are still using the note patterns from lesson 2 and the children want to play both patterns together, don’t worry about the clashing notes - played confidently it will actually sound even more Spanish!</a:t>
            </a:r>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r>
              <a:rPr lang="en-GB" dirty="0" smtClean="0">
                <a:effectLst/>
              </a:rPr>
              <a:t> </a:t>
            </a:r>
            <a:r>
              <a:rPr lang="en-GB" sz="1200" kern="1200" dirty="0" smtClean="0">
                <a:solidFill>
                  <a:schemeClr val="tx1"/>
                </a:solidFill>
                <a:effectLst/>
                <a:latin typeface="+mn-lt"/>
                <a:ea typeface="+mn-ea"/>
                <a:cs typeface="+mn-cs"/>
              </a:rPr>
              <a:t> </a:t>
            </a:r>
          </a:p>
          <a:p>
            <a:r>
              <a:rPr lang="en-GB" dirty="0" smtClean="0">
                <a:effectLst/>
              </a:rPr>
              <a:t/>
            </a:r>
            <a:br>
              <a:rPr lang="en-GB" dirty="0" smtClean="0">
                <a:effectLst/>
              </a:rPr>
            </a:br>
            <a:r>
              <a:rPr lang="en-GB" sz="1200" b="1" kern="1200" dirty="0" smtClean="0">
                <a:solidFill>
                  <a:schemeClr val="tx1"/>
                </a:solidFill>
                <a:effectLst/>
                <a:latin typeface="+mn-lt"/>
                <a:ea typeface="+mn-ea"/>
                <a:cs typeface="+mn-cs"/>
              </a:rPr>
              <a:t>Finally</a:t>
            </a:r>
            <a:r>
              <a:rPr lang="en-GB" sz="1200" kern="1200" dirty="0" smtClean="0">
                <a:solidFill>
                  <a:schemeClr val="tx1"/>
                </a:solidFill>
                <a:effectLst/>
                <a:latin typeface="+mn-lt"/>
                <a:ea typeface="+mn-ea"/>
                <a:cs typeface="+mn-cs"/>
              </a:rPr>
              <a:t>, add a musical ‘</a:t>
            </a:r>
            <a:r>
              <a:rPr lang="en-GB" sz="1200" kern="1200" dirty="0" err="1" smtClean="0">
                <a:solidFill>
                  <a:schemeClr val="tx1"/>
                </a:solidFill>
                <a:effectLst/>
                <a:latin typeface="+mn-lt"/>
                <a:ea typeface="+mn-ea"/>
                <a:cs typeface="+mn-cs"/>
              </a:rPr>
              <a:t>Olé</a:t>
            </a:r>
            <a:r>
              <a:rPr lang="en-GB" sz="1200" kern="1200" dirty="0" smtClean="0">
                <a:solidFill>
                  <a:schemeClr val="tx1"/>
                </a:solidFill>
                <a:effectLst/>
                <a:latin typeface="+mn-lt"/>
                <a:ea typeface="+mn-ea"/>
                <a:cs typeface="+mn-cs"/>
              </a:rPr>
              <a:t>’ onto the end of your piece using the notes below. This should be played by everyone, loud and proud – they could even shout ‘Ole’ at the same time!</a:t>
            </a:r>
          </a:p>
        </p:txBody>
      </p:sp>
      <p:sp>
        <p:nvSpPr>
          <p:cNvPr id="4" name="Slide Number Placeholder 3"/>
          <p:cNvSpPr>
            <a:spLocks noGrp="1"/>
          </p:cNvSpPr>
          <p:nvPr>
            <p:ph type="sldNum" sz="quarter" idx="10"/>
          </p:nvPr>
        </p:nvSpPr>
        <p:spPr/>
        <p:txBody>
          <a:bodyPr/>
          <a:lstStyle/>
          <a:p>
            <a:fld id="{6289F494-1822-9445-98EB-F7F0987FA13D}" type="slidenum">
              <a:rPr lang="en-US" smtClean="0"/>
              <a:t>19</a:t>
            </a:fld>
            <a:endParaRPr lang="en-US"/>
          </a:p>
        </p:txBody>
      </p:sp>
    </p:spTree>
    <p:extLst>
      <p:ext uri="{BB962C8B-B14F-4D97-AF65-F5344CB8AC3E}">
        <p14:creationId xmlns:p14="http://schemas.microsoft.com/office/powerpoint/2010/main" val="414318207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LESSON 4:</a:t>
            </a:r>
            <a:endParaRPr lang="en-GB" sz="1200" kern="1200" dirty="0" smtClean="0">
              <a:solidFill>
                <a:schemeClr val="tx1"/>
              </a:solidFill>
              <a:effectLst/>
              <a:latin typeface="+mn-lt"/>
              <a:ea typeface="+mn-ea"/>
              <a:cs typeface="+mn-cs"/>
            </a:endParaRPr>
          </a:p>
          <a:p>
            <a:pPr lvl="0" rtl="0"/>
            <a:r>
              <a:rPr lang="en-GB" sz="1200" b="1" kern="1200" dirty="0" smtClean="0">
                <a:solidFill>
                  <a:schemeClr val="tx1"/>
                </a:solidFill>
                <a:effectLst/>
                <a:latin typeface="+mn-lt"/>
                <a:ea typeface="+mn-ea"/>
                <a:cs typeface="+mn-cs"/>
              </a:rPr>
              <a:t>Warm up. </a:t>
            </a:r>
            <a:r>
              <a:rPr lang="en-GB" sz="1200" kern="1200" dirty="0" smtClean="0">
                <a:solidFill>
                  <a:schemeClr val="tx1"/>
                </a:solidFill>
                <a:effectLst/>
                <a:latin typeface="+mn-lt"/>
                <a:ea typeface="+mn-ea"/>
                <a:cs typeface="+mn-cs"/>
              </a:rPr>
              <a:t>Begin in a circle again. This time split the circle into two halves and remind one side of the habanera rhythm on body percussion and the other side of the ‘hot Spanish sunshine’ rhythm either clapped or spoken. Now, practice performing both rhythms at the same time and challenge the group to stop after 8 repetitions. You might like to appoint a ‘counter’ who stands in the middle, counts and then bangs a drum or gong after 8</a:t>
            </a:r>
          </a:p>
          <a:p>
            <a:r>
              <a:rPr lang="en-GB" sz="1200" kern="1200" dirty="0" smtClean="0">
                <a:solidFill>
                  <a:schemeClr val="tx1"/>
                </a:solidFill>
                <a:effectLst/>
                <a:latin typeface="+mn-lt"/>
                <a:ea typeface="+mn-ea"/>
                <a:cs typeface="+mn-cs"/>
              </a:rPr>
              <a:t>  </a:t>
            </a:r>
          </a:p>
          <a:p>
            <a:r>
              <a:rPr lang="en-GB" sz="1200" b="1"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pPr lvl="0"/>
            <a:r>
              <a:rPr lang="en-GB" sz="1200" b="1" kern="1200" dirty="0" smtClean="0">
                <a:solidFill>
                  <a:schemeClr val="tx1"/>
                </a:solidFill>
                <a:effectLst/>
                <a:latin typeface="+mn-lt"/>
                <a:ea typeface="+mn-ea"/>
                <a:cs typeface="+mn-cs"/>
              </a:rPr>
              <a:t>Remind</a:t>
            </a:r>
            <a:r>
              <a:rPr lang="en-GB" sz="1200" kern="1200" dirty="0" smtClean="0">
                <a:solidFill>
                  <a:schemeClr val="tx1"/>
                </a:solidFill>
                <a:effectLst/>
                <a:latin typeface="+mn-lt"/>
                <a:ea typeface="+mn-ea"/>
                <a:cs typeface="+mn-cs"/>
              </a:rPr>
              <a:t> your children that the story of Carmen is set in Spain and that you are making Spanish sounding music. To make their music sound even more Spanish, composers like Bizet often add exciting moments of percussion punctuation. For example, a crash of cymbals, a rhythm on castanets, a roll on a tambourine. Demonstrate some of these ideas, get children to have a go or play the habanera recording again and ask your class to raise their hand when they hear these percussion moments. </a:t>
            </a:r>
          </a:p>
          <a:p>
            <a:r>
              <a:rPr lang="en-GB" sz="1200" kern="1200" dirty="0" smtClean="0">
                <a:solidFill>
                  <a:schemeClr val="tx1"/>
                </a:solidFill>
                <a:effectLst/>
                <a:latin typeface="+mn-lt"/>
                <a:ea typeface="+mn-ea"/>
                <a:cs typeface="+mn-cs"/>
              </a:rPr>
              <a:t> </a:t>
            </a:r>
          </a:p>
          <a:p>
            <a:r>
              <a:rPr lang="en-GB" sz="1200" kern="1200" dirty="0" smtClean="0">
                <a:solidFill>
                  <a:schemeClr val="tx1"/>
                </a:solidFill>
                <a:effectLst/>
                <a:latin typeface="+mn-lt"/>
                <a:ea typeface="+mn-ea"/>
                <a:cs typeface="+mn-cs"/>
              </a:rPr>
              <a:t>Bizet’s favourite punctuation is below. Its rather like a full stop and could work well at the very end of the 8 habaneras thus signalling that it’s time for the next group to play</a:t>
            </a:r>
          </a:p>
          <a:p>
            <a:r>
              <a:rPr lang="en-GB" sz="1200" kern="1200" dirty="0" smtClean="0">
                <a:solidFill>
                  <a:schemeClr val="tx1"/>
                </a:solidFill>
                <a:effectLst/>
                <a:latin typeface="+mn-lt"/>
                <a:ea typeface="+mn-ea"/>
                <a:cs typeface="+mn-cs"/>
              </a:rPr>
              <a:t> </a:t>
            </a:r>
          </a:p>
          <a:p>
            <a:r>
              <a:rPr lang="en-GB" sz="1200" kern="1200" dirty="0" smtClean="0">
                <a:solidFill>
                  <a:schemeClr val="tx1"/>
                </a:solidFill>
                <a:effectLst/>
                <a:latin typeface="+mn-lt"/>
                <a:ea typeface="+mn-ea"/>
                <a:cs typeface="+mn-cs"/>
              </a:rPr>
              <a:t>  </a:t>
            </a:r>
          </a:p>
          <a:p>
            <a:pPr lvl="0"/>
            <a:r>
              <a:rPr lang="en-GB" sz="1200" b="1" kern="1200" dirty="0" smtClean="0">
                <a:solidFill>
                  <a:schemeClr val="tx1"/>
                </a:solidFill>
                <a:effectLst/>
                <a:latin typeface="+mn-lt"/>
                <a:ea typeface="+mn-ea"/>
                <a:cs typeface="+mn-cs"/>
              </a:rPr>
              <a:t>Split back into your working groups</a:t>
            </a:r>
            <a:r>
              <a:rPr lang="en-GB" sz="1200" kern="1200" dirty="0" smtClean="0">
                <a:solidFill>
                  <a:schemeClr val="tx1"/>
                </a:solidFill>
                <a:effectLst/>
                <a:latin typeface="+mn-lt"/>
                <a:ea typeface="+mn-ea"/>
                <a:cs typeface="+mn-cs"/>
              </a:rPr>
              <a:t> and challenge each group to make a piece that features:</a:t>
            </a:r>
          </a:p>
          <a:p>
            <a:pPr lvl="0"/>
            <a:r>
              <a:rPr lang="en-GB" sz="1200" kern="1200" dirty="0" smtClean="0">
                <a:solidFill>
                  <a:schemeClr val="tx1"/>
                </a:solidFill>
                <a:effectLst/>
                <a:latin typeface="+mn-lt"/>
                <a:ea typeface="+mn-ea"/>
                <a:cs typeface="+mn-cs"/>
              </a:rPr>
              <a:t>	8 habaneras (from lesson 2)</a:t>
            </a:r>
          </a:p>
          <a:p>
            <a:pPr lvl="0"/>
            <a:r>
              <a:rPr lang="en-GB" sz="1200" kern="1200" dirty="0" smtClean="0">
                <a:solidFill>
                  <a:schemeClr val="tx1"/>
                </a:solidFill>
                <a:effectLst/>
                <a:latin typeface="+mn-lt"/>
                <a:ea typeface="+mn-ea"/>
                <a:cs typeface="+mn-cs"/>
              </a:rPr>
              <a:t>	The ‘hot Spanish sunshine’ tune (from lesson 3)</a:t>
            </a:r>
          </a:p>
          <a:p>
            <a:pPr lvl="0"/>
            <a:r>
              <a:rPr lang="en-GB" sz="1200" kern="1200" dirty="0" smtClean="0">
                <a:solidFill>
                  <a:schemeClr val="tx1"/>
                </a:solidFill>
                <a:effectLst/>
                <a:latin typeface="+mn-lt"/>
                <a:ea typeface="+mn-ea"/>
                <a:cs typeface="+mn-cs"/>
              </a:rPr>
              <a:t>	One or two moments of percussion punctuation (these ideas are only effective if they are used sparingly and come as a surprise.)</a:t>
            </a:r>
          </a:p>
          <a:p>
            <a:r>
              <a:rPr lang="en-GB" sz="1200" kern="1200" dirty="0" smtClean="0">
                <a:solidFill>
                  <a:schemeClr val="tx1"/>
                </a:solidFill>
                <a:effectLst/>
                <a:latin typeface="+mn-lt"/>
                <a:ea typeface="+mn-ea"/>
                <a:cs typeface="+mn-cs"/>
              </a:rPr>
              <a:t> </a:t>
            </a:r>
          </a:p>
          <a:p>
            <a:r>
              <a:rPr lang="en-GB" sz="1200" kern="1200" dirty="0" smtClean="0">
                <a:solidFill>
                  <a:schemeClr val="tx1"/>
                </a:solidFill>
                <a:effectLst/>
                <a:latin typeface="+mn-lt"/>
                <a:ea typeface="+mn-ea"/>
                <a:cs typeface="+mn-cs"/>
              </a:rPr>
              <a:t>	This obviously means that some children will have to switch roles or instruments to make this work. Again if you don’t have enough instruments encourage 	some children to sing, use body percussion or conduct. </a:t>
            </a:r>
          </a:p>
          <a:p>
            <a:r>
              <a:rPr lang="en-GB" sz="1200" b="1"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r>
              <a:rPr lang="en-GB" sz="1200" b="1"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r>
              <a:rPr lang="en-GB" sz="1200" b="1" kern="1200" dirty="0" smtClean="0">
                <a:solidFill>
                  <a:schemeClr val="tx1"/>
                </a:solidFill>
                <a:effectLst/>
                <a:latin typeface="+mn-lt"/>
                <a:ea typeface="+mn-ea"/>
                <a:cs typeface="+mn-cs"/>
              </a:rPr>
              <a:t>Bring the groups back together</a:t>
            </a:r>
            <a:r>
              <a:rPr lang="en-GB" sz="1200" kern="1200" dirty="0" smtClean="0">
                <a:solidFill>
                  <a:schemeClr val="tx1"/>
                </a:solidFill>
                <a:effectLst/>
                <a:latin typeface="+mn-lt"/>
                <a:ea typeface="+mn-ea"/>
                <a:cs typeface="+mn-cs"/>
              </a:rPr>
              <a:t> and hear each group separately before having a go at performing back-to-back with no gaps (like you did in lesson 2). Ask the children to come up with the most effective order for their pieces. Is there a moment when everyone can play together?</a:t>
            </a:r>
          </a:p>
          <a:p>
            <a:endParaRPr lang="en-GB" sz="1200" i="1" kern="1200" dirty="0" smtClean="0">
              <a:solidFill>
                <a:schemeClr val="tx1"/>
              </a:solidFill>
              <a:effectLst/>
              <a:latin typeface="+mn-lt"/>
              <a:ea typeface="+mn-ea"/>
              <a:cs typeface="+mn-cs"/>
            </a:endParaRPr>
          </a:p>
          <a:p>
            <a:r>
              <a:rPr lang="en-GB" sz="1200" i="1" kern="1200" dirty="0" smtClean="0">
                <a:solidFill>
                  <a:schemeClr val="tx1"/>
                </a:solidFill>
                <a:effectLst/>
                <a:latin typeface="+mn-lt"/>
                <a:ea typeface="+mn-ea"/>
                <a:cs typeface="+mn-cs"/>
              </a:rPr>
              <a:t>If you are still using the note patterns from lesson 2 and the children want to play both patterns together, don’t worry about the clashing notes - played confidently it will actually sound even more Spanish!</a:t>
            </a:r>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r>
              <a:rPr lang="en-GB" dirty="0" smtClean="0">
                <a:effectLst/>
              </a:rPr>
              <a:t> </a:t>
            </a:r>
            <a:r>
              <a:rPr lang="en-GB" sz="1200" kern="1200" dirty="0" smtClean="0">
                <a:solidFill>
                  <a:schemeClr val="tx1"/>
                </a:solidFill>
                <a:effectLst/>
                <a:latin typeface="+mn-lt"/>
                <a:ea typeface="+mn-ea"/>
                <a:cs typeface="+mn-cs"/>
              </a:rPr>
              <a:t> </a:t>
            </a:r>
          </a:p>
          <a:p>
            <a:r>
              <a:rPr lang="en-GB" dirty="0" smtClean="0">
                <a:effectLst/>
              </a:rPr>
              <a:t/>
            </a:r>
            <a:br>
              <a:rPr lang="en-GB" dirty="0" smtClean="0">
                <a:effectLst/>
              </a:rPr>
            </a:br>
            <a:r>
              <a:rPr lang="en-GB" sz="1200" b="1" kern="1200" dirty="0" smtClean="0">
                <a:solidFill>
                  <a:schemeClr val="tx1"/>
                </a:solidFill>
                <a:effectLst/>
                <a:latin typeface="+mn-lt"/>
                <a:ea typeface="+mn-ea"/>
                <a:cs typeface="+mn-cs"/>
              </a:rPr>
              <a:t>Finally</a:t>
            </a:r>
            <a:r>
              <a:rPr lang="en-GB" sz="1200" kern="1200" dirty="0" smtClean="0">
                <a:solidFill>
                  <a:schemeClr val="tx1"/>
                </a:solidFill>
                <a:effectLst/>
                <a:latin typeface="+mn-lt"/>
                <a:ea typeface="+mn-ea"/>
                <a:cs typeface="+mn-cs"/>
              </a:rPr>
              <a:t>, add a musical ‘</a:t>
            </a:r>
            <a:r>
              <a:rPr lang="en-GB" sz="1200" kern="1200" dirty="0" err="1" smtClean="0">
                <a:solidFill>
                  <a:schemeClr val="tx1"/>
                </a:solidFill>
                <a:effectLst/>
                <a:latin typeface="+mn-lt"/>
                <a:ea typeface="+mn-ea"/>
                <a:cs typeface="+mn-cs"/>
              </a:rPr>
              <a:t>Olé</a:t>
            </a:r>
            <a:r>
              <a:rPr lang="en-GB" sz="1200" kern="1200" dirty="0" smtClean="0">
                <a:solidFill>
                  <a:schemeClr val="tx1"/>
                </a:solidFill>
                <a:effectLst/>
                <a:latin typeface="+mn-lt"/>
                <a:ea typeface="+mn-ea"/>
                <a:cs typeface="+mn-cs"/>
              </a:rPr>
              <a:t>’ onto the end of your piece using the notes below. This should be played by everyone, loud and proud – they could even shout ‘Ole’ at the same time!</a:t>
            </a:r>
          </a:p>
        </p:txBody>
      </p:sp>
      <p:sp>
        <p:nvSpPr>
          <p:cNvPr id="4" name="Slide Number Placeholder 3"/>
          <p:cNvSpPr>
            <a:spLocks noGrp="1"/>
          </p:cNvSpPr>
          <p:nvPr>
            <p:ph type="sldNum" sz="quarter" idx="10"/>
          </p:nvPr>
        </p:nvSpPr>
        <p:spPr/>
        <p:txBody>
          <a:bodyPr/>
          <a:lstStyle/>
          <a:p>
            <a:fld id="{6289F494-1822-9445-98EB-F7F0987FA13D}" type="slidenum">
              <a:rPr lang="en-US" smtClean="0"/>
              <a:t>20</a:t>
            </a:fld>
            <a:endParaRPr lang="en-US"/>
          </a:p>
        </p:txBody>
      </p:sp>
    </p:spTree>
    <p:extLst>
      <p:ext uri="{BB962C8B-B14F-4D97-AF65-F5344CB8AC3E}">
        <p14:creationId xmlns:p14="http://schemas.microsoft.com/office/powerpoint/2010/main" val="414318207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Lesson 5:</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Activities:		Learn to play rhythms from Bizet’s music</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Create a short movement piece</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Invent lyrics for a tune</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Structure all ideas into one piece</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Curriculum link:	Listen with attention to detail and recall sounds with increasing aural memory </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Improvise and compose music for a range of purposes using the interrelated dimensions of music</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Play and perform in solo and ensemble contexts, using their voices and playing musical instruments with increasing accuracy, fluency, control and expression</a:t>
            </a: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289F494-1822-9445-98EB-F7F0987FA13D}" type="slidenum">
              <a:rPr lang="en-US" smtClean="0"/>
              <a:t>21</a:t>
            </a:fld>
            <a:endParaRPr lang="en-US"/>
          </a:p>
        </p:txBody>
      </p:sp>
    </p:spTree>
    <p:extLst>
      <p:ext uri="{BB962C8B-B14F-4D97-AF65-F5344CB8AC3E}">
        <p14:creationId xmlns:p14="http://schemas.microsoft.com/office/powerpoint/2010/main" val="17473567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i="1" kern="1200" dirty="0" smtClean="0">
                <a:solidFill>
                  <a:schemeClr val="tx1"/>
                </a:solidFill>
                <a:effectLst/>
                <a:latin typeface="+mn-lt"/>
                <a:ea typeface="+mn-ea"/>
                <a:cs typeface="+mn-cs"/>
              </a:rPr>
              <a:t>Resources required</a:t>
            </a:r>
            <a:endParaRPr lang="en-GB" sz="1200" kern="1200" dirty="0" smtClean="0">
              <a:solidFill>
                <a:schemeClr val="tx1"/>
              </a:solidFill>
              <a:effectLst/>
              <a:latin typeface="+mn-lt"/>
              <a:ea typeface="+mn-ea"/>
              <a:cs typeface="+mn-cs"/>
            </a:endParaRPr>
          </a:p>
          <a:p>
            <a:r>
              <a:rPr lang="en-GB" sz="1200" i="1"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pPr lvl="0"/>
            <a:r>
              <a:rPr lang="en-GB" sz="1200" kern="1200" dirty="0" smtClean="0">
                <a:solidFill>
                  <a:schemeClr val="tx1"/>
                </a:solidFill>
                <a:effectLst/>
                <a:latin typeface="+mn-lt"/>
                <a:ea typeface="+mn-ea"/>
                <a:cs typeface="+mn-cs"/>
              </a:rPr>
              <a:t>Paper and pens</a:t>
            </a:r>
          </a:p>
          <a:p>
            <a:pPr lvl="0"/>
            <a:r>
              <a:rPr lang="en-GB" sz="1200" kern="1200" dirty="0" smtClean="0">
                <a:solidFill>
                  <a:schemeClr val="tx1"/>
                </a:solidFill>
                <a:effectLst/>
                <a:latin typeface="+mn-lt"/>
                <a:ea typeface="+mn-ea"/>
                <a:cs typeface="+mn-cs"/>
              </a:rPr>
              <a:t>Classroom percussion instruments and any other instruments that your children might be learning</a:t>
            </a:r>
          </a:p>
          <a:p>
            <a:pPr lvl="0"/>
            <a:r>
              <a:rPr lang="en-GB" sz="1200" kern="1200" dirty="0" smtClean="0">
                <a:solidFill>
                  <a:schemeClr val="tx1"/>
                </a:solidFill>
                <a:effectLst/>
                <a:latin typeface="+mn-lt"/>
                <a:ea typeface="+mn-ea"/>
                <a:cs typeface="+mn-cs"/>
              </a:rPr>
              <a:t>OPTIONAL – a recording of Bizet: Carmen Suite No 1, Les Dragons </a:t>
            </a:r>
            <a:r>
              <a:rPr lang="en-GB" sz="1200" kern="1200" dirty="0" err="1" smtClean="0">
                <a:solidFill>
                  <a:schemeClr val="tx1"/>
                </a:solidFill>
                <a:effectLst/>
                <a:latin typeface="+mn-lt"/>
                <a:ea typeface="+mn-ea"/>
                <a:cs typeface="+mn-cs"/>
              </a:rPr>
              <a:t>d’Alcala</a:t>
            </a:r>
            <a:endParaRPr lang="en-GB" sz="1200" kern="1200" dirty="0" smtClean="0">
              <a:solidFill>
                <a:schemeClr val="tx1"/>
              </a:solidFill>
              <a:effectLst/>
              <a:latin typeface="+mn-lt"/>
              <a:ea typeface="+mn-ea"/>
              <a:cs typeface="+mn-cs"/>
            </a:endParaRPr>
          </a:p>
          <a:p>
            <a:endParaRPr lang="en-GB" dirty="0" smtClean="0"/>
          </a:p>
          <a:p>
            <a:r>
              <a:rPr lang="en-GB" sz="1200" i="1" kern="1200" dirty="0" smtClean="0">
                <a:solidFill>
                  <a:schemeClr val="tx1"/>
                </a:solidFill>
                <a:effectLst/>
                <a:latin typeface="+mn-lt"/>
                <a:ea typeface="+mn-ea"/>
                <a:cs typeface="+mn-cs"/>
              </a:rPr>
              <a:t>This scheme of work is plotted out over six lessons. Feel free to adapt it to suit your children and the resources you have available. </a:t>
            </a:r>
            <a:endParaRPr lang="en-GB" sz="1200" kern="1200" dirty="0" smtClean="0">
              <a:solidFill>
                <a:schemeClr val="tx1"/>
              </a:solidFill>
              <a:effectLst/>
              <a:latin typeface="+mn-lt"/>
              <a:ea typeface="+mn-ea"/>
              <a:cs typeface="+mn-cs"/>
            </a:endParaRPr>
          </a:p>
          <a:p>
            <a:r>
              <a:rPr lang="en-GB" sz="1200" i="1"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r>
              <a:rPr lang="en-GB" sz="1200" b="1" kern="1200" dirty="0" smtClean="0">
                <a:solidFill>
                  <a:schemeClr val="tx1"/>
                </a:solidFill>
                <a:effectLst/>
                <a:latin typeface="+mn-lt"/>
                <a:ea typeface="+mn-ea"/>
                <a:cs typeface="+mn-cs"/>
              </a:rPr>
              <a:t>The six lessons at a glance</a:t>
            </a:r>
            <a:endParaRPr lang="en-GB" sz="1200" kern="1200" dirty="0" smtClean="0">
              <a:solidFill>
                <a:schemeClr val="tx1"/>
              </a:solidFill>
              <a:effectLst/>
              <a:latin typeface="+mn-lt"/>
              <a:ea typeface="+mn-ea"/>
              <a:cs typeface="+mn-cs"/>
            </a:endParaRPr>
          </a:p>
          <a:p>
            <a:r>
              <a:rPr lang="en-GB" sz="1200" b="1"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Lesson 1:</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Activities: 		Listen and describe a piece of music</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Watch the orchestral performance and discuss</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Use the music as stimulus for artwork	</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Curriculum link:	Listen with attention to detail and recall sounds with increasing aural memory</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Appreciate and understand a wide range of high-quality live and recorded music drawn from different traditions and from great composers and musicians</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Lesson 2:</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Activities:		Learn how to play the habanera rhythm, learn how to count bars</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Orchestrate the rhythm</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Use technical terminology where appropriate</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Curriculum link:	Listen with attention to detail and recall sounds with increasing aural memory</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Improvise and compose music for a range of purposes using the interrelated dimensions of music</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Play and perform in solo and ensemble contexts, using voices and playing musical instruments with increasing accuracy, fluency, control and expression</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Lesson 3:</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Activities:		Invent a melody using rules</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Perform it on instruments</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Curriculum link:	Listen with attention to detail and recall sounds with increasing aural memory</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Improvise and compose music for a range of purposes using the interrelated dimensions of music</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Play and perform in solo and ensemble contexts, using voices and playing musical instruments with increasing accuracy, fluency, control and expression</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Lesson 4:</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Activities:		Learn about percussion punctuation</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Structure all ideas so far into a piece</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Curriculum link:	Improvise and compose music for a range of purposes using the interrelated dimensions of music</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Play and perform in solo and ensemble contexts, using voices and playing musical instruments with increasing accuracy, fluency, control and expression</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Lesson 5:</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Activities:		Learn to play rhythms from Bizet’s music</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Create a short movement piece</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Invent lyrics for a tune</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Structure all ideas into one piece</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Curriculum link:	Listen with attention to detail and recall sounds with increasing aural memory </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Improvise and compose music for a range of purposes using the interrelated dimensions of music</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Play and perform in solo and ensemble contexts, using their voices and playing musical instruments with increasing accuracy, fluency, control and expression</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Lesson 6:</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Activities:		Structure music to fit a narrative</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Perform in front of an audience</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Curriculum link:	Play and perform in solo and ensemble contexts, using their voices and playing musical instruments with increasing accuracy, fluency, control and expression</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Improvise and compose music for a range of purposes using the interrelated dimensions of music</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289F494-1822-9445-98EB-F7F0987FA13D}" type="slidenum">
              <a:rPr lang="en-US" smtClean="0"/>
              <a:t>2</a:t>
            </a:fld>
            <a:endParaRPr lang="en-US"/>
          </a:p>
        </p:txBody>
      </p:sp>
    </p:spTree>
    <p:extLst>
      <p:ext uri="{BB962C8B-B14F-4D97-AF65-F5344CB8AC3E}">
        <p14:creationId xmlns:p14="http://schemas.microsoft.com/office/powerpoint/2010/main" val="81786475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LESSON 5:</a:t>
            </a:r>
            <a:endParaRPr lang="en-GB" sz="1200" kern="1200" dirty="0" smtClean="0">
              <a:solidFill>
                <a:schemeClr val="tx1"/>
              </a:solidFill>
              <a:effectLst/>
              <a:latin typeface="+mn-lt"/>
              <a:ea typeface="+mn-ea"/>
              <a:cs typeface="+mn-cs"/>
            </a:endParaRPr>
          </a:p>
          <a:p>
            <a:pPr lvl="0" rtl="0"/>
            <a:r>
              <a:rPr lang="en-GB" sz="1200" b="1" kern="1200" dirty="0" smtClean="0">
                <a:solidFill>
                  <a:schemeClr val="tx1"/>
                </a:solidFill>
                <a:effectLst/>
                <a:latin typeface="+mn-lt"/>
                <a:ea typeface="+mn-ea"/>
                <a:cs typeface="+mn-cs"/>
              </a:rPr>
              <a:t>Warm-up. </a:t>
            </a:r>
            <a:r>
              <a:rPr lang="en-GB" sz="1200" kern="1200" dirty="0" smtClean="0">
                <a:solidFill>
                  <a:schemeClr val="tx1"/>
                </a:solidFill>
                <a:effectLst/>
                <a:latin typeface="+mn-lt"/>
                <a:ea typeface="+mn-ea"/>
                <a:cs typeface="+mn-cs"/>
              </a:rPr>
              <a:t>Begin in a circle again with a short focusing exercise such as passing the clap, and other sounds, around the circle. Explain that you are going to look at the other main character from Carmen, the Toreador called </a:t>
            </a:r>
            <a:r>
              <a:rPr lang="en-GB" sz="1200" kern="1200" dirty="0" err="1" smtClean="0">
                <a:solidFill>
                  <a:schemeClr val="tx1"/>
                </a:solidFill>
                <a:effectLst/>
                <a:latin typeface="+mn-lt"/>
                <a:ea typeface="+mn-ea"/>
                <a:cs typeface="+mn-cs"/>
              </a:rPr>
              <a:t>Escamillo</a:t>
            </a:r>
            <a:r>
              <a:rPr lang="en-GB" sz="1200" kern="1200" dirty="0" smtClean="0">
                <a:solidFill>
                  <a:schemeClr val="tx1"/>
                </a:solidFill>
                <a:effectLst/>
                <a:latin typeface="+mn-lt"/>
                <a:ea typeface="+mn-ea"/>
                <a:cs typeface="+mn-cs"/>
              </a:rPr>
              <a:t>.</a:t>
            </a:r>
          </a:p>
          <a:p>
            <a:r>
              <a:rPr lang="en-GB" sz="1200" kern="1200" dirty="0" smtClean="0">
                <a:solidFill>
                  <a:schemeClr val="tx1"/>
                </a:solidFill>
                <a:effectLst/>
                <a:latin typeface="+mn-lt"/>
                <a:ea typeface="+mn-ea"/>
                <a:cs typeface="+mn-cs"/>
              </a:rPr>
              <a:t> </a:t>
            </a:r>
          </a:p>
          <a:p>
            <a:endParaRPr lang="en-GB" sz="1200" kern="1200" dirty="0" smtClean="0">
              <a:solidFill>
                <a:schemeClr val="tx1"/>
              </a:solidFill>
              <a:effectLst/>
              <a:latin typeface="+mn-lt"/>
              <a:ea typeface="+mn-ea"/>
              <a:cs typeface="+mn-cs"/>
            </a:endParaRPr>
          </a:p>
          <a:p>
            <a:r>
              <a:rPr lang="en-GB" sz="1200" b="1" kern="1200" dirty="0" smtClean="0">
                <a:solidFill>
                  <a:schemeClr val="tx1"/>
                </a:solidFill>
                <a:effectLst/>
                <a:latin typeface="+mn-lt"/>
                <a:ea typeface="+mn-ea"/>
                <a:cs typeface="+mn-cs"/>
              </a:rPr>
              <a:t>Teach</a:t>
            </a:r>
            <a:r>
              <a:rPr lang="en-GB" sz="1200" kern="1200" dirty="0" smtClean="0">
                <a:solidFill>
                  <a:schemeClr val="tx1"/>
                </a:solidFill>
                <a:effectLst/>
                <a:latin typeface="+mn-lt"/>
                <a:ea typeface="+mn-ea"/>
                <a:cs typeface="+mn-cs"/>
              </a:rPr>
              <a:t> your class the simple rhythm.</a:t>
            </a:r>
            <a:r>
              <a:rPr lang="en-GB" sz="1200" kern="1200" baseline="0" dirty="0" smtClean="0">
                <a:solidFill>
                  <a:schemeClr val="tx1"/>
                </a:solidFill>
                <a:effectLst/>
                <a:latin typeface="+mn-lt"/>
                <a:ea typeface="+mn-ea"/>
                <a:cs typeface="+mn-cs"/>
              </a:rPr>
              <a:t> </a:t>
            </a:r>
            <a:r>
              <a:rPr lang="en-GB" sz="1200" kern="1200" dirty="0" smtClean="0">
                <a:solidFill>
                  <a:schemeClr val="tx1"/>
                </a:solidFill>
                <a:effectLst/>
                <a:latin typeface="+mn-lt"/>
                <a:ea typeface="+mn-ea"/>
                <a:cs typeface="+mn-cs"/>
              </a:rPr>
              <a:t>As before, start by just saying the words, then try on body percussion.</a:t>
            </a:r>
          </a:p>
          <a:p>
            <a:r>
              <a:rPr lang="en-GB" sz="1200" kern="1200" dirty="0" smtClean="0">
                <a:solidFill>
                  <a:schemeClr val="tx1"/>
                </a:solidFill>
                <a:effectLst/>
                <a:latin typeface="+mn-lt"/>
                <a:ea typeface="+mn-ea"/>
                <a:cs typeface="+mn-cs"/>
              </a:rPr>
              <a:t> </a:t>
            </a:r>
          </a:p>
          <a:p>
            <a:r>
              <a:rPr lang="en-GB" sz="1200" kern="1200" dirty="0" smtClean="0">
                <a:solidFill>
                  <a:schemeClr val="tx1"/>
                </a:solidFill>
                <a:effectLst/>
                <a:latin typeface="+mn-lt"/>
                <a:ea typeface="+mn-ea"/>
                <a:cs typeface="+mn-cs"/>
              </a:rPr>
              <a:t> </a:t>
            </a:r>
          </a:p>
          <a:p>
            <a:pPr lvl="0"/>
            <a:r>
              <a:rPr lang="en-GB" sz="1200" b="1" kern="1200" dirty="0" smtClean="0">
                <a:solidFill>
                  <a:schemeClr val="tx1"/>
                </a:solidFill>
                <a:effectLst/>
                <a:latin typeface="+mn-lt"/>
                <a:ea typeface="+mn-ea"/>
                <a:cs typeface="+mn-cs"/>
              </a:rPr>
              <a:t>Explain</a:t>
            </a:r>
            <a:r>
              <a:rPr lang="en-GB" sz="1200" kern="1200" dirty="0" smtClean="0">
                <a:solidFill>
                  <a:schemeClr val="tx1"/>
                </a:solidFill>
                <a:effectLst/>
                <a:latin typeface="+mn-lt"/>
                <a:ea typeface="+mn-ea"/>
                <a:cs typeface="+mn-cs"/>
              </a:rPr>
              <a:t> that the ‘one’ is strong and the ‘four’ is less strong. Can your children choose two unpitched instruments to play on these beats, one weak and one strong? When this is decided choose two children to play whilst everyone else continues on body percussion. Practise performing the pattern </a:t>
            </a:r>
            <a:r>
              <a:rPr lang="en-GB" sz="1200" u="sng" kern="1200" dirty="0" smtClean="0">
                <a:solidFill>
                  <a:schemeClr val="tx1"/>
                </a:solidFill>
                <a:effectLst/>
                <a:latin typeface="+mn-lt"/>
                <a:ea typeface="+mn-ea"/>
                <a:cs typeface="+mn-cs"/>
              </a:rPr>
              <a:t>four</a:t>
            </a:r>
            <a:r>
              <a:rPr lang="en-GB" sz="1200" kern="1200" dirty="0" smtClean="0">
                <a:solidFill>
                  <a:schemeClr val="tx1"/>
                </a:solidFill>
                <a:effectLst/>
                <a:latin typeface="+mn-lt"/>
                <a:ea typeface="+mn-ea"/>
                <a:cs typeface="+mn-cs"/>
              </a:rPr>
              <a:t> times and then stopping</a:t>
            </a:r>
            <a:endParaRPr lang="en-GB" sz="14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en-GB" sz="16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p>
          <a:p>
            <a:pPr lvl="0"/>
            <a:r>
              <a:rPr lang="en-GB" sz="1200" b="1" kern="1200" dirty="0" smtClean="0">
                <a:solidFill>
                  <a:schemeClr val="tx1"/>
                </a:solidFill>
                <a:effectLst/>
                <a:latin typeface="+mn-lt"/>
                <a:ea typeface="+mn-ea"/>
                <a:cs typeface="+mn-cs"/>
              </a:rPr>
              <a:t>Dance!</a:t>
            </a:r>
            <a:r>
              <a:rPr lang="en-GB" sz="1200" kern="1200" dirty="0" smtClean="0">
                <a:solidFill>
                  <a:schemeClr val="tx1"/>
                </a:solidFill>
                <a:effectLst/>
                <a:latin typeface="+mn-lt"/>
                <a:ea typeface="+mn-ea"/>
                <a:cs typeface="+mn-cs"/>
              </a:rPr>
              <a:t> To really get this pattern into their bodies, ask your children to invent four strong poses to strike on each ‘one’ beat. These poses should be inspired by the character of </a:t>
            </a:r>
            <a:r>
              <a:rPr lang="en-GB" sz="1200" kern="1200" dirty="0" err="1" smtClean="0">
                <a:solidFill>
                  <a:schemeClr val="tx1"/>
                </a:solidFill>
                <a:effectLst/>
                <a:latin typeface="+mn-lt"/>
                <a:ea typeface="+mn-ea"/>
                <a:cs typeface="+mn-cs"/>
              </a:rPr>
              <a:t>Escamillo</a:t>
            </a:r>
            <a:r>
              <a:rPr lang="en-GB" sz="1200" kern="1200" dirty="0" smtClean="0">
                <a:solidFill>
                  <a:schemeClr val="tx1"/>
                </a:solidFill>
                <a:effectLst/>
                <a:latin typeface="+mn-lt"/>
                <a:ea typeface="+mn-ea"/>
                <a:cs typeface="+mn-cs"/>
              </a:rPr>
              <a:t> – i.e. how does he stand, gesture, move? They can then strike these poses as your percussionists play or even try them out as the opening of the recording plays</a:t>
            </a:r>
            <a:endParaRPr lang="en-GB" sz="14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p>
          <a:p>
            <a:pPr lvl="0"/>
            <a:r>
              <a:rPr lang="en-GB" sz="1200" b="1" kern="1200" dirty="0" smtClean="0">
                <a:solidFill>
                  <a:schemeClr val="tx1"/>
                </a:solidFill>
                <a:effectLst/>
                <a:latin typeface="+mn-lt"/>
                <a:ea typeface="+mn-ea"/>
                <a:cs typeface="+mn-cs"/>
              </a:rPr>
              <a:t>Next, teach </a:t>
            </a:r>
            <a:r>
              <a:rPr lang="en-GB" sz="1200" kern="1200" dirty="0" smtClean="0">
                <a:solidFill>
                  <a:schemeClr val="tx1"/>
                </a:solidFill>
                <a:effectLst/>
                <a:latin typeface="+mn-lt"/>
                <a:ea typeface="+mn-ea"/>
                <a:cs typeface="+mn-cs"/>
              </a:rPr>
              <a:t>the rhythm, using the same method (words, body percussion, instruments). Ask your children to find an unpitched percussion instrument to play this. It must be able to play short, ‘dry’ sounds (not long ‘splashy’ sounds like a cymbal). A woodblock or guiro would be perfect as would Bizet’s choice of tambourine and castanets</a:t>
            </a:r>
            <a:endParaRPr lang="en-GB" sz="14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endParaRPr lang="en-GB" sz="1400" kern="1200" dirty="0" smtClean="0">
              <a:solidFill>
                <a:schemeClr val="tx1"/>
              </a:solidFill>
              <a:effectLst/>
              <a:latin typeface="+mn-lt"/>
              <a:ea typeface="+mn-ea"/>
              <a:cs typeface="+mn-cs"/>
            </a:endParaRPr>
          </a:p>
          <a:p>
            <a:r>
              <a:rPr lang="en-GB" sz="1200" b="1" kern="1200" dirty="0" smtClean="0">
                <a:solidFill>
                  <a:schemeClr val="tx1"/>
                </a:solidFill>
                <a:effectLst/>
                <a:latin typeface="+mn-lt"/>
                <a:ea typeface="+mn-ea"/>
                <a:cs typeface="+mn-cs"/>
              </a:rPr>
              <a:t> </a:t>
            </a:r>
            <a:endParaRPr lang="en-GB" sz="1400" kern="1200" dirty="0" smtClean="0">
              <a:solidFill>
                <a:schemeClr val="tx1"/>
              </a:solidFill>
              <a:effectLst/>
              <a:latin typeface="+mn-lt"/>
              <a:ea typeface="+mn-ea"/>
              <a:cs typeface="+mn-cs"/>
            </a:endParaRPr>
          </a:p>
          <a:p>
            <a:pPr lvl="0"/>
            <a:r>
              <a:rPr lang="en-GB" sz="1200" b="1" kern="1200" dirty="0" smtClean="0">
                <a:solidFill>
                  <a:schemeClr val="tx1"/>
                </a:solidFill>
                <a:effectLst/>
                <a:latin typeface="+mn-lt"/>
                <a:ea typeface="+mn-ea"/>
                <a:cs typeface="+mn-cs"/>
              </a:rPr>
              <a:t>Choose </a:t>
            </a:r>
            <a:r>
              <a:rPr lang="en-GB" sz="1200" kern="1200" dirty="0" smtClean="0">
                <a:solidFill>
                  <a:schemeClr val="tx1"/>
                </a:solidFill>
                <a:effectLst/>
                <a:latin typeface="+mn-lt"/>
                <a:ea typeface="+mn-ea"/>
                <a:cs typeface="+mn-cs"/>
              </a:rPr>
              <a:t>a small group of children to add this rhythm to the ‘four, one’ and encourage the rest of the class to perform their </a:t>
            </a:r>
            <a:r>
              <a:rPr lang="en-GB" sz="1200" kern="1200" dirty="0" err="1" smtClean="0">
                <a:solidFill>
                  <a:schemeClr val="tx1"/>
                </a:solidFill>
                <a:effectLst/>
                <a:latin typeface="+mn-lt"/>
                <a:ea typeface="+mn-ea"/>
                <a:cs typeface="+mn-cs"/>
              </a:rPr>
              <a:t>Escamillo</a:t>
            </a:r>
            <a:r>
              <a:rPr lang="en-GB" sz="1200" kern="1200" dirty="0" smtClean="0">
                <a:solidFill>
                  <a:schemeClr val="tx1"/>
                </a:solidFill>
                <a:effectLst/>
                <a:latin typeface="+mn-lt"/>
                <a:ea typeface="+mn-ea"/>
                <a:cs typeface="+mn-cs"/>
              </a:rPr>
              <a:t> poses at the same time. You can keep rotating the roles so that everyone gets to have a go at playing the instruments and dancing</a:t>
            </a:r>
            <a:endParaRPr lang="en-GB" sz="14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endParaRPr lang="en-GB" sz="1400" kern="1200" dirty="0" smtClean="0">
              <a:solidFill>
                <a:schemeClr val="tx1"/>
              </a:solidFill>
              <a:effectLst/>
              <a:latin typeface="+mn-lt"/>
              <a:ea typeface="+mn-ea"/>
              <a:cs typeface="+mn-cs"/>
            </a:endParaRPr>
          </a:p>
          <a:p>
            <a:r>
              <a:rPr lang="en-GB" sz="1200" b="1"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pPr lvl="0"/>
            <a:r>
              <a:rPr lang="en-GB" sz="1200" b="1" kern="1200" dirty="0" smtClean="0">
                <a:solidFill>
                  <a:schemeClr val="tx1"/>
                </a:solidFill>
                <a:effectLst/>
                <a:latin typeface="+mn-lt"/>
                <a:ea typeface="+mn-ea"/>
                <a:cs typeface="+mn-cs"/>
              </a:rPr>
              <a:t>Melody</a:t>
            </a:r>
            <a:r>
              <a:rPr lang="en-GB" sz="1200" kern="1200" dirty="0" smtClean="0">
                <a:solidFill>
                  <a:schemeClr val="tx1"/>
                </a:solidFill>
                <a:effectLst/>
                <a:latin typeface="+mn-lt"/>
                <a:ea typeface="+mn-ea"/>
                <a:cs typeface="+mn-cs"/>
              </a:rPr>
              <a:t>. Explain that the Toreador’s Song is usually sung! In the version you’ve been listening to there has been no singing and therefore no words. It’s time to write some! If you can’t read music don’t worry, just use the online orchestral performance. Start at 1’20. (The version below is the same key so you could even play along!)</a:t>
            </a:r>
          </a:p>
          <a:p>
            <a:r>
              <a:rPr lang="en-GB" sz="1200" kern="1200" dirty="0" smtClean="0">
                <a:solidFill>
                  <a:schemeClr val="tx1"/>
                </a:solidFill>
                <a:effectLst/>
                <a:latin typeface="+mn-lt"/>
                <a:ea typeface="+mn-ea"/>
                <a:cs typeface="+mn-cs"/>
              </a:rPr>
              <a:t> </a:t>
            </a:r>
          </a:p>
          <a:p>
            <a:r>
              <a:rPr lang="en-GB" sz="1200" kern="1200" dirty="0" smtClean="0">
                <a:solidFill>
                  <a:schemeClr val="tx1"/>
                </a:solidFill>
                <a:effectLst/>
                <a:latin typeface="+mn-lt"/>
                <a:ea typeface="+mn-ea"/>
                <a:cs typeface="+mn-cs"/>
              </a:rPr>
              <a:t> </a:t>
            </a:r>
          </a:p>
          <a:p>
            <a:r>
              <a:rPr lang="en-GB" sz="1200" b="1" kern="1200" dirty="0" smtClean="0">
                <a:solidFill>
                  <a:schemeClr val="tx1"/>
                </a:solidFill>
                <a:effectLst/>
                <a:latin typeface="+mn-lt"/>
                <a:ea typeface="+mn-ea"/>
                <a:cs typeface="+mn-cs"/>
              </a:rPr>
              <a:t>Challenge your children</a:t>
            </a:r>
            <a:r>
              <a:rPr lang="en-GB" sz="1200" kern="1200" dirty="0" smtClean="0">
                <a:solidFill>
                  <a:schemeClr val="tx1"/>
                </a:solidFill>
                <a:effectLst/>
                <a:latin typeface="+mn-lt"/>
                <a:ea typeface="+mn-ea"/>
                <a:cs typeface="+mn-cs"/>
              </a:rPr>
              <a:t>, perhaps working in teams, to create new words for this melody. Here are some helpful rules –</a:t>
            </a:r>
          </a:p>
          <a:p>
            <a:pPr lvl="0"/>
            <a:r>
              <a:rPr lang="en-GB" sz="1200" kern="1200" dirty="0" smtClean="0">
                <a:solidFill>
                  <a:schemeClr val="tx1"/>
                </a:solidFill>
                <a:effectLst/>
                <a:latin typeface="+mn-lt"/>
                <a:ea typeface="+mn-ea"/>
                <a:cs typeface="+mn-cs"/>
              </a:rPr>
              <a:t>Think carefully about </a:t>
            </a:r>
            <a:r>
              <a:rPr lang="en-GB" sz="1200" u="sng" kern="1200" dirty="0" smtClean="0">
                <a:solidFill>
                  <a:schemeClr val="tx1"/>
                </a:solidFill>
                <a:effectLst/>
                <a:latin typeface="+mn-lt"/>
                <a:ea typeface="+mn-ea"/>
                <a:cs typeface="+mn-cs"/>
              </a:rPr>
              <a:t>syllables</a:t>
            </a:r>
            <a:r>
              <a:rPr lang="en-GB" sz="1200" kern="1200" dirty="0" smtClean="0">
                <a:solidFill>
                  <a:schemeClr val="tx1"/>
                </a:solidFill>
                <a:effectLst/>
                <a:latin typeface="+mn-lt"/>
                <a:ea typeface="+mn-ea"/>
                <a:cs typeface="+mn-cs"/>
              </a:rPr>
              <a:t>. Ideally you need one syllable for each note so count the notes and syllables for each line as you work through</a:t>
            </a:r>
          </a:p>
          <a:p>
            <a:pPr lvl="0"/>
            <a:r>
              <a:rPr lang="en-GB" sz="1200" u="sng" kern="1200" dirty="0" smtClean="0">
                <a:solidFill>
                  <a:schemeClr val="tx1"/>
                </a:solidFill>
                <a:effectLst/>
                <a:latin typeface="+mn-lt"/>
                <a:ea typeface="+mn-ea"/>
                <a:cs typeface="+mn-cs"/>
              </a:rPr>
              <a:t>Stress</a:t>
            </a:r>
            <a:r>
              <a:rPr lang="en-GB" sz="1200" kern="1200" dirty="0" smtClean="0">
                <a:solidFill>
                  <a:schemeClr val="tx1"/>
                </a:solidFill>
                <a:effectLst/>
                <a:latin typeface="+mn-lt"/>
                <a:ea typeface="+mn-ea"/>
                <a:cs typeface="+mn-cs"/>
              </a:rPr>
              <a:t> – make sure your words are aligned correctly so that the strong bit of each word is on a strong note.</a:t>
            </a:r>
          </a:p>
          <a:p>
            <a:r>
              <a:rPr lang="en-GB" sz="1200" kern="1200" dirty="0" smtClean="0">
                <a:solidFill>
                  <a:schemeClr val="tx1"/>
                </a:solidFill>
                <a:effectLst/>
                <a:latin typeface="+mn-lt"/>
                <a:ea typeface="+mn-ea"/>
                <a:cs typeface="+mn-cs"/>
              </a:rPr>
              <a:t> </a:t>
            </a:r>
          </a:p>
          <a:p>
            <a:r>
              <a:rPr lang="en-GB" sz="1200" kern="1200" dirty="0" smtClean="0">
                <a:solidFill>
                  <a:schemeClr val="tx1"/>
                </a:solidFill>
                <a:effectLst/>
                <a:latin typeface="+mn-lt"/>
                <a:ea typeface="+mn-ea"/>
                <a:cs typeface="+mn-cs"/>
              </a:rPr>
              <a:t>Bizet demonstrates these rules for us; the first four notes of his tune perfectly match the stresses and syllables of ‘Tor-e-a-</a:t>
            </a:r>
            <a:r>
              <a:rPr lang="en-GB" sz="1200" kern="1200" dirty="0" err="1" smtClean="0">
                <a:solidFill>
                  <a:schemeClr val="tx1"/>
                </a:solidFill>
                <a:effectLst/>
                <a:latin typeface="+mn-lt"/>
                <a:ea typeface="+mn-ea"/>
                <a:cs typeface="+mn-cs"/>
              </a:rPr>
              <a:t>dor</a:t>
            </a:r>
            <a:r>
              <a:rPr lang="en-GB" sz="1200" kern="1200" dirty="0" smtClean="0">
                <a:solidFill>
                  <a:schemeClr val="tx1"/>
                </a:solidFill>
                <a:effectLst/>
                <a:latin typeface="+mn-lt"/>
                <a:ea typeface="+mn-ea"/>
                <a:cs typeface="+mn-cs"/>
              </a:rPr>
              <a:t>’ (above)</a:t>
            </a:r>
          </a:p>
          <a:p>
            <a:r>
              <a:rPr lang="en-GB" sz="1200" kern="1200" dirty="0" smtClean="0">
                <a:solidFill>
                  <a:schemeClr val="tx1"/>
                </a:solidFill>
                <a:effectLst/>
                <a:latin typeface="+mn-lt"/>
                <a:ea typeface="+mn-ea"/>
                <a:cs typeface="+mn-cs"/>
              </a:rPr>
              <a:t> </a:t>
            </a:r>
          </a:p>
          <a:p>
            <a:r>
              <a:rPr lang="en-GB" sz="1200" kern="1200" dirty="0" smtClean="0">
                <a:solidFill>
                  <a:schemeClr val="tx1"/>
                </a:solidFill>
                <a:effectLst/>
                <a:latin typeface="+mn-lt"/>
                <a:ea typeface="+mn-ea"/>
                <a:cs typeface="+mn-cs"/>
              </a:rPr>
              <a:t>If you have children who are learning instruments, encourage them to play the tune. </a:t>
            </a:r>
          </a:p>
          <a:p>
            <a:r>
              <a:rPr lang="en-GB" sz="1200" kern="1200" dirty="0" smtClean="0">
                <a:solidFill>
                  <a:schemeClr val="tx1"/>
                </a:solidFill>
                <a:effectLst/>
                <a:latin typeface="+mn-lt"/>
                <a:ea typeface="+mn-ea"/>
                <a:cs typeface="+mn-cs"/>
              </a:rPr>
              <a:t> </a:t>
            </a:r>
          </a:p>
          <a:p>
            <a:r>
              <a:rPr lang="en-GB" sz="1200" kern="1200" dirty="0" smtClean="0">
                <a:solidFill>
                  <a:schemeClr val="tx1"/>
                </a:solidFill>
                <a:effectLst/>
                <a:latin typeface="+mn-lt"/>
                <a:ea typeface="+mn-ea"/>
                <a:cs typeface="+mn-cs"/>
              </a:rPr>
              <a:t> </a:t>
            </a:r>
          </a:p>
          <a:p>
            <a:pPr lvl="0"/>
            <a:r>
              <a:rPr lang="en-GB" sz="1200" b="1" kern="1200" dirty="0" smtClean="0">
                <a:solidFill>
                  <a:schemeClr val="tx1"/>
                </a:solidFill>
                <a:effectLst/>
                <a:latin typeface="+mn-lt"/>
                <a:ea typeface="+mn-ea"/>
                <a:cs typeface="+mn-cs"/>
              </a:rPr>
              <a:t>Orchestrate. </a:t>
            </a:r>
            <a:r>
              <a:rPr lang="en-GB" sz="1200" kern="1200" dirty="0" smtClean="0">
                <a:solidFill>
                  <a:schemeClr val="tx1"/>
                </a:solidFill>
                <a:effectLst/>
                <a:latin typeface="+mn-lt"/>
                <a:ea typeface="+mn-ea"/>
                <a:cs typeface="+mn-cs"/>
              </a:rPr>
              <a:t>As you sing your new words, and perhaps some children play the tune, choose a small group of children to provide a soft pulse underneath, just as Bizet does. This will keep everyone together.</a:t>
            </a:r>
            <a:endParaRPr lang="en-GB" sz="1400" kern="1200" dirty="0" smtClean="0">
              <a:solidFill>
                <a:schemeClr val="tx1"/>
              </a:solidFill>
              <a:effectLst/>
              <a:latin typeface="+mn-lt"/>
              <a:ea typeface="+mn-ea"/>
              <a:cs typeface="+mn-cs"/>
            </a:endParaRPr>
          </a:p>
          <a:p>
            <a:r>
              <a:rPr lang="en-GB" sz="1200" b="1"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r>
              <a:rPr lang="en-GB" sz="1200" b="1"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pPr lvl="0"/>
            <a:r>
              <a:rPr lang="en-GB" sz="1200" b="1" kern="1200" dirty="0" smtClean="0">
                <a:solidFill>
                  <a:schemeClr val="tx1"/>
                </a:solidFill>
                <a:effectLst/>
                <a:latin typeface="+mn-lt"/>
                <a:ea typeface="+mn-ea"/>
                <a:cs typeface="+mn-cs"/>
              </a:rPr>
              <a:t>Finally </a:t>
            </a:r>
            <a:r>
              <a:rPr lang="en-GB" sz="1200" kern="1200" dirty="0" smtClean="0">
                <a:solidFill>
                  <a:schemeClr val="tx1"/>
                </a:solidFill>
                <a:effectLst/>
                <a:latin typeface="+mn-lt"/>
                <a:ea typeface="+mn-ea"/>
                <a:cs typeface="+mn-cs"/>
              </a:rPr>
              <a:t>put your Toreador piece together. Just like in the real piece you should have two sections – </a:t>
            </a:r>
            <a:endParaRPr lang="en-GB" sz="1400" kern="1200" dirty="0" smtClean="0">
              <a:solidFill>
                <a:schemeClr val="tx1"/>
              </a:solidFill>
              <a:effectLst/>
              <a:latin typeface="+mn-lt"/>
              <a:ea typeface="+mn-ea"/>
              <a:cs typeface="+mn-cs"/>
            </a:endParaRPr>
          </a:p>
          <a:p>
            <a:pPr lvl="1"/>
            <a:r>
              <a:rPr lang="en-GB" sz="1200" kern="1200" dirty="0" smtClean="0">
                <a:solidFill>
                  <a:schemeClr val="tx1"/>
                </a:solidFill>
                <a:effectLst/>
                <a:latin typeface="+mn-lt"/>
                <a:ea typeface="+mn-ea"/>
                <a:cs typeface="+mn-cs"/>
              </a:rPr>
              <a:t>The ‘four-one’ rhythm and the ‘I’m the best there is’ rhythm with four dance moves</a:t>
            </a:r>
            <a:endParaRPr lang="en-GB" sz="1400" kern="1200" dirty="0" smtClean="0">
              <a:solidFill>
                <a:schemeClr val="tx1"/>
              </a:solidFill>
              <a:effectLst/>
              <a:latin typeface="+mn-lt"/>
              <a:ea typeface="+mn-ea"/>
              <a:cs typeface="+mn-cs"/>
            </a:endParaRPr>
          </a:p>
          <a:p>
            <a:pPr lvl="1"/>
            <a:r>
              <a:rPr lang="en-GB" sz="1200" kern="1200" dirty="0" smtClean="0">
                <a:solidFill>
                  <a:schemeClr val="tx1"/>
                </a:solidFill>
                <a:effectLst/>
                <a:latin typeface="+mn-lt"/>
                <a:ea typeface="+mn-ea"/>
                <a:cs typeface="+mn-cs"/>
              </a:rPr>
              <a:t>The ‘chorus’ – sung to the real tune with a pulse</a:t>
            </a:r>
            <a:endParaRPr lang="en-GB" sz="14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p>
          <a:p>
            <a:r>
              <a:rPr lang="en-GB" sz="1200" i="1" kern="1200" dirty="0" smtClean="0">
                <a:solidFill>
                  <a:schemeClr val="tx1"/>
                </a:solidFill>
                <a:effectLst/>
                <a:latin typeface="+mn-lt"/>
                <a:ea typeface="+mn-ea"/>
                <a:cs typeface="+mn-cs"/>
              </a:rPr>
              <a:t>All of this task will fit with the orchestral version</a:t>
            </a:r>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r>
              <a:rPr lang="en-GB" dirty="0" smtClean="0">
                <a:effectLst/>
              </a:rPr>
              <a:t> </a:t>
            </a:r>
            <a:r>
              <a:rPr lang="en-GB" sz="1100" kern="1200" dirty="0" smtClean="0">
                <a:solidFill>
                  <a:schemeClr val="tx1"/>
                </a:solidFill>
                <a:effectLst/>
                <a:latin typeface="+mn-lt"/>
                <a:ea typeface="+mn-ea"/>
                <a:cs typeface="+mn-cs"/>
              </a:rPr>
              <a:t> </a:t>
            </a:r>
            <a:endParaRPr lang="en-GB" sz="11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289F494-1822-9445-98EB-F7F0987FA13D}" type="slidenum">
              <a:rPr lang="en-US" smtClean="0"/>
              <a:t>22</a:t>
            </a:fld>
            <a:endParaRPr lang="en-US"/>
          </a:p>
        </p:txBody>
      </p:sp>
    </p:spTree>
    <p:extLst>
      <p:ext uri="{BB962C8B-B14F-4D97-AF65-F5344CB8AC3E}">
        <p14:creationId xmlns:p14="http://schemas.microsoft.com/office/powerpoint/2010/main" val="116012933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LESSON 5:</a:t>
            </a:r>
            <a:endParaRPr lang="en-GB" sz="1200" kern="1200" dirty="0" smtClean="0">
              <a:solidFill>
                <a:schemeClr val="tx1"/>
              </a:solidFill>
              <a:effectLst/>
              <a:latin typeface="+mn-lt"/>
              <a:ea typeface="+mn-ea"/>
              <a:cs typeface="+mn-cs"/>
            </a:endParaRPr>
          </a:p>
          <a:p>
            <a:pPr lvl="0" rtl="0"/>
            <a:r>
              <a:rPr lang="en-GB" sz="1200" b="1" kern="1200" dirty="0" smtClean="0">
                <a:solidFill>
                  <a:schemeClr val="tx1"/>
                </a:solidFill>
                <a:effectLst/>
                <a:latin typeface="+mn-lt"/>
                <a:ea typeface="+mn-ea"/>
                <a:cs typeface="+mn-cs"/>
              </a:rPr>
              <a:t>Warm-up. </a:t>
            </a:r>
            <a:r>
              <a:rPr lang="en-GB" sz="1200" kern="1200" dirty="0" smtClean="0">
                <a:solidFill>
                  <a:schemeClr val="tx1"/>
                </a:solidFill>
                <a:effectLst/>
                <a:latin typeface="+mn-lt"/>
                <a:ea typeface="+mn-ea"/>
                <a:cs typeface="+mn-cs"/>
              </a:rPr>
              <a:t>Begin in a circle again with a short focusing exercise such as passing the clap, and other sounds, around the circle. Explain that you are going to look at the other main character from Carmen, the Toreador called </a:t>
            </a:r>
            <a:r>
              <a:rPr lang="en-GB" sz="1200" kern="1200" dirty="0" err="1" smtClean="0">
                <a:solidFill>
                  <a:schemeClr val="tx1"/>
                </a:solidFill>
                <a:effectLst/>
                <a:latin typeface="+mn-lt"/>
                <a:ea typeface="+mn-ea"/>
                <a:cs typeface="+mn-cs"/>
              </a:rPr>
              <a:t>Escamillo</a:t>
            </a:r>
            <a:r>
              <a:rPr lang="en-GB" sz="1200" kern="1200" dirty="0" smtClean="0">
                <a:solidFill>
                  <a:schemeClr val="tx1"/>
                </a:solidFill>
                <a:effectLst/>
                <a:latin typeface="+mn-lt"/>
                <a:ea typeface="+mn-ea"/>
                <a:cs typeface="+mn-cs"/>
              </a:rPr>
              <a:t>.</a:t>
            </a:r>
          </a:p>
          <a:p>
            <a:r>
              <a:rPr lang="en-GB" sz="1200" kern="1200" dirty="0" smtClean="0">
                <a:solidFill>
                  <a:schemeClr val="tx1"/>
                </a:solidFill>
                <a:effectLst/>
                <a:latin typeface="+mn-lt"/>
                <a:ea typeface="+mn-ea"/>
                <a:cs typeface="+mn-cs"/>
              </a:rPr>
              <a:t> </a:t>
            </a:r>
          </a:p>
          <a:p>
            <a:endParaRPr lang="en-GB" sz="1200" kern="1200" dirty="0" smtClean="0">
              <a:solidFill>
                <a:schemeClr val="tx1"/>
              </a:solidFill>
              <a:effectLst/>
              <a:latin typeface="+mn-lt"/>
              <a:ea typeface="+mn-ea"/>
              <a:cs typeface="+mn-cs"/>
            </a:endParaRPr>
          </a:p>
          <a:p>
            <a:r>
              <a:rPr lang="en-GB" sz="1200" b="1" kern="1200" dirty="0" smtClean="0">
                <a:solidFill>
                  <a:schemeClr val="tx1"/>
                </a:solidFill>
                <a:effectLst/>
                <a:latin typeface="+mn-lt"/>
                <a:ea typeface="+mn-ea"/>
                <a:cs typeface="+mn-cs"/>
              </a:rPr>
              <a:t>Teach</a:t>
            </a:r>
            <a:r>
              <a:rPr lang="en-GB" sz="1200" kern="1200" dirty="0" smtClean="0">
                <a:solidFill>
                  <a:schemeClr val="tx1"/>
                </a:solidFill>
                <a:effectLst/>
                <a:latin typeface="+mn-lt"/>
                <a:ea typeface="+mn-ea"/>
                <a:cs typeface="+mn-cs"/>
              </a:rPr>
              <a:t> your class the simple rhythm.</a:t>
            </a:r>
            <a:r>
              <a:rPr lang="en-GB" sz="1200" kern="1200" baseline="0" dirty="0" smtClean="0">
                <a:solidFill>
                  <a:schemeClr val="tx1"/>
                </a:solidFill>
                <a:effectLst/>
                <a:latin typeface="+mn-lt"/>
                <a:ea typeface="+mn-ea"/>
                <a:cs typeface="+mn-cs"/>
              </a:rPr>
              <a:t> </a:t>
            </a:r>
            <a:r>
              <a:rPr lang="en-GB" sz="1200" kern="1200" dirty="0" smtClean="0">
                <a:solidFill>
                  <a:schemeClr val="tx1"/>
                </a:solidFill>
                <a:effectLst/>
                <a:latin typeface="+mn-lt"/>
                <a:ea typeface="+mn-ea"/>
                <a:cs typeface="+mn-cs"/>
              </a:rPr>
              <a:t>As before, start by just saying the words, then try on body percussion.</a:t>
            </a:r>
          </a:p>
          <a:p>
            <a:r>
              <a:rPr lang="en-GB" sz="1200" kern="1200" dirty="0" smtClean="0">
                <a:solidFill>
                  <a:schemeClr val="tx1"/>
                </a:solidFill>
                <a:effectLst/>
                <a:latin typeface="+mn-lt"/>
                <a:ea typeface="+mn-ea"/>
                <a:cs typeface="+mn-cs"/>
              </a:rPr>
              <a:t> </a:t>
            </a:r>
          </a:p>
          <a:p>
            <a:r>
              <a:rPr lang="en-GB" sz="1200" kern="1200" dirty="0" smtClean="0">
                <a:solidFill>
                  <a:schemeClr val="tx1"/>
                </a:solidFill>
                <a:effectLst/>
                <a:latin typeface="+mn-lt"/>
                <a:ea typeface="+mn-ea"/>
                <a:cs typeface="+mn-cs"/>
              </a:rPr>
              <a:t> </a:t>
            </a:r>
          </a:p>
          <a:p>
            <a:pPr lvl="0"/>
            <a:r>
              <a:rPr lang="en-GB" sz="1200" b="1" kern="1200" dirty="0" smtClean="0">
                <a:solidFill>
                  <a:schemeClr val="tx1"/>
                </a:solidFill>
                <a:effectLst/>
                <a:latin typeface="+mn-lt"/>
                <a:ea typeface="+mn-ea"/>
                <a:cs typeface="+mn-cs"/>
              </a:rPr>
              <a:t>Explain</a:t>
            </a:r>
            <a:r>
              <a:rPr lang="en-GB" sz="1200" kern="1200" dirty="0" smtClean="0">
                <a:solidFill>
                  <a:schemeClr val="tx1"/>
                </a:solidFill>
                <a:effectLst/>
                <a:latin typeface="+mn-lt"/>
                <a:ea typeface="+mn-ea"/>
                <a:cs typeface="+mn-cs"/>
              </a:rPr>
              <a:t> that the ‘one’ is strong and the ‘four’ is less strong. Can your children choose two unpitched instruments to play on these beats, one weak and one strong? When this is decided choose two children to play whilst everyone else continues on body percussion. Practise performing the pattern </a:t>
            </a:r>
            <a:r>
              <a:rPr lang="en-GB" sz="1200" u="sng" kern="1200" dirty="0" smtClean="0">
                <a:solidFill>
                  <a:schemeClr val="tx1"/>
                </a:solidFill>
                <a:effectLst/>
                <a:latin typeface="+mn-lt"/>
                <a:ea typeface="+mn-ea"/>
                <a:cs typeface="+mn-cs"/>
              </a:rPr>
              <a:t>four</a:t>
            </a:r>
            <a:r>
              <a:rPr lang="en-GB" sz="1200" kern="1200" dirty="0" smtClean="0">
                <a:solidFill>
                  <a:schemeClr val="tx1"/>
                </a:solidFill>
                <a:effectLst/>
                <a:latin typeface="+mn-lt"/>
                <a:ea typeface="+mn-ea"/>
                <a:cs typeface="+mn-cs"/>
              </a:rPr>
              <a:t> times and then stopping</a:t>
            </a:r>
            <a:endParaRPr lang="en-GB" sz="14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en-GB" sz="16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p>
          <a:p>
            <a:pPr lvl="0"/>
            <a:r>
              <a:rPr lang="en-GB" sz="1200" b="1" kern="1200" dirty="0" smtClean="0">
                <a:solidFill>
                  <a:schemeClr val="tx1"/>
                </a:solidFill>
                <a:effectLst/>
                <a:latin typeface="+mn-lt"/>
                <a:ea typeface="+mn-ea"/>
                <a:cs typeface="+mn-cs"/>
              </a:rPr>
              <a:t>Dance!</a:t>
            </a:r>
            <a:r>
              <a:rPr lang="en-GB" sz="1200" kern="1200" dirty="0" smtClean="0">
                <a:solidFill>
                  <a:schemeClr val="tx1"/>
                </a:solidFill>
                <a:effectLst/>
                <a:latin typeface="+mn-lt"/>
                <a:ea typeface="+mn-ea"/>
                <a:cs typeface="+mn-cs"/>
              </a:rPr>
              <a:t> To really get this pattern into their bodies, ask your children to invent four strong poses to strike on each ‘one’ beat. These poses should be inspired by the character of </a:t>
            </a:r>
            <a:r>
              <a:rPr lang="en-GB" sz="1200" kern="1200" dirty="0" err="1" smtClean="0">
                <a:solidFill>
                  <a:schemeClr val="tx1"/>
                </a:solidFill>
                <a:effectLst/>
                <a:latin typeface="+mn-lt"/>
                <a:ea typeface="+mn-ea"/>
                <a:cs typeface="+mn-cs"/>
              </a:rPr>
              <a:t>Escamillo</a:t>
            </a:r>
            <a:r>
              <a:rPr lang="en-GB" sz="1200" kern="1200" dirty="0" smtClean="0">
                <a:solidFill>
                  <a:schemeClr val="tx1"/>
                </a:solidFill>
                <a:effectLst/>
                <a:latin typeface="+mn-lt"/>
                <a:ea typeface="+mn-ea"/>
                <a:cs typeface="+mn-cs"/>
              </a:rPr>
              <a:t> – i.e. how does he stand, gesture, move? They can then strike these poses as your percussionists play or even try them out as the opening of the recording plays</a:t>
            </a:r>
            <a:endParaRPr lang="en-GB" sz="14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p>
          <a:p>
            <a:pPr lvl="0"/>
            <a:r>
              <a:rPr lang="en-GB" sz="1200" b="1" kern="1200" dirty="0" smtClean="0">
                <a:solidFill>
                  <a:schemeClr val="tx1"/>
                </a:solidFill>
                <a:effectLst/>
                <a:latin typeface="+mn-lt"/>
                <a:ea typeface="+mn-ea"/>
                <a:cs typeface="+mn-cs"/>
              </a:rPr>
              <a:t>Next, teach </a:t>
            </a:r>
            <a:r>
              <a:rPr lang="en-GB" sz="1200" kern="1200" dirty="0" smtClean="0">
                <a:solidFill>
                  <a:schemeClr val="tx1"/>
                </a:solidFill>
                <a:effectLst/>
                <a:latin typeface="+mn-lt"/>
                <a:ea typeface="+mn-ea"/>
                <a:cs typeface="+mn-cs"/>
              </a:rPr>
              <a:t>the rhythm, using the same method (words, body percussion, instruments). Ask your children to find an unpitched percussion instrument to play this. It must be able to play short, ‘dry’ sounds (not long ‘splashy’ sounds like a cymbal). A woodblock or guiro would be perfect as would Bizet’s choice of tambourine and castanets</a:t>
            </a:r>
            <a:endParaRPr lang="en-GB" sz="14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endParaRPr lang="en-GB" sz="1400" kern="1200" dirty="0" smtClean="0">
              <a:solidFill>
                <a:schemeClr val="tx1"/>
              </a:solidFill>
              <a:effectLst/>
              <a:latin typeface="+mn-lt"/>
              <a:ea typeface="+mn-ea"/>
              <a:cs typeface="+mn-cs"/>
            </a:endParaRPr>
          </a:p>
          <a:p>
            <a:r>
              <a:rPr lang="en-GB" sz="1200" b="1" kern="1200" dirty="0" smtClean="0">
                <a:solidFill>
                  <a:schemeClr val="tx1"/>
                </a:solidFill>
                <a:effectLst/>
                <a:latin typeface="+mn-lt"/>
                <a:ea typeface="+mn-ea"/>
                <a:cs typeface="+mn-cs"/>
              </a:rPr>
              <a:t> </a:t>
            </a:r>
            <a:endParaRPr lang="en-GB" sz="1400" kern="1200" dirty="0" smtClean="0">
              <a:solidFill>
                <a:schemeClr val="tx1"/>
              </a:solidFill>
              <a:effectLst/>
              <a:latin typeface="+mn-lt"/>
              <a:ea typeface="+mn-ea"/>
              <a:cs typeface="+mn-cs"/>
            </a:endParaRPr>
          </a:p>
          <a:p>
            <a:pPr lvl="0"/>
            <a:r>
              <a:rPr lang="en-GB" sz="1200" b="1" kern="1200" dirty="0" smtClean="0">
                <a:solidFill>
                  <a:schemeClr val="tx1"/>
                </a:solidFill>
                <a:effectLst/>
                <a:latin typeface="+mn-lt"/>
                <a:ea typeface="+mn-ea"/>
                <a:cs typeface="+mn-cs"/>
              </a:rPr>
              <a:t>Choose </a:t>
            </a:r>
            <a:r>
              <a:rPr lang="en-GB" sz="1200" kern="1200" dirty="0" smtClean="0">
                <a:solidFill>
                  <a:schemeClr val="tx1"/>
                </a:solidFill>
                <a:effectLst/>
                <a:latin typeface="+mn-lt"/>
                <a:ea typeface="+mn-ea"/>
                <a:cs typeface="+mn-cs"/>
              </a:rPr>
              <a:t>a small group of children to add this rhythm to the ‘four, one’ and encourage the rest of the class to perform their </a:t>
            </a:r>
            <a:r>
              <a:rPr lang="en-GB" sz="1200" kern="1200" dirty="0" err="1" smtClean="0">
                <a:solidFill>
                  <a:schemeClr val="tx1"/>
                </a:solidFill>
                <a:effectLst/>
                <a:latin typeface="+mn-lt"/>
                <a:ea typeface="+mn-ea"/>
                <a:cs typeface="+mn-cs"/>
              </a:rPr>
              <a:t>Escamillo</a:t>
            </a:r>
            <a:r>
              <a:rPr lang="en-GB" sz="1200" kern="1200" dirty="0" smtClean="0">
                <a:solidFill>
                  <a:schemeClr val="tx1"/>
                </a:solidFill>
                <a:effectLst/>
                <a:latin typeface="+mn-lt"/>
                <a:ea typeface="+mn-ea"/>
                <a:cs typeface="+mn-cs"/>
              </a:rPr>
              <a:t> poses at the same time. You can keep rotating the roles so that everyone gets to have a go at playing the instruments and dancing</a:t>
            </a:r>
            <a:endParaRPr lang="en-GB" sz="14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endParaRPr lang="en-GB" sz="1400" kern="1200" dirty="0" smtClean="0">
              <a:solidFill>
                <a:schemeClr val="tx1"/>
              </a:solidFill>
              <a:effectLst/>
              <a:latin typeface="+mn-lt"/>
              <a:ea typeface="+mn-ea"/>
              <a:cs typeface="+mn-cs"/>
            </a:endParaRPr>
          </a:p>
          <a:p>
            <a:r>
              <a:rPr lang="en-GB" sz="1200" b="1"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pPr lvl="0"/>
            <a:r>
              <a:rPr lang="en-GB" sz="1200" b="1" kern="1200" dirty="0" smtClean="0">
                <a:solidFill>
                  <a:schemeClr val="tx1"/>
                </a:solidFill>
                <a:effectLst/>
                <a:latin typeface="+mn-lt"/>
                <a:ea typeface="+mn-ea"/>
                <a:cs typeface="+mn-cs"/>
              </a:rPr>
              <a:t>Melody</a:t>
            </a:r>
            <a:r>
              <a:rPr lang="en-GB" sz="1200" kern="1200" dirty="0" smtClean="0">
                <a:solidFill>
                  <a:schemeClr val="tx1"/>
                </a:solidFill>
                <a:effectLst/>
                <a:latin typeface="+mn-lt"/>
                <a:ea typeface="+mn-ea"/>
                <a:cs typeface="+mn-cs"/>
              </a:rPr>
              <a:t>. Explain that the Toreador’s Song is usually sung! In the version you’ve been listening to there has been no singing and therefore no words. It’s time to write some! If you can’t read music don’t worry, just use the online orchestral performance. Start at 1’20. (The version below is the same key so you could even play along!)</a:t>
            </a:r>
          </a:p>
          <a:p>
            <a:r>
              <a:rPr lang="en-GB" sz="1200" kern="1200" dirty="0" smtClean="0">
                <a:solidFill>
                  <a:schemeClr val="tx1"/>
                </a:solidFill>
                <a:effectLst/>
                <a:latin typeface="+mn-lt"/>
                <a:ea typeface="+mn-ea"/>
                <a:cs typeface="+mn-cs"/>
              </a:rPr>
              <a:t> </a:t>
            </a:r>
          </a:p>
          <a:p>
            <a:r>
              <a:rPr lang="en-GB" sz="1200" kern="1200" dirty="0" smtClean="0">
                <a:solidFill>
                  <a:schemeClr val="tx1"/>
                </a:solidFill>
                <a:effectLst/>
                <a:latin typeface="+mn-lt"/>
                <a:ea typeface="+mn-ea"/>
                <a:cs typeface="+mn-cs"/>
              </a:rPr>
              <a:t> </a:t>
            </a:r>
          </a:p>
          <a:p>
            <a:r>
              <a:rPr lang="en-GB" sz="1200" b="1" kern="1200" dirty="0" smtClean="0">
                <a:solidFill>
                  <a:schemeClr val="tx1"/>
                </a:solidFill>
                <a:effectLst/>
                <a:latin typeface="+mn-lt"/>
                <a:ea typeface="+mn-ea"/>
                <a:cs typeface="+mn-cs"/>
              </a:rPr>
              <a:t>Challenge your children</a:t>
            </a:r>
            <a:r>
              <a:rPr lang="en-GB" sz="1200" kern="1200" dirty="0" smtClean="0">
                <a:solidFill>
                  <a:schemeClr val="tx1"/>
                </a:solidFill>
                <a:effectLst/>
                <a:latin typeface="+mn-lt"/>
                <a:ea typeface="+mn-ea"/>
                <a:cs typeface="+mn-cs"/>
              </a:rPr>
              <a:t>, perhaps working in teams, to create new words for this melody. Here are some helpful rules –</a:t>
            </a:r>
          </a:p>
          <a:p>
            <a:pPr lvl="0"/>
            <a:r>
              <a:rPr lang="en-GB" sz="1200" kern="1200" dirty="0" smtClean="0">
                <a:solidFill>
                  <a:schemeClr val="tx1"/>
                </a:solidFill>
                <a:effectLst/>
                <a:latin typeface="+mn-lt"/>
                <a:ea typeface="+mn-ea"/>
                <a:cs typeface="+mn-cs"/>
              </a:rPr>
              <a:t>Think carefully about </a:t>
            </a:r>
            <a:r>
              <a:rPr lang="en-GB" sz="1200" u="sng" kern="1200" dirty="0" smtClean="0">
                <a:solidFill>
                  <a:schemeClr val="tx1"/>
                </a:solidFill>
                <a:effectLst/>
                <a:latin typeface="+mn-lt"/>
                <a:ea typeface="+mn-ea"/>
                <a:cs typeface="+mn-cs"/>
              </a:rPr>
              <a:t>syllables</a:t>
            </a:r>
            <a:r>
              <a:rPr lang="en-GB" sz="1200" kern="1200" dirty="0" smtClean="0">
                <a:solidFill>
                  <a:schemeClr val="tx1"/>
                </a:solidFill>
                <a:effectLst/>
                <a:latin typeface="+mn-lt"/>
                <a:ea typeface="+mn-ea"/>
                <a:cs typeface="+mn-cs"/>
              </a:rPr>
              <a:t>. Ideally you need one syllable for each note so count the notes and syllables for each line as you work through</a:t>
            </a:r>
          </a:p>
          <a:p>
            <a:pPr lvl="0"/>
            <a:r>
              <a:rPr lang="en-GB" sz="1200" u="sng" kern="1200" dirty="0" smtClean="0">
                <a:solidFill>
                  <a:schemeClr val="tx1"/>
                </a:solidFill>
                <a:effectLst/>
                <a:latin typeface="+mn-lt"/>
                <a:ea typeface="+mn-ea"/>
                <a:cs typeface="+mn-cs"/>
              </a:rPr>
              <a:t>Stress</a:t>
            </a:r>
            <a:r>
              <a:rPr lang="en-GB" sz="1200" kern="1200" dirty="0" smtClean="0">
                <a:solidFill>
                  <a:schemeClr val="tx1"/>
                </a:solidFill>
                <a:effectLst/>
                <a:latin typeface="+mn-lt"/>
                <a:ea typeface="+mn-ea"/>
                <a:cs typeface="+mn-cs"/>
              </a:rPr>
              <a:t> – make sure your words are aligned correctly so that the strong bit of each word is on a strong note.</a:t>
            </a:r>
          </a:p>
          <a:p>
            <a:r>
              <a:rPr lang="en-GB" sz="1200" kern="1200" dirty="0" smtClean="0">
                <a:solidFill>
                  <a:schemeClr val="tx1"/>
                </a:solidFill>
                <a:effectLst/>
                <a:latin typeface="+mn-lt"/>
                <a:ea typeface="+mn-ea"/>
                <a:cs typeface="+mn-cs"/>
              </a:rPr>
              <a:t> </a:t>
            </a:r>
          </a:p>
          <a:p>
            <a:r>
              <a:rPr lang="en-GB" sz="1200" kern="1200" dirty="0" smtClean="0">
                <a:solidFill>
                  <a:schemeClr val="tx1"/>
                </a:solidFill>
                <a:effectLst/>
                <a:latin typeface="+mn-lt"/>
                <a:ea typeface="+mn-ea"/>
                <a:cs typeface="+mn-cs"/>
              </a:rPr>
              <a:t>Bizet demonstrates these rules for us; the first four notes of his tune perfectly match the stresses and syllables of ‘Tor-e-a-</a:t>
            </a:r>
            <a:r>
              <a:rPr lang="en-GB" sz="1200" kern="1200" dirty="0" err="1" smtClean="0">
                <a:solidFill>
                  <a:schemeClr val="tx1"/>
                </a:solidFill>
                <a:effectLst/>
                <a:latin typeface="+mn-lt"/>
                <a:ea typeface="+mn-ea"/>
                <a:cs typeface="+mn-cs"/>
              </a:rPr>
              <a:t>dor</a:t>
            </a:r>
            <a:r>
              <a:rPr lang="en-GB" sz="1200" kern="1200" dirty="0" smtClean="0">
                <a:solidFill>
                  <a:schemeClr val="tx1"/>
                </a:solidFill>
                <a:effectLst/>
                <a:latin typeface="+mn-lt"/>
                <a:ea typeface="+mn-ea"/>
                <a:cs typeface="+mn-cs"/>
              </a:rPr>
              <a:t>’ (above)</a:t>
            </a:r>
          </a:p>
          <a:p>
            <a:r>
              <a:rPr lang="en-GB" sz="1200" kern="1200" dirty="0" smtClean="0">
                <a:solidFill>
                  <a:schemeClr val="tx1"/>
                </a:solidFill>
                <a:effectLst/>
                <a:latin typeface="+mn-lt"/>
                <a:ea typeface="+mn-ea"/>
                <a:cs typeface="+mn-cs"/>
              </a:rPr>
              <a:t> </a:t>
            </a:r>
          </a:p>
          <a:p>
            <a:r>
              <a:rPr lang="en-GB" sz="1200" kern="1200" dirty="0" smtClean="0">
                <a:solidFill>
                  <a:schemeClr val="tx1"/>
                </a:solidFill>
                <a:effectLst/>
                <a:latin typeface="+mn-lt"/>
                <a:ea typeface="+mn-ea"/>
                <a:cs typeface="+mn-cs"/>
              </a:rPr>
              <a:t>If you have children who are learning instruments, encourage them to play the tune. </a:t>
            </a:r>
          </a:p>
          <a:p>
            <a:r>
              <a:rPr lang="en-GB" sz="1200" kern="1200" dirty="0" smtClean="0">
                <a:solidFill>
                  <a:schemeClr val="tx1"/>
                </a:solidFill>
                <a:effectLst/>
                <a:latin typeface="+mn-lt"/>
                <a:ea typeface="+mn-ea"/>
                <a:cs typeface="+mn-cs"/>
              </a:rPr>
              <a:t> </a:t>
            </a:r>
          </a:p>
          <a:p>
            <a:r>
              <a:rPr lang="en-GB" sz="1200" kern="1200" dirty="0" smtClean="0">
                <a:solidFill>
                  <a:schemeClr val="tx1"/>
                </a:solidFill>
                <a:effectLst/>
                <a:latin typeface="+mn-lt"/>
                <a:ea typeface="+mn-ea"/>
                <a:cs typeface="+mn-cs"/>
              </a:rPr>
              <a:t> </a:t>
            </a:r>
          </a:p>
          <a:p>
            <a:pPr lvl="0"/>
            <a:r>
              <a:rPr lang="en-GB" sz="1200" b="1" kern="1200" dirty="0" smtClean="0">
                <a:solidFill>
                  <a:schemeClr val="tx1"/>
                </a:solidFill>
                <a:effectLst/>
                <a:latin typeface="+mn-lt"/>
                <a:ea typeface="+mn-ea"/>
                <a:cs typeface="+mn-cs"/>
              </a:rPr>
              <a:t>Orchestrate. </a:t>
            </a:r>
            <a:r>
              <a:rPr lang="en-GB" sz="1200" kern="1200" dirty="0" smtClean="0">
                <a:solidFill>
                  <a:schemeClr val="tx1"/>
                </a:solidFill>
                <a:effectLst/>
                <a:latin typeface="+mn-lt"/>
                <a:ea typeface="+mn-ea"/>
                <a:cs typeface="+mn-cs"/>
              </a:rPr>
              <a:t>As you sing your new words, and perhaps some children play the tune, choose a small group of children to provide a soft pulse underneath, just as Bizet does. This will keep everyone together.</a:t>
            </a:r>
            <a:endParaRPr lang="en-GB" sz="1400" kern="1200" dirty="0" smtClean="0">
              <a:solidFill>
                <a:schemeClr val="tx1"/>
              </a:solidFill>
              <a:effectLst/>
              <a:latin typeface="+mn-lt"/>
              <a:ea typeface="+mn-ea"/>
              <a:cs typeface="+mn-cs"/>
            </a:endParaRPr>
          </a:p>
          <a:p>
            <a:r>
              <a:rPr lang="en-GB" sz="1200" b="1"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r>
              <a:rPr lang="en-GB" sz="1200" b="1"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pPr lvl="0"/>
            <a:r>
              <a:rPr lang="en-GB" sz="1200" b="1" kern="1200" dirty="0" smtClean="0">
                <a:solidFill>
                  <a:schemeClr val="tx1"/>
                </a:solidFill>
                <a:effectLst/>
                <a:latin typeface="+mn-lt"/>
                <a:ea typeface="+mn-ea"/>
                <a:cs typeface="+mn-cs"/>
              </a:rPr>
              <a:t>Finally </a:t>
            </a:r>
            <a:r>
              <a:rPr lang="en-GB" sz="1200" kern="1200" dirty="0" smtClean="0">
                <a:solidFill>
                  <a:schemeClr val="tx1"/>
                </a:solidFill>
                <a:effectLst/>
                <a:latin typeface="+mn-lt"/>
                <a:ea typeface="+mn-ea"/>
                <a:cs typeface="+mn-cs"/>
              </a:rPr>
              <a:t>put your Toreador piece together. Just like in the real piece you should have two sections – </a:t>
            </a:r>
            <a:endParaRPr lang="en-GB" sz="1400" kern="1200" dirty="0" smtClean="0">
              <a:solidFill>
                <a:schemeClr val="tx1"/>
              </a:solidFill>
              <a:effectLst/>
              <a:latin typeface="+mn-lt"/>
              <a:ea typeface="+mn-ea"/>
              <a:cs typeface="+mn-cs"/>
            </a:endParaRPr>
          </a:p>
          <a:p>
            <a:pPr lvl="1"/>
            <a:r>
              <a:rPr lang="en-GB" sz="1200" kern="1200" dirty="0" smtClean="0">
                <a:solidFill>
                  <a:schemeClr val="tx1"/>
                </a:solidFill>
                <a:effectLst/>
                <a:latin typeface="+mn-lt"/>
                <a:ea typeface="+mn-ea"/>
                <a:cs typeface="+mn-cs"/>
              </a:rPr>
              <a:t>The ‘four-one’ rhythm and the ‘I’m the best there is’ rhythm with four dance moves</a:t>
            </a:r>
            <a:endParaRPr lang="en-GB" sz="1400" kern="1200" dirty="0" smtClean="0">
              <a:solidFill>
                <a:schemeClr val="tx1"/>
              </a:solidFill>
              <a:effectLst/>
              <a:latin typeface="+mn-lt"/>
              <a:ea typeface="+mn-ea"/>
              <a:cs typeface="+mn-cs"/>
            </a:endParaRPr>
          </a:p>
          <a:p>
            <a:pPr lvl="1"/>
            <a:r>
              <a:rPr lang="en-GB" sz="1200" kern="1200" dirty="0" smtClean="0">
                <a:solidFill>
                  <a:schemeClr val="tx1"/>
                </a:solidFill>
                <a:effectLst/>
                <a:latin typeface="+mn-lt"/>
                <a:ea typeface="+mn-ea"/>
                <a:cs typeface="+mn-cs"/>
              </a:rPr>
              <a:t>The ‘chorus’ – sung to the real tune with a pulse</a:t>
            </a:r>
            <a:endParaRPr lang="en-GB" sz="14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p>
          <a:p>
            <a:r>
              <a:rPr lang="en-GB" sz="1200" i="1" kern="1200" dirty="0" smtClean="0">
                <a:solidFill>
                  <a:schemeClr val="tx1"/>
                </a:solidFill>
                <a:effectLst/>
                <a:latin typeface="+mn-lt"/>
                <a:ea typeface="+mn-ea"/>
                <a:cs typeface="+mn-cs"/>
              </a:rPr>
              <a:t>All of this task will fit with the orchestral version</a:t>
            </a:r>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r>
              <a:rPr lang="en-GB" dirty="0" smtClean="0">
                <a:effectLst/>
              </a:rPr>
              <a:t> </a:t>
            </a:r>
            <a:r>
              <a:rPr lang="en-GB" sz="1100" kern="1200" dirty="0" smtClean="0">
                <a:solidFill>
                  <a:schemeClr val="tx1"/>
                </a:solidFill>
                <a:effectLst/>
                <a:latin typeface="+mn-lt"/>
                <a:ea typeface="+mn-ea"/>
                <a:cs typeface="+mn-cs"/>
              </a:rPr>
              <a:t> </a:t>
            </a:r>
            <a:endParaRPr lang="en-GB" sz="11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289F494-1822-9445-98EB-F7F0987FA13D}" type="slidenum">
              <a:rPr lang="en-US" smtClean="0"/>
              <a:t>23</a:t>
            </a:fld>
            <a:endParaRPr lang="en-US"/>
          </a:p>
        </p:txBody>
      </p:sp>
    </p:spTree>
    <p:extLst>
      <p:ext uri="{BB962C8B-B14F-4D97-AF65-F5344CB8AC3E}">
        <p14:creationId xmlns:p14="http://schemas.microsoft.com/office/powerpoint/2010/main" val="116012933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LESSON 5:</a:t>
            </a:r>
            <a:endParaRPr lang="en-GB" sz="1200" kern="1200" dirty="0" smtClean="0">
              <a:solidFill>
                <a:schemeClr val="tx1"/>
              </a:solidFill>
              <a:effectLst/>
              <a:latin typeface="+mn-lt"/>
              <a:ea typeface="+mn-ea"/>
              <a:cs typeface="+mn-cs"/>
            </a:endParaRPr>
          </a:p>
          <a:p>
            <a:pPr lvl="0" rtl="0"/>
            <a:r>
              <a:rPr lang="en-GB" sz="1200" b="1" kern="1200" dirty="0" smtClean="0">
                <a:solidFill>
                  <a:schemeClr val="tx1"/>
                </a:solidFill>
                <a:effectLst/>
                <a:latin typeface="+mn-lt"/>
                <a:ea typeface="+mn-ea"/>
                <a:cs typeface="+mn-cs"/>
              </a:rPr>
              <a:t>Warm-up. </a:t>
            </a:r>
            <a:r>
              <a:rPr lang="en-GB" sz="1200" kern="1200" dirty="0" smtClean="0">
                <a:solidFill>
                  <a:schemeClr val="tx1"/>
                </a:solidFill>
                <a:effectLst/>
                <a:latin typeface="+mn-lt"/>
                <a:ea typeface="+mn-ea"/>
                <a:cs typeface="+mn-cs"/>
              </a:rPr>
              <a:t>Begin in a circle again with a short focusing exercise such as passing the clap, and other sounds, around the circle. Explain that you are going to look at the other main character from Carmen, the Toreador called </a:t>
            </a:r>
            <a:r>
              <a:rPr lang="en-GB" sz="1200" kern="1200" dirty="0" err="1" smtClean="0">
                <a:solidFill>
                  <a:schemeClr val="tx1"/>
                </a:solidFill>
                <a:effectLst/>
                <a:latin typeface="+mn-lt"/>
                <a:ea typeface="+mn-ea"/>
                <a:cs typeface="+mn-cs"/>
              </a:rPr>
              <a:t>Escamillo</a:t>
            </a:r>
            <a:r>
              <a:rPr lang="en-GB" sz="1200" kern="1200" dirty="0" smtClean="0">
                <a:solidFill>
                  <a:schemeClr val="tx1"/>
                </a:solidFill>
                <a:effectLst/>
                <a:latin typeface="+mn-lt"/>
                <a:ea typeface="+mn-ea"/>
                <a:cs typeface="+mn-cs"/>
              </a:rPr>
              <a:t>.</a:t>
            </a:r>
          </a:p>
          <a:p>
            <a:r>
              <a:rPr lang="en-GB" sz="1200" kern="1200" dirty="0" smtClean="0">
                <a:solidFill>
                  <a:schemeClr val="tx1"/>
                </a:solidFill>
                <a:effectLst/>
                <a:latin typeface="+mn-lt"/>
                <a:ea typeface="+mn-ea"/>
                <a:cs typeface="+mn-cs"/>
              </a:rPr>
              <a:t> </a:t>
            </a:r>
          </a:p>
          <a:p>
            <a:endParaRPr lang="en-GB" sz="1200" kern="1200" dirty="0" smtClean="0">
              <a:solidFill>
                <a:schemeClr val="tx1"/>
              </a:solidFill>
              <a:effectLst/>
              <a:latin typeface="+mn-lt"/>
              <a:ea typeface="+mn-ea"/>
              <a:cs typeface="+mn-cs"/>
            </a:endParaRPr>
          </a:p>
          <a:p>
            <a:r>
              <a:rPr lang="en-GB" sz="1200" b="1" kern="1200" dirty="0" smtClean="0">
                <a:solidFill>
                  <a:schemeClr val="tx1"/>
                </a:solidFill>
                <a:effectLst/>
                <a:latin typeface="+mn-lt"/>
                <a:ea typeface="+mn-ea"/>
                <a:cs typeface="+mn-cs"/>
              </a:rPr>
              <a:t>Teach</a:t>
            </a:r>
            <a:r>
              <a:rPr lang="en-GB" sz="1200" kern="1200" dirty="0" smtClean="0">
                <a:solidFill>
                  <a:schemeClr val="tx1"/>
                </a:solidFill>
                <a:effectLst/>
                <a:latin typeface="+mn-lt"/>
                <a:ea typeface="+mn-ea"/>
                <a:cs typeface="+mn-cs"/>
              </a:rPr>
              <a:t> your class the simple rhythm.</a:t>
            </a:r>
            <a:r>
              <a:rPr lang="en-GB" sz="1200" kern="1200" baseline="0" dirty="0" smtClean="0">
                <a:solidFill>
                  <a:schemeClr val="tx1"/>
                </a:solidFill>
                <a:effectLst/>
                <a:latin typeface="+mn-lt"/>
                <a:ea typeface="+mn-ea"/>
                <a:cs typeface="+mn-cs"/>
              </a:rPr>
              <a:t> </a:t>
            </a:r>
            <a:r>
              <a:rPr lang="en-GB" sz="1200" kern="1200" dirty="0" smtClean="0">
                <a:solidFill>
                  <a:schemeClr val="tx1"/>
                </a:solidFill>
                <a:effectLst/>
                <a:latin typeface="+mn-lt"/>
                <a:ea typeface="+mn-ea"/>
                <a:cs typeface="+mn-cs"/>
              </a:rPr>
              <a:t>As before, start by just saying the words, then try on body percussion.</a:t>
            </a:r>
          </a:p>
          <a:p>
            <a:r>
              <a:rPr lang="en-GB" sz="1200" kern="1200" dirty="0" smtClean="0">
                <a:solidFill>
                  <a:schemeClr val="tx1"/>
                </a:solidFill>
                <a:effectLst/>
                <a:latin typeface="+mn-lt"/>
                <a:ea typeface="+mn-ea"/>
                <a:cs typeface="+mn-cs"/>
              </a:rPr>
              <a:t> </a:t>
            </a:r>
          </a:p>
          <a:p>
            <a:r>
              <a:rPr lang="en-GB" sz="1200" kern="1200" dirty="0" smtClean="0">
                <a:solidFill>
                  <a:schemeClr val="tx1"/>
                </a:solidFill>
                <a:effectLst/>
                <a:latin typeface="+mn-lt"/>
                <a:ea typeface="+mn-ea"/>
                <a:cs typeface="+mn-cs"/>
              </a:rPr>
              <a:t> </a:t>
            </a:r>
          </a:p>
          <a:p>
            <a:pPr lvl="0"/>
            <a:r>
              <a:rPr lang="en-GB" sz="1200" b="1" kern="1200" dirty="0" smtClean="0">
                <a:solidFill>
                  <a:schemeClr val="tx1"/>
                </a:solidFill>
                <a:effectLst/>
                <a:latin typeface="+mn-lt"/>
                <a:ea typeface="+mn-ea"/>
                <a:cs typeface="+mn-cs"/>
              </a:rPr>
              <a:t>Explain</a:t>
            </a:r>
            <a:r>
              <a:rPr lang="en-GB" sz="1200" kern="1200" dirty="0" smtClean="0">
                <a:solidFill>
                  <a:schemeClr val="tx1"/>
                </a:solidFill>
                <a:effectLst/>
                <a:latin typeface="+mn-lt"/>
                <a:ea typeface="+mn-ea"/>
                <a:cs typeface="+mn-cs"/>
              </a:rPr>
              <a:t> that the ‘one’ is strong and the ‘four’ is less strong. Can your children choose two unpitched instruments to play on these beats, one weak and one strong? When this is decided choose two children to play whilst everyone else continues on body percussion. Practise performing the pattern </a:t>
            </a:r>
            <a:r>
              <a:rPr lang="en-GB" sz="1200" u="sng" kern="1200" dirty="0" smtClean="0">
                <a:solidFill>
                  <a:schemeClr val="tx1"/>
                </a:solidFill>
                <a:effectLst/>
                <a:latin typeface="+mn-lt"/>
                <a:ea typeface="+mn-ea"/>
                <a:cs typeface="+mn-cs"/>
              </a:rPr>
              <a:t>four</a:t>
            </a:r>
            <a:r>
              <a:rPr lang="en-GB" sz="1200" kern="1200" dirty="0" smtClean="0">
                <a:solidFill>
                  <a:schemeClr val="tx1"/>
                </a:solidFill>
                <a:effectLst/>
                <a:latin typeface="+mn-lt"/>
                <a:ea typeface="+mn-ea"/>
                <a:cs typeface="+mn-cs"/>
              </a:rPr>
              <a:t> times and then stopping</a:t>
            </a:r>
            <a:endParaRPr lang="en-GB" sz="14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en-GB" sz="16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p>
          <a:p>
            <a:pPr lvl="0"/>
            <a:r>
              <a:rPr lang="en-GB" sz="1200" b="1" kern="1200" dirty="0" smtClean="0">
                <a:solidFill>
                  <a:schemeClr val="tx1"/>
                </a:solidFill>
                <a:effectLst/>
                <a:latin typeface="+mn-lt"/>
                <a:ea typeface="+mn-ea"/>
                <a:cs typeface="+mn-cs"/>
              </a:rPr>
              <a:t>Dance!</a:t>
            </a:r>
            <a:r>
              <a:rPr lang="en-GB" sz="1200" kern="1200" dirty="0" smtClean="0">
                <a:solidFill>
                  <a:schemeClr val="tx1"/>
                </a:solidFill>
                <a:effectLst/>
                <a:latin typeface="+mn-lt"/>
                <a:ea typeface="+mn-ea"/>
                <a:cs typeface="+mn-cs"/>
              </a:rPr>
              <a:t> To really get this pattern into their bodies, ask your children to invent four strong poses to strike on each ‘one’ beat. These poses should be inspired by the character of </a:t>
            </a:r>
            <a:r>
              <a:rPr lang="en-GB" sz="1200" kern="1200" dirty="0" err="1" smtClean="0">
                <a:solidFill>
                  <a:schemeClr val="tx1"/>
                </a:solidFill>
                <a:effectLst/>
                <a:latin typeface="+mn-lt"/>
                <a:ea typeface="+mn-ea"/>
                <a:cs typeface="+mn-cs"/>
              </a:rPr>
              <a:t>Escamillo</a:t>
            </a:r>
            <a:r>
              <a:rPr lang="en-GB" sz="1200" kern="1200" dirty="0" smtClean="0">
                <a:solidFill>
                  <a:schemeClr val="tx1"/>
                </a:solidFill>
                <a:effectLst/>
                <a:latin typeface="+mn-lt"/>
                <a:ea typeface="+mn-ea"/>
                <a:cs typeface="+mn-cs"/>
              </a:rPr>
              <a:t> – i.e. how does he stand, gesture, move? They can then strike these poses as your percussionists play or even try them out as the opening of the recording plays</a:t>
            </a:r>
            <a:endParaRPr lang="en-GB" sz="14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p>
          <a:p>
            <a:pPr lvl="0"/>
            <a:r>
              <a:rPr lang="en-GB" sz="1200" b="1" kern="1200" dirty="0" smtClean="0">
                <a:solidFill>
                  <a:schemeClr val="tx1"/>
                </a:solidFill>
                <a:effectLst/>
                <a:latin typeface="+mn-lt"/>
                <a:ea typeface="+mn-ea"/>
                <a:cs typeface="+mn-cs"/>
              </a:rPr>
              <a:t>Next, teach </a:t>
            </a:r>
            <a:r>
              <a:rPr lang="en-GB" sz="1200" kern="1200" dirty="0" smtClean="0">
                <a:solidFill>
                  <a:schemeClr val="tx1"/>
                </a:solidFill>
                <a:effectLst/>
                <a:latin typeface="+mn-lt"/>
                <a:ea typeface="+mn-ea"/>
                <a:cs typeface="+mn-cs"/>
              </a:rPr>
              <a:t>the rhythm, using the same method (words, body percussion, instruments). Ask your children to find an unpitched percussion instrument to play this. It must be able to play short, ‘dry’ sounds (not long ‘splashy’ sounds like a cymbal). A woodblock or guiro would be perfect as would Bizet’s choice of tambourine and castanets</a:t>
            </a:r>
            <a:endParaRPr lang="en-GB" sz="14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endParaRPr lang="en-GB" sz="1400" kern="1200" dirty="0" smtClean="0">
              <a:solidFill>
                <a:schemeClr val="tx1"/>
              </a:solidFill>
              <a:effectLst/>
              <a:latin typeface="+mn-lt"/>
              <a:ea typeface="+mn-ea"/>
              <a:cs typeface="+mn-cs"/>
            </a:endParaRPr>
          </a:p>
          <a:p>
            <a:r>
              <a:rPr lang="en-GB" sz="1200" b="1" kern="1200" dirty="0" smtClean="0">
                <a:solidFill>
                  <a:schemeClr val="tx1"/>
                </a:solidFill>
                <a:effectLst/>
                <a:latin typeface="+mn-lt"/>
                <a:ea typeface="+mn-ea"/>
                <a:cs typeface="+mn-cs"/>
              </a:rPr>
              <a:t> </a:t>
            </a:r>
            <a:endParaRPr lang="en-GB" sz="1400" kern="1200" dirty="0" smtClean="0">
              <a:solidFill>
                <a:schemeClr val="tx1"/>
              </a:solidFill>
              <a:effectLst/>
              <a:latin typeface="+mn-lt"/>
              <a:ea typeface="+mn-ea"/>
              <a:cs typeface="+mn-cs"/>
            </a:endParaRPr>
          </a:p>
          <a:p>
            <a:pPr lvl="0"/>
            <a:r>
              <a:rPr lang="en-GB" sz="1200" b="1" kern="1200" dirty="0" smtClean="0">
                <a:solidFill>
                  <a:schemeClr val="tx1"/>
                </a:solidFill>
                <a:effectLst/>
                <a:latin typeface="+mn-lt"/>
                <a:ea typeface="+mn-ea"/>
                <a:cs typeface="+mn-cs"/>
              </a:rPr>
              <a:t>Choose </a:t>
            </a:r>
            <a:r>
              <a:rPr lang="en-GB" sz="1200" kern="1200" dirty="0" smtClean="0">
                <a:solidFill>
                  <a:schemeClr val="tx1"/>
                </a:solidFill>
                <a:effectLst/>
                <a:latin typeface="+mn-lt"/>
                <a:ea typeface="+mn-ea"/>
                <a:cs typeface="+mn-cs"/>
              </a:rPr>
              <a:t>a small group of children to add this rhythm to the ‘four, one’ and encourage the rest of the class to perform their </a:t>
            </a:r>
            <a:r>
              <a:rPr lang="en-GB" sz="1200" kern="1200" dirty="0" err="1" smtClean="0">
                <a:solidFill>
                  <a:schemeClr val="tx1"/>
                </a:solidFill>
                <a:effectLst/>
                <a:latin typeface="+mn-lt"/>
                <a:ea typeface="+mn-ea"/>
                <a:cs typeface="+mn-cs"/>
              </a:rPr>
              <a:t>Escamillo</a:t>
            </a:r>
            <a:r>
              <a:rPr lang="en-GB" sz="1200" kern="1200" dirty="0" smtClean="0">
                <a:solidFill>
                  <a:schemeClr val="tx1"/>
                </a:solidFill>
                <a:effectLst/>
                <a:latin typeface="+mn-lt"/>
                <a:ea typeface="+mn-ea"/>
                <a:cs typeface="+mn-cs"/>
              </a:rPr>
              <a:t> poses at the same time. You can keep rotating the roles so that everyone gets to have a go at playing the instruments and dancing</a:t>
            </a:r>
            <a:endParaRPr lang="en-GB" sz="14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endParaRPr lang="en-GB" sz="1400" kern="1200" dirty="0" smtClean="0">
              <a:solidFill>
                <a:schemeClr val="tx1"/>
              </a:solidFill>
              <a:effectLst/>
              <a:latin typeface="+mn-lt"/>
              <a:ea typeface="+mn-ea"/>
              <a:cs typeface="+mn-cs"/>
            </a:endParaRPr>
          </a:p>
          <a:p>
            <a:r>
              <a:rPr lang="en-GB" sz="1200" b="1"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pPr lvl="0"/>
            <a:r>
              <a:rPr lang="en-GB" sz="1200" b="1" kern="1200" dirty="0" smtClean="0">
                <a:solidFill>
                  <a:schemeClr val="tx1"/>
                </a:solidFill>
                <a:effectLst/>
                <a:latin typeface="+mn-lt"/>
                <a:ea typeface="+mn-ea"/>
                <a:cs typeface="+mn-cs"/>
              </a:rPr>
              <a:t>Melody</a:t>
            </a:r>
            <a:r>
              <a:rPr lang="en-GB" sz="1200" kern="1200" dirty="0" smtClean="0">
                <a:solidFill>
                  <a:schemeClr val="tx1"/>
                </a:solidFill>
                <a:effectLst/>
                <a:latin typeface="+mn-lt"/>
                <a:ea typeface="+mn-ea"/>
                <a:cs typeface="+mn-cs"/>
              </a:rPr>
              <a:t>. Explain that the Toreador’s Song is usually sung! In the version you’ve been listening to there has been no singing and therefore no words. It’s time to write some! If you can’t read music don’t worry, just use the online orchestral performance. Start at 1’20. (The version below is the same key so you could even play along!)</a:t>
            </a:r>
          </a:p>
          <a:p>
            <a:r>
              <a:rPr lang="en-GB" sz="1200" kern="1200" dirty="0" smtClean="0">
                <a:solidFill>
                  <a:schemeClr val="tx1"/>
                </a:solidFill>
                <a:effectLst/>
                <a:latin typeface="+mn-lt"/>
                <a:ea typeface="+mn-ea"/>
                <a:cs typeface="+mn-cs"/>
              </a:rPr>
              <a:t> </a:t>
            </a:r>
          </a:p>
          <a:p>
            <a:r>
              <a:rPr lang="en-GB" sz="1200" kern="1200" dirty="0" smtClean="0">
                <a:solidFill>
                  <a:schemeClr val="tx1"/>
                </a:solidFill>
                <a:effectLst/>
                <a:latin typeface="+mn-lt"/>
                <a:ea typeface="+mn-ea"/>
                <a:cs typeface="+mn-cs"/>
              </a:rPr>
              <a:t> </a:t>
            </a:r>
          </a:p>
          <a:p>
            <a:r>
              <a:rPr lang="en-GB" sz="1200" b="1" kern="1200" dirty="0" smtClean="0">
                <a:solidFill>
                  <a:schemeClr val="tx1"/>
                </a:solidFill>
                <a:effectLst/>
                <a:latin typeface="+mn-lt"/>
                <a:ea typeface="+mn-ea"/>
                <a:cs typeface="+mn-cs"/>
              </a:rPr>
              <a:t>Challenge your children</a:t>
            </a:r>
            <a:r>
              <a:rPr lang="en-GB" sz="1200" kern="1200" dirty="0" smtClean="0">
                <a:solidFill>
                  <a:schemeClr val="tx1"/>
                </a:solidFill>
                <a:effectLst/>
                <a:latin typeface="+mn-lt"/>
                <a:ea typeface="+mn-ea"/>
                <a:cs typeface="+mn-cs"/>
              </a:rPr>
              <a:t>, perhaps working in teams, to create new words for this melody. Here are some helpful rules –</a:t>
            </a:r>
          </a:p>
          <a:p>
            <a:pPr lvl="0"/>
            <a:r>
              <a:rPr lang="en-GB" sz="1200" kern="1200" dirty="0" smtClean="0">
                <a:solidFill>
                  <a:schemeClr val="tx1"/>
                </a:solidFill>
                <a:effectLst/>
                <a:latin typeface="+mn-lt"/>
                <a:ea typeface="+mn-ea"/>
                <a:cs typeface="+mn-cs"/>
              </a:rPr>
              <a:t>Think carefully about </a:t>
            </a:r>
            <a:r>
              <a:rPr lang="en-GB" sz="1200" u="sng" kern="1200" dirty="0" smtClean="0">
                <a:solidFill>
                  <a:schemeClr val="tx1"/>
                </a:solidFill>
                <a:effectLst/>
                <a:latin typeface="+mn-lt"/>
                <a:ea typeface="+mn-ea"/>
                <a:cs typeface="+mn-cs"/>
              </a:rPr>
              <a:t>syllables</a:t>
            </a:r>
            <a:r>
              <a:rPr lang="en-GB" sz="1200" kern="1200" dirty="0" smtClean="0">
                <a:solidFill>
                  <a:schemeClr val="tx1"/>
                </a:solidFill>
                <a:effectLst/>
                <a:latin typeface="+mn-lt"/>
                <a:ea typeface="+mn-ea"/>
                <a:cs typeface="+mn-cs"/>
              </a:rPr>
              <a:t>. Ideally you need one syllable for each note so count the notes and syllables for each line as you work through</a:t>
            </a:r>
          </a:p>
          <a:p>
            <a:pPr lvl="0"/>
            <a:r>
              <a:rPr lang="en-GB" sz="1200" u="sng" kern="1200" dirty="0" smtClean="0">
                <a:solidFill>
                  <a:schemeClr val="tx1"/>
                </a:solidFill>
                <a:effectLst/>
                <a:latin typeface="+mn-lt"/>
                <a:ea typeface="+mn-ea"/>
                <a:cs typeface="+mn-cs"/>
              </a:rPr>
              <a:t>Stress</a:t>
            </a:r>
            <a:r>
              <a:rPr lang="en-GB" sz="1200" kern="1200" dirty="0" smtClean="0">
                <a:solidFill>
                  <a:schemeClr val="tx1"/>
                </a:solidFill>
                <a:effectLst/>
                <a:latin typeface="+mn-lt"/>
                <a:ea typeface="+mn-ea"/>
                <a:cs typeface="+mn-cs"/>
              </a:rPr>
              <a:t> – make sure your words are aligned correctly so that the strong bit of each word is on a strong note.</a:t>
            </a:r>
          </a:p>
          <a:p>
            <a:r>
              <a:rPr lang="en-GB" sz="1200" kern="1200" dirty="0" smtClean="0">
                <a:solidFill>
                  <a:schemeClr val="tx1"/>
                </a:solidFill>
                <a:effectLst/>
                <a:latin typeface="+mn-lt"/>
                <a:ea typeface="+mn-ea"/>
                <a:cs typeface="+mn-cs"/>
              </a:rPr>
              <a:t> </a:t>
            </a:r>
          </a:p>
          <a:p>
            <a:r>
              <a:rPr lang="en-GB" sz="1200" kern="1200" dirty="0" smtClean="0">
                <a:solidFill>
                  <a:schemeClr val="tx1"/>
                </a:solidFill>
                <a:effectLst/>
                <a:latin typeface="+mn-lt"/>
                <a:ea typeface="+mn-ea"/>
                <a:cs typeface="+mn-cs"/>
              </a:rPr>
              <a:t>Bizet demonstrates these rules for us; the first four notes of his tune perfectly match the stresses and syllables of ‘Tor-e-a-</a:t>
            </a:r>
            <a:r>
              <a:rPr lang="en-GB" sz="1200" kern="1200" dirty="0" err="1" smtClean="0">
                <a:solidFill>
                  <a:schemeClr val="tx1"/>
                </a:solidFill>
                <a:effectLst/>
                <a:latin typeface="+mn-lt"/>
                <a:ea typeface="+mn-ea"/>
                <a:cs typeface="+mn-cs"/>
              </a:rPr>
              <a:t>dor</a:t>
            </a:r>
            <a:r>
              <a:rPr lang="en-GB" sz="1200" kern="1200" dirty="0" smtClean="0">
                <a:solidFill>
                  <a:schemeClr val="tx1"/>
                </a:solidFill>
                <a:effectLst/>
                <a:latin typeface="+mn-lt"/>
                <a:ea typeface="+mn-ea"/>
                <a:cs typeface="+mn-cs"/>
              </a:rPr>
              <a:t>’ (above)</a:t>
            </a:r>
          </a:p>
          <a:p>
            <a:r>
              <a:rPr lang="en-GB" sz="1200" kern="1200" dirty="0" smtClean="0">
                <a:solidFill>
                  <a:schemeClr val="tx1"/>
                </a:solidFill>
                <a:effectLst/>
                <a:latin typeface="+mn-lt"/>
                <a:ea typeface="+mn-ea"/>
                <a:cs typeface="+mn-cs"/>
              </a:rPr>
              <a:t> </a:t>
            </a:r>
          </a:p>
          <a:p>
            <a:r>
              <a:rPr lang="en-GB" sz="1200" kern="1200" dirty="0" smtClean="0">
                <a:solidFill>
                  <a:schemeClr val="tx1"/>
                </a:solidFill>
                <a:effectLst/>
                <a:latin typeface="+mn-lt"/>
                <a:ea typeface="+mn-ea"/>
                <a:cs typeface="+mn-cs"/>
              </a:rPr>
              <a:t>If you have children who are learning instruments, encourage them to play the tune. </a:t>
            </a:r>
          </a:p>
          <a:p>
            <a:r>
              <a:rPr lang="en-GB" sz="1200" kern="1200" dirty="0" smtClean="0">
                <a:solidFill>
                  <a:schemeClr val="tx1"/>
                </a:solidFill>
                <a:effectLst/>
                <a:latin typeface="+mn-lt"/>
                <a:ea typeface="+mn-ea"/>
                <a:cs typeface="+mn-cs"/>
              </a:rPr>
              <a:t> </a:t>
            </a:r>
          </a:p>
          <a:p>
            <a:r>
              <a:rPr lang="en-GB" sz="1200" kern="1200" dirty="0" smtClean="0">
                <a:solidFill>
                  <a:schemeClr val="tx1"/>
                </a:solidFill>
                <a:effectLst/>
                <a:latin typeface="+mn-lt"/>
                <a:ea typeface="+mn-ea"/>
                <a:cs typeface="+mn-cs"/>
              </a:rPr>
              <a:t> </a:t>
            </a:r>
          </a:p>
          <a:p>
            <a:pPr lvl="0"/>
            <a:r>
              <a:rPr lang="en-GB" sz="1200" b="1" kern="1200" dirty="0" smtClean="0">
                <a:solidFill>
                  <a:schemeClr val="tx1"/>
                </a:solidFill>
                <a:effectLst/>
                <a:latin typeface="+mn-lt"/>
                <a:ea typeface="+mn-ea"/>
                <a:cs typeface="+mn-cs"/>
              </a:rPr>
              <a:t>Orchestrate. </a:t>
            </a:r>
            <a:r>
              <a:rPr lang="en-GB" sz="1200" kern="1200" dirty="0" smtClean="0">
                <a:solidFill>
                  <a:schemeClr val="tx1"/>
                </a:solidFill>
                <a:effectLst/>
                <a:latin typeface="+mn-lt"/>
                <a:ea typeface="+mn-ea"/>
                <a:cs typeface="+mn-cs"/>
              </a:rPr>
              <a:t>As you sing your new words, and perhaps some children play the tune, choose a small group of children to provide a soft pulse underneath, just as Bizet does. This will keep everyone together.</a:t>
            </a:r>
            <a:endParaRPr lang="en-GB" sz="1400" kern="1200" dirty="0" smtClean="0">
              <a:solidFill>
                <a:schemeClr val="tx1"/>
              </a:solidFill>
              <a:effectLst/>
              <a:latin typeface="+mn-lt"/>
              <a:ea typeface="+mn-ea"/>
              <a:cs typeface="+mn-cs"/>
            </a:endParaRPr>
          </a:p>
          <a:p>
            <a:r>
              <a:rPr lang="en-GB" sz="1200" b="1"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r>
              <a:rPr lang="en-GB" sz="1200" b="1"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pPr lvl="0"/>
            <a:r>
              <a:rPr lang="en-GB" sz="1200" b="1" kern="1200" dirty="0" smtClean="0">
                <a:solidFill>
                  <a:schemeClr val="tx1"/>
                </a:solidFill>
                <a:effectLst/>
                <a:latin typeface="+mn-lt"/>
                <a:ea typeface="+mn-ea"/>
                <a:cs typeface="+mn-cs"/>
              </a:rPr>
              <a:t>Finally </a:t>
            </a:r>
            <a:r>
              <a:rPr lang="en-GB" sz="1200" kern="1200" dirty="0" smtClean="0">
                <a:solidFill>
                  <a:schemeClr val="tx1"/>
                </a:solidFill>
                <a:effectLst/>
                <a:latin typeface="+mn-lt"/>
                <a:ea typeface="+mn-ea"/>
                <a:cs typeface="+mn-cs"/>
              </a:rPr>
              <a:t>put your Toreador piece together. Just like in the real piece you should have two sections – </a:t>
            </a:r>
            <a:endParaRPr lang="en-GB" sz="1400" kern="1200" dirty="0" smtClean="0">
              <a:solidFill>
                <a:schemeClr val="tx1"/>
              </a:solidFill>
              <a:effectLst/>
              <a:latin typeface="+mn-lt"/>
              <a:ea typeface="+mn-ea"/>
              <a:cs typeface="+mn-cs"/>
            </a:endParaRPr>
          </a:p>
          <a:p>
            <a:pPr lvl="1"/>
            <a:r>
              <a:rPr lang="en-GB" sz="1200" kern="1200" dirty="0" smtClean="0">
                <a:solidFill>
                  <a:schemeClr val="tx1"/>
                </a:solidFill>
                <a:effectLst/>
                <a:latin typeface="+mn-lt"/>
                <a:ea typeface="+mn-ea"/>
                <a:cs typeface="+mn-cs"/>
              </a:rPr>
              <a:t>The ‘four-one’ rhythm and the ‘I’m the best there is’ rhythm with four dance moves</a:t>
            </a:r>
            <a:endParaRPr lang="en-GB" sz="1400" kern="1200" dirty="0" smtClean="0">
              <a:solidFill>
                <a:schemeClr val="tx1"/>
              </a:solidFill>
              <a:effectLst/>
              <a:latin typeface="+mn-lt"/>
              <a:ea typeface="+mn-ea"/>
              <a:cs typeface="+mn-cs"/>
            </a:endParaRPr>
          </a:p>
          <a:p>
            <a:pPr lvl="1"/>
            <a:r>
              <a:rPr lang="en-GB" sz="1200" kern="1200" dirty="0" smtClean="0">
                <a:solidFill>
                  <a:schemeClr val="tx1"/>
                </a:solidFill>
                <a:effectLst/>
                <a:latin typeface="+mn-lt"/>
                <a:ea typeface="+mn-ea"/>
                <a:cs typeface="+mn-cs"/>
              </a:rPr>
              <a:t>The ‘chorus’ – sung to the real tune with a pulse</a:t>
            </a:r>
            <a:endParaRPr lang="en-GB" sz="14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p>
          <a:p>
            <a:r>
              <a:rPr lang="en-GB" sz="1200" i="1" kern="1200" dirty="0" smtClean="0">
                <a:solidFill>
                  <a:schemeClr val="tx1"/>
                </a:solidFill>
                <a:effectLst/>
                <a:latin typeface="+mn-lt"/>
                <a:ea typeface="+mn-ea"/>
                <a:cs typeface="+mn-cs"/>
              </a:rPr>
              <a:t>All of this task will fit with the orchestral version</a:t>
            </a:r>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r>
              <a:rPr lang="en-GB" dirty="0" smtClean="0">
                <a:effectLst/>
              </a:rPr>
              <a:t> </a:t>
            </a:r>
            <a:r>
              <a:rPr lang="en-GB" sz="1100" kern="1200" dirty="0" smtClean="0">
                <a:solidFill>
                  <a:schemeClr val="tx1"/>
                </a:solidFill>
                <a:effectLst/>
                <a:latin typeface="+mn-lt"/>
                <a:ea typeface="+mn-ea"/>
                <a:cs typeface="+mn-cs"/>
              </a:rPr>
              <a:t> </a:t>
            </a:r>
            <a:endParaRPr lang="en-GB" sz="11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289F494-1822-9445-98EB-F7F0987FA13D}" type="slidenum">
              <a:rPr lang="en-US" smtClean="0"/>
              <a:t>24</a:t>
            </a:fld>
            <a:endParaRPr lang="en-US"/>
          </a:p>
        </p:txBody>
      </p:sp>
    </p:spTree>
    <p:extLst>
      <p:ext uri="{BB962C8B-B14F-4D97-AF65-F5344CB8AC3E}">
        <p14:creationId xmlns:p14="http://schemas.microsoft.com/office/powerpoint/2010/main" val="116012933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LESSON 5:</a:t>
            </a:r>
            <a:endParaRPr lang="en-GB" sz="1200" kern="1200" dirty="0" smtClean="0">
              <a:solidFill>
                <a:schemeClr val="tx1"/>
              </a:solidFill>
              <a:effectLst/>
              <a:latin typeface="+mn-lt"/>
              <a:ea typeface="+mn-ea"/>
              <a:cs typeface="+mn-cs"/>
            </a:endParaRPr>
          </a:p>
          <a:p>
            <a:pPr lvl="0" rtl="0"/>
            <a:r>
              <a:rPr lang="en-GB" sz="1200" b="1" kern="1200" dirty="0" smtClean="0">
                <a:solidFill>
                  <a:schemeClr val="tx1"/>
                </a:solidFill>
                <a:effectLst/>
                <a:latin typeface="+mn-lt"/>
                <a:ea typeface="+mn-ea"/>
                <a:cs typeface="+mn-cs"/>
              </a:rPr>
              <a:t>Warm-up. </a:t>
            </a:r>
            <a:r>
              <a:rPr lang="en-GB" sz="1200" kern="1200" dirty="0" smtClean="0">
                <a:solidFill>
                  <a:schemeClr val="tx1"/>
                </a:solidFill>
                <a:effectLst/>
                <a:latin typeface="+mn-lt"/>
                <a:ea typeface="+mn-ea"/>
                <a:cs typeface="+mn-cs"/>
              </a:rPr>
              <a:t>Begin in a circle again with a short focusing exercise such as passing the clap, and other sounds, around the circle. Explain that you are going to look at the other main character from Carmen, the Toreador called </a:t>
            </a:r>
            <a:r>
              <a:rPr lang="en-GB" sz="1200" kern="1200" dirty="0" err="1" smtClean="0">
                <a:solidFill>
                  <a:schemeClr val="tx1"/>
                </a:solidFill>
                <a:effectLst/>
                <a:latin typeface="+mn-lt"/>
                <a:ea typeface="+mn-ea"/>
                <a:cs typeface="+mn-cs"/>
              </a:rPr>
              <a:t>Escamillo</a:t>
            </a:r>
            <a:r>
              <a:rPr lang="en-GB" sz="1200" kern="1200" dirty="0" smtClean="0">
                <a:solidFill>
                  <a:schemeClr val="tx1"/>
                </a:solidFill>
                <a:effectLst/>
                <a:latin typeface="+mn-lt"/>
                <a:ea typeface="+mn-ea"/>
                <a:cs typeface="+mn-cs"/>
              </a:rPr>
              <a:t>.</a:t>
            </a:r>
          </a:p>
          <a:p>
            <a:r>
              <a:rPr lang="en-GB" sz="1200" kern="1200" dirty="0" smtClean="0">
                <a:solidFill>
                  <a:schemeClr val="tx1"/>
                </a:solidFill>
                <a:effectLst/>
                <a:latin typeface="+mn-lt"/>
                <a:ea typeface="+mn-ea"/>
                <a:cs typeface="+mn-cs"/>
              </a:rPr>
              <a:t> </a:t>
            </a:r>
          </a:p>
          <a:p>
            <a:endParaRPr lang="en-GB" sz="1200" kern="1200" dirty="0" smtClean="0">
              <a:solidFill>
                <a:schemeClr val="tx1"/>
              </a:solidFill>
              <a:effectLst/>
              <a:latin typeface="+mn-lt"/>
              <a:ea typeface="+mn-ea"/>
              <a:cs typeface="+mn-cs"/>
            </a:endParaRPr>
          </a:p>
          <a:p>
            <a:r>
              <a:rPr lang="en-GB" sz="1200" b="1" kern="1200" dirty="0" smtClean="0">
                <a:solidFill>
                  <a:schemeClr val="tx1"/>
                </a:solidFill>
                <a:effectLst/>
                <a:latin typeface="+mn-lt"/>
                <a:ea typeface="+mn-ea"/>
                <a:cs typeface="+mn-cs"/>
              </a:rPr>
              <a:t>Teach</a:t>
            </a:r>
            <a:r>
              <a:rPr lang="en-GB" sz="1200" kern="1200" dirty="0" smtClean="0">
                <a:solidFill>
                  <a:schemeClr val="tx1"/>
                </a:solidFill>
                <a:effectLst/>
                <a:latin typeface="+mn-lt"/>
                <a:ea typeface="+mn-ea"/>
                <a:cs typeface="+mn-cs"/>
              </a:rPr>
              <a:t> your class the simple rhythm.</a:t>
            </a:r>
            <a:r>
              <a:rPr lang="en-GB" sz="1200" kern="1200" baseline="0" dirty="0" smtClean="0">
                <a:solidFill>
                  <a:schemeClr val="tx1"/>
                </a:solidFill>
                <a:effectLst/>
                <a:latin typeface="+mn-lt"/>
                <a:ea typeface="+mn-ea"/>
                <a:cs typeface="+mn-cs"/>
              </a:rPr>
              <a:t> </a:t>
            </a:r>
            <a:r>
              <a:rPr lang="en-GB" sz="1200" kern="1200" dirty="0" smtClean="0">
                <a:solidFill>
                  <a:schemeClr val="tx1"/>
                </a:solidFill>
                <a:effectLst/>
                <a:latin typeface="+mn-lt"/>
                <a:ea typeface="+mn-ea"/>
                <a:cs typeface="+mn-cs"/>
              </a:rPr>
              <a:t>As before, start by just saying the words, then try on body percussion.</a:t>
            </a:r>
          </a:p>
          <a:p>
            <a:r>
              <a:rPr lang="en-GB" sz="1200" kern="1200" dirty="0" smtClean="0">
                <a:solidFill>
                  <a:schemeClr val="tx1"/>
                </a:solidFill>
                <a:effectLst/>
                <a:latin typeface="+mn-lt"/>
                <a:ea typeface="+mn-ea"/>
                <a:cs typeface="+mn-cs"/>
              </a:rPr>
              <a:t> </a:t>
            </a:r>
          </a:p>
          <a:p>
            <a:r>
              <a:rPr lang="en-GB" sz="1200" kern="1200" dirty="0" smtClean="0">
                <a:solidFill>
                  <a:schemeClr val="tx1"/>
                </a:solidFill>
                <a:effectLst/>
                <a:latin typeface="+mn-lt"/>
                <a:ea typeface="+mn-ea"/>
                <a:cs typeface="+mn-cs"/>
              </a:rPr>
              <a:t> </a:t>
            </a:r>
          </a:p>
          <a:p>
            <a:pPr lvl="0"/>
            <a:r>
              <a:rPr lang="en-GB" sz="1200" b="1" kern="1200" dirty="0" smtClean="0">
                <a:solidFill>
                  <a:schemeClr val="tx1"/>
                </a:solidFill>
                <a:effectLst/>
                <a:latin typeface="+mn-lt"/>
                <a:ea typeface="+mn-ea"/>
                <a:cs typeface="+mn-cs"/>
              </a:rPr>
              <a:t>Explain</a:t>
            </a:r>
            <a:r>
              <a:rPr lang="en-GB" sz="1200" kern="1200" dirty="0" smtClean="0">
                <a:solidFill>
                  <a:schemeClr val="tx1"/>
                </a:solidFill>
                <a:effectLst/>
                <a:latin typeface="+mn-lt"/>
                <a:ea typeface="+mn-ea"/>
                <a:cs typeface="+mn-cs"/>
              </a:rPr>
              <a:t> that the ‘one’ is strong and the ‘four’ is less strong. Can your children choose two unpitched instruments to play on these beats, one weak and one strong? When this is decided choose two children to play whilst everyone else continues on body percussion. Practise performing the pattern </a:t>
            </a:r>
            <a:r>
              <a:rPr lang="en-GB" sz="1200" u="sng" kern="1200" dirty="0" smtClean="0">
                <a:solidFill>
                  <a:schemeClr val="tx1"/>
                </a:solidFill>
                <a:effectLst/>
                <a:latin typeface="+mn-lt"/>
                <a:ea typeface="+mn-ea"/>
                <a:cs typeface="+mn-cs"/>
              </a:rPr>
              <a:t>four</a:t>
            </a:r>
            <a:r>
              <a:rPr lang="en-GB" sz="1200" kern="1200" dirty="0" smtClean="0">
                <a:solidFill>
                  <a:schemeClr val="tx1"/>
                </a:solidFill>
                <a:effectLst/>
                <a:latin typeface="+mn-lt"/>
                <a:ea typeface="+mn-ea"/>
                <a:cs typeface="+mn-cs"/>
              </a:rPr>
              <a:t> times and then stopping</a:t>
            </a:r>
            <a:endParaRPr lang="en-GB" sz="14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en-GB" sz="16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p>
          <a:p>
            <a:pPr lvl="0"/>
            <a:r>
              <a:rPr lang="en-GB" sz="1200" b="1" kern="1200" dirty="0" smtClean="0">
                <a:solidFill>
                  <a:schemeClr val="tx1"/>
                </a:solidFill>
                <a:effectLst/>
                <a:latin typeface="+mn-lt"/>
                <a:ea typeface="+mn-ea"/>
                <a:cs typeface="+mn-cs"/>
              </a:rPr>
              <a:t>Dance!</a:t>
            </a:r>
            <a:r>
              <a:rPr lang="en-GB" sz="1200" kern="1200" dirty="0" smtClean="0">
                <a:solidFill>
                  <a:schemeClr val="tx1"/>
                </a:solidFill>
                <a:effectLst/>
                <a:latin typeface="+mn-lt"/>
                <a:ea typeface="+mn-ea"/>
                <a:cs typeface="+mn-cs"/>
              </a:rPr>
              <a:t> To really get this pattern into their bodies, ask your children to invent four strong poses to strike on each ‘one’ beat. These poses should be inspired by the character of </a:t>
            </a:r>
            <a:r>
              <a:rPr lang="en-GB" sz="1200" kern="1200" dirty="0" err="1" smtClean="0">
                <a:solidFill>
                  <a:schemeClr val="tx1"/>
                </a:solidFill>
                <a:effectLst/>
                <a:latin typeface="+mn-lt"/>
                <a:ea typeface="+mn-ea"/>
                <a:cs typeface="+mn-cs"/>
              </a:rPr>
              <a:t>Escamillo</a:t>
            </a:r>
            <a:r>
              <a:rPr lang="en-GB" sz="1200" kern="1200" dirty="0" smtClean="0">
                <a:solidFill>
                  <a:schemeClr val="tx1"/>
                </a:solidFill>
                <a:effectLst/>
                <a:latin typeface="+mn-lt"/>
                <a:ea typeface="+mn-ea"/>
                <a:cs typeface="+mn-cs"/>
              </a:rPr>
              <a:t> – i.e. how does he stand, gesture, move? They can then strike these poses as your percussionists play or even try them out as the opening of the recording plays</a:t>
            </a:r>
            <a:endParaRPr lang="en-GB" sz="14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p>
          <a:p>
            <a:pPr lvl="0"/>
            <a:r>
              <a:rPr lang="en-GB" sz="1200" b="1" kern="1200" dirty="0" smtClean="0">
                <a:solidFill>
                  <a:schemeClr val="tx1"/>
                </a:solidFill>
                <a:effectLst/>
                <a:latin typeface="+mn-lt"/>
                <a:ea typeface="+mn-ea"/>
                <a:cs typeface="+mn-cs"/>
              </a:rPr>
              <a:t>Next, teach </a:t>
            </a:r>
            <a:r>
              <a:rPr lang="en-GB" sz="1200" kern="1200" dirty="0" smtClean="0">
                <a:solidFill>
                  <a:schemeClr val="tx1"/>
                </a:solidFill>
                <a:effectLst/>
                <a:latin typeface="+mn-lt"/>
                <a:ea typeface="+mn-ea"/>
                <a:cs typeface="+mn-cs"/>
              </a:rPr>
              <a:t>the rhythm, using the same method (words, body percussion, instruments). Ask your children to find an unpitched percussion instrument to play this. It must be able to play short, ‘dry’ sounds (not long ‘splashy’ sounds like a cymbal). A woodblock or guiro would be perfect as would Bizet’s choice of tambourine and castanets</a:t>
            </a:r>
            <a:endParaRPr lang="en-GB" sz="14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endParaRPr lang="en-GB" sz="1400" kern="1200" dirty="0" smtClean="0">
              <a:solidFill>
                <a:schemeClr val="tx1"/>
              </a:solidFill>
              <a:effectLst/>
              <a:latin typeface="+mn-lt"/>
              <a:ea typeface="+mn-ea"/>
              <a:cs typeface="+mn-cs"/>
            </a:endParaRPr>
          </a:p>
          <a:p>
            <a:r>
              <a:rPr lang="en-GB" sz="1200" b="1" kern="1200" dirty="0" smtClean="0">
                <a:solidFill>
                  <a:schemeClr val="tx1"/>
                </a:solidFill>
                <a:effectLst/>
                <a:latin typeface="+mn-lt"/>
                <a:ea typeface="+mn-ea"/>
                <a:cs typeface="+mn-cs"/>
              </a:rPr>
              <a:t> </a:t>
            </a:r>
            <a:endParaRPr lang="en-GB" sz="1400" kern="1200" dirty="0" smtClean="0">
              <a:solidFill>
                <a:schemeClr val="tx1"/>
              </a:solidFill>
              <a:effectLst/>
              <a:latin typeface="+mn-lt"/>
              <a:ea typeface="+mn-ea"/>
              <a:cs typeface="+mn-cs"/>
            </a:endParaRPr>
          </a:p>
          <a:p>
            <a:pPr lvl="0"/>
            <a:r>
              <a:rPr lang="en-GB" sz="1200" b="1" kern="1200" dirty="0" smtClean="0">
                <a:solidFill>
                  <a:schemeClr val="tx1"/>
                </a:solidFill>
                <a:effectLst/>
                <a:latin typeface="+mn-lt"/>
                <a:ea typeface="+mn-ea"/>
                <a:cs typeface="+mn-cs"/>
              </a:rPr>
              <a:t>Choose </a:t>
            </a:r>
            <a:r>
              <a:rPr lang="en-GB" sz="1200" kern="1200" dirty="0" smtClean="0">
                <a:solidFill>
                  <a:schemeClr val="tx1"/>
                </a:solidFill>
                <a:effectLst/>
                <a:latin typeface="+mn-lt"/>
                <a:ea typeface="+mn-ea"/>
                <a:cs typeface="+mn-cs"/>
              </a:rPr>
              <a:t>a small group of children to add this rhythm to the ‘four, one’ and encourage the rest of the class to perform their </a:t>
            </a:r>
            <a:r>
              <a:rPr lang="en-GB" sz="1200" kern="1200" dirty="0" err="1" smtClean="0">
                <a:solidFill>
                  <a:schemeClr val="tx1"/>
                </a:solidFill>
                <a:effectLst/>
                <a:latin typeface="+mn-lt"/>
                <a:ea typeface="+mn-ea"/>
                <a:cs typeface="+mn-cs"/>
              </a:rPr>
              <a:t>Escamillo</a:t>
            </a:r>
            <a:r>
              <a:rPr lang="en-GB" sz="1200" kern="1200" dirty="0" smtClean="0">
                <a:solidFill>
                  <a:schemeClr val="tx1"/>
                </a:solidFill>
                <a:effectLst/>
                <a:latin typeface="+mn-lt"/>
                <a:ea typeface="+mn-ea"/>
                <a:cs typeface="+mn-cs"/>
              </a:rPr>
              <a:t> poses at the same time. You can keep rotating the roles so that everyone gets to have a go at playing the instruments and dancing</a:t>
            </a:r>
            <a:endParaRPr lang="en-GB" sz="14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endParaRPr lang="en-GB" sz="1400" kern="1200" dirty="0" smtClean="0">
              <a:solidFill>
                <a:schemeClr val="tx1"/>
              </a:solidFill>
              <a:effectLst/>
              <a:latin typeface="+mn-lt"/>
              <a:ea typeface="+mn-ea"/>
              <a:cs typeface="+mn-cs"/>
            </a:endParaRPr>
          </a:p>
          <a:p>
            <a:r>
              <a:rPr lang="en-GB" sz="1200" b="1"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pPr lvl="0"/>
            <a:r>
              <a:rPr lang="en-GB" sz="1200" b="1" kern="1200" dirty="0" smtClean="0">
                <a:solidFill>
                  <a:schemeClr val="tx1"/>
                </a:solidFill>
                <a:effectLst/>
                <a:latin typeface="+mn-lt"/>
                <a:ea typeface="+mn-ea"/>
                <a:cs typeface="+mn-cs"/>
              </a:rPr>
              <a:t>Melody</a:t>
            </a:r>
            <a:r>
              <a:rPr lang="en-GB" sz="1200" kern="1200" dirty="0" smtClean="0">
                <a:solidFill>
                  <a:schemeClr val="tx1"/>
                </a:solidFill>
                <a:effectLst/>
                <a:latin typeface="+mn-lt"/>
                <a:ea typeface="+mn-ea"/>
                <a:cs typeface="+mn-cs"/>
              </a:rPr>
              <a:t>. Explain that the Toreador’s Song is usually sung! In the version you’ve been listening to there has been no singing and therefore no words. It’s time to write some! If you can’t read music don’t worry, just use the online orchestral performance. Start at 1’20. (The version below is the same key so you could even play along!)</a:t>
            </a:r>
          </a:p>
          <a:p>
            <a:r>
              <a:rPr lang="en-GB" sz="1200" kern="1200" dirty="0" smtClean="0">
                <a:solidFill>
                  <a:schemeClr val="tx1"/>
                </a:solidFill>
                <a:effectLst/>
                <a:latin typeface="+mn-lt"/>
                <a:ea typeface="+mn-ea"/>
                <a:cs typeface="+mn-cs"/>
              </a:rPr>
              <a:t> </a:t>
            </a:r>
          </a:p>
          <a:p>
            <a:r>
              <a:rPr lang="en-GB" sz="1200" kern="1200" dirty="0" smtClean="0">
                <a:solidFill>
                  <a:schemeClr val="tx1"/>
                </a:solidFill>
                <a:effectLst/>
                <a:latin typeface="+mn-lt"/>
                <a:ea typeface="+mn-ea"/>
                <a:cs typeface="+mn-cs"/>
              </a:rPr>
              <a:t> </a:t>
            </a:r>
          </a:p>
          <a:p>
            <a:r>
              <a:rPr lang="en-GB" sz="1200" b="1" kern="1200" dirty="0" smtClean="0">
                <a:solidFill>
                  <a:schemeClr val="tx1"/>
                </a:solidFill>
                <a:effectLst/>
                <a:latin typeface="+mn-lt"/>
                <a:ea typeface="+mn-ea"/>
                <a:cs typeface="+mn-cs"/>
              </a:rPr>
              <a:t>Challenge your children</a:t>
            </a:r>
            <a:r>
              <a:rPr lang="en-GB" sz="1200" kern="1200" dirty="0" smtClean="0">
                <a:solidFill>
                  <a:schemeClr val="tx1"/>
                </a:solidFill>
                <a:effectLst/>
                <a:latin typeface="+mn-lt"/>
                <a:ea typeface="+mn-ea"/>
                <a:cs typeface="+mn-cs"/>
              </a:rPr>
              <a:t>, perhaps working in teams, to create new words for this melody. Here are some helpful rules –</a:t>
            </a:r>
          </a:p>
          <a:p>
            <a:pPr lvl="0"/>
            <a:r>
              <a:rPr lang="en-GB" sz="1200" kern="1200" dirty="0" smtClean="0">
                <a:solidFill>
                  <a:schemeClr val="tx1"/>
                </a:solidFill>
                <a:effectLst/>
                <a:latin typeface="+mn-lt"/>
                <a:ea typeface="+mn-ea"/>
                <a:cs typeface="+mn-cs"/>
              </a:rPr>
              <a:t>Think carefully about </a:t>
            </a:r>
            <a:r>
              <a:rPr lang="en-GB" sz="1200" u="sng" kern="1200" dirty="0" smtClean="0">
                <a:solidFill>
                  <a:schemeClr val="tx1"/>
                </a:solidFill>
                <a:effectLst/>
                <a:latin typeface="+mn-lt"/>
                <a:ea typeface="+mn-ea"/>
                <a:cs typeface="+mn-cs"/>
              </a:rPr>
              <a:t>syllables</a:t>
            </a:r>
            <a:r>
              <a:rPr lang="en-GB" sz="1200" kern="1200" dirty="0" smtClean="0">
                <a:solidFill>
                  <a:schemeClr val="tx1"/>
                </a:solidFill>
                <a:effectLst/>
                <a:latin typeface="+mn-lt"/>
                <a:ea typeface="+mn-ea"/>
                <a:cs typeface="+mn-cs"/>
              </a:rPr>
              <a:t>. Ideally you need one syllable for each note so count the notes and syllables for each line as you work through</a:t>
            </a:r>
          </a:p>
          <a:p>
            <a:pPr lvl="0"/>
            <a:r>
              <a:rPr lang="en-GB" sz="1200" u="sng" kern="1200" dirty="0" smtClean="0">
                <a:solidFill>
                  <a:schemeClr val="tx1"/>
                </a:solidFill>
                <a:effectLst/>
                <a:latin typeface="+mn-lt"/>
                <a:ea typeface="+mn-ea"/>
                <a:cs typeface="+mn-cs"/>
              </a:rPr>
              <a:t>Stress</a:t>
            </a:r>
            <a:r>
              <a:rPr lang="en-GB" sz="1200" kern="1200" dirty="0" smtClean="0">
                <a:solidFill>
                  <a:schemeClr val="tx1"/>
                </a:solidFill>
                <a:effectLst/>
                <a:latin typeface="+mn-lt"/>
                <a:ea typeface="+mn-ea"/>
                <a:cs typeface="+mn-cs"/>
              </a:rPr>
              <a:t> – make sure your words are aligned correctly so that the strong bit of each word is on a strong note.</a:t>
            </a:r>
          </a:p>
          <a:p>
            <a:r>
              <a:rPr lang="en-GB" sz="1200" kern="1200" dirty="0" smtClean="0">
                <a:solidFill>
                  <a:schemeClr val="tx1"/>
                </a:solidFill>
                <a:effectLst/>
                <a:latin typeface="+mn-lt"/>
                <a:ea typeface="+mn-ea"/>
                <a:cs typeface="+mn-cs"/>
              </a:rPr>
              <a:t> </a:t>
            </a:r>
          </a:p>
          <a:p>
            <a:r>
              <a:rPr lang="en-GB" sz="1200" kern="1200" dirty="0" smtClean="0">
                <a:solidFill>
                  <a:schemeClr val="tx1"/>
                </a:solidFill>
                <a:effectLst/>
                <a:latin typeface="+mn-lt"/>
                <a:ea typeface="+mn-ea"/>
                <a:cs typeface="+mn-cs"/>
              </a:rPr>
              <a:t>Bizet demonstrates these rules for us; the first four notes of his tune perfectly match the stresses and syllables of ‘Tor-e-a-</a:t>
            </a:r>
            <a:r>
              <a:rPr lang="en-GB" sz="1200" kern="1200" dirty="0" err="1" smtClean="0">
                <a:solidFill>
                  <a:schemeClr val="tx1"/>
                </a:solidFill>
                <a:effectLst/>
                <a:latin typeface="+mn-lt"/>
                <a:ea typeface="+mn-ea"/>
                <a:cs typeface="+mn-cs"/>
              </a:rPr>
              <a:t>dor</a:t>
            </a:r>
            <a:r>
              <a:rPr lang="en-GB" sz="1200" kern="1200" dirty="0" smtClean="0">
                <a:solidFill>
                  <a:schemeClr val="tx1"/>
                </a:solidFill>
                <a:effectLst/>
                <a:latin typeface="+mn-lt"/>
                <a:ea typeface="+mn-ea"/>
                <a:cs typeface="+mn-cs"/>
              </a:rPr>
              <a:t>’ (above)</a:t>
            </a:r>
          </a:p>
          <a:p>
            <a:r>
              <a:rPr lang="en-GB" sz="1200" kern="1200" dirty="0" smtClean="0">
                <a:solidFill>
                  <a:schemeClr val="tx1"/>
                </a:solidFill>
                <a:effectLst/>
                <a:latin typeface="+mn-lt"/>
                <a:ea typeface="+mn-ea"/>
                <a:cs typeface="+mn-cs"/>
              </a:rPr>
              <a:t> </a:t>
            </a:r>
          </a:p>
          <a:p>
            <a:r>
              <a:rPr lang="en-GB" sz="1200" kern="1200" dirty="0" smtClean="0">
                <a:solidFill>
                  <a:schemeClr val="tx1"/>
                </a:solidFill>
                <a:effectLst/>
                <a:latin typeface="+mn-lt"/>
                <a:ea typeface="+mn-ea"/>
                <a:cs typeface="+mn-cs"/>
              </a:rPr>
              <a:t>If you have children who are learning instruments, encourage them to play the tune. </a:t>
            </a:r>
          </a:p>
          <a:p>
            <a:r>
              <a:rPr lang="en-GB" sz="1200" kern="1200" dirty="0" smtClean="0">
                <a:solidFill>
                  <a:schemeClr val="tx1"/>
                </a:solidFill>
                <a:effectLst/>
                <a:latin typeface="+mn-lt"/>
                <a:ea typeface="+mn-ea"/>
                <a:cs typeface="+mn-cs"/>
              </a:rPr>
              <a:t> </a:t>
            </a:r>
          </a:p>
          <a:p>
            <a:r>
              <a:rPr lang="en-GB" sz="1200" kern="1200" dirty="0" smtClean="0">
                <a:solidFill>
                  <a:schemeClr val="tx1"/>
                </a:solidFill>
                <a:effectLst/>
                <a:latin typeface="+mn-lt"/>
                <a:ea typeface="+mn-ea"/>
                <a:cs typeface="+mn-cs"/>
              </a:rPr>
              <a:t> </a:t>
            </a:r>
          </a:p>
          <a:p>
            <a:pPr lvl="0"/>
            <a:r>
              <a:rPr lang="en-GB" sz="1200" b="1" kern="1200" dirty="0" smtClean="0">
                <a:solidFill>
                  <a:schemeClr val="tx1"/>
                </a:solidFill>
                <a:effectLst/>
                <a:latin typeface="+mn-lt"/>
                <a:ea typeface="+mn-ea"/>
                <a:cs typeface="+mn-cs"/>
              </a:rPr>
              <a:t>Orchestrate. </a:t>
            </a:r>
            <a:r>
              <a:rPr lang="en-GB" sz="1200" kern="1200" dirty="0" smtClean="0">
                <a:solidFill>
                  <a:schemeClr val="tx1"/>
                </a:solidFill>
                <a:effectLst/>
                <a:latin typeface="+mn-lt"/>
                <a:ea typeface="+mn-ea"/>
                <a:cs typeface="+mn-cs"/>
              </a:rPr>
              <a:t>As you sing your new words, and perhaps some children play the tune, choose a small group of children to provide a soft pulse underneath, just as Bizet does. This will keep everyone together.</a:t>
            </a:r>
            <a:endParaRPr lang="en-GB" sz="1400" kern="1200" dirty="0" smtClean="0">
              <a:solidFill>
                <a:schemeClr val="tx1"/>
              </a:solidFill>
              <a:effectLst/>
              <a:latin typeface="+mn-lt"/>
              <a:ea typeface="+mn-ea"/>
              <a:cs typeface="+mn-cs"/>
            </a:endParaRPr>
          </a:p>
          <a:p>
            <a:r>
              <a:rPr lang="en-GB" sz="1200" b="1"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r>
              <a:rPr lang="en-GB" sz="1200" b="1"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pPr lvl="0"/>
            <a:r>
              <a:rPr lang="en-GB" sz="1200" b="1" kern="1200" dirty="0" smtClean="0">
                <a:solidFill>
                  <a:schemeClr val="tx1"/>
                </a:solidFill>
                <a:effectLst/>
                <a:latin typeface="+mn-lt"/>
                <a:ea typeface="+mn-ea"/>
                <a:cs typeface="+mn-cs"/>
              </a:rPr>
              <a:t>Finally </a:t>
            </a:r>
            <a:r>
              <a:rPr lang="en-GB" sz="1200" kern="1200" dirty="0" smtClean="0">
                <a:solidFill>
                  <a:schemeClr val="tx1"/>
                </a:solidFill>
                <a:effectLst/>
                <a:latin typeface="+mn-lt"/>
                <a:ea typeface="+mn-ea"/>
                <a:cs typeface="+mn-cs"/>
              </a:rPr>
              <a:t>put your Toreador piece together. Just like in the real piece you should have two sections – </a:t>
            </a:r>
            <a:endParaRPr lang="en-GB" sz="1400" kern="1200" dirty="0" smtClean="0">
              <a:solidFill>
                <a:schemeClr val="tx1"/>
              </a:solidFill>
              <a:effectLst/>
              <a:latin typeface="+mn-lt"/>
              <a:ea typeface="+mn-ea"/>
              <a:cs typeface="+mn-cs"/>
            </a:endParaRPr>
          </a:p>
          <a:p>
            <a:pPr lvl="1"/>
            <a:r>
              <a:rPr lang="en-GB" sz="1200" kern="1200" dirty="0" smtClean="0">
                <a:solidFill>
                  <a:schemeClr val="tx1"/>
                </a:solidFill>
                <a:effectLst/>
                <a:latin typeface="+mn-lt"/>
                <a:ea typeface="+mn-ea"/>
                <a:cs typeface="+mn-cs"/>
              </a:rPr>
              <a:t>The ‘four-one’ rhythm and the ‘I’m the best there is’ rhythm with four dance moves</a:t>
            </a:r>
            <a:endParaRPr lang="en-GB" sz="1400" kern="1200" dirty="0" smtClean="0">
              <a:solidFill>
                <a:schemeClr val="tx1"/>
              </a:solidFill>
              <a:effectLst/>
              <a:latin typeface="+mn-lt"/>
              <a:ea typeface="+mn-ea"/>
              <a:cs typeface="+mn-cs"/>
            </a:endParaRPr>
          </a:p>
          <a:p>
            <a:pPr lvl="1"/>
            <a:r>
              <a:rPr lang="en-GB" sz="1200" kern="1200" dirty="0" smtClean="0">
                <a:solidFill>
                  <a:schemeClr val="tx1"/>
                </a:solidFill>
                <a:effectLst/>
                <a:latin typeface="+mn-lt"/>
                <a:ea typeface="+mn-ea"/>
                <a:cs typeface="+mn-cs"/>
              </a:rPr>
              <a:t>The ‘chorus’ – sung to the real tune with a pulse</a:t>
            </a:r>
            <a:endParaRPr lang="en-GB" sz="14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p>
          <a:p>
            <a:r>
              <a:rPr lang="en-GB" sz="1200" i="1" kern="1200" dirty="0" smtClean="0">
                <a:solidFill>
                  <a:schemeClr val="tx1"/>
                </a:solidFill>
                <a:effectLst/>
                <a:latin typeface="+mn-lt"/>
                <a:ea typeface="+mn-ea"/>
                <a:cs typeface="+mn-cs"/>
              </a:rPr>
              <a:t>All of this task will fit with the orchestral version</a:t>
            </a:r>
            <a:endParaRPr lang="en-GB" sz="1200" kern="1200" dirty="0" smtClean="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6289F494-1822-9445-98EB-F7F0987FA13D}" type="slidenum">
              <a:rPr lang="en-US" smtClean="0"/>
              <a:t>25</a:t>
            </a:fld>
            <a:endParaRPr lang="en-US"/>
          </a:p>
        </p:txBody>
      </p:sp>
    </p:spTree>
    <p:extLst>
      <p:ext uri="{BB962C8B-B14F-4D97-AF65-F5344CB8AC3E}">
        <p14:creationId xmlns:p14="http://schemas.microsoft.com/office/powerpoint/2010/main" val="116012933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LESSON 5:</a:t>
            </a:r>
            <a:endParaRPr lang="en-GB" sz="1200" kern="1200" dirty="0" smtClean="0">
              <a:solidFill>
                <a:schemeClr val="tx1"/>
              </a:solidFill>
              <a:effectLst/>
              <a:latin typeface="+mn-lt"/>
              <a:ea typeface="+mn-ea"/>
              <a:cs typeface="+mn-cs"/>
            </a:endParaRPr>
          </a:p>
          <a:p>
            <a:pPr lvl="0" rtl="0"/>
            <a:r>
              <a:rPr lang="en-GB" sz="1200" b="1" kern="1200" dirty="0" smtClean="0">
                <a:solidFill>
                  <a:schemeClr val="tx1"/>
                </a:solidFill>
                <a:effectLst/>
                <a:latin typeface="+mn-lt"/>
                <a:ea typeface="+mn-ea"/>
                <a:cs typeface="+mn-cs"/>
              </a:rPr>
              <a:t>Warm-up. </a:t>
            </a:r>
            <a:r>
              <a:rPr lang="en-GB" sz="1200" kern="1200" dirty="0" smtClean="0">
                <a:solidFill>
                  <a:schemeClr val="tx1"/>
                </a:solidFill>
                <a:effectLst/>
                <a:latin typeface="+mn-lt"/>
                <a:ea typeface="+mn-ea"/>
                <a:cs typeface="+mn-cs"/>
              </a:rPr>
              <a:t>Begin in a circle again with a short focusing exercise such as passing the clap, and other sounds, around the circle. Explain that you are going to look at the other main character from Carmen, the Toreador called </a:t>
            </a:r>
            <a:r>
              <a:rPr lang="en-GB" sz="1200" kern="1200" dirty="0" err="1" smtClean="0">
                <a:solidFill>
                  <a:schemeClr val="tx1"/>
                </a:solidFill>
                <a:effectLst/>
                <a:latin typeface="+mn-lt"/>
                <a:ea typeface="+mn-ea"/>
                <a:cs typeface="+mn-cs"/>
              </a:rPr>
              <a:t>Escamillo</a:t>
            </a:r>
            <a:r>
              <a:rPr lang="en-GB" sz="1200" kern="1200" dirty="0" smtClean="0">
                <a:solidFill>
                  <a:schemeClr val="tx1"/>
                </a:solidFill>
                <a:effectLst/>
                <a:latin typeface="+mn-lt"/>
                <a:ea typeface="+mn-ea"/>
                <a:cs typeface="+mn-cs"/>
              </a:rPr>
              <a:t>.</a:t>
            </a:r>
          </a:p>
          <a:p>
            <a:r>
              <a:rPr lang="en-GB" sz="1200" kern="1200" dirty="0" smtClean="0">
                <a:solidFill>
                  <a:schemeClr val="tx1"/>
                </a:solidFill>
                <a:effectLst/>
                <a:latin typeface="+mn-lt"/>
                <a:ea typeface="+mn-ea"/>
                <a:cs typeface="+mn-cs"/>
              </a:rPr>
              <a:t> </a:t>
            </a:r>
          </a:p>
          <a:p>
            <a:endParaRPr lang="en-GB" sz="1200" kern="1200" dirty="0" smtClean="0">
              <a:solidFill>
                <a:schemeClr val="tx1"/>
              </a:solidFill>
              <a:effectLst/>
              <a:latin typeface="+mn-lt"/>
              <a:ea typeface="+mn-ea"/>
              <a:cs typeface="+mn-cs"/>
            </a:endParaRPr>
          </a:p>
          <a:p>
            <a:r>
              <a:rPr lang="en-GB" sz="1200" b="1" kern="1200" dirty="0" smtClean="0">
                <a:solidFill>
                  <a:schemeClr val="tx1"/>
                </a:solidFill>
                <a:effectLst/>
                <a:latin typeface="+mn-lt"/>
                <a:ea typeface="+mn-ea"/>
                <a:cs typeface="+mn-cs"/>
              </a:rPr>
              <a:t>Teach</a:t>
            </a:r>
            <a:r>
              <a:rPr lang="en-GB" sz="1200" kern="1200" dirty="0" smtClean="0">
                <a:solidFill>
                  <a:schemeClr val="tx1"/>
                </a:solidFill>
                <a:effectLst/>
                <a:latin typeface="+mn-lt"/>
                <a:ea typeface="+mn-ea"/>
                <a:cs typeface="+mn-cs"/>
              </a:rPr>
              <a:t> your class the simple rhythm.</a:t>
            </a:r>
            <a:r>
              <a:rPr lang="en-GB" sz="1200" kern="1200" baseline="0" dirty="0" smtClean="0">
                <a:solidFill>
                  <a:schemeClr val="tx1"/>
                </a:solidFill>
                <a:effectLst/>
                <a:latin typeface="+mn-lt"/>
                <a:ea typeface="+mn-ea"/>
                <a:cs typeface="+mn-cs"/>
              </a:rPr>
              <a:t> </a:t>
            </a:r>
            <a:r>
              <a:rPr lang="en-GB" sz="1200" kern="1200" dirty="0" smtClean="0">
                <a:solidFill>
                  <a:schemeClr val="tx1"/>
                </a:solidFill>
                <a:effectLst/>
                <a:latin typeface="+mn-lt"/>
                <a:ea typeface="+mn-ea"/>
                <a:cs typeface="+mn-cs"/>
              </a:rPr>
              <a:t>As before, start by just saying the words, then try on body percussion.</a:t>
            </a:r>
          </a:p>
          <a:p>
            <a:r>
              <a:rPr lang="en-GB" sz="1200" kern="1200" dirty="0" smtClean="0">
                <a:solidFill>
                  <a:schemeClr val="tx1"/>
                </a:solidFill>
                <a:effectLst/>
                <a:latin typeface="+mn-lt"/>
                <a:ea typeface="+mn-ea"/>
                <a:cs typeface="+mn-cs"/>
              </a:rPr>
              <a:t> </a:t>
            </a:r>
          </a:p>
          <a:p>
            <a:r>
              <a:rPr lang="en-GB" sz="1200" kern="1200" dirty="0" smtClean="0">
                <a:solidFill>
                  <a:schemeClr val="tx1"/>
                </a:solidFill>
                <a:effectLst/>
                <a:latin typeface="+mn-lt"/>
                <a:ea typeface="+mn-ea"/>
                <a:cs typeface="+mn-cs"/>
              </a:rPr>
              <a:t> </a:t>
            </a:r>
          </a:p>
          <a:p>
            <a:pPr lvl="0"/>
            <a:r>
              <a:rPr lang="en-GB" sz="1200" b="1" kern="1200" dirty="0" smtClean="0">
                <a:solidFill>
                  <a:schemeClr val="tx1"/>
                </a:solidFill>
                <a:effectLst/>
                <a:latin typeface="+mn-lt"/>
                <a:ea typeface="+mn-ea"/>
                <a:cs typeface="+mn-cs"/>
              </a:rPr>
              <a:t>Explain</a:t>
            </a:r>
            <a:r>
              <a:rPr lang="en-GB" sz="1200" kern="1200" dirty="0" smtClean="0">
                <a:solidFill>
                  <a:schemeClr val="tx1"/>
                </a:solidFill>
                <a:effectLst/>
                <a:latin typeface="+mn-lt"/>
                <a:ea typeface="+mn-ea"/>
                <a:cs typeface="+mn-cs"/>
              </a:rPr>
              <a:t> that the ‘one’ is strong and the ‘four’ is less strong. Can your children choose two unpitched instruments to play on these beats, one weak and one strong? When this is decided choose two children to play whilst everyone else continues on body percussion. Practise performing the pattern </a:t>
            </a:r>
            <a:r>
              <a:rPr lang="en-GB" sz="1200" u="sng" kern="1200" dirty="0" smtClean="0">
                <a:solidFill>
                  <a:schemeClr val="tx1"/>
                </a:solidFill>
                <a:effectLst/>
                <a:latin typeface="+mn-lt"/>
                <a:ea typeface="+mn-ea"/>
                <a:cs typeface="+mn-cs"/>
              </a:rPr>
              <a:t>four</a:t>
            </a:r>
            <a:r>
              <a:rPr lang="en-GB" sz="1200" kern="1200" dirty="0" smtClean="0">
                <a:solidFill>
                  <a:schemeClr val="tx1"/>
                </a:solidFill>
                <a:effectLst/>
                <a:latin typeface="+mn-lt"/>
                <a:ea typeface="+mn-ea"/>
                <a:cs typeface="+mn-cs"/>
              </a:rPr>
              <a:t> times and then stopping</a:t>
            </a:r>
            <a:endParaRPr lang="en-GB" sz="14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en-GB" sz="16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p>
          <a:p>
            <a:pPr lvl="0"/>
            <a:r>
              <a:rPr lang="en-GB" sz="1200" b="1" kern="1200" dirty="0" smtClean="0">
                <a:solidFill>
                  <a:schemeClr val="tx1"/>
                </a:solidFill>
                <a:effectLst/>
                <a:latin typeface="+mn-lt"/>
                <a:ea typeface="+mn-ea"/>
                <a:cs typeface="+mn-cs"/>
              </a:rPr>
              <a:t>Dance!</a:t>
            </a:r>
            <a:r>
              <a:rPr lang="en-GB" sz="1200" kern="1200" dirty="0" smtClean="0">
                <a:solidFill>
                  <a:schemeClr val="tx1"/>
                </a:solidFill>
                <a:effectLst/>
                <a:latin typeface="+mn-lt"/>
                <a:ea typeface="+mn-ea"/>
                <a:cs typeface="+mn-cs"/>
              </a:rPr>
              <a:t> To really get this pattern into their bodies, ask your children to invent four strong poses to strike on each ‘one’ beat. These poses should be inspired by the character of </a:t>
            </a:r>
            <a:r>
              <a:rPr lang="en-GB" sz="1200" kern="1200" dirty="0" err="1" smtClean="0">
                <a:solidFill>
                  <a:schemeClr val="tx1"/>
                </a:solidFill>
                <a:effectLst/>
                <a:latin typeface="+mn-lt"/>
                <a:ea typeface="+mn-ea"/>
                <a:cs typeface="+mn-cs"/>
              </a:rPr>
              <a:t>Escamillo</a:t>
            </a:r>
            <a:r>
              <a:rPr lang="en-GB" sz="1200" kern="1200" dirty="0" smtClean="0">
                <a:solidFill>
                  <a:schemeClr val="tx1"/>
                </a:solidFill>
                <a:effectLst/>
                <a:latin typeface="+mn-lt"/>
                <a:ea typeface="+mn-ea"/>
                <a:cs typeface="+mn-cs"/>
              </a:rPr>
              <a:t> – i.e. how does he stand, gesture, move? They can then strike these poses as your percussionists play or even try them out as the opening of the recording plays</a:t>
            </a:r>
            <a:endParaRPr lang="en-GB" sz="14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p>
          <a:p>
            <a:pPr lvl="0"/>
            <a:r>
              <a:rPr lang="en-GB" sz="1200" b="1" kern="1200" dirty="0" smtClean="0">
                <a:solidFill>
                  <a:schemeClr val="tx1"/>
                </a:solidFill>
                <a:effectLst/>
                <a:latin typeface="+mn-lt"/>
                <a:ea typeface="+mn-ea"/>
                <a:cs typeface="+mn-cs"/>
              </a:rPr>
              <a:t>Next, teach </a:t>
            </a:r>
            <a:r>
              <a:rPr lang="en-GB" sz="1200" kern="1200" dirty="0" smtClean="0">
                <a:solidFill>
                  <a:schemeClr val="tx1"/>
                </a:solidFill>
                <a:effectLst/>
                <a:latin typeface="+mn-lt"/>
                <a:ea typeface="+mn-ea"/>
                <a:cs typeface="+mn-cs"/>
              </a:rPr>
              <a:t>the rhythm, using the same method (words, body percussion, instruments). Ask your children to find an unpitched percussion instrument to play this. It must be able to play short, ‘dry’ sounds (not long ‘splashy’ sounds like a cymbal). A woodblock or guiro would be perfect as would Bizet’s choice of tambourine and castanets</a:t>
            </a:r>
            <a:endParaRPr lang="en-GB" sz="14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endParaRPr lang="en-GB" sz="1400" kern="1200" dirty="0" smtClean="0">
              <a:solidFill>
                <a:schemeClr val="tx1"/>
              </a:solidFill>
              <a:effectLst/>
              <a:latin typeface="+mn-lt"/>
              <a:ea typeface="+mn-ea"/>
              <a:cs typeface="+mn-cs"/>
            </a:endParaRPr>
          </a:p>
          <a:p>
            <a:r>
              <a:rPr lang="en-GB" sz="1200" b="1" kern="1200" dirty="0" smtClean="0">
                <a:solidFill>
                  <a:schemeClr val="tx1"/>
                </a:solidFill>
                <a:effectLst/>
                <a:latin typeface="+mn-lt"/>
                <a:ea typeface="+mn-ea"/>
                <a:cs typeface="+mn-cs"/>
              </a:rPr>
              <a:t> </a:t>
            </a:r>
            <a:endParaRPr lang="en-GB" sz="1400" kern="1200" dirty="0" smtClean="0">
              <a:solidFill>
                <a:schemeClr val="tx1"/>
              </a:solidFill>
              <a:effectLst/>
              <a:latin typeface="+mn-lt"/>
              <a:ea typeface="+mn-ea"/>
              <a:cs typeface="+mn-cs"/>
            </a:endParaRPr>
          </a:p>
          <a:p>
            <a:pPr lvl="0"/>
            <a:r>
              <a:rPr lang="en-GB" sz="1200" b="1" kern="1200" dirty="0" smtClean="0">
                <a:solidFill>
                  <a:schemeClr val="tx1"/>
                </a:solidFill>
                <a:effectLst/>
                <a:latin typeface="+mn-lt"/>
                <a:ea typeface="+mn-ea"/>
                <a:cs typeface="+mn-cs"/>
              </a:rPr>
              <a:t>Choose </a:t>
            </a:r>
            <a:r>
              <a:rPr lang="en-GB" sz="1200" kern="1200" dirty="0" smtClean="0">
                <a:solidFill>
                  <a:schemeClr val="tx1"/>
                </a:solidFill>
                <a:effectLst/>
                <a:latin typeface="+mn-lt"/>
                <a:ea typeface="+mn-ea"/>
                <a:cs typeface="+mn-cs"/>
              </a:rPr>
              <a:t>a small group of children to add this rhythm to the ‘four, one’ and encourage the rest of the class to perform their </a:t>
            </a:r>
            <a:r>
              <a:rPr lang="en-GB" sz="1200" kern="1200" dirty="0" err="1" smtClean="0">
                <a:solidFill>
                  <a:schemeClr val="tx1"/>
                </a:solidFill>
                <a:effectLst/>
                <a:latin typeface="+mn-lt"/>
                <a:ea typeface="+mn-ea"/>
                <a:cs typeface="+mn-cs"/>
              </a:rPr>
              <a:t>Escamillo</a:t>
            </a:r>
            <a:r>
              <a:rPr lang="en-GB" sz="1200" kern="1200" dirty="0" smtClean="0">
                <a:solidFill>
                  <a:schemeClr val="tx1"/>
                </a:solidFill>
                <a:effectLst/>
                <a:latin typeface="+mn-lt"/>
                <a:ea typeface="+mn-ea"/>
                <a:cs typeface="+mn-cs"/>
              </a:rPr>
              <a:t> poses at the same time. You can keep rotating the roles so that everyone gets to have a go at playing the instruments and dancing</a:t>
            </a:r>
            <a:endParaRPr lang="en-GB" sz="14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endParaRPr lang="en-GB" sz="1400" kern="1200" dirty="0" smtClean="0">
              <a:solidFill>
                <a:schemeClr val="tx1"/>
              </a:solidFill>
              <a:effectLst/>
              <a:latin typeface="+mn-lt"/>
              <a:ea typeface="+mn-ea"/>
              <a:cs typeface="+mn-cs"/>
            </a:endParaRPr>
          </a:p>
          <a:p>
            <a:r>
              <a:rPr lang="en-GB" sz="1200" b="1"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pPr lvl="0"/>
            <a:r>
              <a:rPr lang="en-GB" sz="1200" b="1" kern="1200" dirty="0" smtClean="0">
                <a:solidFill>
                  <a:schemeClr val="tx1"/>
                </a:solidFill>
                <a:effectLst/>
                <a:latin typeface="+mn-lt"/>
                <a:ea typeface="+mn-ea"/>
                <a:cs typeface="+mn-cs"/>
              </a:rPr>
              <a:t>Melody</a:t>
            </a:r>
            <a:r>
              <a:rPr lang="en-GB" sz="1200" kern="1200" dirty="0" smtClean="0">
                <a:solidFill>
                  <a:schemeClr val="tx1"/>
                </a:solidFill>
                <a:effectLst/>
                <a:latin typeface="+mn-lt"/>
                <a:ea typeface="+mn-ea"/>
                <a:cs typeface="+mn-cs"/>
              </a:rPr>
              <a:t>. Explain that the Toreador’s Song is usually sung! In the version you’ve been listening to there has been no singing and therefore no words. It’s time to write some! If you can’t read music don’t worry, just use the online orchestral performance. Start at 1’20. (The version below is the same key so you could even play along!)</a:t>
            </a:r>
          </a:p>
          <a:p>
            <a:r>
              <a:rPr lang="en-GB" sz="1200" kern="1200" dirty="0" smtClean="0">
                <a:solidFill>
                  <a:schemeClr val="tx1"/>
                </a:solidFill>
                <a:effectLst/>
                <a:latin typeface="+mn-lt"/>
                <a:ea typeface="+mn-ea"/>
                <a:cs typeface="+mn-cs"/>
              </a:rPr>
              <a:t> </a:t>
            </a:r>
          </a:p>
          <a:p>
            <a:r>
              <a:rPr lang="en-GB" sz="1200" kern="1200" dirty="0" smtClean="0">
                <a:solidFill>
                  <a:schemeClr val="tx1"/>
                </a:solidFill>
                <a:effectLst/>
                <a:latin typeface="+mn-lt"/>
                <a:ea typeface="+mn-ea"/>
                <a:cs typeface="+mn-cs"/>
              </a:rPr>
              <a:t> </a:t>
            </a:r>
          </a:p>
          <a:p>
            <a:r>
              <a:rPr lang="en-GB" sz="1200" b="1" kern="1200" dirty="0" smtClean="0">
                <a:solidFill>
                  <a:schemeClr val="tx1"/>
                </a:solidFill>
                <a:effectLst/>
                <a:latin typeface="+mn-lt"/>
                <a:ea typeface="+mn-ea"/>
                <a:cs typeface="+mn-cs"/>
              </a:rPr>
              <a:t>Challenge your children</a:t>
            </a:r>
            <a:r>
              <a:rPr lang="en-GB" sz="1200" kern="1200" dirty="0" smtClean="0">
                <a:solidFill>
                  <a:schemeClr val="tx1"/>
                </a:solidFill>
                <a:effectLst/>
                <a:latin typeface="+mn-lt"/>
                <a:ea typeface="+mn-ea"/>
                <a:cs typeface="+mn-cs"/>
              </a:rPr>
              <a:t>, perhaps working in teams, to create new words for this melody. Here are some helpful rules –</a:t>
            </a:r>
          </a:p>
          <a:p>
            <a:pPr lvl="0"/>
            <a:r>
              <a:rPr lang="en-GB" sz="1200" kern="1200" dirty="0" smtClean="0">
                <a:solidFill>
                  <a:schemeClr val="tx1"/>
                </a:solidFill>
                <a:effectLst/>
                <a:latin typeface="+mn-lt"/>
                <a:ea typeface="+mn-ea"/>
                <a:cs typeface="+mn-cs"/>
              </a:rPr>
              <a:t>Think carefully about </a:t>
            </a:r>
            <a:r>
              <a:rPr lang="en-GB" sz="1200" u="sng" kern="1200" dirty="0" smtClean="0">
                <a:solidFill>
                  <a:schemeClr val="tx1"/>
                </a:solidFill>
                <a:effectLst/>
                <a:latin typeface="+mn-lt"/>
                <a:ea typeface="+mn-ea"/>
                <a:cs typeface="+mn-cs"/>
              </a:rPr>
              <a:t>syllables</a:t>
            </a:r>
            <a:r>
              <a:rPr lang="en-GB" sz="1200" kern="1200" dirty="0" smtClean="0">
                <a:solidFill>
                  <a:schemeClr val="tx1"/>
                </a:solidFill>
                <a:effectLst/>
                <a:latin typeface="+mn-lt"/>
                <a:ea typeface="+mn-ea"/>
                <a:cs typeface="+mn-cs"/>
              </a:rPr>
              <a:t>. Ideally you need one syllable for each note so count the notes and syllables for each line as you work through</a:t>
            </a:r>
          </a:p>
          <a:p>
            <a:pPr lvl="0"/>
            <a:r>
              <a:rPr lang="en-GB" sz="1200" u="sng" kern="1200" dirty="0" smtClean="0">
                <a:solidFill>
                  <a:schemeClr val="tx1"/>
                </a:solidFill>
                <a:effectLst/>
                <a:latin typeface="+mn-lt"/>
                <a:ea typeface="+mn-ea"/>
                <a:cs typeface="+mn-cs"/>
              </a:rPr>
              <a:t>Stress</a:t>
            </a:r>
            <a:r>
              <a:rPr lang="en-GB" sz="1200" kern="1200" dirty="0" smtClean="0">
                <a:solidFill>
                  <a:schemeClr val="tx1"/>
                </a:solidFill>
                <a:effectLst/>
                <a:latin typeface="+mn-lt"/>
                <a:ea typeface="+mn-ea"/>
                <a:cs typeface="+mn-cs"/>
              </a:rPr>
              <a:t> – make sure your words are aligned correctly so that the strong bit of each word is on a strong note.</a:t>
            </a:r>
          </a:p>
          <a:p>
            <a:r>
              <a:rPr lang="en-GB" sz="1200" kern="1200" dirty="0" smtClean="0">
                <a:solidFill>
                  <a:schemeClr val="tx1"/>
                </a:solidFill>
                <a:effectLst/>
                <a:latin typeface="+mn-lt"/>
                <a:ea typeface="+mn-ea"/>
                <a:cs typeface="+mn-cs"/>
              </a:rPr>
              <a:t> </a:t>
            </a:r>
          </a:p>
          <a:p>
            <a:r>
              <a:rPr lang="en-GB" sz="1200" kern="1200" dirty="0" smtClean="0">
                <a:solidFill>
                  <a:schemeClr val="tx1"/>
                </a:solidFill>
                <a:effectLst/>
                <a:latin typeface="+mn-lt"/>
                <a:ea typeface="+mn-ea"/>
                <a:cs typeface="+mn-cs"/>
              </a:rPr>
              <a:t>Bizet demonstrates these rules for us; the first four notes of his tune perfectly match the stresses and syllables of ‘Tor-e-a-</a:t>
            </a:r>
            <a:r>
              <a:rPr lang="en-GB" sz="1200" kern="1200" dirty="0" err="1" smtClean="0">
                <a:solidFill>
                  <a:schemeClr val="tx1"/>
                </a:solidFill>
                <a:effectLst/>
                <a:latin typeface="+mn-lt"/>
                <a:ea typeface="+mn-ea"/>
                <a:cs typeface="+mn-cs"/>
              </a:rPr>
              <a:t>dor</a:t>
            </a:r>
            <a:r>
              <a:rPr lang="en-GB" sz="1200" kern="1200" dirty="0" smtClean="0">
                <a:solidFill>
                  <a:schemeClr val="tx1"/>
                </a:solidFill>
                <a:effectLst/>
                <a:latin typeface="+mn-lt"/>
                <a:ea typeface="+mn-ea"/>
                <a:cs typeface="+mn-cs"/>
              </a:rPr>
              <a:t>’ (above)</a:t>
            </a:r>
          </a:p>
          <a:p>
            <a:r>
              <a:rPr lang="en-GB" sz="1200" kern="1200" dirty="0" smtClean="0">
                <a:solidFill>
                  <a:schemeClr val="tx1"/>
                </a:solidFill>
                <a:effectLst/>
                <a:latin typeface="+mn-lt"/>
                <a:ea typeface="+mn-ea"/>
                <a:cs typeface="+mn-cs"/>
              </a:rPr>
              <a:t> </a:t>
            </a:r>
          </a:p>
          <a:p>
            <a:r>
              <a:rPr lang="en-GB" sz="1200" kern="1200" dirty="0" smtClean="0">
                <a:solidFill>
                  <a:schemeClr val="tx1"/>
                </a:solidFill>
                <a:effectLst/>
                <a:latin typeface="+mn-lt"/>
                <a:ea typeface="+mn-ea"/>
                <a:cs typeface="+mn-cs"/>
              </a:rPr>
              <a:t>If you have children who are learning instruments, encourage them to play the tune. </a:t>
            </a:r>
          </a:p>
          <a:p>
            <a:r>
              <a:rPr lang="en-GB" sz="1200" kern="1200" dirty="0" smtClean="0">
                <a:solidFill>
                  <a:schemeClr val="tx1"/>
                </a:solidFill>
                <a:effectLst/>
                <a:latin typeface="+mn-lt"/>
                <a:ea typeface="+mn-ea"/>
                <a:cs typeface="+mn-cs"/>
              </a:rPr>
              <a:t> </a:t>
            </a:r>
          </a:p>
          <a:p>
            <a:r>
              <a:rPr lang="en-GB" sz="1200" kern="1200" dirty="0" smtClean="0">
                <a:solidFill>
                  <a:schemeClr val="tx1"/>
                </a:solidFill>
                <a:effectLst/>
                <a:latin typeface="+mn-lt"/>
                <a:ea typeface="+mn-ea"/>
                <a:cs typeface="+mn-cs"/>
              </a:rPr>
              <a:t> </a:t>
            </a:r>
          </a:p>
          <a:p>
            <a:pPr lvl="0"/>
            <a:r>
              <a:rPr lang="en-GB" sz="1200" b="1" kern="1200" dirty="0" smtClean="0">
                <a:solidFill>
                  <a:schemeClr val="tx1"/>
                </a:solidFill>
                <a:effectLst/>
                <a:latin typeface="+mn-lt"/>
                <a:ea typeface="+mn-ea"/>
                <a:cs typeface="+mn-cs"/>
              </a:rPr>
              <a:t>Orchestrate. </a:t>
            </a:r>
            <a:r>
              <a:rPr lang="en-GB" sz="1200" kern="1200" dirty="0" smtClean="0">
                <a:solidFill>
                  <a:schemeClr val="tx1"/>
                </a:solidFill>
                <a:effectLst/>
                <a:latin typeface="+mn-lt"/>
                <a:ea typeface="+mn-ea"/>
                <a:cs typeface="+mn-cs"/>
              </a:rPr>
              <a:t>As you sing your new words, and perhaps some children play the tune, choose a small group of children to provide a soft pulse underneath, just as Bizet does. This will keep everyone together.</a:t>
            </a:r>
            <a:endParaRPr lang="en-GB" sz="1400" kern="1200" dirty="0" smtClean="0">
              <a:solidFill>
                <a:schemeClr val="tx1"/>
              </a:solidFill>
              <a:effectLst/>
              <a:latin typeface="+mn-lt"/>
              <a:ea typeface="+mn-ea"/>
              <a:cs typeface="+mn-cs"/>
            </a:endParaRPr>
          </a:p>
          <a:p>
            <a:r>
              <a:rPr lang="en-GB" sz="1200" b="1"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r>
              <a:rPr lang="en-GB" sz="1200" b="1"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pPr lvl="0"/>
            <a:r>
              <a:rPr lang="en-GB" sz="1200" b="1" kern="1200" dirty="0" smtClean="0">
                <a:solidFill>
                  <a:schemeClr val="tx1"/>
                </a:solidFill>
                <a:effectLst/>
                <a:latin typeface="+mn-lt"/>
                <a:ea typeface="+mn-ea"/>
                <a:cs typeface="+mn-cs"/>
              </a:rPr>
              <a:t>Finally </a:t>
            </a:r>
            <a:r>
              <a:rPr lang="en-GB" sz="1200" kern="1200" dirty="0" smtClean="0">
                <a:solidFill>
                  <a:schemeClr val="tx1"/>
                </a:solidFill>
                <a:effectLst/>
                <a:latin typeface="+mn-lt"/>
                <a:ea typeface="+mn-ea"/>
                <a:cs typeface="+mn-cs"/>
              </a:rPr>
              <a:t>put your Toreador piece together. Just like in the real piece you should have two sections – </a:t>
            </a:r>
            <a:endParaRPr lang="en-GB" sz="1400" kern="1200" dirty="0" smtClean="0">
              <a:solidFill>
                <a:schemeClr val="tx1"/>
              </a:solidFill>
              <a:effectLst/>
              <a:latin typeface="+mn-lt"/>
              <a:ea typeface="+mn-ea"/>
              <a:cs typeface="+mn-cs"/>
            </a:endParaRPr>
          </a:p>
          <a:p>
            <a:pPr lvl="1"/>
            <a:r>
              <a:rPr lang="en-GB" sz="1200" kern="1200" dirty="0" smtClean="0">
                <a:solidFill>
                  <a:schemeClr val="tx1"/>
                </a:solidFill>
                <a:effectLst/>
                <a:latin typeface="+mn-lt"/>
                <a:ea typeface="+mn-ea"/>
                <a:cs typeface="+mn-cs"/>
              </a:rPr>
              <a:t>The ‘four-one’ rhythm and the ‘I’m the best there is’ rhythm with four dance moves</a:t>
            </a:r>
            <a:endParaRPr lang="en-GB" sz="1400" kern="1200" dirty="0" smtClean="0">
              <a:solidFill>
                <a:schemeClr val="tx1"/>
              </a:solidFill>
              <a:effectLst/>
              <a:latin typeface="+mn-lt"/>
              <a:ea typeface="+mn-ea"/>
              <a:cs typeface="+mn-cs"/>
            </a:endParaRPr>
          </a:p>
          <a:p>
            <a:pPr lvl="1"/>
            <a:r>
              <a:rPr lang="en-GB" sz="1200" kern="1200" dirty="0" smtClean="0">
                <a:solidFill>
                  <a:schemeClr val="tx1"/>
                </a:solidFill>
                <a:effectLst/>
                <a:latin typeface="+mn-lt"/>
                <a:ea typeface="+mn-ea"/>
                <a:cs typeface="+mn-cs"/>
              </a:rPr>
              <a:t>The ‘chorus’ – sung to the real tune with a pulse</a:t>
            </a:r>
            <a:endParaRPr lang="en-GB" sz="14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p>
          <a:p>
            <a:r>
              <a:rPr lang="en-GB" sz="1200" i="1" kern="1200" dirty="0" smtClean="0">
                <a:solidFill>
                  <a:schemeClr val="tx1"/>
                </a:solidFill>
                <a:effectLst/>
                <a:latin typeface="+mn-lt"/>
                <a:ea typeface="+mn-ea"/>
                <a:cs typeface="+mn-cs"/>
              </a:rPr>
              <a:t>All of this task will fit with the orchestral version</a:t>
            </a:r>
            <a:endParaRPr lang="en-GB" sz="1200" kern="1200" dirty="0" smtClean="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6289F494-1822-9445-98EB-F7F0987FA13D}" type="slidenum">
              <a:rPr lang="en-US" smtClean="0"/>
              <a:t>26</a:t>
            </a:fld>
            <a:endParaRPr lang="en-US"/>
          </a:p>
        </p:txBody>
      </p:sp>
    </p:spTree>
    <p:extLst>
      <p:ext uri="{BB962C8B-B14F-4D97-AF65-F5344CB8AC3E}">
        <p14:creationId xmlns:p14="http://schemas.microsoft.com/office/powerpoint/2010/main" val="116012933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LESSON 5:</a:t>
            </a:r>
            <a:endParaRPr lang="en-GB" sz="1200" kern="1200" dirty="0" smtClean="0">
              <a:solidFill>
                <a:schemeClr val="tx1"/>
              </a:solidFill>
              <a:effectLst/>
              <a:latin typeface="+mn-lt"/>
              <a:ea typeface="+mn-ea"/>
              <a:cs typeface="+mn-cs"/>
            </a:endParaRPr>
          </a:p>
          <a:p>
            <a:pPr lvl="0" rtl="0"/>
            <a:r>
              <a:rPr lang="en-GB" sz="1200" b="1" kern="1200" dirty="0" smtClean="0">
                <a:solidFill>
                  <a:schemeClr val="tx1"/>
                </a:solidFill>
                <a:effectLst/>
                <a:latin typeface="+mn-lt"/>
                <a:ea typeface="+mn-ea"/>
                <a:cs typeface="+mn-cs"/>
              </a:rPr>
              <a:t>Warm-up. </a:t>
            </a:r>
            <a:r>
              <a:rPr lang="en-GB" sz="1200" kern="1200" dirty="0" smtClean="0">
                <a:solidFill>
                  <a:schemeClr val="tx1"/>
                </a:solidFill>
                <a:effectLst/>
                <a:latin typeface="+mn-lt"/>
                <a:ea typeface="+mn-ea"/>
                <a:cs typeface="+mn-cs"/>
              </a:rPr>
              <a:t>Begin in a circle again with a short focusing exercise such as passing the clap, and other sounds, around the circle. Explain that you are going to look at the other main character from Carmen, the Toreador called </a:t>
            </a:r>
            <a:r>
              <a:rPr lang="en-GB" sz="1200" kern="1200" dirty="0" err="1" smtClean="0">
                <a:solidFill>
                  <a:schemeClr val="tx1"/>
                </a:solidFill>
                <a:effectLst/>
                <a:latin typeface="+mn-lt"/>
                <a:ea typeface="+mn-ea"/>
                <a:cs typeface="+mn-cs"/>
              </a:rPr>
              <a:t>Escamillo</a:t>
            </a:r>
            <a:r>
              <a:rPr lang="en-GB" sz="1200" kern="1200" dirty="0" smtClean="0">
                <a:solidFill>
                  <a:schemeClr val="tx1"/>
                </a:solidFill>
                <a:effectLst/>
                <a:latin typeface="+mn-lt"/>
                <a:ea typeface="+mn-ea"/>
                <a:cs typeface="+mn-cs"/>
              </a:rPr>
              <a:t>.</a:t>
            </a:r>
          </a:p>
          <a:p>
            <a:r>
              <a:rPr lang="en-GB" sz="1200" kern="1200" dirty="0" smtClean="0">
                <a:solidFill>
                  <a:schemeClr val="tx1"/>
                </a:solidFill>
                <a:effectLst/>
                <a:latin typeface="+mn-lt"/>
                <a:ea typeface="+mn-ea"/>
                <a:cs typeface="+mn-cs"/>
              </a:rPr>
              <a:t> </a:t>
            </a:r>
          </a:p>
          <a:p>
            <a:endParaRPr lang="en-GB" sz="1200" kern="1200" dirty="0" smtClean="0">
              <a:solidFill>
                <a:schemeClr val="tx1"/>
              </a:solidFill>
              <a:effectLst/>
              <a:latin typeface="+mn-lt"/>
              <a:ea typeface="+mn-ea"/>
              <a:cs typeface="+mn-cs"/>
            </a:endParaRPr>
          </a:p>
          <a:p>
            <a:r>
              <a:rPr lang="en-GB" sz="1200" b="1" kern="1200" dirty="0" smtClean="0">
                <a:solidFill>
                  <a:schemeClr val="tx1"/>
                </a:solidFill>
                <a:effectLst/>
                <a:latin typeface="+mn-lt"/>
                <a:ea typeface="+mn-ea"/>
                <a:cs typeface="+mn-cs"/>
              </a:rPr>
              <a:t>Teach</a:t>
            </a:r>
            <a:r>
              <a:rPr lang="en-GB" sz="1200" kern="1200" dirty="0" smtClean="0">
                <a:solidFill>
                  <a:schemeClr val="tx1"/>
                </a:solidFill>
                <a:effectLst/>
                <a:latin typeface="+mn-lt"/>
                <a:ea typeface="+mn-ea"/>
                <a:cs typeface="+mn-cs"/>
              </a:rPr>
              <a:t> your class the simple rhythm.</a:t>
            </a:r>
            <a:r>
              <a:rPr lang="en-GB" sz="1200" kern="1200" baseline="0" dirty="0" smtClean="0">
                <a:solidFill>
                  <a:schemeClr val="tx1"/>
                </a:solidFill>
                <a:effectLst/>
                <a:latin typeface="+mn-lt"/>
                <a:ea typeface="+mn-ea"/>
                <a:cs typeface="+mn-cs"/>
              </a:rPr>
              <a:t> </a:t>
            </a:r>
            <a:r>
              <a:rPr lang="en-GB" sz="1200" kern="1200" dirty="0" smtClean="0">
                <a:solidFill>
                  <a:schemeClr val="tx1"/>
                </a:solidFill>
                <a:effectLst/>
                <a:latin typeface="+mn-lt"/>
                <a:ea typeface="+mn-ea"/>
                <a:cs typeface="+mn-cs"/>
              </a:rPr>
              <a:t>As before, start by just saying the words, then try on body percussion.</a:t>
            </a:r>
          </a:p>
          <a:p>
            <a:r>
              <a:rPr lang="en-GB" sz="1200" kern="1200" dirty="0" smtClean="0">
                <a:solidFill>
                  <a:schemeClr val="tx1"/>
                </a:solidFill>
                <a:effectLst/>
                <a:latin typeface="+mn-lt"/>
                <a:ea typeface="+mn-ea"/>
                <a:cs typeface="+mn-cs"/>
              </a:rPr>
              <a:t> </a:t>
            </a:r>
          </a:p>
          <a:p>
            <a:r>
              <a:rPr lang="en-GB" sz="1200" kern="1200" dirty="0" smtClean="0">
                <a:solidFill>
                  <a:schemeClr val="tx1"/>
                </a:solidFill>
                <a:effectLst/>
                <a:latin typeface="+mn-lt"/>
                <a:ea typeface="+mn-ea"/>
                <a:cs typeface="+mn-cs"/>
              </a:rPr>
              <a:t> </a:t>
            </a:r>
          </a:p>
          <a:p>
            <a:pPr lvl="0"/>
            <a:r>
              <a:rPr lang="en-GB" sz="1200" b="1" kern="1200" dirty="0" smtClean="0">
                <a:solidFill>
                  <a:schemeClr val="tx1"/>
                </a:solidFill>
                <a:effectLst/>
                <a:latin typeface="+mn-lt"/>
                <a:ea typeface="+mn-ea"/>
                <a:cs typeface="+mn-cs"/>
              </a:rPr>
              <a:t>Explain</a:t>
            </a:r>
            <a:r>
              <a:rPr lang="en-GB" sz="1200" kern="1200" dirty="0" smtClean="0">
                <a:solidFill>
                  <a:schemeClr val="tx1"/>
                </a:solidFill>
                <a:effectLst/>
                <a:latin typeface="+mn-lt"/>
                <a:ea typeface="+mn-ea"/>
                <a:cs typeface="+mn-cs"/>
              </a:rPr>
              <a:t> that the ‘one’ is strong and the ‘four’ is less strong. Can your children choose two unpitched instruments to play on these beats, one weak and one strong? When this is decided choose two children to play whilst everyone else continues on body percussion. Practise performing the pattern </a:t>
            </a:r>
            <a:r>
              <a:rPr lang="en-GB" sz="1200" u="sng" kern="1200" dirty="0" smtClean="0">
                <a:solidFill>
                  <a:schemeClr val="tx1"/>
                </a:solidFill>
                <a:effectLst/>
                <a:latin typeface="+mn-lt"/>
                <a:ea typeface="+mn-ea"/>
                <a:cs typeface="+mn-cs"/>
              </a:rPr>
              <a:t>four</a:t>
            </a:r>
            <a:r>
              <a:rPr lang="en-GB" sz="1200" kern="1200" dirty="0" smtClean="0">
                <a:solidFill>
                  <a:schemeClr val="tx1"/>
                </a:solidFill>
                <a:effectLst/>
                <a:latin typeface="+mn-lt"/>
                <a:ea typeface="+mn-ea"/>
                <a:cs typeface="+mn-cs"/>
              </a:rPr>
              <a:t> times and then stopping</a:t>
            </a:r>
            <a:endParaRPr lang="en-GB" sz="14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en-GB" sz="16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p>
          <a:p>
            <a:pPr lvl="0"/>
            <a:r>
              <a:rPr lang="en-GB" sz="1200" b="1" kern="1200" dirty="0" smtClean="0">
                <a:solidFill>
                  <a:schemeClr val="tx1"/>
                </a:solidFill>
                <a:effectLst/>
                <a:latin typeface="+mn-lt"/>
                <a:ea typeface="+mn-ea"/>
                <a:cs typeface="+mn-cs"/>
              </a:rPr>
              <a:t>Dance!</a:t>
            </a:r>
            <a:r>
              <a:rPr lang="en-GB" sz="1200" kern="1200" dirty="0" smtClean="0">
                <a:solidFill>
                  <a:schemeClr val="tx1"/>
                </a:solidFill>
                <a:effectLst/>
                <a:latin typeface="+mn-lt"/>
                <a:ea typeface="+mn-ea"/>
                <a:cs typeface="+mn-cs"/>
              </a:rPr>
              <a:t> To really get this pattern into their bodies, ask your children to invent four strong poses to strike on each ‘one’ beat. These poses should be inspired by the character of </a:t>
            </a:r>
            <a:r>
              <a:rPr lang="en-GB" sz="1200" kern="1200" dirty="0" err="1" smtClean="0">
                <a:solidFill>
                  <a:schemeClr val="tx1"/>
                </a:solidFill>
                <a:effectLst/>
                <a:latin typeface="+mn-lt"/>
                <a:ea typeface="+mn-ea"/>
                <a:cs typeface="+mn-cs"/>
              </a:rPr>
              <a:t>Escamillo</a:t>
            </a:r>
            <a:r>
              <a:rPr lang="en-GB" sz="1200" kern="1200" dirty="0" smtClean="0">
                <a:solidFill>
                  <a:schemeClr val="tx1"/>
                </a:solidFill>
                <a:effectLst/>
                <a:latin typeface="+mn-lt"/>
                <a:ea typeface="+mn-ea"/>
                <a:cs typeface="+mn-cs"/>
              </a:rPr>
              <a:t> – i.e. how does he stand, gesture, move? They can then strike these poses as your percussionists play or even try them out as the opening of the recording plays</a:t>
            </a:r>
            <a:endParaRPr lang="en-GB" sz="14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p>
          <a:p>
            <a:pPr lvl="0"/>
            <a:r>
              <a:rPr lang="en-GB" sz="1200" b="1" kern="1200" dirty="0" smtClean="0">
                <a:solidFill>
                  <a:schemeClr val="tx1"/>
                </a:solidFill>
                <a:effectLst/>
                <a:latin typeface="+mn-lt"/>
                <a:ea typeface="+mn-ea"/>
                <a:cs typeface="+mn-cs"/>
              </a:rPr>
              <a:t>Next, teach </a:t>
            </a:r>
            <a:r>
              <a:rPr lang="en-GB" sz="1200" kern="1200" dirty="0" smtClean="0">
                <a:solidFill>
                  <a:schemeClr val="tx1"/>
                </a:solidFill>
                <a:effectLst/>
                <a:latin typeface="+mn-lt"/>
                <a:ea typeface="+mn-ea"/>
                <a:cs typeface="+mn-cs"/>
              </a:rPr>
              <a:t>the rhythm, using the same method (words, body percussion, instruments). Ask your children to find an unpitched percussion instrument to play this. It must be able to play short, ‘dry’ sounds (not long ‘splashy’ sounds like a cymbal). A woodblock or guiro would be perfect as would Bizet’s choice of tambourine and castanets</a:t>
            </a:r>
            <a:endParaRPr lang="en-GB" sz="14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endParaRPr lang="en-GB" sz="1400" kern="1200" dirty="0" smtClean="0">
              <a:solidFill>
                <a:schemeClr val="tx1"/>
              </a:solidFill>
              <a:effectLst/>
              <a:latin typeface="+mn-lt"/>
              <a:ea typeface="+mn-ea"/>
              <a:cs typeface="+mn-cs"/>
            </a:endParaRPr>
          </a:p>
          <a:p>
            <a:r>
              <a:rPr lang="en-GB" sz="1200" b="1" kern="1200" dirty="0" smtClean="0">
                <a:solidFill>
                  <a:schemeClr val="tx1"/>
                </a:solidFill>
                <a:effectLst/>
                <a:latin typeface="+mn-lt"/>
                <a:ea typeface="+mn-ea"/>
                <a:cs typeface="+mn-cs"/>
              </a:rPr>
              <a:t> </a:t>
            </a:r>
            <a:endParaRPr lang="en-GB" sz="1400" kern="1200" dirty="0" smtClean="0">
              <a:solidFill>
                <a:schemeClr val="tx1"/>
              </a:solidFill>
              <a:effectLst/>
              <a:latin typeface="+mn-lt"/>
              <a:ea typeface="+mn-ea"/>
              <a:cs typeface="+mn-cs"/>
            </a:endParaRPr>
          </a:p>
          <a:p>
            <a:pPr lvl="0"/>
            <a:r>
              <a:rPr lang="en-GB" sz="1200" b="1" kern="1200" dirty="0" smtClean="0">
                <a:solidFill>
                  <a:schemeClr val="tx1"/>
                </a:solidFill>
                <a:effectLst/>
                <a:latin typeface="+mn-lt"/>
                <a:ea typeface="+mn-ea"/>
                <a:cs typeface="+mn-cs"/>
              </a:rPr>
              <a:t>Choose </a:t>
            </a:r>
            <a:r>
              <a:rPr lang="en-GB" sz="1200" kern="1200" dirty="0" smtClean="0">
                <a:solidFill>
                  <a:schemeClr val="tx1"/>
                </a:solidFill>
                <a:effectLst/>
                <a:latin typeface="+mn-lt"/>
                <a:ea typeface="+mn-ea"/>
                <a:cs typeface="+mn-cs"/>
              </a:rPr>
              <a:t>a small group of children to add this rhythm to the ‘four, one’ and encourage the rest of the class to perform their </a:t>
            </a:r>
            <a:r>
              <a:rPr lang="en-GB" sz="1200" kern="1200" dirty="0" err="1" smtClean="0">
                <a:solidFill>
                  <a:schemeClr val="tx1"/>
                </a:solidFill>
                <a:effectLst/>
                <a:latin typeface="+mn-lt"/>
                <a:ea typeface="+mn-ea"/>
                <a:cs typeface="+mn-cs"/>
              </a:rPr>
              <a:t>Escamillo</a:t>
            </a:r>
            <a:r>
              <a:rPr lang="en-GB" sz="1200" kern="1200" dirty="0" smtClean="0">
                <a:solidFill>
                  <a:schemeClr val="tx1"/>
                </a:solidFill>
                <a:effectLst/>
                <a:latin typeface="+mn-lt"/>
                <a:ea typeface="+mn-ea"/>
                <a:cs typeface="+mn-cs"/>
              </a:rPr>
              <a:t> poses at the same time. You can keep rotating the roles so that everyone gets to have a go at playing the instruments and dancing</a:t>
            </a:r>
            <a:endParaRPr lang="en-GB" sz="14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endParaRPr lang="en-GB" sz="1400" kern="1200" dirty="0" smtClean="0">
              <a:solidFill>
                <a:schemeClr val="tx1"/>
              </a:solidFill>
              <a:effectLst/>
              <a:latin typeface="+mn-lt"/>
              <a:ea typeface="+mn-ea"/>
              <a:cs typeface="+mn-cs"/>
            </a:endParaRPr>
          </a:p>
          <a:p>
            <a:r>
              <a:rPr lang="en-GB" sz="1200" b="1"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pPr lvl="0"/>
            <a:r>
              <a:rPr lang="en-GB" sz="1200" b="1" kern="1200" dirty="0" smtClean="0">
                <a:solidFill>
                  <a:schemeClr val="tx1"/>
                </a:solidFill>
                <a:effectLst/>
                <a:latin typeface="+mn-lt"/>
                <a:ea typeface="+mn-ea"/>
                <a:cs typeface="+mn-cs"/>
              </a:rPr>
              <a:t>Melody</a:t>
            </a:r>
            <a:r>
              <a:rPr lang="en-GB" sz="1200" kern="1200" dirty="0" smtClean="0">
                <a:solidFill>
                  <a:schemeClr val="tx1"/>
                </a:solidFill>
                <a:effectLst/>
                <a:latin typeface="+mn-lt"/>
                <a:ea typeface="+mn-ea"/>
                <a:cs typeface="+mn-cs"/>
              </a:rPr>
              <a:t>. Explain that the Toreador’s Song is usually sung! In the version you’ve been listening to there has been no singing and therefore no words. It’s time to write some! If you can’t read music don’t worry, just use the online orchestral performance. Start at 1’20. (The version below is the same key so you could even play along!)</a:t>
            </a:r>
          </a:p>
          <a:p>
            <a:r>
              <a:rPr lang="en-GB" sz="1200" kern="1200" dirty="0" smtClean="0">
                <a:solidFill>
                  <a:schemeClr val="tx1"/>
                </a:solidFill>
                <a:effectLst/>
                <a:latin typeface="+mn-lt"/>
                <a:ea typeface="+mn-ea"/>
                <a:cs typeface="+mn-cs"/>
              </a:rPr>
              <a:t> </a:t>
            </a:r>
          </a:p>
          <a:p>
            <a:r>
              <a:rPr lang="en-GB" sz="1200" kern="1200" dirty="0" smtClean="0">
                <a:solidFill>
                  <a:schemeClr val="tx1"/>
                </a:solidFill>
                <a:effectLst/>
                <a:latin typeface="+mn-lt"/>
                <a:ea typeface="+mn-ea"/>
                <a:cs typeface="+mn-cs"/>
              </a:rPr>
              <a:t> </a:t>
            </a:r>
          </a:p>
          <a:p>
            <a:r>
              <a:rPr lang="en-GB" sz="1200" b="1" kern="1200" dirty="0" smtClean="0">
                <a:solidFill>
                  <a:schemeClr val="tx1"/>
                </a:solidFill>
                <a:effectLst/>
                <a:latin typeface="+mn-lt"/>
                <a:ea typeface="+mn-ea"/>
                <a:cs typeface="+mn-cs"/>
              </a:rPr>
              <a:t>Challenge your children</a:t>
            </a:r>
            <a:r>
              <a:rPr lang="en-GB" sz="1200" kern="1200" dirty="0" smtClean="0">
                <a:solidFill>
                  <a:schemeClr val="tx1"/>
                </a:solidFill>
                <a:effectLst/>
                <a:latin typeface="+mn-lt"/>
                <a:ea typeface="+mn-ea"/>
                <a:cs typeface="+mn-cs"/>
              </a:rPr>
              <a:t>, perhaps working in teams, to create new words for this melody. Here are some helpful rules –</a:t>
            </a:r>
          </a:p>
          <a:p>
            <a:pPr lvl="0"/>
            <a:r>
              <a:rPr lang="en-GB" sz="1200" kern="1200" dirty="0" smtClean="0">
                <a:solidFill>
                  <a:schemeClr val="tx1"/>
                </a:solidFill>
                <a:effectLst/>
                <a:latin typeface="+mn-lt"/>
                <a:ea typeface="+mn-ea"/>
                <a:cs typeface="+mn-cs"/>
              </a:rPr>
              <a:t>Think carefully about </a:t>
            </a:r>
            <a:r>
              <a:rPr lang="en-GB" sz="1200" u="sng" kern="1200" dirty="0" smtClean="0">
                <a:solidFill>
                  <a:schemeClr val="tx1"/>
                </a:solidFill>
                <a:effectLst/>
                <a:latin typeface="+mn-lt"/>
                <a:ea typeface="+mn-ea"/>
                <a:cs typeface="+mn-cs"/>
              </a:rPr>
              <a:t>syllables</a:t>
            </a:r>
            <a:r>
              <a:rPr lang="en-GB" sz="1200" kern="1200" dirty="0" smtClean="0">
                <a:solidFill>
                  <a:schemeClr val="tx1"/>
                </a:solidFill>
                <a:effectLst/>
                <a:latin typeface="+mn-lt"/>
                <a:ea typeface="+mn-ea"/>
                <a:cs typeface="+mn-cs"/>
              </a:rPr>
              <a:t>. Ideally you need one syllable for each note so count the notes and syllables for each line as you work through</a:t>
            </a:r>
          </a:p>
          <a:p>
            <a:pPr lvl="0"/>
            <a:r>
              <a:rPr lang="en-GB" sz="1200" u="sng" kern="1200" dirty="0" smtClean="0">
                <a:solidFill>
                  <a:schemeClr val="tx1"/>
                </a:solidFill>
                <a:effectLst/>
                <a:latin typeface="+mn-lt"/>
                <a:ea typeface="+mn-ea"/>
                <a:cs typeface="+mn-cs"/>
              </a:rPr>
              <a:t>Stress</a:t>
            </a:r>
            <a:r>
              <a:rPr lang="en-GB" sz="1200" kern="1200" dirty="0" smtClean="0">
                <a:solidFill>
                  <a:schemeClr val="tx1"/>
                </a:solidFill>
                <a:effectLst/>
                <a:latin typeface="+mn-lt"/>
                <a:ea typeface="+mn-ea"/>
                <a:cs typeface="+mn-cs"/>
              </a:rPr>
              <a:t> – make sure your words are aligned correctly so that the strong bit of each word is on a strong note.</a:t>
            </a:r>
          </a:p>
          <a:p>
            <a:r>
              <a:rPr lang="en-GB" sz="1200" kern="1200" dirty="0" smtClean="0">
                <a:solidFill>
                  <a:schemeClr val="tx1"/>
                </a:solidFill>
                <a:effectLst/>
                <a:latin typeface="+mn-lt"/>
                <a:ea typeface="+mn-ea"/>
                <a:cs typeface="+mn-cs"/>
              </a:rPr>
              <a:t> </a:t>
            </a:r>
          </a:p>
          <a:p>
            <a:r>
              <a:rPr lang="en-GB" sz="1200" kern="1200" dirty="0" smtClean="0">
                <a:solidFill>
                  <a:schemeClr val="tx1"/>
                </a:solidFill>
                <a:effectLst/>
                <a:latin typeface="+mn-lt"/>
                <a:ea typeface="+mn-ea"/>
                <a:cs typeface="+mn-cs"/>
              </a:rPr>
              <a:t>Bizet demonstrates these rules for us; the first four notes of his tune perfectly match the stresses and syllables of ‘Tor-e-a-</a:t>
            </a:r>
            <a:r>
              <a:rPr lang="en-GB" sz="1200" kern="1200" dirty="0" err="1" smtClean="0">
                <a:solidFill>
                  <a:schemeClr val="tx1"/>
                </a:solidFill>
                <a:effectLst/>
                <a:latin typeface="+mn-lt"/>
                <a:ea typeface="+mn-ea"/>
                <a:cs typeface="+mn-cs"/>
              </a:rPr>
              <a:t>dor</a:t>
            </a:r>
            <a:r>
              <a:rPr lang="en-GB" sz="1200" kern="1200" dirty="0" smtClean="0">
                <a:solidFill>
                  <a:schemeClr val="tx1"/>
                </a:solidFill>
                <a:effectLst/>
                <a:latin typeface="+mn-lt"/>
                <a:ea typeface="+mn-ea"/>
                <a:cs typeface="+mn-cs"/>
              </a:rPr>
              <a:t>’ (above)</a:t>
            </a:r>
          </a:p>
          <a:p>
            <a:r>
              <a:rPr lang="en-GB" sz="1200" kern="1200" dirty="0" smtClean="0">
                <a:solidFill>
                  <a:schemeClr val="tx1"/>
                </a:solidFill>
                <a:effectLst/>
                <a:latin typeface="+mn-lt"/>
                <a:ea typeface="+mn-ea"/>
                <a:cs typeface="+mn-cs"/>
              </a:rPr>
              <a:t> </a:t>
            </a:r>
          </a:p>
          <a:p>
            <a:r>
              <a:rPr lang="en-GB" sz="1200" kern="1200" dirty="0" smtClean="0">
                <a:solidFill>
                  <a:schemeClr val="tx1"/>
                </a:solidFill>
                <a:effectLst/>
                <a:latin typeface="+mn-lt"/>
                <a:ea typeface="+mn-ea"/>
                <a:cs typeface="+mn-cs"/>
              </a:rPr>
              <a:t>If you have children who are learning instruments, encourage them to play the tune. </a:t>
            </a:r>
          </a:p>
          <a:p>
            <a:r>
              <a:rPr lang="en-GB" sz="1200" kern="1200" dirty="0" smtClean="0">
                <a:solidFill>
                  <a:schemeClr val="tx1"/>
                </a:solidFill>
                <a:effectLst/>
                <a:latin typeface="+mn-lt"/>
                <a:ea typeface="+mn-ea"/>
                <a:cs typeface="+mn-cs"/>
              </a:rPr>
              <a:t> </a:t>
            </a:r>
          </a:p>
          <a:p>
            <a:r>
              <a:rPr lang="en-GB" sz="1200" kern="1200" dirty="0" smtClean="0">
                <a:solidFill>
                  <a:schemeClr val="tx1"/>
                </a:solidFill>
                <a:effectLst/>
                <a:latin typeface="+mn-lt"/>
                <a:ea typeface="+mn-ea"/>
                <a:cs typeface="+mn-cs"/>
              </a:rPr>
              <a:t> </a:t>
            </a:r>
          </a:p>
          <a:p>
            <a:pPr lvl="0"/>
            <a:r>
              <a:rPr lang="en-GB" sz="1200" b="1" kern="1200" dirty="0" smtClean="0">
                <a:solidFill>
                  <a:schemeClr val="tx1"/>
                </a:solidFill>
                <a:effectLst/>
                <a:latin typeface="+mn-lt"/>
                <a:ea typeface="+mn-ea"/>
                <a:cs typeface="+mn-cs"/>
              </a:rPr>
              <a:t>Orchestrate. </a:t>
            </a:r>
            <a:r>
              <a:rPr lang="en-GB" sz="1200" kern="1200" dirty="0" smtClean="0">
                <a:solidFill>
                  <a:schemeClr val="tx1"/>
                </a:solidFill>
                <a:effectLst/>
                <a:latin typeface="+mn-lt"/>
                <a:ea typeface="+mn-ea"/>
                <a:cs typeface="+mn-cs"/>
              </a:rPr>
              <a:t>As you sing your new words, and perhaps some children play the tune, choose a small group of children to provide a soft pulse underneath, just as Bizet does. This will keep everyone together.</a:t>
            </a:r>
            <a:endParaRPr lang="en-GB" sz="1400" kern="1200" dirty="0" smtClean="0">
              <a:solidFill>
                <a:schemeClr val="tx1"/>
              </a:solidFill>
              <a:effectLst/>
              <a:latin typeface="+mn-lt"/>
              <a:ea typeface="+mn-ea"/>
              <a:cs typeface="+mn-cs"/>
            </a:endParaRPr>
          </a:p>
          <a:p>
            <a:r>
              <a:rPr lang="en-GB" sz="1200" b="1"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r>
              <a:rPr lang="en-GB" sz="1200" b="1"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pPr lvl="0"/>
            <a:r>
              <a:rPr lang="en-GB" sz="1200" b="1" kern="1200" dirty="0" smtClean="0">
                <a:solidFill>
                  <a:schemeClr val="tx1"/>
                </a:solidFill>
                <a:effectLst/>
                <a:latin typeface="+mn-lt"/>
                <a:ea typeface="+mn-ea"/>
                <a:cs typeface="+mn-cs"/>
              </a:rPr>
              <a:t>Finally </a:t>
            </a:r>
            <a:r>
              <a:rPr lang="en-GB" sz="1200" kern="1200" dirty="0" smtClean="0">
                <a:solidFill>
                  <a:schemeClr val="tx1"/>
                </a:solidFill>
                <a:effectLst/>
                <a:latin typeface="+mn-lt"/>
                <a:ea typeface="+mn-ea"/>
                <a:cs typeface="+mn-cs"/>
              </a:rPr>
              <a:t>put your Toreador piece together. Just like in the real piece you should have two sections – </a:t>
            </a:r>
            <a:endParaRPr lang="en-GB" sz="1400" kern="1200" dirty="0" smtClean="0">
              <a:solidFill>
                <a:schemeClr val="tx1"/>
              </a:solidFill>
              <a:effectLst/>
              <a:latin typeface="+mn-lt"/>
              <a:ea typeface="+mn-ea"/>
              <a:cs typeface="+mn-cs"/>
            </a:endParaRPr>
          </a:p>
          <a:p>
            <a:pPr lvl="1"/>
            <a:r>
              <a:rPr lang="en-GB" sz="1200" kern="1200" dirty="0" smtClean="0">
                <a:solidFill>
                  <a:schemeClr val="tx1"/>
                </a:solidFill>
                <a:effectLst/>
                <a:latin typeface="+mn-lt"/>
                <a:ea typeface="+mn-ea"/>
                <a:cs typeface="+mn-cs"/>
              </a:rPr>
              <a:t>The ‘four-one’ rhythm and the ‘I’m the best there is’ rhythm with four dance moves</a:t>
            </a:r>
            <a:endParaRPr lang="en-GB" sz="1400" kern="1200" dirty="0" smtClean="0">
              <a:solidFill>
                <a:schemeClr val="tx1"/>
              </a:solidFill>
              <a:effectLst/>
              <a:latin typeface="+mn-lt"/>
              <a:ea typeface="+mn-ea"/>
              <a:cs typeface="+mn-cs"/>
            </a:endParaRPr>
          </a:p>
          <a:p>
            <a:pPr lvl="1"/>
            <a:r>
              <a:rPr lang="en-GB" sz="1200" kern="1200" dirty="0" smtClean="0">
                <a:solidFill>
                  <a:schemeClr val="tx1"/>
                </a:solidFill>
                <a:effectLst/>
                <a:latin typeface="+mn-lt"/>
                <a:ea typeface="+mn-ea"/>
                <a:cs typeface="+mn-cs"/>
              </a:rPr>
              <a:t>The ‘chorus’ – sung to the real tune with a pulse</a:t>
            </a:r>
            <a:endParaRPr lang="en-GB" sz="14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p>
          <a:p>
            <a:r>
              <a:rPr lang="en-GB" sz="1200" i="1" kern="1200" dirty="0" smtClean="0">
                <a:solidFill>
                  <a:schemeClr val="tx1"/>
                </a:solidFill>
                <a:effectLst/>
                <a:latin typeface="+mn-lt"/>
                <a:ea typeface="+mn-ea"/>
                <a:cs typeface="+mn-cs"/>
              </a:rPr>
              <a:t>All of this task will fit with the orchestral version</a:t>
            </a:r>
            <a:endParaRPr lang="en-GB" sz="1200" kern="1200" dirty="0" smtClean="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6289F494-1822-9445-98EB-F7F0987FA13D}" type="slidenum">
              <a:rPr lang="en-US" smtClean="0"/>
              <a:t>27</a:t>
            </a:fld>
            <a:endParaRPr lang="en-US"/>
          </a:p>
        </p:txBody>
      </p:sp>
    </p:spTree>
    <p:extLst>
      <p:ext uri="{BB962C8B-B14F-4D97-AF65-F5344CB8AC3E}">
        <p14:creationId xmlns:p14="http://schemas.microsoft.com/office/powerpoint/2010/main" val="116012933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Lesson 6:</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Activities:		Structure music to fit a narrative</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Perform in front of an audience</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Curriculum link:	Play and perform in solo and ensemble contexts, using their voices and playing musical instruments with increasing accuracy, fluency, control and expression</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Improvise and compose music for a range of purposes using the interrelated dimensions of music</a:t>
            </a: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289F494-1822-9445-98EB-F7F0987FA13D}" type="slidenum">
              <a:rPr lang="en-US" smtClean="0"/>
              <a:t>28</a:t>
            </a:fld>
            <a:endParaRPr lang="en-US"/>
          </a:p>
        </p:txBody>
      </p:sp>
    </p:spTree>
    <p:extLst>
      <p:ext uri="{BB962C8B-B14F-4D97-AF65-F5344CB8AC3E}">
        <p14:creationId xmlns:p14="http://schemas.microsoft.com/office/powerpoint/2010/main" val="174735676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LESSON 6:</a:t>
            </a:r>
            <a:endParaRPr lang="en-GB" sz="1200" kern="1200" dirty="0" smtClean="0">
              <a:solidFill>
                <a:schemeClr val="tx1"/>
              </a:solidFill>
              <a:effectLst/>
              <a:latin typeface="+mn-lt"/>
              <a:ea typeface="+mn-ea"/>
              <a:cs typeface="+mn-cs"/>
            </a:endParaRPr>
          </a:p>
          <a:p>
            <a:pPr lvl="0" rtl="0"/>
            <a:r>
              <a:rPr lang="en-GB" sz="1200" b="1" kern="1200" dirty="0" smtClean="0">
                <a:solidFill>
                  <a:schemeClr val="tx1"/>
                </a:solidFill>
                <a:effectLst/>
                <a:latin typeface="+mn-lt"/>
                <a:ea typeface="+mn-ea"/>
                <a:cs typeface="+mn-cs"/>
              </a:rPr>
              <a:t>Warm up.</a:t>
            </a:r>
            <a:r>
              <a:rPr lang="en-GB" sz="1200" kern="1200" dirty="0" smtClean="0">
                <a:solidFill>
                  <a:schemeClr val="tx1"/>
                </a:solidFill>
                <a:effectLst/>
                <a:latin typeface="+mn-lt"/>
                <a:ea typeface="+mn-ea"/>
                <a:cs typeface="+mn-cs"/>
              </a:rPr>
              <a:t> Sitting in a circle again, remind your children of everything they have worked on so far. Here’s a list:</a:t>
            </a:r>
          </a:p>
          <a:p>
            <a:pPr lvl="0"/>
            <a:r>
              <a:rPr lang="en-GB" sz="1200" b="1" kern="1200" dirty="0" smtClean="0">
                <a:solidFill>
                  <a:schemeClr val="tx1"/>
                </a:solidFill>
                <a:effectLst/>
                <a:latin typeface="+mn-lt"/>
                <a:ea typeface="+mn-ea"/>
                <a:cs typeface="+mn-cs"/>
              </a:rPr>
              <a:t>	Carmen’s Habanera</a:t>
            </a:r>
            <a:r>
              <a:rPr lang="en-GB" sz="1200" kern="1200" dirty="0" smtClean="0">
                <a:solidFill>
                  <a:schemeClr val="tx1"/>
                </a:solidFill>
                <a:effectLst/>
                <a:latin typeface="+mn-lt"/>
                <a:ea typeface="+mn-ea"/>
                <a:cs typeface="+mn-cs"/>
              </a:rPr>
              <a:t> made from –</a:t>
            </a:r>
          </a:p>
          <a:p>
            <a:pPr lvl="1"/>
            <a:r>
              <a:rPr lang="en-GB" sz="1200" kern="1200" dirty="0" smtClean="0">
                <a:solidFill>
                  <a:schemeClr val="tx1"/>
                </a:solidFill>
                <a:effectLst/>
                <a:latin typeface="+mn-lt"/>
                <a:ea typeface="+mn-ea"/>
                <a:cs typeface="+mn-cs"/>
              </a:rPr>
              <a:t>The habanera rhythm</a:t>
            </a:r>
          </a:p>
          <a:p>
            <a:pPr lvl="1"/>
            <a:r>
              <a:rPr lang="en-GB" sz="1200" kern="1200" dirty="0" smtClean="0">
                <a:solidFill>
                  <a:schemeClr val="tx1"/>
                </a:solidFill>
                <a:effectLst/>
                <a:latin typeface="+mn-lt"/>
                <a:ea typeface="+mn-ea"/>
                <a:cs typeface="+mn-cs"/>
              </a:rPr>
              <a:t>The ‘hot Spanish sunshine tune </a:t>
            </a:r>
          </a:p>
          <a:p>
            <a:pPr lvl="1"/>
            <a:r>
              <a:rPr lang="en-GB" sz="1200" kern="1200" dirty="0" smtClean="0">
                <a:solidFill>
                  <a:schemeClr val="tx1"/>
                </a:solidFill>
                <a:effectLst/>
                <a:latin typeface="+mn-lt"/>
                <a:ea typeface="+mn-ea"/>
                <a:cs typeface="+mn-cs"/>
              </a:rPr>
              <a:t>The musical punctuation and </a:t>
            </a:r>
            <a:r>
              <a:rPr lang="en-GB" sz="1200" kern="1200" dirty="0" err="1" smtClean="0">
                <a:solidFill>
                  <a:schemeClr val="tx1"/>
                </a:solidFill>
                <a:effectLst/>
                <a:latin typeface="+mn-lt"/>
                <a:ea typeface="+mn-ea"/>
                <a:cs typeface="+mn-cs"/>
              </a:rPr>
              <a:t>Olé</a:t>
            </a:r>
            <a:r>
              <a:rPr lang="en-GB" sz="1200" kern="1200" dirty="0" smtClean="0">
                <a:solidFill>
                  <a:schemeClr val="tx1"/>
                </a:solidFill>
                <a:effectLst/>
                <a:latin typeface="+mn-lt"/>
                <a:ea typeface="+mn-ea"/>
                <a:cs typeface="+mn-cs"/>
              </a:rPr>
              <a:t>!</a:t>
            </a:r>
          </a:p>
          <a:p>
            <a:r>
              <a:rPr lang="en-GB" sz="1200" kern="1200" dirty="0" smtClean="0">
                <a:solidFill>
                  <a:schemeClr val="tx1"/>
                </a:solidFill>
                <a:effectLst/>
                <a:latin typeface="+mn-lt"/>
                <a:ea typeface="+mn-ea"/>
                <a:cs typeface="+mn-cs"/>
              </a:rPr>
              <a:t> </a:t>
            </a:r>
          </a:p>
          <a:p>
            <a:pPr lvl="0"/>
            <a:r>
              <a:rPr lang="en-GB" sz="1200" b="1" kern="1200" dirty="0" smtClean="0">
                <a:solidFill>
                  <a:schemeClr val="tx1"/>
                </a:solidFill>
                <a:effectLst/>
                <a:latin typeface="+mn-lt"/>
                <a:ea typeface="+mn-ea"/>
                <a:cs typeface="+mn-cs"/>
              </a:rPr>
              <a:t>	</a:t>
            </a:r>
            <a:r>
              <a:rPr lang="en-GB" sz="1200" b="1" kern="1200" dirty="0" err="1" smtClean="0">
                <a:solidFill>
                  <a:schemeClr val="tx1"/>
                </a:solidFill>
                <a:effectLst/>
                <a:latin typeface="+mn-lt"/>
                <a:ea typeface="+mn-ea"/>
                <a:cs typeface="+mn-cs"/>
              </a:rPr>
              <a:t>Escamillo’s</a:t>
            </a:r>
            <a:r>
              <a:rPr lang="en-GB" sz="1200" b="1" kern="1200" dirty="0" smtClean="0">
                <a:solidFill>
                  <a:schemeClr val="tx1"/>
                </a:solidFill>
                <a:effectLst/>
                <a:latin typeface="+mn-lt"/>
                <a:ea typeface="+mn-ea"/>
                <a:cs typeface="+mn-cs"/>
              </a:rPr>
              <a:t> Song</a:t>
            </a:r>
            <a:r>
              <a:rPr lang="en-GB" sz="1200" kern="1200" dirty="0" smtClean="0">
                <a:solidFill>
                  <a:schemeClr val="tx1"/>
                </a:solidFill>
                <a:effectLst/>
                <a:latin typeface="+mn-lt"/>
                <a:ea typeface="+mn-ea"/>
                <a:cs typeface="+mn-cs"/>
              </a:rPr>
              <a:t> made from -</a:t>
            </a:r>
          </a:p>
          <a:p>
            <a:pPr lvl="1"/>
            <a:r>
              <a:rPr lang="en-GB" sz="1200" kern="1200" dirty="0" smtClean="0">
                <a:solidFill>
                  <a:schemeClr val="tx1"/>
                </a:solidFill>
                <a:effectLst/>
                <a:latin typeface="+mn-lt"/>
                <a:ea typeface="+mn-ea"/>
                <a:cs typeface="+mn-cs"/>
              </a:rPr>
              <a:t>The rhythms and poses</a:t>
            </a:r>
          </a:p>
          <a:p>
            <a:pPr lvl="1"/>
            <a:r>
              <a:rPr lang="en-GB" sz="1200" kern="1200" dirty="0" smtClean="0">
                <a:solidFill>
                  <a:schemeClr val="tx1"/>
                </a:solidFill>
                <a:effectLst/>
                <a:latin typeface="+mn-lt"/>
                <a:ea typeface="+mn-ea"/>
                <a:cs typeface="+mn-cs"/>
              </a:rPr>
              <a:t>The sung melody and pulse</a:t>
            </a:r>
          </a:p>
          <a:p>
            <a:r>
              <a:rPr lang="en-GB" sz="1200" kern="1200" dirty="0" smtClean="0">
                <a:solidFill>
                  <a:schemeClr val="tx1"/>
                </a:solidFill>
                <a:effectLst/>
                <a:latin typeface="+mn-lt"/>
                <a:ea typeface="+mn-ea"/>
                <a:cs typeface="+mn-cs"/>
              </a:rPr>
              <a:t> </a:t>
            </a:r>
          </a:p>
          <a:p>
            <a:r>
              <a:rPr lang="en-GB" sz="1200" kern="1200" dirty="0" smtClean="0">
                <a:solidFill>
                  <a:schemeClr val="tx1"/>
                </a:solidFill>
                <a:effectLst/>
                <a:latin typeface="+mn-lt"/>
                <a:ea typeface="+mn-ea"/>
                <a:cs typeface="+mn-cs"/>
              </a:rPr>
              <a:t> </a:t>
            </a:r>
          </a:p>
          <a:p>
            <a:pPr lvl="0"/>
            <a:r>
              <a:rPr lang="en-GB" sz="1200" b="1" kern="1200" dirty="0" smtClean="0">
                <a:solidFill>
                  <a:schemeClr val="tx1"/>
                </a:solidFill>
                <a:effectLst/>
                <a:latin typeface="+mn-lt"/>
                <a:ea typeface="+mn-ea"/>
                <a:cs typeface="+mn-cs"/>
              </a:rPr>
              <a:t>Recap </a:t>
            </a:r>
            <a:r>
              <a:rPr lang="en-GB" sz="1200" kern="1200" dirty="0" smtClean="0">
                <a:solidFill>
                  <a:schemeClr val="tx1"/>
                </a:solidFill>
                <a:effectLst/>
                <a:latin typeface="+mn-lt"/>
                <a:ea typeface="+mn-ea"/>
                <a:cs typeface="+mn-cs"/>
              </a:rPr>
              <a:t>all of these ideas on body percussion and voices. Talk through all of the structures and decide what should go first, Carmen or </a:t>
            </a:r>
            <a:r>
              <a:rPr lang="en-GB" sz="1200" kern="1200" dirty="0" err="1" smtClean="0">
                <a:solidFill>
                  <a:schemeClr val="tx1"/>
                </a:solidFill>
                <a:effectLst/>
                <a:latin typeface="+mn-lt"/>
                <a:ea typeface="+mn-ea"/>
                <a:cs typeface="+mn-cs"/>
              </a:rPr>
              <a:t>Escamillo</a:t>
            </a:r>
            <a:endParaRPr lang="en-GB" sz="1400" kern="1200" dirty="0" smtClean="0">
              <a:solidFill>
                <a:schemeClr val="tx1"/>
              </a:solidFill>
              <a:effectLst/>
              <a:latin typeface="+mn-lt"/>
              <a:ea typeface="+mn-ea"/>
              <a:cs typeface="+mn-cs"/>
            </a:endParaRPr>
          </a:p>
          <a:p>
            <a:r>
              <a:rPr lang="en-GB" sz="1200" b="1"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r>
              <a:rPr lang="en-GB" sz="1200" i="1"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pPr lvl="0"/>
            <a:r>
              <a:rPr lang="en-GB" sz="1200" b="1" kern="1200" dirty="0" smtClean="0">
                <a:solidFill>
                  <a:schemeClr val="tx1"/>
                </a:solidFill>
                <a:effectLst/>
                <a:latin typeface="+mn-lt"/>
                <a:ea typeface="+mn-ea"/>
                <a:cs typeface="+mn-cs"/>
              </a:rPr>
              <a:t>Get out the instruments</a:t>
            </a:r>
            <a:r>
              <a:rPr lang="en-GB" sz="1200" kern="1200" dirty="0" smtClean="0">
                <a:solidFill>
                  <a:schemeClr val="tx1"/>
                </a:solidFill>
                <a:effectLst/>
                <a:latin typeface="+mn-lt"/>
                <a:ea typeface="+mn-ea"/>
                <a:cs typeface="+mn-cs"/>
              </a:rPr>
              <a:t> split back into groups and slowly put everything back together. This might be a bit chaotic – it’s been two lessons since you did the habanera - but don’t worry, the children will remember.</a:t>
            </a:r>
            <a:endParaRPr lang="en-GB" sz="14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p>
          <a:p>
            <a:r>
              <a:rPr lang="en-GB" sz="1200" kern="1200" dirty="0" smtClean="0">
                <a:solidFill>
                  <a:schemeClr val="tx1"/>
                </a:solidFill>
                <a:effectLst/>
                <a:latin typeface="+mn-lt"/>
                <a:ea typeface="+mn-ea"/>
                <a:cs typeface="+mn-cs"/>
              </a:rPr>
              <a:t> </a:t>
            </a:r>
          </a:p>
          <a:p>
            <a:pPr lvl="0"/>
            <a:r>
              <a:rPr lang="en-GB" sz="1200" b="1" kern="1200" dirty="0" smtClean="0">
                <a:solidFill>
                  <a:schemeClr val="tx1"/>
                </a:solidFill>
                <a:effectLst/>
                <a:latin typeface="+mn-lt"/>
                <a:ea typeface="+mn-ea"/>
                <a:cs typeface="+mn-cs"/>
              </a:rPr>
              <a:t>Practise</a:t>
            </a:r>
            <a:r>
              <a:rPr lang="en-GB" sz="1200" kern="1200" dirty="0" smtClean="0">
                <a:solidFill>
                  <a:schemeClr val="tx1"/>
                </a:solidFill>
                <a:effectLst/>
                <a:latin typeface="+mn-lt"/>
                <a:ea typeface="+mn-ea"/>
                <a:cs typeface="+mn-cs"/>
              </a:rPr>
              <a:t> until everything is performed confidently. If you have time, quickly invent a short sound effect for Jose. This could be as simple as a drum roll or a spiky fanfare rhythm on a xylophone. You could then ask the children to invent short narration for between your music pieces and therefore tell the story in full.</a:t>
            </a:r>
            <a:endParaRPr lang="en-GB" sz="14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p>
          <a:p>
            <a:r>
              <a:rPr lang="en-GB" sz="1200" kern="1200" dirty="0" smtClean="0">
                <a:solidFill>
                  <a:schemeClr val="tx1"/>
                </a:solidFill>
                <a:effectLst/>
                <a:latin typeface="+mn-lt"/>
                <a:ea typeface="+mn-ea"/>
                <a:cs typeface="+mn-cs"/>
              </a:rPr>
              <a:t> </a:t>
            </a:r>
          </a:p>
          <a:p>
            <a:pPr lvl="0"/>
            <a:r>
              <a:rPr lang="en-GB" sz="1200" b="1" kern="1200" dirty="0" smtClean="0">
                <a:solidFill>
                  <a:schemeClr val="tx1"/>
                </a:solidFill>
                <a:effectLst/>
                <a:latin typeface="+mn-lt"/>
                <a:ea typeface="+mn-ea"/>
                <a:cs typeface="+mn-cs"/>
              </a:rPr>
              <a:t>FINALLY </a:t>
            </a:r>
            <a:r>
              <a:rPr lang="en-GB" sz="1200" kern="1200" dirty="0" smtClean="0">
                <a:solidFill>
                  <a:schemeClr val="tx1"/>
                </a:solidFill>
                <a:effectLst/>
                <a:latin typeface="+mn-lt"/>
                <a:ea typeface="+mn-ea"/>
                <a:cs typeface="+mn-cs"/>
              </a:rPr>
              <a:t>– invite another class to come and watch your performance of everything you have made and share the story and music of Carmen with an audience</a:t>
            </a:r>
            <a:endParaRPr lang="en-GB" sz="1400" kern="1200" dirty="0" smtClean="0">
              <a:solidFill>
                <a:schemeClr val="tx1"/>
              </a:solidFill>
              <a:effectLst/>
              <a:latin typeface="+mn-lt"/>
              <a:ea typeface="+mn-ea"/>
              <a:cs typeface="+mn-cs"/>
            </a:endParaRPr>
          </a:p>
          <a:p>
            <a:r>
              <a:rPr lang="en-US" sz="1200" u="none" strike="noStrike"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289F494-1822-9445-98EB-F7F0987FA13D}" type="slidenum">
              <a:rPr lang="en-US" smtClean="0"/>
              <a:t>29</a:t>
            </a:fld>
            <a:endParaRPr lang="en-US"/>
          </a:p>
        </p:txBody>
      </p:sp>
    </p:spTree>
    <p:extLst>
      <p:ext uri="{BB962C8B-B14F-4D97-AF65-F5344CB8AC3E}">
        <p14:creationId xmlns:p14="http://schemas.microsoft.com/office/powerpoint/2010/main" val="116012933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LESSON 6:</a:t>
            </a:r>
            <a:endParaRPr lang="en-GB" sz="1200" kern="1200" dirty="0" smtClean="0">
              <a:solidFill>
                <a:schemeClr val="tx1"/>
              </a:solidFill>
              <a:effectLst/>
              <a:latin typeface="+mn-lt"/>
              <a:ea typeface="+mn-ea"/>
              <a:cs typeface="+mn-cs"/>
            </a:endParaRPr>
          </a:p>
          <a:p>
            <a:pPr lvl="0" rtl="0"/>
            <a:r>
              <a:rPr lang="en-GB" sz="1200" b="1" kern="1200" dirty="0" smtClean="0">
                <a:solidFill>
                  <a:schemeClr val="tx1"/>
                </a:solidFill>
                <a:effectLst/>
                <a:latin typeface="+mn-lt"/>
                <a:ea typeface="+mn-ea"/>
                <a:cs typeface="+mn-cs"/>
              </a:rPr>
              <a:t>Warm up.</a:t>
            </a:r>
            <a:r>
              <a:rPr lang="en-GB" sz="1200" kern="1200" dirty="0" smtClean="0">
                <a:solidFill>
                  <a:schemeClr val="tx1"/>
                </a:solidFill>
                <a:effectLst/>
                <a:latin typeface="+mn-lt"/>
                <a:ea typeface="+mn-ea"/>
                <a:cs typeface="+mn-cs"/>
              </a:rPr>
              <a:t> Sitting in a circle again, remind your children of everything they have worked on so far. Here’s a list:</a:t>
            </a:r>
          </a:p>
          <a:p>
            <a:pPr lvl="0"/>
            <a:r>
              <a:rPr lang="en-GB" sz="1200" b="1" kern="1200" dirty="0" smtClean="0">
                <a:solidFill>
                  <a:schemeClr val="tx1"/>
                </a:solidFill>
                <a:effectLst/>
                <a:latin typeface="+mn-lt"/>
                <a:ea typeface="+mn-ea"/>
                <a:cs typeface="+mn-cs"/>
              </a:rPr>
              <a:t>	Carmen’s Habanera</a:t>
            </a:r>
            <a:r>
              <a:rPr lang="en-GB" sz="1200" kern="1200" dirty="0" smtClean="0">
                <a:solidFill>
                  <a:schemeClr val="tx1"/>
                </a:solidFill>
                <a:effectLst/>
                <a:latin typeface="+mn-lt"/>
                <a:ea typeface="+mn-ea"/>
                <a:cs typeface="+mn-cs"/>
              </a:rPr>
              <a:t> made from –</a:t>
            </a:r>
          </a:p>
          <a:p>
            <a:pPr lvl="1"/>
            <a:r>
              <a:rPr lang="en-GB" sz="1200" kern="1200" dirty="0" smtClean="0">
                <a:solidFill>
                  <a:schemeClr val="tx1"/>
                </a:solidFill>
                <a:effectLst/>
                <a:latin typeface="+mn-lt"/>
                <a:ea typeface="+mn-ea"/>
                <a:cs typeface="+mn-cs"/>
              </a:rPr>
              <a:t>The habanera rhythm</a:t>
            </a:r>
          </a:p>
          <a:p>
            <a:pPr lvl="1"/>
            <a:r>
              <a:rPr lang="en-GB" sz="1200" kern="1200" dirty="0" smtClean="0">
                <a:solidFill>
                  <a:schemeClr val="tx1"/>
                </a:solidFill>
                <a:effectLst/>
                <a:latin typeface="+mn-lt"/>
                <a:ea typeface="+mn-ea"/>
                <a:cs typeface="+mn-cs"/>
              </a:rPr>
              <a:t>The ‘hot Spanish sunshine tune </a:t>
            </a:r>
          </a:p>
          <a:p>
            <a:pPr lvl="1"/>
            <a:r>
              <a:rPr lang="en-GB" sz="1200" kern="1200" dirty="0" smtClean="0">
                <a:solidFill>
                  <a:schemeClr val="tx1"/>
                </a:solidFill>
                <a:effectLst/>
                <a:latin typeface="+mn-lt"/>
                <a:ea typeface="+mn-ea"/>
                <a:cs typeface="+mn-cs"/>
              </a:rPr>
              <a:t>The musical punctuation and </a:t>
            </a:r>
            <a:r>
              <a:rPr lang="en-GB" sz="1200" kern="1200" dirty="0" err="1" smtClean="0">
                <a:solidFill>
                  <a:schemeClr val="tx1"/>
                </a:solidFill>
                <a:effectLst/>
                <a:latin typeface="+mn-lt"/>
                <a:ea typeface="+mn-ea"/>
                <a:cs typeface="+mn-cs"/>
              </a:rPr>
              <a:t>Olé</a:t>
            </a:r>
            <a:r>
              <a:rPr lang="en-GB" sz="1200" kern="1200" dirty="0" smtClean="0">
                <a:solidFill>
                  <a:schemeClr val="tx1"/>
                </a:solidFill>
                <a:effectLst/>
                <a:latin typeface="+mn-lt"/>
                <a:ea typeface="+mn-ea"/>
                <a:cs typeface="+mn-cs"/>
              </a:rPr>
              <a:t>!</a:t>
            </a:r>
          </a:p>
          <a:p>
            <a:r>
              <a:rPr lang="en-GB" sz="1200" kern="1200" dirty="0" smtClean="0">
                <a:solidFill>
                  <a:schemeClr val="tx1"/>
                </a:solidFill>
                <a:effectLst/>
                <a:latin typeface="+mn-lt"/>
                <a:ea typeface="+mn-ea"/>
                <a:cs typeface="+mn-cs"/>
              </a:rPr>
              <a:t> </a:t>
            </a:r>
          </a:p>
          <a:p>
            <a:pPr lvl="0"/>
            <a:r>
              <a:rPr lang="en-GB" sz="1200" b="1" kern="1200" dirty="0" smtClean="0">
                <a:solidFill>
                  <a:schemeClr val="tx1"/>
                </a:solidFill>
                <a:effectLst/>
                <a:latin typeface="+mn-lt"/>
                <a:ea typeface="+mn-ea"/>
                <a:cs typeface="+mn-cs"/>
              </a:rPr>
              <a:t>	</a:t>
            </a:r>
            <a:r>
              <a:rPr lang="en-GB" sz="1200" b="1" kern="1200" dirty="0" err="1" smtClean="0">
                <a:solidFill>
                  <a:schemeClr val="tx1"/>
                </a:solidFill>
                <a:effectLst/>
                <a:latin typeface="+mn-lt"/>
                <a:ea typeface="+mn-ea"/>
                <a:cs typeface="+mn-cs"/>
              </a:rPr>
              <a:t>Escamillo’s</a:t>
            </a:r>
            <a:r>
              <a:rPr lang="en-GB" sz="1200" b="1" kern="1200" dirty="0" smtClean="0">
                <a:solidFill>
                  <a:schemeClr val="tx1"/>
                </a:solidFill>
                <a:effectLst/>
                <a:latin typeface="+mn-lt"/>
                <a:ea typeface="+mn-ea"/>
                <a:cs typeface="+mn-cs"/>
              </a:rPr>
              <a:t> Song</a:t>
            </a:r>
            <a:r>
              <a:rPr lang="en-GB" sz="1200" kern="1200" dirty="0" smtClean="0">
                <a:solidFill>
                  <a:schemeClr val="tx1"/>
                </a:solidFill>
                <a:effectLst/>
                <a:latin typeface="+mn-lt"/>
                <a:ea typeface="+mn-ea"/>
                <a:cs typeface="+mn-cs"/>
              </a:rPr>
              <a:t> made from -</a:t>
            </a:r>
          </a:p>
          <a:p>
            <a:pPr lvl="1"/>
            <a:r>
              <a:rPr lang="en-GB" sz="1200" kern="1200" dirty="0" smtClean="0">
                <a:solidFill>
                  <a:schemeClr val="tx1"/>
                </a:solidFill>
                <a:effectLst/>
                <a:latin typeface="+mn-lt"/>
                <a:ea typeface="+mn-ea"/>
                <a:cs typeface="+mn-cs"/>
              </a:rPr>
              <a:t>The rhythms and poses</a:t>
            </a:r>
          </a:p>
          <a:p>
            <a:pPr lvl="1"/>
            <a:r>
              <a:rPr lang="en-GB" sz="1200" kern="1200" dirty="0" smtClean="0">
                <a:solidFill>
                  <a:schemeClr val="tx1"/>
                </a:solidFill>
                <a:effectLst/>
                <a:latin typeface="+mn-lt"/>
                <a:ea typeface="+mn-ea"/>
                <a:cs typeface="+mn-cs"/>
              </a:rPr>
              <a:t>The sung melody and pulse</a:t>
            </a:r>
          </a:p>
          <a:p>
            <a:r>
              <a:rPr lang="en-GB" sz="1200" kern="1200" dirty="0" smtClean="0">
                <a:solidFill>
                  <a:schemeClr val="tx1"/>
                </a:solidFill>
                <a:effectLst/>
                <a:latin typeface="+mn-lt"/>
                <a:ea typeface="+mn-ea"/>
                <a:cs typeface="+mn-cs"/>
              </a:rPr>
              <a:t> </a:t>
            </a:r>
          </a:p>
          <a:p>
            <a:r>
              <a:rPr lang="en-GB" sz="1200" kern="1200" dirty="0" smtClean="0">
                <a:solidFill>
                  <a:schemeClr val="tx1"/>
                </a:solidFill>
                <a:effectLst/>
                <a:latin typeface="+mn-lt"/>
                <a:ea typeface="+mn-ea"/>
                <a:cs typeface="+mn-cs"/>
              </a:rPr>
              <a:t> </a:t>
            </a:r>
          </a:p>
          <a:p>
            <a:pPr lvl="0"/>
            <a:r>
              <a:rPr lang="en-GB" sz="1200" b="1" kern="1200" dirty="0" smtClean="0">
                <a:solidFill>
                  <a:schemeClr val="tx1"/>
                </a:solidFill>
                <a:effectLst/>
                <a:latin typeface="+mn-lt"/>
                <a:ea typeface="+mn-ea"/>
                <a:cs typeface="+mn-cs"/>
              </a:rPr>
              <a:t>Recap </a:t>
            </a:r>
            <a:r>
              <a:rPr lang="en-GB" sz="1200" kern="1200" dirty="0" smtClean="0">
                <a:solidFill>
                  <a:schemeClr val="tx1"/>
                </a:solidFill>
                <a:effectLst/>
                <a:latin typeface="+mn-lt"/>
                <a:ea typeface="+mn-ea"/>
                <a:cs typeface="+mn-cs"/>
              </a:rPr>
              <a:t>all of these ideas on body percussion and voices. Talk through all of the structures and decide what should go first, Carmen or </a:t>
            </a:r>
            <a:r>
              <a:rPr lang="en-GB" sz="1200" kern="1200" dirty="0" err="1" smtClean="0">
                <a:solidFill>
                  <a:schemeClr val="tx1"/>
                </a:solidFill>
                <a:effectLst/>
                <a:latin typeface="+mn-lt"/>
                <a:ea typeface="+mn-ea"/>
                <a:cs typeface="+mn-cs"/>
              </a:rPr>
              <a:t>Escamillo</a:t>
            </a:r>
            <a:endParaRPr lang="en-GB" sz="1400" kern="1200" dirty="0" smtClean="0">
              <a:solidFill>
                <a:schemeClr val="tx1"/>
              </a:solidFill>
              <a:effectLst/>
              <a:latin typeface="+mn-lt"/>
              <a:ea typeface="+mn-ea"/>
              <a:cs typeface="+mn-cs"/>
            </a:endParaRPr>
          </a:p>
          <a:p>
            <a:r>
              <a:rPr lang="en-GB" sz="1200" b="1"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r>
              <a:rPr lang="en-GB" sz="1200" i="1"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pPr lvl="0"/>
            <a:r>
              <a:rPr lang="en-GB" sz="1200" b="1" kern="1200" dirty="0" smtClean="0">
                <a:solidFill>
                  <a:schemeClr val="tx1"/>
                </a:solidFill>
                <a:effectLst/>
                <a:latin typeface="+mn-lt"/>
                <a:ea typeface="+mn-ea"/>
                <a:cs typeface="+mn-cs"/>
              </a:rPr>
              <a:t>Get out the instruments</a:t>
            </a:r>
            <a:r>
              <a:rPr lang="en-GB" sz="1200" kern="1200" dirty="0" smtClean="0">
                <a:solidFill>
                  <a:schemeClr val="tx1"/>
                </a:solidFill>
                <a:effectLst/>
                <a:latin typeface="+mn-lt"/>
                <a:ea typeface="+mn-ea"/>
                <a:cs typeface="+mn-cs"/>
              </a:rPr>
              <a:t> split back into groups and slowly put everything back together. This might be a bit chaotic – it’s been two lessons since you did the habanera - but don’t worry, the children will remember.</a:t>
            </a:r>
            <a:endParaRPr lang="en-GB" sz="14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p>
          <a:p>
            <a:r>
              <a:rPr lang="en-GB" sz="1200" kern="1200" dirty="0" smtClean="0">
                <a:solidFill>
                  <a:schemeClr val="tx1"/>
                </a:solidFill>
                <a:effectLst/>
                <a:latin typeface="+mn-lt"/>
                <a:ea typeface="+mn-ea"/>
                <a:cs typeface="+mn-cs"/>
              </a:rPr>
              <a:t> </a:t>
            </a:r>
          </a:p>
          <a:p>
            <a:pPr lvl="0"/>
            <a:r>
              <a:rPr lang="en-GB" sz="1200" b="1" kern="1200" dirty="0" smtClean="0">
                <a:solidFill>
                  <a:schemeClr val="tx1"/>
                </a:solidFill>
                <a:effectLst/>
                <a:latin typeface="+mn-lt"/>
                <a:ea typeface="+mn-ea"/>
                <a:cs typeface="+mn-cs"/>
              </a:rPr>
              <a:t>Practise</a:t>
            </a:r>
            <a:r>
              <a:rPr lang="en-GB" sz="1200" kern="1200" dirty="0" smtClean="0">
                <a:solidFill>
                  <a:schemeClr val="tx1"/>
                </a:solidFill>
                <a:effectLst/>
                <a:latin typeface="+mn-lt"/>
                <a:ea typeface="+mn-ea"/>
                <a:cs typeface="+mn-cs"/>
              </a:rPr>
              <a:t> until everything is performed confidently. If you have time, quickly invent a short sound effect for Jose. This could be as simple as a drum roll or a spiky fanfare rhythm on a xylophone. You could then ask the children to invent short narration for between your music pieces and therefore tell the story in full.</a:t>
            </a:r>
            <a:endParaRPr lang="en-GB" sz="14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p>
          <a:p>
            <a:r>
              <a:rPr lang="en-GB" sz="1200" kern="1200" dirty="0" smtClean="0">
                <a:solidFill>
                  <a:schemeClr val="tx1"/>
                </a:solidFill>
                <a:effectLst/>
                <a:latin typeface="+mn-lt"/>
                <a:ea typeface="+mn-ea"/>
                <a:cs typeface="+mn-cs"/>
              </a:rPr>
              <a:t> </a:t>
            </a:r>
          </a:p>
          <a:p>
            <a:pPr lvl="0"/>
            <a:r>
              <a:rPr lang="en-GB" sz="1200" b="1" kern="1200" dirty="0" smtClean="0">
                <a:solidFill>
                  <a:schemeClr val="tx1"/>
                </a:solidFill>
                <a:effectLst/>
                <a:latin typeface="+mn-lt"/>
                <a:ea typeface="+mn-ea"/>
                <a:cs typeface="+mn-cs"/>
              </a:rPr>
              <a:t>FINALLY </a:t>
            </a:r>
            <a:r>
              <a:rPr lang="en-GB" sz="1200" kern="1200" dirty="0" smtClean="0">
                <a:solidFill>
                  <a:schemeClr val="tx1"/>
                </a:solidFill>
                <a:effectLst/>
                <a:latin typeface="+mn-lt"/>
                <a:ea typeface="+mn-ea"/>
                <a:cs typeface="+mn-cs"/>
              </a:rPr>
              <a:t>– invite another class to come and watch your performance of everything you have made and share the story and music of Carmen with an audience</a:t>
            </a:r>
            <a:endParaRPr lang="en-GB" sz="1400" kern="1200" dirty="0" smtClean="0">
              <a:solidFill>
                <a:schemeClr val="tx1"/>
              </a:solidFill>
              <a:effectLst/>
              <a:latin typeface="+mn-lt"/>
              <a:ea typeface="+mn-ea"/>
              <a:cs typeface="+mn-cs"/>
            </a:endParaRPr>
          </a:p>
          <a:p>
            <a:r>
              <a:rPr lang="en-US" sz="1200" u="none" strike="noStrike"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289F494-1822-9445-98EB-F7F0987FA13D}" type="slidenum">
              <a:rPr lang="en-US" smtClean="0"/>
              <a:t>30</a:t>
            </a:fld>
            <a:endParaRPr lang="en-US"/>
          </a:p>
        </p:txBody>
      </p:sp>
    </p:spTree>
    <p:extLst>
      <p:ext uri="{BB962C8B-B14F-4D97-AF65-F5344CB8AC3E}">
        <p14:creationId xmlns:p14="http://schemas.microsoft.com/office/powerpoint/2010/main" val="116012933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LESSON 6:</a:t>
            </a:r>
            <a:endParaRPr lang="en-GB" sz="1200" kern="1200" dirty="0" smtClean="0">
              <a:solidFill>
                <a:schemeClr val="tx1"/>
              </a:solidFill>
              <a:effectLst/>
              <a:latin typeface="+mn-lt"/>
              <a:ea typeface="+mn-ea"/>
              <a:cs typeface="+mn-cs"/>
            </a:endParaRPr>
          </a:p>
          <a:p>
            <a:pPr lvl="0" rtl="0"/>
            <a:r>
              <a:rPr lang="en-GB" sz="1200" b="1" kern="1200" dirty="0" smtClean="0">
                <a:solidFill>
                  <a:schemeClr val="tx1"/>
                </a:solidFill>
                <a:effectLst/>
                <a:latin typeface="+mn-lt"/>
                <a:ea typeface="+mn-ea"/>
                <a:cs typeface="+mn-cs"/>
              </a:rPr>
              <a:t>Warm up.</a:t>
            </a:r>
            <a:r>
              <a:rPr lang="en-GB" sz="1200" kern="1200" dirty="0" smtClean="0">
                <a:solidFill>
                  <a:schemeClr val="tx1"/>
                </a:solidFill>
                <a:effectLst/>
                <a:latin typeface="+mn-lt"/>
                <a:ea typeface="+mn-ea"/>
                <a:cs typeface="+mn-cs"/>
              </a:rPr>
              <a:t> Sitting in a circle again, remind your children of everything they have worked on so far. Here’s a list:</a:t>
            </a:r>
          </a:p>
          <a:p>
            <a:pPr lvl="0"/>
            <a:r>
              <a:rPr lang="en-GB" sz="1200" b="1" kern="1200" dirty="0" smtClean="0">
                <a:solidFill>
                  <a:schemeClr val="tx1"/>
                </a:solidFill>
                <a:effectLst/>
                <a:latin typeface="+mn-lt"/>
                <a:ea typeface="+mn-ea"/>
                <a:cs typeface="+mn-cs"/>
              </a:rPr>
              <a:t>	Carmen’s Habanera</a:t>
            </a:r>
            <a:r>
              <a:rPr lang="en-GB" sz="1200" kern="1200" dirty="0" smtClean="0">
                <a:solidFill>
                  <a:schemeClr val="tx1"/>
                </a:solidFill>
                <a:effectLst/>
                <a:latin typeface="+mn-lt"/>
                <a:ea typeface="+mn-ea"/>
                <a:cs typeface="+mn-cs"/>
              </a:rPr>
              <a:t> made from –</a:t>
            </a:r>
          </a:p>
          <a:p>
            <a:pPr lvl="1"/>
            <a:r>
              <a:rPr lang="en-GB" sz="1200" kern="1200" dirty="0" smtClean="0">
                <a:solidFill>
                  <a:schemeClr val="tx1"/>
                </a:solidFill>
                <a:effectLst/>
                <a:latin typeface="+mn-lt"/>
                <a:ea typeface="+mn-ea"/>
                <a:cs typeface="+mn-cs"/>
              </a:rPr>
              <a:t>The habanera rhythm</a:t>
            </a:r>
          </a:p>
          <a:p>
            <a:pPr lvl="1"/>
            <a:r>
              <a:rPr lang="en-GB" sz="1200" kern="1200" dirty="0" smtClean="0">
                <a:solidFill>
                  <a:schemeClr val="tx1"/>
                </a:solidFill>
                <a:effectLst/>
                <a:latin typeface="+mn-lt"/>
                <a:ea typeface="+mn-ea"/>
                <a:cs typeface="+mn-cs"/>
              </a:rPr>
              <a:t>The ‘hot Spanish sunshine tune </a:t>
            </a:r>
          </a:p>
          <a:p>
            <a:pPr lvl="1"/>
            <a:r>
              <a:rPr lang="en-GB" sz="1200" kern="1200" dirty="0" smtClean="0">
                <a:solidFill>
                  <a:schemeClr val="tx1"/>
                </a:solidFill>
                <a:effectLst/>
                <a:latin typeface="+mn-lt"/>
                <a:ea typeface="+mn-ea"/>
                <a:cs typeface="+mn-cs"/>
              </a:rPr>
              <a:t>The musical punctuation and </a:t>
            </a:r>
            <a:r>
              <a:rPr lang="en-GB" sz="1200" kern="1200" dirty="0" err="1" smtClean="0">
                <a:solidFill>
                  <a:schemeClr val="tx1"/>
                </a:solidFill>
                <a:effectLst/>
                <a:latin typeface="+mn-lt"/>
                <a:ea typeface="+mn-ea"/>
                <a:cs typeface="+mn-cs"/>
              </a:rPr>
              <a:t>Olé</a:t>
            </a:r>
            <a:r>
              <a:rPr lang="en-GB" sz="1200" kern="1200" dirty="0" smtClean="0">
                <a:solidFill>
                  <a:schemeClr val="tx1"/>
                </a:solidFill>
                <a:effectLst/>
                <a:latin typeface="+mn-lt"/>
                <a:ea typeface="+mn-ea"/>
                <a:cs typeface="+mn-cs"/>
              </a:rPr>
              <a:t>!</a:t>
            </a:r>
          </a:p>
          <a:p>
            <a:r>
              <a:rPr lang="en-GB" sz="1200" kern="1200" dirty="0" smtClean="0">
                <a:solidFill>
                  <a:schemeClr val="tx1"/>
                </a:solidFill>
                <a:effectLst/>
                <a:latin typeface="+mn-lt"/>
                <a:ea typeface="+mn-ea"/>
                <a:cs typeface="+mn-cs"/>
              </a:rPr>
              <a:t> </a:t>
            </a:r>
          </a:p>
          <a:p>
            <a:pPr lvl="0"/>
            <a:r>
              <a:rPr lang="en-GB" sz="1200" b="1" kern="1200" dirty="0" smtClean="0">
                <a:solidFill>
                  <a:schemeClr val="tx1"/>
                </a:solidFill>
                <a:effectLst/>
                <a:latin typeface="+mn-lt"/>
                <a:ea typeface="+mn-ea"/>
                <a:cs typeface="+mn-cs"/>
              </a:rPr>
              <a:t>	</a:t>
            </a:r>
            <a:r>
              <a:rPr lang="en-GB" sz="1200" b="1" kern="1200" dirty="0" err="1" smtClean="0">
                <a:solidFill>
                  <a:schemeClr val="tx1"/>
                </a:solidFill>
                <a:effectLst/>
                <a:latin typeface="+mn-lt"/>
                <a:ea typeface="+mn-ea"/>
                <a:cs typeface="+mn-cs"/>
              </a:rPr>
              <a:t>Escamillo’s</a:t>
            </a:r>
            <a:r>
              <a:rPr lang="en-GB" sz="1200" b="1" kern="1200" dirty="0" smtClean="0">
                <a:solidFill>
                  <a:schemeClr val="tx1"/>
                </a:solidFill>
                <a:effectLst/>
                <a:latin typeface="+mn-lt"/>
                <a:ea typeface="+mn-ea"/>
                <a:cs typeface="+mn-cs"/>
              </a:rPr>
              <a:t> Song</a:t>
            </a:r>
            <a:r>
              <a:rPr lang="en-GB" sz="1200" kern="1200" dirty="0" smtClean="0">
                <a:solidFill>
                  <a:schemeClr val="tx1"/>
                </a:solidFill>
                <a:effectLst/>
                <a:latin typeface="+mn-lt"/>
                <a:ea typeface="+mn-ea"/>
                <a:cs typeface="+mn-cs"/>
              </a:rPr>
              <a:t> made from -</a:t>
            </a:r>
          </a:p>
          <a:p>
            <a:pPr lvl="1"/>
            <a:r>
              <a:rPr lang="en-GB" sz="1200" kern="1200" dirty="0" smtClean="0">
                <a:solidFill>
                  <a:schemeClr val="tx1"/>
                </a:solidFill>
                <a:effectLst/>
                <a:latin typeface="+mn-lt"/>
                <a:ea typeface="+mn-ea"/>
                <a:cs typeface="+mn-cs"/>
              </a:rPr>
              <a:t>The rhythms and poses</a:t>
            </a:r>
          </a:p>
          <a:p>
            <a:pPr lvl="1"/>
            <a:r>
              <a:rPr lang="en-GB" sz="1200" kern="1200" dirty="0" smtClean="0">
                <a:solidFill>
                  <a:schemeClr val="tx1"/>
                </a:solidFill>
                <a:effectLst/>
                <a:latin typeface="+mn-lt"/>
                <a:ea typeface="+mn-ea"/>
                <a:cs typeface="+mn-cs"/>
              </a:rPr>
              <a:t>The sung melody and pulse</a:t>
            </a:r>
          </a:p>
          <a:p>
            <a:r>
              <a:rPr lang="en-GB" sz="1200" kern="1200" dirty="0" smtClean="0">
                <a:solidFill>
                  <a:schemeClr val="tx1"/>
                </a:solidFill>
                <a:effectLst/>
                <a:latin typeface="+mn-lt"/>
                <a:ea typeface="+mn-ea"/>
                <a:cs typeface="+mn-cs"/>
              </a:rPr>
              <a:t> </a:t>
            </a:r>
          </a:p>
          <a:p>
            <a:r>
              <a:rPr lang="en-GB" sz="1200" kern="1200" dirty="0" smtClean="0">
                <a:solidFill>
                  <a:schemeClr val="tx1"/>
                </a:solidFill>
                <a:effectLst/>
                <a:latin typeface="+mn-lt"/>
                <a:ea typeface="+mn-ea"/>
                <a:cs typeface="+mn-cs"/>
              </a:rPr>
              <a:t> </a:t>
            </a:r>
          </a:p>
          <a:p>
            <a:pPr lvl="0"/>
            <a:r>
              <a:rPr lang="en-GB" sz="1200" b="1" kern="1200" dirty="0" smtClean="0">
                <a:solidFill>
                  <a:schemeClr val="tx1"/>
                </a:solidFill>
                <a:effectLst/>
                <a:latin typeface="+mn-lt"/>
                <a:ea typeface="+mn-ea"/>
                <a:cs typeface="+mn-cs"/>
              </a:rPr>
              <a:t>Recap </a:t>
            </a:r>
            <a:r>
              <a:rPr lang="en-GB" sz="1200" kern="1200" dirty="0" smtClean="0">
                <a:solidFill>
                  <a:schemeClr val="tx1"/>
                </a:solidFill>
                <a:effectLst/>
                <a:latin typeface="+mn-lt"/>
                <a:ea typeface="+mn-ea"/>
                <a:cs typeface="+mn-cs"/>
              </a:rPr>
              <a:t>all of these ideas on body percussion and voices. Talk through all of the structures and decide what should go first, Carmen or </a:t>
            </a:r>
            <a:r>
              <a:rPr lang="en-GB" sz="1200" kern="1200" dirty="0" err="1" smtClean="0">
                <a:solidFill>
                  <a:schemeClr val="tx1"/>
                </a:solidFill>
                <a:effectLst/>
                <a:latin typeface="+mn-lt"/>
                <a:ea typeface="+mn-ea"/>
                <a:cs typeface="+mn-cs"/>
              </a:rPr>
              <a:t>Escamillo</a:t>
            </a:r>
            <a:endParaRPr lang="en-GB" sz="1400" kern="1200" dirty="0" smtClean="0">
              <a:solidFill>
                <a:schemeClr val="tx1"/>
              </a:solidFill>
              <a:effectLst/>
              <a:latin typeface="+mn-lt"/>
              <a:ea typeface="+mn-ea"/>
              <a:cs typeface="+mn-cs"/>
            </a:endParaRPr>
          </a:p>
          <a:p>
            <a:r>
              <a:rPr lang="en-GB" sz="1200" b="1"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r>
              <a:rPr lang="en-GB" sz="1200" i="1"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pPr lvl="0"/>
            <a:r>
              <a:rPr lang="en-GB" sz="1200" b="1" kern="1200" dirty="0" smtClean="0">
                <a:solidFill>
                  <a:schemeClr val="tx1"/>
                </a:solidFill>
                <a:effectLst/>
                <a:latin typeface="+mn-lt"/>
                <a:ea typeface="+mn-ea"/>
                <a:cs typeface="+mn-cs"/>
              </a:rPr>
              <a:t>Get out the instruments</a:t>
            </a:r>
            <a:r>
              <a:rPr lang="en-GB" sz="1200" kern="1200" dirty="0" smtClean="0">
                <a:solidFill>
                  <a:schemeClr val="tx1"/>
                </a:solidFill>
                <a:effectLst/>
                <a:latin typeface="+mn-lt"/>
                <a:ea typeface="+mn-ea"/>
                <a:cs typeface="+mn-cs"/>
              </a:rPr>
              <a:t> split back into groups and slowly put everything back together. This might be a bit chaotic – it’s been two lessons since you did the habanera - but don’t worry, the children will remember.</a:t>
            </a:r>
            <a:endParaRPr lang="en-GB" sz="14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p>
          <a:p>
            <a:r>
              <a:rPr lang="en-GB" sz="1200" kern="1200" dirty="0" smtClean="0">
                <a:solidFill>
                  <a:schemeClr val="tx1"/>
                </a:solidFill>
                <a:effectLst/>
                <a:latin typeface="+mn-lt"/>
                <a:ea typeface="+mn-ea"/>
                <a:cs typeface="+mn-cs"/>
              </a:rPr>
              <a:t> </a:t>
            </a:r>
          </a:p>
          <a:p>
            <a:pPr lvl="0"/>
            <a:r>
              <a:rPr lang="en-GB" sz="1200" b="1" kern="1200" dirty="0" smtClean="0">
                <a:solidFill>
                  <a:schemeClr val="tx1"/>
                </a:solidFill>
                <a:effectLst/>
                <a:latin typeface="+mn-lt"/>
                <a:ea typeface="+mn-ea"/>
                <a:cs typeface="+mn-cs"/>
              </a:rPr>
              <a:t>Practise</a:t>
            </a:r>
            <a:r>
              <a:rPr lang="en-GB" sz="1200" kern="1200" dirty="0" smtClean="0">
                <a:solidFill>
                  <a:schemeClr val="tx1"/>
                </a:solidFill>
                <a:effectLst/>
                <a:latin typeface="+mn-lt"/>
                <a:ea typeface="+mn-ea"/>
                <a:cs typeface="+mn-cs"/>
              </a:rPr>
              <a:t> until everything is performed confidently. If you have time, quickly invent a short sound effect for Jose. This could be as simple as a drum roll or a spiky fanfare rhythm on a xylophone. You could then ask the children to invent short narration for between your music pieces and therefore tell the story in full.</a:t>
            </a:r>
            <a:endParaRPr lang="en-GB" sz="14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p>
          <a:p>
            <a:r>
              <a:rPr lang="en-GB" sz="1200" kern="1200" dirty="0" smtClean="0">
                <a:solidFill>
                  <a:schemeClr val="tx1"/>
                </a:solidFill>
                <a:effectLst/>
                <a:latin typeface="+mn-lt"/>
                <a:ea typeface="+mn-ea"/>
                <a:cs typeface="+mn-cs"/>
              </a:rPr>
              <a:t> </a:t>
            </a:r>
          </a:p>
          <a:p>
            <a:pPr lvl="0"/>
            <a:r>
              <a:rPr lang="en-GB" sz="1200" b="1" kern="1200" dirty="0" smtClean="0">
                <a:solidFill>
                  <a:schemeClr val="tx1"/>
                </a:solidFill>
                <a:effectLst/>
                <a:latin typeface="+mn-lt"/>
                <a:ea typeface="+mn-ea"/>
                <a:cs typeface="+mn-cs"/>
              </a:rPr>
              <a:t>FINALLY </a:t>
            </a:r>
            <a:r>
              <a:rPr lang="en-GB" sz="1200" kern="1200" dirty="0" smtClean="0">
                <a:solidFill>
                  <a:schemeClr val="tx1"/>
                </a:solidFill>
                <a:effectLst/>
                <a:latin typeface="+mn-lt"/>
                <a:ea typeface="+mn-ea"/>
                <a:cs typeface="+mn-cs"/>
              </a:rPr>
              <a:t>– invite another class to come and watch your performance of everything you have made and share the story and music of Carmen with an audience</a:t>
            </a:r>
            <a:endParaRPr lang="en-GB" sz="1400" kern="1200" dirty="0" smtClean="0">
              <a:solidFill>
                <a:schemeClr val="tx1"/>
              </a:solidFill>
              <a:effectLst/>
              <a:latin typeface="+mn-lt"/>
              <a:ea typeface="+mn-ea"/>
              <a:cs typeface="+mn-cs"/>
            </a:endParaRPr>
          </a:p>
          <a:p>
            <a:r>
              <a:rPr lang="en-US" sz="1200" u="none" strike="noStrike"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289F494-1822-9445-98EB-F7F0987FA13D}" type="slidenum">
              <a:rPr lang="en-US" smtClean="0"/>
              <a:t>31</a:t>
            </a:fld>
            <a:endParaRPr lang="en-US"/>
          </a:p>
        </p:txBody>
      </p:sp>
    </p:spTree>
    <p:extLst>
      <p:ext uri="{BB962C8B-B14F-4D97-AF65-F5344CB8AC3E}">
        <p14:creationId xmlns:p14="http://schemas.microsoft.com/office/powerpoint/2010/main" val="11601293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i="1" kern="1200" dirty="0" smtClean="0">
                <a:solidFill>
                  <a:schemeClr val="tx1"/>
                </a:solidFill>
                <a:effectLst/>
                <a:latin typeface="+mn-lt"/>
                <a:ea typeface="+mn-ea"/>
                <a:cs typeface="+mn-cs"/>
              </a:rPr>
              <a:t>Resources required</a:t>
            </a:r>
            <a:endParaRPr lang="en-GB" sz="1200" kern="1200" dirty="0" smtClean="0">
              <a:solidFill>
                <a:schemeClr val="tx1"/>
              </a:solidFill>
              <a:effectLst/>
              <a:latin typeface="+mn-lt"/>
              <a:ea typeface="+mn-ea"/>
              <a:cs typeface="+mn-cs"/>
            </a:endParaRPr>
          </a:p>
          <a:p>
            <a:r>
              <a:rPr lang="en-GB" sz="1200" i="1"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pPr lvl="0"/>
            <a:r>
              <a:rPr lang="en-GB" sz="1200" kern="1200" dirty="0" smtClean="0">
                <a:solidFill>
                  <a:schemeClr val="tx1"/>
                </a:solidFill>
                <a:effectLst/>
                <a:latin typeface="+mn-lt"/>
                <a:ea typeface="+mn-ea"/>
                <a:cs typeface="+mn-cs"/>
              </a:rPr>
              <a:t>Paper and pens</a:t>
            </a:r>
          </a:p>
          <a:p>
            <a:pPr lvl="0"/>
            <a:r>
              <a:rPr lang="en-GB" sz="1200" kern="1200" dirty="0" smtClean="0">
                <a:solidFill>
                  <a:schemeClr val="tx1"/>
                </a:solidFill>
                <a:effectLst/>
                <a:latin typeface="+mn-lt"/>
                <a:ea typeface="+mn-ea"/>
                <a:cs typeface="+mn-cs"/>
              </a:rPr>
              <a:t>Classroom percussion instruments and any other instruments that your children might be learning</a:t>
            </a:r>
          </a:p>
          <a:p>
            <a:pPr lvl="0"/>
            <a:r>
              <a:rPr lang="en-GB" sz="1200" kern="1200" dirty="0" smtClean="0">
                <a:solidFill>
                  <a:schemeClr val="tx1"/>
                </a:solidFill>
                <a:effectLst/>
                <a:latin typeface="+mn-lt"/>
                <a:ea typeface="+mn-ea"/>
                <a:cs typeface="+mn-cs"/>
              </a:rPr>
              <a:t>OPTIONAL – a recording of Bizet: Carmen Suite No 1, Les Dragons </a:t>
            </a:r>
            <a:r>
              <a:rPr lang="en-GB" sz="1200" kern="1200" dirty="0" err="1" smtClean="0">
                <a:solidFill>
                  <a:schemeClr val="tx1"/>
                </a:solidFill>
                <a:effectLst/>
                <a:latin typeface="+mn-lt"/>
                <a:ea typeface="+mn-ea"/>
                <a:cs typeface="+mn-cs"/>
              </a:rPr>
              <a:t>d’Alcala</a:t>
            </a:r>
            <a:endParaRPr lang="en-GB" sz="1200" kern="1200" dirty="0" smtClean="0">
              <a:solidFill>
                <a:schemeClr val="tx1"/>
              </a:solidFill>
              <a:effectLst/>
              <a:latin typeface="+mn-lt"/>
              <a:ea typeface="+mn-ea"/>
              <a:cs typeface="+mn-cs"/>
            </a:endParaRPr>
          </a:p>
          <a:p>
            <a:endParaRPr lang="en-GB" dirty="0" smtClean="0"/>
          </a:p>
          <a:p>
            <a:r>
              <a:rPr lang="en-GB" sz="1200" i="1" kern="1200" dirty="0" smtClean="0">
                <a:solidFill>
                  <a:schemeClr val="tx1"/>
                </a:solidFill>
                <a:effectLst/>
                <a:latin typeface="+mn-lt"/>
                <a:ea typeface="+mn-ea"/>
                <a:cs typeface="+mn-cs"/>
              </a:rPr>
              <a:t>This scheme of work is plotted out over six lessons. Feel free to adapt it to suit your children and the resources you have available. </a:t>
            </a:r>
            <a:endParaRPr lang="en-GB" sz="1200" kern="1200" dirty="0" smtClean="0">
              <a:solidFill>
                <a:schemeClr val="tx1"/>
              </a:solidFill>
              <a:effectLst/>
              <a:latin typeface="+mn-lt"/>
              <a:ea typeface="+mn-ea"/>
              <a:cs typeface="+mn-cs"/>
            </a:endParaRPr>
          </a:p>
          <a:p>
            <a:r>
              <a:rPr lang="en-GB" sz="1200" i="1"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r>
              <a:rPr lang="en-GB" sz="1200" b="1" kern="1200" dirty="0" smtClean="0">
                <a:solidFill>
                  <a:schemeClr val="tx1"/>
                </a:solidFill>
                <a:effectLst/>
                <a:latin typeface="+mn-lt"/>
                <a:ea typeface="+mn-ea"/>
                <a:cs typeface="+mn-cs"/>
              </a:rPr>
              <a:t>The six lessons at a glance</a:t>
            </a:r>
            <a:endParaRPr lang="en-GB" sz="1200" kern="1200" dirty="0" smtClean="0">
              <a:solidFill>
                <a:schemeClr val="tx1"/>
              </a:solidFill>
              <a:effectLst/>
              <a:latin typeface="+mn-lt"/>
              <a:ea typeface="+mn-ea"/>
              <a:cs typeface="+mn-cs"/>
            </a:endParaRPr>
          </a:p>
          <a:p>
            <a:r>
              <a:rPr lang="en-GB" sz="1200" b="1"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Lesson 1:</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Activities: 		Listen and describe a piece of music</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Watch the orchestral performance and discuss</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Use the music as stimulus for artwork	</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Curriculum link:	Listen with attention to detail and recall sounds with increasing aural memory</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Appreciate and understand a wide range of high-quality live and recorded music drawn from different traditions and from great composers and musicians</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Lesson 2:</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Activities:		Learn how to play the habanera rhythm, learn how to count bars</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Orchestrate the rhythm</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Use technical terminology where appropriate</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Curriculum link:	Listen with attention to detail and recall sounds with increasing aural memory</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Improvise and compose music for a range of purposes using the interrelated dimensions of music</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Play and perform in solo and ensemble contexts, using voices and playing musical instruments with increasing accuracy, fluency, control and expression</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Lesson 3:</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Activities:		Invent a melody using rules</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Perform it on instruments</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Curriculum link:	Listen with attention to detail and recall sounds with increasing aural memory</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Improvise and compose music for a range of purposes using the interrelated dimensions of music</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Play and perform in solo and ensemble contexts, using voices and playing musical instruments with increasing accuracy, fluency, control and expression</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Lesson 4:</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Activities:		Learn about percussion punctuation</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Structure all ideas so far into a piece</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Curriculum link:	Improvise and compose music for a range of purposes using the interrelated dimensions of music</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Play and perform in solo and ensemble contexts, using voices and playing musical instruments with increasing accuracy, fluency, control and expression</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Lesson 5:</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Activities:		Learn to play rhythms from Bizet’s music</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Create a short movement piece</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Invent lyrics for a tune</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Structure all ideas into one piece</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Curriculum link:	Listen with attention to detail and recall sounds with increasing aural memory </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Improvise and compose music for a range of purposes using the interrelated dimensions of music</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Play and perform in solo and ensemble contexts, using their voices and playing musical instruments with increasing accuracy, fluency, control and expression</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Lesson 6:</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Activities:		Structure music to fit a narrative</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Perform in front of an audience</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Curriculum link:	Play and perform in solo and ensemble contexts, using their voices and playing musical instruments with increasing accuracy, fluency, control and expression</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Improvise and compose music for a range of purposes using the interrelated dimensions of music</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289F494-1822-9445-98EB-F7F0987FA13D}" type="slidenum">
              <a:rPr lang="en-US" smtClean="0"/>
              <a:t>3</a:t>
            </a:fld>
            <a:endParaRPr lang="en-US"/>
          </a:p>
        </p:txBody>
      </p:sp>
    </p:spTree>
    <p:extLst>
      <p:ext uri="{BB962C8B-B14F-4D97-AF65-F5344CB8AC3E}">
        <p14:creationId xmlns:p14="http://schemas.microsoft.com/office/powerpoint/2010/main" val="17395315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Lesson 1:</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Activities: 		Listen and describe a piece of music</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Watch the orchestral performance and discuss</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Use the music as stimulus for artwork	</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Curriculum link:	Listen with attention to detail and recall sounds with increasing aural memory</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Appreciate and understand a wide range of high-quality live and recorded music drawn from different traditions and from great composers and musicians</a:t>
            </a: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289F494-1822-9445-98EB-F7F0987FA13D}" type="slidenum">
              <a:rPr lang="en-US" smtClean="0"/>
              <a:t>5</a:t>
            </a:fld>
            <a:endParaRPr lang="en-US"/>
          </a:p>
        </p:txBody>
      </p:sp>
    </p:spTree>
    <p:extLst>
      <p:ext uri="{BB962C8B-B14F-4D97-AF65-F5344CB8AC3E}">
        <p14:creationId xmlns:p14="http://schemas.microsoft.com/office/powerpoint/2010/main" val="41117674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289F494-1822-9445-98EB-F7F0987FA13D}" type="slidenum">
              <a:rPr lang="en-US" smtClean="0"/>
              <a:t>6</a:t>
            </a:fld>
            <a:endParaRPr lang="en-US"/>
          </a:p>
        </p:txBody>
      </p:sp>
    </p:spTree>
    <p:extLst>
      <p:ext uri="{BB962C8B-B14F-4D97-AF65-F5344CB8AC3E}">
        <p14:creationId xmlns:p14="http://schemas.microsoft.com/office/powerpoint/2010/main" val="37692638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rtl="0" fontAlgn="base"/>
            <a:r>
              <a:rPr lang="en-GB" sz="1200" b="1" u="none" strike="noStrike" kern="1200" dirty="0" smtClean="0">
                <a:solidFill>
                  <a:schemeClr val="tx1"/>
                </a:solidFill>
                <a:effectLst/>
                <a:latin typeface="+mn-lt"/>
                <a:ea typeface="+mn-ea"/>
                <a:cs typeface="+mn-cs"/>
              </a:rPr>
              <a:t>Prepare your class</a:t>
            </a:r>
            <a:endParaRPr lang="en-GB" sz="1200" u="none" strike="noStrike"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Explain to your class that you are going to begin a 6-week music project focusing on fantastic music by a composer called Georges Bizet and </a:t>
            </a:r>
            <a:r>
              <a:rPr lang="en-GB" sz="1200" b="1" kern="1200" dirty="0" smtClean="0">
                <a:solidFill>
                  <a:schemeClr val="tx1"/>
                </a:solidFill>
                <a:effectLst/>
                <a:latin typeface="+mn-lt"/>
                <a:ea typeface="+mn-ea"/>
                <a:cs typeface="+mn-cs"/>
              </a:rPr>
              <a:t>watch</a:t>
            </a:r>
            <a:r>
              <a:rPr lang="en-GB" sz="1200" kern="1200" dirty="0" smtClean="0">
                <a:solidFill>
                  <a:schemeClr val="tx1"/>
                </a:solidFill>
                <a:effectLst/>
                <a:latin typeface="+mn-lt"/>
                <a:ea typeface="+mn-ea"/>
                <a:cs typeface="+mn-cs"/>
              </a:rPr>
              <a:t> the introductory film with Bobby Lockwood and Naomi Wilkinson from the BBC Ten Pieces website</a:t>
            </a:r>
          </a:p>
          <a:p>
            <a:r>
              <a:rPr lang="en-GB" sz="1200" kern="1200" dirty="0" smtClean="0">
                <a:solidFill>
                  <a:schemeClr val="tx1"/>
                </a:solidFill>
                <a:effectLst/>
                <a:latin typeface="+mn-lt"/>
                <a:ea typeface="+mn-ea"/>
                <a:cs typeface="+mn-cs"/>
              </a:rPr>
              <a:t> </a:t>
            </a:r>
          </a:p>
          <a:p>
            <a:r>
              <a:rPr lang="en-GB" sz="1200" b="1"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pPr lvl="0" fontAlgn="base"/>
            <a:r>
              <a:rPr lang="en-GB" sz="1200" b="1" u="none" strike="noStrike" kern="1200" dirty="0" smtClean="0">
                <a:solidFill>
                  <a:schemeClr val="tx1"/>
                </a:solidFill>
                <a:effectLst/>
                <a:latin typeface="+mn-lt"/>
                <a:ea typeface="+mn-ea"/>
                <a:cs typeface="+mn-cs"/>
              </a:rPr>
              <a:t>Discuss </a:t>
            </a:r>
            <a:r>
              <a:rPr lang="en-GB" sz="1200" u="none" strike="noStrike" kern="1200" dirty="0" smtClean="0">
                <a:solidFill>
                  <a:schemeClr val="tx1"/>
                </a:solidFill>
                <a:effectLst/>
                <a:latin typeface="+mn-lt"/>
                <a:ea typeface="+mn-ea"/>
                <a:cs typeface="+mn-cs"/>
              </a:rPr>
              <a:t>what you have just watched and tell your class of the story of Carmen as follows – </a:t>
            </a:r>
          </a:p>
          <a:p>
            <a:r>
              <a:rPr lang="en-GB" sz="1200" kern="1200" dirty="0" smtClean="0">
                <a:solidFill>
                  <a:schemeClr val="tx1"/>
                </a:solidFill>
                <a:effectLst/>
                <a:latin typeface="+mn-lt"/>
                <a:ea typeface="+mn-ea"/>
                <a:cs typeface="+mn-cs"/>
              </a:rPr>
              <a:t> </a:t>
            </a:r>
          </a:p>
          <a:p>
            <a:pPr lvl="0"/>
            <a:r>
              <a:rPr lang="en-GB" sz="1200" kern="1200" dirty="0" smtClean="0">
                <a:solidFill>
                  <a:schemeClr val="tx1"/>
                </a:solidFill>
                <a:effectLst/>
                <a:latin typeface="+mn-lt"/>
                <a:ea typeface="+mn-ea"/>
                <a:cs typeface="+mn-cs"/>
              </a:rPr>
              <a:t>	Carmen is a young gypsy woman who works in a factory. </a:t>
            </a:r>
          </a:p>
          <a:p>
            <a:pPr lvl="0"/>
            <a:r>
              <a:rPr lang="en-GB" sz="1200" kern="1200" dirty="0" smtClean="0">
                <a:solidFill>
                  <a:schemeClr val="tx1"/>
                </a:solidFill>
                <a:effectLst/>
                <a:latin typeface="+mn-lt"/>
                <a:ea typeface="+mn-ea"/>
                <a:cs typeface="+mn-cs"/>
              </a:rPr>
              <a:t>	Her boyfriend is Jose, a soldier. </a:t>
            </a:r>
          </a:p>
          <a:p>
            <a:pPr lvl="0"/>
            <a:r>
              <a:rPr lang="en-GB" sz="1200" kern="1200" dirty="0" smtClean="0">
                <a:solidFill>
                  <a:schemeClr val="tx1"/>
                </a:solidFill>
                <a:effectLst/>
                <a:latin typeface="+mn-lt"/>
                <a:ea typeface="+mn-ea"/>
                <a:cs typeface="+mn-cs"/>
              </a:rPr>
              <a:t>	A hugely famous bullfighter called </a:t>
            </a:r>
            <a:r>
              <a:rPr lang="en-GB" sz="1200" kern="1200" dirty="0" err="1" smtClean="0">
                <a:solidFill>
                  <a:schemeClr val="tx1"/>
                </a:solidFill>
                <a:effectLst/>
                <a:latin typeface="+mn-lt"/>
                <a:ea typeface="+mn-ea"/>
                <a:cs typeface="+mn-cs"/>
              </a:rPr>
              <a:t>Escamillo</a:t>
            </a:r>
            <a:r>
              <a:rPr lang="en-GB" sz="1200" kern="1200" dirty="0" smtClean="0">
                <a:solidFill>
                  <a:schemeClr val="tx1"/>
                </a:solidFill>
                <a:effectLst/>
                <a:latin typeface="+mn-lt"/>
                <a:ea typeface="+mn-ea"/>
                <a:cs typeface="+mn-cs"/>
              </a:rPr>
              <a:t> (The Toreador) arrives and Carmen flirts with him. </a:t>
            </a:r>
          </a:p>
          <a:p>
            <a:pPr lvl="0"/>
            <a:r>
              <a:rPr lang="en-GB" sz="1200" kern="1200" dirty="0" smtClean="0">
                <a:solidFill>
                  <a:schemeClr val="tx1"/>
                </a:solidFill>
                <a:effectLst/>
                <a:latin typeface="+mn-lt"/>
                <a:ea typeface="+mn-ea"/>
                <a:cs typeface="+mn-cs"/>
              </a:rPr>
              <a:t>	Jose and </a:t>
            </a:r>
            <a:r>
              <a:rPr lang="en-GB" sz="1200" kern="1200" dirty="0" err="1" smtClean="0">
                <a:solidFill>
                  <a:schemeClr val="tx1"/>
                </a:solidFill>
                <a:effectLst/>
                <a:latin typeface="+mn-lt"/>
                <a:ea typeface="+mn-ea"/>
                <a:cs typeface="+mn-cs"/>
              </a:rPr>
              <a:t>Escamillo</a:t>
            </a:r>
            <a:r>
              <a:rPr lang="en-GB" sz="1200" kern="1200" dirty="0" smtClean="0">
                <a:solidFill>
                  <a:schemeClr val="tx1"/>
                </a:solidFill>
                <a:effectLst/>
                <a:latin typeface="+mn-lt"/>
                <a:ea typeface="+mn-ea"/>
                <a:cs typeface="+mn-cs"/>
              </a:rPr>
              <a:t> fight, someone dies. </a:t>
            </a:r>
          </a:p>
          <a:p>
            <a:r>
              <a:rPr lang="en-GB" sz="1200" kern="1200" dirty="0" smtClean="0">
                <a:solidFill>
                  <a:schemeClr val="tx1"/>
                </a:solidFill>
                <a:effectLst/>
                <a:latin typeface="+mn-lt"/>
                <a:ea typeface="+mn-ea"/>
                <a:cs typeface="+mn-cs"/>
              </a:rPr>
              <a:t> </a:t>
            </a:r>
          </a:p>
          <a:p>
            <a:r>
              <a:rPr lang="en-GB" sz="1200" i="1" kern="1200" dirty="0" smtClean="0">
                <a:solidFill>
                  <a:schemeClr val="tx1"/>
                </a:solidFill>
                <a:effectLst/>
                <a:latin typeface="+mn-lt"/>
                <a:ea typeface="+mn-ea"/>
                <a:cs typeface="+mn-cs"/>
              </a:rPr>
              <a:t>	You could leave the ending up to your children’s imagination. There are many different interpretations of the ending of Carmen anyway with different combinations of deaths at the 		end or no deaths. In the original Carmen is stabbed by Jose</a:t>
            </a:r>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r>
              <a:rPr lang="en-GB" dirty="0" smtClean="0">
                <a:effectLst/>
              </a:rPr>
              <a:t> </a:t>
            </a:r>
            <a:r>
              <a:rPr lang="en-GB" sz="1200" kern="1200" dirty="0" smtClean="0">
                <a:solidFill>
                  <a:schemeClr val="tx1"/>
                </a:solidFill>
                <a:effectLst/>
                <a:latin typeface="+mn-lt"/>
                <a:ea typeface="+mn-ea"/>
                <a:cs typeface="+mn-cs"/>
              </a:rPr>
              <a:t>  </a:t>
            </a:r>
          </a:p>
          <a:p>
            <a:pPr lvl="0" fontAlgn="base"/>
            <a:r>
              <a:rPr lang="en-GB" dirty="0" smtClean="0">
                <a:effectLst/>
              </a:rPr>
              <a:t/>
            </a:r>
            <a:br>
              <a:rPr lang="en-GB" dirty="0" smtClean="0">
                <a:effectLst/>
              </a:rPr>
            </a:br>
            <a:r>
              <a:rPr lang="en-GB" sz="1200" b="1" u="none" strike="noStrike" kern="1200" dirty="0" smtClean="0">
                <a:solidFill>
                  <a:schemeClr val="tx1"/>
                </a:solidFill>
                <a:effectLst/>
                <a:latin typeface="+mn-lt"/>
                <a:ea typeface="+mn-ea"/>
                <a:cs typeface="+mn-cs"/>
              </a:rPr>
              <a:t>Listening task</a:t>
            </a:r>
            <a:endParaRPr lang="en-GB" sz="1200" u="none" strike="noStrike"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Give out A4 sheets of paper to everyone and ask them to place them landscape on their desks. Ask them to gently fold the paper to create three roughly even columns and write 1, 2, 3 at the top of each column. </a:t>
            </a:r>
            <a:r>
              <a:rPr lang="en-GB" sz="1200" i="1" kern="1200" dirty="0" smtClean="0">
                <a:solidFill>
                  <a:schemeClr val="tx1"/>
                </a:solidFill>
                <a:effectLst/>
                <a:latin typeface="+mn-lt"/>
                <a:ea typeface="+mn-ea"/>
                <a:cs typeface="+mn-cs"/>
              </a:rPr>
              <a:t>To save time, you might want to prepare this ahead of the lesson!</a:t>
            </a:r>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p>
          <a:p>
            <a:pPr lvl="0" fontAlgn="base"/>
            <a:r>
              <a:rPr lang="en-GB" dirty="0" smtClean="0">
                <a:effectLst/>
              </a:rPr>
              <a:t/>
            </a:r>
            <a:br>
              <a:rPr lang="en-GB" dirty="0" smtClean="0">
                <a:effectLst/>
              </a:rPr>
            </a:br>
            <a:r>
              <a:rPr lang="en-GB" sz="1200" b="1" u="none" strike="noStrike" kern="1200" dirty="0" smtClean="0">
                <a:solidFill>
                  <a:schemeClr val="tx1"/>
                </a:solidFill>
                <a:effectLst/>
                <a:latin typeface="+mn-lt"/>
                <a:ea typeface="+mn-ea"/>
                <a:cs typeface="+mn-cs"/>
              </a:rPr>
              <a:t>Watch </a:t>
            </a:r>
            <a:r>
              <a:rPr lang="en-GB" sz="1200" u="none" strike="noStrike" kern="1200" dirty="0" smtClean="0">
                <a:solidFill>
                  <a:schemeClr val="tx1"/>
                </a:solidFill>
                <a:effectLst/>
                <a:latin typeface="+mn-lt"/>
                <a:ea typeface="+mn-ea"/>
                <a:cs typeface="+mn-cs"/>
              </a:rPr>
              <a:t>the full orchestral performance of </a:t>
            </a:r>
            <a:r>
              <a:rPr lang="en-GB" sz="1200" b="1" u="none" strike="noStrike" kern="1200" dirty="0" smtClean="0">
                <a:solidFill>
                  <a:schemeClr val="tx1"/>
                </a:solidFill>
                <a:effectLst/>
                <a:latin typeface="+mn-lt"/>
                <a:ea typeface="+mn-ea"/>
                <a:cs typeface="+mn-cs"/>
              </a:rPr>
              <a:t>Habanera</a:t>
            </a:r>
            <a:r>
              <a:rPr lang="en-GB" sz="1200" u="none" strike="noStrike" kern="1200" dirty="0" smtClean="0">
                <a:solidFill>
                  <a:schemeClr val="tx1"/>
                </a:solidFill>
                <a:effectLst/>
                <a:latin typeface="+mn-lt"/>
                <a:ea typeface="+mn-ea"/>
                <a:cs typeface="+mn-cs"/>
              </a:rPr>
              <a:t> and explain that it describes the character of Carmen. Discuss what you have seen and ask the following questions – </a:t>
            </a:r>
          </a:p>
          <a:p>
            <a:r>
              <a:rPr lang="en-GB" sz="1200" kern="1200" dirty="0" smtClean="0">
                <a:solidFill>
                  <a:schemeClr val="tx1"/>
                </a:solidFill>
                <a:effectLst/>
                <a:latin typeface="+mn-lt"/>
                <a:ea typeface="+mn-ea"/>
                <a:cs typeface="+mn-cs"/>
              </a:rPr>
              <a:t> </a:t>
            </a:r>
          </a:p>
          <a:p>
            <a:pPr lvl="0"/>
            <a:r>
              <a:rPr lang="en-GB" sz="1200" kern="1200" dirty="0" smtClean="0">
                <a:solidFill>
                  <a:schemeClr val="tx1"/>
                </a:solidFill>
                <a:effectLst/>
                <a:latin typeface="+mn-lt"/>
                <a:ea typeface="+mn-ea"/>
                <a:cs typeface="+mn-cs"/>
              </a:rPr>
              <a:t>	From the style of the music, what is Carmen like?</a:t>
            </a:r>
          </a:p>
          <a:p>
            <a:pPr lvl="0"/>
            <a:r>
              <a:rPr lang="en-GB" sz="1200" kern="1200" dirty="0" smtClean="0">
                <a:solidFill>
                  <a:schemeClr val="tx1"/>
                </a:solidFill>
                <a:effectLst/>
                <a:latin typeface="+mn-lt"/>
                <a:ea typeface="+mn-ea"/>
                <a:cs typeface="+mn-cs"/>
              </a:rPr>
              <a:t>	Is she young or old?</a:t>
            </a:r>
          </a:p>
          <a:p>
            <a:pPr lvl="0"/>
            <a:r>
              <a:rPr lang="en-GB" sz="1200" kern="1200" dirty="0" smtClean="0">
                <a:solidFill>
                  <a:schemeClr val="tx1"/>
                </a:solidFill>
                <a:effectLst/>
                <a:latin typeface="+mn-lt"/>
                <a:ea typeface="+mn-ea"/>
                <a:cs typeface="+mn-cs"/>
              </a:rPr>
              <a:t>	What mood is she in?</a:t>
            </a:r>
          </a:p>
          <a:p>
            <a:pPr lvl="0"/>
            <a:r>
              <a:rPr lang="en-GB" sz="1200" kern="1200" dirty="0" smtClean="0">
                <a:solidFill>
                  <a:schemeClr val="tx1"/>
                </a:solidFill>
                <a:effectLst/>
                <a:latin typeface="+mn-lt"/>
                <a:ea typeface="+mn-ea"/>
                <a:cs typeface="+mn-cs"/>
              </a:rPr>
              <a:t>	What is she doing?</a:t>
            </a:r>
          </a:p>
          <a:p>
            <a:r>
              <a:rPr lang="en-GB" sz="1200" kern="1200" dirty="0" smtClean="0">
                <a:solidFill>
                  <a:schemeClr val="tx1"/>
                </a:solidFill>
                <a:effectLst/>
                <a:latin typeface="+mn-lt"/>
                <a:ea typeface="+mn-ea"/>
                <a:cs typeface="+mn-cs"/>
              </a:rPr>
              <a:t> </a:t>
            </a:r>
          </a:p>
          <a:p>
            <a:endParaRPr lang="en-GB" sz="1200" kern="1200" dirty="0" smtClean="0">
              <a:solidFill>
                <a:schemeClr val="tx1"/>
              </a:solidFill>
              <a:effectLst/>
              <a:latin typeface="+mn-lt"/>
              <a:ea typeface="+mn-ea"/>
              <a:cs typeface="+mn-cs"/>
            </a:endParaRPr>
          </a:p>
          <a:p>
            <a:pPr lvl="0" fontAlgn="base"/>
            <a:r>
              <a:rPr lang="en-GB" sz="1200" b="1" u="none" strike="noStrike" kern="1200" dirty="0" smtClean="0">
                <a:solidFill>
                  <a:schemeClr val="tx1"/>
                </a:solidFill>
                <a:effectLst/>
                <a:latin typeface="+mn-lt"/>
                <a:ea typeface="+mn-ea"/>
                <a:cs typeface="+mn-cs"/>
              </a:rPr>
              <a:t>Listen</a:t>
            </a:r>
            <a:r>
              <a:rPr lang="en-GB" sz="1200" u="none" strike="noStrike" kern="1200" dirty="0" smtClean="0">
                <a:solidFill>
                  <a:schemeClr val="tx1"/>
                </a:solidFill>
                <a:effectLst/>
                <a:latin typeface="+mn-lt"/>
                <a:ea typeface="+mn-ea"/>
                <a:cs typeface="+mn-cs"/>
              </a:rPr>
              <a:t> to Habanera again and as you listen ask your class to draw Carmen in the middle column of their page. Tell them that they only have the time it takes for the music to play (3 minutes) to do this so they must work fast!</a:t>
            </a:r>
          </a:p>
          <a:p>
            <a:r>
              <a:rPr lang="en-US" sz="1200"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p>
          <a:p>
            <a:pPr lvl="0" fontAlgn="base"/>
            <a:r>
              <a:rPr lang="en-GB" sz="1200" b="1" u="none" strike="noStrike" kern="1200" dirty="0" smtClean="0">
                <a:solidFill>
                  <a:schemeClr val="tx1"/>
                </a:solidFill>
                <a:effectLst/>
                <a:latin typeface="+mn-lt"/>
                <a:ea typeface="+mn-ea"/>
                <a:cs typeface="+mn-cs"/>
              </a:rPr>
              <a:t>Repeat this activity</a:t>
            </a:r>
            <a:r>
              <a:rPr lang="en-GB" sz="1200" u="none" strike="noStrike" kern="1200" dirty="0" smtClean="0">
                <a:solidFill>
                  <a:schemeClr val="tx1"/>
                </a:solidFill>
                <a:effectLst/>
                <a:latin typeface="+mn-lt"/>
                <a:ea typeface="+mn-ea"/>
                <a:cs typeface="+mn-cs"/>
              </a:rPr>
              <a:t> for </a:t>
            </a:r>
            <a:r>
              <a:rPr lang="en-GB" sz="1200" u="none" strike="noStrike" kern="1200" dirty="0" err="1" smtClean="0">
                <a:solidFill>
                  <a:schemeClr val="tx1"/>
                </a:solidFill>
                <a:effectLst/>
                <a:latin typeface="+mn-lt"/>
                <a:ea typeface="+mn-ea"/>
                <a:cs typeface="+mn-cs"/>
              </a:rPr>
              <a:t>Escamillo</a:t>
            </a:r>
            <a:r>
              <a:rPr lang="en-GB" sz="1200" u="none" strike="noStrike" kern="1200" dirty="0" smtClean="0">
                <a:solidFill>
                  <a:schemeClr val="tx1"/>
                </a:solidFill>
                <a:effectLst/>
                <a:latin typeface="+mn-lt"/>
                <a:ea typeface="+mn-ea"/>
                <a:cs typeface="+mn-cs"/>
              </a:rPr>
              <a:t>, the Toreador (or bullfighter). Explain first that bullfighters in Spain are as famous as pop stars or football players here. Use the full orchestral performance of </a:t>
            </a:r>
            <a:r>
              <a:rPr lang="en-GB" sz="1200" b="1" u="none" strike="noStrike" kern="1200" dirty="0" smtClean="0">
                <a:solidFill>
                  <a:schemeClr val="tx1"/>
                </a:solidFill>
                <a:effectLst/>
                <a:latin typeface="+mn-lt"/>
                <a:ea typeface="+mn-ea"/>
                <a:cs typeface="+mn-cs"/>
              </a:rPr>
              <a:t>Toreador Song</a:t>
            </a:r>
            <a:r>
              <a:rPr lang="en-GB" sz="1200" u="none" strike="noStrike" kern="1200" dirty="0" smtClean="0">
                <a:solidFill>
                  <a:schemeClr val="tx1"/>
                </a:solidFill>
                <a:effectLst/>
                <a:latin typeface="+mn-lt"/>
                <a:ea typeface="+mn-ea"/>
                <a:cs typeface="+mn-cs"/>
              </a:rPr>
              <a:t> for this activity and ask your children to draw in column 3</a:t>
            </a:r>
          </a:p>
          <a:p>
            <a:r>
              <a:rPr lang="en-GB" sz="1200" kern="1200" dirty="0" smtClean="0">
                <a:solidFill>
                  <a:schemeClr val="tx1"/>
                </a:solidFill>
                <a:effectLst/>
                <a:latin typeface="+mn-lt"/>
                <a:ea typeface="+mn-ea"/>
                <a:cs typeface="+mn-cs"/>
              </a:rPr>
              <a:t> </a:t>
            </a:r>
          </a:p>
          <a:p>
            <a:r>
              <a:rPr lang="en-GB" sz="1200" kern="1200" dirty="0" smtClean="0">
                <a:solidFill>
                  <a:schemeClr val="tx1"/>
                </a:solidFill>
                <a:effectLst/>
                <a:latin typeface="+mn-lt"/>
                <a:ea typeface="+mn-ea"/>
                <a:cs typeface="+mn-cs"/>
              </a:rPr>
              <a:t> </a:t>
            </a:r>
          </a:p>
          <a:p>
            <a:pPr lvl="0" fontAlgn="base"/>
            <a:r>
              <a:rPr lang="en-GB" sz="1200" b="1" u="none" strike="noStrike" kern="1200" dirty="0" smtClean="0">
                <a:solidFill>
                  <a:schemeClr val="tx1"/>
                </a:solidFill>
                <a:effectLst/>
                <a:latin typeface="+mn-lt"/>
                <a:ea typeface="+mn-ea"/>
                <a:cs typeface="+mn-cs"/>
              </a:rPr>
              <a:t>OPTIONAL</a:t>
            </a:r>
            <a:r>
              <a:rPr lang="en-GB" sz="1200" u="none" strike="noStrike" kern="1200" dirty="0" smtClean="0">
                <a:solidFill>
                  <a:schemeClr val="tx1"/>
                </a:solidFill>
                <a:effectLst/>
                <a:latin typeface="+mn-lt"/>
                <a:ea typeface="+mn-ea"/>
                <a:cs typeface="+mn-cs"/>
              </a:rPr>
              <a:t> – </a:t>
            </a:r>
            <a:r>
              <a:rPr lang="en-GB" sz="1200" b="1" u="none" strike="noStrike" kern="1200" dirty="0" smtClean="0">
                <a:solidFill>
                  <a:schemeClr val="tx1"/>
                </a:solidFill>
                <a:effectLst/>
                <a:latin typeface="+mn-lt"/>
                <a:ea typeface="+mn-ea"/>
                <a:cs typeface="+mn-cs"/>
              </a:rPr>
              <a:t>repeat this activity</a:t>
            </a:r>
            <a:r>
              <a:rPr lang="en-GB" sz="1200" u="none" strike="noStrike" kern="1200" dirty="0" smtClean="0">
                <a:solidFill>
                  <a:schemeClr val="tx1"/>
                </a:solidFill>
                <a:effectLst/>
                <a:latin typeface="+mn-lt"/>
                <a:ea typeface="+mn-ea"/>
                <a:cs typeface="+mn-cs"/>
              </a:rPr>
              <a:t> for Jose using a recording of Les Dragons </a:t>
            </a:r>
            <a:r>
              <a:rPr lang="en-GB" sz="1200" u="none" strike="noStrike" kern="1200" dirty="0" err="1" smtClean="0">
                <a:solidFill>
                  <a:schemeClr val="tx1"/>
                </a:solidFill>
                <a:effectLst/>
                <a:latin typeface="+mn-lt"/>
                <a:ea typeface="+mn-ea"/>
                <a:cs typeface="+mn-cs"/>
              </a:rPr>
              <a:t>d’Alcala</a:t>
            </a:r>
            <a:r>
              <a:rPr lang="en-GB" sz="1200" u="none" strike="noStrike" kern="1200" dirty="0" smtClean="0">
                <a:solidFill>
                  <a:schemeClr val="tx1"/>
                </a:solidFill>
                <a:effectLst/>
                <a:latin typeface="+mn-lt"/>
                <a:ea typeface="+mn-ea"/>
                <a:cs typeface="+mn-cs"/>
              </a:rPr>
              <a:t> from Carmen Suite No 1. This piece is widely available online but if you can’t find it, simply omit this bit of the task. The music describes Jose and his soldier colleagues marching into town. Your children should use column 1 for this one</a:t>
            </a:r>
          </a:p>
          <a:p>
            <a:r>
              <a:rPr lang="en-GB" sz="1200" kern="1200" dirty="0" smtClean="0">
                <a:solidFill>
                  <a:schemeClr val="tx1"/>
                </a:solidFill>
                <a:effectLst/>
                <a:latin typeface="+mn-lt"/>
                <a:ea typeface="+mn-ea"/>
                <a:cs typeface="+mn-cs"/>
              </a:rPr>
              <a:t> </a:t>
            </a:r>
          </a:p>
          <a:p>
            <a:pPr lvl="0" fontAlgn="base"/>
            <a:endParaRPr lang="en-GB" sz="1200" b="1" u="none" strike="noStrike" kern="1200" dirty="0" smtClean="0">
              <a:solidFill>
                <a:schemeClr val="tx1"/>
              </a:solidFill>
              <a:effectLst/>
              <a:latin typeface="+mn-lt"/>
              <a:ea typeface="+mn-ea"/>
              <a:cs typeface="+mn-cs"/>
            </a:endParaRPr>
          </a:p>
          <a:p>
            <a:pPr lvl="0" fontAlgn="base"/>
            <a:r>
              <a:rPr lang="en-GB" sz="1200" b="1" u="none" strike="noStrike" kern="1200" dirty="0" smtClean="0">
                <a:solidFill>
                  <a:schemeClr val="tx1"/>
                </a:solidFill>
                <a:effectLst/>
                <a:latin typeface="+mn-lt"/>
                <a:ea typeface="+mn-ea"/>
                <a:cs typeface="+mn-cs"/>
              </a:rPr>
              <a:t>Discuss</a:t>
            </a:r>
            <a:r>
              <a:rPr lang="en-GB" sz="1200" u="none" strike="noStrike" kern="1200" dirty="0" smtClean="0">
                <a:solidFill>
                  <a:schemeClr val="tx1"/>
                </a:solidFill>
                <a:effectLst/>
                <a:latin typeface="+mn-lt"/>
                <a:ea typeface="+mn-ea"/>
                <a:cs typeface="+mn-cs"/>
              </a:rPr>
              <a:t> the resulting artwork. Ask your class to link the three characters with simple symbols and slogans to help to tell the story. For example they could draw an arrow from Jose to </a:t>
            </a:r>
            <a:r>
              <a:rPr lang="en-GB" sz="1200" u="none" strike="noStrike" kern="1200" dirty="0" err="1" smtClean="0">
                <a:solidFill>
                  <a:schemeClr val="tx1"/>
                </a:solidFill>
                <a:effectLst/>
                <a:latin typeface="+mn-lt"/>
                <a:ea typeface="+mn-ea"/>
                <a:cs typeface="+mn-cs"/>
              </a:rPr>
              <a:t>Escamillo</a:t>
            </a:r>
            <a:r>
              <a:rPr lang="en-GB" sz="1200" u="none" strike="noStrike" kern="1200" dirty="0" smtClean="0">
                <a:solidFill>
                  <a:schemeClr val="tx1"/>
                </a:solidFill>
                <a:effectLst/>
                <a:latin typeface="+mn-lt"/>
                <a:ea typeface="+mn-ea"/>
                <a:cs typeface="+mn-cs"/>
              </a:rPr>
              <a:t> and write ‘rivals’ over it, or link Carmen and Jose by a line of love hearts.</a:t>
            </a:r>
          </a:p>
          <a:p>
            <a:r>
              <a:rPr lang="en-GB" sz="1200" kern="1200" dirty="0" smtClean="0">
                <a:solidFill>
                  <a:schemeClr val="tx1"/>
                </a:solidFill>
                <a:effectLst/>
                <a:latin typeface="+mn-lt"/>
                <a:ea typeface="+mn-ea"/>
                <a:cs typeface="+mn-cs"/>
              </a:rPr>
              <a:t> </a:t>
            </a:r>
          </a:p>
          <a:p>
            <a:r>
              <a:rPr lang="en-GB" sz="1200" kern="1200" dirty="0" smtClean="0">
                <a:solidFill>
                  <a:schemeClr val="tx1"/>
                </a:solidFill>
                <a:effectLst/>
                <a:latin typeface="+mn-lt"/>
                <a:ea typeface="+mn-ea"/>
                <a:cs typeface="+mn-cs"/>
              </a:rPr>
              <a:t>You can now use this as the basis for storytelling or further exploration of the plot.</a:t>
            </a:r>
          </a:p>
          <a:p>
            <a:r>
              <a:rPr lang="en-GB" sz="1200" kern="1200" dirty="0" smtClean="0">
                <a:solidFill>
                  <a:schemeClr val="tx1"/>
                </a:solidFill>
                <a:effectLst/>
                <a:latin typeface="+mn-lt"/>
                <a:ea typeface="+mn-ea"/>
                <a:cs typeface="+mn-cs"/>
              </a:rPr>
              <a:t> </a:t>
            </a:r>
          </a:p>
          <a:p>
            <a:r>
              <a:rPr lang="en-GB" sz="1200" kern="1200" dirty="0" smtClean="0">
                <a:solidFill>
                  <a:schemeClr val="tx1"/>
                </a:solidFill>
                <a:effectLst/>
                <a:latin typeface="+mn-lt"/>
                <a:ea typeface="+mn-ea"/>
                <a:cs typeface="+mn-cs"/>
              </a:rPr>
              <a:t> </a:t>
            </a:r>
          </a:p>
          <a:p>
            <a:pPr lvl="0" fontAlgn="base"/>
            <a:r>
              <a:rPr lang="en-GB" sz="1200" b="1" u="none" strike="noStrike" kern="1200" dirty="0" smtClean="0">
                <a:solidFill>
                  <a:schemeClr val="tx1"/>
                </a:solidFill>
                <a:effectLst/>
                <a:latin typeface="+mn-lt"/>
                <a:ea typeface="+mn-ea"/>
                <a:cs typeface="+mn-cs"/>
              </a:rPr>
              <a:t>Finally</a:t>
            </a:r>
            <a:r>
              <a:rPr lang="en-GB" sz="1200" u="none" strike="noStrike" kern="1200" dirty="0" smtClean="0">
                <a:solidFill>
                  <a:schemeClr val="tx1"/>
                </a:solidFill>
                <a:effectLst/>
                <a:latin typeface="+mn-lt"/>
                <a:ea typeface="+mn-ea"/>
                <a:cs typeface="+mn-cs"/>
              </a:rPr>
              <a:t>, if you have time play the two (or three) pieces again, or just the beginning of them, and ask the children to stand, pose or move around the room as if they are the character the music is describing. </a:t>
            </a:r>
          </a:p>
          <a:p>
            <a:r>
              <a:rPr lang="en-GB" sz="1200" kern="1200" dirty="0" smtClean="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289F494-1822-9445-98EB-F7F0987FA13D}" type="slidenum">
              <a:rPr lang="en-US" smtClean="0"/>
              <a:t>8</a:t>
            </a:fld>
            <a:endParaRPr lang="en-US"/>
          </a:p>
        </p:txBody>
      </p:sp>
    </p:spTree>
    <p:extLst>
      <p:ext uri="{BB962C8B-B14F-4D97-AF65-F5344CB8AC3E}">
        <p14:creationId xmlns:p14="http://schemas.microsoft.com/office/powerpoint/2010/main" val="24130556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rtl="0" fontAlgn="base"/>
            <a:r>
              <a:rPr lang="en-GB" sz="1200" b="1" u="none" strike="noStrike" kern="1200" dirty="0" smtClean="0">
                <a:solidFill>
                  <a:schemeClr val="tx1"/>
                </a:solidFill>
                <a:effectLst/>
                <a:latin typeface="+mn-lt"/>
                <a:ea typeface="+mn-ea"/>
                <a:cs typeface="+mn-cs"/>
              </a:rPr>
              <a:t>Prepare your class</a:t>
            </a:r>
            <a:endParaRPr lang="en-GB" sz="1200" u="none" strike="noStrike"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Explain to your class that you are going to begin a 6-week music project focusing on fantastic music by a composer called Georges Bizet and </a:t>
            </a:r>
            <a:r>
              <a:rPr lang="en-GB" sz="1200" b="1" kern="1200" dirty="0" smtClean="0">
                <a:solidFill>
                  <a:schemeClr val="tx1"/>
                </a:solidFill>
                <a:effectLst/>
                <a:latin typeface="+mn-lt"/>
                <a:ea typeface="+mn-ea"/>
                <a:cs typeface="+mn-cs"/>
              </a:rPr>
              <a:t>watch</a:t>
            </a:r>
            <a:r>
              <a:rPr lang="en-GB" sz="1200" kern="1200" dirty="0" smtClean="0">
                <a:solidFill>
                  <a:schemeClr val="tx1"/>
                </a:solidFill>
                <a:effectLst/>
                <a:latin typeface="+mn-lt"/>
                <a:ea typeface="+mn-ea"/>
                <a:cs typeface="+mn-cs"/>
              </a:rPr>
              <a:t> the introductory film with Bobby Lockwood and Naomi Wilkinson from the BBC Ten Pieces website</a:t>
            </a:r>
          </a:p>
          <a:p>
            <a:r>
              <a:rPr lang="en-GB" sz="1200" kern="1200" dirty="0" smtClean="0">
                <a:solidFill>
                  <a:schemeClr val="tx1"/>
                </a:solidFill>
                <a:effectLst/>
                <a:latin typeface="+mn-lt"/>
                <a:ea typeface="+mn-ea"/>
                <a:cs typeface="+mn-cs"/>
              </a:rPr>
              <a:t> </a:t>
            </a:r>
          </a:p>
          <a:p>
            <a:r>
              <a:rPr lang="en-GB" sz="1200" b="1"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pPr lvl="0" fontAlgn="base"/>
            <a:r>
              <a:rPr lang="en-GB" sz="1200" b="1" u="none" strike="noStrike" kern="1200" dirty="0" smtClean="0">
                <a:solidFill>
                  <a:schemeClr val="tx1"/>
                </a:solidFill>
                <a:effectLst/>
                <a:latin typeface="+mn-lt"/>
                <a:ea typeface="+mn-ea"/>
                <a:cs typeface="+mn-cs"/>
              </a:rPr>
              <a:t>Discuss </a:t>
            </a:r>
            <a:r>
              <a:rPr lang="en-GB" sz="1200" u="none" strike="noStrike" kern="1200" dirty="0" smtClean="0">
                <a:solidFill>
                  <a:schemeClr val="tx1"/>
                </a:solidFill>
                <a:effectLst/>
                <a:latin typeface="+mn-lt"/>
                <a:ea typeface="+mn-ea"/>
                <a:cs typeface="+mn-cs"/>
              </a:rPr>
              <a:t>what you have just watched and tell your class of the story of Carmen as follows – </a:t>
            </a:r>
          </a:p>
          <a:p>
            <a:r>
              <a:rPr lang="en-GB" sz="1200" kern="1200" dirty="0" smtClean="0">
                <a:solidFill>
                  <a:schemeClr val="tx1"/>
                </a:solidFill>
                <a:effectLst/>
                <a:latin typeface="+mn-lt"/>
                <a:ea typeface="+mn-ea"/>
                <a:cs typeface="+mn-cs"/>
              </a:rPr>
              <a:t> </a:t>
            </a:r>
          </a:p>
          <a:p>
            <a:pPr lvl="0"/>
            <a:r>
              <a:rPr lang="en-GB" sz="1200" kern="1200" dirty="0" smtClean="0">
                <a:solidFill>
                  <a:schemeClr val="tx1"/>
                </a:solidFill>
                <a:effectLst/>
                <a:latin typeface="+mn-lt"/>
                <a:ea typeface="+mn-ea"/>
                <a:cs typeface="+mn-cs"/>
              </a:rPr>
              <a:t>	Carmen is a young gypsy woman who works in a factory. </a:t>
            </a:r>
          </a:p>
          <a:p>
            <a:pPr lvl="0"/>
            <a:r>
              <a:rPr lang="en-GB" sz="1200" kern="1200" dirty="0" smtClean="0">
                <a:solidFill>
                  <a:schemeClr val="tx1"/>
                </a:solidFill>
                <a:effectLst/>
                <a:latin typeface="+mn-lt"/>
                <a:ea typeface="+mn-ea"/>
                <a:cs typeface="+mn-cs"/>
              </a:rPr>
              <a:t>	Her boyfriend is Jose, a soldier. </a:t>
            </a:r>
          </a:p>
          <a:p>
            <a:pPr lvl="0"/>
            <a:r>
              <a:rPr lang="en-GB" sz="1200" kern="1200" dirty="0" smtClean="0">
                <a:solidFill>
                  <a:schemeClr val="tx1"/>
                </a:solidFill>
                <a:effectLst/>
                <a:latin typeface="+mn-lt"/>
                <a:ea typeface="+mn-ea"/>
                <a:cs typeface="+mn-cs"/>
              </a:rPr>
              <a:t>	A hugely famous bullfighter called </a:t>
            </a:r>
            <a:r>
              <a:rPr lang="en-GB" sz="1200" kern="1200" dirty="0" err="1" smtClean="0">
                <a:solidFill>
                  <a:schemeClr val="tx1"/>
                </a:solidFill>
                <a:effectLst/>
                <a:latin typeface="+mn-lt"/>
                <a:ea typeface="+mn-ea"/>
                <a:cs typeface="+mn-cs"/>
              </a:rPr>
              <a:t>Escamillo</a:t>
            </a:r>
            <a:r>
              <a:rPr lang="en-GB" sz="1200" kern="1200" dirty="0" smtClean="0">
                <a:solidFill>
                  <a:schemeClr val="tx1"/>
                </a:solidFill>
                <a:effectLst/>
                <a:latin typeface="+mn-lt"/>
                <a:ea typeface="+mn-ea"/>
                <a:cs typeface="+mn-cs"/>
              </a:rPr>
              <a:t> (The Toreador) arrives and Carmen flirts with him. </a:t>
            </a:r>
          </a:p>
          <a:p>
            <a:pPr lvl="0"/>
            <a:r>
              <a:rPr lang="en-GB" sz="1200" kern="1200" dirty="0" smtClean="0">
                <a:solidFill>
                  <a:schemeClr val="tx1"/>
                </a:solidFill>
                <a:effectLst/>
                <a:latin typeface="+mn-lt"/>
                <a:ea typeface="+mn-ea"/>
                <a:cs typeface="+mn-cs"/>
              </a:rPr>
              <a:t>	Jose and </a:t>
            </a:r>
            <a:r>
              <a:rPr lang="en-GB" sz="1200" kern="1200" dirty="0" err="1" smtClean="0">
                <a:solidFill>
                  <a:schemeClr val="tx1"/>
                </a:solidFill>
                <a:effectLst/>
                <a:latin typeface="+mn-lt"/>
                <a:ea typeface="+mn-ea"/>
                <a:cs typeface="+mn-cs"/>
              </a:rPr>
              <a:t>Escamillo</a:t>
            </a:r>
            <a:r>
              <a:rPr lang="en-GB" sz="1200" kern="1200" dirty="0" smtClean="0">
                <a:solidFill>
                  <a:schemeClr val="tx1"/>
                </a:solidFill>
                <a:effectLst/>
                <a:latin typeface="+mn-lt"/>
                <a:ea typeface="+mn-ea"/>
                <a:cs typeface="+mn-cs"/>
              </a:rPr>
              <a:t> fight, someone dies. </a:t>
            </a:r>
          </a:p>
          <a:p>
            <a:r>
              <a:rPr lang="en-GB" sz="1200" kern="1200" dirty="0" smtClean="0">
                <a:solidFill>
                  <a:schemeClr val="tx1"/>
                </a:solidFill>
                <a:effectLst/>
                <a:latin typeface="+mn-lt"/>
                <a:ea typeface="+mn-ea"/>
                <a:cs typeface="+mn-cs"/>
              </a:rPr>
              <a:t> </a:t>
            </a:r>
          </a:p>
          <a:p>
            <a:r>
              <a:rPr lang="en-GB" sz="1200" i="1" kern="1200" dirty="0" smtClean="0">
                <a:solidFill>
                  <a:schemeClr val="tx1"/>
                </a:solidFill>
                <a:effectLst/>
                <a:latin typeface="+mn-lt"/>
                <a:ea typeface="+mn-ea"/>
                <a:cs typeface="+mn-cs"/>
              </a:rPr>
              <a:t>	You could leave the ending up to your children’s imagination. There are many different interpretations of the ending of Carmen anyway with different combinations of deaths at the 		end or no deaths. In the original Carmen is stabbed by Jose</a:t>
            </a:r>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r>
              <a:rPr lang="en-GB" dirty="0" smtClean="0">
                <a:effectLst/>
              </a:rPr>
              <a:t> </a:t>
            </a:r>
            <a:r>
              <a:rPr lang="en-GB" sz="1200" kern="1200" dirty="0" smtClean="0">
                <a:solidFill>
                  <a:schemeClr val="tx1"/>
                </a:solidFill>
                <a:effectLst/>
                <a:latin typeface="+mn-lt"/>
                <a:ea typeface="+mn-ea"/>
                <a:cs typeface="+mn-cs"/>
              </a:rPr>
              <a:t>  </a:t>
            </a:r>
          </a:p>
          <a:p>
            <a:pPr lvl="0" fontAlgn="base"/>
            <a:r>
              <a:rPr lang="en-GB" dirty="0" smtClean="0">
                <a:effectLst/>
              </a:rPr>
              <a:t/>
            </a:r>
            <a:br>
              <a:rPr lang="en-GB" dirty="0" smtClean="0">
                <a:effectLst/>
              </a:rPr>
            </a:br>
            <a:r>
              <a:rPr lang="en-GB" sz="1200" b="1" u="none" strike="noStrike" kern="1200" dirty="0" smtClean="0">
                <a:solidFill>
                  <a:schemeClr val="tx1"/>
                </a:solidFill>
                <a:effectLst/>
                <a:latin typeface="+mn-lt"/>
                <a:ea typeface="+mn-ea"/>
                <a:cs typeface="+mn-cs"/>
              </a:rPr>
              <a:t>Listening task</a:t>
            </a:r>
            <a:endParaRPr lang="en-GB" sz="1200" u="none" strike="noStrike"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Give out A4 sheets of paper to everyone and ask them to place them landscape on their desks. Ask them to gently fold the paper to create three roughly even columns and write 1, 2, 3 at the top of each column. </a:t>
            </a:r>
            <a:r>
              <a:rPr lang="en-GB" sz="1200" i="1" kern="1200" dirty="0" smtClean="0">
                <a:solidFill>
                  <a:schemeClr val="tx1"/>
                </a:solidFill>
                <a:effectLst/>
                <a:latin typeface="+mn-lt"/>
                <a:ea typeface="+mn-ea"/>
                <a:cs typeface="+mn-cs"/>
              </a:rPr>
              <a:t>To save time, you might want to prepare this ahead of the lesson!</a:t>
            </a:r>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p>
          <a:p>
            <a:pPr lvl="0" fontAlgn="base"/>
            <a:r>
              <a:rPr lang="en-GB" dirty="0" smtClean="0">
                <a:effectLst/>
              </a:rPr>
              <a:t/>
            </a:r>
            <a:br>
              <a:rPr lang="en-GB" dirty="0" smtClean="0">
                <a:effectLst/>
              </a:rPr>
            </a:br>
            <a:r>
              <a:rPr lang="en-GB" sz="1200" b="1" u="none" strike="noStrike" kern="1200" dirty="0" smtClean="0">
                <a:solidFill>
                  <a:schemeClr val="tx1"/>
                </a:solidFill>
                <a:effectLst/>
                <a:latin typeface="+mn-lt"/>
                <a:ea typeface="+mn-ea"/>
                <a:cs typeface="+mn-cs"/>
              </a:rPr>
              <a:t>Watch </a:t>
            </a:r>
            <a:r>
              <a:rPr lang="en-GB" sz="1200" u="none" strike="noStrike" kern="1200" dirty="0" smtClean="0">
                <a:solidFill>
                  <a:schemeClr val="tx1"/>
                </a:solidFill>
                <a:effectLst/>
                <a:latin typeface="+mn-lt"/>
                <a:ea typeface="+mn-ea"/>
                <a:cs typeface="+mn-cs"/>
              </a:rPr>
              <a:t>the full orchestral performance of </a:t>
            </a:r>
            <a:r>
              <a:rPr lang="en-GB" sz="1200" b="1" u="none" strike="noStrike" kern="1200" dirty="0" smtClean="0">
                <a:solidFill>
                  <a:schemeClr val="tx1"/>
                </a:solidFill>
                <a:effectLst/>
                <a:latin typeface="+mn-lt"/>
                <a:ea typeface="+mn-ea"/>
                <a:cs typeface="+mn-cs"/>
              </a:rPr>
              <a:t>Habanera</a:t>
            </a:r>
            <a:r>
              <a:rPr lang="en-GB" sz="1200" u="none" strike="noStrike" kern="1200" dirty="0" smtClean="0">
                <a:solidFill>
                  <a:schemeClr val="tx1"/>
                </a:solidFill>
                <a:effectLst/>
                <a:latin typeface="+mn-lt"/>
                <a:ea typeface="+mn-ea"/>
                <a:cs typeface="+mn-cs"/>
              </a:rPr>
              <a:t> and explain that it describes the character of Carmen. Discuss what you have seen and ask the following questions – </a:t>
            </a:r>
          </a:p>
          <a:p>
            <a:r>
              <a:rPr lang="en-GB" sz="1200" kern="1200" dirty="0" smtClean="0">
                <a:solidFill>
                  <a:schemeClr val="tx1"/>
                </a:solidFill>
                <a:effectLst/>
                <a:latin typeface="+mn-lt"/>
                <a:ea typeface="+mn-ea"/>
                <a:cs typeface="+mn-cs"/>
              </a:rPr>
              <a:t> </a:t>
            </a:r>
          </a:p>
          <a:p>
            <a:pPr lvl="0"/>
            <a:r>
              <a:rPr lang="en-GB" sz="1200" kern="1200" dirty="0" smtClean="0">
                <a:solidFill>
                  <a:schemeClr val="tx1"/>
                </a:solidFill>
                <a:effectLst/>
                <a:latin typeface="+mn-lt"/>
                <a:ea typeface="+mn-ea"/>
                <a:cs typeface="+mn-cs"/>
              </a:rPr>
              <a:t>	From the style of the music, what is Carmen like?</a:t>
            </a:r>
          </a:p>
          <a:p>
            <a:pPr lvl="0"/>
            <a:r>
              <a:rPr lang="en-GB" sz="1200" kern="1200" dirty="0" smtClean="0">
                <a:solidFill>
                  <a:schemeClr val="tx1"/>
                </a:solidFill>
                <a:effectLst/>
                <a:latin typeface="+mn-lt"/>
                <a:ea typeface="+mn-ea"/>
                <a:cs typeface="+mn-cs"/>
              </a:rPr>
              <a:t>	Is she young or old?</a:t>
            </a:r>
          </a:p>
          <a:p>
            <a:pPr lvl="0"/>
            <a:r>
              <a:rPr lang="en-GB" sz="1200" kern="1200" dirty="0" smtClean="0">
                <a:solidFill>
                  <a:schemeClr val="tx1"/>
                </a:solidFill>
                <a:effectLst/>
                <a:latin typeface="+mn-lt"/>
                <a:ea typeface="+mn-ea"/>
                <a:cs typeface="+mn-cs"/>
              </a:rPr>
              <a:t>	What mood is she in?</a:t>
            </a:r>
          </a:p>
          <a:p>
            <a:pPr lvl="0"/>
            <a:r>
              <a:rPr lang="en-GB" sz="1200" kern="1200" dirty="0" smtClean="0">
                <a:solidFill>
                  <a:schemeClr val="tx1"/>
                </a:solidFill>
                <a:effectLst/>
                <a:latin typeface="+mn-lt"/>
                <a:ea typeface="+mn-ea"/>
                <a:cs typeface="+mn-cs"/>
              </a:rPr>
              <a:t>	What is she doing?</a:t>
            </a:r>
          </a:p>
          <a:p>
            <a:r>
              <a:rPr lang="en-GB" sz="1200" kern="1200" dirty="0" smtClean="0">
                <a:solidFill>
                  <a:schemeClr val="tx1"/>
                </a:solidFill>
                <a:effectLst/>
                <a:latin typeface="+mn-lt"/>
                <a:ea typeface="+mn-ea"/>
                <a:cs typeface="+mn-cs"/>
              </a:rPr>
              <a:t> </a:t>
            </a:r>
          </a:p>
          <a:p>
            <a:endParaRPr lang="en-GB" sz="1200" kern="1200" dirty="0" smtClean="0">
              <a:solidFill>
                <a:schemeClr val="tx1"/>
              </a:solidFill>
              <a:effectLst/>
              <a:latin typeface="+mn-lt"/>
              <a:ea typeface="+mn-ea"/>
              <a:cs typeface="+mn-cs"/>
            </a:endParaRPr>
          </a:p>
          <a:p>
            <a:pPr lvl="0" fontAlgn="base"/>
            <a:r>
              <a:rPr lang="en-GB" sz="1200" b="1" u="none" strike="noStrike" kern="1200" dirty="0" smtClean="0">
                <a:solidFill>
                  <a:schemeClr val="tx1"/>
                </a:solidFill>
                <a:effectLst/>
                <a:latin typeface="+mn-lt"/>
                <a:ea typeface="+mn-ea"/>
                <a:cs typeface="+mn-cs"/>
              </a:rPr>
              <a:t>Listen</a:t>
            </a:r>
            <a:r>
              <a:rPr lang="en-GB" sz="1200" u="none" strike="noStrike" kern="1200" dirty="0" smtClean="0">
                <a:solidFill>
                  <a:schemeClr val="tx1"/>
                </a:solidFill>
                <a:effectLst/>
                <a:latin typeface="+mn-lt"/>
                <a:ea typeface="+mn-ea"/>
                <a:cs typeface="+mn-cs"/>
              </a:rPr>
              <a:t> to Habanera again and as you listen ask your class to draw Carmen in the middle column of their page. Tell them that they only have the time it takes for the music to play (3 minutes) to do this so they must work fast!</a:t>
            </a:r>
          </a:p>
          <a:p>
            <a:r>
              <a:rPr lang="en-US" sz="1200"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p>
          <a:p>
            <a:pPr lvl="0" fontAlgn="base"/>
            <a:r>
              <a:rPr lang="en-GB" sz="1200" b="1" u="none" strike="noStrike" kern="1200" dirty="0" smtClean="0">
                <a:solidFill>
                  <a:schemeClr val="tx1"/>
                </a:solidFill>
                <a:effectLst/>
                <a:latin typeface="+mn-lt"/>
                <a:ea typeface="+mn-ea"/>
                <a:cs typeface="+mn-cs"/>
              </a:rPr>
              <a:t>Repeat this activity</a:t>
            </a:r>
            <a:r>
              <a:rPr lang="en-GB" sz="1200" u="none" strike="noStrike" kern="1200" dirty="0" smtClean="0">
                <a:solidFill>
                  <a:schemeClr val="tx1"/>
                </a:solidFill>
                <a:effectLst/>
                <a:latin typeface="+mn-lt"/>
                <a:ea typeface="+mn-ea"/>
                <a:cs typeface="+mn-cs"/>
              </a:rPr>
              <a:t> for </a:t>
            </a:r>
            <a:r>
              <a:rPr lang="en-GB" sz="1200" u="none" strike="noStrike" kern="1200" dirty="0" err="1" smtClean="0">
                <a:solidFill>
                  <a:schemeClr val="tx1"/>
                </a:solidFill>
                <a:effectLst/>
                <a:latin typeface="+mn-lt"/>
                <a:ea typeface="+mn-ea"/>
                <a:cs typeface="+mn-cs"/>
              </a:rPr>
              <a:t>Escamillo</a:t>
            </a:r>
            <a:r>
              <a:rPr lang="en-GB" sz="1200" u="none" strike="noStrike" kern="1200" dirty="0" smtClean="0">
                <a:solidFill>
                  <a:schemeClr val="tx1"/>
                </a:solidFill>
                <a:effectLst/>
                <a:latin typeface="+mn-lt"/>
                <a:ea typeface="+mn-ea"/>
                <a:cs typeface="+mn-cs"/>
              </a:rPr>
              <a:t>, the Toreador (or bullfighter). Explain first that bullfighters in Spain are as famous as pop stars or football players here. Use the full orchestral performance of </a:t>
            </a:r>
            <a:r>
              <a:rPr lang="en-GB" sz="1200" b="1" u="none" strike="noStrike" kern="1200" dirty="0" smtClean="0">
                <a:solidFill>
                  <a:schemeClr val="tx1"/>
                </a:solidFill>
                <a:effectLst/>
                <a:latin typeface="+mn-lt"/>
                <a:ea typeface="+mn-ea"/>
                <a:cs typeface="+mn-cs"/>
              </a:rPr>
              <a:t>Toreador Song</a:t>
            </a:r>
            <a:r>
              <a:rPr lang="en-GB" sz="1200" u="none" strike="noStrike" kern="1200" dirty="0" smtClean="0">
                <a:solidFill>
                  <a:schemeClr val="tx1"/>
                </a:solidFill>
                <a:effectLst/>
                <a:latin typeface="+mn-lt"/>
                <a:ea typeface="+mn-ea"/>
                <a:cs typeface="+mn-cs"/>
              </a:rPr>
              <a:t> for this activity and ask your children to draw in column 3</a:t>
            </a:r>
          </a:p>
          <a:p>
            <a:r>
              <a:rPr lang="en-GB" sz="1200" kern="1200" dirty="0" smtClean="0">
                <a:solidFill>
                  <a:schemeClr val="tx1"/>
                </a:solidFill>
                <a:effectLst/>
                <a:latin typeface="+mn-lt"/>
                <a:ea typeface="+mn-ea"/>
                <a:cs typeface="+mn-cs"/>
              </a:rPr>
              <a:t> </a:t>
            </a:r>
          </a:p>
          <a:p>
            <a:r>
              <a:rPr lang="en-GB" sz="1200" kern="1200" dirty="0" smtClean="0">
                <a:solidFill>
                  <a:schemeClr val="tx1"/>
                </a:solidFill>
                <a:effectLst/>
                <a:latin typeface="+mn-lt"/>
                <a:ea typeface="+mn-ea"/>
                <a:cs typeface="+mn-cs"/>
              </a:rPr>
              <a:t> </a:t>
            </a:r>
          </a:p>
          <a:p>
            <a:pPr lvl="0" fontAlgn="base"/>
            <a:r>
              <a:rPr lang="en-GB" sz="1200" b="1" u="none" strike="noStrike" kern="1200" dirty="0" smtClean="0">
                <a:solidFill>
                  <a:schemeClr val="tx1"/>
                </a:solidFill>
                <a:effectLst/>
                <a:latin typeface="+mn-lt"/>
                <a:ea typeface="+mn-ea"/>
                <a:cs typeface="+mn-cs"/>
              </a:rPr>
              <a:t>OPTIONAL</a:t>
            </a:r>
            <a:r>
              <a:rPr lang="en-GB" sz="1200" u="none" strike="noStrike" kern="1200" dirty="0" smtClean="0">
                <a:solidFill>
                  <a:schemeClr val="tx1"/>
                </a:solidFill>
                <a:effectLst/>
                <a:latin typeface="+mn-lt"/>
                <a:ea typeface="+mn-ea"/>
                <a:cs typeface="+mn-cs"/>
              </a:rPr>
              <a:t> – </a:t>
            </a:r>
            <a:r>
              <a:rPr lang="en-GB" sz="1200" b="1" u="none" strike="noStrike" kern="1200" dirty="0" smtClean="0">
                <a:solidFill>
                  <a:schemeClr val="tx1"/>
                </a:solidFill>
                <a:effectLst/>
                <a:latin typeface="+mn-lt"/>
                <a:ea typeface="+mn-ea"/>
                <a:cs typeface="+mn-cs"/>
              </a:rPr>
              <a:t>repeat this activity</a:t>
            </a:r>
            <a:r>
              <a:rPr lang="en-GB" sz="1200" u="none" strike="noStrike" kern="1200" dirty="0" smtClean="0">
                <a:solidFill>
                  <a:schemeClr val="tx1"/>
                </a:solidFill>
                <a:effectLst/>
                <a:latin typeface="+mn-lt"/>
                <a:ea typeface="+mn-ea"/>
                <a:cs typeface="+mn-cs"/>
              </a:rPr>
              <a:t> for Jose using a recording of Les Dragons </a:t>
            </a:r>
            <a:r>
              <a:rPr lang="en-GB" sz="1200" u="none" strike="noStrike" kern="1200" dirty="0" err="1" smtClean="0">
                <a:solidFill>
                  <a:schemeClr val="tx1"/>
                </a:solidFill>
                <a:effectLst/>
                <a:latin typeface="+mn-lt"/>
                <a:ea typeface="+mn-ea"/>
                <a:cs typeface="+mn-cs"/>
              </a:rPr>
              <a:t>d’Alcala</a:t>
            </a:r>
            <a:r>
              <a:rPr lang="en-GB" sz="1200" u="none" strike="noStrike" kern="1200" dirty="0" smtClean="0">
                <a:solidFill>
                  <a:schemeClr val="tx1"/>
                </a:solidFill>
                <a:effectLst/>
                <a:latin typeface="+mn-lt"/>
                <a:ea typeface="+mn-ea"/>
                <a:cs typeface="+mn-cs"/>
              </a:rPr>
              <a:t> from Carmen Suite No 1. This piece is widely available online but if you can’t find it, simply omit this bit of the task. The music describes Jose and his soldier colleagues marching into town. Your children should use column 1 for this one</a:t>
            </a:r>
          </a:p>
          <a:p>
            <a:r>
              <a:rPr lang="en-GB" sz="1200" kern="1200" dirty="0" smtClean="0">
                <a:solidFill>
                  <a:schemeClr val="tx1"/>
                </a:solidFill>
                <a:effectLst/>
                <a:latin typeface="+mn-lt"/>
                <a:ea typeface="+mn-ea"/>
                <a:cs typeface="+mn-cs"/>
              </a:rPr>
              <a:t> </a:t>
            </a:r>
          </a:p>
          <a:p>
            <a:pPr lvl="0" fontAlgn="base"/>
            <a:endParaRPr lang="en-GB" sz="1200" b="1" u="none" strike="noStrike" kern="1200" dirty="0" smtClean="0">
              <a:solidFill>
                <a:schemeClr val="tx1"/>
              </a:solidFill>
              <a:effectLst/>
              <a:latin typeface="+mn-lt"/>
              <a:ea typeface="+mn-ea"/>
              <a:cs typeface="+mn-cs"/>
            </a:endParaRPr>
          </a:p>
          <a:p>
            <a:pPr lvl="0" fontAlgn="base"/>
            <a:r>
              <a:rPr lang="en-GB" sz="1200" b="1" u="none" strike="noStrike" kern="1200" dirty="0" smtClean="0">
                <a:solidFill>
                  <a:schemeClr val="tx1"/>
                </a:solidFill>
                <a:effectLst/>
                <a:latin typeface="+mn-lt"/>
                <a:ea typeface="+mn-ea"/>
                <a:cs typeface="+mn-cs"/>
              </a:rPr>
              <a:t>Discuss</a:t>
            </a:r>
            <a:r>
              <a:rPr lang="en-GB" sz="1200" u="none" strike="noStrike" kern="1200" dirty="0" smtClean="0">
                <a:solidFill>
                  <a:schemeClr val="tx1"/>
                </a:solidFill>
                <a:effectLst/>
                <a:latin typeface="+mn-lt"/>
                <a:ea typeface="+mn-ea"/>
                <a:cs typeface="+mn-cs"/>
              </a:rPr>
              <a:t> the resulting artwork. Ask your class to link the three characters with simple symbols and slogans to help to tell the story. For example they could draw an arrow from Jose to </a:t>
            </a:r>
            <a:r>
              <a:rPr lang="en-GB" sz="1200" u="none" strike="noStrike" kern="1200" dirty="0" err="1" smtClean="0">
                <a:solidFill>
                  <a:schemeClr val="tx1"/>
                </a:solidFill>
                <a:effectLst/>
                <a:latin typeface="+mn-lt"/>
                <a:ea typeface="+mn-ea"/>
                <a:cs typeface="+mn-cs"/>
              </a:rPr>
              <a:t>Escamillo</a:t>
            </a:r>
            <a:r>
              <a:rPr lang="en-GB" sz="1200" u="none" strike="noStrike" kern="1200" dirty="0" smtClean="0">
                <a:solidFill>
                  <a:schemeClr val="tx1"/>
                </a:solidFill>
                <a:effectLst/>
                <a:latin typeface="+mn-lt"/>
                <a:ea typeface="+mn-ea"/>
                <a:cs typeface="+mn-cs"/>
              </a:rPr>
              <a:t> and write ‘rivals’ over it, or link Carmen and Jose by a line of love hearts.</a:t>
            </a:r>
          </a:p>
          <a:p>
            <a:r>
              <a:rPr lang="en-GB" sz="1200" kern="1200" dirty="0" smtClean="0">
                <a:solidFill>
                  <a:schemeClr val="tx1"/>
                </a:solidFill>
                <a:effectLst/>
                <a:latin typeface="+mn-lt"/>
                <a:ea typeface="+mn-ea"/>
                <a:cs typeface="+mn-cs"/>
              </a:rPr>
              <a:t> </a:t>
            </a:r>
          </a:p>
          <a:p>
            <a:r>
              <a:rPr lang="en-GB" sz="1200" kern="1200" dirty="0" smtClean="0">
                <a:solidFill>
                  <a:schemeClr val="tx1"/>
                </a:solidFill>
                <a:effectLst/>
                <a:latin typeface="+mn-lt"/>
                <a:ea typeface="+mn-ea"/>
                <a:cs typeface="+mn-cs"/>
              </a:rPr>
              <a:t>You can now use this as the basis for storytelling or further exploration of the plot.</a:t>
            </a:r>
          </a:p>
          <a:p>
            <a:r>
              <a:rPr lang="en-GB" sz="1200" kern="1200" dirty="0" smtClean="0">
                <a:solidFill>
                  <a:schemeClr val="tx1"/>
                </a:solidFill>
                <a:effectLst/>
                <a:latin typeface="+mn-lt"/>
                <a:ea typeface="+mn-ea"/>
                <a:cs typeface="+mn-cs"/>
              </a:rPr>
              <a:t> </a:t>
            </a:r>
          </a:p>
          <a:p>
            <a:r>
              <a:rPr lang="en-GB" sz="1200" kern="1200" dirty="0" smtClean="0">
                <a:solidFill>
                  <a:schemeClr val="tx1"/>
                </a:solidFill>
                <a:effectLst/>
                <a:latin typeface="+mn-lt"/>
                <a:ea typeface="+mn-ea"/>
                <a:cs typeface="+mn-cs"/>
              </a:rPr>
              <a:t> </a:t>
            </a:r>
          </a:p>
          <a:p>
            <a:pPr lvl="0" fontAlgn="base"/>
            <a:r>
              <a:rPr lang="en-GB" sz="1200" b="1" u="none" strike="noStrike" kern="1200" dirty="0" smtClean="0">
                <a:solidFill>
                  <a:schemeClr val="tx1"/>
                </a:solidFill>
                <a:effectLst/>
                <a:latin typeface="+mn-lt"/>
                <a:ea typeface="+mn-ea"/>
                <a:cs typeface="+mn-cs"/>
              </a:rPr>
              <a:t>Finally</a:t>
            </a:r>
            <a:r>
              <a:rPr lang="en-GB" sz="1200" u="none" strike="noStrike" kern="1200" dirty="0" smtClean="0">
                <a:solidFill>
                  <a:schemeClr val="tx1"/>
                </a:solidFill>
                <a:effectLst/>
                <a:latin typeface="+mn-lt"/>
                <a:ea typeface="+mn-ea"/>
                <a:cs typeface="+mn-cs"/>
              </a:rPr>
              <a:t>, if you have time play the two (or three) pieces again, or just the beginning of them, and ask the children to stand, pose or move around the room as if they are the character the music is describing. </a:t>
            </a:r>
          </a:p>
          <a:p>
            <a:r>
              <a:rPr lang="en-GB" sz="1200" kern="1200" dirty="0" smtClean="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289F494-1822-9445-98EB-F7F0987FA13D}" type="slidenum">
              <a:rPr lang="en-US" smtClean="0"/>
              <a:t>9</a:t>
            </a:fld>
            <a:endParaRPr lang="en-US"/>
          </a:p>
        </p:txBody>
      </p:sp>
    </p:spTree>
    <p:extLst>
      <p:ext uri="{BB962C8B-B14F-4D97-AF65-F5344CB8AC3E}">
        <p14:creationId xmlns:p14="http://schemas.microsoft.com/office/powerpoint/2010/main" val="24130556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rtl="0" fontAlgn="base"/>
            <a:r>
              <a:rPr lang="en-GB" sz="1200" b="1" u="none" strike="noStrike" kern="1200" dirty="0" smtClean="0">
                <a:solidFill>
                  <a:schemeClr val="tx1"/>
                </a:solidFill>
                <a:effectLst/>
                <a:latin typeface="+mn-lt"/>
                <a:ea typeface="+mn-ea"/>
                <a:cs typeface="+mn-cs"/>
              </a:rPr>
              <a:t>Prepare your class</a:t>
            </a:r>
            <a:endParaRPr lang="en-GB" sz="1200" u="none" strike="noStrike"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Explain to your class that you are going to begin a 6-week music project focusing on fantastic music by a composer called Georges Bizet and </a:t>
            </a:r>
            <a:r>
              <a:rPr lang="en-GB" sz="1200" b="1" kern="1200" dirty="0" smtClean="0">
                <a:solidFill>
                  <a:schemeClr val="tx1"/>
                </a:solidFill>
                <a:effectLst/>
                <a:latin typeface="+mn-lt"/>
                <a:ea typeface="+mn-ea"/>
                <a:cs typeface="+mn-cs"/>
              </a:rPr>
              <a:t>watch</a:t>
            </a:r>
            <a:r>
              <a:rPr lang="en-GB" sz="1200" kern="1200" dirty="0" smtClean="0">
                <a:solidFill>
                  <a:schemeClr val="tx1"/>
                </a:solidFill>
                <a:effectLst/>
                <a:latin typeface="+mn-lt"/>
                <a:ea typeface="+mn-ea"/>
                <a:cs typeface="+mn-cs"/>
              </a:rPr>
              <a:t> the introductory film with Bobby Lockwood and Naomi Wilkinson from the BBC Ten Pieces website</a:t>
            </a:r>
          </a:p>
          <a:p>
            <a:r>
              <a:rPr lang="en-GB" sz="1200" kern="1200" dirty="0" smtClean="0">
                <a:solidFill>
                  <a:schemeClr val="tx1"/>
                </a:solidFill>
                <a:effectLst/>
                <a:latin typeface="+mn-lt"/>
                <a:ea typeface="+mn-ea"/>
                <a:cs typeface="+mn-cs"/>
              </a:rPr>
              <a:t> </a:t>
            </a:r>
          </a:p>
          <a:p>
            <a:r>
              <a:rPr lang="en-GB" sz="1200" b="1"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pPr lvl="0" fontAlgn="base"/>
            <a:r>
              <a:rPr lang="en-GB" sz="1200" b="1" u="none" strike="noStrike" kern="1200" dirty="0" smtClean="0">
                <a:solidFill>
                  <a:schemeClr val="tx1"/>
                </a:solidFill>
                <a:effectLst/>
                <a:latin typeface="+mn-lt"/>
                <a:ea typeface="+mn-ea"/>
                <a:cs typeface="+mn-cs"/>
              </a:rPr>
              <a:t>Discuss </a:t>
            </a:r>
            <a:r>
              <a:rPr lang="en-GB" sz="1200" u="none" strike="noStrike" kern="1200" dirty="0" smtClean="0">
                <a:solidFill>
                  <a:schemeClr val="tx1"/>
                </a:solidFill>
                <a:effectLst/>
                <a:latin typeface="+mn-lt"/>
                <a:ea typeface="+mn-ea"/>
                <a:cs typeface="+mn-cs"/>
              </a:rPr>
              <a:t>what you have just watched and tell your class of the story of Carmen as follows – </a:t>
            </a:r>
          </a:p>
          <a:p>
            <a:r>
              <a:rPr lang="en-GB" sz="1200" kern="1200" dirty="0" smtClean="0">
                <a:solidFill>
                  <a:schemeClr val="tx1"/>
                </a:solidFill>
                <a:effectLst/>
                <a:latin typeface="+mn-lt"/>
                <a:ea typeface="+mn-ea"/>
                <a:cs typeface="+mn-cs"/>
              </a:rPr>
              <a:t> </a:t>
            </a:r>
          </a:p>
          <a:p>
            <a:pPr lvl="0"/>
            <a:r>
              <a:rPr lang="en-GB" sz="1200" kern="1200" dirty="0" smtClean="0">
                <a:solidFill>
                  <a:schemeClr val="tx1"/>
                </a:solidFill>
                <a:effectLst/>
                <a:latin typeface="+mn-lt"/>
                <a:ea typeface="+mn-ea"/>
                <a:cs typeface="+mn-cs"/>
              </a:rPr>
              <a:t>	Carmen is a young gypsy woman who works in a factory. </a:t>
            </a:r>
          </a:p>
          <a:p>
            <a:pPr lvl="0"/>
            <a:r>
              <a:rPr lang="en-GB" sz="1200" kern="1200" dirty="0" smtClean="0">
                <a:solidFill>
                  <a:schemeClr val="tx1"/>
                </a:solidFill>
                <a:effectLst/>
                <a:latin typeface="+mn-lt"/>
                <a:ea typeface="+mn-ea"/>
                <a:cs typeface="+mn-cs"/>
              </a:rPr>
              <a:t>	Her boyfriend is Jose, a soldier. </a:t>
            </a:r>
          </a:p>
          <a:p>
            <a:pPr lvl="0"/>
            <a:r>
              <a:rPr lang="en-GB" sz="1200" kern="1200" dirty="0" smtClean="0">
                <a:solidFill>
                  <a:schemeClr val="tx1"/>
                </a:solidFill>
                <a:effectLst/>
                <a:latin typeface="+mn-lt"/>
                <a:ea typeface="+mn-ea"/>
                <a:cs typeface="+mn-cs"/>
              </a:rPr>
              <a:t>	A hugely famous bullfighter called </a:t>
            </a:r>
            <a:r>
              <a:rPr lang="en-GB" sz="1200" kern="1200" dirty="0" err="1" smtClean="0">
                <a:solidFill>
                  <a:schemeClr val="tx1"/>
                </a:solidFill>
                <a:effectLst/>
                <a:latin typeface="+mn-lt"/>
                <a:ea typeface="+mn-ea"/>
                <a:cs typeface="+mn-cs"/>
              </a:rPr>
              <a:t>Escamillo</a:t>
            </a:r>
            <a:r>
              <a:rPr lang="en-GB" sz="1200" kern="1200" dirty="0" smtClean="0">
                <a:solidFill>
                  <a:schemeClr val="tx1"/>
                </a:solidFill>
                <a:effectLst/>
                <a:latin typeface="+mn-lt"/>
                <a:ea typeface="+mn-ea"/>
                <a:cs typeface="+mn-cs"/>
              </a:rPr>
              <a:t> (The Toreador) arrives and Carmen flirts with him. </a:t>
            </a:r>
          </a:p>
          <a:p>
            <a:pPr lvl="0"/>
            <a:r>
              <a:rPr lang="en-GB" sz="1200" kern="1200" dirty="0" smtClean="0">
                <a:solidFill>
                  <a:schemeClr val="tx1"/>
                </a:solidFill>
                <a:effectLst/>
                <a:latin typeface="+mn-lt"/>
                <a:ea typeface="+mn-ea"/>
                <a:cs typeface="+mn-cs"/>
              </a:rPr>
              <a:t>	Jose and </a:t>
            </a:r>
            <a:r>
              <a:rPr lang="en-GB" sz="1200" kern="1200" dirty="0" err="1" smtClean="0">
                <a:solidFill>
                  <a:schemeClr val="tx1"/>
                </a:solidFill>
                <a:effectLst/>
                <a:latin typeface="+mn-lt"/>
                <a:ea typeface="+mn-ea"/>
                <a:cs typeface="+mn-cs"/>
              </a:rPr>
              <a:t>Escamillo</a:t>
            </a:r>
            <a:r>
              <a:rPr lang="en-GB" sz="1200" kern="1200" dirty="0" smtClean="0">
                <a:solidFill>
                  <a:schemeClr val="tx1"/>
                </a:solidFill>
                <a:effectLst/>
                <a:latin typeface="+mn-lt"/>
                <a:ea typeface="+mn-ea"/>
                <a:cs typeface="+mn-cs"/>
              </a:rPr>
              <a:t> fight, someone dies. </a:t>
            </a:r>
          </a:p>
          <a:p>
            <a:r>
              <a:rPr lang="en-GB" sz="1200" kern="1200" dirty="0" smtClean="0">
                <a:solidFill>
                  <a:schemeClr val="tx1"/>
                </a:solidFill>
                <a:effectLst/>
                <a:latin typeface="+mn-lt"/>
                <a:ea typeface="+mn-ea"/>
                <a:cs typeface="+mn-cs"/>
              </a:rPr>
              <a:t> </a:t>
            </a:r>
          </a:p>
          <a:p>
            <a:r>
              <a:rPr lang="en-GB" sz="1200" i="1" kern="1200" dirty="0" smtClean="0">
                <a:solidFill>
                  <a:schemeClr val="tx1"/>
                </a:solidFill>
                <a:effectLst/>
                <a:latin typeface="+mn-lt"/>
                <a:ea typeface="+mn-ea"/>
                <a:cs typeface="+mn-cs"/>
              </a:rPr>
              <a:t>	You could leave the ending up to your children’s imagination. There are many different interpretations of the ending of Carmen anyway with different combinations of deaths at the 		end or no deaths. In the original Carmen is stabbed by Jose</a:t>
            </a:r>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r>
              <a:rPr lang="en-GB" dirty="0" smtClean="0">
                <a:effectLst/>
              </a:rPr>
              <a:t> </a:t>
            </a:r>
            <a:r>
              <a:rPr lang="en-GB" sz="1200" kern="1200" dirty="0" smtClean="0">
                <a:solidFill>
                  <a:schemeClr val="tx1"/>
                </a:solidFill>
                <a:effectLst/>
                <a:latin typeface="+mn-lt"/>
                <a:ea typeface="+mn-ea"/>
                <a:cs typeface="+mn-cs"/>
              </a:rPr>
              <a:t>  </a:t>
            </a:r>
          </a:p>
          <a:p>
            <a:pPr lvl="0" fontAlgn="base"/>
            <a:r>
              <a:rPr lang="en-GB" dirty="0" smtClean="0">
                <a:effectLst/>
              </a:rPr>
              <a:t/>
            </a:r>
            <a:br>
              <a:rPr lang="en-GB" dirty="0" smtClean="0">
                <a:effectLst/>
              </a:rPr>
            </a:br>
            <a:r>
              <a:rPr lang="en-GB" sz="1200" b="1" u="none" strike="noStrike" kern="1200" dirty="0" smtClean="0">
                <a:solidFill>
                  <a:schemeClr val="tx1"/>
                </a:solidFill>
                <a:effectLst/>
                <a:latin typeface="+mn-lt"/>
                <a:ea typeface="+mn-ea"/>
                <a:cs typeface="+mn-cs"/>
              </a:rPr>
              <a:t>Listening task</a:t>
            </a:r>
            <a:endParaRPr lang="en-GB" sz="1200" u="none" strike="noStrike"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Give out A4 sheets of paper to everyone and ask them to place them landscape on their desks. Ask them to gently fold the paper to create three roughly even columns and write 1, 2, 3 at the top of each column. </a:t>
            </a:r>
            <a:r>
              <a:rPr lang="en-GB" sz="1200" i="1" kern="1200" dirty="0" smtClean="0">
                <a:solidFill>
                  <a:schemeClr val="tx1"/>
                </a:solidFill>
                <a:effectLst/>
                <a:latin typeface="+mn-lt"/>
                <a:ea typeface="+mn-ea"/>
                <a:cs typeface="+mn-cs"/>
              </a:rPr>
              <a:t>To save time, you might want to prepare this ahead of the lesson!</a:t>
            </a:r>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p>
          <a:p>
            <a:pPr lvl="0" fontAlgn="base"/>
            <a:r>
              <a:rPr lang="en-GB" dirty="0" smtClean="0">
                <a:effectLst/>
              </a:rPr>
              <a:t/>
            </a:r>
            <a:br>
              <a:rPr lang="en-GB" dirty="0" smtClean="0">
                <a:effectLst/>
              </a:rPr>
            </a:br>
            <a:r>
              <a:rPr lang="en-GB" sz="1200" b="1" u="none" strike="noStrike" kern="1200" dirty="0" smtClean="0">
                <a:solidFill>
                  <a:schemeClr val="tx1"/>
                </a:solidFill>
                <a:effectLst/>
                <a:latin typeface="+mn-lt"/>
                <a:ea typeface="+mn-ea"/>
                <a:cs typeface="+mn-cs"/>
              </a:rPr>
              <a:t>Watch </a:t>
            </a:r>
            <a:r>
              <a:rPr lang="en-GB" sz="1200" u="none" strike="noStrike" kern="1200" dirty="0" smtClean="0">
                <a:solidFill>
                  <a:schemeClr val="tx1"/>
                </a:solidFill>
                <a:effectLst/>
                <a:latin typeface="+mn-lt"/>
                <a:ea typeface="+mn-ea"/>
                <a:cs typeface="+mn-cs"/>
              </a:rPr>
              <a:t>the full orchestral performance of </a:t>
            </a:r>
            <a:r>
              <a:rPr lang="en-GB" sz="1200" b="1" u="none" strike="noStrike" kern="1200" dirty="0" smtClean="0">
                <a:solidFill>
                  <a:schemeClr val="tx1"/>
                </a:solidFill>
                <a:effectLst/>
                <a:latin typeface="+mn-lt"/>
                <a:ea typeface="+mn-ea"/>
                <a:cs typeface="+mn-cs"/>
              </a:rPr>
              <a:t>Habanera</a:t>
            </a:r>
            <a:r>
              <a:rPr lang="en-GB" sz="1200" u="none" strike="noStrike" kern="1200" dirty="0" smtClean="0">
                <a:solidFill>
                  <a:schemeClr val="tx1"/>
                </a:solidFill>
                <a:effectLst/>
                <a:latin typeface="+mn-lt"/>
                <a:ea typeface="+mn-ea"/>
                <a:cs typeface="+mn-cs"/>
              </a:rPr>
              <a:t> and explain that it describes the character of Carmen. Discuss what you have seen and ask the following questions – </a:t>
            </a:r>
          </a:p>
          <a:p>
            <a:r>
              <a:rPr lang="en-GB" sz="1200" kern="1200" dirty="0" smtClean="0">
                <a:solidFill>
                  <a:schemeClr val="tx1"/>
                </a:solidFill>
                <a:effectLst/>
                <a:latin typeface="+mn-lt"/>
                <a:ea typeface="+mn-ea"/>
                <a:cs typeface="+mn-cs"/>
              </a:rPr>
              <a:t> </a:t>
            </a:r>
          </a:p>
          <a:p>
            <a:pPr lvl="0"/>
            <a:r>
              <a:rPr lang="en-GB" sz="1200" kern="1200" dirty="0" smtClean="0">
                <a:solidFill>
                  <a:schemeClr val="tx1"/>
                </a:solidFill>
                <a:effectLst/>
                <a:latin typeface="+mn-lt"/>
                <a:ea typeface="+mn-ea"/>
                <a:cs typeface="+mn-cs"/>
              </a:rPr>
              <a:t>	From the style of the music, what is Carmen like?</a:t>
            </a:r>
          </a:p>
          <a:p>
            <a:pPr lvl="0"/>
            <a:r>
              <a:rPr lang="en-GB" sz="1200" kern="1200" dirty="0" smtClean="0">
                <a:solidFill>
                  <a:schemeClr val="tx1"/>
                </a:solidFill>
                <a:effectLst/>
                <a:latin typeface="+mn-lt"/>
                <a:ea typeface="+mn-ea"/>
                <a:cs typeface="+mn-cs"/>
              </a:rPr>
              <a:t>	Is she young or old?</a:t>
            </a:r>
          </a:p>
          <a:p>
            <a:pPr lvl="0"/>
            <a:r>
              <a:rPr lang="en-GB" sz="1200" kern="1200" dirty="0" smtClean="0">
                <a:solidFill>
                  <a:schemeClr val="tx1"/>
                </a:solidFill>
                <a:effectLst/>
                <a:latin typeface="+mn-lt"/>
                <a:ea typeface="+mn-ea"/>
                <a:cs typeface="+mn-cs"/>
              </a:rPr>
              <a:t>	What mood is she in?</a:t>
            </a:r>
          </a:p>
          <a:p>
            <a:pPr lvl="0"/>
            <a:r>
              <a:rPr lang="en-GB" sz="1200" kern="1200" dirty="0" smtClean="0">
                <a:solidFill>
                  <a:schemeClr val="tx1"/>
                </a:solidFill>
                <a:effectLst/>
                <a:latin typeface="+mn-lt"/>
                <a:ea typeface="+mn-ea"/>
                <a:cs typeface="+mn-cs"/>
              </a:rPr>
              <a:t>	What is she doing?</a:t>
            </a:r>
          </a:p>
          <a:p>
            <a:r>
              <a:rPr lang="en-GB" sz="1200" kern="1200" dirty="0" smtClean="0">
                <a:solidFill>
                  <a:schemeClr val="tx1"/>
                </a:solidFill>
                <a:effectLst/>
                <a:latin typeface="+mn-lt"/>
                <a:ea typeface="+mn-ea"/>
                <a:cs typeface="+mn-cs"/>
              </a:rPr>
              <a:t> </a:t>
            </a:r>
          </a:p>
          <a:p>
            <a:endParaRPr lang="en-GB" sz="1200" kern="1200" dirty="0" smtClean="0">
              <a:solidFill>
                <a:schemeClr val="tx1"/>
              </a:solidFill>
              <a:effectLst/>
              <a:latin typeface="+mn-lt"/>
              <a:ea typeface="+mn-ea"/>
              <a:cs typeface="+mn-cs"/>
            </a:endParaRPr>
          </a:p>
          <a:p>
            <a:pPr lvl="0" fontAlgn="base"/>
            <a:r>
              <a:rPr lang="en-GB" sz="1200" b="1" u="none" strike="noStrike" kern="1200" dirty="0" smtClean="0">
                <a:solidFill>
                  <a:schemeClr val="tx1"/>
                </a:solidFill>
                <a:effectLst/>
                <a:latin typeface="+mn-lt"/>
                <a:ea typeface="+mn-ea"/>
                <a:cs typeface="+mn-cs"/>
              </a:rPr>
              <a:t>Listen</a:t>
            </a:r>
            <a:r>
              <a:rPr lang="en-GB" sz="1200" u="none" strike="noStrike" kern="1200" dirty="0" smtClean="0">
                <a:solidFill>
                  <a:schemeClr val="tx1"/>
                </a:solidFill>
                <a:effectLst/>
                <a:latin typeface="+mn-lt"/>
                <a:ea typeface="+mn-ea"/>
                <a:cs typeface="+mn-cs"/>
              </a:rPr>
              <a:t> to Habanera again and as you listen ask your class to draw Carmen in the middle column of their page. Tell them that they only have the time it takes for the music to play (3 minutes) to do this so they must work fast!</a:t>
            </a:r>
          </a:p>
          <a:p>
            <a:r>
              <a:rPr lang="en-US" sz="1200"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p>
          <a:p>
            <a:pPr lvl="0" fontAlgn="base"/>
            <a:r>
              <a:rPr lang="en-GB" sz="1200" b="1" u="none" strike="noStrike" kern="1200" dirty="0" smtClean="0">
                <a:solidFill>
                  <a:schemeClr val="tx1"/>
                </a:solidFill>
                <a:effectLst/>
                <a:latin typeface="+mn-lt"/>
                <a:ea typeface="+mn-ea"/>
                <a:cs typeface="+mn-cs"/>
              </a:rPr>
              <a:t>Repeat this activity</a:t>
            </a:r>
            <a:r>
              <a:rPr lang="en-GB" sz="1200" u="none" strike="noStrike" kern="1200" dirty="0" smtClean="0">
                <a:solidFill>
                  <a:schemeClr val="tx1"/>
                </a:solidFill>
                <a:effectLst/>
                <a:latin typeface="+mn-lt"/>
                <a:ea typeface="+mn-ea"/>
                <a:cs typeface="+mn-cs"/>
              </a:rPr>
              <a:t> for </a:t>
            </a:r>
            <a:r>
              <a:rPr lang="en-GB" sz="1200" u="none" strike="noStrike" kern="1200" dirty="0" err="1" smtClean="0">
                <a:solidFill>
                  <a:schemeClr val="tx1"/>
                </a:solidFill>
                <a:effectLst/>
                <a:latin typeface="+mn-lt"/>
                <a:ea typeface="+mn-ea"/>
                <a:cs typeface="+mn-cs"/>
              </a:rPr>
              <a:t>Escamillo</a:t>
            </a:r>
            <a:r>
              <a:rPr lang="en-GB" sz="1200" u="none" strike="noStrike" kern="1200" dirty="0" smtClean="0">
                <a:solidFill>
                  <a:schemeClr val="tx1"/>
                </a:solidFill>
                <a:effectLst/>
                <a:latin typeface="+mn-lt"/>
                <a:ea typeface="+mn-ea"/>
                <a:cs typeface="+mn-cs"/>
              </a:rPr>
              <a:t>, the Toreador (or bullfighter). Explain first that bullfighters in Spain are as famous as pop stars or football players here. Use the full orchestral performance of </a:t>
            </a:r>
            <a:r>
              <a:rPr lang="en-GB" sz="1200" b="1" u="none" strike="noStrike" kern="1200" dirty="0" smtClean="0">
                <a:solidFill>
                  <a:schemeClr val="tx1"/>
                </a:solidFill>
                <a:effectLst/>
                <a:latin typeface="+mn-lt"/>
                <a:ea typeface="+mn-ea"/>
                <a:cs typeface="+mn-cs"/>
              </a:rPr>
              <a:t>Toreador Song</a:t>
            </a:r>
            <a:r>
              <a:rPr lang="en-GB" sz="1200" u="none" strike="noStrike" kern="1200" dirty="0" smtClean="0">
                <a:solidFill>
                  <a:schemeClr val="tx1"/>
                </a:solidFill>
                <a:effectLst/>
                <a:latin typeface="+mn-lt"/>
                <a:ea typeface="+mn-ea"/>
                <a:cs typeface="+mn-cs"/>
              </a:rPr>
              <a:t> for this activity and ask your children to draw in column 3</a:t>
            </a:r>
          </a:p>
          <a:p>
            <a:r>
              <a:rPr lang="en-GB" sz="1200" kern="1200" dirty="0" smtClean="0">
                <a:solidFill>
                  <a:schemeClr val="tx1"/>
                </a:solidFill>
                <a:effectLst/>
                <a:latin typeface="+mn-lt"/>
                <a:ea typeface="+mn-ea"/>
                <a:cs typeface="+mn-cs"/>
              </a:rPr>
              <a:t> </a:t>
            </a:r>
          </a:p>
          <a:p>
            <a:r>
              <a:rPr lang="en-GB" sz="1200" kern="1200" dirty="0" smtClean="0">
                <a:solidFill>
                  <a:schemeClr val="tx1"/>
                </a:solidFill>
                <a:effectLst/>
                <a:latin typeface="+mn-lt"/>
                <a:ea typeface="+mn-ea"/>
                <a:cs typeface="+mn-cs"/>
              </a:rPr>
              <a:t> </a:t>
            </a:r>
          </a:p>
          <a:p>
            <a:pPr lvl="0" fontAlgn="base"/>
            <a:r>
              <a:rPr lang="en-GB" sz="1200" b="1" u="none" strike="noStrike" kern="1200" dirty="0" smtClean="0">
                <a:solidFill>
                  <a:schemeClr val="tx1"/>
                </a:solidFill>
                <a:effectLst/>
                <a:latin typeface="+mn-lt"/>
                <a:ea typeface="+mn-ea"/>
                <a:cs typeface="+mn-cs"/>
              </a:rPr>
              <a:t>OPTIONAL</a:t>
            </a:r>
            <a:r>
              <a:rPr lang="en-GB" sz="1200" u="none" strike="noStrike" kern="1200" dirty="0" smtClean="0">
                <a:solidFill>
                  <a:schemeClr val="tx1"/>
                </a:solidFill>
                <a:effectLst/>
                <a:latin typeface="+mn-lt"/>
                <a:ea typeface="+mn-ea"/>
                <a:cs typeface="+mn-cs"/>
              </a:rPr>
              <a:t> – </a:t>
            </a:r>
            <a:r>
              <a:rPr lang="en-GB" sz="1200" b="1" u="none" strike="noStrike" kern="1200" dirty="0" smtClean="0">
                <a:solidFill>
                  <a:schemeClr val="tx1"/>
                </a:solidFill>
                <a:effectLst/>
                <a:latin typeface="+mn-lt"/>
                <a:ea typeface="+mn-ea"/>
                <a:cs typeface="+mn-cs"/>
              </a:rPr>
              <a:t>repeat this activity</a:t>
            </a:r>
            <a:r>
              <a:rPr lang="en-GB" sz="1200" u="none" strike="noStrike" kern="1200" dirty="0" smtClean="0">
                <a:solidFill>
                  <a:schemeClr val="tx1"/>
                </a:solidFill>
                <a:effectLst/>
                <a:latin typeface="+mn-lt"/>
                <a:ea typeface="+mn-ea"/>
                <a:cs typeface="+mn-cs"/>
              </a:rPr>
              <a:t> for Jose using a recording of Les Dragons </a:t>
            </a:r>
            <a:r>
              <a:rPr lang="en-GB" sz="1200" u="none" strike="noStrike" kern="1200" dirty="0" err="1" smtClean="0">
                <a:solidFill>
                  <a:schemeClr val="tx1"/>
                </a:solidFill>
                <a:effectLst/>
                <a:latin typeface="+mn-lt"/>
                <a:ea typeface="+mn-ea"/>
                <a:cs typeface="+mn-cs"/>
              </a:rPr>
              <a:t>d’Alcala</a:t>
            </a:r>
            <a:r>
              <a:rPr lang="en-GB" sz="1200" u="none" strike="noStrike" kern="1200" dirty="0" smtClean="0">
                <a:solidFill>
                  <a:schemeClr val="tx1"/>
                </a:solidFill>
                <a:effectLst/>
                <a:latin typeface="+mn-lt"/>
                <a:ea typeface="+mn-ea"/>
                <a:cs typeface="+mn-cs"/>
              </a:rPr>
              <a:t> from Carmen Suite No 1. This piece is widely available online but if you can’t find it, simply omit this bit of the task. The music describes Jose and his soldier colleagues marching into town. Your children should use column 1 for this one</a:t>
            </a:r>
          </a:p>
          <a:p>
            <a:r>
              <a:rPr lang="en-GB" sz="1200" kern="1200" dirty="0" smtClean="0">
                <a:solidFill>
                  <a:schemeClr val="tx1"/>
                </a:solidFill>
                <a:effectLst/>
                <a:latin typeface="+mn-lt"/>
                <a:ea typeface="+mn-ea"/>
                <a:cs typeface="+mn-cs"/>
              </a:rPr>
              <a:t> </a:t>
            </a:r>
          </a:p>
          <a:p>
            <a:pPr lvl="0" fontAlgn="base"/>
            <a:endParaRPr lang="en-GB" sz="1200" b="1" u="none" strike="noStrike" kern="1200" dirty="0" smtClean="0">
              <a:solidFill>
                <a:schemeClr val="tx1"/>
              </a:solidFill>
              <a:effectLst/>
              <a:latin typeface="+mn-lt"/>
              <a:ea typeface="+mn-ea"/>
              <a:cs typeface="+mn-cs"/>
            </a:endParaRPr>
          </a:p>
          <a:p>
            <a:pPr lvl="0" fontAlgn="base"/>
            <a:r>
              <a:rPr lang="en-GB" sz="1200" b="1" u="none" strike="noStrike" kern="1200" dirty="0" smtClean="0">
                <a:solidFill>
                  <a:schemeClr val="tx1"/>
                </a:solidFill>
                <a:effectLst/>
                <a:latin typeface="+mn-lt"/>
                <a:ea typeface="+mn-ea"/>
                <a:cs typeface="+mn-cs"/>
              </a:rPr>
              <a:t>Discuss</a:t>
            </a:r>
            <a:r>
              <a:rPr lang="en-GB" sz="1200" u="none" strike="noStrike" kern="1200" dirty="0" smtClean="0">
                <a:solidFill>
                  <a:schemeClr val="tx1"/>
                </a:solidFill>
                <a:effectLst/>
                <a:latin typeface="+mn-lt"/>
                <a:ea typeface="+mn-ea"/>
                <a:cs typeface="+mn-cs"/>
              </a:rPr>
              <a:t> the resulting artwork. Ask your class to link the three characters with simple symbols and slogans to help to tell the story. For example they could draw an arrow from Jose to </a:t>
            </a:r>
            <a:r>
              <a:rPr lang="en-GB" sz="1200" u="none" strike="noStrike" kern="1200" dirty="0" err="1" smtClean="0">
                <a:solidFill>
                  <a:schemeClr val="tx1"/>
                </a:solidFill>
                <a:effectLst/>
                <a:latin typeface="+mn-lt"/>
                <a:ea typeface="+mn-ea"/>
                <a:cs typeface="+mn-cs"/>
              </a:rPr>
              <a:t>Escamillo</a:t>
            </a:r>
            <a:r>
              <a:rPr lang="en-GB" sz="1200" u="none" strike="noStrike" kern="1200" dirty="0" smtClean="0">
                <a:solidFill>
                  <a:schemeClr val="tx1"/>
                </a:solidFill>
                <a:effectLst/>
                <a:latin typeface="+mn-lt"/>
                <a:ea typeface="+mn-ea"/>
                <a:cs typeface="+mn-cs"/>
              </a:rPr>
              <a:t> and write ‘rivals’ over it, or link Carmen and Jose by a line of love hearts.</a:t>
            </a:r>
          </a:p>
          <a:p>
            <a:r>
              <a:rPr lang="en-GB" sz="1200" kern="1200" dirty="0" smtClean="0">
                <a:solidFill>
                  <a:schemeClr val="tx1"/>
                </a:solidFill>
                <a:effectLst/>
                <a:latin typeface="+mn-lt"/>
                <a:ea typeface="+mn-ea"/>
                <a:cs typeface="+mn-cs"/>
              </a:rPr>
              <a:t> </a:t>
            </a:r>
          </a:p>
          <a:p>
            <a:r>
              <a:rPr lang="en-GB" sz="1200" kern="1200" dirty="0" smtClean="0">
                <a:solidFill>
                  <a:schemeClr val="tx1"/>
                </a:solidFill>
                <a:effectLst/>
                <a:latin typeface="+mn-lt"/>
                <a:ea typeface="+mn-ea"/>
                <a:cs typeface="+mn-cs"/>
              </a:rPr>
              <a:t>You can now use this as the basis for storytelling or further exploration of the plot.</a:t>
            </a:r>
          </a:p>
          <a:p>
            <a:r>
              <a:rPr lang="en-GB" sz="1200" kern="1200" dirty="0" smtClean="0">
                <a:solidFill>
                  <a:schemeClr val="tx1"/>
                </a:solidFill>
                <a:effectLst/>
                <a:latin typeface="+mn-lt"/>
                <a:ea typeface="+mn-ea"/>
                <a:cs typeface="+mn-cs"/>
              </a:rPr>
              <a:t> </a:t>
            </a:r>
          </a:p>
          <a:p>
            <a:r>
              <a:rPr lang="en-GB" sz="1200" kern="1200" dirty="0" smtClean="0">
                <a:solidFill>
                  <a:schemeClr val="tx1"/>
                </a:solidFill>
                <a:effectLst/>
                <a:latin typeface="+mn-lt"/>
                <a:ea typeface="+mn-ea"/>
                <a:cs typeface="+mn-cs"/>
              </a:rPr>
              <a:t> </a:t>
            </a:r>
          </a:p>
          <a:p>
            <a:pPr lvl="0" fontAlgn="base"/>
            <a:r>
              <a:rPr lang="en-GB" sz="1200" b="1" u="none" strike="noStrike" kern="1200" dirty="0" smtClean="0">
                <a:solidFill>
                  <a:schemeClr val="tx1"/>
                </a:solidFill>
                <a:effectLst/>
                <a:latin typeface="+mn-lt"/>
                <a:ea typeface="+mn-ea"/>
                <a:cs typeface="+mn-cs"/>
              </a:rPr>
              <a:t>Finally</a:t>
            </a:r>
            <a:r>
              <a:rPr lang="en-GB" sz="1200" u="none" strike="noStrike" kern="1200" dirty="0" smtClean="0">
                <a:solidFill>
                  <a:schemeClr val="tx1"/>
                </a:solidFill>
                <a:effectLst/>
                <a:latin typeface="+mn-lt"/>
                <a:ea typeface="+mn-ea"/>
                <a:cs typeface="+mn-cs"/>
              </a:rPr>
              <a:t>, if you have time play the two (or three) pieces again, or just the beginning of them, and ask the children to stand, pose or move around the room as if they are the character the music is describing. </a:t>
            </a:r>
          </a:p>
        </p:txBody>
      </p:sp>
      <p:sp>
        <p:nvSpPr>
          <p:cNvPr id="4" name="Slide Number Placeholder 3"/>
          <p:cNvSpPr>
            <a:spLocks noGrp="1"/>
          </p:cNvSpPr>
          <p:nvPr>
            <p:ph type="sldNum" sz="quarter" idx="10"/>
          </p:nvPr>
        </p:nvSpPr>
        <p:spPr/>
        <p:txBody>
          <a:bodyPr/>
          <a:lstStyle/>
          <a:p>
            <a:fld id="{6289F494-1822-9445-98EB-F7F0987FA13D}" type="slidenum">
              <a:rPr lang="en-US" smtClean="0"/>
              <a:t>10</a:t>
            </a:fld>
            <a:endParaRPr lang="en-US"/>
          </a:p>
        </p:txBody>
      </p:sp>
    </p:spTree>
    <p:extLst>
      <p:ext uri="{BB962C8B-B14F-4D97-AF65-F5344CB8AC3E}">
        <p14:creationId xmlns:p14="http://schemas.microsoft.com/office/powerpoint/2010/main" val="32261987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Lesson 2:</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Activities:		Learn how to play the habanera rhythm, learn how to count bars</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Orchestrate the rhythm</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Use technical terminology where appropriate</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Curriculum link:	Listen with attention to detail and recall sounds with increasing aural memory</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Improvise and compose music for a range of purposes using the interrelated dimensions of music</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Play and perform in solo and ensemble contexts, using voices and playing musical instruments with increasing accuracy, fluency, control and expression</a:t>
            </a: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289F494-1822-9445-98EB-F7F0987FA13D}" type="slidenum">
              <a:rPr lang="en-US" smtClean="0"/>
              <a:t>11</a:t>
            </a:fld>
            <a:endParaRPr lang="en-US"/>
          </a:p>
        </p:txBody>
      </p:sp>
    </p:spTree>
    <p:extLst>
      <p:ext uri="{BB962C8B-B14F-4D97-AF65-F5344CB8AC3E}">
        <p14:creationId xmlns:p14="http://schemas.microsoft.com/office/powerpoint/2010/main" val="17473567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8" name="Text Placeholder 7"/>
          <p:cNvSpPr>
            <a:spLocks noGrp="1"/>
          </p:cNvSpPr>
          <p:nvPr>
            <p:ph type="body" sz="quarter" idx="13" hasCustomPrompt="1"/>
          </p:nvPr>
        </p:nvSpPr>
        <p:spPr>
          <a:xfrm>
            <a:off x="943769" y="2208213"/>
            <a:ext cx="7024687" cy="712787"/>
          </a:xfrm>
          <a:prstGeom prst="rect">
            <a:avLst/>
          </a:prstGeom>
        </p:spPr>
        <p:txBody>
          <a:bodyPr vert="horz"/>
          <a:lstStyle>
            <a:lvl1pPr marL="0" indent="0">
              <a:buFontTx/>
              <a:buNone/>
              <a:defRPr sz="3200" b="1" i="0" baseline="0">
                <a:solidFill>
                  <a:schemeClr val="tx1"/>
                </a:solidFill>
              </a:defRPr>
            </a:lvl1pPr>
          </a:lstStyle>
          <a:p>
            <a:pPr lvl="0"/>
            <a:r>
              <a:rPr lang="en-US" b="1" i="0" dirty="0" smtClean="0">
                <a:solidFill>
                  <a:schemeClr val="bg1"/>
                </a:solidFill>
              </a:rPr>
              <a:t>Composer name</a:t>
            </a:r>
            <a:endParaRPr lang="en-US" dirty="0"/>
          </a:p>
        </p:txBody>
      </p:sp>
      <p:sp>
        <p:nvSpPr>
          <p:cNvPr id="10" name="Text Placeholder 9"/>
          <p:cNvSpPr>
            <a:spLocks noGrp="1"/>
          </p:cNvSpPr>
          <p:nvPr>
            <p:ph type="body" sz="quarter" idx="14" hasCustomPrompt="1"/>
          </p:nvPr>
        </p:nvSpPr>
        <p:spPr>
          <a:xfrm>
            <a:off x="944563" y="3390280"/>
            <a:ext cx="7023100" cy="1370012"/>
          </a:xfrm>
          <a:prstGeom prst="rect">
            <a:avLst/>
          </a:prstGeom>
        </p:spPr>
        <p:txBody>
          <a:bodyPr vert="horz"/>
          <a:lstStyle>
            <a:lvl1pPr marL="0" indent="0">
              <a:buFontTx/>
              <a:buNone/>
              <a:defRPr sz="3200" b="1" i="0" baseline="0">
                <a:solidFill>
                  <a:schemeClr val="tx1"/>
                </a:solidFill>
              </a:defRPr>
            </a:lvl1pPr>
            <a:lvl2pPr marL="457200" indent="0">
              <a:buFontTx/>
              <a:buNone/>
              <a:defRPr sz="3200" b="1" i="0" baseline="0">
                <a:solidFill>
                  <a:schemeClr val="bg1"/>
                </a:solidFill>
              </a:defRPr>
            </a:lvl2pPr>
            <a:lvl3pPr marL="914400" indent="0">
              <a:buFontTx/>
              <a:buNone/>
              <a:defRPr sz="3200" b="1" i="0" baseline="0">
                <a:solidFill>
                  <a:schemeClr val="bg1"/>
                </a:solidFill>
              </a:defRPr>
            </a:lvl3pPr>
            <a:lvl4pPr marL="1371600" indent="0">
              <a:buFontTx/>
              <a:buNone/>
              <a:defRPr sz="3200" b="1" i="0" baseline="0">
                <a:solidFill>
                  <a:schemeClr val="bg1"/>
                </a:solidFill>
              </a:defRPr>
            </a:lvl4pPr>
            <a:lvl5pPr marL="1828800" indent="0">
              <a:buFontTx/>
              <a:buNone/>
              <a:defRPr sz="3200" b="1" i="0" baseline="0">
                <a:solidFill>
                  <a:schemeClr val="bg1"/>
                </a:solidFill>
              </a:defRPr>
            </a:lvl5pPr>
          </a:lstStyle>
          <a:p>
            <a:pPr lvl="0"/>
            <a:r>
              <a:rPr lang="en-GB" dirty="0" smtClean="0"/>
              <a:t>Piece name</a:t>
            </a:r>
            <a:endParaRPr lang="en-US" dirty="0"/>
          </a:p>
        </p:txBody>
      </p:sp>
      <p:sp>
        <p:nvSpPr>
          <p:cNvPr id="12" name="Text Placeholder 11"/>
          <p:cNvSpPr>
            <a:spLocks noGrp="1"/>
          </p:cNvSpPr>
          <p:nvPr>
            <p:ph type="body" sz="quarter" idx="15" hasCustomPrompt="1"/>
          </p:nvPr>
        </p:nvSpPr>
        <p:spPr>
          <a:xfrm>
            <a:off x="3008313" y="5178702"/>
            <a:ext cx="2895600" cy="784225"/>
          </a:xfrm>
          <a:prstGeom prst="rect">
            <a:avLst/>
          </a:prstGeom>
        </p:spPr>
        <p:txBody>
          <a:bodyPr vert="horz"/>
          <a:lstStyle>
            <a:lvl1pPr marL="0" indent="0">
              <a:buFontTx/>
              <a:buNone/>
              <a:defRPr sz="2000" baseline="0">
                <a:solidFill>
                  <a:schemeClr val="tx1"/>
                </a:solidFill>
                <a:latin typeface="Gill Sans"/>
              </a:defRPr>
            </a:lvl1pPr>
          </a:lstStyle>
          <a:p>
            <a:pPr lvl="0"/>
            <a:r>
              <a:rPr lang="en-GB" dirty="0" smtClean="0"/>
              <a:t>Author</a:t>
            </a:r>
            <a:endParaRPr lang="en-US" dirty="0"/>
          </a:p>
        </p:txBody>
      </p:sp>
    </p:spTree>
    <p:extLst>
      <p:ext uri="{BB962C8B-B14F-4D97-AF65-F5344CB8AC3E}">
        <p14:creationId xmlns:p14="http://schemas.microsoft.com/office/powerpoint/2010/main" val="18524609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9" name="Date Placeholder 11"/>
          <p:cNvSpPr>
            <a:spLocks noGrp="1"/>
          </p:cNvSpPr>
          <p:nvPr>
            <p:ph type="dt" sz="half" idx="2"/>
          </p:nvPr>
        </p:nvSpPr>
        <p:spPr>
          <a:xfrm>
            <a:off x="1074590" y="6356350"/>
            <a:ext cx="1891632" cy="365125"/>
          </a:xfrm>
          <a:prstGeom prst="rect">
            <a:avLst/>
          </a:prstGeom>
        </p:spPr>
        <p:txBody>
          <a:bodyPr vert="horz" lIns="91440" tIns="45720" rIns="91440" bIns="45720" rtlCol="0" anchor="ctr"/>
          <a:lstStyle>
            <a:lvl1pPr algn="r">
              <a:defRPr sz="900">
                <a:solidFill>
                  <a:schemeClr val="bg1">
                    <a:lumMod val="75000"/>
                  </a:schemeClr>
                </a:solidFill>
              </a:defRPr>
            </a:lvl1pPr>
          </a:lstStyle>
          <a:p>
            <a:endParaRPr lang="en-US" dirty="0"/>
          </a:p>
        </p:txBody>
      </p:sp>
      <p:sp>
        <p:nvSpPr>
          <p:cNvPr id="10" name="Footer Placeholder 12"/>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900">
                <a:solidFill>
                  <a:schemeClr val="bg1">
                    <a:lumMod val="75000"/>
                  </a:schemeClr>
                </a:solidFill>
                <a:latin typeface="Gill Sans"/>
                <a:cs typeface="Gill Sans"/>
              </a:defRPr>
            </a:lvl1pPr>
          </a:lstStyle>
          <a:p>
            <a:r>
              <a:rPr lang="en-US" smtClean="0"/>
              <a:t>Copyright Rachel Leach </a:t>
            </a:r>
            <a:endParaRPr lang="en-US" dirty="0"/>
          </a:p>
        </p:txBody>
      </p:sp>
      <p:sp>
        <p:nvSpPr>
          <p:cNvPr id="11" name="Slide Number Placeholder 13"/>
          <p:cNvSpPr>
            <a:spLocks noGrp="1"/>
          </p:cNvSpPr>
          <p:nvPr>
            <p:ph type="sldNum" sz="quarter" idx="4"/>
          </p:nvPr>
        </p:nvSpPr>
        <p:spPr>
          <a:xfrm>
            <a:off x="6189990" y="6356350"/>
            <a:ext cx="1897181" cy="365125"/>
          </a:xfrm>
          <a:prstGeom prst="rect">
            <a:avLst/>
          </a:prstGeom>
        </p:spPr>
        <p:txBody>
          <a:bodyPr vert="horz" lIns="91440" tIns="45720" rIns="91440" bIns="45720" rtlCol="0" anchor="ctr"/>
          <a:lstStyle>
            <a:lvl1pPr algn="r">
              <a:defRPr sz="900">
                <a:solidFill>
                  <a:schemeClr val="bg1">
                    <a:lumMod val="75000"/>
                  </a:schemeClr>
                </a:solidFill>
                <a:latin typeface="Gill Sans"/>
                <a:cs typeface="Gill Sans"/>
              </a:defRPr>
            </a:lvl1pPr>
          </a:lstStyle>
          <a:p>
            <a:pPr algn="l"/>
            <a:fld id="{FCCA3061-2AE2-5E4F-A955-D3D92C168D6F}" type="slidenum">
              <a:rPr lang="en-US" smtClean="0"/>
              <a:pPr algn="l"/>
              <a:t>‹#›</a:t>
            </a:fld>
            <a:endParaRPr lang="en-US" dirty="0"/>
          </a:p>
        </p:txBody>
      </p:sp>
      <p:sp>
        <p:nvSpPr>
          <p:cNvPr id="7" name="Title Placeholder 9"/>
          <p:cNvSpPr>
            <a:spLocks noGrp="1"/>
          </p:cNvSpPr>
          <p:nvPr>
            <p:ph type="title"/>
          </p:nvPr>
        </p:nvSpPr>
        <p:spPr>
          <a:xfrm>
            <a:off x="1074589" y="1228618"/>
            <a:ext cx="7012582" cy="937442"/>
          </a:xfrm>
          <a:prstGeom prst="rect">
            <a:avLst/>
          </a:prstGeom>
        </p:spPr>
        <p:txBody>
          <a:bodyPr vert="horz" lIns="91440" tIns="45720" rIns="91440" bIns="45720" rtlCol="0" anchor="ctr">
            <a:normAutofit/>
          </a:bodyPr>
          <a:lstStyle/>
          <a:p>
            <a:r>
              <a:rPr lang="en-GB" dirty="0" smtClean="0"/>
              <a:t>Slide title style</a:t>
            </a:r>
            <a:endParaRPr lang="en-US" dirty="0"/>
          </a:p>
        </p:txBody>
      </p:sp>
      <p:sp>
        <p:nvSpPr>
          <p:cNvPr id="8" name="Text Placeholder 10"/>
          <p:cNvSpPr>
            <a:spLocks noGrp="1"/>
          </p:cNvSpPr>
          <p:nvPr>
            <p:ph idx="1" hasCustomPrompt="1"/>
          </p:nvPr>
        </p:nvSpPr>
        <p:spPr>
          <a:xfrm>
            <a:off x="1074589" y="2388276"/>
            <a:ext cx="7012582" cy="3737887"/>
          </a:xfrm>
          <a:prstGeom prst="rect">
            <a:avLst/>
          </a:prstGeom>
        </p:spPr>
        <p:txBody>
          <a:bodyPr vert="horz" lIns="91440" tIns="45720" rIns="91440" bIns="45720" rtlCol="0">
            <a:normAutofit/>
          </a:bodyPr>
          <a:lstStyle/>
          <a:p>
            <a:pPr lvl="1"/>
            <a:r>
              <a:rPr lang="en-GB" dirty="0" smtClean="0"/>
              <a:t>Main text style</a:t>
            </a:r>
          </a:p>
          <a:p>
            <a:pPr lvl="2"/>
            <a:r>
              <a:rPr lang="en-GB" dirty="0" smtClean="0"/>
              <a:t>Bullet point style</a:t>
            </a:r>
          </a:p>
          <a:p>
            <a:pPr lvl="3"/>
            <a:r>
              <a:rPr lang="en-GB" dirty="0" smtClean="0"/>
              <a:t>Small text bold</a:t>
            </a:r>
          </a:p>
          <a:p>
            <a:pPr lvl="4"/>
            <a:r>
              <a:rPr lang="en-GB" dirty="0" smtClean="0"/>
              <a:t>Small text</a:t>
            </a:r>
            <a:endParaRPr lang="en-US" dirty="0"/>
          </a:p>
        </p:txBody>
      </p:sp>
    </p:spTree>
    <p:extLst>
      <p:ext uri="{BB962C8B-B14F-4D97-AF65-F5344CB8AC3E}">
        <p14:creationId xmlns:p14="http://schemas.microsoft.com/office/powerpoint/2010/main" val="1956467100"/>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endParaRPr lang="en-US" dirty="0"/>
          </a:p>
        </p:txBody>
      </p:sp>
      <p:sp>
        <p:nvSpPr>
          <p:cNvPr id="4" name="Footer Placeholder 3"/>
          <p:cNvSpPr>
            <a:spLocks noGrp="1"/>
          </p:cNvSpPr>
          <p:nvPr>
            <p:ph type="ftr" sz="quarter" idx="11"/>
          </p:nvPr>
        </p:nvSpPr>
        <p:spPr/>
        <p:txBody>
          <a:bodyPr/>
          <a:lstStyle/>
          <a:p>
            <a:r>
              <a:rPr lang="en-US" smtClean="0"/>
              <a:t>Copyright Rachel Leach </a:t>
            </a:r>
            <a:endParaRPr lang="en-US" dirty="0"/>
          </a:p>
        </p:txBody>
      </p:sp>
      <p:sp>
        <p:nvSpPr>
          <p:cNvPr id="5" name="Slide Number Placeholder 4"/>
          <p:cNvSpPr>
            <a:spLocks noGrp="1"/>
          </p:cNvSpPr>
          <p:nvPr>
            <p:ph type="sldNum" sz="quarter" idx="12"/>
          </p:nvPr>
        </p:nvSpPr>
        <p:spPr/>
        <p:txBody>
          <a:bodyPr/>
          <a:lstStyle/>
          <a:p>
            <a:pPr algn="l"/>
            <a:fld id="{FCCA3061-2AE2-5E4F-A955-D3D92C168D6F}" type="slidenum">
              <a:rPr lang="en-US" smtClean="0"/>
              <a:pPr algn="l"/>
              <a:t>‹#›</a:t>
            </a:fld>
            <a:endParaRPr lang="en-US" dirty="0"/>
          </a:p>
        </p:txBody>
      </p:sp>
      <p:sp>
        <p:nvSpPr>
          <p:cNvPr id="7" name="Text Placeholder 15"/>
          <p:cNvSpPr>
            <a:spLocks noGrp="1"/>
          </p:cNvSpPr>
          <p:nvPr>
            <p:ph type="body" sz="quarter" idx="14" hasCustomPrompt="1"/>
          </p:nvPr>
        </p:nvSpPr>
        <p:spPr>
          <a:xfrm>
            <a:off x="1074739" y="2388276"/>
            <a:ext cx="3154914" cy="3737887"/>
          </a:xfrm>
        </p:spPr>
        <p:txBody>
          <a:bodyPr>
            <a:normAutofit/>
          </a:bodyPr>
          <a:lstStyle>
            <a:lvl1pPr>
              <a:defRPr sz="2800" b="1" i="0">
                <a:latin typeface="+mj-lt"/>
              </a:defRPr>
            </a:lvl1pPr>
            <a:lvl2pPr>
              <a:defRPr sz="2400" b="0" i="0">
                <a:latin typeface="+mn-lt"/>
              </a:defRPr>
            </a:lvl2pPr>
            <a:lvl3pPr>
              <a:defRPr sz="2400" b="0" i="0">
                <a:latin typeface="+mn-lt"/>
              </a:defRPr>
            </a:lvl3pPr>
            <a:lvl4pPr>
              <a:defRPr sz="1600" b="1" i="0">
                <a:latin typeface="+mj-lt"/>
              </a:defRPr>
            </a:lvl4pPr>
            <a:lvl5pPr>
              <a:defRPr sz="1600" b="0" i="0">
                <a:latin typeface="+mn-lt"/>
              </a:defRPr>
            </a:lvl5pPr>
          </a:lstStyle>
          <a:p>
            <a:pPr lvl="1"/>
            <a:r>
              <a:rPr lang="en-GB" dirty="0" smtClean="0"/>
              <a:t>Text style </a:t>
            </a:r>
          </a:p>
          <a:p>
            <a:pPr lvl="2"/>
            <a:r>
              <a:rPr lang="en-GB" dirty="0" smtClean="0"/>
              <a:t>Bullet style</a:t>
            </a:r>
          </a:p>
          <a:p>
            <a:pPr lvl="3"/>
            <a:r>
              <a:rPr lang="en-GB" dirty="0" smtClean="0"/>
              <a:t>Small Text bold</a:t>
            </a:r>
          </a:p>
          <a:p>
            <a:pPr lvl="4"/>
            <a:r>
              <a:rPr lang="en-GB" dirty="0" smtClean="0"/>
              <a:t>Small text</a:t>
            </a:r>
            <a:endParaRPr lang="en-US" dirty="0"/>
          </a:p>
        </p:txBody>
      </p:sp>
      <p:sp>
        <p:nvSpPr>
          <p:cNvPr id="9" name="Text Placeholder 8"/>
          <p:cNvSpPr>
            <a:spLocks noGrp="1"/>
          </p:cNvSpPr>
          <p:nvPr>
            <p:ph type="body" sz="quarter" idx="15" hasCustomPrompt="1"/>
          </p:nvPr>
        </p:nvSpPr>
        <p:spPr>
          <a:xfrm>
            <a:off x="4671391" y="2388276"/>
            <a:ext cx="3415334" cy="3737887"/>
          </a:xfrm>
        </p:spPr>
        <p:txBody>
          <a:bodyPr/>
          <a:lstStyle>
            <a:lvl1pPr>
              <a:defRPr b="1"/>
            </a:lvl1pPr>
            <a:lvl2pPr>
              <a:defRPr sz="2400"/>
            </a:lvl2pPr>
            <a:lvl3pPr>
              <a:defRPr sz="2400"/>
            </a:lvl3pPr>
            <a:lvl4pPr>
              <a:defRPr b="1"/>
            </a:lvl4pPr>
          </a:lstStyle>
          <a:p>
            <a:pPr lvl="1"/>
            <a:r>
              <a:rPr lang="en-GB" dirty="0" smtClean="0"/>
              <a:t>Text style </a:t>
            </a:r>
          </a:p>
          <a:p>
            <a:pPr lvl="2"/>
            <a:r>
              <a:rPr lang="en-GB" dirty="0" smtClean="0"/>
              <a:t>Bullet style</a:t>
            </a:r>
          </a:p>
          <a:p>
            <a:pPr lvl="3"/>
            <a:r>
              <a:rPr lang="en-GB" dirty="0" smtClean="0"/>
              <a:t>Small Text bold</a:t>
            </a:r>
          </a:p>
          <a:p>
            <a:pPr lvl="4"/>
            <a:r>
              <a:rPr lang="en-GB" dirty="0" smtClean="0"/>
              <a:t>Small text</a:t>
            </a:r>
            <a:endParaRPr lang="en-US" dirty="0"/>
          </a:p>
        </p:txBody>
      </p:sp>
      <p:sp>
        <p:nvSpPr>
          <p:cNvPr id="11" name="Title Placeholder 9"/>
          <p:cNvSpPr>
            <a:spLocks noGrp="1"/>
          </p:cNvSpPr>
          <p:nvPr>
            <p:ph type="title"/>
          </p:nvPr>
        </p:nvSpPr>
        <p:spPr>
          <a:xfrm>
            <a:off x="1074589" y="1228618"/>
            <a:ext cx="7012582" cy="937442"/>
          </a:xfrm>
          <a:prstGeom prst="rect">
            <a:avLst/>
          </a:prstGeom>
        </p:spPr>
        <p:txBody>
          <a:bodyPr vert="horz" lIns="91440" tIns="45720" rIns="91440" bIns="45720" rtlCol="0" anchor="ctr">
            <a:normAutofit/>
          </a:bodyPr>
          <a:lstStyle/>
          <a:p>
            <a:r>
              <a:rPr lang="en-GB" dirty="0" smtClean="0"/>
              <a:t>Slide title style</a:t>
            </a:r>
            <a:endParaRPr lang="en-US" dirty="0"/>
          </a:p>
        </p:txBody>
      </p:sp>
    </p:spTree>
    <p:extLst>
      <p:ext uri="{BB962C8B-B14F-4D97-AF65-F5344CB8AC3E}">
        <p14:creationId xmlns:p14="http://schemas.microsoft.com/office/powerpoint/2010/main" val="38724467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endParaRPr lang="en-US" dirty="0"/>
          </a:p>
        </p:txBody>
      </p:sp>
      <p:sp>
        <p:nvSpPr>
          <p:cNvPr id="4" name="Footer Placeholder 3"/>
          <p:cNvSpPr>
            <a:spLocks noGrp="1"/>
          </p:cNvSpPr>
          <p:nvPr>
            <p:ph type="ftr" sz="quarter" idx="11"/>
          </p:nvPr>
        </p:nvSpPr>
        <p:spPr/>
        <p:txBody>
          <a:bodyPr/>
          <a:lstStyle/>
          <a:p>
            <a:r>
              <a:rPr lang="en-US" smtClean="0"/>
              <a:t>Copyright Rachel Leach </a:t>
            </a:r>
            <a:endParaRPr lang="en-US" dirty="0"/>
          </a:p>
        </p:txBody>
      </p:sp>
      <p:sp>
        <p:nvSpPr>
          <p:cNvPr id="5" name="Slide Number Placeholder 4"/>
          <p:cNvSpPr>
            <a:spLocks noGrp="1"/>
          </p:cNvSpPr>
          <p:nvPr>
            <p:ph type="sldNum" sz="quarter" idx="12"/>
          </p:nvPr>
        </p:nvSpPr>
        <p:spPr/>
        <p:txBody>
          <a:bodyPr/>
          <a:lstStyle/>
          <a:p>
            <a:pPr algn="l"/>
            <a:fld id="{FCCA3061-2AE2-5E4F-A955-D3D92C168D6F}" type="slidenum">
              <a:rPr lang="en-US" smtClean="0"/>
              <a:pPr algn="l"/>
              <a:t>‹#›</a:t>
            </a:fld>
            <a:endParaRPr lang="en-US" dirty="0"/>
          </a:p>
        </p:txBody>
      </p:sp>
      <p:sp>
        <p:nvSpPr>
          <p:cNvPr id="6" name="Title Placeholder 9"/>
          <p:cNvSpPr>
            <a:spLocks noGrp="1"/>
          </p:cNvSpPr>
          <p:nvPr>
            <p:ph type="title"/>
          </p:nvPr>
        </p:nvSpPr>
        <p:spPr>
          <a:xfrm>
            <a:off x="1044602" y="1127798"/>
            <a:ext cx="7012582" cy="843478"/>
          </a:xfrm>
          <a:prstGeom prst="rect">
            <a:avLst/>
          </a:prstGeom>
        </p:spPr>
        <p:txBody>
          <a:bodyPr vert="horz" lIns="91440" tIns="45720" rIns="91440" bIns="45720" rtlCol="0" anchor="ctr">
            <a:normAutofit/>
          </a:bodyPr>
          <a:lstStyle/>
          <a:p>
            <a:r>
              <a:rPr lang="en-GB" dirty="0" smtClean="0"/>
              <a:t>Slide title style</a:t>
            </a:r>
            <a:endParaRPr lang="en-US" dirty="0"/>
          </a:p>
        </p:txBody>
      </p:sp>
      <p:sp>
        <p:nvSpPr>
          <p:cNvPr id="7" name="Text Placeholder 10"/>
          <p:cNvSpPr>
            <a:spLocks noGrp="1"/>
          </p:cNvSpPr>
          <p:nvPr>
            <p:ph idx="1" hasCustomPrompt="1"/>
          </p:nvPr>
        </p:nvSpPr>
        <p:spPr>
          <a:xfrm>
            <a:off x="4577924" y="2056572"/>
            <a:ext cx="3479260" cy="4069592"/>
          </a:xfrm>
          <a:prstGeom prst="rect">
            <a:avLst/>
          </a:prstGeom>
        </p:spPr>
        <p:txBody>
          <a:bodyPr vert="horz" lIns="91440" tIns="45720" rIns="91440" bIns="45720" rtlCol="0">
            <a:normAutofit/>
          </a:bodyPr>
          <a:lstStyle/>
          <a:p>
            <a:pPr lvl="4"/>
            <a:r>
              <a:rPr lang="en-GB" dirty="0" smtClean="0"/>
              <a:t>Small text</a:t>
            </a:r>
            <a:endParaRPr lang="en-US" dirty="0"/>
          </a:p>
        </p:txBody>
      </p:sp>
      <p:sp>
        <p:nvSpPr>
          <p:cNvPr id="8" name="Picture Placeholder 11"/>
          <p:cNvSpPr>
            <a:spLocks noGrp="1"/>
          </p:cNvSpPr>
          <p:nvPr>
            <p:ph type="pic" sz="quarter" idx="13"/>
          </p:nvPr>
        </p:nvSpPr>
        <p:spPr>
          <a:xfrm>
            <a:off x="1044575" y="2056570"/>
            <a:ext cx="3411538" cy="4069593"/>
          </a:xfrm>
        </p:spPr>
        <p:txBody>
          <a:bodyPr/>
          <a:lstStyle/>
          <a:p>
            <a:endParaRPr lang="en-US"/>
          </a:p>
        </p:txBody>
      </p:sp>
    </p:spTree>
    <p:extLst>
      <p:ext uri="{BB962C8B-B14F-4D97-AF65-F5344CB8AC3E}">
        <p14:creationId xmlns:p14="http://schemas.microsoft.com/office/powerpoint/2010/main" val="40770432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endParaRPr lang="en-US" dirty="0"/>
          </a:p>
        </p:txBody>
      </p:sp>
      <p:sp>
        <p:nvSpPr>
          <p:cNvPr id="4" name="Footer Placeholder 3"/>
          <p:cNvSpPr>
            <a:spLocks noGrp="1"/>
          </p:cNvSpPr>
          <p:nvPr>
            <p:ph type="ftr" sz="quarter" idx="11"/>
          </p:nvPr>
        </p:nvSpPr>
        <p:spPr/>
        <p:txBody>
          <a:bodyPr/>
          <a:lstStyle/>
          <a:p>
            <a:r>
              <a:rPr lang="en-US" smtClean="0"/>
              <a:t>Copyright Rachel Leach </a:t>
            </a:r>
            <a:endParaRPr lang="en-US" dirty="0"/>
          </a:p>
        </p:txBody>
      </p:sp>
      <p:sp>
        <p:nvSpPr>
          <p:cNvPr id="5" name="Slide Number Placeholder 4"/>
          <p:cNvSpPr>
            <a:spLocks noGrp="1"/>
          </p:cNvSpPr>
          <p:nvPr>
            <p:ph type="sldNum" sz="quarter" idx="12"/>
          </p:nvPr>
        </p:nvSpPr>
        <p:spPr/>
        <p:txBody>
          <a:bodyPr/>
          <a:lstStyle/>
          <a:p>
            <a:pPr algn="l"/>
            <a:fld id="{FCCA3061-2AE2-5E4F-A955-D3D92C168D6F}" type="slidenum">
              <a:rPr lang="en-US" smtClean="0"/>
              <a:pPr algn="l"/>
              <a:t>‹#›</a:t>
            </a:fld>
            <a:endParaRPr lang="en-US" dirty="0"/>
          </a:p>
        </p:txBody>
      </p:sp>
      <p:sp>
        <p:nvSpPr>
          <p:cNvPr id="11" name="Title Placeholder 9"/>
          <p:cNvSpPr>
            <a:spLocks noGrp="1"/>
          </p:cNvSpPr>
          <p:nvPr>
            <p:ph type="title"/>
          </p:nvPr>
        </p:nvSpPr>
        <p:spPr>
          <a:xfrm>
            <a:off x="1044602" y="1127798"/>
            <a:ext cx="7012582" cy="843478"/>
          </a:xfrm>
          <a:prstGeom prst="rect">
            <a:avLst/>
          </a:prstGeom>
        </p:spPr>
        <p:txBody>
          <a:bodyPr vert="horz" lIns="91440" tIns="45720" rIns="91440" bIns="45720" rtlCol="0" anchor="ctr">
            <a:normAutofit/>
          </a:bodyPr>
          <a:lstStyle/>
          <a:p>
            <a:r>
              <a:rPr lang="en-GB" dirty="0" smtClean="0"/>
              <a:t>Slide title style</a:t>
            </a:r>
            <a:endParaRPr lang="en-US" dirty="0"/>
          </a:p>
        </p:txBody>
      </p:sp>
      <p:sp>
        <p:nvSpPr>
          <p:cNvPr id="14" name="Text Placeholder 10"/>
          <p:cNvSpPr>
            <a:spLocks noGrp="1"/>
          </p:cNvSpPr>
          <p:nvPr>
            <p:ph idx="1" hasCustomPrompt="1"/>
          </p:nvPr>
        </p:nvSpPr>
        <p:spPr>
          <a:xfrm>
            <a:off x="4577924" y="2056572"/>
            <a:ext cx="3479260" cy="4069592"/>
          </a:xfrm>
          <a:prstGeom prst="rect">
            <a:avLst/>
          </a:prstGeom>
        </p:spPr>
        <p:txBody>
          <a:bodyPr vert="horz" lIns="91440" tIns="45720" rIns="91440" bIns="45720" rtlCol="0">
            <a:normAutofit/>
          </a:bodyPr>
          <a:lstStyle/>
          <a:p>
            <a:pPr lvl="4"/>
            <a:r>
              <a:rPr lang="en-GB" dirty="0" smtClean="0"/>
              <a:t>Small text</a:t>
            </a:r>
            <a:endParaRPr lang="en-US" dirty="0"/>
          </a:p>
        </p:txBody>
      </p:sp>
      <p:sp>
        <p:nvSpPr>
          <p:cNvPr id="16" name="Picture Placeholder 11"/>
          <p:cNvSpPr>
            <a:spLocks noGrp="1"/>
          </p:cNvSpPr>
          <p:nvPr>
            <p:ph type="pic" sz="quarter" idx="13"/>
          </p:nvPr>
        </p:nvSpPr>
        <p:spPr>
          <a:xfrm>
            <a:off x="1044575" y="2056570"/>
            <a:ext cx="3411538" cy="4069593"/>
          </a:xfrm>
        </p:spPr>
        <p:txBody>
          <a:bodyPr/>
          <a:lstStyle/>
          <a:p>
            <a:endParaRPr lang="en-US"/>
          </a:p>
        </p:txBody>
      </p:sp>
    </p:spTree>
    <p:extLst>
      <p:ext uri="{BB962C8B-B14F-4D97-AF65-F5344CB8AC3E}">
        <p14:creationId xmlns:p14="http://schemas.microsoft.com/office/powerpoint/2010/main" val="36967324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endParaRPr lang="en-US" dirty="0"/>
          </a:p>
        </p:txBody>
      </p:sp>
      <p:sp>
        <p:nvSpPr>
          <p:cNvPr id="4" name="Footer Placeholder 3"/>
          <p:cNvSpPr>
            <a:spLocks noGrp="1"/>
          </p:cNvSpPr>
          <p:nvPr>
            <p:ph type="ftr" sz="quarter" idx="11"/>
          </p:nvPr>
        </p:nvSpPr>
        <p:spPr/>
        <p:txBody>
          <a:bodyPr/>
          <a:lstStyle/>
          <a:p>
            <a:r>
              <a:rPr lang="en-US" smtClean="0"/>
              <a:t>Copyright Rachel Leach </a:t>
            </a:r>
            <a:endParaRPr lang="en-US" dirty="0"/>
          </a:p>
        </p:txBody>
      </p:sp>
      <p:sp>
        <p:nvSpPr>
          <p:cNvPr id="5" name="Slide Number Placeholder 4"/>
          <p:cNvSpPr>
            <a:spLocks noGrp="1"/>
          </p:cNvSpPr>
          <p:nvPr>
            <p:ph type="sldNum" sz="quarter" idx="12"/>
          </p:nvPr>
        </p:nvSpPr>
        <p:spPr/>
        <p:txBody>
          <a:bodyPr/>
          <a:lstStyle/>
          <a:p>
            <a:pPr algn="l"/>
            <a:fld id="{FCCA3061-2AE2-5E4F-A955-D3D92C168D6F}" type="slidenum">
              <a:rPr lang="en-US" smtClean="0"/>
              <a:pPr algn="l"/>
              <a:t>‹#›</a:t>
            </a:fld>
            <a:endParaRPr lang="en-US" dirty="0"/>
          </a:p>
        </p:txBody>
      </p:sp>
      <p:sp>
        <p:nvSpPr>
          <p:cNvPr id="9" name="Title Placeholder 9"/>
          <p:cNvSpPr>
            <a:spLocks noGrp="1"/>
          </p:cNvSpPr>
          <p:nvPr>
            <p:ph type="title"/>
          </p:nvPr>
        </p:nvSpPr>
        <p:spPr>
          <a:xfrm>
            <a:off x="1044602" y="1127798"/>
            <a:ext cx="7012582" cy="843478"/>
          </a:xfrm>
          <a:prstGeom prst="rect">
            <a:avLst/>
          </a:prstGeom>
        </p:spPr>
        <p:txBody>
          <a:bodyPr vert="horz" lIns="91440" tIns="45720" rIns="91440" bIns="45720" rtlCol="0" anchor="ctr">
            <a:normAutofit/>
          </a:bodyPr>
          <a:lstStyle/>
          <a:p>
            <a:r>
              <a:rPr lang="en-GB" dirty="0" smtClean="0"/>
              <a:t>Slide title style</a:t>
            </a:r>
            <a:endParaRPr lang="en-US" dirty="0"/>
          </a:p>
        </p:txBody>
      </p:sp>
      <p:sp>
        <p:nvSpPr>
          <p:cNvPr id="10" name="Text Placeholder 10"/>
          <p:cNvSpPr>
            <a:spLocks noGrp="1"/>
          </p:cNvSpPr>
          <p:nvPr>
            <p:ph idx="1" hasCustomPrompt="1"/>
          </p:nvPr>
        </p:nvSpPr>
        <p:spPr>
          <a:xfrm>
            <a:off x="1044602" y="5297802"/>
            <a:ext cx="7012582" cy="828361"/>
          </a:xfrm>
          <a:prstGeom prst="rect">
            <a:avLst/>
          </a:prstGeom>
        </p:spPr>
        <p:txBody>
          <a:bodyPr vert="horz" lIns="91440" tIns="45720" rIns="91440" bIns="45720" rtlCol="0">
            <a:normAutofit/>
          </a:bodyPr>
          <a:lstStyle/>
          <a:p>
            <a:pPr lvl="4"/>
            <a:r>
              <a:rPr lang="en-GB" dirty="0" smtClean="0"/>
              <a:t>Small text</a:t>
            </a:r>
            <a:endParaRPr lang="en-US" dirty="0"/>
          </a:p>
        </p:txBody>
      </p:sp>
      <p:sp>
        <p:nvSpPr>
          <p:cNvPr id="12" name="Picture Placeholder 11"/>
          <p:cNvSpPr>
            <a:spLocks noGrp="1"/>
          </p:cNvSpPr>
          <p:nvPr>
            <p:ph type="pic" sz="quarter" idx="13"/>
          </p:nvPr>
        </p:nvSpPr>
        <p:spPr>
          <a:xfrm>
            <a:off x="1044575" y="2056571"/>
            <a:ext cx="7011988" cy="3109154"/>
          </a:xfrm>
        </p:spPr>
        <p:txBody>
          <a:bodyPr/>
          <a:lstStyle/>
          <a:p>
            <a:endParaRPr lang="en-US"/>
          </a:p>
        </p:txBody>
      </p:sp>
    </p:spTree>
    <p:extLst>
      <p:ext uri="{BB962C8B-B14F-4D97-AF65-F5344CB8AC3E}">
        <p14:creationId xmlns:p14="http://schemas.microsoft.com/office/powerpoint/2010/main" val="13273803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endParaRPr lang="en-US" dirty="0"/>
          </a:p>
        </p:txBody>
      </p:sp>
      <p:sp>
        <p:nvSpPr>
          <p:cNvPr id="4" name="Footer Placeholder 3"/>
          <p:cNvSpPr>
            <a:spLocks noGrp="1"/>
          </p:cNvSpPr>
          <p:nvPr>
            <p:ph type="ftr" sz="quarter" idx="11"/>
          </p:nvPr>
        </p:nvSpPr>
        <p:spPr/>
        <p:txBody>
          <a:bodyPr/>
          <a:lstStyle/>
          <a:p>
            <a:r>
              <a:rPr lang="en-US" smtClean="0"/>
              <a:t>Copyright Rachel Leach </a:t>
            </a:r>
            <a:endParaRPr lang="en-US" dirty="0"/>
          </a:p>
        </p:txBody>
      </p:sp>
      <p:sp>
        <p:nvSpPr>
          <p:cNvPr id="5" name="Slide Number Placeholder 4"/>
          <p:cNvSpPr>
            <a:spLocks noGrp="1"/>
          </p:cNvSpPr>
          <p:nvPr>
            <p:ph type="sldNum" sz="quarter" idx="12"/>
          </p:nvPr>
        </p:nvSpPr>
        <p:spPr/>
        <p:txBody>
          <a:bodyPr/>
          <a:lstStyle/>
          <a:p>
            <a:pPr algn="l"/>
            <a:fld id="{FCCA3061-2AE2-5E4F-A955-D3D92C168D6F}" type="slidenum">
              <a:rPr lang="en-US" smtClean="0"/>
              <a:pPr algn="l"/>
              <a:t>‹#›</a:t>
            </a:fld>
            <a:endParaRPr lang="en-US" dirty="0"/>
          </a:p>
        </p:txBody>
      </p:sp>
      <p:sp>
        <p:nvSpPr>
          <p:cNvPr id="6" name="Title Placeholder 9"/>
          <p:cNvSpPr>
            <a:spLocks noGrp="1"/>
          </p:cNvSpPr>
          <p:nvPr>
            <p:ph type="title"/>
          </p:nvPr>
        </p:nvSpPr>
        <p:spPr>
          <a:xfrm>
            <a:off x="1074589" y="1228618"/>
            <a:ext cx="7012582" cy="937442"/>
          </a:xfrm>
          <a:prstGeom prst="rect">
            <a:avLst/>
          </a:prstGeom>
        </p:spPr>
        <p:txBody>
          <a:bodyPr vert="horz" lIns="91440" tIns="45720" rIns="91440" bIns="45720" rtlCol="0" anchor="ctr">
            <a:normAutofit/>
          </a:bodyPr>
          <a:lstStyle/>
          <a:p>
            <a:r>
              <a:rPr lang="en-GB" dirty="0" smtClean="0"/>
              <a:t>Slide title style</a:t>
            </a:r>
            <a:endParaRPr lang="en-US" dirty="0"/>
          </a:p>
        </p:txBody>
      </p:sp>
      <p:sp>
        <p:nvSpPr>
          <p:cNvPr id="9" name="Media Placeholder 8"/>
          <p:cNvSpPr>
            <a:spLocks noGrp="1"/>
          </p:cNvSpPr>
          <p:nvPr>
            <p:ph type="media" sz="quarter" idx="13"/>
          </p:nvPr>
        </p:nvSpPr>
        <p:spPr>
          <a:xfrm>
            <a:off x="1074738" y="2425700"/>
            <a:ext cx="7011987" cy="3697288"/>
          </a:xfrm>
        </p:spPr>
        <p:txBody>
          <a:bodyPr/>
          <a:lstStyle/>
          <a:p>
            <a:endParaRPr lang="en-US"/>
          </a:p>
        </p:txBody>
      </p:sp>
    </p:spTree>
    <p:extLst>
      <p:ext uri="{BB962C8B-B14F-4D97-AF65-F5344CB8AC3E}">
        <p14:creationId xmlns:p14="http://schemas.microsoft.com/office/powerpoint/2010/main" val="34890556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endParaRPr lang="en-US" dirty="0"/>
          </a:p>
        </p:txBody>
      </p:sp>
      <p:sp>
        <p:nvSpPr>
          <p:cNvPr id="4" name="Footer Placeholder 3"/>
          <p:cNvSpPr>
            <a:spLocks noGrp="1"/>
          </p:cNvSpPr>
          <p:nvPr>
            <p:ph type="ftr" sz="quarter" idx="11"/>
          </p:nvPr>
        </p:nvSpPr>
        <p:spPr/>
        <p:txBody>
          <a:bodyPr/>
          <a:lstStyle/>
          <a:p>
            <a:r>
              <a:rPr lang="en-US" smtClean="0"/>
              <a:t>Copyright Rachel Leach </a:t>
            </a:r>
            <a:endParaRPr lang="en-US" dirty="0"/>
          </a:p>
        </p:txBody>
      </p:sp>
      <p:sp>
        <p:nvSpPr>
          <p:cNvPr id="5" name="Slide Number Placeholder 4"/>
          <p:cNvSpPr>
            <a:spLocks noGrp="1"/>
          </p:cNvSpPr>
          <p:nvPr>
            <p:ph type="sldNum" sz="quarter" idx="12"/>
          </p:nvPr>
        </p:nvSpPr>
        <p:spPr/>
        <p:txBody>
          <a:bodyPr/>
          <a:lstStyle/>
          <a:p>
            <a:pPr algn="l"/>
            <a:fld id="{FCCA3061-2AE2-5E4F-A955-D3D92C168D6F}" type="slidenum">
              <a:rPr lang="en-US" smtClean="0"/>
              <a:pPr algn="l"/>
              <a:t>‹#›</a:t>
            </a:fld>
            <a:endParaRPr lang="en-US" dirty="0"/>
          </a:p>
        </p:txBody>
      </p:sp>
      <p:sp>
        <p:nvSpPr>
          <p:cNvPr id="8" name="Title Placeholder 9"/>
          <p:cNvSpPr>
            <a:spLocks noGrp="1"/>
          </p:cNvSpPr>
          <p:nvPr>
            <p:ph type="title" hasCustomPrompt="1"/>
          </p:nvPr>
        </p:nvSpPr>
        <p:spPr>
          <a:xfrm>
            <a:off x="1074589" y="1228618"/>
            <a:ext cx="7012582" cy="937442"/>
          </a:xfrm>
          <a:prstGeom prst="rect">
            <a:avLst/>
          </a:prstGeom>
        </p:spPr>
        <p:txBody>
          <a:bodyPr vert="horz" lIns="91440" tIns="45720" rIns="91440" bIns="45720" rtlCol="0" anchor="ctr">
            <a:normAutofit/>
          </a:bodyPr>
          <a:lstStyle/>
          <a:p>
            <a:r>
              <a:rPr lang="en-GB" dirty="0" smtClean="0"/>
              <a:t>Glossary</a:t>
            </a:r>
            <a:endParaRPr lang="en-US" dirty="0"/>
          </a:p>
        </p:txBody>
      </p:sp>
      <p:sp>
        <p:nvSpPr>
          <p:cNvPr id="7" name="Table Placeholder 6"/>
          <p:cNvSpPr>
            <a:spLocks noGrp="1"/>
          </p:cNvSpPr>
          <p:nvPr>
            <p:ph type="tbl" sz="quarter" idx="13"/>
          </p:nvPr>
        </p:nvSpPr>
        <p:spPr>
          <a:xfrm>
            <a:off x="1074738" y="2482850"/>
            <a:ext cx="7011987" cy="3743325"/>
          </a:xfrm>
        </p:spPr>
        <p:txBody>
          <a:bodyPr/>
          <a:lstStyle/>
          <a:p>
            <a:endParaRPr lang="en-US"/>
          </a:p>
        </p:txBody>
      </p:sp>
    </p:spTree>
    <p:extLst>
      <p:ext uri="{BB962C8B-B14F-4D97-AF65-F5344CB8AC3E}">
        <p14:creationId xmlns:p14="http://schemas.microsoft.com/office/powerpoint/2010/main" val="25985726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endParaRPr lang="en-US" dirty="0"/>
          </a:p>
        </p:txBody>
      </p:sp>
      <p:sp>
        <p:nvSpPr>
          <p:cNvPr id="4" name="Footer Placeholder 3"/>
          <p:cNvSpPr>
            <a:spLocks noGrp="1"/>
          </p:cNvSpPr>
          <p:nvPr>
            <p:ph type="ftr" sz="quarter" idx="11"/>
          </p:nvPr>
        </p:nvSpPr>
        <p:spPr/>
        <p:txBody>
          <a:bodyPr/>
          <a:lstStyle/>
          <a:p>
            <a:r>
              <a:rPr lang="en-US" smtClean="0"/>
              <a:t>Copyright Rachel Leach </a:t>
            </a:r>
            <a:endParaRPr lang="en-US" dirty="0"/>
          </a:p>
        </p:txBody>
      </p:sp>
      <p:sp>
        <p:nvSpPr>
          <p:cNvPr id="5" name="Slide Number Placeholder 4"/>
          <p:cNvSpPr>
            <a:spLocks noGrp="1"/>
          </p:cNvSpPr>
          <p:nvPr>
            <p:ph type="sldNum" sz="quarter" idx="12"/>
          </p:nvPr>
        </p:nvSpPr>
        <p:spPr/>
        <p:txBody>
          <a:bodyPr/>
          <a:lstStyle/>
          <a:p>
            <a:pPr algn="l"/>
            <a:fld id="{FCCA3061-2AE2-5E4F-A955-D3D92C168D6F}" type="slidenum">
              <a:rPr lang="en-US" smtClean="0"/>
              <a:pPr algn="l"/>
              <a:t>‹#›</a:t>
            </a:fld>
            <a:endParaRPr lang="en-US" dirty="0"/>
          </a:p>
        </p:txBody>
      </p:sp>
      <p:sp>
        <p:nvSpPr>
          <p:cNvPr id="8" name="Rectangle 7"/>
          <p:cNvSpPr/>
          <p:nvPr userDrawn="1"/>
        </p:nvSpPr>
        <p:spPr>
          <a:xfrm flipV="1">
            <a:off x="1044602" y="1971276"/>
            <a:ext cx="7012582" cy="94772"/>
          </a:xfrm>
          <a:prstGeom prst="rect">
            <a:avLst/>
          </a:prstGeom>
          <a:solidFill>
            <a:schemeClr val="tx2">
              <a:lumMod val="40000"/>
              <a:lumOff val="6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itle Placeholder 9"/>
          <p:cNvSpPr>
            <a:spLocks noGrp="1"/>
          </p:cNvSpPr>
          <p:nvPr>
            <p:ph type="title" hasCustomPrompt="1"/>
          </p:nvPr>
        </p:nvSpPr>
        <p:spPr>
          <a:xfrm>
            <a:off x="1044602" y="1127798"/>
            <a:ext cx="7012582" cy="843478"/>
          </a:xfrm>
          <a:prstGeom prst="rect">
            <a:avLst/>
          </a:prstGeom>
        </p:spPr>
        <p:txBody>
          <a:bodyPr vert="horz" lIns="91440" tIns="45720" rIns="91440" bIns="45720" rtlCol="0" anchor="ctr">
            <a:normAutofit/>
          </a:bodyPr>
          <a:lstStyle/>
          <a:p>
            <a:r>
              <a:rPr lang="en-GB" dirty="0" smtClean="0"/>
              <a:t>Lesson outcomes</a:t>
            </a:r>
            <a:endParaRPr lang="en-US" dirty="0"/>
          </a:p>
        </p:txBody>
      </p:sp>
      <p:sp>
        <p:nvSpPr>
          <p:cNvPr id="10" name="Text Placeholder 10"/>
          <p:cNvSpPr>
            <a:spLocks noGrp="1"/>
          </p:cNvSpPr>
          <p:nvPr>
            <p:ph type="body" idx="1" hasCustomPrompt="1"/>
          </p:nvPr>
        </p:nvSpPr>
        <p:spPr>
          <a:xfrm>
            <a:off x="1044602" y="2217686"/>
            <a:ext cx="7012582" cy="3908478"/>
          </a:xfrm>
          <a:prstGeom prst="rect">
            <a:avLst/>
          </a:prstGeom>
        </p:spPr>
        <p:txBody>
          <a:bodyPr vert="horz" lIns="91440" tIns="45720" rIns="91440" bIns="45720" rtlCol="0">
            <a:normAutofit/>
          </a:bodyPr>
          <a:lstStyle>
            <a:lvl3pPr marL="342900" marR="0" indent="-342900" algn="l" defTabSz="457200" rtl="0" eaLnBrk="1" fontAlgn="auto" latinLnBrk="0" hangingPunct="1">
              <a:lnSpc>
                <a:spcPct val="100000"/>
              </a:lnSpc>
              <a:spcBef>
                <a:spcPct val="20000"/>
              </a:spcBef>
              <a:spcAft>
                <a:spcPts val="0"/>
              </a:spcAft>
              <a:buClrTx/>
              <a:buSzTx/>
              <a:buFont typeface="Wingdings" charset="2"/>
              <a:buChar char="§"/>
              <a:tabLst/>
              <a:defRPr/>
            </a:lvl3pPr>
          </a:lstStyle>
          <a:p>
            <a:pPr lvl="2"/>
            <a:r>
              <a:rPr lang="en-GB" dirty="0" smtClean="0"/>
              <a:t>Bullet point style</a:t>
            </a:r>
          </a:p>
          <a:p>
            <a:pPr marL="342900" marR="0" lvl="2" indent="-342900" algn="l" defTabSz="457200" rtl="0" eaLnBrk="1" fontAlgn="auto" latinLnBrk="0" hangingPunct="1">
              <a:lnSpc>
                <a:spcPct val="100000"/>
              </a:lnSpc>
              <a:spcBef>
                <a:spcPct val="20000"/>
              </a:spcBef>
              <a:spcAft>
                <a:spcPts val="0"/>
              </a:spcAft>
              <a:buClrTx/>
              <a:buSzTx/>
              <a:buFont typeface="Wingdings" charset="2"/>
              <a:buChar char="§"/>
              <a:tabLst/>
              <a:defRPr/>
            </a:pPr>
            <a:r>
              <a:rPr lang="en-GB" dirty="0" smtClean="0"/>
              <a:t>Bullet point style</a:t>
            </a:r>
          </a:p>
          <a:p>
            <a:pPr marL="342900" marR="0" lvl="2" indent="-342900" algn="l" defTabSz="457200" rtl="0" eaLnBrk="1" fontAlgn="auto" latinLnBrk="0" hangingPunct="1">
              <a:lnSpc>
                <a:spcPct val="100000"/>
              </a:lnSpc>
              <a:spcBef>
                <a:spcPct val="20000"/>
              </a:spcBef>
              <a:spcAft>
                <a:spcPts val="0"/>
              </a:spcAft>
              <a:buClrTx/>
              <a:buSzTx/>
              <a:buFont typeface="Wingdings" charset="2"/>
              <a:buChar char="§"/>
              <a:tabLst/>
              <a:defRPr/>
            </a:pPr>
            <a:r>
              <a:rPr lang="en-GB" dirty="0" smtClean="0"/>
              <a:t>Bullet point style</a:t>
            </a:r>
          </a:p>
          <a:p>
            <a:pPr marL="342900" marR="0" lvl="2" indent="-342900" algn="l" defTabSz="457200" rtl="0" eaLnBrk="1" fontAlgn="auto" latinLnBrk="0" hangingPunct="1">
              <a:lnSpc>
                <a:spcPct val="100000"/>
              </a:lnSpc>
              <a:spcBef>
                <a:spcPct val="20000"/>
              </a:spcBef>
              <a:spcAft>
                <a:spcPts val="0"/>
              </a:spcAft>
              <a:buClrTx/>
              <a:buSzTx/>
              <a:buFont typeface="Wingdings" charset="2"/>
              <a:buChar char="§"/>
              <a:tabLst/>
              <a:defRPr/>
            </a:pPr>
            <a:r>
              <a:rPr lang="en-GB" dirty="0" smtClean="0"/>
              <a:t>Bullet point style</a:t>
            </a:r>
          </a:p>
          <a:p>
            <a:pPr marL="342900" marR="0" lvl="2" indent="-342900" algn="l" defTabSz="457200" rtl="0" eaLnBrk="1" fontAlgn="auto" latinLnBrk="0" hangingPunct="1">
              <a:lnSpc>
                <a:spcPct val="100000"/>
              </a:lnSpc>
              <a:spcBef>
                <a:spcPct val="20000"/>
              </a:spcBef>
              <a:spcAft>
                <a:spcPts val="0"/>
              </a:spcAft>
              <a:buClrTx/>
              <a:buSzTx/>
              <a:buFont typeface="Wingdings" charset="2"/>
              <a:buChar char="§"/>
              <a:tabLst/>
              <a:defRPr/>
            </a:pPr>
            <a:r>
              <a:rPr lang="en-GB" dirty="0" smtClean="0"/>
              <a:t>Bullet point style</a:t>
            </a:r>
          </a:p>
          <a:p>
            <a:pPr lvl="2"/>
            <a:endParaRPr lang="en-GB" dirty="0" smtClean="0"/>
          </a:p>
        </p:txBody>
      </p:sp>
    </p:spTree>
    <p:extLst>
      <p:ext uri="{BB962C8B-B14F-4D97-AF65-F5344CB8AC3E}">
        <p14:creationId xmlns:p14="http://schemas.microsoft.com/office/powerpoint/2010/main" val="248363079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theme" Target="../theme/them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emf"/></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3" Type="http://schemas.openxmlformats.org/officeDocument/2006/relationships/slideLayout" Target="../slideLayouts/slideLayout4.xml"/><Relationship Id="rId7" Type="http://schemas.openxmlformats.org/officeDocument/2006/relationships/slideLayout" Target="../slideLayouts/slideLayout8.xml"/><Relationship Id="rId12" Type="http://schemas.openxmlformats.org/officeDocument/2006/relationships/image" Target="../media/image4.png"/><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image" Target="../media/image2.emf"/><Relationship Id="rId5" Type="http://schemas.openxmlformats.org/officeDocument/2006/relationships/slideLayout" Target="../slideLayouts/slideLayout6.xml"/><Relationship Id="rId10" Type="http://schemas.openxmlformats.org/officeDocument/2006/relationships/image" Target="../media/image1.emf"/><Relationship Id="rId4" Type="http://schemas.openxmlformats.org/officeDocument/2006/relationships/slideLayout" Target="../slideLayouts/slideLayout5.xml"/><Relationship Id="rId9"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0F4C99"/>
        </a:solidFill>
        <a:effectLst/>
      </p:bgPr>
    </p:bg>
    <p:spTree>
      <p:nvGrpSpPr>
        <p:cNvPr id="1" name=""/>
        <p:cNvGrpSpPr/>
        <p:nvPr/>
      </p:nvGrpSpPr>
      <p:grpSpPr>
        <a:xfrm>
          <a:off x="0" y="0"/>
          <a:ext cx="0" cy="0"/>
          <a:chOff x="0" y="0"/>
          <a:chExt cx="0" cy="0"/>
        </a:xfrm>
      </p:grpSpPr>
      <p:sp>
        <p:nvSpPr>
          <p:cNvPr id="7" name="Right Triangle 6"/>
          <p:cNvSpPr/>
          <p:nvPr/>
        </p:nvSpPr>
        <p:spPr>
          <a:xfrm flipH="1">
            <a:off x="7862957" y="4538870"/>
            <a:ext cx="1281043" cy="2319130"/>
          </a:xfrm>
          <a:prstGeom prst="rtTriangle">
            <a:avLst/>
          </a:prstGeom>
          <a:solidFill>
            <a:schemeClr val="accent6">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ight Triangle 7"/>
          <p:cNvSpPr/>
          <p:nvPr/>
        </p:nvSpPr>
        <p:spPr>
          <a:xfrm rot="10800000" flipH="1">
            <a:off x="0" y="0"/>
            <a:ext cx="1281043" cy="2319130"/>
          </a:xfrm>
          <a:prstGeom prst="rtTriangle">
            <a:avLst/>
          </a:prstGeom>
          <a:solidFill>
            <a:srgbClr val="FFD50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3"/>
          <a:stretch>
            <a:fillRect/>
          </a:stretch>
        </p:blipFill>
        <p:spPr>
          <a:xfrm>
            <a:off x="-274545" y="-185036"/>
            <a:ext cx="2125550" cy="2673324"/>
          </a:xfrm>
          <a:prstGeom prst="rect">
            <a:avLst/>
          </a:prstGeom>
        </p:spPr>
      </p:pic>
      <p:pic>
        <p:nvPicPr>
          <p:cNvPr id="10" name="Picture 9"/>
          <p:cNvPicPr>
            <a:picLocks noChangeAspect="1"/>
          </p:cNvPicPr>
          <p:nvPr/>
        </p:nvPicPr>
        <p:blipFill>
          <a:blip r:embed="rId4"/>
          <a:stretch>
            <a:fillRect/>
          </a:stretch>
        </p:blipFill>
        <p:spPr>
          <a:xfrm>
            <a:off x="7553423" y="4129443"/>
            <a:ext cx="1688898" cy="2728557"/>
          </a:xfrm>
          <a:prstGeom prst="rect">
            <a:avLst/>
          </a:prstGeom>
        </p:spPr>
      </p:pic>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04856" y="918812"/>
            <a:ext cx="5502513" cy="461104"/>
          </a:xfrm>
          <a:prstGeom prst="rect">
            <a:avLst/>
          </a:prstGeom>
        </p:spPr>
      </p:pic>
    </p:spTree>
    <p:extLst>
      <p:ext uri="{BB962C8B-B14F-4D97-AF65-F5344CB8AC3E}">
        <p14:creationId xmlns:p14="http://schemas.microsoft.com/office/powerpoint/2010/main" val="2178718544"/>
      </p:ext>
    </p:extLst>
  </p:cSld>
  <p:clrMap bg1="dk1" tx1="lt1" bg2="dk2" tx2="lt2" accent1="accent1" accent2="accent2" accent3="accent3" accent4="accent4" accent5="accent5" accent6="accent6" hlink="hlink" folHlink="folHlink"/>
  <p:sldLayoutIdLst>
    <p:sldLayoutId id="2147483660" r:id="rId1"/>
  </p:sldLayoutIdLst>
  <p:hf hdr="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p:nvPicPr>
        <p:blipFill>
          <a:blip r:embed="rId10"/>
          <a:stretch>
            <a:fillRect/>
          </a:stretch>
        </p:blipFill>
        <p:spPr>
          <a:xfrm>
            <a:off x="-816454" y="-734410"/>
            <a:ext cx="2701478" cy="3397674"/>
          </a:xfrm>
          <a:prstGeom prst="rect">
            <a:avLst/>
          </a:prstGeom>
        </p:spPr>
      </p:pic>
      <p:pic>
        <p:nvPicPr>
          <p:cNvPr id="8" name="Picture 7"/>
          <p:cNvPicPr>
            <a:picLocks noChangeAspect="1"/>
          </p:cNvPicPr>
          <p:nvPr/>
        </p:nvPicPr>
        <p:blipFill>
          <a:blip r:embed="rId11"/>
          <a:stretch>
            <a:fillRect/>
          </a:stretch>
        </p:blipFill>
        <p:spPr>
          <a:xfrm>
            <a:off x="7430207" y="4372356"/>
            <a:ext cx="2171111" cy="3507613"/>
          </a:xfrm>
          <a:prstGeom prst="rect">
            <a:avLst/>
          </a:prstGeom>
        </p:spPr>
      </p:pic>
      <p:sp>
        <p:nvSpPr>
          <p:cNvPr id="10" name="Title Placeholder 9"/>
          <p:cNvSpPr>
            <a:spLocks noGrp="1"/>
          </p:cNvSpPr>
          <p:nvPr>
            <p:ph type="title"/>
          </p:nvPr>
        </p:nvSpPr>
        <p:spPr>
          <a:xfrm>
            <a:off x="1044602" y="1127798"/>
            <a:ext cx="7012582" cy="843478"/>
          </a:xfrm>
          <a:prstGeom prst="rect">
            <a:avLst/>
          </a:prstGeom>
        </p:spPr>
        <p:txBody>
          <a:bodyPr vert="horz" lIns="91440" tIns="45720" rIns="91440" bIns="45720" rtlCol="0" anchor="ctr">
            <a:normAutofit/>
          </a:bodyPr>
          <a:lstStyle/>
          <a:p>
            <a:r>
              <a:rPr lang="en-GB" dirty="0" smtClean="0"/>
              <a:t>Slide title style</a:t>
            </a:r>
            <a:endParaRPr lang="en-US" dirty="0"/>
          </a:p>
        </p:txBody>
      </p:sp>
      <p:sp>
        <p:nvSpPr>
          <p:cNvPr id="11" name="Text Placeholder 10"/>
          <p:cNvSpPr>
            <a:spLocks noGrp="1"/>
          </p:cNvSpPr>
          <p:nvPr>
            <p:ph type="body" idx="1"/>
          </p:nvPr>
        </p:nvSpPr>
        <p:spPr>
          <a:xfrm>
            <a:off x="1044602" y="2217686"/>
            <a:ext cx="7012582" cy="3908478"/>
          </a:xfrm>
          <a:prstGeom prst="rect">
            <a:avLst/>
          </a:prstGeom>
        </p:spPr>
        <p:txBody>
          <a:bodyPr vert="horz" lIns="91440" tIns="45720" rIns="91440" bIns="45720" rtlCol="0">
            <a:normAutofit/>
          </a:bodyPr>
          <a:lstStyle/>
          <a:p>
            <a:pPr lvl="1"/>
            <a:r>
              <a:rPr lang="en-GB" dirty="0" smtClean="0"/>
              <a:t>Main text style</a:t>
            </a:r>
          </a:p>
          <a:p>
            <a:pPr lvl="2"/>
            <a:r>
              <a:rPr lang="en-GB" dirty="0" smtClean="0"/>
              <a:t>Bullet point style</a:t>
            </a:r>
          </a:p>
          <a:p>
            <a:pPr lvl="3"/>
            <a:r>
              <a:rPr lang="en-GB" dirty="0" smtClean="0"/>
              <a:t>Small text bold</a:t>
            </a:r>
          </a:p>
          <a:p>
            <a:pPr lvl="4"/>
            <a:r>
              <a:rPr lang="en-GB" dirty="0" smtClean="0"/>
              <a:t>Small text</a:t>
            </a:r>
            <a:endParaRPr lang="en-US" dirty="0"/>
          </a:p>
        </p:txBody>
      </p:sp>
      <p:sp>
        <p:nvSpPr>
          <p:cNvPr id="12" name="Date Placeholder 11"/>
          <p:cNvSpPr>
            <a:spLocks noGrp="1"/>
          </p:cNvSpPr>
          <p:nvPr>
            <p:ph type="dt" sz="half" idx="2"/>
          </p:nvPr>
        </p:nvSpPr>
        <p:spPr>
          <a:xfrm>
            <a:off x="1044603" y="6356350"/>
            <a:ext cx="1891632" cy="365125"/>
          </a:xfrm>
          <a:prstGeom prst="rect">
            <a:avLst/>
          </a:prstGeom>
        </p:spPr>
        <p:txBody>
          <a:bodyPr vert="horz" lIns="91440" tIns="45720" rIns="91440" bIns="45720" rtlCol="0" anchor="ctr"/>
          <a:lstStyle>
            <a:lvl1pPr algn="r">
              <a:defRPr sz="900">
                <a:solidFill>
                  <a:schemeClr val="bg1">
                    <a:lumMod val="75000"/>
                  </a:schemeClr>
                </a:solidFill>
              </a:defRPr>
            </a:lvl1pPr>
          </a:lstStyle>
          <a:p>
            <a:endParaRPr lang="en-US" dirty="0" smtClean="0"/>
          </a:p>
        </p:txBody>
      </p:sp>
      <p:sp>
        <p:nvSpPr>
          <p:cNvPr id="13" name="Footer Placeholder 12"/>
          <p:cNvSpPr>
            <a:spLocks noGrp="1"/>
          </p:cNvSpPr>
          <p:nvPr>
            <p:ph type="ftr" sz="quarter" idx="3"/>
          </p:nvPr>
        </p:nvSpPr>
        <p:spPr>
          <a:xfrm>
            <a:off x="3094213" y="6356350"/>
            <a:ext cx="2895600" cy="365125"/>
          </a:xfrm>
          <a:prstGeom prst="rect">
            <a:avLst/>
          </a:prstGeom>
        </p:spPr>
        <p:txBody>
          <a:bodyPr vert="horz" lIns="91440" tIns="45720" rIns="91440" bIns="45720" rtlCol="0" anchor="ctr"/>
          <a:lstStyle>
            <a:lvl1pPr algn="ctr">
              <a:defRPr lang="en-US" sz="900" smtClean="0">
                <a:solidFill>
                  <a:schemeClr val="bg1">
                    <a:lumMod val="75000"/>
                  </a:schemeClr>
                </a:solidFill>
                <a:latin typeface="+mn-lt"/>
              </a:defRPr>
            </a:lvl1pPr>
          </a:lstStyle>
          <a:p>
            <a:r>
              <a:rPr lang="en-US" dirty="0" smtClean="0"/>
              <a:t>Copyright Rachel Leach </a:t>
            </a:r>
            <a:endParaRPr lang="en-US" dirty="0"/>
          </a:p>
        </p:txBody>
      </p:sp>
      <p:sp>
        <p:nvSpPr>
          <p:cNvPr id="14" name="Slide Number Placeholder 13"/>
          <p:cNvSpPr>
            <a:spLocks noGrp="1"/>
          </p:cNvSpPr>
          <p:nvPr>
            <p:ph type="sldNum" sz="quarter" idx="4"/>
          </p:nvPr>
        </p:nvSpPr>
        <p:spPr>
          <a:xfrm>
            <a:off x="6160003" y="6356350"/>
            <a:ext cx="1897181" cy="365125"/>
          </a:xfrm>
          <a:prstGeom prst="rect">
            <a:avLst/>
          </a:prstGeom>
        </p:spPr>
        <p:txBody>
          <a:bodyPr vert="horz" lIns="91440" tIns="45720" rIns="91440" bIns="45720" rtlCol="0" anchor="ctr"/>
          <a:lstStyle>
            <a:lvl1pPr algn="r">
              <a:defRPr sz="900">
                <a:solidFill>
                  <a:schemeClr val="bg1">
                    <a:lumMod val="75000"/>
                  </a:schemeClr>
                </a:solidFill>
                <a:latin typeface="+mn-lt"/>
                <a:cs typeface="Gill Sans"/>
              </a:defRPr>
            </a:lvl1pPr>
          </a:lstStyle>
          <a:p>
            <a:pPr algn="l"/>
            <a:fld id="{FCCA3061-2AE2-5E4F-A955-D3D92C168D6F}" type="slidenum">
              <a:rPr lang="en-US" smtClean="0"/>
              <a:pPr algn="l"/>
              <a:t>‹#›</a:t>
            </a:fld>
            <a:endParaRPr lang="en-US" dirty="0"/>
          </a:p>
        </p:txBody>
      </p:sp>
      <p:pic>
        <p:nvPicPr>
          <p:cNvPr id="15" name="Picture 14"/>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360048" y="504670"/>
            <a:ext cx="4381690" cy="367180"/>
          </a:xfrm>
          <a:prstGeom prst="rect">
            <a:avLst/>
          </a:prstGeom>
        </p:spPr>
      </p:pic>
    </p:spTree>
    <p:extLst>
      <p:ext uri="{BB962C8B-B14F-4D97-AF65-F5344CB8AC3E}">
        <p14:creationId xmlns:p14="http://schemas.microsoft.com/office/powerpoint/2010/main" val="454635063"/>
      </p:ext>
    </p:extLst>
  </p:cSld>
  <p:clrMap bg1="lt1" tx1="dk1" bg2="lt2" tx2="dk2" accent1="accent1" accent2="accent2" accent3="accent3" accent4="accent4" accent5="accent5" accent6="accent6" hlink="hlink" folHlink="folHlink"/>
  <p:sldLayoutIdLst>
    <p:sldLayoutId id="2147483649" r:id="rId1"/>
    <p:sldLayoutId id="2147483654" r:id="rId2"/>
    <p:sldLayoutId id="2147483662" r:id="rId3"/>
    <p:sldLayoutId id="2147483655" r:id="rId4"/>
    <p:sldLayoutId id="2147483658" r:id="rId5"/>
    <p:sldLayoutId id="2147483661" r:id="rId6"/>
    <p:sldLayoutId id="2147483656" r:id="rId7"/>
    <p:sldLayoutId id="2147483657" r:id="rId8"/>
  </p:sldLayoutIdLst>
  <p:hf hdr="0"/>
  <p:txStyles>
    <p:titleStyle>
      <a:lvl1pPr algn="l" defTabSz="457200" rtl="0" eaLnBrk="1" latinLnBrk="0" hangingPunct="1">
        <a:spcBef>
          <a:spcPct val="0"/>
        </a:spcBef>
        <a:buNone/>
        <a:defRPr sz="3200" b="1" i="0" kern="1200" baseline="0">
          <a:solidFill>
            <a:schemeClr val="tx1"/>
          </a:solidFill>
          <a:latin typeface="+mj-lt"/>
          <a:ea typeface="+mj-ea"/>
          <a:cs typeface="+mj-cs"/>
        </a:defRPr>
      </a:lvl1pPr>
    </p:titleStyle>
    <p:bodyStyle>
      <a:lvl1pPr marL="0" indent="0" algn="l" defTabSz="457200" rtl="0" eaLnBrk="1" latinLnBrk="0" hangingPunct="1">
        <a:spcBef>
          <a:spcPct val="20000"/>
        </a:spcBef>
        <a:buFontTx/>
        <a:buNone/>
        <a:defRPr sz="2800" b="1" i="0" kern="1200" baseline="0">
          <a:solidFill>
            <a:schemeClr val="tx1"/>
          </a:solidFill>
          <a:latin typeface="+mj-lt"/>
          <a:ea typeface="+mn-ea"/>
          <a:cs typeface="Calibre Semibold"/>
        </a:defRPr>
      </a:lvl1pPr>
      <a:lvl2pPr marL="0" indent="0" algn="l" defTabSz="457200" rtl="0" eaLnBrk="1" latinLnBrk="0" hangingPunct="1">
        <a:spcBef>
          <a:spcPct val="20000"/>
        </a:spcBef>
        <a:buFontTx/>
        <a:buNone/>
        <a:defRPr sz="2400" b="0" i="0" kern="1200" baseline="0">
          <a:solidFill>
            <a:schemeClr val="tx1"/>
          </a:solidFill>
          <a:latin typeface="+mn-lt"/>
          <a:ea typeface="+mn-ea"/>
          <a:cs typeface="Calibre Regular"/>
        </a:defRPr>
      </a:lvl2pPr>
      <a:lvl3pPr marL="342900" indent="-342900" algn="l" defTabSz="457200" rtl="0" eaLnBrk="1" latinLnBrk="0" hangingPunct="1">
        <a:spcBef>
          <a:spcPct val="20000"/>
        </a:spcBef>
        <a:buFont typeface="Wingdings" charset="2"/>
        <a:buChar char="§"/>
        <a:defRPr sz="2400" b="0" i="0" kern="1200" baseline="0">
          <a:solidFill>
            <a:schemeClr val="tx1"/>
          </a:solidFill>
          <a:latin typeface="+mn-lt"/>
          <a:ea typeface="+mn-ea"/>
          <a:cs typeface="Calibre Regular"/>
        </a:defRPr>
      </a:lvl3pPr>
      <a:lvl4pPr marL="0" indent="0" algn="l" defTabSz="457200" rtl="0" eaLnBrk="1" latinLnBrk="0" hangingPunct="1">
        <a:spcBef>
          <a:spcPct val="20000"/>
        </a:spcBef>
        <a:buFontTx/>
        <a:buNone/>
        <a:defRPr sz="1600" b="1" i="0" kern="1200" baseline="0">
          <a:solidFill>
            <a:schemeClr val="tx1"/>
          </a:solidFill>
          <a:latin typeface="+mj-lt"/>
          <a:ea typeface="+mn-ea"/>
          <a:cs typeface="Calibre Regular"/>
        </a:defRPr>
      </a:lvl4pPr>
      <a:lvl5pPr marL="0" indent="0" algn="l" defTabSz="457200" rtl="0" eaLnBrk="1" latinLnBrk="0" hangingPunct="1">
        <a:spcBef>
          <a:spcPct val="20000"/>
        </a:spcBef>
        <a:buFontTx/>
        <a:buNone/>
        <a:defRPr sz="1600" b="0" i="0" kern="1200" baseline="0">
          <a:solidFill>
            <a:schemeClr val="tx1"/>
          </a:solidFill>
          <a:latin typeface="+mn-lt"/>
          <a:ea typeface="+mn-ea"/>
          <a:cs typeface="Calibre Regular"/>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14.jpeg"/><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5.tif"/><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1.tif"/><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23.xml.rels><?xml version="1.0" encoding="UTF-8" standalone="yes"?>
<Relationships xmlns="http://schemas.openxmlformats.org/package/2006/relationships"><Relationship Id="rId3" Type="http://schemas.openxmlformats.org/officeDocument/2006/relationships/image" Target="../media/image23.tif"/><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5.tif"/><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6.tif"/><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hyperlink" Target="https://www.bbc.co.uk/programmes/p03c0yv8" TargetMode="External"/><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hyperlink" Target="https://www.bbc.co.uk/programmes/p03c0xq2" TargetMode="External"/><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1112445" y="2019684"/>
            <a:ext cx="7024687" cy="712787"/>
          </a:xfrm>
        </p:spPr>
        <p:txBody>
          <a:bodyPr/>
          <a:lstStyle/>
          <a:p>
            <a:pPr algn="ctr"/>
            <a:r>
              <a:rPr lang="en-GB" sz="4400" dirty="0"/>
              <a:t>Georges Bizet</a:t>
            </a:r>
            <a:r>
              <a:rPr lang="en-US" dirty="0" smtClean="0"/>
              <a:t>	</a:t>
            </a:r>
            <a:endParaRPr lang="en-US" dirty="0"/>
          </a:p>
        </p:txBody>
      </p:sp>
      <p:sp>
        <p:nvSpPr>
          <p:cNvPr id="3" name="Text Placeholder 2"/>
          <p:cNvSpPr>
            <a:spLocks noGrp="1"/>
          </p:cNvSpPr>
          <p:nvPr>
            <p:ph type="body" sz="quarter" idx="14"/>
          </p:nvPr>
        </p:nvSpPr>
        <p:spPr>
          <a:xfrm>
            <a:off x="974793" y="2850482"/>
            <a:ext cx="7023100" cy="1370012"/>
          </a:xfrm>
        </p:spPr>
        <p:txBody>
          <a:bodyPr/>
          <a:lstStyle/>
          <a:p>
            <a:pPr algn="ctr"/>
            <a:r>
              <a:rPr lang="en-GB" dirty="0"/>
              <a:t>Habanera and Toreador </a:t>
            </a:r>
            <a:r>
              <a:rPr lang="en-GB" dirty="0" smtClean="0"/>
              <a:t>Song</a:t>
            </a:r>
          </a:p>
          <a:p>
            <a:pPr algn="ctr"/>
            <a:r>
              <a:rPr lang="en-GB" dirty="0" smtClean="0"/>
              <a:t>from </a:t>
            </a:r>
            <a:r>
              <a:rPr lang="en-GB" dirty="0"/>
              <a:t>Carmen  </a:t>
            </a:r>
            <a:endParaRPr lang="en-US" sz="2400" dirty="0" smtClean="0"/>
          </a:p>
          <a:p>
            <a:pPr algn="ctr"/>
            <a:endParaRPr lang="en-US" sz="2400" dirty="0" smtClean="0"/>
          </a:p>
          <a:p>
            <a:pPr algn="ctr"/>
            <a:r>
              <a:rPr lang="en-US" sz="2400" dirty="0" smtClean="0"/>
              <a:t>Primary classroom </a:t>
            </a:r>
            <a:r>
              <a:rPr lang="en-US" sz="2400" dirty="0"/>
              <a:t>l</a:t>
            </a:r>
            <a:r>
              <a:rPr lang="en-US" sz="2400" dirty="0" smtClean="0"/>
              <a:t>esson </a:t>
            </a:r>
            <a:r>
              <a:rPr lang="en-US" sz="2400" dirty="0"/>
              <a:t>p</a:t>
            </a:r>
            <a:r>
              <a:rPr lang="en-US" sz="2400" dirty="0" smtClean="0"/>
              <a:t>lan</a:t>
            </a:r>
            <a:endParaRPr lang="en-US" sz="2400" dirty="0"/>
          </a:p>
        </p:txBody>
      </p:sp>
      <p:sp>
        <p:nvSpPr>
          <p:cNvPr id="4" name="Text Placeholder 3"/>
          <p:cNvSpPr>
            <a:spLocks noGrp="1"/>
          </p:cNvSpPr>
          <p:nvPr>
            <p:ph type="body" sz="quarter" idx="15"/>
          </p:nvPr>
        </p:nvSpPr>
        <p:spPr/>
        <p:txBody>
          <a:bodyPr/>
          <a:lstStyle/>
          <a:p>
            <a:pPr algn="ctr"/>
            <a:r>
              <a:rPr lang="en-US" dirty="0" smtClean="0"/>
              <a:t>Written by</a:t>
            </a:r>
          </a:p>
          <a:p>
            <a:pPr algn="ctr"/>
            <a:r>
              <a:rPr lang="en-US" dirty="0" smtClean="0"/>
              <a:t>Rachel Leach</a:t>
            </a:r>
            <a:endParaRPr lang="en-US" dirty="0"/>
          </a:p>
        </p:txBody>
      </p:sp>
    </p:spTree>
    <p:extLst>
      <p:ext uri="{BB962C8B-B14F-4D97-AF65-F5344CB8AC3E}">
        <p14:creationId xmlns:p14="http://schemas.microsoft.com/office/powerpoint/2010/main" val="420714358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dirty="0"/>
              <a:t>LESSON </a:t>
            </a:r>
            <a:r>
              <a:rPr lang="en-US" dirty="0" smtClean="0"/>
              <a:t>1</a:t>
            </a:r>
            <a:endParaRPr lang="en-US" dirty="0"/>
          </a:p>
        </p:txBody>
      </p:sp>
      <p:sp>
        <p:nvSpPr>
          <p:cNvPr id="3" name="Footer Placeholder 2"/>
          <p:cNvSpPr>
            <a:spLocks noGrp="1"/>
          </p:cNvSpPr>
          <p:nvPr>
            <p:ph type="ftr" sz="quarter" idx="11"/>
          </p:nvPr>
        </p:nvSpPr>
        <p:spPr/>
        <p:txBody>
          <a:bodyPr/>
          <a:lstStyle/>
          <a:p>
            <a:r>
              <a:rPr lang="en-US" dirty="0"/>
              <a:t>Copyright : Words - Rachel Leach, Design - BBC</a:t>
            </a:r>
          </a:p>
        </p:txBody>
      </p:sp>
      <p:sp>
        <p:nvSpPr>
          <p:cNvPr id="4" name="Slide Number Placeholder 3"/>
          <p:cNvSpPr>
            <a:spLocks noGrp="1"/>
          </p:cNvSpPr>
          <p:nvPr>
            <p:ph type="sldNum" sz="quarter" idx="12"/>
          </p:nvPr>
        </p:nvSpPr>
        <p:spPr/>
        <p:txBody>
          <a:bodyPr/>
          <a:lstStyle/>
          <a:p>
            <a:pPr algn="l"/>
            <a:fld id="{FCCA3061-2AE2-5E4F-A955-D3D92C168D6F}" type="slidenum">
              <a:rPr lang="en-US" smtClean="0"/>
              <a:pPr algn="l"/>
              <a:t>10</a:t>
            </a:fld>
            <a:endParaRPr lang="en-US" dirty="0"/>
          </a:p>
        </p:txBody>
      </p:sp>
      <p:sp>
        <p:nvSpPr>
          <p:cNvPr id="5" name="Title 4"/>
          <p:cNvSpPr>
            <a:spLocks noGrp="1"/>
          </p:cNvSpPr>
          <p:nvPr>
            <p:ph type="title"/>
          </p:nvPr>
        </p:nvSpPr>
        <p:spPr/>
        <p:txBody>
          <a:bodyPr>
            <a:normAutofit/>
          </a:bodyPr>
          <a:lstStyle/>
          <a:p>
            <a:pPr algn="ctr"/>
            <a:r>
              <a:rPr lang="en-GB" dirty="0" smtClean="0"/>
              <a:t>Describe and draw Carmen</a:t>
            </a:r>
            <a:endParaRPr lang="en-GB" dirty="0"/>
          </a:p>
        </p:txBody>
      </p:sp>
      <p:pic>
        <p:nvPicPr>
          <p:cNvPr id="1027" name="Picture 3" descr="C:\Users\unadks03\AppData\Local\Microsoft\Windows\Temporary Internet Files\Content.IE5\GSUMDBNB\pencil-1[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1265984">
            <a:off x="5827881" y="3394759"/>
            <a:ext cx="2249279" cy="2332709"/>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p:cNvSpPr/>
          <p:nvPr/>
        </p:nvSpPr>
        <p:spPr>
          <a:xfrm>
            <a:off x="1779851" y="2510988"/>
            <a:ext cx="5348536" cy="2554545"/>
          </a:xfrm>
          <a:prstGeom prst="rect">
            <a:avLst/>
          </a:prstGeom>
        </p:spPr>
        <p:txBody>
          <a:bodyPr wrap="square">
            <a:spAutoFit/>
          </a:bodyPr>
          <a:lstStyle/>
          <a:p>
            <a:pPr marL="457200" lvl="0" indent="-457200">
              <a:buFont typeface="Arial" panose="020B0604020202020204" pitchFamily="34" charset="0"/>
              <a:buChar char="•"/>
            </a:pPr>
            <a:r>
              <a:rPr lang="en-GB" sz="3200" dirty="0"/>
              <a:t>From the style of the music, what is Carmen like?</a:t>
            </a:r>
          </a:p>
          <a:p>
            <a:pPr marL="457200" lvl="0" indent="-457200">
              <a:buFont typeface="Arial" panose="020B0604020202020204" pitchFamily="34" charset="0"/>
              <a:buChar char="•"/>
            </a:pPr>
            <a:r>
              <a:rPr lang="en-GB" sz="3200" dirty="0"/>
              <a:t>Is she young or old?</a:t>
            </a:r>
          </a:p>
          <a:p>
            <a:pPr marL="457200" lvl="0" indent="-457200">
              <a:buFont typeface="Arial" panose="020B0604020202020204" pitchFamily="34" charset="0"/>
              <a:buChar char="•"/>
            </a:pPr>
            <a:r>
              <a:rPr lang="en-GB" sz="3200" dirty="0"/>
              <a:t>What mood is she in?</a:t>
            </a:r>
          </a:p>
          <a:p>
            <a:pPr marL="457200" lvl="0" indent="-457200">
              <a:buFont typeface="Arial" panose="020B0604020202020204" pitchFamily="34" charset="0"/>
              <a:buChar char="•"/>
            </a:pPr>
            <a:r>
              <a:rPr lang="en-GB" sz="3200" dirty="0"/>
              <a:t>What is she doing?</a:t>
            </a:r>
          </a:p>
        </p:txBody>
      </p:sp>
    </p:spTree>
    <p:extLst>
      <p:ext uri="{BB962C8B-B14F-4D97-AF65-F5344CB8AC3E}">
        <p14:creationId xmlns:p14="http://schemas.microsoft.com/office/powerpoint/2010/main" val="194044275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a:xfrm>
            <a:off x="944563" y="2859338"/>
            <a:ext cx="7023100" cy="1370012"/>
          </a:xfrm>
        </p:spPr>
        <p:txBody>
          <a:bodyPr/>
          <a:lstStyle/>
          <a:p>
            <a:pPr algn="ctr"/>
            <a:r>
              <a:rPr lang="en-GB" sz="4000" dirty="0" smtClean="0"/>
              <a:t>Lesson </a:t>
            </a:r>
            <a:r>
              <a:rPr lang="en-GB" sz="4000" dirty="0"/>
              <a:t>2</a:t>
            </a:r>
            <a:endParaRPr lang="en-GB" sz="4000" dirty="0" smtClean="0"/>
          </a:p>
          <a:p>
            <a:pPr algn="ctr"/>
            <a:r>
              <a:rPr lang="en-GB" dirty="0"/>
              <a:t>Habanera!</a:t>
            </a:r>
          </a:p>
        </p:txBody>
      </p:sp>
      <p:sp>
        <p:nvSpPr>
          <p:cNvPr id="4" name="Text Placeholder 3"/>
          <p:cNvSpPr>
            <a:spLocks noGrp="1"/>
          </p:cNvSpPr>
          <p:nvPr>
            <p:ph type="body" sz="quarter" idx="15"/>
          </p:nvPr>
        </p:nvSpPr>
        <p:spPr/>
        <p:txBody>
          <a:bodyPr/>
          <a:lstStyle/>
          <a:p>
            <a:pPr algn="ctr"/>
            <a:r>
              <a:rPr lang="en-GB" sz="1000" dirty="0" smtClean="0"/>
              <a:t>Copyright Rachel Leach &amp; BBC</a:t>
            </a:r>
            <a:endParaRPr lang="en-GB" sz="1000" dirty="0"/>
          </a:p>
        </p:txBody>
      </p:sp>
    </p:spTree>
    <p:extLst>
      <p:ext uri="{BB962C8B-B14F-4D97-AF65-F5344CB8AC3E}">
        <p14:creationId xmlns:p14="http://schemas.microsoft.com/office/powerpoint/2010/main" val="32568073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2"/>
          </p:nvPr>
        </p:nvSpPr>
        <p:spPr/>
        <p:txBody>
          <a:bodyPr/>
          <a:lstStyle/>
          <a:p>
            <a:r>
              <a:rPr lang="en-US" dirty="0" smtClean="0"/>
              <a:t>LESSON 2</a:t>
            </a:r>
            <a:endParaRPr lang="en-US" dirty="0"/>
          </a:p>
        </p:txBody>
      </p:sp>
      <p:sp>
        <p:nvSpPr>
          <p:cNvPr id="3" name="Footer Placeholder 2"/>
          <p:cNvSpPr>
            <a:spLocks noGrp="1"/>
          </p:cNvSpPr>
          <p:nvPr>
            <p:ph type="ftr" sz="quarter" idx="3"/>
          </p:nvPr>
        </p:nvSpPr>
        <p:spPr/>
        <p:txBody>
          <a:bodyPr/>
          <a:lstStyle/>
          <a:p>
            <a:r>
              <a:rPr lang="en-US" dirty="0"/>
              <a:t>Copyright : Words - Rachel Leach, Design - BBC</a:t>
            </a:r>
          </a:p>
        </p:txBody>
      </p:sp>
      <p:sp>
        <p:nvSpPr>
          <p:cNvPr id="4" name="Slide Number Placeholder 3"/>
          <p:cNvSpPr>
            <a:spLocks noGrp="1"/>
          </p:cNvSpPr>
          <p:nvPr>
            <p:ph type="sldNum" sz="quarter" idx="4"/>
          </p:nvPr>
        </p:nvSpPr>
        <p:spPr/>
        <p:txBody>
          <a:bodyPr/>
          <a:lstStyle/>
          <a:p>
            <a:pPr algn="l"/>
            <a:fld id="{FCCA3061-2AE2-5E4F-A955-D3D92C168D6F}" type="slidenum">
              <a:rPr lang="en-US" smtClean="0"/>
              <a:pPr algn="l"/>
              <a:t>12</a:t>
            </a:fld>
            <a:endParaRPr lang="en-US" dirty="0"/>
          </a:p>
        </p:txBody>
      </p:sp>
      <p:sp>
        <p:nvSpPr>
          <p:cNvPr id="5" name="Title 4"/>
          <p:cNvSpPr>
            <a:spLocks noGrp="1"/>
          </p:cNvSpPr>
          <p:nvPr>
            <p:ph type="title"/>
          </p:nvPr>
        </p:nvSpPr>
        <p:spPr/>
        <p:txBody>
          <a:bodyPr>
            <a:normAutofit/>
          </a:bodyPr>
          <a:lstStyle/>
          <a:p>
            <a:pPr algn="ctr"/>
            <a:r>
              <a:rPr lang="en-GB" dirty="0" smtClean="0"/>
              <a:t>Carmen’s signature song</a:t>
            </a:r>
            <a:endParaRPr lang="en-GB" dirty="0"/>
          </a:p>
        </p:txBody>
      </p:sp>
      <p:sp>
        <p:nvSpPr>
          <p:cNvPr id="8" name="Rectangle 3"/>
          <p:cNvSpPr>
            <a:spLocks noChangeArrowheads="1"/>
          </p:cNvSpPr>
          <p:nvPr/>
        </p:nvSpPr>
        <p:spPr bwMode="auto">
          <a:xfrm>
            <a:off x="0" y="10858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pic>
        <p:nvPicPr>
          <p:cNvPr id="11" name="Picture 10" descr="Habanera_000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96857" y="2520662"/>
            <a:ext cx="4350283" cy="900963"/>
          </a:xfrm>
          <a:prstGeom prst="rect">
            <a:avLst/>
          </a:prstGeom>
          <a:noFill/>
          <a:ln>
            <a:noFill/>
          </a:ln>
        </p:spPr>
      </p:pic>
      <p:pic>
        <p:nvPicPr>
          <p:cNvPr id="15" name="Picture 14" descr="hab bp"/>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73632" y="4015163"/>
            <a:ext cx="4369620" cy="989125"/>
          </a:xfrm>
          <a:prstGeom prst="rect">
            <a:avLst/>
          </a:prstGeom>
          <a:noFill/>
          <a:ln>
            <a:noFill/>
          </a:ln>
        </p:spPr>
      </p:pic>
    </p:spTree>
    <p:extLst>
      <p:ext uri="{BB962C8B-B14F-4D97-AF65-F5344CB8AC3E}">
        <p14:creationId xmlns:p14="http://schemas.microsoft.com/office/powerpoint/2010/main" val="35121500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2"/>
          </p:nvPr>
        </p:nvSpPr>
        <p:spPr/>
        <p:txBody>
          <a:bodyPr/>
          <a:lstStyle/>
          <a:p>
            <a:r>
              <a:rPr lang="en-US" dirty="0"/>
              <a:t>LESSON </a:t>
            </a:r>
            <a:r>
              <a:rPr lang="en-US" dirty="0" smtClean="0"/>
              <a:t>2</a:t>
            </a:r>
            <a:endParaRPr lang="en-US" dirty="0"/>
          </a:p>
        </p:txBody>
      </p:sp>
      <p:sp>
        <p:nvSpPr>
          <p:cNvPr id="3" name="Footer Placeholder 2"/>
          <p:cNvSpPr>
            <a:spLocks noGrp="1"/>
          </p:cNvSpPr>
          <p:nvPr>
            <p:ph type="ftr" sz="quarter" idx="3"/>
          </p:nvPr>
        </p:nvSpPr>
        <p:spPr/>
        <p:txBody>
          <a:bodyPr/>
          <a:lstStyle/>
          <a:p>
            <a:r>
              <a:rPr lang="en-US" dirty="0"/>
              <a:t>Copyright : Words - Rachel Leach, Design - BBC</a:t>
            </a:r>
          </a:p>
        </p:txBody>
      </p:sp>
      <p:sp>
        <p:nvSpPr>
          <p:cNvPr id="4" name="Slide Number Placeholder 3"/>
          <p:cNvSpPr>
            <a:spLocks noGrp="1"/>
          </p:cNvSpPr>
          <p:nvPr>
            <p:ph type="sldNum" sz="quarter" idx="4"/>
          </p:nvPr>
        </p:nvSpPr>
        <p:spPr/>
        <p:txBody>
          <a:bodyPr/>
          <a:lstStyle/>
          <a:p>
            <a:pPr algn="l"/>
            <a:fld id="{FCCA3061-2AE2-5E4F-A955-D3D92C168D6F}" type="slidenum">
              <a:rPr lang="en-US" smtClean="0"/>
              <a:pPr algn="l"/>
              <a:t>13</a:t>
            </a:fld>
            <a:endParaRPr lang="en-US" dirty="0"/>
          </a:p>
        </p:txBody>
      </p:sp>
      <p:sp>
        <p:nvSpPr>
          <p:cNvPr id="5" name="Title 4"/>
          <p:cNvSpPr>
            <a:spLocks noGrp="1"/>
          </p:cNvSpPr>
          <p:nvPr>
            <p:ph type="title"/>
          </p:nvPr>
        </p:nvSpPr>
        <p:spPr/>
        <p:txBody>
          <a:bodyPr>
            <a:normAutofit/>
          </a:bodyPr>
          <a:lstStyle/>
          <a:p>
            <a:pPr algn="ctr"/>
            <a:r>
              <a:rPr lang="en-GB" dirty="0" smtClean="0"/>
              <a:t>Let’s try with some instruments!</a:t>
            </a:r>
            <a:endParaRPr lang="en-GB" dirty="0"/>
          </a:p>
        </p:txBody>
      </p:sp>
      <p:pic>
        <p:nvPicPr>
          <p:cNvPr id="10" name="Picture 9" descr="habanera split_000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79928" y="2412836"/>
            <a:ext cx="3399087" cy="1716713"/>
          </a:xfrm>
          <a:prstGeom prst="rect">
            <a:avLst/>
          </a:prstGeom>
          <a:noFill/>
          <a:ln>
            <a:noFill/>
          </a:ln>
        </p:spPr>
      </p:pic>
      <p:pic>
        <p:nvPicPr>
          <p:cNvPr id="11" name="Picture 10" descr="hab notes"/>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13917" y="4719487"/>
            <a:ext cx="4350774" cy="1039925"/>
          </a:xfrm>
          <a:prstGeom prst="rect">
            <a:avLst/>
          </a:prstGeom>
          <a:noFill/>
          <a:ln>
            <a:noFill/>
          </a:ln>
        </p:spPr>
      </p:pic>
      <p:pic>
        <p:nvPicPr>
          <p:cNvPr id="7170" name="Picture 2" descr="C:\Users\tenpib01\AppData\Local\Microsoft\Windows\Temporary Internet Files\Content.IE5\NV2CCM0Z\Cuyahoga_County_Opera_presents_Carmen,_WPA_poster,_1939[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02367" y="2251057"/>
            <a:ext cx="2184804" cy="34591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457529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a:xfrm>
            <a:off x="944563" y="2859338"/>
            <a:ext cx="7023100" cy="1370012"/>
          </a:xfrm>
        </p:spPr>
        <p:txBody>
          <a:bodyPr/>
          <a:lstStyle/>
          <a:p>
            <a:pPr algn="ctr"/>
            <a:r>
              <a:rPr lang="en-GB" sz="4000" dirty="0" smtClean="0"/>
              <a:t>Lesson 3 </a:t>
            </a:r>
          </a:p>
          <a:p>
            <a:pPr algn="ctr"/>
            <a:r>
              <a:rPr lang="en-US" dirty="0"/>
              <a:t>Hot Spanish Sunshine!</a:t>
            </a:r>
            <a:endParaRPr lang="en-GB" dirty="0"/>
          </a:p>
        </p:txBody>
      </p:sp>
      <p:sp>
        <p:nvSpPr>
          <p:cNvPr id="4" name="Text Placeholder 3"/>
          <p:cNvSpPr>
            <a:spLocks noGrp="1"/>
          </p:cNvSpPr>
          <p:nvPr>
            <p:ph type="body" sz="quarter" idx="15"/>
          </p:nvPr>
        </p:nvSpPr>
        <p:spPr/>
        <p:txBody>
          <a:bodyPr/>
          <a:lstStyle/>
          <a:p>
            <a:pPr algn="ctr"/>
            <a:r>
              <a:rPr lang="en-GB" sz="1000" dirty="0" smtClean="0"/>
              <a:t>Copyright Rachel Leach &amp; BBC</a:t>
            </a:r>
            <a:endParaRPr lang="en-GB" sz="1000" dirty="0"/>
          </a:p>
        </p:txBody>
      </p:sp>
    </p:spTree>
    <p:extLst>
      <p:ext uri="{BB962C8B-B14F-4D97-AF65-F5344CB8AC3E}">
        <p14:creationId xmlns:p14="http://schemas.microsoft.com/office/powerpoint/2010/main" val="32013960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2"/>
          </p:nvPr>
        </p:nvSpPr>
        <p:spPr/>
        <p:txBody>
          <a:bodyPr/>
          <a:lstStyle/>
          <a:p>
            <a:r>
              <a:rPr lang="en-US" dirty="0"/>
              <a:t>LESSON 3</a:t>
            </a:r>
          </a:p>
        </p:txBody>
      </p:sp>
      <p:sp>
        <p:nvSpPr>
          <p:cNvPr id="3" name="Footer Placeholder 2"/>
          <p:cNvSpPr>
            <a:spLocks noGrp="1"/>
          </p:cNvSpPr>
          <p:nvPr>
            <p:ph type="ftr" sz="quarter" idx="3"/>
          </p:nvPr>
        </p:nvSpPr>
        <p:spPr/>
        <p:txBody>
          <a:bodyPr/>
          <a:lstStyle/>
          <a:p>
            <a:r>
              <a:rPr lang="en-US" dirty="0"/>
              <a:t>Copyright : Words - Rachel Leach, Design - BBC</a:t>
            </a:r>
          </a:p>
        </p:txBody>
      </p:sp>
      <p:sp>
        <p:nvSpPr>
          <p:cNvPr id="4" name="Slide Number Placeholder 3"/>
          <p:cNvSpPr>
            <a:spLocks noGrp="1"/>
          </p:cNvSpPr>
          <p:nvPr>
            <p:ph type="sldNum" sz="quarter" idx="4"/>
          </p:nvPr>
        </p:nvSpPr>
        <p:spPr/>
        <p:txBody>
          <a:bodyPr/>
          <a:lstStyle/>
          <a:p>
            <a:pPr algn="l"/>
            <a:fld id="{FCCA3061-2AE2-5E4F-A955-D3D92C168D6F}" type="slidenum">
              <a:rPr lang="en-US" smtClean="0"/>
              <a:pPr algn="l"/>
              <a:t>15</a:t>
            </a:fld>
            <a:endParaRPr lang="en-US" dirty="0"/>
          </a:p>
        </p:txBody>
      </p:sp>
      <p:sp>
        <p:nvSpPr>
          <p:cNvPr id="5" name="Title 4"/>
          <p:cNvSpPr>
            <a:spLocks noGrp="1"/>
          </p:cNvSpPr>
          <p:nvPr>
            <p:ph type="title"/>
          </p:nvPr>
        </p:nvSpPr>
        <p:spPr>
          <a:xfrm>
            <a:off x="1307689" y="1228617"/>
            <a:ext cx="6853085" cy="1357267"/>
          </a:xfrm>
        </p:spPr>
        <p:txBody>
          <a:bodyPr>
            <a:noAutofit/>
          </a:bodyPr>
          <a:lstStyle/>
          <a:p>
            <a:pPr lvl="0" algn="ctr"/>
            <a:r>
              <a:rPr lang="en-GB" sz="4000" dirty="0" smtClean="0"/>
              <a:t>Can you clap the rhythm?</a:t>
            </a:r>
            <a:endParaRPr lang="en-GB" sz="4000" dirty="0"/>
          </a:p>
        </p:txBody>
      </p:sp>
      <p:pic>
        <p:nvPicPr>
          <p:cNvPr id="8" name="Picture 7"/>
          <p:cNvPicPr/>
          <p:nvPr/>
        </p:nvPicPr>
        <p:blipFill>
          <a:blip r:embed="rId3" cstate="print">
            <a:extLst>
              <a:ext uri="{28A0092B-C50C-407E-A947-70E740481C1C}">
                <a14:useLocalDpi xmlns:a14="http://schemas.microsoft.com/office/drawing/2010/main" val="0"/>
              </a:ext>
            </a:extLst>
          </a:blip>
          <a:stretch>
            <a:fillRect/>
          </a:stretch>
        </p:blipFill>
        <p:spPr>
          <a:xfrm>
            <a:off x="1071511" y="2882490"/>
            <a:ext cx="7089263" cy="1610852"/>
          </a:xfrm>
          <a:prstGeom prst="rect">
            <a:avLst/>
          </a:prstGeom>
        </p:spPr>
      </p:pic>
    </p:spTree>
    <p:extLst>
      <p:ext uri="{BB962C8B-B14F-4D97-AF65-F5344CB8AC3E}">
        <p14:creationId xmlns:p14="http://schemas.microsoft.com/office/powerpoint/2010/main" val="34125702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dirty="0"/>
              <a:t>LESSON </a:t>
            </a:r>
            <a:r>
              <a:rPr lang="en-US" dirty="0" smtClean="0"/>
              <a:t>3</a:t>
            </a:r>
            <a:endParaRPr lang="en-US" dirty="0"/>
          </a:p>
        </p:txBody>
      </p:sp>
      <p:sp>
        <p:nvSpPr>
          <p:cNvPr id="3" name="Footer Placeholder 2"/>
          <p:cNvSpPr>
            <a:spLocks noGrp="1"/>
          </p:cNvSpPr>
          <p:nvPr>
            <p:ph type="ftr" sz="quarter" idx="11"/>
          </p:nvPr>
        </p:nvSpPr>
        <p:spPr/>
        <p:txBody>
          <a:bodyPr/>
          <a:lstStyle/>
          <a:p>
            <a:r>
              <a:rPr lang="en-US" dirty="0"/>
              <a:t>Copyright : Words - Rachel Leach, Design - BBC</a:t>
            </a:r>
          </a:p>
        </p:txBody>
      </p:sp>
      <p:sp>
        <p:nvSpPr>
          <p:cNvPr id="4" name="Slide Number Placeholder 3"/>
          <p:cNvSpPr>
            <a:spLocks noGrp="1"/>
          </p:cNvSpPr>
          <p:nvPr>
            <p:ph type="sldNum" sz="quarter" idx="12"/>
          </p:nvPr>
        </p:nvSpPr>
        <p:spPr/>
        <p:txBody>
          <a:bodyPr/>
          <a:lstStyle/>
          <a:p>
            <a:pPr algn="l"/>
            <a:fld id="{FCCA3061-2AE2-5E4F-A955-D3D92C168D6F}" type="slidenum">
              <a:rPr lang="en-US" smtClean="0"/>
              <a:pPr algn="l"/>
              <a:t>16</a:t>
            </a:fld>
            <a:endParaRPr lang="en-US" dirty="0"/>
          </a:p>
        </p:txBody>
      </p:sp>
      <p:sp>
        <p:nvSpPr>
          <p:cNvPr id="5" name="Title 4"/>
          <p:cNvSpPr>
            <a:spLocks noGrp="1"/>
          </p:cNvSpPr>
          <p:nvPr>
            <p:ph type="title"/>
          </p:nvPr>
        </p:nvSpPr>
        <p:spPr/>
        <p:txBody>
          <a:bodyPr/>
          <a:lstStyle/>
          <a:p>
            <a:pPr algn="ctr"/>
            <a:r>
              <a:rPr lang="en-GB" dirty="0" smtClean="0"/>
              <a:t>Let’s make the rhythm into a melody</a:t>
            </a:r>
            <a:endParaRPr lang="en-GB" dirty="0"/>
          </a:p>
        </p:txBody>
      </p:sp>
      <p:sp>
        <p:nvSpPr>
          <p:cNvPr id="6" name="Content Placeholder 5"/>
          <p:cNvSpPr>
            <a:spLocks noGrp="1"/>
          </p:cNvSpPr>
          <p:nvPr>
            <p:ph idx="1"/>
          </p:nvPr>
        </p:nvSpPr>
        <p:spPr>
          <a:xfrm>
            <a:off x="965944" y="2166719"/>
            <a:ext cx="5926469" cy="1968237"/>
          </a:xfrm>
        </p:spPr>
        <p:txBody>
          <a:bodyPr>
            <a:normAutofit/>
          </a:bodyPr>
          <a:lstStyle/>
          <a:p>
            <a:pPr marL="457200" lvl="0" indent="-457200">
              <a:buFont typeface="Arial" panose="020B0604020202020204" pitchFamily="34" charset="0"/>
              <a:buChar char="•"/>
            </a:pPr>
            <a:r>
              <a:rPr lang="en-GB" b="0" dirty="0" smtClean="0"/>
              <a:t>Begin </a:t>
            </a:r>
            <a:r>
              <a:rPr lang="en-GB" b="0" dirty="0"/>
              <a:t>by moving downwards</a:t>
            </a:r>
          </a:p>
          <a:p>
            <a:pPr marL="457200" lvl="0" indent="-457200">
              <a:buFont typeface="Arial" panose="020B0604020202020204" pitchFamily="34" charset="0"/>
              <a:buChar char="•"/>
            </a:pPr>
            <a:r>
              <a:rPr lang="en-GB" b="0" dirty="0" smtClean="0"/>
              <a:t>Move </a:t>
            </a:r>
            <a:r>
              <a:rPr lang="en-GB" b="0" dirty="0"/>
              <a:t>to next-door </a:t>
            </a:r>
            <a:r>
              <a:rPr lang="en-GB" b="0" dirty="0" smtClean="0"/>
              <a:t>notes</a:t>
            </a:r>
          </a:p>
          <a:p>
            <a:pPr marL="457200" lvl="0" indent="-457200">
              <a:buFont typeface="Arial" panose="020B0604020202020204" pitchFamily="34" charset="0"/>
              <a:buChar char="•"/>
            </a:pPr>
            <a:r>
              <a:rPr lang="en-GB" b="0" dirty="0"/>
              <a:t>U</a:t>
            </a:r>
            <a:r>
              <a:rPr lang="en-GB" b="0" dirty="0" smtClean="0"/>
              <a:t>ses </a:t>
            </a:r>
            <a:r>
              <a:rPr lang="en-GB" b="0" dirty="0"/>
              <a:t>white notes (C, D, E, F, G, A, B)</a:t>
            </a:r>
          </a:p>
        </p:txBody>
      </p:sp>
      <p:pic>
        <p:nvPicPr>
          <p:cNvPr id="9" name="Picture 8" descr="hot spanish notes"/>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16316" y="4134956"/>
            <a:ext cx="6840868" cy="1518592"/>
          </a:xfrm>
          <a:prstGeom prst="rect">
            <a:avLst/>
          </a:prstGeom>
          <a:noFill/>
          <a:ln>
            <a:noFill/>
          </a:ln>
        </p:spPr>
      </p:pic>
    </p:spTree>
    <p:extLst>
      <p:ext uri="{BB962C8B-B14F-4D97-AF65-F5344CB8AC3E}">
        <p14:creationId xmlns:p14="http://schemas.microsoft.com/office/powerpoint/2010/main" val="337170895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a:xfrm>
            <a:off x="944563" y="2859338"/>
            <a:ext cx="7023100" cy="1370012"/>
          </a:xfrm>
        </p:spPr>
        <p:txBody>
          <a:bodyPr/>
          <a:lstStyle/>
          <a:p>
            <a:pPr algn="ctr"/>
            <a:r>
              <a:rPr lang="en-GB" sz="4000" dirty="0" smtClean="0"/>
              <a:t>Lesson </a:t>
            </a:r>
            <a:r>
              <a:rPr lang="en-GB" sz="4000" dirty="0"/>
              <a:t>4</a:t>
            </a:r>
            <a:endParaRPr lang="en-GB" sz="4000" dirty="0" smtClean="0"/>
          </a:p>
          <a:p>
            <a:pPr algn="ctr"/>
            <a:r>
              <a:rPr lang="en-US" dirty="0"/>
              <a:t>Olé! (or Olay!)</a:t>
            </a:r>
            <a:endParaRPr lang="en-GB" dirty="0"/>
          </a:p>
        </p:txBody>
      </p:sp>
      <p:sp>
        <p:nvSpPr>
          <p:cNvPr id="4" name="Text Placeholder 3"/>
          <p:cNvSpPr>
            <a:spLocks noGrp="1"/>
          </p:cNvSpPr>
          <p:nvPr>
            <p:ph type="body" sz="quarter" idx="15"/>
          </p:nvPr>
        </p:nvSpPr>
        <p:spPr/>
        <p:txBody>
          <a:bodyPr/>
          <a:lstStyle/>
          <a:p>
            <a:pPr algn="ctr"/>
            <a:r>
              <a:rPr lang="en-GB" sz="1000" dirty="0" smtClean="0"/>
              <a:t>Copyright Rachel Leach &amp; BBC</a:t>
            </a:r>
            <a:endParaRPr lang="en-GB" sz="1000" dirty="0"/>
          </a:p>
        </p:txBody>
      </p:sp>
    </p:spTree>
    <p:extLst>
      <p:ext uri="{BB962C8B-B14F-4D97-AF65-F5344CB8AC3E}">
        <p14:creationId xmlns:p14="http://schemas.microsoft.com/office/powerpoint/2010/main" val="17723952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2"/>
          </p:nvPr>
        </p:nvSpPr>
        <p:spPr/>
        <p:txBody>
          <a:bodyPr/>
          <a:lstStyle/>
          <a:p>
            <a:r>
              <a:rPr lang="en-US" dirty="0" smtClean="0"/>
              <a:t>LESSON 4</a:t>
            </a:r>
            <a:endParaRPr lang="en-US" dirty="0"/>
          </a:p>
        </p:txBody>
      </p:sp>
      <p:sp>
        <p:nvSpPr>
          <p:cNvPr id="3" name="Footer Placeholder 2"/>
          <p:cNvSpPr>
            <a:spLocks noGrp="1"/>
          </p:cNvSpPr>
          <p:nvPr>
            <p:ph type="ftr" sz="quarter" idx="3"/>
          </p:nvPr>
        </p:nvSpPr>
        <p:spPr/>
        <p:txBody>
          <a:bodyPr/>
          <a:lstStyle/>
          <a:p>
            <a:r>
              <a:rPr lang="en-US" dirty="0"/>
              <a:t>Copyright : Words - Rachel Leach, Design - BBC</a:t>
            </a:r>
          </a:p>
        </p:txBody>
      </p:sp>
      <p:sp>
        <p:nvSpPr>
          <p:cNvPr id="4" name="Slide Number Placeholder 3"/>
          <p:cNvSpPr>
            <a:spLocks noGrp="1"/>
          </p:cNvSpPr>
          <p:nvPr>
            <p:ph type="sldNum" sz="quarter" idx="4"/>
          </p:nvPr>
        </p:nvSpPr>
        <p:spPr/>
        <p:txBody>
          <a:bodyPr/>
          <a:lstStyle/>
          <a:p>
            <a:pPr algn="l"/>
            <a:fld id="{FCCA3061-2AE2-5E4F-A955-D3D92C168D6F}" type="slidenum">
              <a:rPr lang="en-US" smtClean="0"/>
              <a:pPr algn="l"/>
              <a:t>18</a:t>
            </a:fld>
            <a:endParaRPr lang="en-US" dirty="0"/>
          </a:p>
        </p:txBody>
      </p:sp>
      <p:sp>
        <p:nvSpPr>
          <p:cNvPr id="5" name="Title 4"/>
          <p:cNvSpPr>
            <a:spLocks noGrp="1"/>
          </p:cNvSpPr>
          <p:nvPr>
            <p:ph type="title"/>
          </p:nvPr>
        </p:nvSpPr>
        <p:spPr>
          <a:xfrm>
            <a:off x="1074590" y="1376101"/>
            <a:ext cx="7012582" cy="937442"/>
          </a:xfrm>
        </p:spPr>
        <p:txBody>
          <a:bodyPr>
            <a:noAutofit/>
          </a:bodyPr>
          <a:lstStyle/>
          <a:p>
            <a:pPr algn="ctr"/>
            <a:r>
              <a:rPr lang="en-GB" dirty="0" smtClean="0"/>
              <a:t>Remember ‘Habanera’ and </a:t>
            </a:r>
            <a:br>
              <a:rPr lang="en-GB" dirty="0" smtClean="0"/>
            </a:br>
            <a:r>
              <a:rPr lang="en-GB" dirty="0" smtClean="0"/>
              <a:t>‘Hot Spanish Sunshine’</a:t>
            </a:r>
            <a:endParaRPr lang="en-GB" dirty="0"/>
          </a:p>
        </p:txBody>
      </p:sp>
      <p:pic>
        <p:nvPicPr>
          <p:cNvPr id="8" name="Picture 7" descr="both"/>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33870" y="2783757"/>
            <a:ext cx="6520426" cy="2640780"/>
          </a:xfrm>
          <a:prstGeom prst="rect">
            <a:avLst/>
          </a:prstGeom>
          <a:noFill/>
          <a:ln>
            <a:noFill/>
          </a:ln>
        </p:spPr>
      </p:pic>
    </p:spTree>
    <p:extLst>
      <p:ext uri="{BB962C8B-B14F-4D97-AF65-F5344CB8AC3E}">
        <p14:creationId xmlns:p14="http://schemas.microsoft.com/office/powerpoint/2010/main" val="189803516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2"/>
          </p:nvPr>
        </p:nvSpPr>
        <p:spPr/>
        <p:txBody>
          <a:bodyPr/>
          <a:lstStyle/>
          <a:p>
            <a:r>
              <a:rPr lang="en-US" dirty="0"/>
              <a:t>LESSON 4</a:t>
            </a:r>
          </a:p>
        </p:txBody>
      </p:sp>
      <p:sp>
        <p:nvSpPr>
          <p:cNvPr id="3" name="Footer Placeholder 2"/>
          <p:cNvSpPr>
            <a:spLocks noGrp="1"/>
          </p:cNvSpPr>
          <p:nvPr>
            <p:ph type="ftr" sz="quarter" idx="3"/>
          </p:nvPr>
        </p:nvSpPr>
        <p:spPr/>
        <p:txBody>
          <a:bodyPr/>
          <a:lstStyle/>
          <a:p>
            <a:r>
              <a:rPr lang="en-US" dirty="0"/>
              <a:t>Copyright : Words - Rachel Leach, Design - BBC</a:t>
            </a:r>
          </a:p>
        </p:txBody>
      </p:sp>
      <p:sp>
        <p:nvSpPr>
          <p:cNvPr id="4" name="Slide Number Placeholder 3"/>
          <p:cNvSpPr>
            <a:spLocks noGrp="1"/>
          </p:cNvSpPr>
          <p:nvPr>
            <p:ph type="sldNum" sz="quarter" idx="4"/>
          </p:nvPr>
        </p:nvSpPr>
        <p:spPr/>
        <p:txBody>
          <a:bodyPr/>
          <a:lstStyle/>
          <a:p>
            <a:pPr algn="l"/>
            <a:fld id="{FCCA3061-2AE2-5E4F-A955-D3D92C168D6F}" type="slidenum">
              <a:rPr lang="en-US" smtClean="0"/>
              <a:pPr algn="l"/>
              <a:t>19</a:t>
            </a:fld>
            <a:endParaRPr lang="en-US" dirty="0"/>
          </a:p>
        </p:txBody>
      </p:sp>
      <p:sp>
        <p:nvSpPr>
          <p:cNvPr id="5" name="Title 4"/>
          <p:cNvSpPr>
            <a:spLocks noGrp="1"/>
          </p:cNvSpPr>
          <p:nvPr>
            <p:ph type="title"/>
          </p:nvPr>
        </p:nvSpPr>
        <p:spPr/>
        <p:txBody>
          <a:bodyPr>
            <a:normAutofit/>
          </a:bodyPr>
          <a:lstStyle/>
          <a:p>
            <a:pPr algn="ctr"/>
            <a:r>
              <a:rPr lang="en-GB" sz="4000" dirty="0" smtClean="0"/>
              <a:t>Let’s make it Spanish!</a:t>
            </a:r>
            <a:endParaRPr lang="en-GB" sz="4000" dirty="0"/>
          </a:p>
        </p:txBody>
      </p:sp>
      <p:pic>
        <p:nvPicPr>
          <p:cNvPr id="8" name="Picture 7" descr="its very hot"/>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52019" y="2477726"/>
            <a:ext cx="5144729" cy="1337190"/>
          </a:xfrm>
          <a:prstGeom prst="rect">
            <a:avLst/>
          </a:prstGeom>
          <a:noFill/>
          <a:ln>
            <a:noFill/>
          </a:ln>
        </p:spPr>
      </p:pic>
      <p:pic>
        <p:nvPicPr>
          <p:cNvPr id="8195" name="Picture 3" descr="C:\Users\tenpib01\AppData\Local\Microsoft\Windows\Temporary Internet Files\Content.IE5\9E8I0P9F\Flag_map_of_Greater_Spain[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319" y="3587443"/>
            <a:ext cx="3708786" cy="31807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34217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Lesson outcomes</a:t>
            </a:r>
            <a:endParaRPr lang="en-US" dirty="0"/>
          </a:p>
        </p:txBody>
      </p:sp>
      <p:sp>
        <p:nvSpPr>
          <p:cNvPr id="3" name="Text Placeholder 2"/>
          <p:cNvSpPr>
            <a:spLocks noGrp="1"/>
          </p:cNvSpPr>
          <p:nvPr>
            <p:ph type="body" idx="1"/>
          </p:nvPr>
        </p:nvSpPr>
        <p:spPr/>
        <p:txBody>
          <a:bodyPr>
            <a:normAutofit/>
          </a:bodyPr>
          <a:lstStyle/>
          <a:p>
            <a:pPr lvl="0"/>
            <a:r>
              <a:rPr lang="en-US" sz="2000" b="0" dirty="0" smtClean="0"/>
              <a:t>After this lesson, pupils will be able to: </a:t>
            </a:r>
          </a:p>
          <a:p>
            <a:pPr lvl="0"/>
            <a:r>
              <a:rPr lang="en-GB" sz="2000" b="0" dirty="0"/>
              <a:t>•	listen and reflect on a piece of orchestral music</a:t>
            </a:r>
          </a:p>
          <a:p>
            <a:pPr lvl="0"/>
            <a:r>
              <a:rPr lang="en-GB" sz="2000" b="0" dirty="0"/>
              <a:t>•	invent their own musical motifs and structure them into a </a:t>
            </a:r>
            <a:r>
              <a:rPr lang="en-GB" sz="2000" b="0" dirty="0" smtClean="0"/>
              <a:t>	piece</a:t>
            </a:r>
            <a:endParaRPr lang="en-GB" sz="2000" b="0" dirty="0"/>
          </a:p>
          <a:p>
            <a:pPr lvl="0"/>
            <a:r>
              <a:rPr lang="en-GB" sz="2000" b="0" dirty="0" smtClean="0"/>
              <a:t>•</a:t>
            </a:r>
            <a:r>
              <a:rPr lang="en-GB" sz="2000" b="0" dirty="0"/>
              <a:t>	</a:t>
            </a:r>
            <a:r>
              <a:rPr lang="en-GB" sz="2000" b="0" dirty="0" smtClean="0"/>
              <a:t>invent </a:t>
            </a:r>
            <a:r>
              <a:rPr lang="en-GB" sz="2000" b="0" dirty="0"/>
              <a:t>lyrics for a </a:t>
            </a:r>
            <a:r>
              <a:rPr lang="en-GB" sz="2000" b="0" dirty="0" smtClean="0"/>
              <a:t>song</a:t>
            </a:r>
          </a:p>
          <a:p>
            <a:pPr lvl="0"/>
            <a:r>
              <a:rPr lang="en-GB" sz="2000" b="0" dirty="0"/>
              <a:t>•	perform </a:t>
            </a:r>
            <a:r>
              <a:rPr lang="en-GB" sz="2000" b="0" dirty="0" smtClean="0"/>
              <a:t>as an ensemble</a:t>
            </a:r>
          </a:p>
          <a:p>
            <a:pPr lvl="0"/>
            <a:r>
              <a:rPr lang="en-GB" sz="2000" b="0" dirty="0" smtClean="0"/>
              <a:t>•</a:t>
            </a:r>
            <a:r>
              <a:rPr lang="en-GB" sz="2000" b="0" dirty="0"/>
              <a:t>	learn musical language appropriate to the task</a:t>
            </a:r>
          </a:p>
        </p:txBody>
      </p:sp>
      <p:sp>
        <p:nvSpPr>
          <p:cNvPr id="4" name="Footer Placeholder 3"/>
          <p:cNvSpPr>
            <a:spLocks noGrp="1"/>
          </p:cNvSpPr>
          <p:nvPr>
            <p:ph type="ftr" sz="quarter" idx="11"/>
          </p:nvPr>
        </p:nvSpPr>
        <p:spPr/>
        <p:txBody>
          <a:bodyPr/>
          <a:lstStyle/>
          <a:p>
            <a:r>
              <a:rPr lang="en-US" dirty="0" smtClean="0">
                <a:solidFill>
                  <a:schemeClr val="bg1">
                    <a:lumMod val="75000"/>
                  </a:schemeClr>
                </a:solidFill>
              </a:rPr>
              <a:t>Copyright </a:t>
            </a:r>
            <a:r>
              <a:rPr lang="en-US" dirty="0" smtClean="0"/>
              <a:t>: Words - </a:t>
            </a:r>
            <a:r>
              <a:rPr lang="en-US" dirty="0" smtClean="0">
                <a:solidFill>
                  <a:schemeClr val="bg1">
                    <a:lumMod val="75000"/>
                  </a:schemeClr>
                </a:solidFill>
              </a:rPr>
              <a:t>Rachel Leach, Design - BBC</a:t>
            </a:r>
            <a:endParaRPr lang="en-US" dirty="0">
              <a:solidFill>
                <a:schemeClr val="bg1">
                  <a:lumMod val="75000"/>
                </a:schemeClr>
              </a:solidFill>
            </a:endParaRPr>
          </a:p>
        </p:txBody>
      </p:sp>
      <p:sp>
        <p:nvSpPr>
          <p:cNvPr id="5" name="Slide Number Placeholder 4"/>
          <p:cNvSpPr>
            <a:spLocks noGrp="1"/>
          </p:cNvSpPr>
          <p:nvPr>
            <p:ph type="sldNum" sz="quarter" idx="12"/>
          </p:nvPr>
        </p:nvSpPr>
        <p:spPr/>
        <p:txBody>
          <a:bodyPr/>
          <a:lstStyle/>
          <a:p>
            <a:pPr algn="l"/>
            <a:fld id="{FCCA3061-2AE2-5E4F-A955-D3D92C168D6F}" type="slidenum">
              <a:rPr lang="en-US" smtClean="0"/>
              <a:pPr algn="l"/>
              <a:t>2</a:t>
            </a:fld>
            <a:endParaRPr lang="en-US" dirty="0"/>
          </a:p>
        </p:txBody>
      </p:sp>
      <p:sp>
        <p:nvSpPr>
          <p:cNvPr id="6" name="Date Placeholder 5"/>
          <p:cNvSpPr>
            <a:spLocks noGrp="1"/>
          </p:cNvSpPr>
          <p:nvPr>
            <p:ph type="dt" sz="half" idx="10"/>
          </p:nvPr>
        </p:nvSpPr>
        <p:spPr/>
        <p:txBody>
          <a:bodyPr/>
          <a:lstStyle/>
          <a:p>
            <a:endParaRPr lang="en-US" dirty="0"/>
          </a:p>
        </p:txBody>
      </p:sp>
    </p:spTree>
    <p:extLst>
      <p:ext uri="{BB962C8B-B14F-4D97-AF65-F5344CB8AC3E}">
        <p14:creationId xmlns:p14="http://schemas.microsoft.com/office/powerpoint/2010/main" val="142979170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2"/>
          </p:nvPr>
        </p:nvSpPr>
        <p:spPr/>
        <p:txBody>
          <a:bodyPr/>
          <a:lstStyle/>
          <a:p>
            <a:r>
              <a:rPr lang="en-US" dirty="0"/>
              <a:t>LESSON 4</a:t>
            </a:r>
          </a:p>
        </p:txBody>
      </p:sp>
      <p:sp>
        <p:nvSpPr>
          <p:cNvPr id="3" name="Footer Placeholder 2"/>
          <p:cNvSpPr>
            <a:spLocks noGrp="1"/>
          </p:cNvSpPr>
          <p:nvPr>
            <p:ph type="ftr" sz="quarter" idx="3"/>
          </p:nvPr>
        </p:nvSpPr>
        <p:spPr/>
        <p:txBody>
          <a:bodyPr/>
          <a:lstStyle/>
          <a:p>
            <a:r>
              <a:rPr lang="en-US" dirty="0"/>
              <a:t>Copyright : Words - Rachel Leach, Design - BBC</a:t>
            </a:r>
          </a:p>
        </p:txBody>
      </p:sp>
      <p:sp>
        <p:nvSpPr>
          <p:cNvPr id="4" name="Slide Number Placeholder 3"/>
          <p:cNvSpPr>
            <a:spLocks noGrp="1"/>
          </p:cNvSpPr>
          <p:nvPr>
            <p:ph type="sldNum" sz="quarter" idx="4"/>
          </p:nvPr>
        </p:nvSpPr>
        <p:spPr/>
        <p:txBody>
          <a:bodyPr/>
          <a:lstStyle/>
          <a:p>
            <a:pPr algn="l"/>
            <a:fld id="{FCCA3061-2AE2-5E4F-A955-D3D92C168D6F}" type="slidenum">
              <a:rPr lang="en-US" smtClean="0"/>
              <a:pPr algn="l"/>
              <a:t>20</a:t>
            </a:fld>
            <a:endParaRPr lang="en-US" dirty="0"/>
          </a:p>
        </p:txBody>
      </p:sp>
      <p:sp>
        <p:nvSpPr>
          <p:cNvPr id="5" name="Title 4"/>
          <p:cNvSpPr>
            <a:spLocks noGrp="1"/>
          </p:cNvSpPr>
          <p:nvPr>
            <p:ph type="title"/>
          </p:nvPr>
        </p:nvSpPr>
        <p:spPr/>
        <p:txBody>
          <a:bodyPr>
            <a:normAutofit/>
          </a:bodyPr>
          <a:lstStyle/>
          <a:p>
            <a:pPr algn="ctr"/>
            <a:r>
              <a:rPr lang="en-GB" dirty="0" smtClean="0"/>
              <a:t>Make your own!</a:t>
            </a:r>
            <a:endParaRPr lang="en-GB" dirty="0"/>
          </a:p>
        </p:txBody>
      </p:sp>
      <p:sp>
        <p:nvSpPr>
          <p:cNvPr id="6" name="Content Placeholder 5"/>
          <p:cNvSpPr>
            <a:spLocks noGrp="1"/>
          </p:cNvSpPr>
          <p:nvPr>
            <p:ph idx="1"/>
          </p:nvPr>
        </p:nvSpPr>
        <p:spPr>
          <a:xfrm>
            <a:off x="1074589" y="2231924"/>
            <a:ext cx="7012582" cy="3126657"/>
          </a:xfrm>
        </p:spPr>
        <p:txBody>
          <a:bodyPr>
            <a:normAutofit/>
          </a:bodyPr>
          <a:lstStyle/>
          <a:p>
            <a:pPr lvl="0"/>
            <a:r>
              <a:rPr lang="en-GB" b="0" u="sng" dirty="0" smtClean="0"/>
              <a:t>Include:</a:t>
            </a:r>
          </a:p>
          <a:p>
            <a:pPr marL="457200" lvl="0" indent="-457200">
              <a:buFont typeface="Arial" panose="020B0604020202020204" pitchFamily="34" charset="0"/>
              <a:buChar char="•"/>
            </a:pPr>
            <a:r>
              <a:rPr lang="en-GB" b="0" dirty="0" smtClean="0"/>
              <a:t>8 habaneras</a:t>
            </a:r>
            <a:endParaRPr lang="en-GB" b="0" dirty="0"/>
          </a:p>
          <a:p>
            <a:pPr marL="457200" lvl="0" indent="-457200">
              <a:buFont typeface="Arial" panose="020B0604020202020204" pitchFamily="34" charset="0"/>
              <a:buChar char="•"/>
            </a:pPr>
            <a:r>
              <a:rPr lang="en-GB" b="0" dirty="0"/>
              <a:t>The ‘hot Spanish sunshine’ </a:t>
            </a:r>
            <a:r>
              <a:rPr lang="en-GB" b="0" dirty="0" smtClean="0"/>
              <a:t>tune</a:t>
            </a:r>
            <a:endParaRPr lang="en-GB" b="0" dirty="0"/>
          </a:p>
          <a:p>
            <a:pPr marL="457200" lvl="0" indent="-457200">
              <a:buFont typeface="Arial" panose="020B0604020202020204" pitchFamily="34" charset="0"/>
              <a:buChar char="•"/>
            </a:pPr>
            <a:r>
              <a:rPr lang="en-GB" b="0" dirty="0"/>
              <a:t>One or two moments of percussion </a:t>
            </a:r>
            <a:r>
              <a:rPr lang="en-GB" b="0" dirty="0" smtClean="0"/>
              <a:t>punctuation</a:t>
            </a:r>
          </a:p>
          <a:p>
            <a:pPr marL="457200" lvl="0" indent="-457200">
              <a:buFont typeface="Arial" panose="020B0604020202020204" pitchFamily="34" charset="0"/>
              <a:buChar char="•"/>
            </a:pPr>
            <a:r>
              <a:rPr lang="en-GB" b="0" dirty="0" smtClean="0"/>
              <a:t>A big finish!</a:t>
            </a:r>
            <a:endParaRPr lang="en-GB" b="0" dirty="0"/>
          </a:p>
        </p:txBody>
      </p:sp>
      <p:pic>
        <p:nvPicPr>
          <p:cNvPr id="7" name="Picture 6" descr="olay_000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73673" y="4720297"/>
            <a:ext cx="3315274" cy="1269999"/>
          </a:xfrm>
          <a:prstGeom prst="rect">
            <a:avLst/>
          </a:prstGeom>
          <a:noFill/>
          <a:ln>
            <a:noFill/>
          </a:ln>
        </p:spPr>
      </p:pic>
    </p:spTree>
    <p:extLst>
      <p:ext uri="{BB962C8B-B14F-4D97-AF65-F5344CB8AC3E}">
        <p14:creationId xmlns:p14="http://schemas.microsoft.com/office/powerpoint/2010/main" val="323501219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a:xfrm>
            <a:off x="944563" y="2859338"/>
            <a:ext cx="7023100" cy="1370012"/>
          </a:xfrm>
        </p:spPr>
        <p:txBody>
          <a:bodyPr/>
          <a:lstStyle/>
          <a:p>
            <a:pPr algn="ctr"/>
            <a:r>
              <a:rPr lang="en-GB" sz="4000" dirty="0" smtClean="0"/>
              <a:t>Lesson 5</a:t>
            </a:r>
          </a:p>
          <a:p>
            <a:pPr algn="ctr"/>
            <a:r>
              <a:rPr lang="en-US" dirty="0"/>
              <a:t>Toreador’s Song</a:t>
            </a:r>
            <a:endParaRPr lang="en-GB" dirty="0"/>
          </a:p>
        </p:txBody>
      </p:sp>
      <p:sp>
        <p:nvSpPr>
          <p:cNvPr id="4" name="Text Placeholder 3"/>
          <p:cNvSpPr>
            <a:spLocks noGrp="1"/>
          </p:cNvSpPr>
          <p:nvPr>
            <p:ph type="body" sz="quarter" idx="15"/>
          </p:nvPr>
        </p:nvSpPr>
        <p:spPr/>
        <p:txBody>
          <a:bodyPr/>
          <a:lstStyle/>
          <a:p>
            <a:pPr algn="ctr"/>
            <a:r>
              <a:rPr lang="en-GB" sz="1000" dirty="0" smtClean="0"/>
              <a:t>Copyright Rachel Leach &amp; BBC</a:t>
            </a:r>
            <a:endParaRPr lang="en-GB" sz="1000" dirty="0"/>
          </a:p>
        </p:txBody>
      </p:sp>
    </p:spTree>
    <p:extLst>
      <p:ext uri="{BB962C8B-B14F-4D97-AF65-F5344CB8AC3E}">
        <p14:creationId xmlns:p14="http://schemas.microsoft.com/office/powerpoint/2010/main" val="288423165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p:nvPr/>
        </p:nvPicPr>
        <p:blipFill>
          <a:blip r:embed="rId3" cstate="print">
            <a:extLst>
              <a:ext uri="{28A0092B-C50C-407E-A947-70E740481C1C}">
                <a14:useLocalDpi xmlns:a14="http://schemas.microsoft.com/office/drawing/2010/main" val="0"/>
              </a:ext>
            </a:extLst>
          </a:blip>
          <a:stretch>
            <a:fillRect/>
          </a:stretch>
        </p:blipFill>
        <p:spPr>
          <a:xfrm>
            <a:off x="2310141" y="2638651"/>
            <a:ext cx="4690428" cy="1402408"/>
          </a:xfrm>
          <a:prstGeom prst="rect">
            <a:avLst/>
          </a:prstGeom>
        </p:spPr>
      </p:pic>
      <p:sp>
        <p:nvSpPr>
          <p:cNvPr id="2" name="Date Placeholder 1"/>
          <p:cNvSpPr>
            <a:spLocks noGrp="1"/>
          </p:cNvSpPr>
          <p:nvPr>
            <p:ph type="dt" sz="half" idx="2"/>
          </p:nvPr>
        </p:nvSpPr>
        <p:spPr/>
        <p:txBody>
          <a:bodyPr/>
          <a:lstStyle/>
          <a:p>
            <a:r>
              <a:rPr lang="en-US" dirty="0"/>
              <a:t>LESSON 5</a:t>
            </a:r>
          </a:p>
        </p:txBody>
      </p:sp>
      <p:sp>
        <p:nvSpPr>
          <p:cNvPr id="3" name="Footer Placeholder 2"/>
          <p:cNvSpPr>
            <a:spLocks noGrp="1"/>
          </p:cNvSpPr>
          <p:nvPr>
            <p:ph type="ftr" sz="quarter" idx="3"/>
          </p:nvPr>
        </p:nvSpPr>
        <p:spPr/>
        <p:txBody>
          <a:bodyPr/>
          <a:lstStyle/>
          <a:p>
            <a:r>
              <a:rPr lang="en-US" dirty="0"/>
              <a:t>Copyright : Words - Rachel Leach, Design - BBC</a:t>
            </a:r>
          </a:p>
        </p:txBody>
      </p:sp>
      <p:sp>
        <p:nvSpPr>
          <p:cNvPr id="4" name="Slide Number Placeholder 3"/>
          <p:cNvSpPr>
            <a:spLocks noGrp="1"/>
          </p:cNvSpPr>
          <p:nvPr>
            <p:ph type="sldNum" sz="quarter" idx="4"/>
          </p:nvPr>
        </p:nvSpPr>
        <p:spPr/>
        <p:txBody>
          <a:bodyPr/>
          <a:lstStyle/>
          <a:p>
            <a:pPr algn="l"/>
            <a:fld id="{FCCA3061-2AE2-5E4F-A955-D3D92C168D6F}" type="slidenum">
              <a:rPr lang="en-US" smtClean="0"/>
              <a:pPr algn="l"/>
              <a:t>22</a:t>
            </a:fld>
            <a:endParaRPr lang="en-US" dirty="0"/>
          </a:p>
        </p:txBody>
      </p:sp>
      <p:sp>
        <p:nvSpPr>
          <p:cNvPr id="5" name="Title 4"/>
          <p:cNvSpPr>
            <a:spLocks noGrp="1"/>
          </p:cNvSpPr>
          <p:nvPr>
            <p:ph type="title"/>
          </p:nvPr>
        </p:nvSpPr>
        <p:spPr>
          <a:xfrm>
            <a:off x="2821857" y="4653208"/>
            <a:ext cx="4434349" cy="937442"/>
          </a:xfrm>
        </p:spPr>
        <p:txBody>
          <a:bodyPr>
            <a:normAutofit/>
          </a:bodyPr>
          <a:lstStyle/>
          <a:p>
            <a:pPr algn="ctr"/>
            <a:r>
              <a:rPr lang="en-GB" sz="4000" dirty="0" smtClean="0"/>
              <a:t>…and dance!</a:t>
            </a:r>
            <a:endParaRPr lang="en-GB" sz="4000" dirty="0"/>
          </a:p>
        </p:txBody>
      </p:sp>
      <p:pic>
        <p:nvPicPr>
          <p:cNvPr id="9218" name="Picture 2" descr="C:\Users\tenpib01\AppData\Local\Microsoft\Windows\Temporary Internet Files\Content.IE5\U25HZTMM\salsa[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4289" y="3774859"/>
            <a:ext cx="2239911" cy="2239911"/>
          </a:xfrm>
          <a:prstGeom prst="rect">
            <a:avLst/>
          </a:prstGeom>
          <a:noFill/>
          <a:extLst>
            <a:ext uri="{909E8E84-426E-40DD-AFC4-6F175D3DCCD1}">
              <a14:hiddenFill xmlns:a14="http://schemas.microsoft.com/office/drawing/2010/main">
                <a:solidFill>
                  <a:srgbClr val="FFFFFF"/>
                </a:solidFill>
              </a14:hiddenFill>
            </a:ext>
          </a:extLst>
        </p:spPr>
      </p:pic>
      <p:sp>
        <p:nvSpPr>
          <p:cNvPr id="10" name="Title 4"/>
          <p:cNvSpPr txBox="1">
            <a:spLocks/>
          </p:cNvSpPr>
          <p:nvPr/>
        </p:nvSpPr>
        <p:spPr>
          <a:xfrm>
            <a:off x="1472796" y="1551130"/>
            <a:ext cx="7012582" cy="937442"/>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200" b="1" i="0" kern="1200" baseline="0">
                <a:solidFill>
                  <a:schemeClr val="tx1"/>
                </a:solidFill>
                <a:latin typeface="+mj-lt"/>
                <a:ea typeface="+mj-ea"/>
                <a:cs typeface="+mj-cs"/>
              </a:defRPr>
            </a:lvl1pPr>
          </a:lstStyle>
          <a:p>
            <a:pPr algn="ctr"/>
            <a:r>
              <a:rPr lang="en-GB" sz="4000" smtClean="0"/>
              <a:t>Let’s get to know Escamillo</a:t>
            </a:r>
            <a:endParaRPr lang="en-GB" sz="4000" dirty="0"/>
          </a:p>
        </p:txBody>
      </p:sp>
    </p:spTree>
    <p:extLst>
      <p:ext uri="{BB962C8B-B14F-4D97-AF65-F5344CB8AC3E}">
        <p14:creationId xmlns:p14="http://schemas.microsoft.com/office/powerpoint/2010/main" val="395876364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2"/>
          </p:nvPr>
        </p:nvSpPr>
        <p:spPr/>
        <p:txBody>
          <a:bodyPr/>
          <a:lstStyle/>
          <a:p>
            <a:r>
              <a:rPr lang="en-US" dirty="0"/>
              <a:t>LESSON 5</a:t>
            </a:r>
          </a:p>
        </p:txBody>
      </p:sp>
      <p:sp>
        <p:nvSpPr>
          <p:cNvPr id="3" name="Footer Placeholder 2"/>
          <p:cNvSpPr>
            <a:spLocks noGrp="1"/>
          </p:cNvSpPr>
          <p:nvPr>
            <p:ph type="ftr" sz="quarter" idx="3"/>
          </p:nvPr>
        </p:nvSpPr>
        <p:spPr/>
        <p:txBody>
          <a:bodyPr/>
          <a:lstStyle/>
          <a:p>
            <a:r>
              <a:rPr lang="en-US" dirty="0"/>
              <a:t>Copyright : Words - Rachel Leach, Design - BBC</a:t>
            </a:r>
          </a:p>
        </p:txBody>
      </p:sp>
      <p:sp>
        <p:nvSpPr>
          <p:cNvPr id="4" name="Slide Number Placeholder 3"/>
          <p:cNvSpPr>
            <a:spLocks noGrp="1"/>
          </p:cNvSpPr>
          <p:nvPr>
            <p:ph type="sldNum" sz="quarter" idx="4"/>
          </p:nvPr>
        </p:nvSpPr>
        <p:spPr/>
        <p:txBody>
          <a:bodyPr/>
          <a:lstStyle/>
          <a:p>
            <a:pPr algn="l"/>
            <a:fld id="{FCCA3061-2AE2-5E4F-A955-D3D92C168D6F}" type="slidenum">
              <a:rPr lang="en-US" smtClean="0"/>
              <a:pPr algn="l"/>
              <a:t>23</a:t>
            </a:fld>
            <a:endParaRPr lang="en-US" dirty="0"/>
          </a:p>
        </p:txBody>
      </p:sp>
      <p:sp>
        <p:nvSpPr>
          <p:cNvPr id="10" name="Title 4"/>
          <p:cNvSpPr txBox="1">
            <a:spLocks/>
          </p:cNvSpPr>
          <p:nvPr/>
        </p:nvSpPr>
        <p:spPr>
          <a:xfrm>
            <a:off x="1335144" y="1442975"/>
            <a:ext cx="7012582" cy="937442"/>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200" b="1" i="0" kern="1200" baseline="0">
                <a:solidFill>
                  <a:schemeClr val="tx1"/>
                </a:solidFill>
                <a:latin typeface="+mj-lt"/>
                <a:ea typeface="+mj-ea"/>
                <a:cs typeface="+mj-cs"/>
              </a:defRPr>
            </a:lvl1pPr>
          </a:lstStyle>
          <a:p>
            <a:pPr algn="ctr"/>
            <a:r>
              <a:rPr lang="en-GB" sz="4000" dirty="0" smtClean="0"/>
              <a:t>Let’s get to know </a:t>
            </a:r>
            <a:r>
              <a:rPr lang="en-GB" sz="4000" dirty="0" err="1" smtClean="0"/>
              <a:t>Escamillo</a:t>
            </a:r>
            <a:endParaRPr lang="en-GB" sz="4000" dirty="0"/>
          </a:p>
        </p:txBody>
      </p:sp>
      <p:pic>
        <p:nvPicPr>
          <p:cNvPr id="11" name="Picture 10"/>
          <p:cNvPicPr/>
          <p:nvPr/>
        </p:nvPicPr>
        <p:blipFill>
          <a:blip r:embed="rId3" cstate="print">
            <a:extLst>
              <a:ext uri="{28A0092B-C50C-407E-A947-70E740481C1C}">
                <a14:useLocalDpi xmlns:a14="http://schemas.microsoft.com/office/drawing/2010/main" val="0"/>
              </a:ext>
            </a:extLst>
          </a:blip>
          <a:stretch>
            <a:fillRect/>
          </a:stretch>
        </p:blipFill>
        <p:spPr>
          <a:xfrm>
            <a:off x="1952388" y="2896829"/>
            <a:ext cx="5368208" cy="1626010"/>
          </a:xfrm>
          <a:prstGeom prst="rect">
            <a:avLst/>
          </a:prstGeom>
        </p:spPr>
      </p:pic>
    </p:spTree>
    <p:extLst>
      <p:ext uri="{BB962C8B-B14F-4D97-AF65-F5344CB8AC3E}">
        <p14:creationId xmlns:p14="http://schemas.microsoft.com/office/powerpoint/2010/main" val="338792571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2"/>
          </p:nvPr>
        </p:nvSpPr>
        <p:spPr/>
        <p:txBody>
          <a:bodyPr/>
          <a:lstStyle/>
          <a:p>
            <a:r>
              <a:rPr lang="en-US" dirty="0"/>
              <a:t>LESSON 5</a:t>
            </a:r>
          </a:p>
        </p:txBody>
      </p:sp>
      <p:sp>
        <p:nvSpPr>
          <p:cNvPr id="3" name="Footer Placeholder 2"/>
          <p:cNvSpPr>
            <a:spLocks noGrp="1"/>
          </p:cNvSpPr>
          <p:nvPr>
            <p:ph type="ftr" sz="quarter" idx="3"/>
          </p:nvPr>
        </p:nvSpPr>
        <p:spPr/>
        <p:txBody>
          <a:bodyPr/>
          <a:lstStyle/>
          <a:p>
            <a:r>
              <a:rPr lang="en-US" dirty="0"/>
              <a:t>Copyright : Words - Rachel Leach, Design - BBC</a:t>
            </a:r>
          </a:p>
        </p:txBody>
      </p:sp>
      <p:sp>
        <p:nvSpPr>
          <p:cNvPr id="4" name="Slide Number Placeholder 3"/>
          <p:cNvSpPr>
            <a:spLocks noGrp="1"/>
          </p:cNvSpPr>
          <p:nvPr>
            <p:ph type="sldNum" sz="quarter" idx="4"/>
          </p:nvPr>
        </p:nvSpPr>
        <p:spPr/>
        <p:txBody>
          <a:bodyPr/>
          <a:lstStyle/>
          <a:p>
            <a:pPr algn="l"/>
            <a:fld id="{FCCA3061-2AE2-5E4F-A955-D3D92C168D6F}" type="slidenum">
              <a:rPr lang="en-US" smtClean="0"/>
              <a:pPr algn="l"/>
              <a:t>24</a:t>
            </a:fld>
            <a:endParaRPr lang="en-US" dirty="0"/>
          </a:p>
        </p:txBody>
      </p:sp>
      <p:sp>
        <p:nvSpPr>
          <p:cNvPr id="10" name="Title 4"/>
          <p:cNvSpPr txBox="1">
            <a:spLocks/>
          </p:cNvSpPr>
          <p:nvPr/>
        </p:nvSpPr>
        <p:spPr>
          <a:xfrm>
            <a:off x="1335144" y="1442975"/>
            <a:ext cx="7012582" cy="937442"/>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200" b="1" i="0" kern="1200" baseline="0">
                <a:solidFill>
                  <a:schemeClr val="tx1"/>
                </a:solidFill>
                <a:latin typeface="+mj-lt"/>
                <a:ea typeface="+mj-ea"/>
                <a:cs typeface="+mj-cs"/>
              </a:defRPr>
            </a:lvl1pPr>
          </a:lstStyle>
          <a:p>
            <a:pPr algn="ctr"/>
            <a:r>
              <a:rPr lang="en-GB" sz="4000" dirty="0" smtClean="0"/>
              <a:t>Now let’s put them together</a:t>
            </a:r>
            <a:endParaRPr lang="en-GB" sz="4000" dirty="0"/>
          </a:p>
        </p:txBody>
      </p:sp>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68102" y="2813612"/>
            <a:ext cx="5479128" cy="18075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7757408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2"/>
          </p:nvPr>
        </p:nvSpPr>
        <p:spPr/>
        <p:txBody>
          <a:bodyPr/>
          <a:lstStyle/>
          <a:p>
            <a:r>
              <a:rPr lang="en-US" dirty="0"/>
              <a:t>LESSON 5</a:t>
            </a:r>
          </a:p>
        </p:txBody>
      </p:sp>
      <p:sp>
        <p:nvSpPr>
          <p:cNvPr id="3" name="Footer Placeholder 2"/>
          <p:cNvSpPr>
            <a:spLocks noGrp="1"/>
          </p:cNvSpPr>
          <p:nvPr>
            <p:ph type="ftr" sz="quarter" idx="3"/>
          </p:nvPr>
        </p:nvSpPr>
        <p:spPr/>
        <p:txBody>
          <a:bodyPr/>
          <a:lstStyle/>
          <a:p>
            <a:r>
              <a:rPr lang="en-US" dirty="0"/>
              <a:t>Copyright : Words - Rachel Leach, Design - BBC</a:t>
            </a:r>
          </a:p>
        </p:txBody>
      </p:sp>
      <p:sp>
        <p:nvSpPr>
          <p:cNvPr id="4" name="Slide Number Placeholder 3"/>
          <p:cNvSpPr>
            <a:spLocks noGrp="1"/>
          </p:cNvSpPr>
          <p:nvPr>
            <p:ph type="sldNum" sz="quarter" idx="4"/>
          </p:nvPr>
        </p:nvSpPr>
        <p:spPr/>
        <p:txBody>
          <a:bodyPr/>
          <a:lstStyle/>
          <a:p>
            <a:pPr algn="l"/>
            <a:fld id="{FCCA3061-2AE2-5E4F-A955-D3D92C168D6F}" type="slidenum">
              <a:rPr lang="en-US" smtClean="0"/>
              <a:pPr algn="l"/>
              <a:t>25</a:t>
            </a:fld>
            <a:endParaRPr lang="en-US" dirty="0"/>
          </a:p>
        </p:txBody>
      </p:sp>
      <p:sp>
        <p:nvSpPr>
          <p:cNvPr id="5" name="Title 4"/>
          <p:cNvSpPr>
            <a:spLocks noGrp="1"/>
          </p:cNvSpPr>
          <p:nvPr>
            <p:ph type="title"/>
          </p:nvPr>
        </p:nvSpPr>
        <p:spPr/>
        <p:txBody>
          <a:bodyPr/>
          <a:lstStyle/>
          <a:p>
            <a:pPr algn="ctr"/>
            <a:r>
              <a:rPr lang="en-GB" dirty="0" smtClean="0"/>
              <a:t>Create new words for the melody</a:t>
            </a:r>
            <a:endParaRPr lang="en-GB" dirty="0"/>
          </a:p>
        </p:txBody>
      </p:sp>
      <p:pic>
        <p:nvPicPr>
          <p:cNvPr id="10" name="Picture 9"/>
          <p:cNvPicPr/>
          <p:nvPr/>
        </p:nvPicPr>
        <p:blipFill>
          <a:blip r:embed="rId3" cstate="print">
            <a:extLst>
              <a:ext uri="{28A0092B-C50C-407E-A947-70E740481C1C}">
                <a14:useLocalDpi xmlns:a14="http://schemas.microsoft.com/office/drawing/2010/main" val="0"/>
              </a:ext>
            </a:extLst>
          </a:blip>
          <a:stretch>
            <a:fillRect/>
          </a:stretch>
        </p:blipFill>
        <p:spPr>
          <a:xfrm>
            <a:off x="1271619" y="2390875"/>
            <a:ext cx="6736894" cy="2938207"/>
          </a:xfrm>
          <a:prstGeom prst="rect">
            <a:avLst/>
          </a:prstGeom>
        </p:spPr>
      </p:pic>
    </p:spTree>
    <p:extLst>
      <p:ext uri="{BB962C8B-B14F-4D97-AF65-F5344CB8AC3E}">
        <p14:creationId xmlns:p14="http://schemas.microsoft.com/office/powerpoint/2010/main" val="109632046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2"/>
          </p:nvPr>
        </p:nvSpPr>
        <p:spPr/>
        <p:txBody>
          <a:bodyPr/>
          <a:lstStyle/>
          <a:p>
            <a:r>
              <a:rPr lang="en-US" dirty="0"/>
              <a:t>LESSON 5</a:t>
            </a:r>
          </a:p>
        </p:txBody>
      </p:sp>
      <p:sp>
        <p:nvSpPr>
          <p:cNvPr id="3" name="Footer Placeholder 2"/>
          <p:cNvSpPr>
            <a:spLocks noGrp="1"/>
          </p:cNvSpPr>
          <p:nvPr>
            <p:ph type="ftr" sz="quarter" idx="3"/>
          </p:nvPr>
        </p:nvSpPr>
        <p:spPr/>
        <p:txBody>
          <a:bodyPr/>
          <a:lstStyle/>
          <a:p>
            <a:r>
              <a:rPr lang="en-US" dirty="0"/>
              <a:t>Copyright : Words - Rachel Leach, Design - BBC</a:t>
            </a:r>
          </a:p>
        </p:txBody>
      </p:sp>
      <p:sp>
        <p:nvSpPr>
          <p:cNvPr id="4" name="Slide Number Placeholder 3"/>
          <p:cNvSpPr>
            <a:spLocks noGrp="1"/>
          </p:cNvSpPr>
          <p:nvPr>
            <p:ph type="sldNum" sz="quarter" idx="4"/>
          </p:nvPr>
        </p:nvSpPr>
        <p:spPr/>
        <p:txBody>
          <a:bodyPr/>
          <a:lstStyle/>
          <a:p>
            <a:pPr algn="l"/>
            <a:fld id="{FCCA3061-2AE2-5E4F-A955-D3D92C168D6F}" type="slidenum">
              <a:rPr lang="en-US" smtClean="0"/>
              <a:pPr algn="l"/>
              <a:t>26</a:t>
            </a:fld>
            <a:endParaRPr lang="en-US" dirty="0"/>
          </a:p>
        </p:txBody>
      </p:sp>
      <p:sp>
        <p:nvSpPr>
          <p:cNvPr id="5" name="Title 4"/>
          <p:cNvSpPr>
            <a:spLocks noGrp="1"/>
          </p:cNvSpPr>
          <p:nvPr>
            <p:ph type="title"/>
          </p:nvPr>
        </p:nvSpPr>
        <p:spPr>
          <a:xfrm>
            <a:off x="1074590" y="1366269"/>
            <a:ext cx="7012582" cy="937442"/>
          </a:xfrm>
        </p:spPr>
        <p:txBody>
          <a:bodyPr/>
          <a:lstStyle/>
          <a:p>
            <a:pPr algn="ctr"/>
            <a:r>
              <a:rPr lang="en-GB" dirty="0" smtClean="0"/>
              <a:t>Try it with this melody too</a:t>
            </a:r>
            <a:endParaRPr lang="en-GB" dirty="0"/>
          </a:p>
        </p:txBody>
      </p:sp>
      <p:pic>
        <p:nvPicPr>
          <p:cNvPr id="7" name="Picture 6"/>
          <p:cNvPicPr/>
          <p:nvPr/>
        </p:nvPicPr>
        <p:blipFill>
          <a:blip r:embed="rId3" cstate="print">
            <a:extLst>
              <a:ext uri="{28A0092B-C50C-407E-A947-70E740481C1C}">
                <a14:useLocalDpi xmlns:a14="http://schemas.microsoft.com/office/drawing/2010/main" val="0"/>
              </a:ext>
            </a:extLst>
          </a:blip>
          <a:stretch>
            <a:fillRect/>
          </a:stretch>
        </p:blipFill>
        <p:spPr>
          <a:xfrm>
            <a:off x="1376659" y="2626851"/>
            <a:ext cx="6809280" cy="2446594"/>
          </a:xfrm>
          <a:prstGeom prst="rect">
            <a:avLst/>
          </a:prstGeom>
        </p:spPr>
      </p:pic>
    </p:spTree>
    <p:extLst>
      <p:ext uri="{BB962C8B-B14F-4D97-AF65-F5344CB8AC3E}">
        <p14:creationId xmlns:p14="http://schemas.microsoft.com/office/powerpoint/2010/main" val="233899480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2"/>
          </p:nvPr>
        </p:nvSpPr>
        <p:spPr/>
        <p:txBody>
          <a:bodyPr/>
          <a:lstStyle/>
          <a:p>
            <a:r>
              <a:rPr lang="en-US" dirty="0"/>
              <a:t>LESSON 5</a:t>
            </a:r>
          </a:p>
        </p:txBody>
      </p:sp>
      <p:sp>
        <p:nvSpPr>
          <p:cNvPr id="3" name="Footer Placeholder 2"/>
          <p:cNvSpPr>
            <a:spLocks noGrp="1"/>
          </p:cNvSpPr>
          <p:nvPr>
            <p:ph type="ftr" sz="quarter" idx="3"/>
          </p:nvPr>
        </p:nvSpPr>
        <p:spPr/>
        <p:txBody>
          <a:bodyPr/>
          <a:lstStyle/>
          <a:p>
            <a:r>
              <a:rPr lang="en-US" dirty="0"/>
              <a:t>Copyright : Words - Rachel Leach, Design - BBC</a:t>
            </a:r>
          </a:p>
        </p:txBody>
      </p:sp>
      <p:sp>
        <p:nvSpPr>
          <p:cNvPr id="4" name="Slide Number Placeholder 3"/>
          <p:cNvSpPr>
            <a:spLocks noGrp="1"/>
          </p:cNvSpPr>
          <p:nvPr>
            <p:ph type="sldNum" sz="quarter" idx="4"/>
          </p:nvPr>
        </p:nvSpPr>
        <p:spPr/>
        <p:txBody>
          <a:bodyPr/>
          <a:lstStyle/>
          <a:p>
            <a:pPr algn="l"/>
            <a:fld id="{FCCA3061-2AE2-5E4F-A955-D3D92C168D6F}" type="slidenum">
              <a:rPr lang="en-US" smtClean="0"/>
              <a:pPr algn="l"/>
              <a:t>27</a:t>
            </a:fld>
            <a:endParaRPr lang="en-US" dirty="0"/>
          </a:p>
        </p:txBody>
      </p:sp>
      <p:sp>
        <p:nvSpPr>
          <p:cNvPr id="5" name="Title 4"/>
          <p:cNvSpPr>
            <a:spLocks noGrp="1"/>
          </p:cNvSpPr>
          <p:nvPr>
            <p:ph type="title"/>
          </p:nvPr>
        </p:nvSpPr>
        <p:spPr>
          <a:xfrm>
            <a:off x="1192577" y="1228618"/>
            <a:ext cx="7012582" cy="937442"/>
          </a:xfrm>
        </p:spPr>
        <p:txBody>
          <a:bodyPr/>
          <a:lstStyle/>
          <a:p>
            <a:pPr algn="ctr"/>
            <a:r>
              <a:rPr lang="en-GB" dirty="0" smtClean="0"/>
              <a:t>Put your Toreador piece together</a:t>
            </a:r>
            <a:endParaRPr lang="en-GB" dirty="0"/>
          </a:p>
        </p:txBody>
      </p:sp>
      <p:sp>
        <p:nvSpPr>
          <p:cNvPr id="6" name="Content Placeholder 5"/>
          <p:cNvSpPr>
            <a:spLocks noGrp="1"/>
          </p:cNvSpPr>
          <p:nvPr>
            <p:ph idx="1"/>
          </p:nvPr>
        </p:nvSpPr>
        <p:spPr>
          <a:xfrm>
            <a:off x="1192577" y="2388276"/>
            <a:ext cx="7012582" cy="3737887"/>
          </a:xfrm>
        </p:spPr>
        <p:txBody>
          <a:bodyPr>
            <a:normAutofit/>
          </a:bodyPr>
          <a:lstStyle/>
          <a:p>
            <a:pPr marL="342900" lvl="0" indent="-342900">
              <a:buFont typeface="Arial" panose="020B0604020202020204" pitchFamily="34" charset="0"/>
              <a:buChar char="•"/>
            </a:pPr>
            <a:r>
              <a:rPr lang="en-GB" sz="2400" b="0" dirty="0" smtClean="0"/>
              <a:t>The </a:t>
            </a:r>
            <a:r>
              <a:rPr lang="en-GB" sz="2400" b="0" dirty="0"/>
              <a:t>‘four-one’ rhythm and the ‘I’m the best there is’ rhythm with four dance moves</a:t>
            </a:r>
          </a:p>
          <a:p>
            <a:pPr marL="342900" lvl="0" indent="-342900">
              <a:buFont typeface="Arial" panose="020B0604020202020204" pitchFamily="34" charset="0"/>
              <a:buChar char="•"/>
            </a:pPr>
            <a:r>
              <a:rPr lang="en-GB" sz="2400" b="0" dirty="0" smtClean="0"/>
              <a:t>The ‘</a:t>
            </a:r>
            <a:r>
              <a:rPr lang="en-GB" sz="2400" b="0" dirty="0"/>
              <a:t>chorus’ – sung to the real tune with a pulse</a:t>
            </a:r>
          </a:p>
          <a:p>
            <a:r>
              <a:rPr lang="en-GB" dirty="0"/>
              <a:t> </a:t>
            </a:r>
          </a:p>
          <a:p>
            <a:r>
              <a:rPr lang="en-GB" dirty="0"/>
              <a:t> </a:t>
            </a:r>
          </a:p>
          <a:p>
            <a:endParaRPr lang="en-GB" dirty="0" smtClean="0"/>
          </a:p>
        </p:txBody>
      </p:sp>
      <p:pic>
        <p:nvPicPr>
          <p:cNvPr id="11266" name="Picture 2" descr="C:\Users\tenpib01\AppData\Local\Microsoft\Windows\Temporary Internet Files\Content.IE5\9E8I0P9F\tikigiki-people-silhouette-001[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40511" y="3929615"/>
            <a:ext cx="2490019" cy="22497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976007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a:xfrm>
            <a:off x="944563" y="2859338"/>
            <a:ext cx="7023100" cy="1370012"/>
          </a:xfrm>
        </p:spPr>
        <p:txBody>
          <a:bodyPr/>
          <a:lstStyle/>
          <a:p>
            <a:pPr algn="ctr"/>
            <a:r>
              <a:rPr lang="en-GB" sz="4000" dirty="0" smtClean="0"/>
              <a:t>Lesson </a:t>
            </a:r>
            <a:r>
              <a:rPr lang="en-GB" sz="4000" dirty="0"/>
              <a:t>6</a:t>
            </a:r>
            <a:endParaRPr lang="en-GB" sz="4000" dirty="0" smtClean="0"/>
          </a:p>
          <a:p>
            <a:pPr algn="ctr"/>
            <a:r>
              <a:rPr lang="en-US" dirty="0"/>
              <a:t>Performance time</a:t>
            </a:r>
            <a:endParaRPr lang="en-GB" dirty="0"/>
          </a:p>
        </p:txBody>
      </p:sp>
      <p:sp>
        <p:nvSpPr>
          <p:cNvPr id="4" name="Text Placeholder 3"/>
          <p:cNvSpPr>
            <a:spLocks noGrp="1"/>
          </p:cNvSpPr>
          <p:nvPr>
            <p:ph type="body" sz="quarter" idx="15"/>
          </p:nvPr>
        </p:nvSpPr>
        <p:spPr/>
        <p:txBody>
          <a:bodyPr/>
          <a:lstStyle/>
          <a:p>
            <a:pPr algn="ctr"/>
            <a:r>
              <a:rPr lang="en-GB" sz="1000" dirty="0" smtClean="0"/>
              <a:t>Copyright Rachel Leach &amp; BBC</a:t>
            </a:r>
            <a:endParaRPr lang="en-GB" sz="1000" dirty="0"/>
          </a:p>
        </p:txBody>
      </p:sp>
    </p:spTree>
    <p:extLst>
      <p:ext uri="{BB962C8B-B14F-4D97-AF65-F5344CB8AC3E}">
        <p14:creationId xmlns:p14="http://schemas.microsoft.com/office/powerpoint/2010/main" val="287758980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2"/>
          </p:nvPr>
        </p:nvSpPr>
        <p:spPr/>
        <p:txBody>
          <a:bodyPr/>
          <a:lstStyle/>
          <a:p>
            <a:r>
              <a:rPr lang="en-US" dirty="0"/>
              <a:t>LESSON 6</a:t>
            </a:r>
          </a:p>
        </p:txBody>
      </p:sp>
      <p:sp>
        <p:nvSpPr>
          <p:cNvPr id="3" name="Footer Placeholder 2"/>
          <p:cNvSpPr>
            <a:spLocks noGrp="1"/>
          </p:cNvSpPr>
          <p:nvPr>
            <p:ph type="ftr" sz="quarter" idx="3"/>
          </p:nvPr>
        </p:nvSpPr>
        <p:spPr/>
        <p:txBody>
          <a:bodyPr/>
          <a:lstStyle/>
          <a:p>
            <a:r>
              <a:rPr lang="en-US" dirty="0"/>
              <a:t>Copyright : Words - Rachel Leach, Design - BBC</a:t>
            </a:r>
          </a:p>
        </p:txBody>
      </p:sp>
      <p:sp>
        <p:nvSpPr>
          <p:cNvPr id="4" name="Slide Number Placeholder 3"/>
          <p:cNvSpPr>
            <a:spLocks noGrp="1"/>
          </p:cNvSpPr>
          <p:nvPr>
            <p:ph type="sldNum" sz="quarter" idx="4"/>
          </p:nvPr>
        </p:nvSpPr>
        <p:spPr/>
        <p:txBody>
          <a:bodyPr/>
          <a:lstStyle/>
          <a:p>
            <a:pPr algn="l"/>
            <a:fld id="{FCCA3061-2AE2-5E4F-A955-D3D92C168D6F}" type="slidenum">
              <a:rPr lang="en-US" smtClean="0"/>
              <a:pPr algn="l"/>
              <a:t>29</a:t>
            </a:fld>
            <a:endParaRPr lang="en-US" dirty="0"/>
          </a:p>
        </p:txBody>
      </p:sp>
      <p:sp>
        <p:nvSpPr>
          <p:cNvPr id="5" name="Title 4"/>
          <p:cNvSpPr>
            <a:spLocks noGrp="1"/>
          </p:cNvSpPr>
          <p:nvPr>
            <p:ph type="title"/>
          </p:nvPr>
        </p:nvSpPr>
        <p:spPr>
          <a:xfrm>
            <a:off x="1074590" y="1040820"/>
            <a:ext cx="7012582" cy="937442"/>
          </a:xfrm>
        </p:spPr>
        <p:txBody>
          <a:bodyPr/>
          <a:lstStyle/>
          <a:p>
            <a:pPr algn="ctr"/>
            <a:r>
              <a:rPr lang="en-GB" sz="4400" dirty="0" smtClean="0"/>
              <a:t>Recap</a:t>
            </a:r>
            <a:endParaRPr lang="en-GB" dirty="0"/>
          </a:p>
        </p:txBody>
      </p:sp>
      <p:sp>
        <p:nvSpPr>
          <p:cNvPr id="6" name="Content Placeholder 5"/>
          <p:cNvSpPr>
            <a:spLocks noGrp="1"/>
          </p:cNvSpPr>
          <p:nvPr>
            <p:ph idx="1"/>
          </p:nvPr>
        </p:nvSpPr>
        <p:spPr>
          <a:xfrm>
            <a:off x="1074590" y="2200478"/>
            <a:ext cx="7012582" cy="3737887"/>
          </a:xfrm>
        </p:spPr>
        <p:txBody>
          <a:bodyPr>
            <a:normAutofit/>
          </a:bodyPr>
          <a:lstStyle/>
          <a:p>
            <a:pPr lvl="0"/>
            <a:r>
              <a:rPr lang="en-GB" dirty="0"/>
              <a:t>Carmen’s Habanera made </a:t>
            </a:r>
            <a:r>
              <a:rPr lang="en-GB" dirty="0" smtClean="0"/>
              <a:t>from:</a:t>
            </a:r>
            <a:endParaRPr lang="en-GB" dirty="0"/>
          </a:p>
          <a:p>
            <a:pPr lvl="1"/>
            <a:r>
              <a:rPr lang="en-GB" dirty="0"/>
              <a:t>The habanera rhythm</a:t>
            </a:r>
          </a:p>
          <a:p>
            <a:pPr lvl="1"/>
            <a:r>
              <a:rPr lang="en-GB" dirty="0"/>
              <a:t>The ‘hot Spanish sunshine tune </a:t>
            </a:r>
          </a:p>
          <a:p>
            <a:pPr lvl="1"/>
            <a:r>
              <a:rPr lang="en-GB" dirty="0"/>
              <a:t>The musical punctuation and </a:t>
            </a:r>
            <a:r>
              <a:rPr lang="en-GB" dirty="0" err="1"/>
              <a:t>Olé</a:t>
            </a:r>
            <a:r>
              <a:rPr lang="en-GB" dirty="0"/>
              <a:t>!</a:t>
            </a:r>
          </a:p>
          <a:p>
            <a:r>
              <a:rPr lang="en-GB" sz="1200" dirty="0"/>
              <a:t> </a:t>
            </a:r>
          </a:p>
          <a:p>
            <a:pPr lvl="0"/>
            <a:r>
              <a:rPr lang="en-GB" dirty="0" err="1"/>
              <a:t>Escamillo’s</a:t>
            </a:r>
            <a:r>
              <a:rPr lang="en-GB" dirty="0"/>
              <a:t> Song made </a:t>
            </a:r>
            <a:r>
              <a:rPr lang="en-GB" dirty="0" smtClean="0"/>
              <a:t>from:</a:t>
            </a:r>
            <a:endParaRPr lang="en-GB" dirty="0"/>
          </a:p>
          <a:p>
            <a:pPr lvl="1"/>
            <a:r>
              <a:rPr lang="en-GB" dirty="0"/>
              <a:t>The rhythms and poses</a:t>
            </a:r>
          </a:p>
          <a:p>
            <a:pPr lvl="1"/>
            <a:r>
              <a:rPr lang="en-GB" dirty="0"/>
              <a:t>The sung melody and pulse</a:t>
            </a:r>
          </a:p>
        </p:txBody>
      </p:sp>
      <p:pic>
        <p:nvPicPr>
          <p:cNvPr id="12290" name="Picture 2" descr="C:\Users\tenpib01\AppData\Local\Microsoft\Windows\Temporary Internet Files\Content.IE5\NV2CCM0Z\CarmenGalliCrop[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89991" y="2583935"/>
            <a:ext cx="2080598" cy="28903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19410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Curriculum checklist</a:t>
            </a:r>
          </a:p>
        </p:txBody>
      </p:sp>
      <p:sp>
        <p:nvSpPr>
          <p:cNvPr id="3" name="Text Placeholder 2"/>
          <p:cNvSpPr>
            <a:spLocks noGrp="1"/>
          </p:cNvSpPr>
          <p:nvPr>
            <p:ph type="body" idx="1"/>
          </p:nvPr>
        </p:nvSpPr>
        <p:spPr/>
        <p:txBody>
          <a:bodyPr>
            <a:normAutofit/>
          </a:bodyPr>
          <a:lstStyle/>
          <a:p>
            <a:pPr lvl="0"/>
            <a:r>
              <a:rPr lang="en-US" sz="2000" b="0" dirty="0" smtClean="0"/>
              <a:t>Learners will:</a:t>
            </a:r>
          </a:p>
          <a:p>
            <a:pPr lvl="0"/>
            <a:r>
              <a:rPr lang="en-GB" sz="2000" b="0" dirty="0"/>
              <a:t>•	play and perform in ensemble contexts, using voices and </a:t>
            </a:r>
            <a:r>
              <a:rPr lang="en-GB" sz="2000" b="0" dirty="0" smtClean="0"/>
              <a:t>	playing </a:t>
            </a:r>
            <a:r>
              <a:rPr lang="en-GB" sz="2000" b="0" dirty="0"/>
              <a:t>musical instruments</a:t>
            </a:r>
          </a:p>
          <a:p>
            <a:pPr lvl="0"/>
            <a:r>
              <a:rPr lang="en-GB" sz="2000" b="0" dirty="0"/>
              <a:t>•	improvise and compose music for a range of purposes using </a:t>
            </a:r>
            <a:r>
              <a:rPr lang="en-GB" sz="2000" b="0" dirty="0" smtClean="0"/>
              <a:t>	the </a:t>
            </a:r>
            <a:r>
              <a:rPr lang="en-GB" sz="2000" b="0" dirty="0"/>
              <a:t>interrelated dimensions of music</a:t>
            </a:r>
          </a:p>
          <a:p>
            <a:pPr lvl="0"/>
            <a:r>
              <a:rPr lang="en-GB" sz="2000" b="0" dirty="0"/>
              <a:t>•	listen with attention to detail and recall sounds with </a:t>
            </a:r>
            <a:r>
              <a:rPr lang="en-GB" sz="2000" b="0" dirty="0" smtClean="0"/>
              <a:t>	increasing </a:t>
            </a:r>
            <a:r>
              <a:rPr lang="en-GB" sz="2000" b="0" dirty="0"/>
              <a:t>aural memory</a:t>
            </a:r>
          </a:p>
          <a:p>
            <a:pPr marL="342900" indent="-342900">
              <a:buFont typeface="Wingdings" charset="2"/>
              <a:buChar char="§"/>
            </a:pPr>
            <a:endParaRPr lang="en-US" sz="2000" b="0" dirty="0"/>
          </a:p>
          <a:p>
            <a:endParaRPr lang="en-US" sz="2000" dirty="0"/>
          </a:p>
        </p:txBody>
      </p:sp>
      <p:sp>
        <p:nvSpPr>
          <p:cNvPr id="4" name="Footer Placeholder 3"/>
          <p:cNvSpPr>
            <a:spLocks noGrp="1"/>
          </p:cNvSpPr>
          <p:nvPr>
            <p:ph type="ftr" sz="quarter" idx="11"/>
          </p:nvPr>
        </p:nvSpPr>
        <p:spPr/>
        <p:txBody>
          <a:bodyPr/>
          <a:lstStyle/>
          <a:p>
            <a:r>
              <a:rPr lang="en-US" dirty="0"/>
              <a:t>Copyright : Words - Rachel Leach, Design - BBC</a:t>
            </a:r>
          </a:p>
        </p:txBody>
      </p:sp>
      <p:sp>
        <p:nvSpPr>
          <p:cNvPr id="5" name="Slide Number Placeholder 4"/>
          <p:cNvSpPr>
            <a:spLocks noGrp="1"/>
          </p:cNvSpPr>
          <p:nvPr>
            <p:ph type="sldNum" sz="quarter" idx="12"/>
          </p:nvPr>
        </p:nvSpPr>
        <p:spPr/>
        <p:txBody>
          <a:bodyPr/>
          <a:lstStyle/>
          <a:p>
            <a:pPr algn="l"/>
            <a:fld id="{FCCA3061-2AE2-5E4F-A955-D3D92C168D6F}" type="slidenum">
              <a:rPr lang="en-US" smtClean="0"/>
              <a:pPr algn="l"/>
              <a:t>3</a:t>
            </a:fld>
            <a:endParaRPr lang="en-US" dirty="0"/>
          </a:p>
        </p:txBody>
      </p:sp>
      <p:sp>
        <p:nvSpPr>
          <p:cNvPr id="6" name="Date Placeholder 5"/>
          <p:cNvSpPr>
            <a:spLocks noGrp="1"/>
          </p:cNvSpPr>
          <p:nvPr>
            <p:ph type="dt" sz="half" idx="10"/>
          </p:nvPr>
        </p:nvSpPr>
        <p:spPr/>
        <p:txBody>
          <a:bodyPr/>
          <a:lstStyle/>
          <a:p>
            <a:endParaRPr lang="en-US" dirty="0"/>
          </a:p>
        </p:txBody>
      </p:sp>
    </p:spTree>
    <p:extLst>
      <p:ext uri="{BB962C8B-B14F-4D97-AF65-F5344CB8AC3E}">
        <p14:creationId xmlns:p14="http://schemas.microsoft.com/office/powerpoint/2010/main" val="69522159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2"/>
          </p:nvPr>
        </p:nvSpPr>
        <p:spPr/>
        <p:txBody>
          <a:bodyPr/>
          <a:lstStyle/>
          <a:p>
            <a:r>
              <a:rPr lang="en-US" dirty="0"/>
              <a:t>LESSON 6</a:t>
            </a:r>
          </a:p>
        </p:txBody>
      </p:sp>
      <p:sp>
        <p:nvSpPr>
          <p:cNvPr id="3" name="Footer Placeholder 2"/>
          <p:cNvSpPr>
            <a:spLocks noGrp="1"/>
          </p:cNvSpPr>
          <p:nvPr>
            <p:ph type="ftr" sz="quarter" idx="3"/>
          </p:nvPr>
        </p:nvSpPr>
        <p:spPr/>
        <p:txBody>
          <a:bodyPr/>
          <a:lstStyle/>
          <a:p>
            <a:r>
              <a:rPr lang="en-US" dirty="0"/>
              <a:t>Copyright : Words - Rachel Leach, Design - BBC</a:t>
            </a:r>
          </a:p>
        </p:txBody>
      </p:sp>
      <p:sp>
        <p:nvSpPr>
          <p:cNvPr id="4" name="Slide Number Placeholder 3"/>
          <p:cNvSpPr>
            <a:spLocks noGrp="1"/>
          </p:cNvSpPr>
          <p:nvPr>
            <p:ph type="sldNum" sz="quarter" idx="4"/>
          </p:nvPr>
        </p:nvSpPr>
        <p:spPr/>
        <p:txBody>
          <a:bodyPr/>
          <a:lstStyle/>
          <a:p>
            <a:pPr algn="l"/>
            <a:fld id="{FCCA3061-2AE2-5E4F-A955-D3D92C168D6F}" type="slidenum">
              <a:rPr lang="en-US" smtClean="0"/>
              <a:pPr algn="l"/>
              <a:t>30</a:t>
            </a:fld>
            <a:endParaRPr lang="en-US" dirty="0"/>
          </a:p>
        </p:txBody>
      </p:sp>
      <p:sp>
        <p:nvSpPr>
          <p:cNvPr id="5" name="Title 4"/>
          <p:cNvSpPr>
            <a:spLocks noGrp="1"/>
          </p:cNvSpPr>
          <p:nvPr>
            <p:ph type="title"/>
          </p:nvPr>
        </p:nvSpPr>
        <p:spPr>
          <a:xfrm>
            <a:off x="1214696" y="1376102"/>
            <a:ext cx="7012582" cy="937442"/>
          </a:xfrm>
        </p:spPr>
        <p:txBody>
          <a:bodyPr>
            <a:normAutofit/>
          </a:bodyPr>
          <a:lstStyle/>
          <a:p>
            <a:pPr algn="ctr"/>
            <a:r>
              <a:rPr lang="en-GB" sz="4000" dirty="0" smtClean="0"/>
              <a:t>A sound effect for Jose</a:t>
            </a:r>
            <a:endParaRPr lang="en-GB" sz="4000" dirty="0"/>
          </a:p>
        </p:txBody>
      </p:sp>
      <p:pic>
        <p:nvPicPr>
          <p:cNvPr id="13314" name="Picture 2" descr="C:\Users\tenpib01\AppData\Local\Microsoft\Windows\Temporary Internet Files\Content.IE5\NV2CCM0Z\raseone-soundwave-1[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79639" y="2634821"/>
            <a:ext cx="5820698" cy="31098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677973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2"/>
          </p:nvPr>
        </p:nvSpPr>
        <p:spPr/>
        <p:txBody>
          <a:bodyPr/>
          <a:lstStyle/>
          <a:p>
            <a:r>
              <a:rPr lang="en-US" dirty="0"/>
              <a:t>LESSON 6</a:t>
            </a:r>
          </a:p>
        </p:txBody>
      </p:sp>
      <p:sp>
        <p:nvSpPr>
          <p:cNvPr id="3" name="Footer Placeholder 2"/>
          <p:cNvSpPr>
            <a:spLocks noGrp="1"/>
          </p:cNvSpPr>
          <p:nvPr>
            <p:ph type="ftr" sz="quarter" idx="3"/>
          </p:nvPr>
        </p:nvSpPr>
        <p:spPr/>
        <p:txBody>
          <a:bodyPr/>
          <a:lstStyle/>
          <a:p>
            <a:r>
              <a:rPr lang="en-US" dirty="0"/>
              <a:t>Copyright : Words - Rachel Leach, Design - BBC</a:t>
            </a:r>
          </a:p>
        </p:txBody>
      </p:sp>
      <p:sp>
        <p:nvSpPr>
          <p:cNvPr id="4" name="Slide Number Placeholder 3"/>
          <p:cNvSpPr>
            <a:spLocks noGrp="1"/>
          </p:cNvSpPr>
          <p:nvPr>
            <p:ph type="sldNum" sz="quarter" idx="4"/>
          </p:nvPr>
        </p:nvSpPr>
        <p:spPr/>
        <p:txBody>
          <a:bodyPr/>
          <a:lstStyle/>
          <a:p>
            <a:pPr algn="l"/>
            <a:fld id="{FCCA3061-2AE2-5E4F-A955-D3D92C168D6F}" type="slidenum">
              <a:rPr lang="en-US" smtClean="0"/>
              <a:pPr algn="l"/>
              <a:t>31</a:t>
            </a:fld>
            <a:endParaRPr lang="en-US" dirty="0"/>
          </a:p>
        </p:txBody>
      </p:sp>
      <p:sp>
        <p:nvSpPr>
          <p:cNvPr id="5" name="Title 4"/>
          <p:cNvSpPr>
            <a:spLocks noGrp="1"/>
          </p:cNvSpPr>
          <p:nvPr>
            <p:ph type="title"/>
          </p:nvPr>
        </p:nvSpPr>
        <p:spPr>
          <a:xfrm>
            <a:off x="1214696" y="1376102"/>
            <a:ext cx="7012582" cy="937442"/>
          </a:xfrm>
        </p:spPr>
        <p:txBody>
          <a:bodyPr>
            <a:normAutofit/>
          </a:bodyPr>
          <a:lstStyle/>
          <a:p>
            <a:pPr algn="ctr"/>
            <a:r>
              <a:rPr lang="en-GB" sz="4000" dirty="0" smtClean="0"/>
              <a:t>Let’s perform!</a:t>
            </a:r>
            <a:endParaRPr lang="en-GB" sz="4000" dirty="0"/>
          </a:p>
        </p:txBody>
      </p:sp>
      <p:pic>
        <p:nvPicPr>
          <p:cNvPr id="14338" name="Picture 2" descr="C:\Users\tenpib01\AppData\Local\Microsoft\Windows\Temporary Internet Files\Content.IE5\NV2CCM0Z\teatro_o2[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51354" y="2592335"/>
            <a:ext cx="3805083" cy="33532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162127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2"/>
          </p:nvPr>
        </p:nvSpPr>
        <p:spPr/>
        <p:txBody>
          <a:bodyPr/>
          <a:lstStyle/>
          <a:p>
            <a:endParaRPr lang="en-US" dirty="0"/>
          </a:p>
        </p:txBody>
      </p:sp>
      <p:sp>
        <p:nvSpPr>
          <p:cNvPr id="3" name="Footer Placeholder 2"/>
          <p:cNvSpPr>
            <a:spLocks noGrp="1"/>
          </p:cNvSpPr>
          <p:nvPr>
            <p:ph type="ftr" sz="quarter" idx="3"/>
          </p:nvPr>
        </p:nvSpPr>
        <p:spPr/>
        <p:txBody>
          <a:bodyPr/>
          <a:lstStyle/>
          <a:p>
            <a:r>
              <a:rPr lang="en-US" dirty="0"/>
              <a:t>Copyright : Words - Rachel Leach, Design - BBC</a:t>
            </a:r>
          </a:p>
        </p:txBody>
      </p:sp>
      <p:sp>
        <p:nvSpPr>
          <p:cNvPr id="4" name="Slide Number Placeholder 3"/>
          <p:cNvSpPr>
            <a:spLocks noGrp="1"/>
          </p:cNvSpPr>
          <p:nvPr>
            <p:ph type="sldNum" sz="quarter" idx="4"/>
          </p:nvPr>
        </p:nvSpPr>
        <p:spPr/>
        <p:txBody>
          <a:bodyPr/>
          <a:lstStyle/>
          <a:p>
            <a:pPr algn="l"/>
            <a:fld id="{FCCA3061-2AE2-5E4F-A955-D3D92C168D6F}" type="slidenum">
              <a:rPr lang="en-US" smtClean="0"/>
              <a:pPr algn="l"/>
              <a:t>32</a:t>
            </a:fld>
            <a:endParaRPr lang="en-US" dirty="0"/>
          </a:p>
        </p:txBody>
      </p:sp>
      <p:sp>
        <p:nvSpPr>
          <p:cNvPr id="5" name="Title 4"/>
          <p:cNvSpPr>
            <a:spLocks noGrp="1"/>
          </p:cNvSpPr>
          <p:nvPr>
            <p:ph type="title"/>
          </p:nvPr>
        </p:nvSpPr>
        <p:spPr/>
        <p:txBody>
          <a:bodyPr>
            <a:normAutofit fontScale="90000"/>
          </a:bodyPr>
          <a:lstStyle/>
          <a:p>
            <a:r>
              <a:rPr lang="en-GB" dirty="0" smtClean="0"/>
              <a:t>Taking it further – cross-curricular activities</a:t>
            </a:r>
            <a:endParaRPr lang="en-GB" dirty="0"/>
          </a:p>
        </p:txBody>
      </p:sp>
      <p:sp>
        <p:nvSpPr>
          <p:cNvPr id="6" name="Content Placeholder 5"/>
          <p:cNvSpPr>
            <a:spLocks noGrp="1"/>
          </p:cNvSpPr>
          <p:nvPr>
            <p:ph idx="1"/>
          </p:nvPr>
        </p:nvSpPr>
        <p:spPr>
          <a:xfrm>
            <a:off x="1074589" y="2194594"/>
            <a:ext cx="7007527" cy="4147212"/>
          </a:xfrm>
        </p:spPr>
        <p:txBody>
          <a:bodyPr>
            <a:normAutofit fontScale="92500" lnSpcReduction="20000"/>
          </a:bodyPr>
          <a:lstStyle/>
          <a:p>
            <a:r>
              <a:rPr lang="en-GB" dirty="0">
                <a:ea typeface="Abadi MT Condensed Light"/>
                <a:cs typeface="Abadi MT Condensed Light"/>
              </a:rPr>
              <a:t>LISTENING</a:t>
            </a:r>
            <a:r>
              <a:rPr lang="en-GB" sz="2400" dirty="0">
                <a:ea typeface="Abadi MT Condensed Light"/>
                <a:cs typeface="Abadi MT Condensed Light"/>
              </a:rPr>
              <a:t>:</a:t>
            </a:r>
            <a:r>
              <a:rPr lang="en-GB" sz="2400" b="0" dirty="0">
                <a:ea typeface="Abadi MT Condensed Light"/>
                <a:cs typeface="Abadi MT Condensed Light"/>
              </a:rPr>
              <a:t> The best bits of Bizet’s opera were transformed into two suites, both feature fantastic music and there’s much more to listen </a:t>
            </a:r>
            <a:r>
              <a:rPr lang="en-GB" sz="2400" b="0" dirty="0" smtClean="0">
                <a:ea typeface="Abadi MT Condensed Light"/>
                <a:cs typeface="Abadi MT Condensed Light"/>
              </a:rPr>
              <a:t>to</a:t>
            </a:r>
          </a:p>
          <a:p>
            <a:endParaRPr lang="en-GB" sz="2400" dirty="0"/>
          </a:p>
          <a:p>
            <a:pPr lvl="0">
              <a:spcAft>
                <a:spcPts val="0"/>
              </a:spcAft>
            </a:pPr>
            <a:r>
              <a:rPr lang="en-GB" dirty="0" smtClean="0">
                <a:ea typeface="Abadi MT Condensed Light"/>
                <a:cs typeface="Abadi MT Condensed Light"/>
              </a:rPr>
              <a:t>LITERACY</a:t>
            </a:r>
            <a:r>
              <a:rPr lang="en-GB" sz="2400" dirty="0">
                <a:ea typeface="Abadi MT Condensed Light"/>
                <a:cs typeface="Abadi MT Condensed Light"/>
              </a:rPr>
              <a:t>:</a:t>
            </a:r>
            <a:r>
              <a:rPr lang="en-GB" sz="2400" b="0" dirty="0">
                <a:ea typeface="Abadi MT Condensed Light"/>
                <a:cs typeface="Abadi MT Condensed Light"/>
              </a:rPr>
              <a:t> Write the story as a play, a novel or a newspaper report but </a:t>
            </a:r>
            <a:r>
              <a:rPr lang="en-GB" sz="2400" b="0" dirty="0" smtClean="0">
                <a:ea typeface="Abadi MT Condensed Light"/>
                <a:cs typeface="Abadi MT Condensed Light"/>
              </a:rPr>
              <a:t>come </a:t>
            </a:r>
            <a:r>
              <a:rPr lang="en-GB" sz="2400" b="0" dirty="0">
                <a:ea typeface="Abadi MT Condensed Light"/>
                <a:cs typeface="Abadi MT Condensed Light"/>
              </a:rPr>
              <a:t>up with </a:t>
            </a:r>
            <a:r>
              <a:rPr lang="en-GB" sz="2400" b="0" dirty="0" smtClean="0">
                <a:ea typeface="Abadi MT Condensed Light"/>
                <a:cs typeface="Abadi MT Condensed Light"/>
              </a:rPr>
              <a:t>a different ending</a:t>
            </a:r>
          </a:p>
          <a:p>
            <a:pPr lvl="0">
              <a:spcAft>
                <a:spcPts val="0"/>
              </a:spcAft>
            </a:pPr>
            <a:endParaRPr lang="en-GB" sz="2400" b="0" dirty="0">
              <a:ea typeface="MS Mincho"/>
              <a:cs typeface="Arial"/>
            </a:endParaRPr>
          </a:p>
          <a:p>
            <a:pPr lvl="0"/>
            <a:r>
              <a:rPr lang="en-GB" dirty="0" smtClean="0">
                <a:ea typeface="Abadi MT Condensed Light"/>
                <a:cs typeface="Abadi MT Condensed Light"/>
              </a:rPr>
              <a:t>RESEARCH</a:t>
            </a:r>
            <a:r>
              <a:rPr lang="en-GB" sz="2400" dirty="0" smtClean="0">
                <a:ea typeface="Abadi MT Condensed Light"/>
                <a:cs typeface="Abadi MT Condensed Light"/>
              </a:rPr>
              <a:t>:</a:t>
            </a:r>
            <a:r>
              <a:rPr lang="en-GB" sz="2400" b="0" dirty="0">
                <a:ea typeface="Abadi MT Condensed Light"/>
                <a:cs typeface="Abadi MT Condensed Light"/>
              </a:rPr>
              <a:t> Bizet was hugely inspired by Spain. He read a lot of books about Spain, ate Spanish food and totally immersed himself in all things Spanish. What countries inspire </a:t>
            </a:r>
            <a:r>
              <a:rPr lang="en-GB" sz="2400" b="0" dirty="0" smtClean="0">
                <a:ea typeface="Abadi MT Condensed Light"/>
                <a:cs typeface="Abadi MT Condensed Light"/>
              </a:rPr>
              <a:t>you? </a:t>
            </a:r>
            <a:r>
              <a:rPr lang="en-GB" sz="2400" b="0" dirty="0">
                <a:ea typeface="Abadi MT Condensed Light"/>
                <a:cs typeface="Abadi MT Condensed Light"/>
              </a:rPr>
              <a:t>I</a:t>
            </a:r>
            <a:r>
              <a:rPr lang="en-GB" sz="2400" b="0" dirty="0" smtClean="0">
                <a:ea typeface="Abadi MT Condensed Light"/>
                <a:cs typeface="Abadi MT Condensed Light"/>
              </a:rPr>
              <a:t>mmersed yourself in </a:t>
            </a:r>
            <a:r>
              <a:rPr lang="en-GB" sz="2400" b="0" dirty="0">
                <a:ea typeface="Abadi MT Condensed Light"/>
                <a:cs typeface="Abadi MT Condensed Light"/>
              </a:rPr>
              <a:t>another country via books, music (and the internet!) just like Bizet</a:t>
            </a:r>
            <a:r>
              <a:rPr lang="en-GB" sz="2400" b="0" dirty="0" smtClean="0">
                <a:ea typeface="Abadi MT Condensed Light"/>
                <a:cs typeface="Abadi MT Condensed Light"/>
              </a:rPr>
              <a:t>.</a:t>
            </a:r>
          </a:p>
        </p:txBody>
      </p:sp>
    </p:spTree>
    <p:extLst>
      <p:ext uri="{BB962C8B-B14F-4D97-AF65-F5344CB8AC3E}">
        <p14:creationId xmlns:p14="http://schemas.microsoft.com/office/powerpoint/2010/main" val="24030842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4602" y="910610"/>
            <a:ext cx="7012582" cy="937442"/>
          </a:xfrm>
        </p:spPr>
        <p:txBody>
          <a:bodyPr/>
          <a:lstStyle/>
          <a:p>
            <a:r>
              <a:rPr lang="en-US" dirty="0" smtClean="0"/>
              <a:t>Glossary of music terms</a:t>
            </a:r>
            <a:endParaRPr lang="en-US" dirty="0"/>
          </a:p>
        </p:txBody>
      </p:sp>
      <p:graphicFrame>
        <p:nvGraphicFramePr>
          <p:cNvPr id="4" name="Table Placeholder 3"/>
          <p:cNvGraphicFramePr>
            <a:graphicFrameLocks noGrp="1"/>
          </p:cNvGraphicFramePr>
          <p:nvPr>
            <p:ph type="tbl" sz="quarter" idx="13"/>
            <p:extLst>
              <p:ext uri="{D42A27DB-BD31-4B8C-83A1-F6EECF244321}">
                <p14:modId xmlns:p14="http://schemas.microsoft.com/office/powerpoint/2010/main" val="2721786811"/>
              </p:ext>
            </p:extLst>
          </p:nvPr>
        </p:nvGraphicFramePr>
        <p:xfrm>
          <a:off x="1044602" y="1700979"/>
          <a:ext cx="7354530" cy="3057886"/>
        </p:xfrm>
        <a:graphic>
          <a:graphicData uri="http://schemas.openxmlformats.org/drawingml/2006/table">
            <a:tbl>
              <a:tblPr firstRow="1" bandRow="1">
                <a:tableStyleId>{5C22544A-7EE6-4342-B048-85BDC9FD1C3A}</a:tableStyleId>
              </a:tblPr>
              <a:tblGrid>
                <a:gridCol w="2645099"/>
                <a:gridCol w="4709431"/>
              </a:tblGrid>
              <a:tr h="398058">
                <a:tc>
                  <a:txBody>
                    <a:bodyPr/>
                    <a:lstStyle/>
                    <a:p>
                      <a:r>
                        <a:rPr lang="en-US" dirty="0" smtClean="0"/>
                        <a:t>Term</a:t>
                      </a:r>
                      <a:endParaRPr lang="en-US" dirty="0"/>
                    </a:p>
                  </a:txBody>
                  <a:tcPr/>
                </a:tc>
                <a:tc>
                  <a:txBody>
                    <a:bodyPr/>
                    <a:lstStyle/>
                    <a:p>
                      <a:r>
                        <a:rPr lang="en-US" dirty="0" smtClean="0"/>
                        <a:t>Definition</a:t>
                      </a:r>
                      <a:endParaRPr lang="en-US" dirty="0"/>
                    </a:p>
                  </a:txBody>
                  <a:tcPr/>
                </a:tc>
              </a:tr>
              <a:tr h="398058">
                <a:tc>
                  <a:txBody>
                    <a:bodyPr/>
                    <a:lstStyle/>
                    <a:p>
                      <a:r>
                        <a:rPr lang="en-US" sz="1400" b="1" dirty="0" smtClean="0">
                          <a:effectLst/>
                          <a:latin typeface="+mn-lt"/>
                          <a:ea typeface="MS Mincho"/>
                          <a:cs typeface="Arial"/>
                        </a:rPr>
                        <a:t>Bar</a:t>
                      </a:r>
                      <a:endParaRPr lang="en-US" sz="1400" b="1" dirty="0"/>
                    </a:p>
                  </a:txBody>
                  <a:tcPr/>
                </a:tc>
                <a:tc>
                  <a:txBody>
                    <a:bodyPr/>
                    <a:lstStyle/>
                    <a:p>
                      <a:r>
                        <a:rPr lang="en-GB" sz="1200" dirty="0" smtClean="0">
                          <a:effectLst/>
                          <a:latin typeface="+mn-lt"/>
                          <a:ea typeface="MS Mincho"/>
                          <a:cs typeface="Arial"/>
                        </a:rPr>
                        <a:t>a small fragment of music that is used to help counting</a:t>
                      </a:r>
                      <a:endParaRPr lang="en-US" sz="1200" dirty="0"/>
                    </a:p>
                  </a:txBody>
                  <a:tcPr/>
                </a:tc>
              </a:tr>
              <a:tr h="383757">
                <a:tc>
                  <a:txBody>
                    <a:bodyPr/>
                    <a:lstStyle/>
                    <a:p>
                      <a:r>
                        <a:rPr lang="en-US" sz="1400" b="1" dirty="0" smtClean="0">
                          <a:effectLst/>
                          <a:latin typeface="+mn-lt"/>
                          <a:ea typeface="MS Mincho"/>
                          <a:cs typeface="Arial"/>
                        </a:rPr>
                        <a:t>Habanera</a:t>
                      </a:r>
                      <a:endParaRPr lang="en-US" sz="1400" b="1" dirty="0"/>
                    </a:p>
                  </a:txBody>
                  <a:tcPr/>
                </a:tc>
                <a:tc>
                  <a:txBody>
                    <a:bodyPr/>
                    <a:lstStyle/>
                    <a:p>
                      <a:pPr>
                        <a:spcAft>
                          <a:spcPts val="0"/>
                        </a:spcAft>
                      </a:pPr>
                      <a:r>
                        <a:rPr lang="en-GB" sz="1200" dirty="0" smtClean="0">
                          <a:effectLst/>
                          <a:latin typeface="+mn-lt"/>
                          <a:ea typeface="MS Mincho"/>
                          <a:cs typeface="Arial"/>
                        </a:rPr>
                        <a:t>a dance form originally from Cuba but now thought very Spanish sounding</a:t>
                      </a:r>
                      <a:endParaRPr lang="en-GB" sz="1200" dirty="0">
                        <a:effectLst/>
                        <a:latin typeface="+mn-lt"/>
                        <a:ea typeface="MS Mincho"/>
                        <a:cs typeface="Arial"/>
                      </a:endParaRPr>
                    </a:p>
                  </a:txBody>
                  <a:tcPr/>
                </a:tc>
              </a:tr>
              <a:tr h="398058">
                <a:tc>
                  <a:txBody>
                    <a:bodyPr/>
                    <a:lstStyle/>
                    <a:p>
                      <a:r>
                        <a:rPr lang="en-US" sz="1400" b="1" dirty="0" smtClean="0">
                          <a:effectLst/>
                          <a:latin typeface="+mn-lt"/>
                          <a:ea typeface="MS Mincho"/>
                          <a:cs typeface="Arial"/>
                        </a:rPr>
                        <a:t>Opera</a:t>
                      </a:r>
                      <a:endParaRPr lang="en-US" sz="1400" b="1" dirty="0"/>
                    </a:p>
                  </a:txBody>
                  <a:tcPr/>
                </a:tc>
                <a:tc>
                  <a:txBody>
                    <a:bodyPr/>
                    <a:lstStyle/>
                    <a:p>
                      <a:r>
                        <a:rPr lang="en-GB" sz="1200" dirty="0" smtClean="0">
                          <a:effectLst/>
                          <a:latin typeface="+mn-lt"/>
                          <a:ea typeface="MS Mincho"/>
                          <a:cs typeface="Arial"/>
                        </a:rPr>
                        <a:t>a story told through singing, acting, music and movement </a:t>
                      </a:r>
                      <a:endParaRPr lang="en-US" sz="1200" dirty="0"/>
                    </a:p>
                  </a:txBody>
                  <a:tcPr/>
                </a:tc>
              </a:tr>
              <a:tr h="398058">
                <a:tc>
                  <a:txBody>
                    <a:bodyPr/>
                    <a:lstStyle/>
                    <a:p>
                      <a:r>
                        <a:rPr lang="en-US" sz="1400" b="1" dirty="0" smtClean="0">
                          <a:effectLst/>
                          <a:latin typeface="+mn-lt"/>
                          <a:ea typeface="MS Mincho"/>
                          <a:cs typeface="Arial"/>
                        </a:rPr>
                        <a:t>Pitched percussion</a:t>
                      </a:r>
                      <a:endParaRPr lang="en-US" sz="1400" b="1" dirty="0"/>
                    </a:p>
                  </a:txBody>
                  <a:tcPr/>
                </a:tc>
                <a:tc>
                  <a:txBody>
                    <a:bodyPr/>
                    <a:lstStyle/>
                    <a:p>
                      <a:r>
                        <a:rPr lang="en-US" sz="1200" dirty="0" smtClean="0">
                          <a:effectLst/>
                          <a:latin typeface="+mn-lt"/>
                          <a:ea typeface="MS Mincho"/>
                          <a:cs typeface="Arial"/>
                        </a:rPr>
                        <a:t>percussion instruments that can play different pitches – xylophones, glockenspiels, chime bars etc.</a:t>
                      </a:r>
                      <a:endParaRPr lang="en-US" sz="1200" dirty="0"/>
                    </a:p>
                  </a:txBody>
                  <a:tcPr/>
                </a:tc>
              </a:tr>
              <a:tr h="474656">
                <a:tc>
                  <a:txBody>
                    <a:bodyPr/>
                    <a:lstStyle/>
                    <a:p>
                      <a:r>
                        <a:rPr lang="en-US" sz="1400" b="1" dirty="0" smtClean="0">
                          <a:effectLst/>
                          <a:latin typeface="+mn-lt"/>
                          <a:ea typeface="MS Mincho"/>
                          <a:cs typeface="Arial"/>
                        </a:rPr>
                        <a:t>Tune</a:t>
                      </a:r>
                      <a:endParaRPr lang="en-US" sz="1400" b="1" dirty="0"/>
                    </a:p>
                  </a:txBody>
                  <a:tcPr/>
                </a:tc>
                <a:tc>
                  <a:txBody>
                    <a:bodyPr/>
                    <a:lstStyle/>
                    <a:p>
                      <a:r>
                        <a:rPr lang="en-US" sz="1200" dirty="0" smtClean="0">
                          <a:effectLst/>
                          <a:latin typeface="+mn-lt"/>
                          <a:ea typeface="MS Mincho"/>
                          <a:cs typeface="Arial"/>
                        </a:rPr>
                        <a:t>another word for ‘melody’. A linear line of notes, like a musical sentence</a:t>
                      </a:r>
                      <a:endParaRPr lang="en-US" sz="1200" dirty="0"/>
                    </a:p>
                  </a:txBody>
                  <a:tcPr/>
                </a:tc>
              </a:tr>
              <a:tr h="474656">
                <a:tc>
                  <a:txBody>
                    <a:bodyPr/>
                    <a:lstStyle/>
                    <a:p>
                      <a:r>
                        <a:rPr lang="en-US" sz="1400" b="1" dirty="0" smtClean="0"/>
                        <a:t>Unpitched percussion</a:t>
                      </a:r>
                      <a:endParaRPr lang="en-US" sz="1400" b="1"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effectLst/>
                          <a:latin typeface="+mn-lt"/>
                          <a:ea typeface="MS Mincho"/>
                          <a:cs typeface="Arial"/>
                        </a:rPr>
                        <a:t>percussion instruments that can only make a limited number of sounds – drums, shakers woodblocks, tambourine etc.</a:t>
                      </a:r>
                      <a:endParaRPr lang="en-US" sz="1200" dirty="0"/>
                    </a:p>
                  </a:txBody>
                  <a:tcPr/>
                </a:tc>
              </a:tr>
            </a:tbl>
          </a:graphicData>
        </a:graphic>
      </p:graphicFrame>
      <p:sp>
        <p:nvSpPr>
          <p:cNvPr id="3" name="Footer Placeholder 2"/>
          <p:cNvSpPr>
            <a:spLocks noGrp="1"/>
          </p:cNvSpPr>
          <p:nvPr>
            <p:ph type="ftr" sz="quarter" idx="11"/>
          </p:nvPr>
        </p:nvSpPr>
        <p:spPr/>
        <p:txBody>
          <a:bodyPr/>
          <a:lstStyle/>
          <a:p>
            <a:r>
              <a:rPr lang="en-US" dirty="0"/>
              <a:t>Copyright : Words - Rachel Leach, Design - BBC</a:t>
            </a:r>
          </a:p>
        </p:txBody>
      </p:sp>
      <p:sp>
        <p:nvSpPr>
          <p:cNvPr id="5" name="Slide Number Placeholder 4"/>
          <p:cNvSpPr>
            <a:spLocks noGrp="1"/>
          </p:cNvSpPr>
          <p:nvPr>
            <p:ph type="sldNum" sz="quarter" idx="12"/>
          </p:nvPr>
        </p:nvSpPr>
        <p:spPr/>
        <p:txBody>
          <a:bodyPr/>
          <a:lstStyle/>
          <a:p>
            <a:pPr algn="l"/>
            <a:fld id="{FCCA3061-2AE2-5E4F-A955-D3D92C168D6F}" type="slidenum">
              <a:rPr lang="en-US" smtClean="0"/>
              <a:pPr algn="l"/>
              <a:t>4</a:t>
            </a:fld>
            <a:endParaRPr lang="en-US" dirty="0"/>
          </a:p>
        </p:txBody>
      </p:sp>
      <p:sp>
        <p:nvSpPr>
          <p:cNvPr id="6" name="Date Placeholder 5"/>
          <p:cNvSpPr>
            <a:spLocks noGrp="1"/>
          </p:cNvSpPr>
          <p:nvPr>
            <p:ph type="dt" sz="half" idx="10"/>
          </p:nvPr>
        </p:nvSpPr>
        <p:spPr/>
        <p:txBody>
          <a:bodyPr/>
          <a:lstStyle/>
          <a:p>
            <a:endParaRPr lang="en-US" dirty="0"/>
          </a:p>
        </p:txBody>
      </p:sp>
    </p:spTree>
    <p:extLst>
      <p:ext uri="{BB962C8B-B14F-4D97-AF65-F5344CB8AC3E}">
        <p14:creationId xmlns:p14="http://schemas.microsoft.com/office/powerpoint/2010/main" val="25743108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a:xfrm>
            <a:off x="944563" y="2859338"/>
            <a:ext cx="7023100" cy="1370012"/>
          </a:xfrm>
        </p:spPr>
        <p:txBody>
          <a:bodyPr/>
          <a:lstStyle/>
          <a:p>
            <a:pPr algn="ctr"/>
            <a:r>
              <a:rPr lang="en-GB" sz="4000" dirty="0" smtClean="0"/>
              <a:t>Lesson 1</a:t>
            </a:r>
          </a:p>
          <a:p>
            <a:pPr algn="ctr"/>
            <a:r>
              <a:rPr lang="en-GB" dirty="0" smtClean="0"/>
              <a:t>Watching and </a:t>
            </a:r>
            <a:r>
              <a:rPr lang="en-GB" dirty="0"/>
              <a:t>l</a:t>
            </a:r>
            <a:r>
              <a:rPr lang="en-GB" dirty="0" smtClean="0"/>
              <a:t>istening</a:t>
            </a:r>
            <a:endParaRPr lang="en-GB" dirty="0"/>
          </a:p>
        </p:txBody>
      </p:sp>
      <p:sp>
        <p:nvSpPr>
          <p:cNvPr id="4" name="Text Placeholder 3"/>
          <p:cNvSpPr>
            <a:spLocks noGrp="1"/>
          </p:cNvSpPr>
          <p:nvPr>
            <p:ph type="body" sz="quarter" idx="15"/>
          </p:nvPr>
        </p:nvSpPr>
        <p:spPr/>
        <p:txBody>
          <a:bodyPr/>
          <a:lstStyle/>
          <a:p>
            <a:pPr algn="ctr"/>
            <a:r>
              <a:rPr lang="en-GB" sz="1000" dirty="0" smtClean="0"/>
              <a:t>Copyright Rachel Leach &amp; BBC</a:t>
            </a:r>
            <a:endParaRPr lang="en-GB" sz="1000" dirty="0"/>
          </a:p>
        </p:txBody>
      </p:sp>
    </p:spTree>
    <p:extLst>
      <p:ext uri="{BB962C8B-B14F-4D97-AF65-F5344CB8AC3E}">
        <p14:creationId xmlns:p14="http://schemas.microsoft.com/office/powerpoint/2010/main" val="12192563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dirty="0" smtClean="0"/>
              <a:t>LESSON 1</a:t>
            </a:r>
            <a:endParaRPr lang="en-US" dirty="0"/>
          </a:p>
        </p:txBody>
      </p:sp>
      <p:sp>
        <p:nvSpPr>
          <p:cNvPr id="3" name="Footer Placeholder 2"/>
          <p:cNvSpPr>
            <a:spLocks noGrp="1"/>
          </p:cNvSpPr>
          <p:nvPr>
            <p:ph type="ftr" sz="quarter" idx="11"/>
          </p:nvPr>
        </p:nvSpPr>
        <p:spPr/>
        <p:txBody>
          <a:bodyPr/>
          <a:lstStyle/>
          <a:p>
            <a:r>
              <a:rPr lang="en-US" dirty="0"/>
              <a:t>Copyright : Words - Rachel Leach, Design - </a:t>
            </a:r>
            <a:r>
              <a:rPr lang="en-US" dirty="0" smtClean="0"/>
              <a:t>BBC</a:t>
            </a:r>
            <a:endParaRPr lang="en-US" dirty="0"/>
          </a:p>
        </p:txBody>
      </p:sp>
      <p:sp>
        <p:nvSpPr>
          <p:cNvPr id="4" name="Slide Number Placeholder 3"/>
          <p:cNvSpPr>
            <a:spLocks noGrp="1"/>
          </p:cNvSpPr>
          <p:nvPr>
            <p:ph type="sldNum" sz="quarter" idx="12"/>
          </p:nvPr>
        </p:nvSpPr>
        <p:spPr/>
        <p:txBody>
          <a:bodyPr/>
          <a:lstStyle/>
          <a:p>
            <a:pPr algn="l"/>
            <a:fld id="{FCCA3061-2AE2-5E4F-A955-D3D92C168D6F}" type="slidenum">
              <a:rPr lang="en-US" smtClean="0"/>
              <a:pPr algn="l"/>
              <a:t>6</a:t>
            </a:fld>
            <a:endParaRPr lang="en-US" dirty="0"/>
          </a:p>
        </p:txBody>
      </p:sp>
      <p:sp>
        <p:nvSpPr>
          <p:cNvPr id="5" name="Title 4"/>
          <p:cNvSpPr>
            <a:spLocks noGrp="1"/>
          </p:cNvSpPr>
          <p:nvPr>
            <p:ph type="title"/>
          </p:nvPr>
        </p:nvSpPr>
        <p:spPr/>
        <p:txBody>
          <a:bodyPr/>
          <a:lstStyle/>
          <a:p>
            <a:r>
              <a:rPr lang="en-GB" dirty="0" smtClean="0"/>
              <a:t>Background – the composer</a:t>
            </a:r>
            <a:endParaRPr lang="en-GB" dirty="0"/>
          </a:p>
        </p:txBody>
      </p:sp>
      <p:sp>
        <p:nvSpPr>
          <p:cNvPr id="6" name="Content Placeholder 5"/>
          <p:cNvSpPr>
            <a:spLocks noGrp="1"/>
          </p:cNvSpPr>
          <p:nvPr>
            <p:ph idx="1"/>
          </p:nvPr>
        </p:nvSpPr>
        <p:spPr>
          <a:xfrm>
            <a:off x="4577923" y="2056572"/>
            <a:ext cx="3897483" cy="3478990"/>
          </a:xfrm>
        </p:spPr>
        <p:txBody>
          <a:bodyPr>
            <a:normAutofit fontScale="77500" lnSpcReduction="20000"/>
          </a:bodyPr>
          <a:lstStyle/>
          <a:p>
            <a:r>
              <a:rPr lang="en-US" sz="3100" dirty="0">
                <a:ea typeface="MS Mincho"/>
                <a:cs typeface="Arial"/>
              </a:rPr>
              <a:t>Georges Bizet (1838 - 1875</a:t>
            </a:r>
            <a:r>
              <a:rPr lang="en-US" sz="3100" dirty="0" smtClean="0">
                <a:ea typeface="MS Mincho"/>
                <a:cs typeface="Arial"/>
              </a:rPr>
              <a:t>)</a:t>
            </a:r>
          </a:p>
          <a:p>
            <a:endParaRPr lang="en-US" sz="1500" dirty="0" smtClean="0">
              <a:ea typeface="MS Mincho"/>
              <a:cs typeface="Arial"/>
            </a:endParaRPr>
          </a:p>
          <a:p>
            <a:pPr marL="457200" lvl="0" indent="-457200" fontAlgn="base">
              <a:buFont typeface="Arial" panose="020B0604020202020204" pitchFamily="34" charset="0"/>
              <a:buChar char="•"/>
            </a:pPr>
            <a:r>
              <a:rPr lang="en-GB" b="0" dirty="0" smtClean="0"/>
              <a:t>French </a:t>
            </a:r>
            <a:r>
              <a:rPr lang="en-GB" b="0" dirty="0"/>
              <a:t>composer</a:t>
            </a:r>
          </a:p>
          <a:p>
            <a:pPr marL="457200" lvl="0" indent="-457200" fontAlgn="base">
              <a:buFont typeface="Arial" panose="020B0604020202020204" pitchFamily="34" charset="0"/>
              <a:buChar char="•"/>
            </a:pPr>
            <a:r>
              <a:rPr lang="en-GB" b="0" dirty="0" smtClean="0"/>
              <a:t>Extremely </a:t>
            </a:r>
            <a:r>
              <a:rPr lang="en-GB" b="0" dirty="0"/>
              <a:t>popular now but struggled to find fame during his short lifetime</a:t>
            </a:r>
          </a:p>
          <a:p>
            <a:pPr marL="457200" lvl="0" indent="-457200" fontAlgn="base">
              <a:buFont typeface="Arial" panose="020B0604020202020204" pitchFamily="34" charset="0"/>
              <a:buChar char="•"/>
            </a:pPr>
            <a:r>
              <a:rPr lang="en-GB" b="0" dirty="0" smtClean="0"/>
              <a:t>Most </a:t>
            </a:r>
            <a:r>
              <a:rPr lang="en-GB" b="0" dirty="0"/>
              <a:t>famous for the opera Carmen which contains some of the best Spanish sounding music ever written and some of the most famous melodies ever</a:t>
            </a:r>
          </a:p>
          <a:p>
            <a:endParaRPr lang="en-GB" dirty="0"/>
          </a:p>
        </p:txBody>
      </p:sp>
      <p:pic>
        <p:nvPicPr>
          <p:cNvPr id="1026" name="Picture 2" descr="Image result for georges bizet"/>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rcRect t="6812" b="6812"/>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891008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dirty="0"/>
              <a:t>LESSON </a:t>
            </a:r>
            <a:r>
              <a:rPr lang="en-US" dirty="0" smtClean="0"/>
              <a:t>1</a:t>
            </a:r>
            <a:endParaRPr lang="en-US" dirty="0"/>
          </a:p>
        </p:txBody>
      </p:sp>
      <p:sp>
        <p:nvSpPr>
          <p:cNvPr id="3" name="Footer Placeholder 2"/>
          <p:cNvSpPr>
            <a:spLocks noGrp="1"/>
          </p:cNvSpPr>
          <p:nvPr>
            <p:ph type="ftr" sz="quarter" idx="11"/>
          </p:nvPr>
        </p:nvSpPr>
        <p:spPr/>
        <p:txBody>
          <a:bodyPr/>
          <a:lstStyle/>
          <a:p>
            <a:r>
              <a:rPr lang="en-US" dirty="0"/>
              <a:t>Copyright : Words - Rachel Leach, Design - BBC</a:t>
            </a:r>
          </a:p>
        </p:txBody>
      </p:sp>
      <p:sp>
        <p:nvSpPr>
          <p:cNvPr id="4" name="Slide Number Placeholder 3"/>
          <p:cNvSpPr>
            <a:spLocks noGrp="1"/>
          </p:cNvSpPr>
          <p:nvPr>
            <p:ph type="sldNum" sz="quarter" idx="12"/>
          </p:nvPr>
        </p:nvSpPr>
        <p:spPr/>
        <p:txBody>
          <a:bodyPr/>
          <a:lstStyle/>
          <a:p>
            <a:pPr algn="l"/>
            <a:fld id="{FCCA3061-2AE2-5E4F-A955-D3D92C168D6F}" type="slidenum">
              <a:rPr lang="en-US" smtClean="0"/>
              <a:pPr algn="l"/>
              <a:t>7</a:t>
            </a:fld>
            <a:endParaRPr lang="en-US" dirty="0"/>
          </a:p>
        </p:txBody>
      </p:sp>
      <p:sp>
        <p:nvSpPr>
          <p:cNvPr id="5" name="Title 4"/>
          <p:cNvSpPr>
            <a:spLocks noGrp="1"/>
          </p:cNvSpPr>
          <p:nvPr>
            <p:ph type="title"/>
          </p:nvPr>
        </p:nvSpPr>
        <p:spPr/>
        <p:txBody>
          <a:bodyPr/>
          <a:lstStyle/>
          <a:p>
            <a:r>
              <a:rPr lang="en-GB" dirty="0" smtClean="0"/>
              <a:t>Background – the music</a:t>
            </a:r>
            <a:endParaRPr lang="en-GB" dirty="0"/>
          </a:p>
        </p:txBody>
      </p:sp>
      <p:sp>
        <p:nvSpPr>
          <p:cNvPr id="6" name="Content Placeholder 5"/>
          <p:cNvSpPr>
            <a:spLocks noGrp="1"/>
          </p:cNvSpPr>
          <p:nvPr>
            <p:ph idx="1"/>
          </p:nvPr>
        </p:nvSpPr>
        <p:spPr>
          <a:xfrm>
            <a:off x="835742" y="2056572"/>
            <a:ext cx="3688120" cy="4069592"/>
          </a:xfrm>
        </p:spPr>
        <p:txBody>
          <a:bodyPr>
            <a:normAutofit fontScale="77500" lnSpcReduction="20000"/>
          </a:bodyPr>
          <a:lstStyle/>
          <a:p>
            <a:r>
              <a:rPr lang="en-GB" dirty="0"/>
              <a:t>‘Habanera’ and ‘Toreador Song’ from Carmen</a:t>
            </a:r>
            <a:endParaRPr lang="en-US" dirty="0" smtClean="0"/>
          </a:p>
          <a:p>
            <a:pPr lvl="2" fontAlgn="base"/>
            <a:endParaRPr lang="en-US" sz="1300" dirty="0" smtClean="0"/>
          </a:p>
          <a:p>
            <a:pPr lvl="2" fontAlgn="base"/>
            <a:r>
              <a:rPr lang="en-GB" dirty="0" smtClean="0"/>
              <a:t>Carmen </a:t>
            </a:r>
            <a:r>
              <a:rPr lang="en-GB" dirty="0"/>
              <a:t>is an opera from 1875</a:t>
            </a:r>
          </a:p>
          <a:p>
            <a:pPr lvl="2" fontAlgn="base"/>
            <a:r>
              <a:rPr lang="en-GB" dirty="0" smtClean="0"/>
              <a:t>It </a:t>
            </a:r>
            <a:r>
              <a:rPr lang="en-GB" dirty="0"/>
              <a:t>tells the story of a young factory worker called Carmen, her boyfriend Don Jose and a famous bullfighter called </a:t>
            </a:r>
            <a:r>
              <a:rPr lang="en-GB" dirty="0" err="1"/>
              <a:t>Escamillo</a:t>
            </a:r>
            <a:endParaRPr lang="en-GB" dirty="0"/>
          </a:p>
          <a:p>
            <a:pPr lvl="2" fontAlgn="base"/>
            <a:r>
              <a:rPr lang="en-GB" dirty="0" smtClean="0"/>
              <a:t>Habanera </a:t>
            </a:r>
            <a:r>
              <a:rPr lang="en-GB" dirty="0"/>
              <a:t>is the first song Carmen sings. The music perfectly describes her character</a:t>
            </a:r>
          </a:p>
          <a:p>
            <a:pPr lvl="2" fontAlgn="base"/>
            <a:r>
              <a:rPr lang="en-GB" dirty="0" smtClean="0"/>
              <a:t>Toreador </a:t>
            </a:r>
            <a:r>
              <a:rPr lang="en-GB" dirty="0"/>
              <a:t>Song is the first song Escamillo sings, it shows </a:t>
            </a:r>
            <a:r>
              <a:rPr lang="en-GB" dirty="0" smtClean="0"/>
              <a:t>off </a:t>
            </a:r>
            <a:r>
              <a:rPr lang="en-GB" dirty="0"/>
              <a:t>his swagger and confidence</a:t>
            </a:r>
          </a:p>
          <a:p>
            <a:endParaRPr lang="en-GB" dirty="0"/>
          </a:p>
        </p:txBody>
      </p:sp>
      <p:sp>
        <p:nvSpPr>
          <p:cNvPr id="9" name="AutoShape 2" descr="Image result for georges bizet carme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0" name="AutoShape 4" descr="Image result for georges bizet carmen"/>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2053"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52246" y="2145060"/>
            <a:ext cx="2538258" cy="38771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0859463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dirty="0"/>
              <a:t>LESSON </a:t>
            </a:r>
            <a:r>
              <a:rPr lang="en-US" dirty="0" smtClean="0"/>
              <a:t>1</a:t>
            </a:r>
            <a:endParaRPr lang="en-US" dirty="0"/>
          </a:p>
        </p:txBody>
      </p:sp>
      <p:sp>
        <p:nvSpPr>
          <p:cNvPr id="3" name="Footer Placeholder 2"/>
          <p:cNvSpPr>
            <a:spLocks noGrp="1"/>
          </p:cNvSpPr>
          <p:nvPr>
            <p:ph type="ftr" sz="quarter" idx="11"/>
          </p:nvPr>
        </p:nvSpPr>
        <p:spPr/>
        <p:txBody>
          <a:bodyPr/>
          <a:lstStyle/>
          <a:p>
            <a:r>
              <a:rPr lang="en-US" dirty="0"/>
              <a:t>Copyright : Words - Rachel Leach, Design - BBC</a:t>
            </a:r>
          </a:p>
        </p:txBody>
      </p:sp>
      <p:sp>
        <p:nvSpPr>
          <p:cNvPr id="4" name="Slide Number Placeholder 3"/>
          <p:cNvSpPr>
            <a:spLocks noGrp="1"/>
          </p:cNvSpPr>
          <p:nvPr>
            <p:ph type="sldNum" sz="quarter" idx="12"/>
          </p:nvPr>
        </p:nvSpPr>
        <p:spPr/>
        <p:txBody>
          <a:bodyPr/>
          <a:lstStyle/>
          <a:p>
            <a:pPr algn="l"/>
            <a:fld id="{FCCA3061-2AE2-5E4F-A955-D3D92C168D6F}" type="slidenum">
              <a:rPr lang="en-US" smtClean="0"/>
              <a:pPr algn="l"/>
              <a:t>8</a:t>
            </a:fld>
            <a:endParaRPr lang="en-US" dirty="0"/>
          </a:p>
        </p:txBody>
      </p:sp>
      <p:sp>
        <p:nvSpPr>
          <p:cNvPr id="5" name="Title 4"/>
          <p:cNvSpPr>
            <a:spLocks noGrp="1"/>
          </p:cNvSpPr>
          <p:nvPr>
            <p:ph type="title"/>
          </p:nvPr>
        </p:nvSpPr>
        <p:spPr>
          <a:xfrm>
            <a:off x="1044602" y="1127798"/>
            <a:ext cx="7096508" cy="843478"/>
          </a:xfrm>
        </p:spPr>
        <p:txBody>
          <a:bodyPr>
            <a:normAutofit fontScale="90000"/>
          </a:bodyPr>
          <a:lstStyle/>
          <a:p>
            <a:pPr algn="ctr"/>
            <a:r>
              <a:rPr lang="en-GB" dirty="0"/>
              <a:t>W</a:t>
            </a:r>
            <a:r>
              <a:rPr lang="en-GB" dirty="0" smtClean="0"/>
              <a:t>atch </a:t>
            </a:r>
            <a:r>
              <a:rPr lang="en-GB" dirty="0"/>
              <a:t>the </a:t>
            </a:r>
            <a:r>
              <a:rPr lang="en-GB" dirty="0" smtClean="0"/>
              <a:t>orchestral performance - Habanera</a:t>
            </a:r>
            <a:endParaRPr lang="en-GB" dirty="0"/>
          </a:p>
        </p:txBody>
      </p:sp>
      <p:sp>
        <p:nvSpPr>
          <p:cNvPr id="6" name="Content Placeholder 5"/>
          <p:cNvSpPr>
            <a:spLocks noGrp="1"/>
          </p:cNvSpPr>
          <p:nvPr>
            <p:ph idx="1"/>
          </p:nvPr>
        </p:nvSpPr>
        <p:spPr>
          <a:xfrm>
            <a:off x="1044602" y="5405954"/>
            <a:ext cx="7012582" cy="828361"/>
          </a:xfrm>
        </p:spPr>
        <p:txBody>
          <a:bodyPr>
            <a:normAutofit fontScale="92500"/>
          </a:bodyPr>
          <a:lstStyle/>
          <a:p>
            <a:pPr algn="ctr"/>
            <a:r>
              <a:rPr lang="en-GB" u="sng" dirty="0">
                <a:hlinkClick r:id="rId3"/>
              </a:rPr>
              <a:t>https://www.bbc.co.uk/programmes/p03c0yv8</a:t>
            </a:r>
            <a:endParaRPr lang="en-GB" dirty="0"/>
          </a:p>
        </p:txBody>
      </p:sp>
      <p:pic>
        <p:nvPicPr>
          <p:cNvPr id="3074" name="Picture 2"/>
          <p:cNvPicPr>
            <a:picLocks noGrp="1" noChangeAspect="1" noChangeArrowheads="1"/>
          </p:cNvPicPr>
          <p:nvPr>
            <p:ph type="pic" sz="quarter" idx="13"/>
          </p:nvPr>
        </p:nvPicPr>
        <p:blipFill rotWithShape="1">
          <a:blip r:embed="rId4">
            <a:extLst>
              <a:ext uri="{28A0092B-C50C-407E-A947-70E740481C1C}">
                <a14:useLocalDpi xmlns:a14="http://schemas.microsoft.com/office/drawing/2010/main" val="0"/>
              </a:ext>
            </a:extLst>
          </a:blip>
          <a:srcRect l="20719" t="37338" r="21650" b="22769"/>
          <a:stretch/>
        </p:blipFill>
        <p:spPr bwMode="auto">
          <a:xfrm>
            <a:off x="1164771" y="2236839"/>
            <a:ext cx="6892413" cy="28676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2255779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dirty="0"/>
              <a:t>LESSON </a:t>
            </a:r>
            <a:r>
              <a:rPr lang="en-US" dirty="0" smtClean="0"/>
              <a:t>1</a:t>
            </a:r>
            <a:endParaRPr lang="en-US" dirty="0"/>
          </a:p>
        </p:txBody>
      </p:sp>
      <p:sp>
        <p:nvSpPr>
          <p:cNvPr id="3" name="Footer Placeholder 2"/>
          <p:cNvSpPr>
            <a:spLocks noGrp="1"/>
          </p:cNvSpPr>
          <p:nvPr>
            <p:ph type="ftr" sz="quarter" idx="11"/>
          </p:nvPr>
        </p:nvSpPr>
        <p:spPr/>
        <p:txBody>
          <a:bodyPr/>
          <a:lstStyle/>
          <a:p>
            <a:r>
              <a:rPr lang="en-US" dirty="0"/>
              <a:t>Copyright : Words - Rachel Leach, Design - BBC</a:t>
            </a:r>
          </a:p>
        </p:txBody>
      </p:sp>
      <p:sp>
        <p:nvSpPr>
          <p:cNvPr id="4" name="Slide Number Placeholder 3"/>
          <p:cNvSpPr>
            <a:spLocks noGrp="1"/>
          </p:cNvSpPr>
          <p:nvPr>
            <p:ph type="sldNum" sz="quarter" idx="12"/>
          </p:nvPr>
        </p:nvSpPr>
        <p:spPr/>
        <p:txBody>
          <a:bodyPr/>
          <a:lstStyle/>
          <a:p>
            <a:pPr algn="l"/>
            <a:fld id="{FCCA3061-2AE2-5E4F-A955-D3D92C168D6F}" type="slidenum">
              <a:rPr lang="en-US" smtClean="0"/>
              <a:pPr algn="l"/>
              <a:t>9</a:t>
            </a:fld>
            <a:endParaRPr lang="en-US" dirty="0"/>
          </a:p>
        </p:txBody>
      </p:sp>
      <p:sp>
        <p:nvSpPr>
          <p:cNvPr id="5" name="Title 4"/>
          <p:cNvSpPr>
            <a:spLocks noGrp="1"/>
          </p:cNvSpPr>
          <p:nvPr>
            <p:ph type="title"/>
          </p:nvPr>
        </p:nvSpPr>
        <p:spPr>
          <a:xfrm>
            <a:off x="1044602" y="1127798"/>
            <a:ext cx="7096508" cy="843478"/>
          </a:xfrm>
        </p:spPr>
        <p:txBody>
          <a:bodyPr>
            <a:normAutofit fontScale="90000"/>
          </a:bodyPr>
          <a:lstStyle/>
          <a:p>
            <a:pPr algn="ctr"/>
            <a:r>
              <a:rPr lang="en-GB" dirty="0"/>
              <a:t>W</a:t>
            </a:r>
            <a:r>
              <a:rPr lang="en-GB" dirty="0" smtClean="0"/>
              <a:t>atch </a:t>
            </a:r>
            <a:r>
              <a:rPr lang="en-GB" dirty="0"/>
              <a:t>the </a:t>
            </a:r>
            <a:r>
              <a:rPr lang="en-GB" dirty="0" smtClean="0"/>
              <a:t>orchestral performance – </a:t>
            </a:r>
            <a:br>
              <a:rPr lang="en-GB" dirty="0" smtClean="0"/>
            </a:br>
            <a:r>
              <a:rPr lang="en-GB" dirty="0" smtClean="0"/>
              <a:t>Toreador</a:t>
            </a:r>
            <a:endParaRPr lang="en-GB" dirty="0"/>
          </a:p>
        </p:txBody>
      </p:sp>
      <p:sp>
        <p:nvSpPr>
          <p:cNvPr id="6" name="Content Placeholder 5"/>
          <p:cNvSpPr>
            <a:spLocks noGrp="1"/>
          </p:cNvSpPr>
          <p:nvPr>
            <p:ph idx="1"/>
          </p:nvPr>
        </p:nvSpPr>
        <p:spPr>
          <a:xfrm>
            <a:off x="1044602" y="5405954"/>
            <a:ext cx="7012582" cy="828361"/>
          </a:xfrm>
        </p:spPr>
        <p:txBody>
          <a:bodyPr>
            <a:normAutofit fontScale="92500"/>
          </a:bodyPr>
          <a:lstStyle/>
          <a:p>
            <a:pPr algn="ctr"/>
            <a:r>
              <a:rPr lang="en-GB" u="sng" dirty="0">
                <a:hlinkClick r:id="rId3"/>
              </a:rPr>
              <a:t>https://www.bbc.co.uk/programmes/p03c0xq2</a:t>
            </a:r>
            <a:endParaRPr lang="en-GB" dirty="0"/>
          </a:p>
        </p:txBody>
      </p:sp>
      <p:pic>
        <p:nvPicPr>
          <p:cNvPr id="4100" name="Picture 4"/>
          <p:cNvPicPr>
            <a:picLocks noGrp="1" noChangeAspect="1" noChangeArrowheads="1"/>
          </p:cNvPicPr>
          <p:nvPr>
            <p:ph type="pic" sz="quarter" idx="13"/>
          </p:nvPr>
        </p:nvPicPr>
        <p:blipFill rotWithShape="1">
          <a:blip r:embed="rId4">
            <a:extLst>
              <a:ext uri="{28A0092B-C50C-407E-A947-70E740481C1C}">
                <a14:useLocalDpi xmlns:a14="http://schemas.microsoft.com/office/drawing/2010/main" val="0"/>
              </a:ext>
            </a:extLst>
          </a:blip>
          <a:srcRect l="20578" t="47370" r="21932" b="13204"/>
          <a:stretch/>
        </p:blipFill>
        <p:spPr bwMode="auto">
          <a:xfrm>
            <a:off x="1199534" y="2251588"/>
            <a:ext cx="6941575" cy="28612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52327342"/>
      </p:ext>
    </p:extLst>
  </p:cSld>
  <p:clrMapOvr>
    <a:masterClrMapping/>
  </p:clrMapOvr>
  <p:timing>
    <p:tnLst>
      <p:par>
        <p:cTn id="1" dur="indefinite" restart="never" nodeType="tmRoot"/>
      </p:par>
    </p:tnLst>
  </p:timing>
</p:sld>
</file>

<file path=ppt/theme/theme1.xml><?xml version="1.0" encoding="utf-8"?>
<a:theme xmlns:a="http://schemas.openxmlformats.org/drawingml/2006/main" name="TenP 2017 Test v2b">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TenP 2017 Test v2b.potx</Template>
  <TotalTime>1958</TotalTime>
  <Words>1878</Words>
  <Application>Microsoft Office PowerPoint</Application>
  <PresentationFormat>On-screen Show (4:3)</PresentationFormat>
  <Paragraphs>1019</Paragraphs>
  <Slides>32</Slides>
  <Notes>29</Notes>
  <HiddenSlides>0</HiddenSlides>
  <MMClips>0</MMClips>
  <ScaleCrop>false</ScaleCrop>
  <HeadingPairs>
    <vt:vector size="4" baseType="variant">
      <vt:variant>
        <vt:lpstr>Theme</vt:lpstr>
      </vt:variant>
      <vt:variant>
        <vt:i4>2</vt:i4>
      </vt:variant>
      <vt:variant>
        <vt:lpstr>Slide Titles</vt:lpstr>
      </vt:variant>
      <vt:variant>
        <vt:i4>32</vt:i4>
      </vt:variant>
    </vt:vector>
  </HeadingPairs>
  <TitlesOfParts>
    <vt:vector size="34" baseType="lpstr">
      <vt:lpstr>TenP 2017 Test v2b</vt:lpstr>
      <vt:lpstr>Office Theme</vt:lpstr>
      <vt:lpstr>PowerPoint Presentation</vt:lpstr>
      <vt:lpstr>Lesson outcomes</vt:lpstr>
      <vt:lpstr>Curriculum checklist</vt:lpstr>
      <vt:lpstr>Glossary of music terms</vt:lpstr>
      <vt:lpstr>PowerPoint Presentation</vt:lpstr>
      <vt:lpstr>Background – the composer</vt:lpstr>
      <vt:lpstr>Background – the music</vt:lpstr>
      <vt:lpstr>Watch the orchestral performance - Habanera</vt:lpstr>
      <vt:lpstr>Watch the orchestral performance –  Toreador</vt:lpstr>
      <vt:lpstr>Describe and draw Carmen</vt:lpstr>
      <vt:lpstr>PowerPoint Presentation</vt:lpstr>
      <vt:lpstr>Carmen’s signature song</vt:lpstr>
      <vt:lpstr>Let’s try with some instruments!</vt:lpstr>
      <vt:lpstr>PowerPoint Presentation</vt:lpstr>
      <vt:lpstr>Can you clap the rhythm?</vt:lpstr>
      <vt:lpstr>Let’s make the rhythm into a melody</vt:lpstr>
      <vt:lpstr>PowerPoint Presentation</vt:lpstr>
      <vt:lpstr>Remember ‘Habanera’ and  ‘Hot Spanish Sunshine’</vt:lpstr>
      <vt:lpstr>Let’s make it Spanish!</vt:lpstr>
      <vt:lpstr>Make your own!</vt:lpstr>
      <vt:lpstr>PowerPoint Presentation</vt:lpstr>
      <vt:lpstr>…and dance!</vt:lpstr>
      <vt:lpstr>PowerPoint Presentation</vt:lpstr>
      <vt:lpstr>PowerPoint Presentation</vt:lpstr>
      <vt:lpstr>Create new words for the melody</vt:lpstr>
      <vt:lpstr>Try it with this melody too</vt:lpstr>
      <vt:lpstr>Put your Toreador piece together</vt:lpstr>
      <vt:lpstr>PowerPoint Presentation</vt:lpstr>
      <vt:lpstr>Recap</vt:lpstr>
      <vt:lpstr>A sound effect for Jose</vt:lpstr>
      <vt:lpstr>Let’s perform!</vt:lpstr>
      <vt:lpstr>Taking it further – cross-curricular activities</vt:lpstr>
    </vt:vector>
  </TitlesOfParts>
  <Company>BBC</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Lindsay Warmington</dc:creator>
  <cp:lastModifiedBy>Sian Bateman</cp:lastModifiedBy>
  <cp:revision>97</cp:revision>
  <dcterms:created xsi:type="dcterms:W3CDTF">2017-08-23T12:43:02Z</dcterms:created>
  <dcterms:modified xsi:type="dcterms:W3CDTF">2018-07-26T16:54:05Z</dcterms:modified>
</cp:coreProperties>
</file>