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48" r:id="rId2"/>
  </p:sldMasterIdLst>
  <p:notesMasterIdLst>
    <p:notesMasterId r:id="rId37"/>
  </p:notesMasterIdLst>
  <p:handoutMasterIdLst>
    <p:handoutMasterId r:id="rId38"/>
  </p:handoutMasterIdLst>
  <p:sldIdLst>
    <p:sldId id="257" r:id="rId3"/>
    <p:sldId id="256" r:id="rId4"/>
    <p:sldId id="259" r:id="rId5"/>
    <p:sldId id="260" r:id="rId6"/>
    <p:sldId id="268" r:id="rId7"/>
    <p:sldId id="263" r:id="rId8"/>
    <p:sldId id="264" r:id="rId9"/>
    <p:sldId id="266" r:id="rId10"/>
    <p:sldId id="267" r:id="rId11"/>
    <p:sldId id="333" r:id="rId12"/>
    <p:sldId id="269" r:id="rId13"/>
    <p:sldId id="300" r:id="rId14"/>
    <p:sldId id="334" r:id="rId15"/>
    <p:sldId id="335" r:id="rId16"/>
    <p:sldId id="336" r:id="rId17"/>
    <p:sldId id="302" r:id="rId18"/>
    <p:sldId id="303" r:id="rId19"/>
    <p:sldId id="337" r:id="rId20"/>
    <p:sldId id="338" r:id="rId21"/>
    <p:sldId id="307" r:id="rId22"/>
    <p:sldId id="339" r:id="rId23"/>
    <p:sldId id="340" r:id="rId24"/>
    <p:sldId id="341" r:id="rId25"/>
    <p:sldId id="312" r:id="rId26"/>
    <p:sldId id="314" r:id="rId27"/>
    <p:sldId id="342" r:id="rId28"/>
    <p:sldId id="329" r:id="rId29"/>
    <p:sldId id="330" r:id="rId30"/>
    <p:sldId id="331" r:id="rId31"/>
    <p:sldId id="316" r:id="rId32"/>
    <p:sldId id="313" r:id="rId33"/>
    <p:sldId id="343" r:id="rId34"/>
    <p:sldId id="344" r:id="rId35"/>
    <p:sldId id="298"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D8E8"/>
    <a:srgbClr val="0F4C99"/>
    <a:srgbClr val="094D97"/>
    <a:srgbClr val="FFD50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1" autoAdjust="0"/>
    <p:restoredTop sz="61360" autoAdjust="0"/>
  </p:normalViewPr>
  <p:slideViewPr>
    <p:cSldViewPr snapToGrid="0" snapToObjects="1" showGuides="1">
      <p:cViewPr varScale="1">
        <p:scale>
          <a:sx n="47" d="100"/>
          <a:sy n="47" d="100"/>
        </p:scale>
        <p:origin x="-1842" y="-96"/>
      </p:cViewPr>
      <p:guideLst>
        <p:guide orient="horz" pos="1822"/>
        <p:guide pos="2647"/>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BAF1D2-B474-0C4B-B251-99F3B8EDAD16}" type="datetime1">
              <a:rPr lang="en-GB" smtClean="0"/>
              <a:t>08/09/2017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F46EC21-899C-E043-A260-B947E7C33FE7}" type="slidenum">
              <a:rPr lang="en-US" smtClean="0"/>
              <a:t>‹#›</a:t>
            </a:fld>
            <a:endParaRPr lang="en-US"/>
          </a:p>
        </p:txBody>
      </p:sp>
    </p:spTree>
    <p:extLst>
      <p:ext uri="{BB962C8B-B14F-4D97-AF65-F5344CB8AC3E}">
        <p14:creationId xmlns:p14="http://schemas.microsoft.com/office/powerpoint/2010/main" val="29478375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2411F6-C836-8C42-82EB-48BC694285C8}" type="datetime1">
              <a:rPr lang="en-GB" smtClean="0"/>
              <a:t>08/09/2017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89F494-1822-9445-98EB-F7F0987FA13D}" type="slidenum">
              <a:rPr lang="en-US" smtClean="0"/>
              <a:t>‹#›</a:t>
            </a:fld>
            <a:endParaRPr lang="en-US"/>
          </a:p>
        </p:txBody>
      </p:sp>
    </p:spTree>
    <p:extLst>
      <p:ext uri="{BB962C8B-B14F-4D97-AF65-F5344CB8AC3E}">
        <p14:creationId xmlns:p14="http://schemas.microsoft.com/office/powerpoint/2010/main" val="42471908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bbc.co.uk/programmes/articles/3Cj3llLqxGNB2jpd241vHw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bbc.co.uk/programmes/articles/3Cj3llLqxGNB2jpd241vHwK"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www.bbc.co.uk/programmes/articles/4GrPtrzVNzpJ4vmrr4w5Y2j/listen-to-the-ten-pieces-music"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For:</a:t>
            </a:r>
          </a:p>
          <a:p>
            <a:pPr lvl="0"/>
            <a:r>
              <a:rPr lang="en-US" sz="1200" kern="1200" dirty="0" smtClean="0">
                <a:solidFill>
                  <a:schemeClr val="tx1"/>
                </a:solidFill>
                <a:effectLst/>
                <a:latin typeface="+mn-lt"/>
                <a:ea typeface="+mn-ea"/>
                <a:cs typeface="+mn-cs"/>
              </a:rPr>
              <a:t>Key Stage 3 in England, Wales and Northern Ireland</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Third and Fourth Level, S1-S3 in Scotland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6289F494-1822-9445-98EB-F7F0987FA13D}" type="slidenum">
              <a:rPr lang="en-US" smtClean="0"/>
              <a:t>1</a:t>
            </a:fld>
            <a:endParaRPr lang="en-US"/>
          </a:p>
        </p:txBody>
      </p:sp>
    </p:spTree>
    <p:extLst>
      <p:ext uri="{BB962C8B-B14F-4D97-AF65-F5344CB8AC3E}">
        <p14:creationId xmlns:p14="http://schemas.microsoft.com/office/powerpoint/2010/main" val="1191284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Give out A4 paper</a:t>
            </a:r>
            <a:r>
              <a:rPr lang="en-US" sz="1200" kern="1200" dirty="0" smtClean="0">
                <a:solidFill>
                  <a:schemeClr val="tx1"/>
                </a:solidFill>
                <a:effectLst/>
                <a:latin typeface="+mn-lt"/>
                <a:ea typeface="+mn-ea"/>
                <a:cs typeface="+mn-cs"/>
              </a:rPr>
              <a:t> and ask your students to create two columns on their page and head them ‘good luck’ and ‘bad luck’</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As you listen to ‘O </a:t>
            </a:r>
            <a:r>
              <a:rPr lang="en-GB" sz="1200" kern="1200" dirty="0" err="1" smtClean="0">
                <a:solidFill>
                  <a:schemeClr val="tx1"/>
                </a:solidFill>
                <a:effectLst/>
                <a:latin typeface="+mn-lt"/>
                <a:ea typeface="+mn-ea"/>
                <a:cs typeface="+mn-cs"/>
              </a:rPr>
              <a:t>fortuna</a:t>
            </a:r>
            <a:r>
              <a:rPr lang="en-GB" sz="1200" kern="1200" dirty="0" smtClean="0">
                <a:solidFill>
                  <a:schemeClr val="tx1"/>
                </a:solidFill>
                <a:effectLst/>
                <a:latin typeface="+mn-lt"/>
                <a:ea typeface="+mn-ea"/>
                <a:cs typeface="+mn-cs"/>
              </a:rPr>
              <a:t>’ again (in full), challenge your class to fill up the columns with suggestions for good and bad luck. You might like to ask for these suggestions to be fun/ serious/ surrealist/ poetic etc. because later in the project these ideas will form lyrics</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FINALLY – </a:t>
            </a:r>
            <a:r>
              <a:rPr lang="en-US" sz="1200" kern="1200" dirty="0" smtClean="0">
                <a:solidFill>
                  <a:schemeClr val="tx1"/>
                </a:solidFill>
                <a:effectLst/>
                <a:latin typeface="+mn-lt"/>
                <a:ea typeface="+mn-ea"/>
                <a:cs typeface="+mn-cs"/>
              </a:rPr>
              <a:t>end your suggestion with another discussion. Ask your students to share their ideas and perhaps create a class list. Save these ideas for future use.</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10</a:t>
            </a:fld>
            <a:endParaRPr lang="en-US"/>
          </a:p>
        </p:txBody>
      </p:sp>
    </p:spTree>
    <p:extLst>
      <p:ext uri="{BB962C8B-B14F-4D97-AF65-F5344CB8AC3E}">
        <p14:creationId xmlns:p14="http://schemas.microsoft.com/office/powerpoint/2010/main" val="3226198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00" b="1" kern="1200" dirty="0" smtClean="0">
                <a:solidFill>
                  <a:schemeClr val="tx1"/>
                </a:solidFill>
                <a:effectLst/>
                <a:latin typeface="+mn-lt"/>
                <a:ea typeface="+mn-ea"/>
                <a:cs typeface="+mn-cs"/>
              </a:rPr>
              <a:t>Lesson 2: Introduction</a:t>
            </a:r>
            <a:endParaRPr lang="en-GB" sz="1000" kern="1200" dirty="0" smtClean="0">
              <a:solidFill>
                <a:schemeClr val="tx1"/>
              </a:solidFill>
              <a:effectLst/>
              <a:latin typeface="+mn-lt"/>
              <a:ea typeface="+mn-ea"/>
              <a:cs typeface="+mn-cs"/>
            </a:endParaRPr>
          </a:p>
          <a:p>
            <a:pPr algn="l"/>
            <a:r>
              <a:rPr lang="en-GB" sz="1000" kern="1200" dirty="0" smtClean="0">
                <a:solidFill>
                  <a:schemeClr val="tx1"/>
                </a:solidFill>
                <a:effectLst/>
                <a:latin typeface="+mn-lt"/>
                <a:ea typeface="+mn-ea"/>
                <a:cs typeface="+mn-cs"/>
              </a:rPr>
              <a:t>Activities:		Learn and perform complex minor chords</a:t>
            </a:r>
          </a:p>
          <a:p>
            <a:pPr algn="l"/>
            <a:r>
              <a:rPr lang="en-GB" sz="1000" kern="1200" dirty="0" smtClean="0">
                <a:solidFill>
                  <a:schemeClr val="tx1"/>
                </a:solidFill>
                <a:effectLst/>
                <a:latin typeface="+mn-lt"/>
                <a:ea typeface="+mn-ea"/>
                <a:cs typeface="+mn-cs"/>
              </a:rPr>
              <a:t>			Invent bassline and structure</a:t>
            </a:r>
          </a:p>
          <a:p>
            <a:pPr algn="l"/>
            <a:r>
              <a:rPr lang="en-GB" sz="1000" kern="1200" dirty="0" smtClean="0">
                <a:solidFill>
                  <a:schemeClr val="tx1"/>
                </a:solidFill>
                <a:effectLst/>
                <a:latin typeface="+mn-lt"/>
                <a:ea typeface="+mn-ea"/>
                <a:cs typeface="+mn-cs"/>
              </a:rPr>
              <a:t> </a:t>
            </a:r>
          </a:p>
          <a:p>
            <a:pPr algn="l"/>
            <a:r>
              <a:rPr lang="en-GB" sz="1000" kern="1200" dirty="0" smtClean="0">
                <a:solidFill>
                  <a:schemeClr val="tx1"/>
                </a:solidFill>
                <a:effectLst/>
                <a:latin typeface="+mn-lt"/>
                <a:ea typeface="+mn-ea"/>
                <a:cs typeface="+mn-cs"/>
              </a:rPr>
              <a:t>Curriculum link:	Play and perform in a range of solo and ensemble contexts using their voice, playing instruments musically, fluently and with 			accuracy and expression </a:t>
            </a:r>
          </a:p>
          <a:p>
            <a:pPr algn="l"/>
            <a:r>
              <a:rPr lang="en-GB" sz="1000" kern="1200" dirty="0" smtClean="0">
                <a:solidFill>
                  <a:schemeClr val="tx1"/>
                </a:solidFill>
                <a:effectLst/>
                <a:latin typeface="+mn-lt"/>
                <a:ea typeface="+mn-ea"/>
                <a:cs typeface="+mn-cs"/>
              </a:rPr>
              <a:t>			Improvise and compose; and extend and develop musical ideas by drawing on a range of musical structures, styles, genres 			and traditions</a:t>
            </a:r>
          </a:p>
          <a:p>
            <a:pPr algn="l"/>
            <a:r>
              <a:rPr lang="en-GB" sz="1000" kern="1200" dirty="0" smtClean="0">
                <a:solidFill>
                  <a:schemeClr val="tx1"/>
                </a:solidFill>
                <a:effectLst/>
                <a:latin typeface="+mn-lt"/>
                <a:ea typeface="+mn-ea"/>
                <a:cs typeface="+mn-cs"/>
              </a:rPr>
              <a:t>			Identify and use the interrelated dimensions of music expressively and with increasing sophistication, including use of 				tonalities, different types of scales and other musical devices</a:t>
            </a:r>
            <a:endParaRPr lang="en-GB"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11</a:t>
            </a:fld>
            <a:endParaRPr lang="en-US"/>
          </a:p>
        </p:txBody>
      </p:sp>
    </p:spTree>
    <p:extLst>
      <p:ext uri="{BB962C8B-B14F-4D97-AF65-F5344CB8AC3E}">
        <p14:creationId xmlns:p14="http://schemas.microsoft.com/office/powerpoint/2010/main" val="1747356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kern="1200" dirty="0" smtClean="0">
                <a:solidFill>
                  <a:schemeClr val="tx1"/>
                </a:solidFill>
                <a:effectLst/>
                <a:latin typeface="+mn-lt"/>
                <a:ea typeface="+mn-ea"/>
                <a:cs typeface="+mn-cs"/>
              </a:rPr>
              <a:t>LESSON 2: </a:t>
            </a:r>
            <a:r>
              <a:rPr lang="en-GB" sz="1000" kern="1200" dirty="0" smtClean="0">
                <a:solidFill>
                  <a:schemeClr val="tx1"/>
                </a:solidFill>
                <a:effectLst/>
                <a:latin typeface="+mn-lt"/>
                <a:ea typeface="+mn-ea"/>
                <a:cs typeface="+mn-cs"/>
              </a:rPr>
              <a:t>Introduction</a:t>
            </a:r>
          </a:p>
          <a:p>
            <a:r>
              <a:rPr lang="en-GB" sz="1000" b="1" u="none" strike="noStrike"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pPr lvl="0"/>
            <a:r>
              <a:rPr lang="en-US" sz="1000" b="1" kern="1200" dirty="0" smtClean="0">
                <a:solidFill>
                  <a:schemeClr val="tx1"/>
                </a:solidFill>
                <a:effectLst/>
                <a:latin typeface="+mn-lt"/>
                <a:ea typeface="+mn-ea"/>
                <a:cs typeface="+mn-cs"/>
              </a:rPr>
              <a:t>Being with a quick reminder of the last lesson </a:t>
            </a:r>
            <a:r>
              <a:rPr lang="en-US" sz="1000" kern="1200" dirty="0" smtClean="0">
                <a:solidFill>
                  <a:schemeClr val="tx1"/>
                </a:solidFill>
                <a:effectLst/>
                <a:latin typeface="+mn-lt"/>
                <a:ea typeface="+mn-ea"/>
                <a:cs typeface="+mn-cs"/>
              </a:rPr>
              <a:t>before explaining that you are going to begin work on recreating Orff’s piece on instruments. Don’t play the recording at this point, this lesson is all about recreating, not copying, the </a:t>
            </a:r>
            <a:r>
              <a:rPr lang="en-US" sz="1000" b="1" kern="1200" dirty="0" smtClean="0">
                <a:solidFill>
                  <a:schemeClr val="tx1"/>
                </a:solidFill>
                <a:effectLst/>
                <a:latin typeface="+mn-lt"/>
                <a:ea typeface="+mn-ea"/>
                <a:cs typeface="+mn-cs"/>
              </a:rPr>
              <a:t>introduction</a:t>
            </a:r>
            <a:endParaRPr lang="en-GB" sz="1000" kern="1200" dirty="0" smtClean="0">
              <a:solidFill>
                <a:schemeClr val="tx1"/>
              </a:solidFill>
              <a:effectLst/>
              <a:latin typeface="+mn-lt"/>
              <a:ea typeface="+mn-ea"/>
              <a:cs typeface="+mn-cs"/>
            </a:endParaRPr>
          </a:p>
          <a:p>
            <a:r>
              <a:rPr lang="en-US" sz="1000" b="1"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Orff’s introduction is simply a move between two chords – D minor and A minor (or major - Orff leaves this ambiguous)</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pPr lvl="0"/>
            <a:r>
              <a:rPr lang="en-US" sz="1000" b="1" kern="1200" dirty="0" smtClean="0">
                <a:solidFill>
                  <a:schemeClr val="tx1"/>
                </a:solidFill>
                <a:effectLst/>
                <a:latin typeface="+mn-lt"/>
                <a:ea typeface="+mn-ea"/>
                <a:cs typeface="+mn-cs"/>
              </a:rPr>
              <a:t>Everyone needs an instrument for this. </a:t>
            </a:r>
            <a:r>
              <a:rPr lang="en-US" sz="1000" kern="1200" dirty="0" smtClean="0">
                <a:solidFill>
                  <a:schemeClr val="tx1"/>
                </a:solidFill>
                <a:effectLst/>
                <a:latin typeface="+mn-lt"/>
                <a:ea typeface="+mn-ea"/>
                <a:cs typeface="+mn-cs"/>
              </a:rPr>
              <a:t>Work as a full class in a big circle if possible. Ask your students to find a D minor chord and an A minor chord. To do this, simply ask them to choose one note from each</a:t>
            </a:r>
            <a:r>
              <a:rPr lang="en-US" sz="1000" kern="1200" baseline="0" dirty="0" smtClean="0">
                <a:solidFill>
                  <a:schemeClr val="tx1"/>
                </a:solidFill>
                <a:effectLst/>
                <a:latin typeface="+mn-lt"/>
                <a:ea typeface="+mn-ea"/>
                <a:cs typeface="+mn-cs"/>
              </a:rPr>
              <a:t> of the chords.</a:t>
            </a:r>
            <a:endParaRPr lang="en-GB" sz="1000" kern="1200" dirty="0" smtClean="0">
              <a:solidFill>
                <a:schemeClr val="tx1"/>
              </a:solidFill>
              <a:effectLst/>
              <a:latin typeface="+mn-lt"/>
              <a:ea typeface="+mn-ea"/>
              <a:cs typeface="+mn-cs"/>
            </a:endParaRPr>
          </a:p>
          <a:p>
            <a:r>
              <a:rPr lang="en-US" sz="1000" u="none" strike="noStrike" kern="1200" dirty="0" smtClean="0">
                <a:solidFill>
                  <a:schemeClr val="tx1"/>
                </a:solidFill>
                <a:effectLst/>
                <a:latin typeface="+mn-lt"/>
                <a:ea typeface="+mn-ea"/>
                <a:cs typeface="+mn-cs"/>
              </a:rPr>
              <a:t> </a:t>
            </a:r>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12</a:t>
            </a:fld>
            <a:endParaRPr lang="en-US"/>
          </a:p>
        </p:txBody>
      </p:sp>
    </p:spTree>
    <p:extLst>
      <p:ext uri="{BB962C8B-B14F-4D97-AF65-F5344CB8AC3E}">
        <p14:creationId xmlns:p14="http://schemas.microsoft.com/office/powerpoint/2010/main" val="1249394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2: </a:t>
            </a:r>
            <a:r>
              <a:rPr lang="en-GB" sz="1200" kern="1200" dirty="0" smtClean="0">
                <a:solidFill>
                  <a:schemeClr val="tx1"/>
                </a:solidFill>
                <a:effectLst/>
                <a:latin typeface="+mn-lt"/>
                <a:ea typeface="+mn-ea"/>
                <a:cs typeface="+mn-cs"/>
              </a:rPr>
              <a:t>Introduction</a:t>
            </a:r>
          </a:p>
          <a:p>
            <a:r>
              <a:rPr lang="en-GB" sz="1200" b="1"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When this is achieved</a:t>
            </a:r>
            <a:r>
              <a:rPr lang="en-US" sz="1200" kern="1200" dirty="0" smtClean="0">
                <a:solidFill>
                  <a:schemeClr val="tx1"/>
                </a:solidFill>
                <a:effectLst/>
                <a:latin typeface="+mn-lt"/>
                <a:ea typeface="+mn-ea"/>
                <a:cs typeface="+mn-cs"/>
              </a:rPr>
              <a:t> ask them to ‘blur’ the chords by swapping in a couple of extra (clashing) notes. For example, Orff adds an E to his D minor chord, and takes out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of A minor replacing it with the 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(so C becomes D)</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Again, the best way to do this is to ask students to choose the notes for themselves without too much discussion, hear what you’ve got and tweak it if you need to</a:t>
            </a:r>
          </a:p>
          <a:p>
            <a:r>
              <a:rPr lang="en-GB"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Take a moment to focus on the </a:t>
            </a:r>
            <a:r>
              <a:rPr lang="en-US" sz="1200" b="1" kern="1200" dirty="0" smtClean="0">
                <a:solidFill>
                  <a:schemeClr val="tx1"/>
                </a:solidFill>
                <a:effectLst/>
                <a:latin typeface="+mn-lt"/>
                <a:ea typeface="+mn-ea"/>
                <a:cs typeface="+mn-cs"/>
              </a:rPr>
              <a:t>bassline</a:t>
            </a:r>
            <a:r>
              <a:rPr lang="en-US" sz="1200" kern="1200" dirty="0" smtClean="0">
                <a:solidFill>
                  <a:schemeClr val="tx1"/>
                </a:solidFill>
                <a:effectLst/>
                <a:latin typeface="+mn-lt"/>
                <a:ea typeface="+mn-ea"/>
                <a:cs typeface="+mn-cs"/>
              </a:rPr>
              <a:t>. Orff’s D minor chord is underpinned by a dramatic falling bassline. Can you add this to your class piece? His A chord is underpinned by an octave leap – experiment with this too</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Split </a:t>
            </a:r>
            <a:r>
              <a:rPr lang="en-US" sz="1200" kern="1200" dirty="0" smtClean="0">
                <a:solidFill>
                  <a:schemeClr val="tx1"/>
                </a:solidFill>
                <a:effectLst/>
                <a:latin typeface="+mn-lt"/>
                <a:ea typeface="+mn-ea"/>
                <a:cs typeface="+mn-cs"/>
              </a:rPr>
              <a:t>the class into small composing teams and ask them to make three big musical gestures that are as follows: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1"/>
            <a:r>
              <a:rPr lang="en-US" sz="1200" b="1" kern="1200" dirty="0" smtClean="0">
                <a:solidFill>
                  <a:schemeClr val="tx1"/>
                </a:solidFill>
                <a:effectLst/>
                <a:latin typeface="+mn-lt"/>
                <a:ea typeface="+mn-ea"/>
                <a:cs typeface="+mn-cs"/>
              </a:rPr>
              <a:t>Gesture 1 &amp; 2: D minor chord, with added notes and falling bassline</a:t>
            </a:r>
            <a:endParaRPr lang="en-GB" sz="1200" kern="1200" dirty="0" smtClean="0">
              <a:solidFill>
                <a:schemeClr val="tx1"/>
              </a:solidFill>
              <a:effectLst/>
              <a:latin typeface="+mn-lt"/>
              <a:ea typeface="+mn-ea"/>
              <a:cs typeface="+mn-cs"/>
            </a:endParaRPr>
          </a:p>
          <a:p>
            <a:pPr lvl="1"/>
            <a:r>
              <a:rPr lang="en-US" sz="1200" b="1" kern="1200" dirty="0" smtClean="0">
                <a:solidFill>
                  <a:schemeClr val="tx1"/>
                </a:solidFill>
                <a:effectLst/>
                <a:latin typeface="+mn-lt"/>
                <a:ea typeface="+mn-ea"/>
                <a:cs typeface="+mn-cs"/>
              </a:rPr>
              <a:t>Gesture 3: An ambiguous A chord (no 3</a:t>
            </a:r>
            <a:r>
              <a:rPr lang="en-US" sz="1200" b="1" kern="1200" baseline="30000" dirty="0" smtClean="0">
                <a:solidFill>
                  <a:schemeClr val="tx1"/>
                </a:solidFill>
                <a:effectLst/>
                <a:latin typeface="+mn-lt"/>
                <a:ea typeface="+mn-ea"/>
                <a:cs typeface="+mn-cs"/>
              </a:rPr>
              <a:t>rd</a:t>
            </a:r>
            <a:r>
              <a:rPr lang="en-US" sz="1200" b="1" kern="1200" dirty="0" smtClean="0">
                <a:solidFill>
                  <a:schemeClr val="tx1"/>
                </a:solidFill>
                <a:effectLst/>
                <a:latin typeface="+mn-lt"/>
                <a:ea typeface="+mn-ea"/>
                <a:cs typeface="+mn-cs"/>
              </a:rPr>
              <a:t> but added notes) and an octave leap in bass</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Bring the groups back together</a:t>
            </a:r>
            <a:r>
              <a:rPr lang="en-US" sz="1200" kern="1200" dirty="0" smtClean="0">
                <a:solidFill>
                  <a:schemeClr val="tx1"/>
                </a:solidFill>
                <a:effectLst/>
                <a:latin typeface="+mn-lt"/>
                <a:ea typeface="+mn-ea"/>
                <a:cs typeface="+mn-cs"/>
              </a:rPr>
              <a:t>, hear what they have created and give some feedback. Can they work out a way to make one big introduction by joining their group pieces together? Do they want to include some of the words from last lesson sung over the top?</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FINALLY – </a:t>
            </a:r>
            <a:r>
              <a:rPr lang="en-US" sz="1200" kern="1200" dirty="0" smtClean="0">
                <a:solidFill>
                  <a:schemeClr val="tx1"/>
                </a:solidFill>
                <a:effectLst/>
                <a:latin typeface="+mn-lt"/>
                <a:ea typeface="+mn-ea"/>
                <a:cs typeface="+mn-cs"/>
              </a:rPr>
              <a:t>end this session with the groups writing down what they have done. They might want to jot this down as a list of events, or make a diagram or a graphic score</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13</a:t>
            </a:fld>
            <a:endParaRPr lang="en-US"/>
          </a:p>
        </p:txBody>
      </p:sp>
    </p:spTree>
    <p:extLst>
      <p:ext uri="{BB962C8B-B14F-4D97-AF65-F5344CB8AC3E}">
        <p14:creationId xmlns:p14="http://schemas.microsoft.com/office/powerpoint/2010/main" val="1249394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2 </a:t>
            </a:r>
            <a:endParaRPr lang="en-GB" sz="105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Introduction</a:t>
            </a:r>
          </a:p>
          <a:p>
            <a:r>
              <a:rPr lang="en-GB" sz="1200" b="1" u="none" strike="noStrike"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Take a moment to focus on the </a:t>
            </a:r>
            <a:r>
              <a:rPr lang="en-US" sz="1200" b="1" kern="1200" dirty="0" smtClean="0">
                <a:solidFill>
                  <a:schemeClr val="tx1"/>
                </a:solidFill>
                <a:effectLst/>
                <a:latin typeface="+mn-lt"/>
                <a:ea typeface="+mn-ea"/>
                <a:cs typeface="+mn-cs"/>
              </a:rPr>
              <a:t>bassline</a:t>
            </a:r>
            <a:r>
              <a:rPr lang="en-US" sz="1200" kern="1200" dirty="0" smtClean="0">
                <a:solidFill>
                  <a:schemeClr val="tx1"/>
                </a:solidFill>
                <a:effectLst/>
                <a:latin typeface="+mn-lt"/>
                <a:ea typeface="+mn-ea"/>
                <a:cs typeface="+mn-cs"/>
              </a:rPr>
              <a:t>. Orff’s D minor chord is underpinned by a dramatic falling bassline. Can you add this to your class piece? His A chord is underpinned by an octave leap – experiment with this too</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Split </a:t>
            </a:r>
            <a:r>
              <a:rPr lang="en-US" sz="1200" kern="1200" dirty="0" smtClean="0">
                <a:solidFill>
                  <a:schemeClr val="tx1"/>
                </a:solidFill>
                <a:effectLst/>
                <a:latin typeface="+mn-lt"/>
                <a:ea typeface="+mn-ea"/>
                <a:cs typeface="+mn-cs"/>
              </a:rPr>
              <a:t>the class into small composing teams and ask them to make three big musical gestures that are as follows: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1"/>
            <a:r>
              <a:rPr lang="en-US" sz="1200" b="1" kern="1200" dirty="0" smtClean="0">
                <a:solidFill>
                  <a:schemeClr val="tx1"/>
                </a:solidFill>
                <a:effectLst/>
                <a:latin typeface="+mn-lt"/>
                <a:ea typeface="+mn-ea"/>
                <a:cs typeface="+mn-cs"/>
              </a:rPr>
              <a:t>Gesture 1 &amp; 2: D minor chord, with added notes and falling bassline</a:t>
            </a:r>
            <a:endParaRPr lang="en-GB" sz="1200" kern="1200" dirty="0" smtClean="0">
              <a:solidFill>
                <a:schemeClr val="tx1"/>
              </a:solidFill>
              <a:effectLst/>
              <a:latin typeface="+mn-lt"/>
              <a:ea typeface="+mn-ea"/>
              <a:cs typeface="+mn-cs"/>
            </a:endParaRPr>
          </a:p>
          <a:p>
            <a:pPr lvl="1"/>
            <a:r>
              <a:rPr lang="en-US" sz="1200" b="1" kern="1200" dirty="0" smtClean="0">
                <a:solidFill>
                  <a:schemeClr val="tx1"/>
                </a:solidFill>
                <a:effectLst/>
                <a:latin typeface="+mn-lt"/>
                <a:ea typeface="+mn-ea"/>
                <a:cs typeface="+mn-cs"/>
              </a:rPr>
              <a:t>Gesture 3: An ambiguous A chord (no 3</a:t>
            </a:r>
            <a:r>
              <a:rPr lang="en-US" sz="1200" b="1" kern="1200" baseline="30000" dirty="0" smtClean="0">
                <a:solidFill>
                  <a:schemeClr val="tx1"/>
                </a:solidFill>
                <a:effectLst/>
                <a:latin typeface="+mn-lt"/>
                <a:ea typeface="+mn-ea"/>
                <a:cs typeface="+mn-cs"/>
              </a:rPr>
              <a:t>rd</a:t>
            </a:r>
            <a:r>
              <a:rPr lang="en-US" sz="1200" b="1" kern="1200" dirty="0" smtClean="0">
                <a:solidFill>
                  <a:schemeClr val="tx1"/>
                </a:solidFill>
                <a:effectLst/>
                <a:latin typeface="+mn-lt"/>
                <a:ea typeface="+mn-ea"/>
                <a:cs typeface="+mn-cs"/>
              </a:rPr>
              <a:t> but added notes) and an octave leap in bass</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Bring the groups back together</a:t>
            </a:r>
            <a:r>
              <a:rPr lang="en-US" sz="1200" kern="1200" dirty="0" smtClean="0">
                <a:solidFill>
                  <a:schemeClr val="tx1"/>
                </a:solidFill>
                <a:effectLst/>
                <a:latin typeface="+mn-lt"/>
                <a:ea typeface="+mn-ea"/>
                <a:cs typeface="+mn-cs"/>
              </a:rPr>
              <a:t>, hear what they have created and give some feedback. Can they work out a way to make one big introduction by joining their group pieces together? Do they want to include some of the words from last lesson sung over the top?</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FINALLY – </a:t>
            </a:r>
            <a:r>
              <a:rPr lang="en-US" sz="1200" kern="1200" dirty="0" smtClean="0">
                <a:solidFill>
                  <a:schemeClr val="tx1"/>
                </a:solidFill>
                <a:effectLst/>
                <a:latin typeface="+mn-lt"/>
                <a:ea typeface="+mn-ea"/>
                <a:cs typeface="+mn-cs"/>
              </a:rPr>
              <a:t>end this session with the groups writing down what they have done. They might want to jot this down as a list of events, or make a diagram or a graphic score</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14</a:t>
            </a:fld>
            <a:endParaRPr lang="en-US"/>
          </a:p>
        </p:txBody>
      </p:sp>
    </p:spTree>
    <p:extLst>
      <p:ext uri="{BB962C8B-B14F-4D97-AF65-F5344CB8AC3E}">
        <p14:creationId xmlns:p14="http://schemas.microsoft.com/office/powerpoint/2010/main" val="1249394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2 </a:t>
            </a:r>
            <a:endParaRPr lang="en-GB" sz="105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Introduction</a:t>
            </a:r>
          </a:p>
          <a:p>
            <a:r>
              <a:rPr lang="en-GB"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Split </a:t>
            </a:r>
            <a:r>
              <a:rPr lang="en-US" sz="1200" kern="1200" dirty="0" smtClean="0">
                <a:solidFill>
                  <a:schemeClr val="tx1"/>
                </a:solidFill>
                <a:effectLst/>
                <a:latin typeface="+mn-lt"/>
                <a:ea typeface="+mn-ea"/>
                <a:cs typeface="+mn-cs"/>
              </a:rPr>
              <a:t>the class into small composing teams and ask them to make three big musical gestures that are as follows: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1"/>
            <a:r>
              <a:rPr lang="en-US" sz="1200" b="1" kern="1200" dirty="0" smtClean="0">
                <a:solidFill>
                  <a:schemeClr val="tx1"/>
                </a:solidFill>
                <a:effectLst/>
                <a:latin typeface="+mn-lt"/>
                <a:ea typeface="+mn-ea"/>
                <a:cs typeface="+mn-cs"/>
              </a:rPr>
              <a:t>Gesture 1 &amp; 2: D minor chord, with added notes and falling bassline</a:t>
            </a:r>
            <a:endParaRPr lang="en-GB" sz="1200" kern="1200" dirty="0" smtClean="0">
              <a:solidFill>
                <a:schemeClr val="tx1"/>
              </a:solidFill>
              <a:effectLst/>
              <a:latin typeface="+mn-lt"/>
              <a:ea typeface="+mn-ea"/>
              <a:cs typeface="+mn-cs"/>
            </a:endParaRPr>
          </a:p>
          <a:p>
            <a:pPr lvl="1"/>
            <a:r>
              <a:rPr lang="en-US" sz="1200" b="1" kern="1200" dirty="0" smtClean="0">
                <a:solidFill>
                  <a:schemeClr val="tx1"/>
                </a:solidFill>
                <a:effectLst/>
                <a:latin typeface="+mn-lt"/>
                <a:ea typeface="+mn-ea"/>
                <a:cs typeface="+mn-cs"/>
              </a:rPr>
              <a:t>Gesture 3: An ambiguous A chord (no 3</a:t>
            </a:r>
            <a:r>
              <a:rPr lang="en-US" sz="1200" b="1" kern="1200" baseline="30000" dirty="0" smtClean="0">
                <a:solidFill>
                  <a:schemeClr val="tx1"/>
                </a:solidFill>
                <a:effectLst/>
                <a:latin typeface="+mn-lt"/>
                <a:ea typeface="+mn-ea"/>
                <a:cs typeface="+mn-cs"/>
              </a:rPr>
              <a:t>rd</a:t>
            </a:r>
            <a:r>
              <a:rPr lang="en-US" sz="1200" b="1" kern="1200" dirty="0" smtClean="0">
                <a:solidFill>
                  <a:schemeClr val="tx1"/>
                </a:solidFill>
                <a:effectLst/>
                <a:latin typeface="+mn-lt"/>
                <a:ea typeface="+mn-ea"/>
                <a:cs typeface="+mn-cs"/>
              </a:rPr>
              <a:t> but added notes) and an octave leap in bass</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Bring the groups back together</a:t>
            </a:r>
            <a:r>
              <a:rPr lang="en-US" sz="1200" kern="1200" dirty="0" smtClean="0">
                <a:solidFill>
                  <a:schemeClr val="tx1"/>
                </a:solidFill>
                <a:effectLst/>
                <a:latin typeface="+mn-lt"/>
                <a:ea typeface="+mn-ea"/>
                <a:cs typeface="+mn-cs"/>
              </a:rPr>
              <a:t>, hear what they have created and give some feedback. Can they work out a way to make one big introduction by joining their group pieces together? Do they want to include some of the words from last lesson sung over the top?</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FINALLY – </a:t>
            </a:r>
            <a:r>
              <a:rPr lang="en-US" sz="1200" kern="1200" dirty="0" smtClean="0">
                <a:solidFill>
                  <a:schemeClr val="tx1"/>
                </a:solidFill>
                <a:effectLst/>
                <a:latin typeface="+mn-lt"/>
                <a:ea typeface="+mn-ea"/>
                <a:cs typeface="+mn-cs"/>
              </a:rPr>
              <a:t>end this session with the groups writing down what they have done. They might want to jot this down as a list of events, or make a diagram or a graphic score</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15</a:t>
            </a:fld>
            <a:endParaRPr lang="en-US"/>
          </a:p>
        </p:txBody>
      </p:sp>
    </p:spTree>
    <p:extLst>
      <p:ext uri="{BB962C8B-B14F-4D97-AF65-F5344CB8AC3E}">
        <p14:creationId xmlns:p14="http://schemas.microsoft.com/office/powerpoint/2010/main" val="1249394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kern="1200" dirty="0" smtClean="0">
                <a:solidFill>
                  <a:schemeClr val="tx1"/>
                </a:solidFill>
                <a:effectLst/>
                <a:latin typeface="+mn-lt"/>
                <a:ea typeface="+mn-ea"/>
                <a:cs typeface="+mn-cs"/>
              </a:rPr>
              <a:t>Lesson 3: Pulse</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 </a:t>
            </a:r>
          </a:p>
          <a:p>
            <a:r>
              <a:rPr lang="en-GB" sz="1000" kern="1200" dirty="0" smtClean="0">
                <a:solidFill>
                  <a:schemeClr val="tx1"/>
                </a:solidFill>
                <a:effectLst/>
                <a:latin typeface="+mn-lt"/>
                <a:ea typeface="+mn-ea"/>
                <a:cs typeface="+mn-cs"/>
              </a:rPr>
              <a:t>Activities:		Invent, orchestrate and perform pulse</a:t>
            </a:r>
          </a:p>
          <a:p>
            <a:r>
              <a:rPr lang="en-GB" sz="1000" kern="1200" dirty="0" smtClean="0">
                <a:solidFill>
                  <a:schemeClr val="tx1"/>
                </a:solidFill>
                <a:effectLst/>
                <a:latin typeface="+mn-lt"/>
                <a:ea typeface="+mn-ea"/>
                <a:cs typeface="+mn-cs"/>
              </a:rPr>
              <a:t>			Learn about and perform a crescendo</a:t>
            </a:r>
          </a:p>
          <a:p>
            <a:r>
              <a:rPr lang="en-GB" sz="1000" kern="1200" dirty="0" smtClean="0">
                <a:solidFill>
                  <a:schemeClr val="tx1"/>
                </a:solidFill>
                <a:effectLst/>
                <a:latin typeface="+mn-lt"/>
                <a:ea typeface="+mn-ea"/>
                <a:cs typeface="+mn-cs"/>
              </a:rPr>
              <a:t> </a:t>
            </a:r>
          </a:p>
          <a:p>
            <a:r>
              <a:rPr lang="en-GB" sz="1000" kern="1200" dirty="0" smtClean="0">
                <a:solidFill>
                  <a:schemeClr val="tx1"/>
                </a:solidFill>
                <a:effectLst/>
                <a:latin typeface="+mn-lt"/>
                <a:ea typeface="+mn-ea"/>
                <a:cs typeface="+mn-cs"/>
              </a:rPr>
              <a:t>Curriculum link:	Play and perform in a range of solo and ensemble contexts using their voice, playing instruments musically, fluently and with 			accuracy and expression </a:t>
            </a:r>
          </a:p>
          <a:p>
            <a:r>
              <a:rPr lang="en-GB" sz="1000" kern="1200" dirty="0" smtClean="0">
                <a:solidFill>
                  <a:schemeClr val="tx1"/>
                </a:solidFill>
                <a:effectLst/>
                <a:latin typeface="+mn-lt"/>
                <a:ea typeface="+mn-ea"/>
                <a:cs typeface="+mn-cs"/>
              </a:rPr>
              <a:t>			Improvise and compose; and extend and develop musical ideas by drawing on a range of musical structures, styles, genres 			and traditions</a:t>
            </a: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16</a:t>
            </a:fld>
            <a:endParaRPr lang="en-US"/>
          </a:p>
        </p:txBody>
      </p:sp>
    </p:spTree>
    <p:extLst>
      <p:ext uri="{BB962C8B-B14F-4D97-AF65-F5344CB8AC3E}">
        <p14:creationId xmlns:p14="http://schemas.microsoft.com/office/powerpoint/2010/main" val="1747356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kern="1200" dirty="0" smtClean="0">
                <a:solidFill>
                  <a:schemeClr val="tx1"/>
                </a:solidFill>
                <a:effectLst/>
                <a:latin typeface="+mn-lt"/>
                <a:ea typeface="+mn-ea"/>
                <a:cs typeface="+mn-cs"/>
              </a:rPr>
              <a:t>LESSON 3: </a:t>
            </a:r>
            <a:r>
              <a:rPr lang="en-GB" sz="1000" kern="1200" dirty="0" smtClean="0">
                <a:solidFill>
                  <a:schemeClr val="tx1"/>
                </a:solidFill>
                <a:effectLst/>
                <a:latin typeface="+mn-lt"/>
                <a:ea typeface="+mn-ea"/>
                <a:cs typeface="+mn-cs"/>
              </a:rPr>
              <a:t>Pulse</a:t>
            </a:r>
          </a:p>
          <a:p>
            <a:r>
              <a:rPr lang="en-GB" sz="1000" b="1" u="none" strike="noStrike"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pPr lvl="0"/>
            <a:r>
              <a:rPr lang="en-US" sz="1000" b="1" kern="1200" dirty="0" smtClean="0">
                <a:solidFill>
                  <a:schemeClr val="tx1"/>
                </a:solidFill>
                <a:effectLst/>
                <a:latin typeface="+mn-lt"/>
                <a:ea typeface="+mn-ea"/>
                <a:cs typeface="+mn-cs"/>
              </a:rPr>
              <a:t>Remind your students of their work last lesson. </a:t>
            </a:r>
            <a:r>
              <a:rPr lang="en-US" sz="1000" kern="1200" dirty="0" smtClean="0">
                <a:solidFill>
                  <a:schemeClr val="tx1"/>
                </a:solidFill>
                <a:effectLst/>
                <a:latin typeface="+mn-lt"/>
                <a:ea typeface="+mn-ea"/>
                <a:cs typeface="+mn-cs"/>
              </a:rPr>
              <a:t>Give your composing teams a few minutes to remember what they did because you are not going to revisit the introduction this week, you are going to move on to the main body of the piece.</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pPr lvl="0"/>
            <a:r>
              <a:rPr lang="en-US" sz="1000" kern="1200" dirty="0" smtClean="0">
                <a:solidFill>
                  <a:schemeClr val="tx1"/>
                </a:solidFill>
                <a:effectLst/>
                <a:latin typeface="+mn-lt"/>
                <a:ea typeface="+mn-ea"/>
                <a:cs typeface="+mn-cs"/>
              </a:rPr>
              <a:t>Orff has a steady, slow ‘um-pa’ rhythm going throughout his piece which sounds like an army marching endlessly forward. Clap a steady pulse and encourage your students to join in. </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r>
              <a:rPr lang="en-GB" sz="1000" i="1" kern="1200" dirty="0" smtClean="0">
                <a:solidFill>
                  <a:schemeClr val="tx1"/>
                </a:solidFill>
                <a:effectLst/>
                <a:latin typeface="+mn-lt"/>
                <a:ea typeface="+mn-ea"/>
                <a:cs typeface="+mn-cs"/>
              </a:rPr>
              <a:t>If you notice one or more students can’t do this and keep rushing ahead or are going at a completely different speed, simply ignore them. We all find our sense of rhythm at a different stage - maybe they just haven’t found theirs yet!</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pPr lvl="0"/>
            <a:r>
              <a:rPr lang="en-US" sz="1000" b="1" kern="1200" dirty="0" smtClean="0">
                <a:solidFill>
                  <a:schemeClr val="tx1"/>
                </a:solidFill>
                <a:effectLst/>
                <a:latin typeface="+mn-lt"/>
                <a:ea typeface="+mn-ea"/>
                <a:cs typeface="+mn-cs"/>
              </a:rPr>
              <a:t>Explain </a:t>
            </a:r>
            <a:r>
              <a:rPr lang="en-US" sz="1000" kern="1200" dirty="0" smtClean="0">
                <a:solidFill>
                  <a:schemeClr val="tx1"/>
                </a:solidFill>
                <a:effectLst/>
                <a:latin typeface="+mn-lt"/>
                <a:ea typeface="+mn-ea"/>
                <a:cs typeface="+mn-cs"/>
              </a:rPr>
              <a:t>that you need two slightly contrasting sounds for your pulse. Can they suggest two different sounds on their bodies. </a:t>
            </a:r>
            <a:r>
              <a:rPr lang="en-US" sz="1000" i="1" kern="1200" dirty="0" smtClean="0">
                <a:solidFill>
                  <a:schemeClr val="tx1"/>
                </a:solidFill>
                <a:effectLst/>
                <a:latin typeface="+mn-lt"/>
                <a:ea typeface="+mn-ea"/>
                <a:cs typeface="+mn-cs"/>
              </a:rPr>
              <a:t>They might suggest a knee-hit and a clap </a:t>
            </a:r>
            <a:endParaRPr lang="en-GB" sz="1000" kern="1200" dirty="0" smtClean="0">
              <a:solidFill>
                <a:schemeClr val="tx1"/>
              </a:solidFill>
              <a:effectLst/>
              <a:latin typeface="+mn-lt"/>
              <a:ea typeface="+mn-ea"/>
              <a:cs typeface="+mn-cs"/>
            </a:endParaRPr>
          </a:p>
          <a:p>
            <a:r>
              <a:rPr lang="en-US" sz="1000" b="1"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r>
              <a:rPr lang="en-US" sz="1000" b="1" kern="1200" dirty="0" err="1" smtClean="0">
                <a:solidFill>
                  <a:schemeClr val="tx1"/>
                </a:solidFill>
                <a:effectLst/>
                <a:latin typeface="+mn-lt"/>
                <a:ea typeface="+mn-ea"/>
                <a:cs typeface="+mn-cs"/>
              </a:rPr>
              <a:t>Practise</a:t>
            </a:r>
            <a:r>
              <a:rPr lang="en-US" sz="1000" b="1" kern="120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your pulse by alternating between these two sounds. </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pPr lvl="0"/>
            <a:r>
              <a:rPr lang="en-US" sz="1000" b="1" kern="1200" dirty="0" smtClean="0">
                <a:solidFill>
                  <a:schemeClr val="tx1"/>
                </a:solidFill>
                <a:effectLst/>
                <a:latin typeface="+mn-lt"/>
                <a:ea typeface="+mn-ea"/>
                <a:cs typeface="+mn-cs"/>
              </a:rPr>
              <a:t>Instruments </a:t>
            </a:r>
            <a:r>
              <a:rPr lang="en-US" sz="1000" kern="1200" dirty="0" smtClean="0">
                <a:solidFill>
                  <a:schemeClr val="tx1"/>
                </a:solidFill>
                <a:effectLst/>
                <a:latin typeface="+mn-lt"/>
                <a:ea typeface="+mn-ea"/>
                <a:cs typeface="+mn-cs"/>
              </a:rPr>
              <a:t>- ask the students to find two slightly contrasting sounds for this ‘um-pa’ pulse using their instruments. Pitched instruments should use just two pitches - D and A.</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 </a:t>
            </a:r>
          </a:p>
          <a:p>
            <a:pPr lvl="0"/>
            <a:r>
              <a:rPr lang="en-US" sz="1000" b="1" kern="1200" dirty="0" smtClean="0">
                <a:solidFill>
                  <a:schemeClr val="tx1"/>
                </a:solidFill>
                <a:effectLst/>
                <a:latin typeface="+mn-lt"/>
                <a:ea typeface="+mn-ea"/>
                <a:cs typeface="+mn-cs"/>
              </a:rPr>
              <a:t>Gradually add in more ideas and instruments </a:t>
            </a:r>
            <a:r>
              <a:rPr lang="en-US" sz="1000" kern="1200" dirty="0" smtClean="0">
                <a:solidFill>
                  <a:schemeClr val="tx1"/>
                </a:solidFill>
                <a:effectLst/>
                <a:latin typeface="+mn-lt"/>
                <a:ea typeface="+mn-ea"/>
                <a:cs typeface="+mn-cs"/>
              </a:rPr>
              <a:t>until everyone has something. If you don’t have enough instruments to go around keep one group on body percussion or give them leadership roles such as starting and stopping others.</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pPr lvl="0"/>
            <a:r>
              <a:rPr lang="en-US" sz="1000" b="1" kern="1200" dirty="0" smtClean="0">
                <a:solidFill>
                  <a:schemeClr val="tx1"/>
                </a:solidFill>
                <a:effectLst/>
                <a:latin typeface="+mn-lt"/>
                <a:ea typeface="+mn-ea"/>
                <a:cs typeface="+mn-cs"/>
              </a:rPr>
              <a:t>Split </a:t>
            </a:r>
            <a:r>
              <a:rPr lang="en-US" sz="1000" kern="1200" dirty="0" smtClean="0">
                <a:solidFill>
                  <a:schemeClr val="tx1"/>
                </a:solidFill>
                <a:effectLst/>
                <a:latin typeface="+mn-lt"/>
                <a:ea typeface="+mn-ea"/>
                <a:cs typeface="+mn-cs"/>
              </a:rPr>
              <a:t>into groups and challenge each team to create a pulse piece with a </a:t>
            </a:r>
            <a:r>
              <a:rPr lang="en-US" sz="1000" b="1" kern="1200" dirty="0" smtClean="0">
                <a:solidFill>
                  <a:schemeClr val="tx1"/>
                </a:solidFill>
                <a:effectLst/>
                <a:latin typeface="+mn-lt"/>
                <a:ea typeface="+mn-ea"/>
                <a:cs typeface="+mn-cs"/>
              </a:rPr>
              <a:t>crescendo, </a:t>
            </a:r>
            <a:r>
              <a:rPr lang="en-US" sz="1000" kern="1200" dirty="0" smtClean="0">
                <a:solidFill>
                  <a:schemeClr val="tx1"/>
                </a:solidFill>
                <a:effectLst/>
                <a:latin typeface="+mn-lt"/>
                <a:ea typeface="+mn-ea"/>
                <a:cs typeface="+mn-cs"/>
              </a:rPr>
              <a:t>they must gradually get louder but the </a:t>
            </a:r>
            <a:r>
              <a:rPr lang="en-US" sz="1000" b="1" kern="1200" dirty="0" smtClean="0">
                <a:solidFill>
                  <a:schemeClr val="tx1"/>
                </a:solidFill>
                <a:effectLst/>
                <a:latin typeface="+mn-lt"/>
                <a:ea typeface="+mn-ea"/>
                <a:cs typeface="+mn-cs"/>
              </a:rPr>
              <a:t>tempo </a:t>
            </a:r>
            <a:r>
              <a:rPr lang="en-US" sz="1000" kern="1200" dirty="0" smtClean="0">
                <a:solidFill>
                  <a:schemeClr val="tx1"/>
                </a:solidFill>
                <a:effectLst/>
                <a:latin typeface="+mn-lt"/>
                <a:ea typeface="+mn-ea"/>
                <a:cs typeface="+mn-cs"/>
              </a:rPr>
              <a:t>(speed) must remain constant, just like in Orff’s version.</a:t>
            </a:r>
            <a:endParaRPr lang="en-GB" sz="10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17</a:t>
            </a:fld>
            <a:endParaRPr lang="en-US"/>
          </a:p>
        </p:txBody>
      </p:sp>
    </p:spTree>
    <p:extLst>
      <p:ext uri="{BB962C8B-B14F-4D97-AF65-F5344CB8AC3E}">
        <p14:creationId xmlns:p14="http://schemas.microsoft.com/office/powerpoint/2010/main" val="3079557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kern="1200" dirty="0" smtClean="0">
                <a:solidFill>
                  <a:schemeClr val="tx1"/>
                </a:solidFill>
                <a:effectLst/>
                <a:latin typeface="+mn-lt"/>
                <a:ea typeface="+mn-ea"/>
                <a:cs typeface="+mn-cs"/>
              </a:rPr>
              <a:t>LESSON 3: </a:t>
            </a:r>
            <a:r>
              <a:rPr lang="en-GB" sz="1000" kern="1200" dirty="0" smtClean="0">
                <a:solidFill>
                  <a:schemeClr val="tx1"/>
                </a:solidFill>
                <a:effectLst/>
                <a:latin typeface="+mn-lt"/>
                <a:ea typeface="+mn-ea"/>
                <a:cs typeface="+mn-cs"/>
              </a:rPr>
              <a:t>Pulse</a:t>
            </a:r>
          </a:p>
          <a:p>
            <a:r>
              <a:rPr lang="en-GB" sz="1000" b="1" u="none" strike="noStrike"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pPr lvl="0"/>
            <a:r>
              <a:rPr lang="en-US" sz="1000" b="1" kern="1200" dirty="0" smtClean="0">
                <a:solidFill>
                  <a:schemeClr val="tx1"/>
                </a:solidFill>
                <a:effectLst/>
                <a:latin typeface="+mn-lt"/>
                <a:ea typeface="+mn-ea"/>
                <a:cs typeface="+mn-cs"/>
              </a:rPr>
              <a:t>Gradually add in more ideas and instruments </a:t>
            </a:r>
            <a:r>
              <a:rPr lang="en-US" sz="1000" kern="1200" dirty="0" smtClean="0">
                <a:solidFill>
                  <a:schemeClr val="tx1"/>
                </a:solidFill>
                <a:effectLst/>
                <a:latin typeface="+mn-lt"/>
                <a:ea typeface="+mn-ea"/>
                <a:cs typeface="+mn-cs"/>
              </a:rPr>
              <a:t>until everyone has something. If you don’t have enough instruments to go around keep one group on body percussion or give them leadership roles such as starting and stopping others.</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pPr lvl="0"/>
            <a:r>
              <a:rPr lang="en-US" sz="1000" b="1" kern="1200" dirty="0" smtClean="0">
                <a:solidFill>
                  <a:schemeClr val="tx1"/>
                </a:solidFill>
                <a:effectLst/>
                <a:latin typeface="+mn-lt"/>
                <a:ea typeface="+mn-ea"/>
                <a:cs typeface="+mn-cs"/>
              </a:rPr>
              <a:t>Split </a:t>
            </a:r>
            <a:r>
              <a:rPr lang="en-US" sz="1000" kern="1200" dirty="0" smtClean="0">
                <a:solidFill>
                  <a:schemeClr val="tx1"/>
                </a:solidFill>
                <a:effectLst/>
                <a:latin typeface="+mn-lt"/>
                <a:ea typeface="+mn-ea"/>
                <a:cs typeface="+mn-cs"/>
              </a:rPr>
              <a:t>into groups and challenge each team to create a pulse piece with a </a:t>
            </a:r>
            <a:r>
              <a:rPr lang="en-US" sz="1000" b="1" kern="1200" dirty="0" smtClean="0">
                <a:solidFill>
                  <a:schemeClr val="tx1"/>
                </a:solidFill>
                <a:effectLst/>
                <a:latin typeface="+mn-lt"/>
                <a:ea typeface="+mn-ea"/>
                <a:cs typeface="+mn-cs"/>
              </a:rPr>
              <a:t>crescendo, </a:t>
            </a:r>
            <a:r>
              <a:rPr lang="en-US" sz="1000" kern="1200" dirty="0" smtClean="0">
                <a:solidFill>
                  <a:schemeClr val="tx1"/>
                </a:solidFill>
                <a:effectLst/>
                <a:latin typeface="+mn-lt"/>
                <a:ea typeface="+mn-ea"/>
                <a:cs typeface="+mn-cs"/>
              </a:rPr>
              <a:t>they must gradually get louder but the </a:t>
            </a:r>
            <a:r>
              <a:rPr lang="en-US" sz="1000" b="1" kern="1200" dirty="0" smtClean="0">
                <a:solidFill>
                  <a:schemeClr val="tx1"/>
                </a:solidFill>
                <a:effectLst/>
                <a:latin typeface="+mn-lt"/>
                <a:ea typeface="+mn-ea"/>
                <a:cs typeface="+mn-cs"/>
              </a:rPr>
              <a:t>tempo </a:t>
            </a:r>
            <a:r>
              <a:rPr lang="en-US" sz="1000" kern="1200" dirty="0" smtClean="0">
                <a:solidFill>
                  <a:schemeClr val="tx1"/>
                </a:solidFill>
                <a:effectLst/>
                <a:latin typeface="+mn-lt"/>
                <a:ea typeface="+mn-ea"/>
                <a:cs typeface="+mn-cs"/>
              </a:rPr>
              <a:t>(speed) must remain constant, just like in Orff’s version.</a:t>
            </a:r>
            <a:endParaRPr lang="en-GB" sz="10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18</a:t>
            </a:fld>
            <a:endParaRPr lang="en-US"/>
          </a:p>
        </p:txBody>
      </p:sp>
    </p:spTree>
    <p:extLst>
      <p:ext uri="{BB962C8B-B14F-4D97-AF65-F5344CB8AC3E}">
        <p14:creationId xmlns:p14="http://schemas.microsoft.com/office/powerpoint/2010/main" val="3079557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smtClean="0">
                <a:solidFill>
                  <a:schemeClr val="tx1"/>
                </a:solidFill>
                <a:effectLst/>
                <a:latin typeface="+mn-lt"/>
                <a:ea typeface="+mn-ea"/>
                <a:cs typeface="+mn-cs"/>
              </a:rPr>
              <a:t>Bring the groups back together and hear each piece. </a:t>
            </a:r>
            <a:r>
              <a:rPr lang="en-US" sz="1200" kern="1200" dirty="0" smtClean="0">
                <a:solidFill>
                  <a:schemeClr val="tx1"/>
                </a:solidFill>
                <a:effectLst/>
                <a:latin typeface="+mn-lt"/>
                <a:ea typeface="+mn-ea"/>
                <a:cs typeface="+mn-cs"/>
              </a:rPr>
              <a:t>Who has the most effective crescendo?</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Structure. </a:t>
            </a:r>
            <a:r>
              <a:rPr lang="en-US" sz="1200" kern="1200" dirty="0" smtClean="0">
                <a:solidFill>
                  <a:schemeClr val="tx1"/>
                </a:solidFill>
                <a:effectLst/>
                <a:latin typeface="+mn-lt"/>
                <a:ea typeface="+mn-ea"/>
                <a:cs typeface="+mn-cs"/>
              </a:rPr>
              <a:t>Ask the students to structure their group pieces together to make one big piece with a crescendo. They must also work out how to start and stop, how to begin and come in. Maybe they need to appoint a conductor…</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FINALLY – </a:t>
            </a:r>
            <a:r>
              <a:rPr lang="en-US" sz="1200" kern="1200" dirty="0" smtClean="0">
                <a:solidFill>
                  <a:schemeClr val="tx1"/>
                </a:solidFill>
                <a:effectLst/>
                <a:latin typeface="+mn-lt"/>
                <a:ea typeface="+mn-ea"/>
                <a:cs typeface="+mn-cs"/>
              </a:rPr>
              <a:t>have a go at putting this big crescendo after the introduction made last week and again, ask your students to keep a record of what they have done, who played what and the order. (They could add this on to the graphic they created last week)</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19</a:t>
            </a:fld>
            <a:endParaRPr lang="en-US"/>
          </a:p>
        </p:txBody>
      </p:sp>
    </p:spTree>
    <p:extLst>
      <p:ext uri="{BB962C8B-B14F-4D97-AF65-F5344CB8AC3E}">
        <p14:creationId xmlns:p14="http://schemas.microsoft.com/office/powerpoint/2010/main" val="3079557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i="1" kern="1200" dirty="0" smtClean="0">
                <a:solidFill>
                  <a:schemeClr val="tx1"/>
                </a:solidFill>
                <a:effectLst/>
                <a:latin typeface="+mn-lt"/>
                <a:ea typeface="+mn-ea"/>
                <a:cs typeface="+mn-cs"/>
              </a:rPr>
              <a:t>Resources required</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A large, open space</a:t>
            </a:r>
            <a:endParaRPr lang="en-GB" sz="1000" kern="1200" dirty="0" smtClean="0">
              <a:solidFill>
                <a:schemeClr val="tx1"/>
              </a:solidFill>
              <a:effectLst/>
              <a:latin typeface="+mn-lt"/>
              <a:ea typeface="+mn-ea"/>
              <a:cs typeface="+mn-cs"/>
            </a:endParaRPr>
          </a:p>
          <a:p>
            <a:pPr lvl="0"/>
            <a:r>
              <a:rPr lang="en-US" sz="1000" kern="1200" dirty="0" smtClean="0">
                <a:solidFill>
                  <a:schemeClr val="tx1"/>
                </a:solidFill>
                <a:effectLst/>
                <a:latin typeface="+mn-lt"/>
                <a:ea typeface="+mn-ea"/>
                <a:cs typeface="+mn-cs"/>
              </a:rPr>
              <a:t>Classroom percussion instruments and any other instruments your students might be learning</a:t>
            </a:r>
            <a:endParaRPr lang="en-GB" sz="1000" kern="1200" dirty="0" smtClean="0">
              <a:solidFill>
                <a:schemeClr val="tx1"/>
              </a:solidFill>
              <a:effectLst/>
              <a:latin typeface="+mn-lt"/>
              <a:ea typeface="+mn-ea"/>
              <a:cs typeface="+mn-cs"/>
            </a:endParaRPr>
          </a:p>
          <a:p>
            <a:pPr lvl="0"/>
            <a:r>
              <a:rPr lang="en-US" sz="1000" kern="1200" dirty="0" smtClean="0">
                <a:solidFill>
                  <a:schemeClr val="tx1"/>
                </a:solidFill>
                <a:effectLst/>
                <a:latin typeface="+mn-lt"/>
                <a:ea typeface="+mn-ea"/>
                <a:cs typeface="+mn-cs"/>
              </a:rPr>
              <a:t>Recording equipment (not essential)</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 </a:t>
            </a:r>
            <a:r>
              <a:rPr lang="en-GB" sz="1000" b="1" i="1" u="none" strike="noStrike"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r>
              <a:rPr lang="en-GB" sz="1000" i="1" kern="1200" dirty="0" smtClean="0">
                <a:solidFill>
                  <a:schemeClr val="tx1"/>
                </a:solidFill>
                <a:effectLst/>
                <a:latin typeface="+mn-lt"/>
                <a:ea typeface="+mn-ea"/>
                <a:cs typeface="+mn-cs"/>
              </a:rPr>
              <a:t>This scheme of work is plotted out over six lessons. Feel free to adapt it to suit your students and the resources you have available. </a:t>
            </a:r>
            <a:endParaRPr lang="en-GB" sz="1000" kern="1200" dirty="0" smtClean="0">
              <a:solidFill>
                <a:schemeClr val="tx1"/>
              </a:solidFill>
              <a:effectLst/>
              <a:latin typeface="+mn-lt"/>
              <a:ea typeface="+mn-ea"/>
              <a:cs typeface="+mn-cs"/>
            </a:endParaRPr>
          </a:p>
          <a:p>
            <a:r>
              <a:rPr lang="en-GB" sz="1000" i="1"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r>
              <a:rPr lang="en-GB" sz="1000" b="1" kern="1200" dirty="0" smtClean="0">
                <a:solidFill>
                  <a:schemeClr val="tx1"/>
                </a:solidFill>
                <a:effectLst/>
                <a:latin typeface="+mn-lt"/>
                <a:ea typeface="+mn-ea"/>
                <a:cs typeface="+mn-cs"/>
              </a:rPr>
              <a:t>The six lessons at a glance</a:t>
            </a:r>
            <a:endParaRPr lang="en-GB" sz="1000" kern="1200" dirty="0" smtClean="0">
              <a:solidFill>
                <a:schemeClr val="tx1"/>
              </a:solidFill>
              <a:effectLst/>
              <a:latin typeface="+mn-lt"/>
              <a:ea typeface="+mn-ea"/>
              <a:cs typeface="+mn-cs"/>
            </a:endParaRPr>
          </a:p>
          <a:p>
            <a:r>
              <a:rPr lang="en-GB" sz="1000" b="1" u="none" strike="noStrike"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r>
              <a:rPr lang="en-GB" sz="1000" b="1" kern="1200" dirty="0" smtClean="0">
                <a:solidFill>
                  <a:schemeClr val="tx1"/>
                </a:solidFill>
                <a:effectLst/>
                <a:latin typeface="+mn-lt"/>
                <a:ea typeface="+mn-ea"/>
                <a:cs typeface="+mn-cs"/>
              </a:rPr>
              <a:t>Lesson 1: </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Activities: 		Watch the film and discuss</a:t>
            </a:r>
          </a:p>
          <a:p>
            <a:r>
              <a:rPr lang="en-GB" sz="1000" kern="1200" dirty="0" smtClean="0">
                <a:solidFill>
                  <a:schemeClr val="tx1"/>
                </a:solidFill>
                <a:effectLst/>
                <a:latin typeface="+mn-lt"/>
                <a:ea typeface="+mn-ea"/>
                <a:cs typeface="+mn-cs"/>
              </a:rPr>
              <a:t>			Listen and create new lyrics in response to the music</a:t>
            </a:r>
          </a:p>
          <a:p>
            <a:r>
              <a:rPr lang="en-GB" sz="1000" kern="1200" dirty="0" smtClean="0">
                <a:solidFill>
                  <a:schemeClr val="tx1"/>
                </a:solidFill>
                <a:effectLst/>
                <a:latin typeface="+mn-lt"/>
                <a:ea typeface="+mn-ea"/>
                <a:cs typeface="+mn-cs"/>
              </a:rPr>
              <a:t>			Create words inspired by the music</a:t>
            </a:r>
          </a:p>
          <a:p>
            <a:r>
              <a:rPr lang="en-GB" sz="1000" kern="1200" dirty="0" smtClean="0">
                <a:solidFill>
                  <a:schemeClr val="tx1"/>
                </a:solidFill>
                <a:effectLst/>
                <a:latin typeface="+mn-lt"/>
                <a:ea typeface="+mn-ea"/>
                <a:cs typeface="+mn-cs"/>
              </a:rPr>
              <a:t>Curriculum link:	Identify and use the interrelated dimensions of music expressively and with increasing sophistication, including use of 				tonalities, different types of scales and other musical devices</a:t>
            </a:r>
          </a:p>
          <a:p>
            <a:r>
              <a:rPr lang="en-GB" sz="1000" kern="1200" dirty="0" smtClean="0">
                <a:solidFill>
                  <a:schemeClr val="tx1"/>
                </a:solidFill>
                <a:effectLst/>
                <a:latin typeface="+mn-lt"/>
                <a:ea typeface="+mn-ea"/>
                <a:cs typeface="+mn-cs"/>
              </a:rPr>
              <a:t>			Listen with increasing discrimination to a wide range of music from great composers and musicians</a:t>
            </a:r>
          </a:p>
          <a:p>
            <a:r>
              <a:rPr lang="en-GB" sz="1000" kern="1200" dirty="0" smtClean="0">
                <a:solidFill>
                  <a:schemeClr val="tx1"/>
                </a:solidFill>
                <a:effectLst/>
                <a:latin typeface="+mn-lt"/>
                <a:ea typeface="+mn-ea"/>
                <a:cs typeface="+mn-cs"/>
              </a:rPr>
              <a:t>			Develop a deeper understanding of the music that they perform and to which they listen and its history</a:t>
            </a:r>
          </a:p>
          <a:p>
            <a:r>
              <a:rPr lang="en-GB" sz="1000" b="1" kern="1200" dirty="0" smtClean="0">
                <a:solidFill>
                  <a:schemeClr val="tx1"/>
                </a:solidFill>
                <a:effectLst/>
                <a:latin typeface="+mn-lt"/>
                <a:ea typeface="+mn-ea"/>
                <a:cs typeface="+mn-cs"/>
              </a:rPr>
              <a:t>Lesson 2: </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Activities:		Learn and perform complex minor chords</a:t>
            </a:r>
          </a:p>
          <a:p>
            <a:r>
              <a:rPr lang="en-GB" sz="1000" kern="1200" dirty="0" smtClean="0">
                <a:solidFill>
                  <a:schemeClr val="tx1"/>
                </a:solidFill>
                <a:effectLst/>
                <a:latin typeface="+mn-lt"/>
                <a:ea typeface="+mn-ea"/>
                <a:cs typeface="+mn-cs"/>
              </a:rPr>
              <a:t>			Invent bassline and structure</a:t>
            </a:r>
          </a:p>
          <a:p>
            <a:r>
              <a:rPr lang="en-GB" sz="1000" kern="1200" dirty="0" smtClean="0">
                <a:solidFill>
                  <a:schemeClr val="tx1"/>
                </a:solidFill>
                <a:effectLst/>
                <a:latin typeface="+mn-lt"/>
                <a:ea typeface="+mn-ea"/>
                <a:cs typeface="+mn-cs"/>
              </a:rPr>
              <a:t>Curriculum link:	Play and perform in a range of solo and ensemble contexts using their voice, playing instruments musically, fluently and with 			accuracy and expression </a:t>
            </a:r>
          </a:p>
          <a:p>
            <a:r>
              <a:rPr lang="en-GB" sz="1000" kern="1200" dirty="0" smtClean="0">
                <a:solidFill>
                  <a:schemeClr val="tx1"/>
                </a:solidFill>
                <a:effectLst/>
                <a:latin typeface="+mn-lt"/>
                <a:ea typeface="+mn-ea"/>
                <a:cs typeface="+mn-cs"/>
              </a:rPr>
              <a:t>			Improvise and compose; and extend and develop musical ideas by drawing on a range of musical structures, styles, genres 			and traditions</a:t>
            </a:r>
          </a:p>
          <a:p>
            <a:r>
              <a:rPr lang="en-GB" sz="1000" kern="1200" dirty="0" smtClean="0">
                <a:solidFill>
                  <a:schemeClr val="tx1"/>
                </a:solidFill>
                <a:effectLst/>
                <a:latin typeface="+mn-lt"/>
                <a:ea typeface="+mn-ea"/>
                <a:cs typeface="+mn-cs"/>
              </a:rPr>
              <a:t>			Identify and use the interrelated dimensions of music expressively and with increasing sophistication, including use of 				tonalities, different types of scales and other musical devices</a:t>
            </a:r>
          </a:p>
          <a:p>
            <a:r>
              <a:rPr lang="en-GB" sz="1000" b="1" kern="1200" dirty="0" smtClean="0">
                <a:solidFill>
                  <a:schemeClr val="tx1"/>
                </a:solidFill>
                <a:effectLst/>
                <a:latin typeface="+mn-lt"/>
                <a:ea typeface="+mn-ea"/>
                <a:cs typeface="+mn-cs"/>
              </a:rPr>
              <a:t>Lesson 3: </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Activities:		Invent, orchestrate and perform pulse</a:t>
            </a:r>
          </a:p>
          <a:p>
            <a:r>
              <a:rPr lang="en-GB" sz="1000" kern="1200" dirty="0" smtClean="0">
                <a:solidFill>
                  <a:schemeClr val="tx1"/>
                </a:solidFill>
                <a:effectLst/>
                <a:latin typeface="+mn-lt"/>
                <a:ea typeface="+mn-ea"/>
                <a:cs typeface="+mn-cs"/>
              </a:rPr>
              <a:t>			Learn about and perform a crescendo</a:t>
            </a:r>
          </a:p>
          <a:p>
            <a:r>
              <a:rPr lang="en-GB" sz="1000" kern="1200" dirty="0" smtClean="0">
                <a:solidFill>
                  <a:schemeClr val="tx1"/>
                </a:solidFill>
                <a:effectLst/>
                <a:latin typeface="+mn-lt"/>
                <a:ea typeface="+mn-ea"/>
                <a:cs typeface="+mn-cs"/>
              </a:rPr>
              <a:t>Curriculum link:	Play and perform in a range of solo and ensemble contexts using their voice, playing instruments musically, fluently and with 			accuracy and expression </a:t>
            </a:r>
          </a:p>
          <a:p>
            <a:r>
              <a:rPr lang="en-GB" sz="1000" kern="1200" dirty="0" smtClean="0">
                <a:solidFill>
                  <a:schemeClr val="tx1"/>
                </a:solidFill>
                <a:effectLst/>
                <a:latin typeface="+mn-lt"/>
                <a:ea typeface="+mn-ea"/>
                <a:cs typeface="+mn-cs"/>
              </a:rPr>
              <a:t>			Improvise and compose; and extend and develop musical ideas by drawing on a range of musical structures, styles, genres 			and traditions</a:t>
            </a:r>
          </a:p>
          <a:p>
            <a:r>
              <a:rPr lang="en-GB" sz="1000" b="1" kern="1200" dirty="0" smtClean="0">
                <a:solidFill>
                  <a:schemeClr val="tx1"/>
                </a:solidFill>
                <a:effectLst/>
                <a:latin typeface="+mn-lt"/>
                <a:ea typeface="+mn-ea"/>
                <a:cs typeface="+mn-cs"/>
              </a:rPr>
              <a:t>Lesson 4: </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Activities:		Invent and perform ostinatos</a:t>
            </a:r>
          </a:p>
          <a:p>
            <a:r>
              <a:rPr lang="en-GB" sz="1000" kern="1200" dirty="0" smtClean="0">
                <a:solidFill>
                  <a:schemeClr val="tx1"/>
                </a:solidFill>
                <a:effectLst/>
                <a:latin typeface="+mn-lt"/>
                <a:ea typeface="+mn-ea"/>
                <a:cs typeface="+mn-cs"/>
              </a:rPr>
              <a:t>Curriculum link:	Play and perform in a range of solo and ensemble contexts using their voice, playing instruments musically, fluently and with 			accuracy and expression </a:t>
            </a:r>
          </a:p>
          <a:p>
            <a:r>
              <a:rPr lang="en-GB" sz="1000" kern="1200" dirty="0" smtClean="0">
                <a:solidFill>
                  <a:schemeClr val="tx1"/>
                </a:solidFill>
                <a:effectLst/>
                <a:latin typeface="+mn-lt"/>
                <a:ea typeface="+mn-ea"/>
                <a:cs typeface="+mn-cs"/>
              </a:rPr>
              <a:t>			Improvise and compose; and extend and develop musical ideas by drawing on a range of musical structures, styles, genres 			and traditions</a:t>
            </a:r>
          </a:p>
          <a:p>
            <a:r>
              <a:rPr lang="en-GB" sz="1000" b="1" kern="1200" dirty="0" smtClean="0">
                <a:solidFill>
                  <a:schemeClr val="tx1"/>
                </a:solidFill>
                <a:effectLst/>
                <a:latin typeface="+mn-lt"/>
                <a:ea typeface="+mn-ea"/>
                <a:cs typeface="+mn-cs"/>
              </a:rPr>
              <a:t>Lesson 5: </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Activities:		Invent lyrics and melody</a:t>
            </a:r>
          </a:p>
          <a:p>
            <a:r>
              <a:rPr lang="en-GB" sz="1000" kern="1200" dirty="0" smtClean="0">
                <a:solidFill>
                  <a:schemeClr val="tx1"/>
                </a:solidFill>
                <a:effectLst/>
                <a:latin typeface="+mn-lt"/>
                <a:ea typeface="+mn-ea"/>
                <a:cs typeface="+mn-cs"/>
              </a:rPr>
              <a:t>			Begin to structure ideas into a piece</a:t>
            </a:r>
          </a:p>
          <a:p>
            <a:r>
              <a:rPr lang="en-GB" sz="1000" kern="1200" dirty="0" smtClean="0">
                <a:solidFill>
                  <a:schemeClr val="tx1"/>
                </a:solidFill>
                <a:effectLst/>
                <a:latin typeface="+mn-lt"/>
                <a:ea typeface="+mn-ea"/>
                <a:cs typeface="+mn-cs"/>
              </a:rPr>
              <a:t>Curriculum link:	Play and perform in a range of solo and ensemble contexts using their voice, playing instruments musically, fluently and with 			accuracy and expression </a:t>
            </a:r>
          </a:p>
          <a:p>
            <a:r>
              <a:rPr lang="en-GB" sz="1000" kern="1200" dirty="0" smtClean="0">
                <a:solidFill>
                  <a:schemeClr val="tx1"/>
                </a:solidFill>
                <a:effectLst/>
                <a:latin typeface="+mn-lt"/>
                <a:ea typeface="+mn-ea"/>
                <a:cs typeface="+mn-cs"/>
              </a:rPr>
              <a:t>			Improvise and compose; and extend and develop musical ideas by drawing on a range of musical structures, styles, genres 			and traditions</a:t>
            </a:r>
          </a:p>
          <a:p>
            <a:r>
              <a:rPr lang="en-GB" sz="1000" b="1" kern="1200" dirty="0" smtClean="0">
                <a:solidFill>
                  <a:schemeClr val="tx1"/>
                </a:solidFill>
                <a:effectLst/>
                <a:latin typeface="+mn-lt"/>
                <a:ea typeface="+mn-ea"/>
                <a:cs typeface="+mn-cs"/>
              </a:rPr>
              <a:t>Lesson 6:</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Activities:		Structure all ideas into a piece</a:t>
            </a:r>
          </a:p>
          <a:p>
            <a:r>
              <a:rPr lang="en-GB" sz="1000" kern="1200" dirty="0" smtClean="0">
                <a:solidFill>
                  <a:schemeClr val="tx1"/>
                </a:solidFill>
                <a:effectLst/>
                <a:latin typeface="+mn-lt"/>
                <a:ea typeface="+mn-ea"/>
                <a:cs typeface="+mn-cs"/>
              </a:rPr>
              <a:t>			Perform on pitched and unpitched instruments and voice to an audience</a:t>
            </a:r>
          </a:p>
          <a:p>
            <a:r>
              <a:rPr lang="en-GB" sz="1000" kern="1200" dirty="0" smtClean="0">
                <a:solidFill>
                  <a:schemeClr val="tx1"/>
                </a:solidFill>
                <a:effectLst/>
                <a:latin typeface="+mn-lt"/>
                <a:ea typeface="+mn-ea"/>
                <a:cs typeface="+mn-cs"/>
              </a:rPr>
              <a:t>			Use technical terminology where appropriate</a:t>
            </a:r>
          </a:p>
          <a:p>
            <a:r>
              <a:rPr lang="en-GB" sz="1000" kern="1200" dirty="0" smtClean="0">
                <a:solidFill>
                  <a:schemeClr val="tx1"/>
                </a:solidFill>
                <a:effectLst/>
                <a:latin typeface="+mn-lt"/>
                <a:ea typeface="+mn-ea"/>
                <a:cs typeface="+mn-cs"/>
              </a:rPr>
              <a:t> </a:t>
            </a:r>
          </a:p>
          <a:p>
            <a:r>
              <a:rPr lang="en-GB" sz="1000" kern="1200" dirty="0" smtClean="0">
                <a:solidFill>
                  <a:schemeClr val="tx1"/>
                </a:solidFill>
                <a:effectLst/>
                <a:latin typeface="+mn-lt"/>
                <a:ea typeface="+mn-ea"/>
                <a:cs typeface="+mn-cs"/>
              </a:rPr>
              <a:t>Curriculum link:	Play and perform in a range of solo and ensemble contexts using their voice, playing instruments musically, fluently and with 			accuracy and expression </a:t>
            </a:r>
          </a:p>
          <a:p>
            <a:r>
              <a:rPr lang="en-GB" sz="1000" kern="1200" dirty="0" smtClean="0">
                <a:solidFill>
                  <a:schemeClr val="tx1"/>
                </a:solidFill>
                <a:effectLst/>
                <a:latin typeface="+mn-lt"/>
                <a:ea typeface="+mn-ea"/>
                <a:cs typeface="+mn-cs"/>
              </a:rPr>
              <a:t>			Improvise and compose; and extend and develop musical ideas by drawing on a range of musical structures, styles, genres 			and traditions</a:t>
            </a:r>
          </a:p>
          <a:p>
            <a:endParaRPr lang="en-GB"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a:t>
            </a:fld>
            <a:endParaRPr lang="en-US"/>
          </a:p>
        </p:txBody>
      </p:sp>
    </p:spTree>
    <p:extLst>
      <p:ext uri="{BB962C8B-B14F-4D97-AF65-F5344CB8AC3E}">
        <p14:creationId xmlns:p14="http://schemas.microsoft.com/office/powerpoint/2010/main" val="817864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4: Ostinato (repeating</a:t>
            </a:r>
            <a:r>
              <a:rPr lang="en-GB" sz="1200" b="1" kern="1200" baseline="0" dirty="0" smtClean="0">
                <a:solidFill>
                  <a:schemeClr val="tx1"/>
                </a:solidFill>
                <a:effectLst/>
                <a:latin typeface="+mn-lt"/>
                <a:ea typeface="+mn-ea"/>
                <a:cs typeface="+mn-cs"/>
              </a:rPr>
              <a:t> patterns)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Activities:		Invent and perform ostinatos</a:t>
            </a: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Curriculum link:	Play and perform in a range of solo and ensemble contexts using their voice, playing instruments musically, fluently and with 			accuracy and expression </a:t>
            </a:r>
          </a:p>
          <a:p>
            <a:r>
              <a:rPr lang="en-GB" sz="1200" kern="1200" dirty="0" smtClean="0">
                <a:solidFill>
                  <a:schemeClr val="tx1"/>
                </a:solidFill>
                <a:effectLst/>
                <a:latin typeface="+mn-lt"/>
                <a:ea typeface="+mn-ea"/>
                <a:cs typeface="+mn-cs"/>
              </a:rPr>
              <a:t>			Improvise and compose; and extend and develop musical ideas by drawing on a range of musical structures, styles, genres 			and traditions</a:t>
            </a: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20</a:t>
            </a:fld>
            <a:endParaRPr lang="en-US"/>
          </a:p>
        </p:txBody>
      </p:sp>
    </p:spTree>
    <p:extLst>
      <p:ext uri="{BB962C8B-B14F-4D97-AF65-F5344CB8AC3E}">
        <p14:creationId xmlns:p14="http://schemas.microsoft.com/office/powerpoint/2010/main" val="1747356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kern="1200" dirty="0" smtClean="0">
                <a:solidFill>
                  <a:schemeClr val="tx1"/>
                </a:solidFill>
                <a:effectLst/>
                <a:latin typeface="+mn-lt"/>
                <a:ea typeface="+mn-ea"/>
                <a:cs typeface="+mn-cs"/>
              </a:rPr>
              <a:t>LESSON 4: </a:t>
            </a:r>
            <a:r>
              <a:rPr lang="en-GB" sz="1000" kern="1200" dirty="0" smtClean="0">
                <a:solidFill>
                  <a:schemeClr val="tx1"/>
                </a:solidFill>
                <a:effectLst/>
                <a:latin typeface="+mn-lt"/>
                <a:ea typeface="+mn-ea"/>
                <a:cs typeface="+mn-cs"/>
              </a:rPr>
              <a:t>Ostinato (repeating patterns)</a:t>
            </a:r>
          </a:p>
          <a:p>
            <a:r>
              <a:rPr lang="en-GB" sz="1000" b="1" u="none" strike="noStrike"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pPr lvl="0"/>
            <a:r>
              <a:rPr lang="en-US" sz="1000" b="1" kern="1200" dirty="0" smtClean="0">
                <a:solidFill>
                  <a:schemeClr val="tx1"/>
                </a:solidFill>
                <a:effectLst/>
                <a:latin typeface="+mn-lt"/>
                <a:ea typeface="+mn-ea"/>
                <a:cs typeface="+mn-cs"/>
              </a:rPr>
              <a:t>Warm-up – </a:t>
            </a:r>
            <a:r>
              <a:rPr lang="en-US" sz="1000" kern="1200" dirty="0" smtClean="0">
                <a:solidFill>
                  <a:schemeClr val="tx1"/>
                </a:solidFill>
                <a:effectLst/>
                <a:latin typeface="+mn-lt"/>
                <a:ea typeface="+mn-ea"/>
                <a:cs typeface="+mn-cs"/>
              </a:rPr>
              <a:t>quickly recap your pulse piece from last week. If it was wonky at the end of the last session or kept speeding up now is a good time to straighten it out</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pPr lvl="0"/>
            <a:r>
              <a:rPr lang="en-US" sz="1000" b="1" kern="1200" dirty="0" smtClean="0">
                <a:solidFill>
                  <a:schemeClr val="tx1"/>
                </a:solidFill>
                <a:effectLst/>
                <a:latin typeface="+mn-lt"/>
                <a:ea typeface="+mn-ea"/>
                <a:cs typeface="+mn-cs"/>
              </a:rPr>
              <a:t>Explain</a:t>
            </a:r>
            <a:r>
              <a:rPr lang="en-US" sz="1000" kern="1200" dirty="0" smtClean="0">
                <a:solidFill>
                  <a:schemeClr val="tx1"/>
                </a:solidFill>
                <a:effectLst/>
                <a:latin typeface="+mn-lt"/>
                <a:ea typeface="+mn-ea"/>
                <a:cs typeface="+mn-cs"/>
              </a:rPr>
              <a:t> that you are going to make some </a:t>
            </a:r>
            <a:r>
              <a:rPr lang="en-US" sz="1000" b="1" kern="1200" dirty="0" smtClean="0">
                <a:solidFill>
                  <a:schemeClr val="tx1"/>
                </a:solidFill>
                <a:effectLst/>
                <a:latin typeface="+mn-lt"/>
                <a:ea typeface="+mn-ea"/>
                <a:cs typeface="+mn-cs"/>
              </a:rPr>
              <a:t>repeating rhythmic patterns</a:t>
            </a:r>
            <a:r>
              <a:rPr lang="en-US" sz="1000" kern="1200" dirty="0" smtClean="0">
                <a:solidFill>
                  <a:schemeClr val="tx1"/>
                </a:solidFill>
                <a:effectLst/>
                <a:latin typeface="+mn-lt"/>
                <a:ea typeface="+mn-ea"/>
                <a:cs typeface="+mn-cs"/>
              </a:rPr>
              <a:t> to go on top of your pulse. The ‘posh’ word for repeating rhythmic pattern is </a:t>
            </a:r>
            <a:r>
              <a:rPr lang="en-US" sz="1000" b="1" kern="1200" dirty="0" smtClean="0">
                <a:solidFill>
                  <a:schemeClr val="tx1"/>
                </a:solidFill>
                <a:effectLst/>
                <a:latin typeface="+mn-lt"/>
                <a:ea typeface="+mn-ea"/>
                <a:cs typeface="+mn-cs"/>
              </a:rPr>
              <a:t>ostinato. </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One of the best ways to create </a:t>
            </a:r>
            <a:r>
              <a:rPr lang="en-US" sz="1000" b="1" kern="1200" dirty="0" smtClean="0">
                <a:solidFill>
                  <a:schemeClr val="tx1"/>
                </a:solidFill>
                <a:effectLst/>
                <a:latin typeface="+mn-lt"/>
                <a:ea typeface="+mn-ea"/>
                <a:cs typeface="+mn-cs"/>
              </a:rPr>
              <a:t>ostinatos </a:t>
            </a:r>
            <a:r>
              <a:rPr lang="en-US" sz="1000" kern="1200" dirty="0" smtClean="0">
                <a:solidFill>
                  <a:schemeClr val="tx1"/>
                </a:solidFill>
                <a:effectLst/>
                <a:latin typeface="+mn-lt"/>
                <a:ea typeface="+mn-ea"/>
                <a:cs typeface="+mn-cs"/>
              </a:rPr>
              <a:t>with students is to use words. Here is a simple method which you can use as a warm-up for your session – </a:t>
            </a:r>
            <a:endParaRPr lang="en-GB" sz="1000" kern="1200" dirty="0" smtClean="0">
              <a:solidFill>
                <a:schemeClr val="tx1"/>
              </a:solidFill>
              <a:effectLst/>
              <a:latin typeface="+mn-lt"/>
              <a:ea typeface="+mn-ea"/>
              <a:cs typeface="+mn-cs"/>
            </a:endParaRPr>
          </a:p>
          <a:p>
            <a:pPr lvl="1"/>
            <a:r>
              <a:rPr lang="en-US" sz="1000" kern="1200" dirty="0" smtClean="0">
                <a:solidFill>
                  <a:schemeClr val="tx1"/>
                </a:solidFill>
                <a:effectLst/>
                <a:latin typeface="+mn-lt"/>
                <a:ea typeface="+mn-ea"/>
                <a:cs typeface="+mn-cs"/>
              </a:rPr>
              <a:t>Ask your class a simple question such as ‘what’s the luckiest thing that ever happened to you?’</a:t>
            </a:r>
            <a:endParaRPr lang="en-GB" sz="1000" kern="1200" dirty="0" smtClean="0">
              <a:solidFill>
                <a:schemeClr val="tx1"/>
              </a:solidFill>
              <a:effectLst/>
              <a:latin typeface="+mn-lt"/>
              <a:ea typeface="+mn-ea"/>
              <a:cs typeface="+mn-cs"/>
            </a:endParaRPr>
          </a:p>
          <a:p>
            <a:pPr lvl="1"/>
            <a:r>
              <a:rPr lang="en-US" sz="1000" kern="1200" dirty="0" smtClean="0">
                <a:solidFill>
                  <a:schemeClr val="tx1"/>
                </a:solidFill>
                <a:effectLst/>
                <a:latin typeface="+mn-lt"/>
                <a:ea typeface="+mn-ea"/>
                <a:cs typeface="+mn-cs"/>
              </a:rPr>
              <a:t>Choose one student, or a small group, to play the pulse</a:t>
            </a:r>
            <a:endParaRPr lang="en-GB" sz="1000" kern="1200" dirty="0" smtClean="0">
              <a:solidFill>
                <a:schemeClr val="tx1"/>
              </a:solidFill>
              <a:effectLst/>
              <a:latin typeface="+mn-lt"/>
              <a:ea typeface="+mn-ea"/>
              <a:cs typeface="+mn-cs"/>
            </a:endParaRPr>
          </a:p>
          <a:p>
            <a:pPr lvl="1"/>
            <a:r>
              <a:rPr lang="en-US" sz="1000" kern="1200" dirty="0" smtClean="0">
                <a:solidFill>
                  <a:schemeClr val="tx1"/>
                </a:solidFill>
                <a:effectLst/>
                <a:latin typeface="+mn-lt"/>
                <a:ea typeface="+mn-ea"/>
                <a:cs typeface="+mn-cs"/>
              </a:rPr>
              <a:t>Ask your class to speak their ‘good luck sentence’ on top of the pulse trying to make the words fit and repeating them round and around. </a:t>
            </a:r>
            <a:endParaRPr lang="en-GB" sz="1000" kern="1200" dirty="0" smtClean="0">
              <a:solidFill>
                <a:schemeClr val="tx1"/>
              </a:solidFill>
              <a:effectLst/>
              <a:latin typeface="+mn-lt"/>
              <a:ea typeface="+mn-ea"/>
              <a:cs typeface="+mn-cs"/>
            </a:endParaRPr>
          </a:p>
          <a:p>
            <a:pPr lvl="1"/>
            <a:r>
              <a:rPr lang="en-US" sz="1000" kern="1200" dirty="0" smtClean="0">
                <a:solidFill>
                  <a:schemeClr val="tx1"/>
                </a:solidFill>
                <a:effectLst/>
                <a:latin typeface="+mn-lt"/>
                <a:ea typeface="+mn-ea"/>
                <a:cs typeface="+mn-cs"/>
              </a:rPr>
              <a:t>Ask your students to perform their ostinatos on body percussion rather than speaking them (i.e. one sound for each syllable)</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21</a:t>
            </a:fld>
            <a:endParaRPr lang="en-US"/>
          </a:p>
        </p:txBody>
      </p:sp>
    </p:spTree>
    <p:extLst>
      <p:ext uri="{BB962C8B-B14F-4D97-AF65-F5344CB8AC3E}">
        <p14:creationId xmlns:p14="http://schemas.microsoft.com/office/powerpoint/2010/main" val="3079557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4: </a:t>
            </a:r>
            <a:r>
              <a:rPr lang="en-GB" sz="1200" kern="1200" dirty="0" smtClean="0">
                <a:solidFill>
                  <a:schemeClr val="tx1"/>
                </a:solidFill>
                <a:effectLst/>
                <a:latin typeface="+mn-lt"/>
                <a:ea typeface="+mn-ea"/>
                <a:cs typeface="+mn-cs"/>
              </a:rPr>
              <a:t>Ostinato (repeating patterns)</a:t>
            </a:r>
            <a:endParaRPr lang="en-GB" sz="1100" kern="1200" dirty="0" smtClean="0">
              <a:solidFill>
                <a:schemeClr val="tx1"/>
              </a:solidFill>
              <a:effectLst/>
              <a:latin typeface="+mn-lt"/>
              <a:ea typeface="+mn-ea"/>
              <a:cs typeface="+mn-cs"/>
            </a:endParaRPr>
          </a:p>
          <a:p>
            <a:r>
              <a:rPr lang="en-GB" sz="1200" b="1"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Split your class into small composing teams </a:t>
            </a:r>
            <a:r>
              <a:rPr lang="en-US" sz="1200" kern="1200" dirty="0" smtClean="0">
                <a:solidFill>
                  <a:schemeClr val="tx1"/>
                </a:solidFill>
                <a:effectLst/>
                <a:latin typeface="+mn-lt"/>
                <a:ea typeface="+mn-ea"/>
                <a:cs typeface="+mn-cs"/>
              </a:rPr>
              <a:t>and, using the same instruments as last lesson, set the following task –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Make a short SLOW piece that includes: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steady pulse from last session (pitched on D &amp; A, or unpitched, or both)</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ONE ostinato that is played by everyone else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pitches for the ostinato are: D, A, C,</a:t>
            </a:r>
            <a:r>
              <a:rPr lang="en-US" sz="1200" kern="1200" baseline="0" dirty="0" smtClean="0">
                <a:solidFill>
                  <a:schemeClr val="tx1"/>
                </a:solidFill>
                <a:effectLst/>
                <a:latin typeface="+mn-lt"/>
                <a:ea typeface="+mn-ea"/>
                <a:cs typeface="+mn-cs"/>
              </a:rPr>
              <a:t> D</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These are the same pitches Orff uses in his piece - all the way through! If they are problematic for your students, ask them to choose their own pitches but limit them to just 3 or 4</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Bring your class back together and hear each piece</a:t>
            </a:r>
            <a:r>
              <a:rPr lang="en-US" sz="1200" kern="1200" dirty="0" smtClean="0">
                <a:solidFill>
                  <a:schemeClr val="tx1"/>
                </a:solidFill>
                <a:effectLst/>
                <a:latin typeface="+mn-lt"/>
                <a:ea typeface="+mn-ea"/>
                <a:cs typeface="+mn-cs"/>
              </a:rPr>
              <a:t>. Give feedback: did they stick to the rules? Are they keeping a slow, steady </a:t>
            </a:r>
            <a:r>
              <a:rPr lang="en-US" sz="1200" b="1" kern="1200" dirty="0" smtClean="0">
                <a:solidFill>
                  <a:schemeClr val="tx1"/>
                </a:solidFill>
                <a:effectLst/>
                <a:latin typeface="+mn-lt"/>
                <a:ea typeface="+mn-ea"/>
                <a:cs typeface="+mn-cs"/>
              </a:rPr>
              <a:t>tempo</a:t>
            </a:r>
            <a:r>
              <a:rPr lang="en-US" sz="1200" kern="1200" dirty="0" smtClean="0">
                <a:solidFill>
                  <a:schemeClr val="tx1"/>
                </a:solidFill>
                <a:effectLst/>
                <a:latin typeface="+mn-lt"/>
                <a:ea typeface="+mn-ea"/>
                <a:cs typeface="+mn-cs"/>
              </a:rPr>
              <a:t> (speed)? Can you hear the ostinato </a:t>
            </a:r>
            <a:r>
              <a:rPr lang="en-US" sz="1200" u="sng" kern="1200" dirty="0" smtClean="0">
                <a:solidFill>
                  <a:schemeClr val="tx1"/>
                </a:solidFill>
                <a:effectLst/>
                <a:latin typeface="+mn-lt"/>
                <a:ea typeface="+mn-ea"/>
                <a:cs typeface="+mn-cs"/>
              </a:rPr>
              <a:t>and</a:t>
            </a:r>
            <a:r>
              <a:rPr lang="en-US" sz="1200" kern="1200" dirty="0" smtClean="0">
                <a:solidFill>
                  <a:schemeClr val="tx1"/>
                </a:solidFill>
                <a:effectLst/>
                <a:latin typeface="+mn-lt"/>
                <a:ea typeface="+mn-ea"/>
                <a:cs typeface="+mn-cs"/>
              </a:rPr>
              <a:t> the pulse?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Challenge </a:t>
            </a:r>
            <a:r>
              <a:rPr lang="en-US" sz="1200" kern="1200" dirty="0" smtClean="0">
                <a:solidFill>
                  <a:schemeClr val="tx1"/>
                </a:solidFill>
                <a:effectLst/>
                <a:latin typeface="+mn-lt"/>
                <a:ea typeface="+mn-ea"/>
                <a:cs typeface="+mn-cs"/>
              </a:rPr>
              <a:t>your students to put all their pieces together to make one big piece. To do this they must work out a way to add the ostinatos to their pulse piece from last week so students are going to have to decide which role they perform. They must also and keep the crescendo</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FINALLY – </a:t>
            </a:r>
            <a:r>
              <a:rPr lang="en-US" sz="1200" kern="1200" dirty="0" smtClean="0">
                <a:solidFill>
                  <a:schemeClr val="tx1"/>
                </a:solidFill>
                <a:effectLst/>
                <a:latin typeface="+mn-lt"/>
                <a:ea typeface="+mn-ea"/>
                <a:cs typeface="+mn-cs"/>
              </a:rPr>
              <a:t>end your session with a performance of your piece so far and as usual leave a moment for notation</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22</a:t>
            </a:fld>
            <a:endParaRPr lang="en-US"/>
          </a:p>
        </p:txBody>
      </p:sp>
    </p:spTree>
    <p:extLst>
      <p:ext uri="{BB962C8B-B14F-4D97-AF65-F5344CB8AC3E}">
        <p14:creationId xmlns:p14="http://schemas.microsoft.com/office/powerpoint/2010/main" val="3079557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4</a:t>
            </a:r>
            <a:endParaRPr lang="en-GB" sz="105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Ostinato (repeating patterns)</a:t>
            </a:r>
            <a:endParaRPr lang="en-GB" sz="1100" kern="1200" dirty="0" smtClean="0">
              <a:solidFill>
                <a:schemeClr val="tx1"/>
              </a:solidFill>
              <a:effectLst/>
              <a:latin typeface="+mn-lt"/>
              <a:ea typeface="+mn-ea"/>
              <a:cs typeface="+mn-cs"/>
            </a:endParaRPr>
          </a:p>
          <a:p>
            <a:r>
              <a:rPr lang="en-GB" sz="1200" b="1"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Bring your class back together and hear each piece</a:t>
            </a:r>
            <a:r>
              <a:rPr lang="en-US" sz="1200" kern="1200" dirty="0" smtClean="0">
                <a:solidFill>
                  <a:schemeClr val="tx1"/>
                </a:solidFill>
                <a:effectLst/>
                <a:latin typeface="+mn-lt"/>
                <a:ea typeface="+mn-ea"/>
                <a:cs typeface="+mn-cs"/>
              </a:rPr>
              <a:t>. Give feedback: did they stick to the rules? Are they keeping a slow, steady </a:t>
            </a:r>
            <a:r>
              <a:rPr lang="en-US" sz="1200" b="1" kern="1200" dirty="0" smtClean="0">
                <a:solidFill>
                  <a:schemeClr val="tx1"/>
                </a:solidFill>
                <a:effectLst/>
                <a:latin typeface="+mn-lt"/>
                <a:ea typeface="+mn-ea"/>
                <a:cs typeface="+mn-cs"/>
              </a:rPr>
              <a:t>tempo</a:t>
            </a:r>
            <a:r>
              <a:rPr lang="en-US" sz="1200" kern="1200" dirty="0" smtClean="0">
                <a:solidFill>
                  <a:schemeClr val="tx1"/>
                </a:solidFill>
                <a:effectLst/>
                <a:latin typeface="+mn-lt"/>
                <a:ea typeface="+mn-ea"/>
                <a:cs typeface="+mn-cs"/>
              </a:rPr>
              <a:t> (speed)? Can you hear the ostinato </a:t>
            </a:r>
            <a:r>
              <a:rPr lang="en-US" sz="1200" u="sng" kern="1200" dirty="0" smtClean="0">
                <a:solidFill>
                  <a:schemeClr val="tx1"/>
                </a:solidFill>
                <a:effectLst/>
                <a:latin typeface="+mn-lt"/>
                <a:ea typeface="+mn-ea"/>
                <a:cs typeface="+mn-cs"/>
              </a:rPr>
              <a:t>and</a:t>
            </a:r>
            <a:r>
              <a:rPr lang="en-US" sz="1200" kern="1200" dirty="0" smtClean="0">
                <a:solidFill>
                  <a:schemeClr val="tx1"/>
                </a:solidFill>
                <a:effectLst/>
                <a:latin typeface="+mn-lt"/>
                <a:ea typeface="+mn-ea"/>
                <a:cs typeface="+mn-cs"/>
              </a:rPr>
              <a:t> the pulse?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Challenge </a:t>
            </a:r>
            <a:r>
              <a:rPr lang="en-US" sz="1200" kern="1200" dirty="0" smtClean="0">
                <a:solidFill>
                  <a:schemeClr val="tx1"/>
                </a:solidFill>
                <a:effectLst/>
                <a:latin typeface="+mn-lt"/>
                <a:ea typeface="+mn-ea"/>
                <a:cs typeface="+mn-cs"/>
              </a:rPr>
              <a:t>your students to put all their pieces together to make one big piece. To do this they must work out a way to add the ostinatos to their pulse piece from last week so students are going to have to decide which role they perform. They must also and keep the crescendo</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FINALLY – </a:t>
            </a:r>
            <a:r>
              <a:rPr lang="en-US" sz="1200" kern="1200" dirty="0" smtClean="0">
                <a:solidFill>
                  <a:schemeClr val="tx1"/>
                </a:solidFill>
                <a:effectLst/>
                <a:latin typeface="+mn-lt"/>
                <a:ea typeface="+mn-ea"/>
                <a:cs typeface="+mn-cs"/>
              </a:rPr>
              <a:t>end your session with a performance of your piece so far and as usual leave a moment for notation</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23</a:t>
            </a:fld>
            <a:endParaRPr lang="en-US"/>
          </a:p>
        </p:txBody>
      </p:sp>
    </p:spTree>
    <p:extLst>
      <p:ext uri="{BB962C8B-B14F-4D97-AF65-F5344CB8AC3E}">
        <p14:creationId xmlns:p14="http://schemas.microsoft.com/office/powerpoint/2010/main" val="3079557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5: Words and melody</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Activities:		Invent lyrics and melody</a:t>
            </a:r>
          </a:p>
          <a:p>
            <a:r>
              <a:rPr lang="en-GB" sz="1200" kern="1200" dirty="0" smtClean="0">
                <a:solidFill>
                  <a:schemeClr val="tx1"/>
                </a:solidFill>
                <a:effectLst/>
                <a:latin typeface="+mn-lt"/>
                <a:ea typeface="+mn-ea"/>
                <a:cs typeface="+mn-cs"/>
              </a:rPr>
              <a:t>			Begin to structure ideas into a piece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Curriculum link:	Play and perform in a range of solo and ensemble contexts using their voice, playing instruments musically, fluently and with 			accuracy and expression </a:t>
            </a:r>
          </a:p>
          <a:p>
            <a:r>
              <a:rPr lang="en-GB" sz="1200" kern="1200" dirty="0" smtClean="0">
                <a:solidFill>
                  <a:schemeClr val="tx1"/>
                </a:solidFill>
                <a:effectLst/>
                <a:latin typeface="+mn-lt"/>
                <a:ea typeface="+mn-ea"/>
                <a:cs typeface="+mn-cs"/>
              </a:rPr>
              <a:t>			Improvise and compose; and extend and develop musical ideas by drawing on a range of musical structures, styles, genres 			and traditions</a:t>
            </a: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24</a:t>
            </a:fld>
            <a:endParaRPr lang="en-US"/>
          </a:p>
        </p:txBody>
      </p:sp>
    </p:spTree>
    <p:extLst>
      <p:ext uri="{BB962C8B-B14F-4D97-AF65-F5344CB8AC3E}">
        <p14:creationId xmlns:p14="http://schemas.microsoft.com/office/powerpoint/2010/main" val="1747356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5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Words and melody</a:t>
            </a: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Prepare the class. </a:t>
            </a:r>
            <a:r>
              <a:rPr lang="en-US" sz="1200" kern="1200" dirty="0" smtClean="0">
                <a:solidFill>
                  <a:schemeClr val="tx1"/>
                </a:solidFill>
                <a:effectLst/>
                <a:latin typeface="+mn-lt"/>
                <a:ea typeface="+mn-ea"/>
                <a:cs typeface="+mn-cs"/>
              </a:rPr>
              <a:t>Encourage your students to get back into their composing teams and get their instruments out. Give out the ‘good luck/ bad luck’ sheets from the listening task in lesson 1. These are going to be the inspiration for lyrics.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Ask each group </a:t>
            </a:r>
            <a:r>
              <a:rPr lang="en-US" sz="1200" kern="1200" dirty="0" smtClean="0">
                <a:solidFill>
                  <a:schemeClr val="tx1"/>
                </a:solidFill>
                <a:effectLst/>
                <a:latin typeface="+mn-lt"/>
                <a:ea typeface="+mn-ea"/>
                <a:cs typeface="+mn-cs"/>
              </a:rPr>
              <a:t>to select ideas from their lists and create up to 8 lyric lines. Here are some tips for creating lyrics:</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Short lines and words work best (avoid unnecessary words and words with multiple syllables)</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Lyrics don’t have to rhyme but if you start a rhyming scheme, you should continue it throughout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Go for an even number of ‘good’ and ‘bad’ luck lines (i.e. four of each)</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Pulse – </a:t>
            </a:r>
            <a:r>
              <a:rPr lang="en-US" sz="1200" kern="1200" dirty="0" smtClean="0">
                <a:solidFill>
                  <a:schemeClr val="tx1"/>
                </a:solidFill>
                <a:effectLst/>
                <a:latin typeface="+mn-lt"/>
                <a:ea typeface="+mn-ea"/>
                <a:cs typeface="+mn-cs"/>
              </a:rPr>
              <a:t>challenge each group to speak their lines to the D &amp; A pulse.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When this is done, </a:t>
            </a:r>
            <a:r>
              <a:rPr lang="en-US" sz="1200" kern="1200" dirty="0" smtClean="0">
                <a:solidFill>
                  <a:schemeClr val="tx1"/>
                </a:solidFill>
                <a:effectLst/>
                <a:latin typeface="+mn-lt"/>
                <a:ea typeface="+mn-ea"/>
                <a:cs typeface="+mn-cs"/>
              </a:rPr>
              <a:t>hear some of the lyrics and give feedback. Make sure that the groups aren’t all using the same or similar ideas. Also check that the stresses of the lines and words line up correctly with the pulse.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I.e. you don’t say ‘Slip </a:t>
            </a:r>
            <a:r>
              <a:rPr lang="en-US" sz="1200" b="1" u="sng" kern="1200" dirty="0" smtClean="0">
                <a:solidFill>
                  <a:schemeClr val="tx1"/>
                </a:solidFill>
                <a:effectLst/>
                <a:latin typeface="+mn-lt"/>
                <a:ea typeface="+mn-ea"/>
                <a:cs typeface="+mn-cs"/>
              </a:rPr>
              <a:t>ON</a:t>
            </a:r>
            <a:r>
              <a:rPr lang="en-US" sz="1200" kern="1200" dirty="0" smtClean="0">
                <a:solidFill>
                  <a:schemeClr val="tx1"/>
                </a:solidFill>
                <a:effectLst/>
                <a:latin typeface="+mn-lt"/>
                <a:ea typeface="+mn-ea"/>
                <a:cs typeface="+mn-cs"/>
              </a:rPr>
              <a:t> a</a:t>
            </a:r>
            <a:r>
              <a:rPr lang="en-US" sz="1200" b="1" u="sng" kern="1200" dirty="0" smtClean="0">
                <a:solidFill>
                  <a:schemeClr val="tx1"/>
                </a:solidFill>
                <a:effectLst/>
                <a:latin typeface="+mn-lt"/>
                <a:ea typeface="+mn-ea"/>
                <a:cs typeface="+mn-cs"/>
              </a:rPr>
              <a:t> BA</a:t>
            </a:r>
            <a:r>
              <a:rPr lang="en-US" sz="1200" kern="1200" dirty="0" smtClean="0">
                <a:solidFill>
                  <a:schemeClr val="tx1"/>
                </a:solidFill>
                <a:effectLst/>
                <a:latin typeface="+mn-lt"/>
                <a:ea typeface="+mn-ea"/>
                <a:cs typeface="+mn-cs"/>
              </a:rPr>
              <a:t>-nana skin’, you say ‘</a:t>
            </a:r>
            <a:r>
              <a:rPr lang="en-US" sz="1200" b="1" u="sng" kern="1200" dirty="0" smtClean="0">
                <a:solidFill>
                  <a:schemeClr val="tx1"/>
                </a:solidFill>
                <a:effectLst/>
                <a:latin typeface="+mn-lt"/>
                <a:ea typeface="+mn-ea"/>
                <a:cs typeface="+mn-cs"/>
              </a:rPr>
              <a:t>SLIP </a:t>
            </a:r>
            <a:r>
              <a:rPr lang="en-US" sz="1200" kern="1200" dirty="0" smtClean="0">
                <a:solidFill>
                  <a:schemeClr val="tx1"/>
                </a:solidFill>
                <a:effectLst/>
                <a:latin typeface="+mn-lt"/>
                <a:ea typeface="+mn-ea"/>
                <a:cs typeface="+mn-cs"/>
              </a:rPr>
              <a:t>on a </a:t>
            </a:r>
            <a:r>
              <a:rPr lang="en-US" sz="1200" kern="1200" dirty="0" err="1" smtClean="0">
                <a:solidFill>
                  <a:schemeClr val="tx1"/>
                </a:solidFill>
                <a:effectLst/>
                <a:latin typeface="+mn-lt"/>
                <a:ea typeface="+mn-ea"/>
                <a:cs typeface="+mn-cs"/>
              </a:rPr>
              <a:t>ba</a:t>
            </a:r>
            <a:r>
              <a:rPr lang="en-US" sz="1200" kern="1200" dirty="0" smtClean="0">
                <a:solidFill>
                  <a:schemeClr val="tx1"/>
                </a:solidFill>
                <a:effectLst/>
                <a:latin typeface="+mn-lt"/>
                <a:ea typeface="+mn-ea"/>
                <a:cs typeface="+mn-cs"/>
              </a:rPr>
              <a:t>-</a:t>
            </a:r>
            <a:r>
              <a:rPr lang="en-US" sz="1200" b="1" u="sng" kern="1200" dirty="0" smtClean="0">
                <a:solidFill>
                  <a:schemeClr val="tx1"/>
                </a:solidFill>
                <a:effectLst/>
                <a:latin typeface="+mn-lt"/>
                <a:ea typeface="+mn-ea"/>
                <a:cs typeface="+mn-cs"/>
              </a:rPr>
              <a:t>NA-</a:t>
            </a:r>
            <a:r>
              <a:rPr lang="en-US" sz="1200" kern="1200" dirty="0" err="1" smtClean="0">
                <a:solidFill>
                  <a:schemeClr val="tx1"/>
                </a:solidFill>
                <a:effectLst/>
                <a:latin typeface="+mn-lt"/>
                <a:ea typeface="+mn-ea"/>
                <a:cs typeface="+mn-cs"/>
              </a:rPr>
              <a:t>na</a:t>
            </a:r>
            <a:r>
              <a:rPr lang="en-US" sz="1200" kern="1200" dirty="0" smtClean="0">
                <a:solidFill>
                  <a:schemeClr val="tx1"/>
                </a:solidFill>
                <a:effectLst/>
                <a:latin typeface="+mn-lt"/>
                <a:ea typeface="+mn-ea"/>
                <a:cs typeface="+mn-cs"/>
              </a:rPr>
              <a:t> skin’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Pitch – </a:t>
            </a:r>
            <a:r>
              <a:rPr lang="en-US" sz="1200" kern="1200" dirty="0" smtClean="0">
                <a:solidFill>
                  <a:schemeClr val="tx1"/>
                </a:solidFill>
                <a:effectLst/>
                <a:latin typeface="+mn-lt"/>
                <a:ea typeface="+mn-ea"/>
                <a:cs typeface="+mn-cs"/>
              </a:rPr>
              <a:t>using the pitches D, E,</a:t>
            </a:r>
            <a:r>
              <a:rPr lang="en-US" sz="1200" kern="1200" baseline="0" dirty="0" smtClean="0">
                <a:solidFill>
                  <a:schemeClr val="tx1"/>
                </a:solidFill>
                <a:effectLst/>
                <a:latin typeface="+mn-lt"/>
                <a:ea typeface="+mn-ea"/>
                <a:cs typeface="+mn-cs"/>
              </a:rPr>
              <a:t> F, G</a:t>
            </a:r>
            <a:r>
              <a:rPr lang="en-US" sz="1200" kern="1200" dirty="0" smtClean="0">
                <a:solidFill>
                  <a:schemeClr val="tx1"/>
                </a:solidFill>
                <a:effectLst/>
                <a:latin typeface="+mn-lt"/>
                <a:ea typeface="+mn-ea"/>
                <a:cs typeface="+mn-cs"/>
              </a:rPr>
              <a:t> (borrowed from Orff), ask them to work out a melody for their lyric and practice singing it</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You can use these pitches or others that suit your students’ ability better. It might make singing easier to add D as well.</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Bring the groups back together </a:t>
            </a:r>
            <a:r>
              <a:rPr lang="en-US" sz="1200" kern="1200" dirty="0" smtClean="0">
                <a:solidFill>
                  <a:schemeClr val="tx1"/>
                </a:solidFill>
                <a:effectLst/>
                <a:latin typeface="+mn-lt"/>
                <a:ea typeface="+mn-ea"/>
                <a:cs typeface="+mn-cs"/>
              </a:rPr>
              <a:t>and hear each piece. As you do so, write up the words (and notes) on the board.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As a full class </a:t>
            </a:r>
            <a:r>
              <a:rPr lang="en-US" sz="1200" kern="1200" dirty="0" smtClean="0">
                <a:solidFill>
                  <a:schemeClr val="tx1"/>
                </a:solidFill>
                <a:effectLst/>
                <a:latin typeface="+mn-lt"/>
                <a:ea typeface="+mn-ea"/>
                <a:cs typeface="+mn-cs"/>
              </a:rPr>
              <a:t>decide on an order for the groups and the lyrics – remember that you are heading towards </a:t>
            </a:r>
            <a:r>
              <a:rPr lang="en-US" sz="1200" u="sng" kern="1200" dirty="0" smtClean="0">
                <a:solidFill>
                  <a:schemeClr val="tx1"/>
                </a:solidFill>
                <a:effectLst/>
                <a:latin typeface="+mn-lt"/>
                <a:ea typeface="+mn-ea"/>
                <a:cs typeface="+mn-cs"/>
              </a:rPr>
              <a:t>one full class piece</a:t>
            </a:r>
            <a:r>
              <a:rPr lang="en-US" sz="1200" kern="1200" dirty="0" smtClean="0">
                <a:solidFill>
                  <a:schemeClr val="tx1"/>
                </a:solidFill>
                <a:effectLst/>
                <a:latin typeface="+mn-lt"/>
                <a:ea typeface="+mn-ea"/>
                <a:cs typeface="+mn-cs"/>
              </a:rPr>
              <a:t>. As you debate, encourage your students to think about the meaning of the words and the effectiveness of the overall melody. This melody should fit with the crescendo pulse so it’s worth thinking about the crescendo too. Also, decide who is going to sing this melody and practice singing it straight through with the D &amp; A pulse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FINALLY – </a:t>
            </a:r>
            <a:r>
              <a:rPr lang="en-US" sz="1200" kern="1200" dirty="0" smtClean="0">
                <a:solidFill>
                  <a:schemeClr val="tx1"/>
                </a:solidFill>
                <a:effectLst/>
                <a:latin typeface="+mn-lt"/>
                <a:ea typeface="+mn-ea"/>
                <a:cs typeface="+mn-cs"/>
              </a:rPr>
              <a:t>finish this lesson with a final performance of your ‘song’: lyrics, D&amp;A pulse, ostinatos and crescendo! As usual, write down what you have achieved keeping a careful note of the pitches used for the melody. (It might be easiest and safest to just record this final run-through)</a:t>
            </a:r>
            <a:endParaRPr lang="en-GB" sz="1200" kern="1200" dirty="0" smtClean="0">
              <a:solidFill>
                <a:schemeClr val="tx1"/>
              </a:solidFill>
              <a:effectLst/>
              <a:latin typeface="+mn-lt"/>
              <a:ea typeface="+mn-ea"/>
              <a:cs typeface="+mn-cs"/>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25</a:t>
            </a:fld>
            <a:endParaRPr lang="en-US"/>
          </a:p>
        </p:txBody>
      </p:sp>
    </p:spTree>
    <p:extLst>
      <p:ext uri="{BB962C8B-B14F-4D97-AF65-F5344CB8AC3E}">
        <p14:creationId xmlns:p14="http://schemas.microsoft.com/office/powerpoint/2010/main" val="2353085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5: </a:t>
            </a:r>
            <a:r>
              <a:rPr lang="en-GB" sz="1200" kern="1200" dirty="0" smtClean="0">
                <a:solidFill>
                  <a:schemeClr val="tx1"/>
                </a:solidFill>
                <a:effectLst/>
                <a:latin typeface="+mn-lt"/>
                <a:ea typeface="+mn-ea"/>
                <a:cs typeface="+mn-cs"/>
              </a:rPr>
              <a:t>Words and melody</a:t>
            </a:r>
          </a:p>
          <a:p>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Ask each group </a:t>
            </a:r>
            <a:r>
              <a:rPr lang="en-US" sz="1200" kern="1200" dirty="0" smtClean="0">
                <a:solidFill>
                  <a:schemeClr val="tx1"/>
                </a:solidFill>
                <a:effectLst/>
                <a:latin typeface="+mn-lt"/>
                <a:ea typeface="+mn-ea"/>
                <a:cs typeface="+mn-cs"/>
              </a:rPr>
              <a:t>to select ideas from their lists and create up to 8 lyric lines. Here are some tips for creating lyrics:</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Short lines and words work best (avoid unnecessary words and words with multiple syllables)</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Lyrics don’t have to rhyme but if you start a rhyming scheme, you should continue it throughout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Go for an even number of ‘good’ and ‘bad’ luck lines (i.e. four of each)</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Pulse – </a:t>
            </a:r>
            <a:r>
              <a:rPr lang="en-US" sz="1200" kern="1200" dirty="0" smtClean="0">
                <a:solidFill>
                  <a:schemeClr val="tx1"/>
                </a:solidFill>
                <a:effectLst/>
                <a:latin typeface="+mn-lt"/>
                <a:ea typeface="+mn-ea"/>
                <a:cs typeface="+mn-cs"/>
              </a:rPr>
              <a:t>challenge each group to speak their lines to the D &amp; A pulse.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When this is done, </a:t>
            </a:r>
            <a:r>
              <a:rPr lang="en-US" sz="1200" kern="1200" dirty="0" smtClean="0">
                <a:solidFill>
                  <a:schemeClr val="tx1"/>
                </a:solidFill>
                <a:effectLst/>
                <a:latin typeface="+mn-lt"/>
                <a:ea typeface="+mn-ea"/>
                <a:cs typeface="+mn-cs"/>
              </a:rPr>
              <a:t>hear some of the lyrics and give feedback. Make sure that the groups aren’t all using the same or similar ideas. Also check that the stresses of the lines and words line up correctly with the pulse.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I.e. you don’t say ‘Slip </a:t>
            </a:r>
            <a:r>
              <a:rPr lang="en-US" sz="1200" b="1" u="sng" kern="1200" dirty="0" smtClean="0">
                <a:solidFill>
                  <a:schemeClr val="tx1"/>
                </a:solidFill>
                <a:effectLst/>
                <a:latin typeface="+mn-lt"/>
                <a:ea typeface="+mn-ea"/>
                <a:cs typeface="+mn-cs"/>
              </a:rPr>
              <a:t>ON</a:t>
            </a:r>
            <a:r>
              <a:rPr lang="en-US" sz="1200" kern="1200" dirty="0" smtClean="0">
                <a:solidFill>
                  <a:schemeClr val="tx1"/>
                </a:solidFill>
                <a:effectLst/>
                <a:latin typeface="+mn-lt"/>
                <a:ea typeface="+mn-ea"/>
                <a:cs typeface="+mn-cs"/>
              </a:rPr>
              <a:t> a</a:t>
            </a:r>
            <a:r>
              <a:rPr lang="en-US" sz="1200" b="1" u="sng" kern="1200" dirty="0" smtClean="0">
                <a:solidFill>
                  <a:schemeClr val="tx1"/>
                </a:solidFill>
                <a:effectLst/>
                <a:latin typeface="+mn-lt"/>
                <a:ea typeface="+mn-ea"/>
                <a:cs typeface="+mn-cs"/>
              </a:rPr>
              <a:t> BA</a:t>
            </a:r>
            <a:r>
              <a:rPr lang="en-US" sz="1200" kern="1200" dirty="0" smtClean="0">
                <a:solidFill>
                  <a:schemeClr val="tx1"/>
                </a:solidFill>
                <a:effectLst/>
                <a:latin typeface="+mn-lt"/>
                <a:ea typeface="+mn-ea"/>
                <a:cs typeface="+mn-cs"/>
              </a:rPr>
              <a:t>-nana skin’, you say ‘</a:t>
            </a:r>
            <a:r>
              <a:rPr lang="en-US" sz="1200" b="1" u="sng" kern="1200" dirty="0" smtClean="0">
                <a:solidFill>
                  <a:schemeClr val="tx1"/>
                </a:solidFill>
                <a:effectLst/>
                <a:latin typeface="+mn-lt"/>
                <a:ea typeface="+mn-ea"/>
                <a:cs typeface="+mn-cs"/>
              </a:rPr>
              <a:t>SLIP </a:t>
            </a:r>
            <a:r>
              <a:rPr lang="en-US" sz="1200" kern="1200" dirty="0" smtClean="0">
                <a:solidFill>
                  <a:schemeClr val="tx1"/>
                </a:solidFill>
                <a:effectLst/>
                <a:latin typeface="+mn-lt"/>
                <a:ea typeface="+mn-ea"/>
                <a:cs typeface="+mn-cs"/>
              </a:rPr>
              <a:t>on a </a:t>
            </a:r>
            <a:r>
              <a:rPr lang="en-US" sz="1200" kern="1200" dirty="0" err="1" smtClean="0">
                <a:solidFill>
                  <a:schemeClr val="tx1"/>
                </a:solidFill>
                <a:effectLst/>
                <a:latin typeface="+mn-lt"/>
                <a:ea typeface="+mn-ea"/>
                <a:cs typeface="+mn-cs"/>
              </a:rPr>
              <a:t>ba</a:t>
            </a:r>
            <a:r>
              <a:rPr lang="en-US" sz="1200" kern="1200" dirty="0" smtClean="0">
                <a:solidFill>
                  <a:schemeClr val="tx1"/>
                </a:solidFill>
                <a:effectLst/>
                <a:latin typeface="+mn-lt"/>
                <a:ea typeface="+mn-ea"/>
                <a:cs typeface="+mn-cs"/>
              </a:rPr>
              <a:t>-</a:t>
            </a:r>
            <a:r>
              <a:rPr lang="en-US" sz="1200" b="1" u="sng" kern="1200" dirty="0" smtClean="0">
                <a:solidFill>
                  <a:schemeClr val="tx1"/>
                </a:solidFill>
                <a:effectLst/>
                <a:latin typeface="+mn-lt"/>
                <a:ea typeface="+mn-ea"/>
                <a:cs typeface="+mn-cs"/>
              </a:rPr>
              <a:t>NA-</a:t>
            </a:r>
            <a:r>
              <a:rPr lang="en-US" sz="1200" kern="1200" dirty="0" err="1" smtClean="0">
                <a:solidFill>
                  <a:schemeClr val="tx1"/>
                </a:solidFill>
                <a:effectLst/>
                <a:latin typeface="+mn-lt"/>
                <a:ea typeface="+mn-ea"/>
                <a:cs typeface="+mn-cs"/>
              </a:rPr>
              <a:t>na</a:t>
            </a:r>
            <a:r>
              <a:rPr lang="en-US" sz="1200" kern="1200" dirty="0" smtClean="0">
                <a:solidFill>
                  <a:schemeClr val="tx1"/>
                </a:solidFill>
                <a:effectLst/>
                <a:latin typeface="+mn-lt"/>
                <a:ea typeface="+mn-ea"/>
                <a:cs typeface="+mn-cs"/>
              </a:rPr>
              <a:t> skin’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Pitch – </a:t>
            </a:r>
            <a:r>
              <a:rPr lang="en-US" sz="1200" kern="1200" dirty="0" smtClean="0">
                <a:solidFill>
                  <a:schemeClr val="tx1"/>
                </a:solidFill>
                <a:effectLst/>
                <a:latin typeface="+mn-lt"/>
                <a:ea typeface="+mn-ea"/>
                <a:cs typeface="+mn-cs"/>
              </a:rPr>
              <a:t>using the pitches D, E,</a:t>
            </a:r>
            <a:r>
              <a:rPr lang="en-US" sz="1200" kern="1200" baseline="0" dirty="0" smtClean="0">
                <a:solidFill>
                  <a:schemeClr val="tx1"/>
                </a:solidFill>
                <a:effectLst/>
                <a:latin typeface="+mn-lt"/>
                <a:ea typeface="+mn-ea"/>
                <a:cs typeface="+mn-cs"/>
              </a:rPr>
              <a:t> F, G</a:t>
            </a:r>
            <a:r>
              <a:rPr lang="en-US" sz="1200" kern="1200" dirty="0" smtClean="0">
                <a:solidFill>
                  <a:schemeClr val="tx1"/>
                </a:solidFill>
                <a:effectLst/>
                <a:latin typeface="+mn-lt"/>
                <a:ea typeface="+mn-ea"/>
                <a:cs typeface="+mn-cs"/>
              </a:rPr>
              <a:t> (borrowed from Orff), ask them to work out a melody for their lyric and practice singing it</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You can use these pitches or others that suit your students’ ability better. It might make singing easier to add D as well.</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Bring the groups back together </a:t>
            </a:r>
            <a:r>
              <a:rPr lang="en-US" sz="1200" kern="1200" dirty="0" smtClean="0">
                <a:solidFill>
                  <a:schemeClr val="tx1"/>
                </a:solidFill>
                <a:effectLst/>
                <a:latin typeface="+mn-lt"/>
                <a:ea typeface="+mn-ea"/>
                <a:cs typeface="+mn-cs"/>
              </a:rPr>
              <a:t>and hear each piece. As you do so, write up the words (and notes) on the board.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As a full class </a:t>
            </a:r>
            <a:r>
              <a:rPr lang="en-US" sz="1200" kern="1200" dirty="0" smtClean="0">
                <a:solidFill>
                  <a:schemeClr val="tx1"/>
                </a:solidFill>
                <a:effectLst/>
                <a:latin typeface="+mn-lt"/>
                <a:ea typeface="+mn-ea"/>
                <a:cs typeface="+mn-cs"/>
              </a:rPr>
              <a:t>decide on an order for the groups and the lyrics – remember that you are heading towards </a:t>
            </a:r>
            <a:r>
              <a:rPr lang="en-US" sz="1200" u="sng" kern="1200" dirty="0" smtClean="0">
                <a:solidFill>
                  <a:schemeClr val="tx1"/>
                </a:solidFill>
                <a:effectLst/>
                <a:latin typeface="+mn-lt"/>
                <a:ea typeface="+mn-ea"/>
                <a:cs typeface="+mn-cs"/>
              </a:rPr>
              <a:t>one full class piece</a:t>
            </a:r>
            <a:r>
              <a:rPr lang="en-US" sz="1200" kern="1200" dirty="0" smtClean="0">
                <a:solidFill>
                  <a:schemeClr val="tx1"/>
                </a:solidFill>
                <a:effectLst/>
                <a:latin typeface="+mn-lt"/>
                <a:ea typeface="+mn-ea"/>
                <a:cs typeface="+mn-cs"/>
              </a:rPr>
              <a:t>. As you debate, encourage your students to think about the meaning of the words and the effectiveness of the overall melody. This melody should fit with the crescendo pulse so it’s worth thinking about the crescendo too. Also, decide who is going to sing this melody and practice singing it straight through with the D &amp; A pulse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FINALLY – </a:t>
            </a:r>
            <a:r>
              <a:rPr lang="en-US" sz="1200" kern="1200" dirty="0" smtClean="0">
                <a:solidFill>
                  <a:schemeClr val="tx1"/>
                </a:solidFill>
                <a:effectLst/>
                <a:latin typeface="+mn-lt"/>
                <a:ea typeface="+mn-ea"/>
                <a:cs typeface="+mn-cs"/>
              </a:rPr>
              <a:t>finish this lesson with a final performance of your ‘song’: lyrics, D&amp;A pulse, ostinatos and crescendo! As usual, write down what you have achieved keeping a careful note of the pitches used for the melody. (It might be easiest and safest to just record this final run-through)</a:t>
            </a:r>
            <a:endParaRPr lang="en-GB" sz="1200" kern="1200" dirty="0" smtClean="0">
              <a:solidFill>
                <a:schemeClr val="tx1"/>
              </a:solidFill>
              <a:effectLst/>
              <a:latin typeface="+mn-lt"/>
              <a:ea typeface="+mn-ea"/>
              <a:cs typeface="+mn-cs"/>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26</a:t>
            </a:fld>
            <a:endParaRPr lang="en-US"/>
          </a:p>
        </p:txBody>
      </p:sp>
    </p:spTree>
    <p:extLst>
      <p:ext uri="{BB962C8B-B14F-4D97-AF65-F5344CB8AC3E}">
        <p14:creationId xmlns:p14="http://schemas.microsoft.com/office/powerpoint/2010/main" val="2353085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5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Words and melody</a:t>
            </a:r>
          </a:p>
          <a:p>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Pulse – </a:t>
            </a:r>
            <a:r>
              <a:rPr lang="en-US" sz="1200" kern="1200" dirty="0" smtClean="0">
                <a:solidFill>
                  <a:schemeClr val="tx1"/>
                </a:solidFill>
                <a:effectLst/>
                <a:latin typeface="+mn-lt"/>
                <a:ea typeface="+mn-ea"/>
                <a:cs typeface="+mn-cs"/>
              </a:rPr>
              <a:t>challenge each group to speak their lines to the D &amp; A pulse.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When this is done, </a:t>
            </a:r>
            <a:r>
              <a:rPr lang="en-US" sz="1200" kern="1200" dirty="0" smtClean="0">
                <a:solidFill>
                  <a:schemeClr val="tx1"/>
                </a:solidFill>
                <a:effectLst/>
                <a:latin typeface="+mn-lt"/>
                <a:ea typeface="+mn-ea"/>
                <a:cs typeface="+mn-cs"/>
              </a:rPr>
              <a:t>hear some of the lyrics and give feedback. Make sure that the groups aren’t all using the same or similar ideas. Also check that the stresses of the lines and words line up correctly with the pulse.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I.e. you don’t say ‘Slip </a:t>
            </a:r>
            <a:r>
              <a:rPr lang="en-US" sz="1200" b="1" u="sng" kern="1200" dirty="0" smtClean="0">
                <a:solidFill>
                  <a:schemeClr val="tx1"/>
                </a:solidFill>
                <a:effectLst/>
                <a:latin typeface="+mn-lt"/>
                <a:ea typeface="+mn-ea"/>
                <a:cs typeface="+mn-cs"/>
              </a:rPr>
              <a:t>ON</a:t>
            </a:r>
            <a:r>
              <a:rPr lang="en-US" sz="1200" kern="1200" dirty="0" smtClean="0">
                <a:solidFill>
                  <a:schemeClr val="tx1"/>
                </a:solidFill>
                <a:effectLst/>
                <a:latin typeface="+mn-lt"/>
                <a:ea typeface="+mn-ea"/>
                <a:cs typeface="+mn-cs"/>
              </a:rPr>
              <a:t> a</a:t>
            </a:r>
            <a:r>
              <a:rPr lang="en-US" sz="1200" b="1" u="sng" kern="1200" dirty="0" smtClean="0">
                <a:solidFill>
                  <a:schemeClr val="tx1"/>
                </a:solidFill>
                <a:effectLst/>
                <a:latin typeface="+mn-lt"/>
                <a:ea typeface="+mn-ea"/>
                <a:cs typeface="+mn-cs"/>
              </a:rPr>
              <a:t> BA</a:t>
            </a:r>
            <a:r>
              <a:rPr lang="en-US" sz="1200" kern="1200" dirty="0" smtClean="0">
                <a:solidFill>
                  <a:schemeClr val="tx1"/>
                </a:solidFill>
                <a:effectLst/>
                <a:latin typeface="+mn-lt"/>
                <a:ea typeface="+mn-ea"/>
                <a:cs typeface="+mn-cs"/>
              </a:rPr>
              <a:t>-nana skin’, you say ‘</a:t>
            </a:r>
            <a:r>
              <a:rPr lang="en-US" sz="1200" b="1" u="sng" kern="1200" dirty="0" smtClean="0">
                <a:solidFill>
                  <a:schemeClr val="tx1"/>
                </a:solidFill>
                <a:effectLst/>
                <a:latin typeface="+mn-lt"/>
                <a:ea typeface="+mn-ea"/>
                <a:cs typeface="+mn-cs"/>
              </a:rPr>
              <a:t>SLIP </a:t>
            </a:r>
            <a:r>
              <a:rPr lang="en-US" sz="1200" kern="1200" dirty="0" smtClean="0">
                <a:solidFill>
                  <a:schemeClr val="tx1"/>
                </a:solidFill>
                <a:effectLst/>
                <a:latin typeface="+mn-lt"/>
                <a:ea typeface="+mn-ea"/>
                <a:cs typeface="+mn-cs"/>
              </a:rPr>
              <a:t>on a </a:t>
            </a:r>
            <a:r>
              <a:rPr lang="en-US" sz="1200" kern="1200" dirty="0" err="1" smtClean="0">
                <a:solidFill>
                  <a:schemeClr val="tx1"/>
                </a:solidFill>
                <a:effectLst/>
                <a:latin typeface="+mn-lt"/>
                <a:ea typeface="+mn-ea"/>
                <a:cs typeface="+mn-cs"/>
              </a:rPr>
              <a:t>ba</a:t>
            </a:r>
            <a:r>
              <a:rPr lang="en-US" sz="1200" kern="1200" dirty="0" smtClean="0">
                <a:solidFill>
                  <a:schemeClr val="tx1"/>
                </a:solidFill>
                <a:effectLst/>
                <a:latin typeface="+mn-lt"/>
                <a:ea typeface="+mn-ea"/>
                <a:cs typeface="+mn-cs"/>
              </a:rPr>
              <a:t>-</a:t>
            </a:r>
            <a:r>
              <a:rPr lang="en-US" sz="1200" b="1" u="sng" kern="1200" dirty="0" smtClean="0">
                <a:solidFill>
                  <a:schemeClr val="tx1"/>
                </a:solidFill>
                <a:effectLst/>
                <a:latin typeface="+mn-lt"/>
                <a:ea typeface="+mn-ea"/>
                <a:cs typeface="+mn-cs"/>
              </a:rPr>
              <a:t>NA-</a:t>
            </a:r>
            <a:r>
              <a:rPr lang="en-US" sz="1200" kern="1200" dirty="0" err="1" smtClean="0">
                <a:solidFill>
                  <a:schemeClr val="tx1"/>
                </a:solidFill>
                <a:effectLst/>
                <a:latin typeface="+mn-lt"/>
                <a:ea typeface="+mn-ea"/>
                <a:cs typeface="+mn-cs"/>
              </a:rPr>
              <a:t>na</a:t>
            </a:r>
            <a:r>
              <a:rPr lang="en-US" sz="1200" kern="1200" dirty="0" smtClean="0">
                <a:solidFill>
                  <a:schemeClr val="tx1"/>
                </a:solidFill>
                <a:effectLst/>
                <a:latin typeface="+mn-lt"/>
                <a:ea typeface="+mn-ea"/>
                <a:cs typeface="+mn-cs"/>
              </a:rPr>
              <a:t> skin’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Pitch – </a:t>
            </a:r>
            <a:r>
              <a:rPr lang="en-US" sz="1200" kern="1200" dirty="0" smtClean="0">
                <a:solidFill>
                  <a:schemeClr val="tx1"/>
                </a:solidFill>
                <a:effectLst/>
                <a:latin typeface="+mn-lt"/>
                <a:ea typeface="+mn-ea"/>
                <a:cs typeface="+mn-cs"/>
              </a:rPr>
              <a:t>using the pitches D, E,</a:t>
            </a:r>
            <a:r>
              <a:rPr lang="en-US" sz="1200" kern="1200" baseline="0" dirty="0" smtClean="0">
                <a:solidFill>
                  <a:schemeClr val="tx1"/>
                </a:solidFill>
                <a:effectLst/>
                <a:latin typeface="+mn-lt"/>
                <a:ea typeface="+mn-ea"/>
                <a:cs typeface="+mn-cs"/>
              </a:rPr>
              <a:t> F, G</a:t>
            </a:r>
            <a:r>
              <a:rPr lang="en-US" sz="1200" kern="1200" dirty="0" smtClean="0">
                <a:solidFill>
                  <a:schemeClr val="tx1"/>
                </a:solidFill>
                <a:effectLst/>
                <a:latin typeface="+mn-lt"/>
                <a:ea typeface="+mn-ea"/>
                <a:cs typeface="+mn-cs"/>
              </a:rPr>
              <a:t> (borrowed from Orff), ask them to work out a melody for their lyric and practice singing it</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You can use these pitches or others that suit your students’ ability better. It might make singing easier to add D as well.</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Bring the groups back together </a:t>
            </a:r>
            <a:r>
              <a:rPr lang="en-US" sz="1200" kern="1200" dirty="0" smtClean="0">
                <a:solidFill>
                  <a:schemeClr val="tx1"/>
                </a:solidFill>
                <a:effectLst/>
                <a:latin typeface="+mn-lt"/>
                <a:ea typeface="+mn-ea"/>
                <a:cs typeface="+mn-cs"/>
              </a:rPr>
              <a:t>and hear each piece. As you do so, write up the words (and notes) on the board.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As a full class </a:t>
            </a:r>
            <a:r>
              <a:rPr lang="en-US" sz="1200" kern="1200" dirty="0" smtClean="0">
                <a:solidFill>
                  <a:schemeClr val="tx1"/>
                </a:solidFill>
                <a:effectLst/>
                <a:latin typeface="+mn-lt"/>
                <a:ea typeface="+mn-ea"/>
                <a:cs typeface="+mn-cs"/>
              </a:rPr>
              <a:t>decide on an order for the groups and the lyrics – remember that you are heading towards </a:t>
            </a:r>
            <a:r>
              <a:rPr lang="en-US" sz="1200" u="sng" kern="1200" dirty="0" smtClean="0">
                <a:solidFill>
                  <a:schemeClr val="tx1"/>
                </a:solidFill>
                <a:effectLst/>
                <a:latin typeface="+mn-lt"/>
                <a:ea typeface="+mn-ea"/>
                <a:cs typeface="+mn-cs"/>
              </a:rPr>
              <a:t>one full class piece</a:t>
            </a:r>
            <a:r>
              <a:rPr lang="en-US" sz="1200" kern="1200" dirty="0" smtClean="0">
                <a:solidFill>
                  <a:schemeClr val="tx1"/>
                </a:solidFill>
                <a:effectLst/>
                <a:latin typeface="+mn-lt"/>
                <a:ea typeface="+mn-ea"/>
                <a:cs typeface="+mn-cs"/>
              </a:rPr>
              <a:t>. As you debate, encourage your students to think about the meaning of the words and the effectiveness of the overall melody. This melody should fit with the crescendo pulse so it’s worth thinking about the crescendo too. Also, decide who is going to sing this melody and practice singing it straight through with the D &amp; A pulse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FINALLY – </a:t>
            </a:r>
            <a:r>
              <a:rPr lang="en-US" sz="1200" kern="1200" dirty="0" smtClean="0">
                <a:solidFill>
                  <a:schemeClr val="tx1"/>
                </a:solidFill>
                <a:effectLst/>
                <a:latin typeface="+mn-lt"/>
                <a:ea typeface="+mn-ea"/>
                <a:cs typeface="+mn-cs"/>
              </a:rPr>
              <a:t>finish this lesson with a final performance of your ‘song’: lyrics, D&amp;A pulse, ostinatos and crescendo! As usual, write down what you have achieved keeping a careful note of the pitches used for the melody. (It might be easiest and safest to just record this final run-through)</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27</a:t>
            </a:fld>
            <a:endParaRPr lang="en-US"/>
          </a:p>
        </p:txBody>
      </p:sp>
    </p:spTree>
    <p:extLst>
      <p:ext uri="{BB962C8B-B14F-4D97-AF65-F5344CB8AC3E}">
        <p14:creationId xmlns:p14="http://schemas.microsoft.com/office/powerpoint/2010/main" val="2353085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Bring the groups back together </a:t>
            </a:r>
            <a:r>
              <a:rPr lang="en-US" sz="1200" kern="1200" dirty="0" smtClean="0">
                <a:solidFill>
                  <a:schemeClr val="tx1"/>
                </a:solidFill>
                <a:effectLst/>
                <a:latin typeface="+mn-lt"/>
                <a:ea typeface="+mn-ea"/>
                <a:cs typeface="+mn-cs"/>
              </a:rPr>
              <a:t>and hear each piece. As you do so, write up the words (and notes) on the board.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28</a:t>
            </a:fld>
            <a:endParaRPr lang="en-US"/>
          </a:p>
        </p:txBody>
      </p:sp>
    </p:spTree>
    <p:extLst>
      <p:ext uri="{BB962C8B-B14F-4D97-AF65-F5344CB8AC3E}">
        <p14:creationId xmlns:p14="http://schemas.microsoft.com/office/powerpoint/2010/main" val="2353085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As a full class </a:t>
            </a:r>
            <a:r>
              <a:rPr lang="en-US" sz="1200" kern="1200" dirty="0" smtClean="0">
                <a:solidFill>
                  <a:schemeClr val="tx1"/>
                </a:solidFill>
                <a:effectLst/>
                <a:latin typeface="+mn-lt"/>
                <a:ea typeface="+mn-ea"/>
                <a:cs typeface="+mn-cs"/>
              </a:rPr>
              <a:t>decide on an order for the groups and the lyrics – remember that you are heading towards </a:t>
            </a:r>
            <a:r>
              <a:rPr lang="en-US" sz="1200" u="sng" kern="1200" dirty="0" smtClean="0">
                <a:solidFill>
                  <a:schemeClr val="tx1"/>
                </a:solidFill>
                <a:effectLst/>
                <a:latin typeface="+mn-lt"/>
                <a:ea typeface="+mn-ea"/>
                <a:cs typeface="+mn-cs"/>
              </a:rPr>
              <a:t>one full class piece</a:t>
            </a:r>
            <a:r>
              <a:rPr lang="en-US" sz="1200" kern="1200" dirty="0" smtClean="0">
                <a:solidFill>
                  <a:schemeClr val="tx1"/>
                </a:solidFill>
                <a:effectLst/>
                <a:latin typeface="+mn-lt"/>
                <a:ea typeface="+mn-ea"/>
                <a:cs typeface="+mn-cs"/>
              </a:rPr>
              <a:t>. As you debate, encourage your students to think about the meaning of the words and the effectiveness of the overall melody. This melody should fit with the crescendo pulse so it’s worth thinking about the crescendo too. Also, decide who is going to sing this melody and practice singing it straight through with the D &amp; A pulse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FINALLY – </a:t>
            </a:r>
            <a:r>
              <a:rPr lang="en-US" sz="1200" kern="1200" dirty="0" smtClean="0">
                <a:solidFill>
                  <a:schemeClr val="tx1"/>
                </a:solidFill>
                <a:effectLst/>
                <a:latin typeface="+mn-lt"/>
                <a:ea typeface="+mn-ea"/>
                <a:cs typeface="+mn-cs"/>
              </a:rPr>
              <a:t>finish this lesson with a final performance of your ‘song’: lyrics, D&amp;A pulse, ostinatos and crescendo! As usual, write down what you have achieved keeping a careful note of the pitches used for the melody. (It might be easiest and safest to just record this final run-through)</a:t>
            </a:r>
            <a:endParaRPr lang="en-GB" dirty="0" smtClean="0"/>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29</a:t>
            </a:fld>
            <a:endParaRPr lang="en-US"/>
          </a:p>
        </p:txBody>
      </p:sp>
    </p:spTree>
    <p:extLst>
      <p:ext uri="{BB962C8B-B14F-4D97-AF65-F5344CB8AC3E}">
        <p14:creationId xmlns:p14="http://schemas.microsoft.com/office/powerpoint/2010/main" val="2353085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smtClean="0">
                <a:solidFill>
                  <a:schemeClr val="tx1"/>
                </a:solidFill>
                <a:effectLst/>
                <a:latin typeface="+mn-lt"/>
                <a:ea typeface="+mn-ea"/>
                <a:cs typeface="+mn-cs"/>
              </a:rPr>
              <a:t>Resources required</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A large, open space</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Classroom percussion instruments and any other instruments your students might be learning</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Recording equipment (not essential)</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b="1" i="1"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This scheme of work is plotted out over six lessons. Feel free to adapt it to suit your students and the resources you have available.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The six lessons at a glance</a:t>
            </a:r>
            <a:endParaRPr lang="en-GB" sz="1200" kern="1200" dirty="0" smtClean="0">
              <a:solidFill>
                <a:schemeClr val="tx1"/>
              </a:solidFill>
              <a:effectLst/>
              <a:latin typeface="+mn-lt"/>
              <a:ea typeface="+mn-ea"/>
              <a:cs typeface="+mn-cs"/>
            </a:endParaRPr>
          </a:p>
          <a:p>
            <a:r>
              <a:rPr lang="en-GB" sz="1200" b="1"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Lesson 1: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Activities: 		Watch the film and discuss</a:t>
            </a:r>
          </a:p>
          <a:p>
            <a:r>
              <a:rPr lang="en-GB" sz="1200" kern="1200" dirty="0" smtClean="0">
                <a:solidFill>
                  <a:schemeClr val="tx1"/>
                </a:solidFill>
                <a:effectLst/>
                <a:latin typeface="+mn-lt"/>
                <a:ea typeface="+mn-ea"/>
                <a:cs typeface="+mn-cs"/>
              </a:rPr>
              <a:t>Listen and create new lyrics in response to the music</a:t>
            </a:r>
          </a:p>
          <a:p>
            <a:r>
              <a:rPr lang="en-GB" sz="1200" kern="1200" dirty="0" smtClean="0">
                <a:solidFill>
                  <a:schemeClr val="tx1"/>
                </a:solidFill>
                <a:effectLst/>
                <a:latin typeface="+mn-lt"/>
                <a:ea typeface="+mn-ea"/>
                <a:cs typeface="+mn-cs"/>
              </a:rPr>
              <a:t>Create words inspired by the music</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Curriculum link:	Identify and use the interrelated dimensions of music expressively and with increasing sophistication, including use of tonalities, different types of scales and other musical devices</a:t>
            </a:r>
          </a:p>
          <a:p>
            <a:r>
              <a:rPr lang="en-GB" sz="1200" kern="1200" dirty="0" smtClean="0">
                <a:solidFill>
                  <a:schemeClr val="tx1"/>
                </a:solidFill>
                <a:effectLst/>
                <a:latin typeface="+mn-lt"/>
                <a:ea typeface="+mn-ea"/>
                <a:cs typeface="+mn-cs"/>
              </a:rPr>
              <a:t>Listen with increasing discrimination to a wide range of music from great composers and musicians</a:t>
            </a:r>
          </a:p>
          <a:p>
            <a:r>
              <a:rPr lang="en-GB" sz="1200" kern="1200" dirty="0" smtClean="0">
                <a:solidFill>
                  <a:schemeClr val="tx1"/>
                </a:solidFill>
                <a:effectLst/>
                <a:latin typeface="+mn-lt"/>
                <a:ea typeface="+mn-ea"/>
                <a:cs typeface="+mn-cs"/>
              </a:rPr>
              <a:t>Develop a deeper understanding of the music that they perform and to which they listen and its history</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Lesson 2: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Activities:		Learn and perform complex minor chords</a:t>
            </a:r>
          </a:p>
          <a:p>
            <a:r>
              <a:rPr lang="en-GB" sz="1200" kern="1200" dirty="0" smtClean="0">
                <a:solidFill>
                  <a:schemeClr val="tx1"/>
                </a:solidFill>
                <a:effectLst/>
                <a:latin typeface="+mn-lt"/>
                <a:ea typeface="+mn-ea"/>
                <a:cs typeface="+mn-cs"/>
              </a:rPr>
              <a:t>Invent bassline and structure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Curriculum link:	Play and perform in a range of solo and ensemble contexts using their voice, playing instruments musically, fluently and with accuracy and expression </a:t>
            </a:r>
          </a:p>
          <a:p>
            <a:r>
              <a:rPr lang="en-GB" sz="1200" kern="1200" dirty="0" smtClean="0">
                <a:solidFill>
                  <a:schemeClr val="tx1"/>
                </a:solidFill>
                <a:effectLst/>
                <a:latin typeface="+mn-lt"/>
                <a:ea typeface="+mn-ea"/>
                <a:cs typeface="+mn-cs"/>
              </a:rPr>
              <a:t>Improvise and compose; and extend and develop musical ideas by drawing on a range of musical structures, styles, genres and traditions</a:t>
            </a:r>
          </a:p>
          <a:p>
            <a:r>
              <a:rPr lang="en-GB" sz="1200" kern="1200" dirty="0" smtClean="0">
                <a:solidFill>
                  <a:schemeClr val="tx1"/>
                </a:solidFill>
                <a:effectLst/>
                <a:latin typeface="+mn-lt"/>
                <a:ea typeface="+mn-ea"/>
                <a:cs typeface="+mn-cs"/>
              </a:rPr>
              <a:t>Identify and use the interrelated dimensions of music expressively and with increasing sophistication, including use of tonalities, different types of scales and other musical devices</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Lesson 3: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Activities:		Invent, orchestrate and perform pulse</a:t>
            </a:r>
          </a:p>
          <a:p>
            <a:r>
              <a:rPr lang="en-GB" sz="1200" kern="1200" dirty="0" smtClean="0">
                <a:solidFill>
                  <a:schemeClr val="tx1"/>
                </a:solidFill>
                <a:effectLst/>
                <a:latin typeface="+mn-lt"/>
                <a:ea typeface="+mn-ea"/>
                <a:cs typeface="+mn-cs"/>
              </a:rPr>
              <a:t>Learn about and perform a crescendo</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Curriculum link:	Play and perform in a range of solo and ensemble contexts using their voice, playing instruments musically, fluently and with accuracy and expression </a:t>
            </a:r>
          </a:p>
          <a:p>
            <a:r>
              <a:rPr lang="en-GB" sz="1200" kern="1200" dirty="0" smtClean="0">
                <a:solidFill>
                  <a:schemeClr val="tx1"/>
                </a:solidFill>
                <a:effectLst/>
                <a:latin typeface="+mn-lt"/>
                <a:ea typeface="+mn-ea"/>
                <a:cs typeface="+mn-cs"/>
              </a:rPr>
              <a:t>Improvise and compose; and extend and develop musical ideas by drawing on a range of musical structures, styles, genres and traditions</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Lesson 4: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Activities:		Invent and perform ostinatos</a:t>
            </a: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Curriculum link:	Play and perform in a range of solo and ensemble contexts using their voice, playing instruments musically, fluently and with accuracy and expression </a:t>
            </a:r>
          </a:p>
          <a:p>
            <a:r>
              <a:rPr lang="en-GB" sz="1200" kern="1200" dirty="0" smtClean="0">
                <a:solidFill>
                  <a:schemeClr val="tx1"/>
                </a:solidFill>
                <a:effectLst/>
                <a:latin typeface="+mn-lt"/>
                <a:ea typeface="+mn-ea"/>
                <a:cs typeface="+mn-cs"/>
              </a:rPr>
              <a:t>Improvise and compose; and extend and develop musical ideas by drawing on a range of musical structures, styles, genres and traditions</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Lesson 5: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Activities:		Invent lyrics and melody</a:t>
            </a:r>
          </a:p>
          <a:p>
            <a:r>
              <a:rPr lang="en-GB" sz="1200" kern="1200" dirty="0" smtClean="0">
                <a:solidFill>
                  <a:schemeClr val="tx1"/>
                </a:solidFill>
                <a:effectLst/>
                <a:latin typeface="+mn-lt"/>
                <a:ea typeface="+mn-ea"/>
                <a:cs typeface="+mn-cs"/>
              </a:rPr>
              <a:t>Begin to structure ideas into a piece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Curriculum link:	Play and perform in a range of solo and ensemble contexts using their voice, playing instruments musically, fluently and with accuracy and expression </a:t>
            </a:r>
          </a:p>
          <a:p>
            <a:r>
              <a:rPr lang="en-GB" sz="1200" kern="1200" dirty="0" smtClean="0">
                <a:solidFill>
                  <a:schemeClr val="tx1"/>
                </a:solidFill>
                <a:effectLst/>
                <a:latin typeface="+mn-lt"/>
                <a:ea typeface="+mn-ea"/>
                <a:cs typeface="+mn-cs"/>
              </a:rPr>
              <a:t>Improvise and compose; and extend and develop musical ideas by drawing on a range of musical structures, styles, genres and traditions</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Lesson 6:</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Activities:		Structure all ideas into a piece</a:t>
            </a:r>
          </a:p>
          <a:p>
            <a:r>
              <a:rPr lang="en-GB" sz="1200" kern="1200" dirty="0" smtClean="0">
                <a:solidFill>
                  <a:schemeClr val="tx1"/>
                </a:solidFill>
                <a:effectLst/>
                <a:latin typeface="+mn-lt"/>
                <a:ea typeface="+mn-ea"/>
                <a:cs typeface="+mn-cs"/>
              </a:rPr>
              <a:t>Perform on pitched and unpitched instruments and voice to an audience</a:t>
            </a:r>
          </a:p>
          <a:p>
            <a:r>
              <a:rPr lang="en-GB" sz="1200" kern="1200" dirty="0" smtClean="0">
                <a:solidFill>
                  <a:schemeClr val="tx1"/>
                </a:solidFill>
                <a:effectLst/>
                <a:latin typeface="+mn-lt"/>
                <a:ea typeface="+mn-ea"/>
                <a:cs typeface="+mn-cs"/>
              </a:rPr>
              <a:t>Use technical terminology where appropriate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Curriculum link:	Play and perform in a range of solo and ensemble contexts using their voice, playing instruments musically, fluently and with accuracy and expression </a:t>
            </a:r>
          </a:p>
          <a:p>
            <a:r>
              <a:rPr lang="en-GB" sz="1200" kern="1200" dirty="0" smtClean="0">
                <a:solidFill>
                  <a:schemeClr val="tx1"/>
                </a:solidFill>
                <a:effectLst/>
                <a:latin typeface="+mn-lt"/>
                <a:ea typeface="+mn-ea"/>
                <a:cs typeface="+mn-cs"/>
              </a:rPr>
              <a:t>Improvise and compose; and extend and develop musical ideas by drawing on a range of musical structures, styles, genres and traditions</a:t>
            </a: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3</a:t>
            </a:fld>
            <a:endParaRPr lang="en-US"/>
          </a:p>
        </p:txBody>
      </p:sp>
    </p:spTree>
    <p:extLst>
      <p:ext uri="{BB962C8B-B14F-4D97-AF65-F5344CB8AC3E}">
        <p14:creationId xmlns:p14="http://schemas.microsoft.com/office/powerpoint/2010/main" val="1739531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kern="1200" dirty="0" smtClean="0">
                <a:solidFill>
                  <a:schemeClr val="tx1"/>
                </a:solidFill>
                <a:effectLst/>
                <a:latin typeface="+mn-lt"/>
                <a:ea typeface="+mn-ea"/>
                <a:cs typeface="+mn-cs"/>
              </a:rPr>
              <a:t>Lesson 6:</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 </a:t>
            </a:r>
          </a:p>
          <a:p>
            <a:r>
              <a:rPr lang="en-GB" sz="1000" kern="1200" dirty="0" smtClean="0">
                <a:solidFill>
                  <a:schemeClr val="tx1"/>
                </a:solidFill>
                <a:effectLst/>
                <a:latin typeface="+mn-lt"/>
                <a:ea typeface="+mn-ea"/>
                <a:cs typeface="+mn-cs"/>
              </a:rPr>
              <a:t>Activities:		Structure all ideas into a piece</a:t>
            </a:r>
          </a:p>
          <a:p>
            <a:r>
              <a:rPr lang="en-GB" sz="1000" kern="1200" dirty="0" smtClean="0">
                <a:solidFill>
                  <a:schemeClr val="tx1"/>
                </a:solidFill>
                <a:effectLst/>
                <a:latin typeface="+mn-lt"/>
                <a:ea typeface="+mn-ea"/>
                <a:cs typeface="+mn-cs"/>
              </a:rPr>
              <a:t>			Perform on pitched and unpitched instruments and voice to an audience</a:t>
            </a:r>
          </a:p>
          <a:p>
            <a:r>
              <a:rPr lang="en-GB" sz="1000" kern="1200" dirty="0" smtClean="0">
                <a:solidFill>
                  <a:schemeClr val="tx1"/>
                </a:solidFill>
                <a:effectLst/>
                <a:latin typeface="+mn-lt"/>
                <a:ea typeface="+mn-ea"/>
                <a:cs typeface="+mn-cs"/>
              </a:rPr>
              <a:t>			Use technical terminology where appropriate</a:t>
            </a:r>
          </a:p>
          <a:p>
            <a:r>
              <a:rPr lang="en-GB" sz="1000" kern="1200" dirty="0" smtClean="0">
                <a:solidFill>
                  <a:schemeClr val="tx1"/>
                </a:solidFill>
                <a:effectLst/>
                <a:latin typeface="+mn-lt"/>
                <a:ea typeface="+mn-ea"/>
                <a:cs typeface="+mn-cs"/>
              </a:rPr>
              <a:t> </a:t>
            </a:r>
          </a:p>
          <a:p>
            <a:r>
              <a:rPr lang="en-GB" sz="1000" kern="1200" dirty="0" smtClean="0">
                <a:solidFill>
                  <a:schemeClr val="tx1"/>
                </a:solidFill>
                <a:effectLst/>
                <a:latin typeface="+mn-lt"/>
                <a:ea typeface="+mn-ea"/>
                <a:cs typeface="+mn-cs"/>
              </a:rPr>
              <a:t>Curriculum link:	Play and perform in a range of solo and ensemble contexts using their voice, playing instruments musically, fluently and with 			accuracy and expression </a:t>
            </a:r>
          </a:p>
          <a:p>
            <a:r>
              <a:rPr lang="en-GB" sz="1000" kern="1200" dirty="0" smtClean="0">
                <a:solidFill>
                  <a:schemeClr val="tx1"/>
                </a:solidFill>
                <a:effectLst/>
                <a:latin typeface="+mn-lt"/>
                <a:ea typeface="+mn-ea"/>
                <a:cs typeface="+mn-cs"/>
              </a:rPr>
              <a:t>			Improvise and compose; and extend and develop musical ideas by drawing on a range of musical structures, styles, genres 			and traditions</a:t>
            </a: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30</a:t>
            </a:fld>
            <a:endParaRPr lang="en-US"/>
          </a:p>
        </p:txBody>
      </p:sp>
    </p:spTree>
    <p:extLst>
      <p:ext uri="{BB962C8B-B14F-4D97-AF65-F5344CB8AC3E}">
        <p14:creationId xmlns:p14="http://schemas.microsoft.com/office/powerpoint/2010/main" val="17473567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6 </a:t>
            </a:r>
            <a:endParaRPr lang="en-GB" sz="105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Put it all together</a:t>
            </a:r>
            <a:endParaRPr lang="en-GB" sz="1100" kern="1200" dirty="0" smtClean="0">
              <a:solidFill>
                <a:schemeClr val="tx1"/>
              </a:solidFill>
              <a:effectLst/>
              <a:latin typeface="+mn-lt"/>
              <a:ea typeface="+mn-ea"/>
              <a:cs typeface="+mn-cs"/>
            </a:endParaRPr>
          </a:p>
          <a:p>
            <a:r>
              <a:rPr lang="en-GB" sz="1200" b="1"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Recap. </a:t>
            </a:r>
            <a:r>
              <a:rPr lang="en-US" sz="1200" kern="1200" dirty="0" smtClean="0">
                <a:solidFill>
                  <a:schemeClr val="tx1"/>
                </a:solidFill>
                <a:effectLst/>
                <a:latin typeface="+mn-lt"/>
                <a:ea typeface="+mn-ea"/>
                <a:cs typeface="+mn-cs"/>
              </a:rPr>
              <a:t>If space permits, sit the students in a circle and remind them of all the elements you have worked with so far:</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4"/>
            <a:r>
              <a:rPr lang="en-US" sz="1200" kern="1200" dirty="0" smtClean="0">
                <a:solidFill>
                  <a:schemeClr val="tx1"/>
                </a:solidFill>
                <a:effectLst/>
                <a:latin typeface="+mn-lt"/>
                <a:ea typeface="+mn-ea"/>
                <a:cs typeface="+mn-cs"/>
              </a:rPr>
              <a:t>The 3-gesture introduction</a:t>
            </a:r>
            <a:endParaRPr lang="en-GB" sz="1200" kern="1200" dirty="0" smtClean="0">
              <a:solidFill>
                <a:schemeClr val="tx1"/>
              </a:solidFill>
              <a:effectLst/>
              <a:latin typeface="+mn-lt"/>
              <a:ea typeface="+mn-ea"/>
              <a:cs typeface="+mn-cs"/>
            </a:endParaRPr>
          </a:p>
          <a:p>
            <a:pPr lvl="4"/>
            <a:r>
              <a:rPr lang="en-US" sz="1200" kern="1200" dirty="0" smtClean="0">
                <a:solidFill>
                  <a:schemeClr val="tx1"/>
                </a:solidFill>
                <a:effectLst/>
                <a:latin typeface="+mn-lt"/>
                <a:ea typeface="+mn-ea"/>
                <a:cs typeface="+mn-cs"/>
              </a:rPr>
              <a:t>The steady D &amp; A pulse and ostinatos with crescendo</a:t>
            </a:r>
            <a:endParaRPr lang="en-GB" sz="1200" kern="1200" dirty="0" smtClean="0">
              <a:solidFill>
                <a:schemeClr val="tx1"/>
              </a:solidFill>
              <a:effectLst/>
              <a:latin typeface="+mn-lt"/>
              <a:ea typeface="+mn-ea"/>
              <a:cs typeface="+mn-cs"/>
            </a:endParaRPr>
          </a:p>
          <a:p>
            <a:pPr lvl="4"/>
            <a:r>
              <a:rPr lang="en-US" sz="1200" kern="1200" dirty="0" smtClean="0">
                <a:solidFill>
                  <a:schemeClr val="tx1"/>
                </a:solidFill>
                <a:effectLst/>
                <a:latin typeface="+mn-lt"/>
                <a:ea typeface="+mn-ea"/>
                <a:cs typeface="+mn-cs"/>
              </a:rPr>
              <a:t>The sung melody and words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 may have already successfully run through from introduction to crescendo</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Get out the instruments</a:t>
            </a:r>
            <a:r>
              <a:rPr lang="en-US" sz="1200" kern="1200" dirty="0" smtClean="0">
                <a:solidFill>
                  <a:schemeClr val="tx1"/>
                </a:solidFill>
                <a:effectLst/>
                <a:latin typeface="+mn-lt"/>
                <a:ea typeface="+mn-ea"/>
                <a:cs typeface="+mn-cs"/>
              </a:rPr>
              <a:t> and encourage your students to </a:t>
            </a:r>
            <a:r>
              <a:rPr lang="en-US" sz="1200" kern="1200" dirty="0" err="1" smtClean="0">
                <a:solidFill>
                  <a:schemeClr val="tx1"/>
                </a:solidFill>
                <a:effectLst/>
                <a:latin typeface="+mn-lt"/>
                <a:ea typeface="+mn-ea"/>
                <a:cs typeface="+mn-cs"/>
              </a:rPr>
              <a:t>practise</a:t>
            </a:r>
            <a:r>
              <a:rPr lang="en-US" sz="1200" kern="1200" dirty="0" smtClean="0">
                <a:solidFill>
                  <a:schemeClr val="tx1"/>
                </a:solidFill>
                <a:effectLst/>
                <a:latin typeface="+mn-lt"/>
                <a:ea typeface="+mn-ea"/>
                <a:cs typeface="+mn-cs"/>
              </a:rPr>
              <a:t> each element in their composing groups. Work through this quite quickly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31</a:t>
            </a:fld>
            <a:endParaRPr lang="en-US"/>
          </a:p>
        </p:txBody>
      </p:sp>
    </p:spTree>
    <p:extLst>
      <p:ext uri="{BB962C8B-B14F-4D97-AF65-F5344CB8AC3E}">
        <p14:creationId xmlns:p14="http://schemas.microsoft.com/office/powerpoint/2010/main" val="27582213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6 </a:t>
            </a:r>
            <a:endParaRPr lang="en-GB" sz="105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Put it all together</a:t>
            </a:r>
            <a:endParaRPr lang="en-GB" sz="1100" kern="1200" dirty="0" smtClean="0">
              <a:solidFill>
                <a:schemeClr val="tx1"/>
              </a:solidFill>
              <a:effectLst/>
              <a:latin typeface="+mn-lt"/>
              <a:ea typeface="+mn-ea"/>
              <a:cs typeface="+mn-cs"/>
            </a:endParaRPr>
          </a:p>
          <a:p>
            <a:r>
              <a:rPr lang="en-GB" sz="1200" b="1" u="none" strike="noStrike"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Bring everyone back together</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practise</a:t>
            </a:r>
            <a:r>
              <a:rPr lang="en-US" sz="1200" kern="1200" dirty="0" smtClean="0">
                <a:solidFill>
                  <a:schemeClr val="tx1"/>
                </a:solidFill>
                <a:effectLst/>
                <a:latin typeface="+mn-lt"/>
                <a:ea typeface="+mn-ea"/>
                <a:cs typeface="+mn-cs"/>
              </a:rPr>
              <a:t> together. You are aiming for a piece with the same structure as Orff –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INTRO</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3 ‘gestures’</a:t>
            </a:r>
          </a:p>
          <a:p>
            <a:r>
              <a:rPr lang="en-GB" sz="1200" kern="1200" dirty="0" err="1" smtClean="0">
                <a:solidFill>
                  <a:schemeClr val="tx1"/>
                </a:solidFill>
                <a:effectLst/>
                <a:latin typeface="+mn-lt"/>
                <a:ea typeface="+mn-ea"/>
                <a:cs typeface="+mn-cs"/>
              </a:rPr>
              <a:t>Dm</a:t>
            </a:r>
            <a:r>
              <a:rPr lang="en-GB" sz="1200" kern="1200" dirty="0" smtClean="0">
                <a:solidFill>
                  <a:schemeClr val="tx1"/>
                </a:solidFill>
                <a:effectLst/>
                <a:latin typeface="+mn-lt"/>
                <a:ea typeface="+mn-ea"/>
                <a:cs typeface="+mn-cs"/>
              </a:rPr>
              <a:t> – </a:t>
            </a:r>
            <a:r>
              <a:rPr lang="en-GB" sz="1200" kern="1200" dirty="0" err="1" smtClean="0">
                <a:solidFill>
                  <a:schemeClr val="tx1"/>
                </a:solidFill>
                <a:effectLst/>
                <a:latin typeface="+mn-lt"/>
                <a:ea typeface="+mn-ea"/>
                <a:cs typeface="+mn-cs"/>
              </a:rPr>
              <a:t>Dm</a:t>
            </a:r>
            <a:r>
              <a:rPr lang="en-GB" sz="1200" kern="1200" dirty="0" smtClean="0">
                <a:solidFill>
                  <a:schemeClr val="tx1"/>
                </a:solidFill>
                <a:effectLst/>
                <a:latin typeface="+mn-lt"/>
                <a:ea typeface="+mn-ea"/>
                <a:cs typeface="+mn-cs"/>
              </a:rPr>
              <a:t> – A (major/ minor?)</a:t>
            </a:r>
          </a:p>
          <a:p>
            <a:endParaRPr lang="en-GB"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Big Crescendo</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Steady pulse on D &amp; A</a:t>
            </a:r>
          </a:p>
          <a:p>
            <a:r>
              <a:rPr lang="en-GB" sz="1200" kern="1200" dirty="0" smtClean="0">
                <a:solidFill>
                  <a:schemeClr val="tx1"/>
                </a:solidFill>
                <a:effectLst/>
                <a:latin typeface="+mn-lt"/>
                <a:ea typeface="+mn-ea"/>
                <a:cs typeface="+mn-cs"/>
              </a:rPr>
              <a:t>Ostinatos (D, B, C)</a:t>
            </a:r>
          </a:p>
          <a:p>
            <a:r>
              <a:rPr lang="en-GB" sz="1200" kern="1200" dirty="0" smtClean="0">
                <a:solidFill>
                  <a:schemeClr val="tx1"/>
                </a:solidFill>
                <a:effectLst/>
                <a:latin typeface="+mn-lt"/>
                <a:ea typeface="+mn-ea"/>
                <a:cs typeface="+mn-cs"/>
              </a:rPr>
              <a:t>Melody, with words (D, E, F, G)</a:t>
            </a: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Ending – </a:t>
            </a:r>
            <a:r>
              <a:rPr lang="en-US" sz="1200" kern="1200" dirty="0" smtClean="0">
                <a:solidFill>
                  <a:schemeClr val="tx1"/>
                </a:solidFill>
                <a:effectLst/>
                <a:latin typeface="+mn-lt"/>
                <a:ea typeface="+mn-ea"/>
                <a:cs typeface="+mn-cs"/>
              </a:rPr>
              <a:t>how are you going to end your piece? Orff suddenly speeds everything up and crashes towards a massive </a:t>
            </a:r>
            <a:r>
              <a:rPr lang="en-US" sz="1200" b="1" u="sng" kern="1200" dirty="0" smtClean="0">
                <a:solidFill>
                  <a:schemeClr val="tx1"/>
                </a:solidFill>
                <a:effectLst/>
                <a:latin typeface="+mn-lt"/>
                <a:ea typeface="+mn-ea"/>
                <a:cs typeface="+mn-cs"/>
              </a:rPr>
              <a:t>D MAJOR</a:t>
            </a:r>
            <a:r>
              <a:rPr lang="en-US" sz="1200" kern="1200" dirty="0" smtClean="0">
                <a:solidFill>
                  <a:schemeClr val="tx1"/>
                </a:solidFill>
                <a:effectLst/>
                <a:latin typeface="+mn-lt"/>
                <a:ea typeface="+mn-ea"/>
                <a:cs typeface="+mn-cs"/>
              </a:rPr>
              <a:t> chord but you don’t have to do this. Your students might have a different (better?!) solution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FINALLY – </a:t>
            </a:r>
            <a:r>
              <a:rPr lang="en-US" sz="1200" kern="1200" dirty="0" smtClean="0">
                <a:solidFill>
                  <a:schemeClr val="tx1"/>
                </a:solidFill>
                <a:effectLst/>
                <a:latin typeface="+mn-lt"/>
                <a:ea typeface="+mn-ea"/>
                <a:cs typeface="+mn-cs"/>
              </a:rPr>
              <a:t>practice your finished piece and record it or perform it to another class.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32</a:t>
            </a:fld>
            <a:endParaRPr lang="en-US"/>
          </a:p>
        </p:txBody>
      </p:sp>
    </p:spTree>
    <p:extLst>
      <p:ext uri="{BB962C8B-B14F-4D97-AF65-F5344CB8AC3E}">
        <p14:creationId xmlns:p14="http://schemas.microsoft.com/office/powerpoint/2010/main" val="27582213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6 </a:t>
            </a:r>
            <a:endParaRPr lang="en-GB" sz="105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Put it all together</a:t>
            </a:r>
            <a:endParaRPr lang="en-GB" sz="1100" kern="1200" dirty="0" smtClean="0">
              <a:solidFill>
                <a:schemeClr val="tx1"/>
              </a:solidFill>
              <a:effectLst/>
              <a:latin typeface="+mn-lt"/>
              <a:ea typeface="+mn-ea"/>
              <a:cs typeface="+mn-cs"/>
            </a:endParaRPr>
          </a:p>
          <a:p>
            <a:r>
              <a:rPr lang="en-GB" sz="1200" b="1" u="none" strike="noStrike"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FINALLY – </a:t>
            </a:r>
            <a:r>
              <a:rPr lang="en-US" sz="1200" kern="1200" dirty="0" smtClean="0">
                <a:solidFill>
                  <a:schemeClr val="tx1"/>
                </a:solidFill>
                <a:effectLst/>
                <a:latin typeface="+mn-lt"/>
                <a:ea typeface="+mn-ea"/>
                <a:cs typeface="+mn-cs"/>
              </a:rPr>
              <a:t>practice your finished piece and record it or perform it to another class.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33</a:t>
            </a:fld>
            <a:endParaRPr lang="en-US"/>
          </a:p>
        </p:txBody>
      </p:sp>
    </p:spTree>
    <p:extLst>
      <p:ext uri="{BB962C8B-B14F-4D97-AF65-F5344CB8AC3E}">
        <p14:creationId xmlns:p14="http://schemas.microsoft.com/office/powerpoint/2010/main" val="2758221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4</a:t>
            </a:fld>
            <a:endParaRPr lang="en-US"/>
          </a:p>
        </p:txBody>
      </p:sp>
    </p:spTree>
    <p:extLst>
      <p:ext uri="{BB962C8B-B14F-4D97-AF65-F5344CB8AC3E}">
        <p14:creationId xmlns:p14="http://schemas.microsoft.com/office/powerpoint/2010/main" val="984910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kern="1200" dirty="0" smtClean="0">
                <a:solidFill>
                  <a:schemeClr val="tx1"/>
                </a:solidFill>
                <a:effectLst/>
                <a:latin typeface="+mn-lt"/>
                <a:ea typeface="+mn-ea"/>
                <a:cs typeface="+mn-cs"/>
              </a:rPr>
              <a:t>Lesson 1:  Watching</a:t>
            </a:r>
            <a:r>
              <a:rPr lang="en-GB" sz="1000" b="1" kern="1200" baseline="0" dirty="0" smtClean="0">
                <a:solidFill>
                  <a:schemeClr val="tx1"/>
                </a:solidFill>
                <a:effectLst/>
                <a:latin typeface="+mn-lt"/>
                <a:ea typeface="+mn-ea"/>
                <a:cs typeface="+mn-cs"/>
              </a:rPr>
              <a:t> and listening</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Activities: 		Watch the film and discuss</a:t>
            </a:r>
          </a:p>
          <a:p>
            <a:r>
              <a:rPr lang="en-GB" sz="1000" kern="1200" dirty="0" smtClean="0">
                <a:solidFill>
                  <a:schemeClr val="tx1"/>
                </a:solidFill>
                <a:effectLst/>
                <a:latin typeface="+mn-lt"/>
                <a:ea typeface="+mn-ea"/>
                <a:cs typeface="+mn-cs"/>
              </a:rPr>
              <a:t>			Listen and create new lyrics in response to the music</a:t>
            </a:r>
          </a:p>
          <a:p>
            <a:r>
              <a:rPr lang="en-GB" sz="1000" kern="1200" dirty="0" smtClean="0">
                <a:solidFill>
                  <a:schemeClr val="tx1"/>
                </a:solidFill>
                <a:effectLst/>
                <a:latin typeface="+mn-lt"/>
                <a:ea typeface="+mn-ea"/>
                <a:cs typeface="+mn-cs"/>
              </a:rPr>
              <a:t>			Create words inspired by the music</a:t>
            </a:r>
          </a:p>
          <a:p>
            <a:r>
              <a:rPr lang="en-GB" sz="1000" kern="1200" dirty="0" smtClean="0">
                <a:solidFill>
                  <a:schemeClr val="tx1"/>
                </a:solidFill>
                <a:effectLst/>
                <a:latin typeface="+mn-lt"/>
                <a:ea typeface="+mn-ea"/>
                <a:cs typeface="+mn-cs"/>
              </a:rPr>
              <a:t> </a:t>
            </a:r>
          </a:p>
          <a:p>
            <a:r>
              <a:rPr lang="en-GB" sz="1000" kern="1200" dirty="0" smtClean="0">
                <a:solidFill>
                  <a:schemeClr val="tx1"/>
                </a:solidFill>
                <a:effectLst/>
                <a:latin typeface="+mn-lt"/>
                <a:ea typeface="+mn-ea"/>
                <a:cs typeface="+mn-cs"/>
              </a:rPr>
              <a:t>Curriculum link:	Identify and use the interrelated dimensions of music expressively and with increasing sophistication, including use of 				tonalities, different types of scales and other musical devices</a:t>
            </a:r>
          </a:p>
          <a:p>
            <a:r>
              <a:rPr lang="en-GB" sz="1000" kern="1200" dirty="0" smtClean="0">
                <a:solidFill>
                  <a:schemeClr val="tx1"/>
                </a:solidFill>
                <a:effectLst/>
                <a:latin typeface="+mn-lt"/>
                <a:ea typeface="+mn-ea"/>
                <a:cs typeface="+mn-cs"/>
              </a:rPr>
              <a:t>			Listen with increasing discrimination to a wide range of music from great composers and musicians</a:t>
            </a:r>
          </a:p>
          <a:p>
            <a:r>
              <a:rPr lang="en-GB" sz="1000" kern="1200" dirty="0" smtClean="0">
                <a:solidFill>
                  <a:schemeClr val="tx1"/>
                </a:solidFill>
                <a:effectLst/>
                <a:latin typeface="+mn-lt"/>
                <a:ea typeface="+mn-ea"/>
                <a:cs typeface="+mn-cs"/>
              </a:rPr>
              <a:t>			Develop a deeper understanding of the music that they perform and to which they listen and its history</a:t>
            </a:r>
          </a:p>
          <a:p>
            <a:endParaRPr lang="en-GB" sz="10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5</a:t>
            </a:fld>
            <a:endParaRPr lang="en-US"/>
          </a:p>
        </p:txBody>
      </p:sp>
    </p:spTree>
    <p:extLst>
      <p:ext uri="{BB962C8B-B14F-4D97-AF65-F5344CB8AC3E}">
        <p14:creationId xmlns:p14="http://schemas.microsoft.com/office/powerpoint/2010/main" val="4111767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6</a:t>
            </a:fld>
            <a:endParaRPr lang="en-US"/>
          </a:p>
        </p:txBody>
      </p:sp>
    </p:spTree>
    <p:extLst>
      <p:ext uri="{BB962C8B-B14F-4D97-AF65-F5344CB8AC3E}">
        <p14:creationId xmlns:p14="http://schemas.microsoft.com/office/powerpoint/2010/main" val="1094065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kern="1200" dirty="0" smtClean="0">
                <a:solidFill>
                  <a:schemeClr val="tx1"/>
                </a:solidFill>
                <a:effectLst/>
                <a:latin typeface="+mn-lt"/>
                <a:ea typeface="+mn-ea"/>
                <a:cs typeface="+mn-cs"/>
              </a:rPr>
              <a:t>LESSON 1: </a:t>
            </a:r>
            <a:r>
              <a:rPr lang="en-GB" sz="1000" kern="1200" dirty="0" smtClean="0">
                <a:solidFill>
                  <a:schemeClr val="tx1"/>
                </a:solidFill>
                <a:effectLst/>
                <a:latin typeface="+mn-lt"/>
                <a:ea typeface="+mn-ea"/>
                <a:cs typeface="+mn-cs"/>
              </a:rPr>
              <a:t>Watching and listening</a:t>
            </a:r>
          </a:p>
          <a:p>
            <a:r>
              <a:rPr lang="en-GB" sz="1000" b="1" u="none" strike="noStrike"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pPr lvl="0"/>
            <a:r>
              <a:rPr lang="en-US" sz="1000" b="1" kern="1200" dirty="0" smtClean="0">
                <a:solidFill>
                  <a:schemeClr val="tx1"/>
                </a:solidFill>
                <a:effectLst/>
                <a:latin typeface="+mn-lt"/>
                <a:ea typeface="+mn-ea"/>
                <a:cs typeface="+mn-cs"/>
              </a:rPr>
              <a:t>Prepare your class</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Explain to your class that you are going to begin a 6-week music project focusing on an important piece of music by a composer called Carl Orff</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Explain further that Orff was a German composer whose life spanned the 20</a:t>
            </a:r>
            <a:r>
              <a:rPr lang="en-US" sz="1000" kern="1200" baseline="30000" dirty="0" smtClean="0">
                <a:solidFill>
                  <a:schemeClr val="tx1"/>
                </a:solidFill>
                <a:effectLst/>
                <a:latin typeface="+mn-lt"/>
                <a:ea typeface="+mn-ea"/>
                <a:cs typeface="+mn-cs"/>
              </a:rPr>
              <a:t>th</a:t>
            </a:r>
            <a:r>
              <a:rPr lang="en-US" sz="1000" kern="1200" dirty="0" smtClean="0">
                <a:solidFill>
                  <a:schemeClr val="tx1"/>
                </a:solidFill>
                <a:effectLst/>
                <a:latin typeface="+mn-lt"/>
                <a:ea typeface="+mn-ea"/>
                <a:cs typeface="+mn-cs"/>
              </a:rPr>
              <a:t> century. His most famous piece is ‘O </a:t>
            </a:r>
            <a:r>
              <a:rPr lang="en-US" sz="1000" kern="1200" dirty="0" err="1" smtClean="0">
                <a:solidFill>
                  <a:schemeClr val="tx1"/>
                </a:solidFill>
                <a:effectLst/>
                <a:latin typeface="+mn-lt"/>
                <a:ea typeface="+mn-ea"/>
                <a:cs typeface="+mn-cs"/>
              </a:rPr>
              <a:t>fortuna</a:t>
            </a:r>
            <a:r>
              <a:rPr lang="en-US" sz="1000" kern="1200" dirty="0" smtClean="0">
                <a:solidFill>
                  <a:schemeClr val="tx1"/>
                </a:solidFill>
                <a:effectLst/>
                <a:latin typeface="+mn-lt"/>
                <a:ea typeface="+mn-ea"/>
                <a:cs typeface="+mn-cs"/>
              </a:rPr>
              <a:t>’. Warn your students that it might already be strangely familiar to them!</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 </a:t>
            </a:r>
          </a:p>
          <a:p>
            <a:r>
              <a:rPr lang="en-GB" sz="1000" i="1" kern="1200" dirty="0" smtClean="0">
                <a:solidFill>
                  <a:schemeClr val="tx1"/>
                </a:solidFill>
                <a:effectLst/>
                <a:latin typeface="+mn-lt"/>
                <a:ea typeface="+mn-ea"/>
                <a:cs typeface="+mn-cs"/>
              </a:rPr>
              <a:t>Pronunciation:</a:t>
            </a:r>
            <a:r>
              <a:rPr lang="en-GB" sz="1000" kern="1200" dirty="0" smtClean="0">
                <a:solidFill>
                  <a:schemeClr val="tx1"/>
                </a:solidFill>
                <a:effectLst/>
                <a:latin typeface="+mn-lt"/>
                <a:ea typeface="+mn-ea"/>
                <a:cs typeface="+mn-cs"/>
              </a:rPr>
              <a:t> 		</a:t>
            </a:r>
            <a:r>
              <a:rPr lang="en-GB" sz="1000" b="1" kern="1200" dirty="0" smtClean="0">
                <a:solidFill>
                  <a:schemeClr val="tx1"/>
                </a:solidFill>
                <a:effectLst/>
                <a:latin typeface="+mn-lt"/>
                <a:ea typeface="+mn-ea"/>
                <a:cs typeface="+mn-cs"/>
              </a:rPr>
              <a:t>KAR-min-uh boor-AA-</a:t>
            </a:r>
            <a:r>
              <a:rPr lang="en-GB" sz="1000" b="1" kern="1200" dirty="0" err="1" smtClean="0">
                <a:solidFill>
                  <a:schemeClr val="tx1"/>
                </a:solidFill>
                <a:effectLst/>
                <a:latin typeface="+mn-lt"/>
                <a:ea typeface="+mn-ea"/>
                <a:cs typeface="+mn-cs"/>
              </a:rPr>
              <a:t>nuh</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				-</a:t>
            </a:r>
            <a:r>
              <a:rPr lang="en-GB" sz="1000" kern="1200" dirty="0" err="1" smtClean="0">
                <a:solidFill>
                  <a:schemeClr val="tx1"/>
                </a:solidFill>
                <a:effectLst/>
                <a:latin typeface="+mn-lt"/>
                <a:ea typeface="+mn-ea"/>
                <a:cs typeface="+mn-cs"/>
              </a:rPr>
              <a:t>oor</a:t>
            </a:r>
            <a:r>
              <a:rPr lang="en-GB" sz="1000" kern="1200" dirty="0" smtClean="0">
                <a:solidFill>
                  <a:schemeClr val="tx1"/>
                </a:solidFill>
                <a:effectLst/>
                <a:latin typeface="+mn-lt"/>
                <a:ea typeface="+mn-ea"/>
                <a:cs typeface="+mn-cs"/>
              </a:rPr>
              <a:t> as in poor (not pour)</a:t>
            </a:r>
          </a:p>
          <a:p>
            <a:r>
              <a:rPr lang="en-GB" sz="1000" kern="1200" dirty="0" smtClean="0">
                <a:solidFill>
                  <a:schemeClr val="tx1"/>
                </a:solidFill>
                <a:effectLst/>
                <a:latin typeface="+mn-lt"/>
                <a:ea typeface="+mn-ea"/>
                <a:cs typeface="+mn-cs"/>
              </a:rPr>
              <a:t>				-aa as in father</a:t>
            </a:r>
          </a:p>
          <a:p>
            <a:r>
              <a:rPr lang="en-GB" sz="1000" kern="1200" dirty="0" smtClean="0">
                <a:solidFill>
                  <a:schemeClr val="tx1"/>
                </a:solidFill>
                <a:effectLst/>
                <a:latin typeface="+mn-lt"/>
                <a:ea typeface="+mn-ea"/>
                <a:cs typeface="+mn-cs"/>
              </a:rPr>
              <a:t>				-note stress</a:t>
            </a:r>
          </a:p>
          <a:p>
            <a:endParaRPr lang="en-GB" sz="10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7</a:t>
            </a:fld>
            <a:endParaRPr lang="en-US"/>
          </a:p>
        </p:txBody>
      </p:sp>
    </p:spTree>
    <p:extLst>
      <p:ext uri="{BB962C8B-B14F-4D97-AF65-F5344CB8AC3E}">
        <p14:creationId xmlns:p14="http://schemas.microsoft.com/office/powerpoint/2010/main" val="124338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Watch the film &amp; discuss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Watch the </a:t>
            </a:r>
            <a:r>
              <a:rPr lang="en-US" sz="1200" u="sng" kern="1200" dirty="0" smtClean="0">
                <a:solidFill>
                  <a:schemeClr val="tx1"/>
                </a:solidFill>
                <a:effectLst/>
                <a:latin typeface="+mn-lt"/>
                <a:ea typeface="+mn-ea"/>
                <a:cs typeface="+mn-cs"/>
                <a:hlinkClick r:id="rId3"/>
              </a:rPr>
              <a:t>Orff Ten Pieces film</a:t>
            </a:r>
            <a:r>
              <a:rPr lang="en-US" sz="1200" kern="1200" dirty="0" smtClean="0">
                <a:solidFill>
                  <a:schemeClr val="tx1"/>
                </a:solidFill>
                <a:effectLst/>
                <a:latin typeface="+mn-lt"/>
                <a:ea typeface="+mn-ea"/>
                <a:cs typeface="+mn-cs"/>
              </a:rPr>
              <a:t> and afterwards invite your class to discuss its themes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You might like to have a further discussion about the concept of ‘fate’ and the idea that life is mapped out before us and there is little we can do to change it. This might be something your students haven’t thought about before. Quickly split them into small discussion groups and ask them: ‘do you believe in fate?’ Pick up also on the idea of a ‘Goddess of Fate and Fortune’ called “Fortuna” who has the power to decide everyone’s fate and her ‘wheel of fortune’ constantly spinning out good and bad luck </a:t>
            </a: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8</a:t>
            </a:fld>
            <a:endParaRPr lang="en-US"/>
          </a:p>
        </p:txBody>
      </p:sp>
    </p:spTree>
    <p:extLst>
      <p:ext uri="{BB962C8B-B14F-4D97-AF65-F5344CB8AC3E}">
        <p14:creationId xmlns:p14="http://schemas.microsoft.com/office/powerpoint/2010/main" val="2413055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1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Watching and listening</a:t>
            </a:r>
          </a:p>
          <a:p>
            <a:r>
              <a:rPr lang="en-GB"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Listening task</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Listen to the opening 25 seconds of ‘O </a:t>
            </a:r>
            <a:r>
              <a:rPr lang="en-US" sz="1200" kern="1200" dirty="0" err="1" smtClean="0">
                <a:solidFill>
                  <a:schemeClr val="tx1"/>
                </a:solidFill>
                <a:effectLst/>
                <a:latin typeface="+mn-lt"/>
                <a:ea typeface="+mn-ea"/>
                <a:cs typeface="+mn-cs"/>
              </a:rPr>
              <a:t>fortuna</a:t>
            </a:r>
            <a:r>
              <a:rPr lang="en-US" sz="1200" kern="1200" dirty="0" smtClean="0">
                <a:solidFill>
                  <a:schemeClr val="tx1"/>
                </a:solidFill>
                <a:effectLst/>
                <a:latin typeface="+mn-lt"/>
                <a:ea typeface="+mn-ea"/>
                <a:cs typeface="+mn-cs"/>
              </a:rPr>
              <a:t>’ again. You can either watch the </a:t>
            </a:r>
            <a:r>
              <a:rPr lang="en-US" sz="1200" u="sng" kern="1200" dirty="0" smtClean="0">
                <a:solidFill>
                  <a:schemeClr val="tx1"/>
                </a:solidFill>
                <a:effectLst/>
                <a:latin typeface="+mn-lt"/>
                <a:ea typeface="+mn-ea"/>
                <a:cs typeface="+mn-cs"/>
                <a:hlinkClick r:id="rId3"/>
              </a:rPr>
              <a:t>video clip of the full performance</a:t>
            </a:r>
            <a:r>
              <a:rPr lang="en-US" sz="1200" kern="1200" dirty="0" smtClean="0">
                <a:solidFill>
                  <a:schemeClr val="tx1"/>
                </a:solidFill>
                <a:effectLst/>
                <a:latin typeface="+mn-lt"/>
                <a:ea typeface="+mn-ea"/>
                <a:cs typeface="+mn-cs"/>
              </a:rPr>
              <a:t> of the piece or listen to the </a:t>
            </a:r>
            <a:r>
              <a:rPr lang="en-US" sz="1200" u="sng" kern="1200" dirty="0" smtClean="0">
                <a:solidFill>
                  <a:schemeClr val="tx1"/>
                </a:solidFill>
                <a:effectLst/>
                <a:latin typeface="+mn-lt"/>
                <a:ea typeface="+mn-ea"/>
                <a:cs typeface="+mn-cs"/>
                <a:hlinkClick r:id="rId4"/>
              </a:rPr>
              <a:t>audio by downloading the mp3</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Orff makes three big musical statements. The first is, of course, ‘O </a:t>
            </a:r>
            <a:r>
              <a:rPr lang="en-US" sz="1200" kern="1200" dirty="0" err="1" smtClean="0">
                <a:solidFill>
                  <a:schemeClr val="tx1"/>
                </a:solidFill>
                <a:effectLst/>
                <a:latin typeface="+mn-lt"/>
                <a:ea typeface="+mn-ea"/>
                <a:cs typeface="+mn-cs"/>
              </a:rPr>
              <a:t>fortuna</a:t>
            </a:r>
            <a:r>
              <a:rPr lang="en-US" sz="1200" kern="1200" dirty="0" smtClean="0">
                <a:solidFill>
                  <a:schemeClr val="tx1"/>
                </a:solidFill>
                <a:effectLst/>
                <a:latin typeface="+mn-lt"/>
                <a:ea typeface="+mn-ea"/>
                <a:cs typeface="+mn-cs"/>
              </a:rPr>
              <a:t>’. Ask your students, working individually, to create new words for these three musical statements. Explain that this should be a cry to the Goddess of Fortune and Luck. You might like to challenge them further to make these lines rhyme.</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Choose </a:t>
            </a:r>
            <a:r>
              <a:rPr lang="en-US" sz="1200" kern="1200" dirty="0" smtClean="0">
                <a:solidFill>
                  <a:schemeClr val="tx1"/>
                </a:solidFill>
                <a:effectLst/>
                <a:latin typeface="+mn-lt"/>
                <a:ea typeface="+mn-ea"/>
                <a:cs typeface="+mn-cs"/>
              </a:rPr>
              <a:t>some of these lines and have fun trying to sing them along with the beginning of the recording – loudly!</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9</a:t>
            </a:fld>
            <a:endParaRPr lang="en-US"/>
          </a:p>
        </p:txBody>
      </p:sp>
    </p:spTree>
    <p:extLst>
      <p:ext uri="{BB962C8B-B14F-4D97-AF65-F5344CB8AC3E}">
        <p14:creationId xmlns:p14="http://schemas.microsoft.com/office/powerpoint/2010/main" val="3226198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943769" y="2208213"/>
            <a:ext cx="7024687" cy="712787"/>
          </a:xfrm>
          <a:prstGeom prst="rect">
            <a:avLst/>
          </a:prstGeom>
        </p:spPr>
        <p:txBody>
          <a:bodyPr vert="horz"/>
          <a:lstStyle>
            <a:lvl1pPr marL="0" indent="0">
              <a:buFontTx/>
              <a:buNone/>
              <a:defRPr sz="3200" b="1" i="0" baseline="0">
                <a:solidFill>
                  <a:schemeClr val="tx1"/>
                </a:solidFill>
              </a:defRPr>
            </a:lvl1pPr>
          </a:lstStyle>
          <a:p>
            <a:pPr lvl="0"/>
            <a:r>
              <a:rPr lang="en-US" b="1" i="0" dirty="0" smtClean="0">
                <a:solidFill>
                  <a:schemeClr val="bg1"/>
                </a:solidFill>
              </a:rPr>
              <a:t>Composer name</a:t>
            </a:r>
            <a:endParaRPr lang="en-US" dirty="0"/>
          </a:p>
        </p:txBody>
      </p:sp>
      <p:sp>
        <p:nvSpPr>
          <p:cNvPr id="10" name="Text Placeholder 9"/>
          <p:cNvSpPr>
            <a:spLocks noGrp="1"/>
          </p:cNvSpPr>
          <p:nvPr>
            <p:ph type="body" sz="quarter" idx="14" hasCustomPrompt="1"/>
          </p:nvPr>
        </p:nvSpPr>
        <p:spPr>
          <a:xfrm>
            <a:off x="944563" y="3390280"/>
            <a:ext cx="7023100" cy="1370012"/>
          </a:xfrm>
          <a:prstGeom prst="rect">
            <a:avLst/>
          </a:prstGeom>
        </p:spPr>
        <p:txBody>
          <a:bodyPr vert="horz"/>
          <a:lstStyle>
            <a:lvl1pPr marL="0" indent="0">
              <a:buFontTx/>
              <a:buNone/>
              <a:defRPr sz="3200" b="1" i="0" baseline="0">
                <a:solidFill>
                  <a:schemeClr val="tx1"/>
                </a:solidFill>
              </a:defRPr>
            </a:lvl1pPr>
            <a:lvl2pPr marL="457200" indent="0">
              <a:buFontTx/>
              <a:buNone/>
              <a:defRPr sz="3200" b="1" i="0" baseline="0">
                <a:solidFill>
                  <a:schemeClr val="bg1"/>
                </a:solidFill>
              </a:defRPr>
            </a:lvl2pPr>
            <a:lvl3pPr marL="914400" indent="0">
              <a:buFontTx/>
              <a:buNone/>
              <a:defRPr sz="3200" b="1" i="0" baseline="0">
                <a:solidFill>
                  <a:schemeClr val="bg1"/>
                </a:solidFill>
              </a:defRPr>
            </a:lvl3pPr>
            <a:lvl4pPr marL="1371600" indent="0">
              <a:buFontTx/>
              <a:buNone/>
              <a:defRPr sz="3200" b="1" i="0" baseline="0">
                <a:solidFill>
                  <a:schemeClr val="bg1"/>
                </a:solidFill>
              </a:defRPr>
            </a:lvl4pPr>
            <a:lvl5pPr marL="1828800" indent="0">
              <a:buFontTx/>
              <a:buNone/>
              <a:defRPr sz="3200" b="1" i="0" baseline="0">
                <a:solidFill>
                  <a:schemeClr val="bg1"/>
                </a:solidFill>
              </a:defRPr>
            </a:lvl5pPr>
          </a:lstStyle>
          <a:p>
            <a:pPr lvl="0"/>
            <a:r>
              <a:rPr lang="en-GB" dirty="0" smtClean="0"/>
              <a:t>Piece name</a:t>
            </a:r>
            <a:endParaRPr lang="en-US" dirty="0"/>
          </a:p>
        </p:txBody>
      </p:sp>
      <p:sp>
        <p:nvSpPr>
          <p:cNvPr id="12" name="Text Placeholder 11"/>
          <p:cNvSpPr>
            <a:spLocks noGrp="1"/>
          </p:cNvSpPr>
          <p:nvPr>
            <p:ph type="body" sz="quarter" idx="15" hasCustomPrompt="1"/>
          </p:nvPr>
        </p:nvSpPr>
        <p:spPr>
          <a:xfrm>
            <a:off x="3008313" y="5178702"/>
            <a:ext cx="2895600" cy="784225"/>
          </a:xfrm>
          <a:prstGeom prst="rect">
            <a:avLst/>
          </a:prstGeom>
        </p:spPr>
        <p:txBody>
          <a:bodyPr vert="horz"/>
          <a:lstStyle>
            <a:lvl1pPr marL="0" indent="0">
              <a:buFontTx/>
              <a:buNone/>
              <a:defRPr sz="2000" baseline="0">
                <a:solidFill>
                  <a:schemeClr val="tx1"/>
                </a:solidFill>
                <a:latin typeface="Gill Sans"/>
              </a:defRPr>
            </a:lvl1pPr>
          </a:lstStyle>
          <a:p>
            <a:pPr lvl="0"/>
            <a:r>
              <a:rPr lang="en-GB" dirty="0" smtClean="0"/>
              <a:t>Author</a:t>
            </a:r>
            <a:endParaRPr lang="en-US" dirty="0"/>
          </a:p>
        </p:txBody>
      </p:sp>
    </p:spTree>
    <p:extLst>
      <p:ext uri="{BB962C8B-B14F-4D97-AF65-F5344CB8AC3E}">
        <p14:creationId xmlns:p14="http://schemas.microsoft.com/office/powerpoint/2010/main" val="1852460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Date Placeholder 11"/>
          <p:cNvSpPr>
            <a:spLocks noGrp="1"/>
          </p:cNvSpPr>
          <p:nvPr>
            <p:ph type="dt" sz="half" idx="2"/>
          </p:nvPr>
        </p:nvSpPr>
        <p:spPr>
          <a:xfrm>
            <a:off x="1074590" y="6356350"/>
            <a:ext cx="1891632" cy="365125"/>
          </a:xfrm>
          <a:prstGeom prst="rect">
            <a:avLst/>
          </a:prstGeom>
        </p:spPr>
        <p:txBody>
          <a:bodyPr vert="horz" lIns="91440" tIns="45720" rIns="91440" bIns="45720" rtlCol="0" anchor="ctr"/>
          <a:lstStyle>
            <a:lvl1pPr algn="r">
              <a:defRPr sz="900">
                <a:solidFill>
                  <a:schemeClr val="bg1">
                    <a:lumMod val="75000"/>
                  </a:schemeClr>
                </a:solidFill>
              </a:defRPr>
            </a:lvl1pPr>
          </a:lstStyle>
          <a:p>
            <a:endParaRPr lang="en-US" dirty="0"/>
          </a:p>
        </p:txBody>
      </p:sp>
      <p:sp>
        <p:nvSpPr>
          <p:cNvPr id="10" name="Footer Placeholder 1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900">
                <a:solidFill>
                  <a:schemeClr val="bg1">
                    <a:lumMod val="75000"/>
                  </a:schemeClr>
                </a:solidFill>
                <a:latin typeface="Gill Sans"/>
                <a:cs typeface="Gill Sans"/>
              </a:defRPr>
            </a:lvl1pPr>
          </a:lstStyle>
          <a:p>
            <a:r>
              <a:rPr lang="en-US" smtClean="0"/>
              <a:t>Copyright Rachel Leach </a:t>
            </a:r>
            <a:endParaRPr lang="en-US" dirty="0"/>
          </a:p>
        </p:txBody>
      </p:sp>
      <p:sp>
        <p:nvSpPr>
          <p:cNvPr id="11" name="Slide Number Placeholder 13"/>
          <p:cNvSpPr>
            <a:spLocks noGrp="1"/>
          </p:cNvSpPr>
          <p:nvPr>
            <p:ph type="sldNum" sz="quarter" idx="4"/>
          </p:nvPr>
        </p:nvSpPr>
        <p:spPr>
          <a:xfrm>
            <a:off x="6189990" y="6356350"/>
            <a:ext cx="1897181" cy="365125"/>
          </a:xfrm>
          <a:prstGeom prst="rect">
            <a:avLst/>
          </a:prstGeom>
        </p:spPr>
        <p:txBody>
          <a:bodyPr vert="horz" lIns="91440" tIns="45720" rIns="91440" bIns="45720" rtlCol="0" anchor="ctr"/>
          <a:lstStyle>
            <a:lvl1pPr algn="r">
              <a:defRPr sz="900">
                <a:solidFill>
                  <a:schemeClr val="bg1">
                    <a:lumMod val="75000"/>
                  </a:schemeClr>
                </a:solidFill>
                <a:latin typeface="Gill Sans"/>
                <a:cs typeface="Gill Sans"/>
              </a:defRPr>
            </a:lvl1pPr>
          </a:lstStyle>
          <a:p>
            <a:pPr algn="l"/>
            <a:fld id="{FCCA3061-2AE2-5E4F-A955-D3D92C168D6F}" type="slidenum">
              <a:rPr lang="en-US" smtClean="0"/>
              <a:pPr algn="l"/>
              <a:t>‹#›</a:t>
            </a:fld>
            <a:endParaRPr lang="en-US" dirty="0"/>
          </a:p>
        </p:txBody>
      </p:sp>
      <p:sp>
        <p:nvSpPr>
          <p:cNvPr id="7" name="Title Placeholder 9"/>
          <p:cNvSpPr>
            <a:spLocks noGrp="1"/>
          </p:cNvSpPr>
          <p:nvPr>
            <p:ph type="title"/>
          </p:nvPr>
        </p:nvSpPr>
        <p:spPr>
          <a:xfrm>
            <a:off x="1074589" y="1228618"/>
            <a:ext cx="7012582" cy="937442"/>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8" name="Text Placeholder 10"/>
          <p:cNvSpPr>
            <a:spLocks noGrp="1"/>
          </p:cNvSpPr>
          <p:nvPr>
            <p:ph idx="1" hasCustomPrompt="1"/>
          </p:nvPr>
        </p:nvSpPr>
        <p:spPr>
          <a:xfrm>
            <a:off x="1074589" y="2388276"/>
            <a:ext cx="7012582" cy="3737887"/>
          </a:xfrm>
          <a:prstGeom prst="rect">
            <a:avLst/>
          </a:prstGeom>
        </p:spPr>
        <p:txBody>
          <a:bodyPr vert="horz" lIns="91440" tIns="45720" rIns="91440" bIns="45720" rtlCol="0">
            <a:normAutofit/>
          </a:bodyPr>
          <a:lstStyle/>
          <a:p>
            <a:pPr lvl="1"/>
            <a:r>
              <a:rPr lang="en-GB" dirty="0" smtClean="0"/>
              <a:t>Main text style</a:t>
            </a:r>
          </a:p>
          <a:p>
            <a:pPr lvl="2"/>
            <a:r>
              <a:rPr lang="en-GB" dirty="0" smtClean="0"/>
              <a:t>Bullet point style</a:t>
            </a:r>
          </a:p>
          <a:p>
            <a:pPr lvl="3"/>
            <a:r>
              <a:rPr lang="en-GB" dirty="0" smtClean="0"/>
              <a:t>Small text bold</a:t>
            </a:r>
          </a:p>
          <a:p>
            <a:pPr lvl="4"/>
            <a:r>
              <a:rPr lang="en-GB" dirty="0" smtClean="0"/>
              <a:t>Small text</a:t>
            </a:r>
            <a:endParaRPr lang="en-US" dirty="0"/>
          </a:p>
        </p:txBody>
      </p:sp>
    </p:spTree>
    <p:extLst>
      <p:ext uri="{BB962C8B-B14F-4D97-AF65-F5344CB8AC3E}">
        <p14:creationId xmlns:p14="http://schemas.microsoft.com/office/powerpoint/2010/main" val="19564671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7" name="Text Placeholder 15"/>
          <p:cNvSpPr>
            <a:spLocks noGrp="1"/>
          </p:cNvSpPr>
          <p:nvPr>
            <p:ph type="body" sz="quarter" idx="14" hasCustomPrompt="1"/>
          </p:nvPr>
        </p:nvSpPr>
        <p:spPr>
          <a:xfrm>
            <a:off x="1074739" y="2388276"/>
            <a:ext cx="3154914" cy="3737887"/>
          </a:xfrm>
        </p:spPr>
        <p:txBody>
          <a:bodyPr>
            <a:normAutofit/>
          </a:bodyPr>
          <a:lstStyle>
            <a:lvl1pPr>
              <a:defRPr sz="2800" b="1" i="0">
                <a:latin typeface="+mj-lt"/>
              </a:defRPr>
            </a:lvl1pPr>
            <a:lvl2pPr>
              <a:defRPr sz="2400" b="0" i="0">
                <a:latin typeface="+mn-lt"/>
              </a:defRPr>
            </a:lvl2pPr>
            <a:lvl3pPr>
              <a:defRPr sz="2400" b="0" i="0">
                <a:latin typeface="+mn-lt"/>
              </a:defRPr>
            </a:lvl3pPr>
            <a:lvl4pPr>
              <a:defRPr sz="1600" b="1" i="0">
                <a:latin typeface="+mj-lt"/>
              </a:defRPr>
            </a:lvl4pPr>
            <a:lvl5pPr>
              <a:defRPr sz="1600" b="0" i="0">
                <a:latin typeface="+mn-lt"/>
              </a:defRPr>
            </a:lvl5pPr>
          </a:lstStyle>
          <a:p>
            <a:pPr lvl="1"/>
            <a:r>
              <a:rPr lang="en-GB" dirty="0" smtClean="0"/>
              <a:t>Text style </a:t>
            </a:r>
          </a:p>
          <a:p>
            <a:pPr lvl="2"/>
            <a:r>
              <a:rPr lang="en-GB" dirty="0" smtClean="0"/>
              <a:t>Bullet style</a:t>
            </a:r>
          </a:p>
          <a:p>
            <a:pPr lvl="3"/>
            <a:r>
              <a:rPr lang="en-GB" dirty="0" smtClean="0"/>
              <a:t>Small Text bold</a:t>
            </a:r>
          </a:p>
          <a:p>
            <a:pPr lvl="4"/>
            <a:r>
              <a:rPr lang="en-GB" dirty="0" smtClean="0"/>
              <a:t>Small text</a:t>
            </a:r>
            <a:endParaRPr lang="en-US" dirty="0"/>
          </a:p>
        </p:txBody>
      </p:sp>
      <p:sp>
        <p:nvSpPr>
          <p:cNvPr id="9" name="Text Placeholder 8"/>
          <p:cNvSpPr>
            <a:spLocks noGrp="1"/>
          </p:cNvSpPr>
          <p:nvPr>
            <p:ph type="body" sz="quarter" idx="15" hasCustomPrompt="1"/>
          </p:nvPr>
        </p:nvSpPr>
        <p:spPr>
          <a:xfrm>
            <a:off x="4671391" y="2388276"/>
            <a:ext cx="3415334" cy="3737887"/>
          </a:xfrm>
        </p:spPr>
        <p:txBody>
          <a:bodyPr/>
          <a:lstStyle>
            <a:lvl1pPr>
              <a:defRPr b="1"/>
            </a:lvl1pPr>
            <a:lvl2pPr>
              <a:defRPr sz="2400"/>
            </a:lvl2pPr>
            <a:lvl3pPr>
              <a:defRPr sz="2400"/>
            </a:lvl3pPr>
            <a:lvl4pPr>
              <a:defRPr b="1"/>
            </a:lvl4pPr>
          </a:lstStyle>
          <a:p>
            <a:pPr lvl="1"/>
            <a:r>
              <a:rPr lang="en-GB" dirty="0" smtClean="0"/>
              <a:t>Text style </a:t>
            </a:r>
          </a:p>
          <a:p>
            <a:pPr lvl="2"/>
            <a:r>
              <a:rPr lang="en-GB" dirty="0" smtClean="0"/>
              <a:t>Bullet style</a:t>
            </a:r>
          </a:p>
          <a:p>
            <a:pPr lvl="3"/>
            <a:r>
              <a:rPr lang="en-GB" dirty="0" smtClean="0"/>
              <a:t>Small Text bold</a:t>
            </a:r>
          </a:p>
          <a:p>
            <a:pPr lvl="4"/>
            <a:r>
              <a:rPr lang="en-GB" dirty="0" smtClean="0"/>
              <a:t>Small text</a:t>
            </a:r>
            <a:endParaRPr lang="en-US" dirty="0"/>
          </a:p>
        </p:txBody>
      </p:sp>
      <p:sp>
        <p:nvSpPr>
          <p:cNvPr id="11" name="Title Placeholder 9"/>
          <p:cNvSpPr>
            <a:spLocks noGrp="1"/>
          </p:cNvSpPr>
          <p:nvPr>
            <p:ph type="title"/>
          </p:nvPr>
        </p:nvSpPr>
        <p:spPr>
          <a:xfrm>
            <a:off x="1074589" y="1228618"/>
            <a:ext cx="7012582" cy="937442"/>
          </a:xfrm>
          <a:prstGeom prst="rect">
            <a:avLst/>
          </a:prstGeom>
        </p:spPr>
        <p:txBody>
          <a:bodyPr vert="horz" lIns="91440" tIns="45720" rIns="91440" bIns="45720" rtlCol="0" anchor="ctr">
            <a:normAutofit/>
          </a:bodyPr>
          <a:lstStyle/>
          <a:p>
            <a:r>
              <a:rPr lang="en-GB" dirty="0" smtClean="0"/>
              <a:t>Slide title style</a:t>
            </a:r>
            <a:endParaRPr lang="en-US" dirty="0"/>
          </a:p>
        </p:txBody>
      </p:sp>
    </p:spTree>
    <p:extLst>
      <p:ext uri="{BB962C8B-B14F-4D97-AF65-F5344CB8AC3E}">
        <p14:creationId xmlns:p14="http://schemas.microsoft.com/office/powerpoint/2010/main" val="3872446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6" name="Title Placeholder 9"/>
          <p:cNvSpPr>
            <a:spLocks noGrp="1"/>
          </p:cNvSpPr>
          <p:nvPr>
            <p:ph type="title"/>
          </p:nvPr>
        </p:nvSpPr>
        <p:spPr>
          <a:xfrm>
            <a:off x="1044602" y="1127798"/>
            <a:ext cx="7012582" cy="843478"/>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7" name="Text Placeholder 10"/>
          <p:cNvSpPr>
            <a:spLocks noGrp="1"/>
          </p:cNvSpPr>
          <p:nvPr>
            <p:ph idx="1" hasCustomPrompt="1"/>
          </p:nvPr>
        </p:nvSpPr>
        <p:spPr>
          <a:xfrm>
            <a:off x="4577924" y="2056572"/>
            <a:ext cx="3479260" cy="4069592"/>
          </a:xfrm>
          <a:prstGeom prst="rect">
            <a:avLst/>
          </a:prstGeom>
        </p:spPr>
        <p:txBody>
          <a:bodyPr vert="horz" lIns="91440" tIns="45720" rIns="91440" bIns="45720" rtlCol="0">
            <a:normAutofit/>
          </a:bodyPr>
          <a:lstStyle/>
          <a:p>
            <a:pPr lvl="4"/>
            <a:r>
              <a:rPr lang="en-GB" dirty="0" smtClean="0"/>
              <a:t>Small text</a:t>
            </a:r>
            <a:endParaRPr lang="en-US" dirty="0"/>
          </a:p>
        </p:txBody>
      </p:sp>
      <p:sp>
        <p:nvSpPr>
          <p:cNvPr id="8" name="Picture Placeholder 11"/>
          <p:cNvSpPr>
            <a:spLocks noGrp="1"/>
          </p:cNvSpPr>
          <p:nvPr>
            <p:ph type="pic" sz="quarter" idx="13"/>
          </p:nvPr>
        </p:nvSpPr>
        <p:spPr>
          <a:xfrm>
            <a:off x="1044575" y="2056570"/>
            <a:ext cx="3411538" cy="4069593"/>
          </a:xfrm>
        </p:spPr>
        <p:txBody>
          <a:bodyPr/>
          <a:lstStyle/>
          <a:p>
            <a:endParaRPr lang="en-US"/>
          </a:p>
        </p:txBody>
      </p:sp>
    </p:spTree>
    <p:extLst>
      <p:ext uri="{BB962C8B-B14F-4D97-AF65-F5344CB8AC3E}">
        <p14:creationId xmlns:p14="http://schemas.microsoft.com/office/powerpoint/2010/main" val="4077043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11" name="Title Placeholder 9"/>
          <p:cNvSpPr>
            <a:spLocks noGrp="1"/>
          </p:cNvSpPr>
          <p:nvPr>
            <p:ph type="title"/>
          </p:nvPr>
        </p:nvSpPr>
        <p:spPr>
          <a:xfrm>
            <a:off x="1044602" y="1127798"/>
            <a:ext cx="7012582" cy="843478"/>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14" name="Text Placeholder 10"/>
          <p:cNvSpPr>
            <a:spLocks noGrp="1"/>
          </p:cNvSpPr>
          <p:nvPr>
            <p:ph idx="1" hasCustomPrompt="1"/>
          </p:nvPr>
        </p:nvSpPr>
        <p:spPr>
          <a:xfrm>
            <a:off x="4577924" y="2056572"/>
            <a:ext cx="3479260" cy="4069592"/>
          </a:xfrm>
          <a:prstGeom prst="rect">
            <a:avLst/>
          </a:prstGeom>
        </p:spPr>
        <p:txBody>
          <a:bodyPr vert="horz" lIns="91440" tIns="45720" rIns="91440" bIns="45720" rtlCol="0">
            <a:normAutofit/>
          </a:bodyPr>
          <a:lstStyle/>
          <a:p>
            <a:pPr lvl="4"/>
            <a:r>
              <a:rPr lang="en-GB" dirty="0" smtClean="0"/>
              <a:t>Small text</a:t>
            </a:r>
            <a:endParaRPr lang="en-US" dirty="0"/>
          </a:p>
        </p:txBody>
      </p:sp>
      <p:sp>
        <p:nvSpPr>
          <p:cNvPr id="16" name="Picture Placeholder 11"/>
          <p:cNvSpPr>
            <a:spLocks noGrp="1"/>
          </p:cNvSpPr>
          <p:nvPr>
            <p:ph type="pic" sz="quarter" idx="13"/>
          </p:nvPr>
        </p:nvSpPr>
        <p:spPr>
          <a:xfrm>
            <a:off x="1044575" y="2056570"/>
            <a:ext cx="3411538" cy="4069593"/>
          </a:xfrm>
        </p:spPr>
        <p:txBody>
          <a:bodyPr/>
          <a:lstStyle/>
          <a:p>
            <a:endParaRPr lang="en-US"/>
          </a:p>
        </p:txBody>
      </p:sp>
    </p:spTree>
    <p:extLst>
      <p:ext uri="{BB962C8B-B14F-4D97-AF65-F5344CB8AC3E}">
        <p14:creationId xmlns:p14="http://schemas.microsoft.com/office/powerpoint/2010/main" val="3696732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9" name="Title Placeholder 9"/>
          <p:cNvSpPr>
            <a:spLocks noGrp="1"/>
          </p:cNvSpPr>
          <p:nvPr>
            <p:ph type="title"/>
          </p:nvPr>
        </p:nvSpPr>
        <p:spPr>
          <a:xfrm>
            <a:off x="1044602" y="1127798"/>
            <a:ext cx="7012582" cy="843478"/>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10" name="Text Placeholder 10"/>
          <p:cNvSpPr>
            <a:spLocks noGrp="1"/>
          </p:cNvSpPr>
          <p:nvPr>
            <p:ph idx="1" hasCustomPrompt="1"/>
          </p:nvPr>
        </p:nvSpPr>
        <p:spPr>
          <a:xfrm>
            <a:off x="1044602" y="5297802"/>
            <a:ext cx="7012582" cy="828361"/>
          </a:xfrm>
          <a:prstGeom prst="rect">
            <a:avLst/>
          </a:prstGeom>
        </p:spPr>
        <p:txBody>
          <a:bodyPr vert="horz" lIns="91440" tIns="45720" rIns="91440" bIns="45720" rtlCol="0">
            <a:normAutofit/>
          </a:bodyPr>
          <a:lstStyle/>
          <a:p>
            <a:pPr lvl="4"/>
            <a:r>
              <a:rPr lang="en-GB" dirty="0" smtClean="0"/>
              <a:t>Small text</a:t>
            </a:r>
            <a:endParaRPr lang="en-US" dirty="0"/>
          </a:p>
        </p:txBody>
      </p:sp>
      <p:sp>
        <p:nvSpPr>
          <p:cNvPr id="12" name="Picture Placeholder 11"/>
          <p:cNvSpPr>
            <a:spLocks noGrp="1"/>
          </p:cNvSpPr>
          <p:nvPr>
            <p:ph type="pic" sz="quarter" idx="13"/>
          </p:nvPr>
        </p:nvSpPr>
        <p:spPr>
          <a:xfrm>
            <a:off x="1044575" y="2056571"/>
            <a:ext cx="7011988" cy="3109154"/>
          </a:xfrm>
        </p:spPr>
        <p:txBody>
          <a:bodyPr/>
          <a:lstStyle/>
          <a:p>
            <a:endParaRPr lang="en-US"/>
          </a:p>
        </p:txBody>
      </p:sp>
    </p:spTree>
    <p:extLst>
      <p:ext uri="{BB962C8B-B14F-4D97-AF65-F5344CB8AC3E}">
        <p14:creationId xmlns:p14="http://schemas.microsoft.com/office/powerpoint/2010/main" val="1327380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6" name="Title Placeholder 9"/>
          <p:cNvSpPr>
            <a:spLocks noGrp="1"/>
          </p:cNvSpPr>
          <p:nvPr>
            <p:ph type="title"/>
          </p:nvPr>
        </p:nvSpPr>
        <p:spPr>
          <a:xfrm>
            <a:off x="1074589" y="1228618"/>
            <a:ext cx="7012582" cy="937442"/>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9" name="Media Placeholder 8"/>
          <p:cNvSpPr>
            <a:spLocks noGrp="1"/>
          </p:cNvSpPr>
          <p:nvPr>
            <p:ph type="media" sz="quarter" idx="13"/>
          </p:nvPr>
        </p:nvSpPr>
        <p:spPr>
          <a:xfrm>
            <a:off x="1074738" y="2425700"/>
            <a:ext cx="7011987" cy="3697288"/>
          </a:xfrm>
        </p:spPr>
        <p:txBody>
          <a:bodyPr/>
          <a:lstStyle/>
          <a:p>
            <a:endParaRPr lang="en-US"/>
          </a:p>
        </p:txBody>
      </p:sp>
    </p:spTree>
    <p:extLst>
      <p:ext uri="{BB962C8B-B14F-4D97-AF65-F5344CB8AC3E}">
        <p14:creationId xmlns:p14="http://schemas.microsoft.com/office/powerpoint/2010/main" val="3489055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8" name="Title Placeholder 9"/>
          <p:cNvSpPr>
            <a:spLocks noGrp="1"/>
          </p:cNvSpPr>
          <p:nvPr>
            <p:ph type="title" hasCustomPrompt="1"/>
          </p:nvPr>
        </p:nvSpPr>
        <p:spPr>
          <a:xfrm>
            <a:off x="1074589" y="1228618"/>
            <a:ext cx="7012582" cy="937442"/>
          </a:xfrm>
          <a:prstGeom prst="rect">
            <a:avLst/>
          </a:prstGeom>
        </p:spPr>
        <p:txBody>
          <a:bodyPr vert="horz" lIns="91440" tIns="45720" rIns="91440" bIns="45720" rtlCol="0" anchor="ctr">
            <a:normAutofit/>
          </a:bodyPr>
          <a:lstStyle/>
          <a:p>
            <a:r>
              <a:rPr lang="en-GB" dirty="0" smtClean="0"/>
              <a:t>Glossary</a:t>
            </a:r>
            <a:endParaRPr lang="en-US" dirty="0"/>
          </a:p>
        </p:txBody>
      </p:sp>
      <p:sp>
        <p:nvSpPr>
          <p:cNvPr id="7" name="Table Placeholder 6"/>
          <p:cNvSpPr>
            <a:spLocks noGrp="1"/>
          </p:cNvSpPr>
          <p:nvPr>
            <p:ph type="tbl" sz="quarter" idx="13"/>
          </p:nvPr>
        </p:nvSpPr>
        <p:spPr>
          <a:xfrm>
            <a:off x="1074738" y="2482850"/>
            <a:ext cx="7011987" cy="3743325"/>
          </a:xfrm>
        </p:spPr>
        <p:txBody>
          <a:bodyPr/>
          <a:lstStyle/>
          <a:p>
            <a:endParaRPr lang="en-US"/>
          </a:p>
        </p:txBody>
      </p:sp>
    </p:spTree>
    <p:extLst>
      <p:ext uri="{BB962C8B-B14F-4D97-AF65-F5344CB8AC3E}">
        <p14:creationId xmlns:p14="http://schemas.microsoft.com/office/powerpoint/2010/main" val="2598572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8" name="Rectangle 7"/>
          <p:cNvSpPr/>
          <p:nvPr userDrawn="1"/>
        </p:nvSpPr>
        <p:spPr>
          <a:xfrm flipV="1">
            <a:off x="1044602" y="1971276"/>
            <a:ext cx="7012582" cy="94772"/>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Placeholder 9"/>
          <p:cNvSpPr>
            <a:spLocks noGrp="1"/>
          </p:cNvSpPr>
          <p:nvPr>
            <p:ph type="title" hasCustomPrompt="1"/>
          </p:nvPr>
        </p:nvSpPr>
        <p:spPr>
          <a:xfrm>
            <a:off x="1044602" y="1127798"/>
            <a:ext cx="7012582" cy="843478"/>
          </a:xfrm>
          <a:prstGeom prst="rect">
            <a:avLst/>
          </a:prstGeom>
        </p:spPr>
        <p:txBody>
          <a:bodyPr vert="horz" lIns="91440" tIns="45720" rIns="91440" bIns="45720" rtlCol="0" anchor="ctr">
            <a:normAutofit/>
          </a:bodyPr>
          <a:lstStyle/>
          <a:p>
            <a:r>
              <a:rPr lang="en-GB" dirty="0" smtClean="0"/>
              <a:t>Lesson outcomes</a:t>
            </a:r>
            <a:endParaRPr lang="en-US" dirty="0"/>
          </a:p>
        </p:txBody>
      </p:sp>
      <p:sp>
        <p:nvSpPr>
          <p:cNvPr id="10" name="Text Placeholder 10"/>
          <p:cNvSpPr>
            <a:spLocks noGrp="1"/>
          </p:cNvSpPr>
          <p:nvPr>
            <p:ph type="body" idx="1" hasCustomPrompt="1"/>
          </p:nvPr>
        </p:nvSpPr>
        <p:spPr>
          <a:xfrm>
            <a:off x="1044602" y="2217686"/>
            <a:ext cx="7012582" cy="3908478"/>
          </a:xfrm>
          <a:prstGeom prst="rect">
            <a:avLst/>
          </a:prstGeom>
        </p:spPr>
        <p:txBody>
          <a:bodyPr vert="horz" lIns="91440" tIns="45720" rIns="91440" bIns="45720" rtlCol="0">
            <a:normAutofit/>
          </a:bodyPr>
          <a:lstStyle>
            <a:lvl3pPr marL="342900" marR="0" indent="-342900" algn="l" defTabSz="457200" rtl="0" eaLnBrk="1" fontAlgn="auto" latinLnBrk="0" hangingPunct="1">
              <a:lnSpc>
                <a:spcPct val="100000"/>
              </a:lnSpc>
              <a:spcBef>
                <a:spcPct val="20000"/>
              </a:spcBef>
              <a:spcAft>
                <a:spcPts val="0"/>
              </a:spcAft>
              <a:buClrTx/>
              <a:buSzTx/>
              <a:buFont typeface="Wingdings" charset="2"/>
              <a:buChar char="§"/>
              <a:tabLst/>
              <a:defRPr/>
            </a:lvl3pPr>
          </a:lstStyle>
          <a:p>
            <a:pPr lvl="2"/>
            <a:r>
              <a:rPr lang="en-GB" dirty="0" smtClean="0"/>
              <a:t>Bullet point style</a:t>
            </a:r>
          </a:p>
          <a:p>
            <a:pPr marL="342900" marR="0" lvl="2" indent="-342900" algn="l" defTabSz="457200" rtl="0" eaLnBrk="1" fontAlgn="auto" latinLnBrk="0" hangingPunct="1">
              <a:lnSpc>
                <a:spcPct val="100000"/>
              </a:lnSpc>
              <a:spcBef>
                <a:spcPct val="20000"/>
              </a:spcBef>
              <a:spcAft>
                <a:spcPts val="0"/>
              </a:spcAft>
              <a:buClrTx/>
              <a:buSzTx/>
              <a:buFont typeface="Wingdings" charset="2"/>
              <a:buChar char="§"/>
              <a:tabLst/>
              <a:defRPr/>
            </a:pPr>
            <a:r>
              <a:rPr lang="en-GB" dirty="0" smtClean="0"/>
              <a:t>Bullet point style</a:t>
            </a:r>
          </a:p>
          <a:p>
            <a:pPr marL="342900" marR="0" lvl="2" indent="-342900" algn="l" defTabSz="457200" rtl="0" eaLnBrk="1" fontAlgn="auto" latinLnBrk="0" hangingPunct="1">
              <a:lnSpc>
                <a:spcPct val="100000"/>
              </a:lnSpc>
              <a:spcBef>
                <a:spcPct val="20000"/>
              </a:spcBef>
              <a:spcAft>
                <a:spcPts val="0"/>
              </a:spcAft>
              <a:buClrTx/>
              <a:buSzTx/>
              <a:buFont typeface="Wingdings" charset="2"/>
              <a:buChar char="§"/>
              <a:tabLst/>
              <a:defRPr/>
            </a:pPr>
            <a:r>
              <a:rPr lang="en-GB" dirty="0" smtClean="0"/>
              <a:t>Bullet point style</a:t>
            </a:r>
          </a:p>
          <a:p>
            <a:pPr marL="342900" marR="0" lvl="2" indent="-342900" algn="l" defTabSz="457200" rtl="0" eaLnBrk="1" fontAlgn="auto" latinLnBrk="0" hangingPunct="1">
              <a:lnSpc>
                <a:spcPct val="100000"/>
              </a:lnSpc>
              <a:spcBef>
                <a:spcPct val="20000"/>
              </a:spcBef>
              <a:spcAft>
                <a:spcPts val="0"/>
              </a:spcAft>
              <a:buClrTx/>
              <a:buSzTx/>
              <a:buFont typeface="Wingdings" charset="2"/>
              <a:buChar char="§"/>
              <a:tabLst/>
              <a:defRPr/>
            </a:pPr>
            <a:r>
              <a:rPr lang="en-GB" dirty="0" smtClean="0"/>
              <a:t>Bullet point style</a:t>
            </a:r>
          </a:p>
          <a:p>
            <a:pPr marL="342900" marR="0" lvl="2" indent="-342900" algn="l" defTabSz="457200" rtl="0" eaLnBrk="1" fontAlgn="auto" latinLnBrk="0" hangingPunct="1">
              <a:lnSpc>
                <a:spcPct val="100000"/>
              </a:lnSpc>
              <a:spcBef>
                <a:spcPct val="20000"/>
              </a:spcBef>
              <a:spcAft>
                <a:spcPts val="0"/>
              </a:spcAft>
              <a:buClrTx/>
              <a:buSzTx/>
              <a:buFont typeface="Wingdings" charset="2"/>
              <a:buChar char="§"/>
              <a:tabLst/>
              <a:defRPr/>
            </a:pPr>
            <a:r>
              <a:rPr lang="en-GB" dirty="0" smtClean="0"/>
              <a:t>Bullet point style</a:t>
            </a:r>
          </a:p>
          <a:p>
            <a:pPr lvl="2"/>
            <a:endParaRPr lang="en-GB" dirty="0" smtClean="0"/>
          </a:p>
        </p:txBody>
      </p:sp>
    </p:spTree>
    <p:extLst>
      <p:ext uri="{BB962C8B-B14F-4D97-AF65-F5344CB8AC3E}">
        <p14:creationId xmlns:p14="http://schemas.microsoft.com/office/powerpoint/2010/main" val="24836307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emf"/><Relationship Id="rId5" Type="http://schemas.openxmlformats.org/officeDocument/2006/relationships/slideLayout" Target="../slideLayouts/slideLayout6.xml"/><Relationship Id="rId10" Type="http://schemas.openxmlformats.org/officeDocument/2006/relationships/image" Target="../media/image1.emf"/><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F4C99"/>
        </a:solidFill>
        <a:effectLst/>
      </p:bgPr>
    </p:bg>
    <p:spTree>
      <p:nvGrpSpPr>
        <p:cNvPr id="1" name=""/>
        <p:cNvGrpSpPr/>
        <p:nvPr/>
      </p:nvGrpSpPr>
      <p:grpSpPr>
        <a:xfrm>
          <a:off x="0" y="0"/>
          <a:ext cx="0" cy="0"/>
          <a:chOff x="0" y="0"/>
          <a:chExt cx="0" cy="0"/>
        </a:xfrm>
      </p:grpSpPr>
      <p:sp>
        <p:nvSpPr>
          <p:cNvPr id="7" name="Right Triangle 6"/>
          <p:cNvSpPr/>
          <p:nvPr/>
        </p:nvSpPr>
        <p:spPr>
          <a:xfrm flipH="1">
            <a:off x="7862957" y="4538870"/>
            <a:ext cx="1281043" cy="2319130"/>
          </a:xfrm>
          <a:prstGeom prst="r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p:nvSpPr>
        <p:spPr>
          <a:xfrm rot="10800000" flipH="1">
            <a:off x="0" y="0"/>
            <a:ext cx="1281043" cy="2319130"/>
          </a:xfrm>
          <a:prstGeom prst="rtTriangle">
            <a:avLst/>
          </a:prstGeom>
          <a:solidFill>
            <a:srgbClr val="FFD50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274545" y="-185036"/>
            <a:ext cx="2125550" cy="2673324"/>
          </a:xfrm>
          <a:prstGeom prst="rect">
            <a:avLst/>
          </a:prstGeom>
        </p:spPr>
      </p:pic>
      <p:pic>
        <p:nvPicPr>
          <p:cNvPr id="10" name="Picture 9"/>
          <p:cNvPicPr>
            <a:picLocks noChangeAspect="1"/>
          </p:cNvPicPr>
          <p:nvPr/>
        </p:nvPicPr>
        <p:blipFill>
          <a:blip r:embed="rId4"/>
          <a:stretch>
            <a:fillRect/>
          </a:stretch>
        </p:blipFill>
        <p:spPr>
          <a:xfrm>
            <a:off x="7553423" y="4129443"/>
            <a:ext cx="1688898" cy="272855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856" y="918812"/>
            <a:ext cx="5502513" cy="461104"/>
          </a:xfrm>
          <a:prstGeom prst="rect">
            <a:avLst/>
          </a:prstGeom>
        </p:spPr>
      </p:pic>
    </p:spTree>
    <p:extLst>
      <p:ext uri="{BB962C8B-B14F-4D97-AF65-F5344CB8AC3E}">
        <p14:creationId xmlns:p14="http://schemas.microsoft.com/office/powerpoint/2010/main" val="2178718544"/>
      </p:ext>
    </p:extLst>
  </p:cSld>
  <p:clrMap bg1="dk1" tx1="lt1" bg2="dk2" tx2="lt2" accent1="accent1" accent2="accent2" accent3="accent3" accent4="accent4" accent5="accent5" accent6="accent6" hlink="hlink" folHlink="folHlink"/>
  <p:sldLayoutIdLst>
    <p:sldLayoutId id="2147483660" r:id="rId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0"/>
          <a:stretch>
            <a:fillRect/>
          </a:stretch>
        </p:blipFill>
        <p:spPr>
          <a:xfrm>
            <a:off x="-816454" y="-734410"/>
            <a:ext cx="2701478" cy="3397674"/>
          </a:xfrm>
          <a:prstGeom prst="rect">
            <a:avLst/>
          </a:prstGeom>
        </p:spPr>
      </p:pic>
      <p:pic>
        <p:nvPicPr>
          <p:cNvPr id="8" name="Picture 7"/>
          <p:cNvPicPr>
            <a:picLocks noChangeAspect="1"/>
          </p:cNvPicPr>
          <p:nvPr/>
        </p:nvPicPr>
        <p:blipFill>
          <a:blip r:embed="rId11"/>
          <a:stretch>
            <a:fillRect/>
          </a:stretch>
        </p:blipFill>
        <p:spPr>
          <a:xfrm>
            <a:off x="7430207" y="4372356"/>
            <a:ext cx="2171111" cy="3507613"/>
          </a:xfrm>
          <a:prstGeom prst="rect">
            <a:avLst/>
          </a:prstGeom>
        </p:spPr>
      </p:pic>
      <p:sp>
        <p:nvSpPr>
          <p:cNvPr id="10" name="Title Placeholder 9"/>
          <p:cNvSpPr>
            <a:spLocks noGrp="1"/>
          </p:cNvSpPr>
          <p:nvPr>
            <p:ph type="title"/>
          </p:nvPr>
        </p:nvSpPr>
        <p:spPr>
          <a:xfrm>
            <a:off x="1044602" y="1127798"/>
            <a:ext cx="7012582" cy="843478"/>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11" name="Text Placeholder 10"/>
          <p:cNvSpPr>
            <a:spLocks noGrp="1"/>
          </p:cNvSpPr>
          <p:nvPr>
            <p:ph type="body" idx="1"/>
          </p:nvPr>
        </p:nvSpPr>
        <p:spPr>
          <a:xfrm>
            <a:off x="1044602" y="2217686"/>
            <a:ext cx="7012582" cy="3908478"/>
          </a:xfrm>
          <a:prstGeom prst="rect">
            <a:avLst/>
          </a:prstGeom>
        </p:spPr>
        <p:txBody>
          <a:bodyPr vert="horz" lIns="91440" tIns="45720" rIns="91440" bIns="45720" rtlCol="0">
            <a:normAutofit/>
          </a:bodyPr>
          <a:lstStyle/>
          <a:p>
            <a:pPr lvl="1"/>
            <a:r>
              <a:rPr lang="en-GB" dirty="0" smtClean="0"/>
              <a:t>Main text style</a:t>
            </a:r>
          </a:p>
          <a:p>
            <a:pPr lvl="2"/>
            <a:r>
              <a:rPr lang="en-GB" dirty="0" smtClean="0"/>
              <a:t>Bullet point style</a:t>
            </a:r>
          </a:p>
          <a:p>
            <a:pPr lvl="3"/>
            <a:r>
              <a:rPr lang="en-GB" dirty="0" smtClean="0"/>
              <a:t>Small text bold</a:t>
            </a:r>
          </a:p>
          <a:p>
            <a:pPr lvl="4"/>
            <a:r>
              <a:rPr lang="en-GB" dirty="0" smtClean="0"/>
              <a:t>Small text</a:t>
            </a:r>
            <a:endParaRPr lang="en-US" dirty="0"/>
          </a:p>
        </p:txBody>
      </p:sp>
      <p:sp>
        <p:nvSpPr>
          <p:cNvPr id="12" name="Date Placeholder 11"/>
          <p:cNvSpPr>
            <a:spLocks noGrp="1"/>
          </p:cNvSpPr>
          <p:nvPr>
            <p:ph type="dt" sz="half" idx="2"/>
          </p:nvPr>
        </p:nvSpPr>
        <p:spPr>
          <a:xfrm>
            <a:off x="1044603" y="6356350"/>
            <a:ext cx="1891632" cy="365125"/>
          </a:xfrm>
          <a:prstGeom prst="rect">
            <a:avLst/>
          </a:prstGeom>
        </p:spPr>
        <p:txBody>
          <a:bodyPr vert="horz" lIns="91440" tIns="45720" rIns="91440" bIns="45720" rtlCol="0" anchor="ctr"/>
          <a:lstStyle>
            <a:lvl1pPr algn="r">
              <a:defRPr sz="900">
                <a:solidFill>
                  <a:schemeClr val="bg1">
                    <a:lumMod val="75000"/>
                  </a:schemeClr>
                </a:solidFill>
              </a:defRPr>
            </a:lvl1pPr>
          </a:lstStyle>
          <a:p>
            <a:endParaRPr lang="en-US" dirty="0" smtClean="0"/>
          </a:p>
        </p:txBody>
      </p:sp>
      <p:sp>
        <p:nvSpPr>
          <p:cNvPr id="13" name="Footer Placeholder 12"/>
          <p:cNvSpPr>
            <a:spLocks noGrp="1"/>
          </p:cNvSpPr>
          <p:nvPr>
            <p:ph type="ftr" sz="quarter" idx="3"/>
          </p:nvPr>
        </p:nvSpPr>
        <p:spPr>
          <a:xfrm>
            <a:off x="3094213" y="6356350"/>
            <a:ext cx="2895600" cy="365125"/>
          </a:xfrm>
          <a:prstGeom prst="rect">
            <a:avLst/>
          </a:prstGeom>
        </p:spPr>
        <p:txBody>
          <a:bodyPr vert="horz" lIns="91440" tIns="45720" rIns="91440" bIns="45720" rtlCol="0" anchor="ctr"/>
          <a:lstStyle>
            <a:lvl1pPr algn="ctr">
              <a:defRPr lang="en-US" sz="900" smtClean="0">
                <a:solidFill>
                  <a:schemeClr val="bg1">
                    <a:lumMod val="75000"/>
                  </a:schemeClr>
                </a:solidFill>
                <a:latin typeface="+mn-lt"/>
              </a:defRPr>
            </a:lvl1pPr>
          </a:lstStyle>
          <a:p>
            <a:r>
              <a:rPr lang="en-US" dirty="0" smtClean="0"/>
              <a:t>Copyright Rachel Leach </a:t>
            </a:r>
            <a:endParaRPr lang="en-US" dirty="0"/>
          </a:p>
        </p:txBody>
      </p:sp>
      <p:sp>
        <p:nvSpPr>
          <p:cNvPr id="14" name="Slide Number Placeholder 13"/>
          <p:cNvSpPr>
            <a:spLocks noGrp="1"/>
          </p:cNvSpPr>
          <p:nvPr>
            <p:ph type="sldNum" sz="quarter" idx="4"/>
          </p:nvPr>
        </p:nvSpPr>
        <p:spPr>
          <a:xfrm>
            <a:off x="6160003" y="6356350"/>
            <a:ext cx="1897181" cy="365125"/>
          </a:xfrm>
          <a:prstGeom prst="rect">
            <a:avLst/>
          </a:prstGeom>
        </p:spPr>
        <p:txBody>
          <a:bodyPr vert="horz" lIns="91440" tIns="45720" rIns="91440" bIns="45720" rtlCol="0" anchor="ctr"/>
          <a:lstStyle>
            <a:lvl1pPr algn="r">
              <a:defRPr sz="900">
                <a:solidFill>
                  <a:schemeClr val="bg1">
                    <a:lumMod val="75000"/>
                  </a:schemeClr>
                </a:solidFill>
                <a:latin typeface="+mn-lt"/>
                <a:cs typeface="Gill Sans"/>
              </a:defRPr>
            </a:lvl1pPr>
          </a:lstStyle>
          <a:p>
            <a:pPr algn="l"/>
            <a:fld id="{FCCA3061-2AE2-5E4F-A955-D3D92C168D6F}" type="slidenum">
              <a:rPr lang="en-US" smtClean="0"/>
              <a:pPr algn="l"/>
              <a:t>‹#›</a:t>
            </a:fld>
            <a:endParaRPr lang="en-US" dirty="0"/>
          </a:p>
        </p:txBody>
      </p:sp>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60048" y="504670"/>
            <a:ext cx="4381690" cy="367180"/>
          </a:xfrm>
          <a:prstGeom prst="rect">
            <a:avLst/>
          </a:prstGeom>
        </p:spPr>
      </p:pic>
    </p:spTree>
    <p:extLst>
      <p:ext uri="{BB962C8B-B14F-4D97-AF65-F5344CB8AC3E}">
        <p14:creationId xmlns:p14="http://schemas.microsoft.com/office/powerpoint/2010/main" val="454635063"/>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62" r:id="rId3"/>
    <p:sldLayoutId id="2147483655" r:id="rId4"/>
    <p:sldLayoutId id="2147483658" r:id="rId5"/>
    <p:sldLayoutId id="2147483661" r:id="rId6"/>
    <p:sldLayoutId id="2147483656" r:id="rId7"/>
    <p:sldLayoutId id="2147483657" r:id="rId8"/>
  </p:sldLayoutIdLst>
  <p:hf hdr="0"/>
  <p:txStyles>
    <p:titleStyle>
      <a:lvl1pPr algn="l" defTabSz="457200" rtl="0" eaLnBrk="1" latinLnBrk="0" hangingPunct="1">
        <a:spcBef>
          <a:spcPct val="0"/>
        </a:spcBef>
        <a:buNone/>
        <a:defRPr sz="3200" b="1" i="0" kern="1200" baseline="0">
          <a:solidFill>
            <a:schemeClr val="tx1"/>
          </a:solidFill>
          <a:latin typeface="+mj-lt"/>
          <a:ea typeface="+mj-ea"/>
          <a:cs typeface="+mj-cs"/>
        </a:defRPr>
      </a:lvl1pPr>
    </p:titleStyle>
    <p:bodyStyle>
      <a:lvl1pPr marL="0" indent="0" algn="l" defTabSz="457200" rtl="0" eaLnBrk="1" latinLnBrk="0" hangingPunct="1">
        <a:spcBef>
          <a:spcPct val="20000"/>
        </a:spcBef>
        <a:buFontTx/>
        <a:buNone/>
        <a:defRPr sz="2800" b="1" i="0" kern="1200" baseline="0">
          <a:solidFill>
            <a:schemeClr val="tx1"/>
          </a:solidFill>
          <a:latin typeface="+mj-lt"/>
          <a:ea typeface="+mn-ea"/>
          <a:cs typeface="Calibre Semibold"/>
        </a:defRPr>
      </a:lvl1pPr>
      <a:lvl2pPr marL="0" indent="0" algn="l" defTabSz="457200" rtl="0" eaLnBrk="1" latinLnBrk="0" hangingPunct="1">
        <a:spcBef>
          <a:spcPct val="20000"/>
        </a:spcBef>
        <a:buFontTx/>
        <a:buNone/>
        <a:defRPr sz="2400" b="0" i="0" kern="1200" baseline="0">
          <a:solidFill>
            <a:schemeClr val="tx1"/>
          </a:solidFill>
          <a:latin typeface="+mn-lt"/>
          <a:ea typeface="+mn-ea"/>
          <a:cs typeface="Calibre Regular"/>
        </a:defRPr>
      </a:lvl2pPr>
      <a:lvl3pPr marL="342900" indent="-342900" algn="l" defTabSz="457200" rtl="0" eaLnBrk="1" latinLnBrk="0" hangingPunct="1">
        <a:spcBef>
          <a:spcPct val="20000"/>
        </a:spcBef>
        <a:buFont typeface="Wingdings" charset="2"/>
        <a:buChar char="§"/>
        <a:defRPr sz="2400" b="0" i="0" kern="1200" baseline="0">
          <a:solidFill>
            <a:schemeClr val="tx1"/>
          </a:solidFill>
          <a:latin typeface="+mn-lt"/>
          <a:ea typeface="+mn-ea"/>
          <a:cs typeface="Calibre Regular"/>
        </a:defRPr>
      </a:lvl3pPr>
      <a:lvl4pPr marL="0" indent="0" algn="l" defTabSz="457200" rtl="0" eaLnBrk="1" latinLnBrk="0" hangingPunct="1">
        <a:spcBef>
          <a:spcPct val="20000"/>
        </a:spcBef>
        <a:buFontTx/>
        <a:buNone/>
        <a:defRPr sz="1600" b="1" i="0" kern="1200" baseline="0">
          <a:solidFill>
            <a:schemeClr val="tx1"/>
          </a:solidFill>
          <a:latin typeface="+mj-lt"/>
          <a:ea typeface="+mn-ea"/>
          <a:cs typeface="Calibre Regular"/>
        </a:defRPr>
      </a:lvl4pPr>
      <a:lvl5pPr marL="0" indent="0" algn="l" defTabSz="457200" rtl="0" eaLnBrk="1" latinLnBrk="0" hangingPunct="1">
        <a:spcBef>
          <a:spcPct val="20000"/>
        </a:spcBef>
        <a:buFontTx/>
        <a:buNone/>
        <a:defRPr sz="1600" b="0" i="0" kern="1200" baseline="0">
          <a:solidFill>
            <a:schemeClr val="tx1"/>
          </a:solidFill>
          <a:latin typeface="+mn-lt"/>
          <a:ea typeface="+mn-ea"/>
          <a:cs typeface="Calibre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hyperlink" Target="http://www.bbc.co.uk/programmes/articles/3Cj3llLqxGNB2jpd241vHwK"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www.bbc.co.uk/programmes/articles/3Cj3llLqxGNB2jpd241vHwK"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7.jpg"/><Relationship Id="rId4" Type="http://schemas.openxmlformats.org/officeDocument/2006/relationships/hyperlink" Target="http://www.bbc.co.uk/programmes/articles/3VvpyGscqK0djZbfTvjSQRH"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hyperlink" Target="http://www.bbc.co.uk/programmes/articles/3Cj3llLqxGNB2jpd241vHwK"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112445" y="2019684"/>
            <a:ext cx="7024687" cy="712787"/>
          </a:xfrm>
        </p:spPr>
        <p:txBody>
          <a:bodyPr/>
          <a:lstStyle/>
          <a:p>
            <a:pPr algn="ctr"/>
            <a:r>
              <a:rPr lang="en-US" sz="4400" dirty="0" smtClean="0"/>
              <a:t>Orff</a:t>
            </a:r>
            <a:r>
              <a:rPr lang="en-US" dirty="0" smtClean="0"/>
              <a:t>	</a:t>
            </a:r>
            <a:endParaRPr lang="en-US" dirty="0"/>
          </a:p>
        </p:txBody>
      </p:sp>
      <p:sp>
        <p:nvSpPr>
          <p:cNvPr id="3" name="Text Placeholder 2"/>
          <p:cNvSpPr>
            <a:spLocks noGrp="1"/>
          </p:cNvSpPr>
          <p:nvPr>
            <p:ph type="body" sz="quarter" idx="14"/>
          </p:nvPr>
        </p:nvSpPr>
        <p:spPr>
          <a:xfrm>
            <a:off x="974793" y="2850482"/>
            <a:ext cx="7023100" cy="1370012"/>
          </a:xfrm>
        </p:spPr>
        <p:txBody>
          <a:bodyPr/>
          <a:lstStyle/>
          <a:p>
            <a:pPr algn="ctr"/>
            <a:r>
              <a:rPr lang="en-GB" dirty="0"/>
              <a:t>Carmina </a:t>
            </a:r>
            <a:r>
              <a:rPr lang="en-GB" dirty="0" err="1"/>
              <a:t>Burana</a:t>
            </a:r>
            <a:r>
              <a:rPr lang="en-GB" dirty="0"/>
              <a:t> – ‘O </a:t>
            </a:r>
            <a:r>
              <a:rPr lang="en-GB" dirty="0" err="1"/>
              <a:t>fortuna</a:t>
            </a:r>
            <a:r>
              <a:rPr lang="en-GB" dirty="0"/>
              <a:t>’ </a:t>
            </a:r>
            <a:endParaRPr lang="en-GB" dirty="0" smtClean="0"/>
          </a:p>
          <a:p>
            <a:pPr algn="ctr"/>
            <a:r>
              <a:rPr lang="en-US" sz="2400" dirty="0" smtClean="0"/>
              <a:t>Secondary classroom </a:t>
            </a:r>
            <a:r>
              <a:rPr lang="en-US" sz="2400" dirty="0"/>
              <a:t>l</a:t>
            </a:r>
            <a:r>
              <a:rPr lang="en-US" sz="2400" dirty="0" smtClean="0"/>
              <a:t>esson </a:t>
            </a:r>
            <a:r>
              <a:rPr lang="en-US" sz="2400" dirty="0"/>
              <a:t>p</a:t>
            </a:r>
            <a:r>
              <a:rPr lang="en-US" sz="2400" dirty="0" smtClean="0"/>
              <a:t>lan</a:t>
            </a:r>
            <a:endParaRPr lang="en-US" sz="2400" dirty="0"/>
          </a:p>
        </p:txBody>
      </p:sp>
      <p:sp>
        <p:nvSpPr>
          <p:cNvPr id="4" name="Text Placeholder 3"/>
          <p:cNvSpPr>
            <a:spLocks noGrp="1"/>
          </p:cNvSpPr>
          <p:nvPr>
            <p:ph type="body" sz="quarter" idx="15"/>
          </p:nvPr>
        </p:nvSpPr>
        <p:spPr/>
        <p:txBody>
          <a:bodyPr/>
          <a:lstStyle/>
          <a:p>
            <a:pPr algn="ctr"/>
            <a:r>
              <a:rPr lang="en-US" dirty="0" smtClean="0"/>
              <a:t>Written by</a:t>
            </a:r>
          </a:p>
          <a:p>
            <a:pPr algn="ctr"/>
            <a:r>
              <a:rPr lang="en-US" dirty="0" smtClean="0"/>
              <a:t>Rachel Leach</a:t>
            </a:r>
            <a:endParaRPr lang="en-US" dirty="0"/>
          </a:p>
        </p:txBody>
      </p:sp>
    </p:spTree>
    <p:extLst>
      <p:ext uri="{BB962C8B-B14F-4D97-AF65-F5344CB8AC3E}">
        <p14:creationId xmlns:p14="http://schemas.microsoft.com/office/powerpoint/2010/main" val="42071435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LESSON </a:t>
            </a:r>
            <a:r>
              <a:rPr lang="en-US" dirty="0" smtClean="0"/>
              <a:t>1</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10</a:t>
            </a:fld>
            <a:endParaRPr lang="en-US" dirty="0"/>
          </a:p>
        </p:txBody>
      </p:sp>
      <p:sp>
        <p:nvSpPr>
          <p:cNvPr id="5" name="Title 4"/>
          <p:cNvSpPr>
            <a:spLocks noGrp="1"/>
          </p:cNvSpPr>
          <p:nvPr>
            <p:ph type="title"/>
          </p:nvPr>
        </p:nvSpPr>
        <p:spPr/>
        <p:txBody>
          <a:bodyPr/>
          <a:lstStyle/>
          <a:p>
            <a:r>
              <a:rPr lang="en-GB" dirty="0" smtClean="0"/>
              <a:t>Good and bad luck suggestions</a:t>
            </a:r>
            <a:endParaRPr lang="en-GB" dirty="0"/>
          </a:p>
        </p:txBody>
      </p:sp>
      <p:sp>
        <p:nvSpPr>
          <p:cNvPr id="10" name="TextBox 9"/>
          <p:cNvSpPr txBox="1"/>
          <p:nvPr/>
        </p:nvSpPr>
        <p:spPr>
          <a:xfrm>
            <a:off x="853490" y="4291536"/>
            <a:ext cx="2290823" cy="369332"/>
          </a:xfrm>
          <a:prstGeom prst="rect">
            <a:avLst/>
          </a:prstGeom>
          <a:noFill/>
        </p:spPr>
        <p:txBody>
          <a:bodyPr wrap="square" rtlCol="0">
            <a:spAutoFit/>
          </a:bodyPr>
          <a:lstStyle/>
          <a:p>
            <a:pPr algn="ctr"/>
            <a:r>
              <a:rPr lang="en-GB" b="1" dirty="0" smtClean="0"/>
              <a:t>Listen to ‘O </a:t>
            </a:r>
            <a:r>
              <a:rPr lang="en-GB" b="1" dirty="0" err="1" smtClean="0"/>
              <a:t>fortuna</a:t>
            </a:r>
            <a:r>
              <a:rPr lang="en-GB" b="1" dirty="0" smtClean="0"/>
              <a:t>’</a:t>
            </a:r>
          </a:p>
        </p:txBody>
      </p:sp>
      <p:sp>
        <p:nvSpPr>
          <p:cNvPr id="11" name="TextBox 10"/>
          <p:cNvSpPr txBox="1"/>
          <p:nvPr/>
        </p:nvSpPr>
        <p:spPr>
          <a:xfrm>
            <a:off x="1044603" y="1889061"/>
            <a:ext cx="6828152" cy="923330"/>
          </a:xfrm>
          <a:prstGeom prst="rect">
            <a:avLst/>
          </a:prstGeom>
          <a:noFill/>
        </p:spPr>
        <p:txBody>
          <a:bodyPr wrap="square" rtlCol="0">
            <a:spAutoFit/>
          </a:bodyPr>
          <a:lstStyle/>
          <a:p>
            <a:pPr algn="ctr"/>
            <a:endParaRPr lang="en-GB" dirty="0" smtClean="0"/>
          </a:p>
          <a:p>
            <a:pPr algn="ctr"/>
            <a:r>
              <a:rPr lang="en-GB" dirty="0" smtClean="0"/>
              <a:t>Watch/listen to all of the full orchestral performance of</a:t>
            </a:r>
          </a:p>
          <a:p>
            <a:pPr algn="ctr"/>
            <a:r>
              <a:rPr lang="en-GB" dirty="0" smtClean="0"/>
              <a:t> </a:t>
            </a:r>
            <a:r>
              <a:rPr lang="en-GB" dirty="0" smtClean="0">
                <a:hlinkClick r:id="rId5"/>
              </a:rPr>
              <a:t>‘O </a:t>
            </a:r>
            <a:r>
              <a:rPr lang="en-GB" dirty="0" err="1" smtClean="0">
                <a:hlinkClick r:id="rId5"/>
              </a:rPr>
              <a:t>fortuna</a:t>
            </a:r>
            <a:r>
              <a:rPr lang="en-GB" dirty="0" smtClean="0">
                <a:hlinkClick r:id="rId5"/>
              </a:rPr>
              <a:t>’ from Carmina </a:t>
            </a:r>
            <a:r>
              <a:rPr lang="en-GB" dirty="0" err="1" smtClean="0">
                <a:hlinkClick r:id="rId5"/>
              </a:rPr>
              <a:t>Burana</a:t>
            </a:r>
            <a:endParaRPr lang="en-GB" dirty="0"/>
          </a:p>
        </p:txBody>
      </p:sp>
      <p:sp>
        <p:nvSpPr>
          <p:cNvPr id="13" name="TextBox 12"/>
          <p:cNvSpPr txBox="1"/>
          <p:nvPr/>
        </p:nvSpPr>
        <p:spPr>
          <a:xfrm>
            <a:off x="1395691" y="2402133"/>
            <a:ext cx="6477064" cy="1754326"/>
          </a:xfrm>
          <a:prstGeom prst="rect">
            <a:avLst/>
          </a:prstGeom>
          <a:noFill/>
        </p:spPr>
        <p:txBody>
          <a:bodyPr wrap="square" rtlCol="0">
            <a:spAutoFit/>
          </a:bodyPr>
          <a:lstStyle/>
          <a:p>
            <a:pPr algn="ctr"/>
            <a:endParaRPr lang="en-GB" dirty="0" smtClean="0"/>
          </a:p>
          <a:p>
            <a:pPr algn="ctr"/>
            <a:endParaRPr lang="en-GB" dirty="0" smtClean="0"/>
          </a:p>
          <a:p>
            <a:pPr algn="ctr"/>
            <a:r>
              <a:rPr lang="en-GB" dirty="0" smtClean="0"/>
              <a:t>As you listen, split a piece of paper in two columns with the sections ‘Good luck’ and ‘Bad luck’ and fill them with suggestions e.g. ‘a sunny day for an activity’ or ‘pouring with rain and forgetting your umbrella’</a:t>
            </a:r>
          </a:p>
        </p:txBody>
      </p:sp>
      <p:pic>
        <p:nvPicPr>
          <p:cNvPr id="6" name="Orf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94102" y="4849703"/>
            <a:ext cx="609600" cy="60960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075160981"/>
              </p:ext>
            </p:extLst>
          </p:nvPr>
        </p:nvGraphicFramePr>
        <p:xfrm>
          <a:off x="3625754" y="4267719"/>
          <a:ext cx="2016938" cy="1830586"/>
        </p:xfrm>
        <a:graphic>
          <a:graphicData uri="http://schemas.openxmlformats.org/drawingml/2006/table">
            <a:tbl>
              <a:tblPr firstRow="1" firstCol="1" bandRow="1">
                <a:tableStyleId>{5C22544A-7EE6-4342-B048-85BDC9FD1C3A}</a:tableStyleId>
              </a:tblPr>
              <a:tblGrid>
                <a:gridCol w="1037624"/>
                <a:gridCol w="979314"/>
              </a:tblGrid>
              <a:tr h="203398">
                <a:tc>
                  <a:txBody>
                    <a:bodyPr/>
                    <a:lstStyle/>
                    <a:p>
                      <a:pPr algn="ctr">
                        <a:spcAft>
                          <a:spcPts val="0"/>
                        </a:spcAft>
                      </a:pPr>
                      <a:r>
                        <a:rPr lang="en-GB" sz="1200" dirty="0">
                          <a:effectLst/>
                        </a:rPr>
                        <a:t>GOOD LUCK</a:t>
                      </a:r>
                      <a:endParaRPr lang="en-GB" sz="1200" dirty="0">
                        <a:effectLst/>
                        <a:latin typeface="Calibri"/>
                        <a:ea typeface="Calibri"/>
                        <a:cs typeface="Arial"/>
                      </a:endParaRPr>
                    </a:p>
                  </a:txBody>
                  <a:tcPr marL="68580" marR="68580" marT="0" marB="0"/>
                </a:tc>
                <a:tc>
                  <a:txBody>
                    <a:bodyPr/>
                    <a:lstStyle/>
                    <a:p>
                      <a:pPr algn="ctr">
                        <a:spcAft>
                          <a:spcPts val="0"/>
                        </a:spcAft>
                      </a:pPr>
                      <a:r>
                        <a:rPr lang="en-GB" sz="1200" dirty="0">
                          <a:effectLst/>
                        </a:rPr>
                        <a:t>BAD LUCK</a:t>
                      </a:r>
                      <a:endParaRPr lang="en-GB" sz="1200" dirty="0">
                        <a:effectLst/>
                        <a:latin typeface="Calibri"/>
                        <a:ea typeface="Calibri"/>
                        <a:cs typeface="Arial"/>
                      </a:endParaRPr>
                    </a:p>
                  </a:txBody>
                  <a:tcPr marL="68580" marR="68580" marT="0" marB="0"/>
                </a:tc>
              </a:tr>
              <a:tr h="1627188">
                <a:tc>
                  <a:txBody>
                    <a:bodyPr/>
                    <a:lstStyle/>
                    <a:p>
                      <a:pPr algn="ctr">
                        <a:spcAft>
                          <a:spcPts val="0"/>
                        </a:spcAft>
                      </a:pPr>
                      <a:r>
                        <a:rPr lang="en-GB" sz="1200" dirty="0">
                          <a:effectLst/>
                        </a:rPr>
                        <a:t> </a:t>
                      </a:r>
                    </a:p>
                    <a:p>
                      <a:pPr algn="ctr">
                        <a:spcAft>
                          <a:spcPts val="0"/>
                        </a:spcAft>
                      </a:pPr>
                      <a:r>
                        <a:rPr lang="en-GB" sz="1200" dirty="0">
                          <a:effectLst/>
                        </a:rPr>
                        <a:t> </a:t>
                      </a:r>
                    </a:p>
                    <a:p>
                      <a:pPr algn="ctr">
                        <a:spcAft>
                          <a:spcPts val="0"/>
                        </a:spcAft>
                      </a:pPr>
                      <a:r>
                        <a:rPr lang="en-GB" sz="1200" dirty="0">
                          <a:effectLst/>
                        </a:rPr>
                        <a:t> </a:t>
                      </a:r>
                    </a:p>
                    <a:p>
                      <a:pPr algn="ctr">
                        <a:spcAft>
                          <a:spcPts val="0"/>
                        </a:spcAft>
                      </a:pPr>
                      <a:r>
                        <a:rPr lang="en-GB" sz="1200" dirty="0">
                          <a:effectLst/>
                        </a:rPr>
                        <a:t> </a:t>
                      </a:r>
                    </a:p>
                    <a:p>
                      <a:pPr algn="ctr">
                        <a:spcAft>
                          <a:spcPts val="0"/>
                        </a:spcAft>
                      </a:pPr>
                      <a:r>
                        <a:rPr lang="en-GB" sz="1200" dirty="0">
                          <a:effectLst/>
                        </a:rPr>
                        <a:t> </a:t>
                      </a:r>
                    </a:p>
                    <a:p>
                      <a:pPr algn="ctr">
                        <a:spcAft>
                          <a:spcPts val="0"/>
                        </a:spcAft>
                      </a:pPr>
                      <a:r>
                        <a:rPr lang="en-GB" sz="1200" dirty="0">
                          <a:effectLst/>
                        </a:rPr>
                        <a:t> </a:t>
                      </a:r>
                    </a:p>
                    <a:p>
                      <a:pPr>
                        <a:spcAft>
                          <a:spcPts val="0"/>
                        </a:spcAft>
                      </a:pPr>
                      <a:r>
                        <a:rPr lang="en-GB" sz="1200" dirty="0">
                          <a:effectLst/>
                        </a:rPr>
                        <a:t> </a:t>
                      </a:r>
                    </a:p>
                    <a:p>
                      <a:pPr algn="ctr">
                        <a:spcAft>
                          <a:spcPts val="0"/>
                        </a:spcAft>
                      </a:pPr>
                      <a:r>
                        <a:rPr lang="en-GB" sz="1200" dirty="0">
                          <a:effectLst/>
                        </a:rPr>
                        <a:t> </a:t>
                      </a:r>
                      <a:endParaRPr lang="en-GB" sz="1200" dirty="0">
                        <a:effectLst/>
                        <a:latin typeface="Calibri"/>
                        <a:ea typeface="Calibri"/>
                        <a:cs typeface="Arial"/>
                      </a:endParaRPr>
                    </a:p>
                  </a:txBody>
                  <a:tcPr marL="68580" marR="68580" marT="0" marB="0">
                    <a:solidFill>
                      <a:srgbClr val="D0D8E8"/>
                    </a:solidFill>
                  </a:tcPr>
                </a:tc>
                <a:tc>
                  <a:txBody>
                    <a:bodyPr/>
                    <a:lstStyle/>
                    <a:p>
                      <a:pPr algn="ctr">
                        <a:spcAft>
                          <a:spcPts val="0"/>
                        </a:spcAft>
                      </a:pPr>
                      <a:r>
                        <a:rPr lang="en-GB" sz="1200" dirty="0">
                          <a:effectLst/>
                        </a:rPr>
                        <a:t> </a:t>
                      </a:r>
                      <a:endParaRPr lang="en-GB" sz="1200" dirty="0">
                        <a:effectLst/>
                        <a:latin typeface="Calibri"/>
                        <a:ea typeface="Calibri"/>
                        <a:cs typeface="Arial"/>
                      </a:endParaRPr>
                    </a:p>
                  </a:txBody>
                  <a:tcPr marL="68580" marR="68580" marT="0" marB="0"/>
                </a:tc>
              </a:tr>
            </a:tbl>
          </a:graphicData>
        </a:graphic>
      </p:graphicFrame>
    </p:spTree>
    <p:extLst>
      <p:ext uri="{BB962C8B-B14F-4D97-AF65-F5344CB8AC3E}">
        <p14:creationId xmlns:p14="http://schemas.microsoft.com/office/powerpoint/2010/main" val="24073427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58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US" sz="4000" dirty="0" smtClean="0"/>
              <a:t>Orff</a:t>
            </a:r>
            <a:r>
              <a:rPr lang="en-GB" sz="4000" dirty="0" smtClean="0"/>
              <a:t> </a:t>
            </a:r>
            <a:r>
              <a:rPr lang="en-GB" sz="4000" dirty="0"/>
              <a:t>– Lesson 2</a:t>
            </a:r>
            <a:endParaRPr lang="en-GB" sz="4000" dirty="0" smtClean="0"/>
          </a:p>
          <a:p>
            <a:pPr algn="ctr"/>
            <a:r>
              <a:rPr lang="en-GB" dirty="0" smtClean="0"/>
              <a:t>Introduction</a:t>
            </a:r>
            <a:endParaRPr lang="en-GB" dirty="0"/>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32568073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2</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12</a:t>
            </a:fld>
            <a:endParaRPr lang="en-US" dirty="0"/>
          </a:p>
        </p:txBody>
      </p:sp>
      <p:sp>
        <p:nvSpPr>
          <p:cNvPr id="5" name="Title 4"/>
          <p:cNvSpPr>
            <a:spLocks noGrp="1"/>
          </p:cNvSpPr>
          <p:nvPr>
            <p:ph type="title"/>
          </p:nvPr>
        </p:nvSpPr>
        <p:spPr/>
        <p:txBody>
          <a:bodyPr/>
          <a:lstStyle/>
          <a:p>
            <a:pPr algn="ctr"/>
            <a:r>
              <a:rPr lang="en-GB" dirty="0" smtClean="0"/>
              <a:t>Orff’s introduction</a:t>
            </a:r>
            <a:endParaRPr lang="en-GB" dirty="0"/>
          </a:p>
        </p:txBody>
      </p:sp>
      <p:sp>
        <p:nvSpPr>
          <p:cNvPr id="6" name="Content Placeholder 5"/>
          <p:cNvSpPr>
            <a:spLocks noGrp="1"/>
          </p:cNvSpPr>
          <p:nvPr>
            <p:ph idx="1"/>
          </p:nvPr>
        </p:nvSpPr>
        <p:spPr/>
        <p:txBody>
          <a:bodyPr>
            <a:normAutofit/>
          </a:bodyPr>
          <a:lstStyle/>
          <a:p>
            <a:pPr marL="457200" indent="-457200">
              <a:buFont typeface="Arial" panose="020B0604020202020204" pitchFamily="34" charset="0"/>
              <a:buChar char="•"/>
            </a:pPr>
            <a:r>
              <a:rPr lang="en-GB" b="0" dirty="0"/>
              <a:t>Orff’s introduction is simply a move between two chords – D minor and A minor (or major - Orff leaves this ambiguous</a:t>
            </a:r>
            <a:r>
              <a:rPr lang="en-GB" b="0" dirty="0" smtClean="0"/>
              <a:t>)</a:t>
            </a:r>
          </a:p>
          <a:p>
            <a:pPr marL="457200" indent="-457200">
              <a:buFont typeface="Arial" panose="020B0604020202020204" pitchFamily="34" charset="0"/>
              <a:buChar char="•"/>
            </a:pPr>
            <a:r>
              <a:rPr lang="en-GB" b="0" dirty="0" smtClean="0"/>
              <a:t>Let’s play the chords – play any note </a:t>
            </a:r>
            <a:br>
              <a:rPr lang="en-GB" b="0" dirty="0" smtClean="0"/>
            </a:br>
            <a:r>
              <a:rPr lang="en-GB" b="0" dirty="0" smtClean="0"/>
              <a:t>listed here: </a:t>
            </a:r>
          </a:p>
          <a:p>
            <a:endParaRPr lang="en-GB" b="0" dirty="0"/>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3302485" y="4783016"/>
            <a:ext cx="3112381" cy="1343148"/>
          </a:xfrm>
          <a:prstGeom prst="rect">
            <a:avLst/>
          </a:prstGeom>
        </p:spPr>
      </p:pic>
    </p:spTree>
    <p:extLst>
      <p:ext uri="{BB962C8B-B14F-4D97-AF65-F5344CB8AC3E}">
        <p14:creationId xmlns:p14="http://schemas.microsoft.com/office/powerpoint/2010/main" val="21305186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2</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13</a:t>
            </a:fld>
            <a:endParaRPr lang="en-US" dirty="0"/>
          </a:p>
        </p:txBody>
      </p:sp>
      <p:sp>
        <p:nvSpPr>
          <p:cNvPr id="5" name="Title 4"/>
          <p:cNvSpPr>
            <a:spLocks noGrp="1"/>
          </p:cNvSpPr>
          <p:nvPr>
            <p:ph type="title"/>
          </p:nvPr>
        </p:nvSpPr>
        <p:spPr/>
        <p:txBody>
          <a:bodyPr/>
          <a:lstStyle/>
          <a:p>
            <a:r>
              <a:rPr lang="en-GB" dirty="0" smtClean="0"/>
              <a:t>Orff’s introduction</a:t>
            </a:r>
            <a:endParaRPr lang="en-GB" dirty="0"/>
          </a:p>
        </p:txBody>
      </p:sp>
      <p:sp>
        <p:nvSpPr>
          <p:cNvPr id="6" name="Content Placeholder 5"/>
          <p:cNvSpPr>
            <a:spLocks noGrp="1"/>
          </p:cNvSpPr>
          <p:nvPr>
            <p:ph idx="1"/>
          </p:nvPr>
        </p:nvSpPr>
        <p:spPr/>
        <p:txBody>
          <a:bodyPr>
            <a:normAutofit/>
          </a:bodyPr>
          <a:lstStyle/>
          <a:p>
            <a:pPr marL="457200" indent="-457200">
              <a:buFont typeface="Arial" panose="020B0604020202020204" pitchFamily="34" charset="0"/>
              <a:buChar char="•"/>
            </a:pPr>
            <a:r>
              <a:rPr lang="en-GB" b="0" dirty="0" smtClean="0"/>
              <a:t>Now let’s blur the chords the chords – by swapping in a couple of extra clashing notes. </a:t>
            </a:r>
            <a:endParaRPr lang="en-GB" b="0" dirty="0"/>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3124201" y="4178105"/>
            <a:ext cx="2600178" cy="1547446"/>
          </a:xfrm>
          <a:prstGeom prst="rect">
            <a:avLst/>
          </a:prstGeom>
        </p:spPr>
      </p:pic>
    </p:spTree>
    <p:extLst>
      <p:ext uri="{BB962C8B-B14F-4D97-AF65-F5344CB8AC3E}">
        <p14:creationId xmlns:p14="http://schemas.microsoft.com/office/powerpoint/2010/main" val="28938289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2</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14</a:t>
            </a:fld>
            <a:endParaRPr lang="en-US" dirty="0"/>
          </a:p>
        </p:txBody>
      </p:sp>
      <p:sp>
        <p:nvSpPr>
          <p:cNvPr id="5" name="Title 4"/>
          <p:cNvSpPr>
            <a:spLocks noGrp="1"/>
          </p:cNvSpPr>
          <p:nvPr>
            <p:ph type="title"/>
          </p:nvPr>
        </p:nvSpPr>
        <p:spPr/>
        <p:txBody>
          <a:bodyPr/>
          <a:lstStyle/>
          <a:p>
            <a:r>
              <a:rPr lang="en-GB" dirty="0" smtClean="0"/>
              <a:t>Orff’s introduction</a:t>
            </a:r>
            <a:endParaRPr lang="en-GB" dirty="0"/>
          </a:p>
        </p:txBody>
      </p:sp>
      <p:sp>
        <p:nvSpPr>
          <p:cNvPr id="6" name="Content Placeholder 5"/>
          <p:cNvSpPr>
            <a:spLocks noGrp="1"/>
          </p:cNvSpPr>
          <p:nvPr>
            <p:ph idx="1"/>
          </p:nvPr>
        </p:nvSpPr>
        <p:spPr/>
        <p:txBody>
          <a:bodyPr>
            <a:normAutofit/>
          </a:bodyPr>
          <a:lstStyle/>
          <a:p>
            <a:pPr marL="457200" indent="-457200">
              <a:buFont typeface="Arial" panose="020B0604020202020204" pitchFamily="34" charset="0"/>
              <a:buChar char="•"/>
            </a:pPr>
            <a:r>
              <a:rPr lang="en-GB" b="0" dirty="0" smtClean="0"/>
              <a:t>Listen to the bassline – can you hear the dramatic falling bassline under the D minor chord? </a:t>
            </a:r>
          </a:p>
          <a:p>
            <a:pPr marL="457200" indent="-457200">
              <a:buFont typeface="Arial" panose="020B0604020202020204" pitchFamily="34" charset="0"/>
              <a:buChar char="•"/>
            </a:pPr>
            <a:r>
              <a:rPr lang="en-GB" b="0" dirty="0" smtClean="0"/>
              <a:t>Try and add this to your chords </a:t>
            </a:r>
          </a:p>
          <a:p>
            <a:endParaRPr lang="en-GB" b="0" dirty="0"/>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3124201" y="4578717"/>
            <a:ext cx="2600178" cy="1547446"/>
          </a:xfrm>
          <a:prstGeom prst="rect">
            <a:avLst/>
          </a:prstGeom>
        </p:spPr>
      </p:pic>
    </p:spTree>
    <p:extLst>
      <p:ext uri="{BB962C8B-B14F-4D97-AF65-F5344CB8AC3E}">
        <p14:creationId xmlns:p14="http://schemas.microsoft.com/office/powerpoint/2010/main" val="4952574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2</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15</a:t>
            </a:fld>
            <a:endParaRPr lang="en-US" dirty="0"/>
          </a:p>
        </p:txBody>
      </p:sp>
      <p:sp>
        <p:nvSpPr>
          <p:cNvPr id="5" name="Title 4"/>
          <p:cNvSpPr>
            <a:spLocks noGrp="1"/>
          </p:cNvSpPr>
          <p:nvPr>
            <p:ph type="title"/>
          </p:nvPr>
        </p:nvSpPr>
        <p:spPr/>
        <p:txBody>
          <a:bodyPr/>
          <a:lstStyle/>
          <a:p>
            <a:r>
              <a:rPr lang="en-GB" dirty="0" smtClean="0"/>
              <a:t>Split into groups and create 3 gestures</a:t>
            </a:r>
            <a:endParaRPr lang="en-GB" dirty="0"/>
          </a:p>
        </p:txBody>
      </p:sp>
      <p:sp>
        <p:nvSpPr>
          <p:cNvPr id="6" name="Content Placeholder 5"/>
          <p:cNvSpPr>
            <a:spLocks noGrp="1"/>
          </p:cNvSpPr>
          <p:nvPr>
            <p:ph idx="1"/>
          </p:nvPr>
        </p:nvSpPr>
        <p:spPr/>
        <p:txBody>
          <a:bodyPr>
            <a:normAutofit/>
          </a:bodyPr>
          <a:lstStyle/>
          <a:p>
            <a:pPr marL="457200" indent="-457200">
              <a:buFont typeface="Arial" panose="020B0604020202020204" pitchFamily="34" charset="0"/>
              <a:buChar char="•"/>
            </a:pPr>
            <a:r>
              <a:rPr lang="en-GB" dirty="0"/>
              <a:t>Gesture 1 &amp; 2: </a:t>
            </a:r>
            <a:r>
              <a:rPr lang="en-GB" b="0" dirty="0"/>
              <a:t>D minor chord, with added notes and falling bassline</a:t>
            </a:r>
          </a:p>
          <a:p>
            <a:pPr marL="457200" indent="-457200">
              <a:buFont typeface="Arial" panose="020B0604020202020204" pitchFamily="34" charset="0"/>
              <a:buChar char="•"/>
            </a:pPr>
            <a:r>
              <a:rPr lang="en-GB" dirty="0"/>
              <a:t>Gesture 3: </a:t>
            </a:r>
            <a:r>
              <a:rPr lang="en-GB" b="0" dirty="0"/>
              <a:t>An ambiguous A chord (no 3rd but added notes) and an octave leap in </a:t>
            </a:r>
            <a:r>
              <a:rPr lang="en-GB" b="0" dirty="0" smtClean="0"/>
              <a:t>bass</a:t>
            </a:r>
          </a:p>
          <a:p>
            <a:endParaRPr lang="en-GB" b="0" dirty="0"/>
          </a:p>
          <a:p>
            <a:pPr algn="ctr"/>
            <a:r>
              <a:rPr lang="en-GB" b="0" dirty="0" smtClean="0"/>
              <a:t>Can you put them all together?</a:t>
            </a:r>
            <a:endParaRPr lang="en-GB" b="0" dirty="0"/>
          </a:p>
        </p:txBody>
      </p:sp>
    </p:spTree>
    <p:extLst>
      <p:ext uri="{BB962C8B-B14F-4D97-AF65-F5344CB8AC3E}">
        <p14:creationId xmlns:p14="http://schemas.microsoft.com/office/powerpoint/2010/main" val="18192847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US" sz="4000" dirty="0" smtClean="0"/>
              <a:t>Orff</a:t>
            </a:r>
            <a:r>
              <a:rPr lang="en-GB" sz="4000" dirty="0" smtClean="0"/>
              <a:t> </a:t>
            </a:r>
            <a:r>
              <a:rPr lang="en-GB" sz="4000" dirty="0"/>
              <a:t>– Lesson </a:t>
            </a:r>
            <a:r>
              <a:rPr lang="en-GB" sz="4000" dirty="0" smtClean="0"/>
              <a:t>3</a:t>
            </a:r>
            <a:endParaRPr lang="en-GB" dirty="0"/>
          </a:p>
          <a:p>
            <a:pPr algn="ctr"/>
            <a:r>
              <a:rPr lang="en-GB" dirty="0" smtClean="0"/>
              <a:t>Pulse</a:t>
            </a:r>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12773274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3</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17</a:t>
            </a:fld>
            <a:endParaRPr lang="en-US" dirty="0"/>
          </a:p>
        </p:txBody>
      </p:sp>
      <p:sp>
        <p:nvSpPr>
          <p:cNvPr id="5" name="Title 4"/>
          <p:cNvSpPr>
            <a:spLocks noGrp="1"/>
          </p:cNvSpPr>
          <p:nvPr>
            <p:ph type="title"/>
          </p:nvPr>
        </p:nvSpPr>
        <p:spPr/>
        <p:txBody>
          <a:bodyPr>
            <a:normAutofit fontScale="90000"/>
          </a:bodyPr>
          <a:lstStyle/>
          <a:p>
            <a:pPr algn="ctr"/>
            <a:r>
              <a:rPr lang="en-GB" dirty="0" smtClean="0"/>
              <a:t>Orff has a steady ‘um-pa’ rhythm throughout the piece</a:t>
            </a:r>
            <a:endParaRPr lang="en-GB" dirty="0"/>
          </a:p>
        </p:txBody>
      </p:sp>
      <p:sp>
        <p:nvSpPr>
          <p:cNvPr id="6" name="Content Placeholder 5"/>
          <p:cNvSpPr>
            <a:spLocks noGrp="1"/>
          </p:cNvSpPr>
          <p:nvPr>
            <p:ph idx="1"/>
          </p:nvPr>
        </p:nvSpPr>
        <p:spPr/>
        <p:txBody>
          <a:bodyPr/>
          <a:lstStyle/>
          <a:p>
            <a:pPr marL="457200" indent="-457200">
              <a:buFont typeface="Arial" panose="020B0604020202020204" pitchFamily="34" charset="0"/>
              <a:buChar char="•"/>
            </a:pPr>
            <a:r>
              <a:rPr lang="en-GB" b="0" dirty="0" smtClean="0"/>
              <a:t>Practise keeping a steady pulse with two alternating sounds</a:t>
            </a:r>
          </a:p>
          <a:p>
            <a:pPr marL="457200" indent="-457200">
              <a:buFont typeface="Arial" panose="020B0604020202020204" pitchFamily="34" charset="0"/>
              <a:buChar char="•"/>
            </a:pPr>
            <a:r>
              <a:rPr lang="en-GB" b="0" dirty="0" smtClean="0"/>
              <a:t>You can try it on instruments with the following pitches:</a:t>
            </a:r>
          </a:p>
          <a:p>
            <a:r>
              <a:rPr lang="en-US" dirty="0" smtClean="0"/>
              <a:t>  </a:t>
            </a:r>
            <a:endParaRPr lang="en-GB" dirty="0" smtClean="0"/>
          </a:p>
          <a:p>
            <a:pPr marL="457200" indent="-457200">
              <a:buFont typeface="Arial" panose="020B0604020202020204" pitchFamily="34" charset="0"/>
              <a:buChar char="•"/>
            </a:pPr>
            <a:endParaRPr lang="en-GB" dirty="0"/>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3049754" y="4521200"/>
            <a:ext cx="2889357" cy="1024467"/>
          </a:xfrm>
          <a:prstGeom prst="rect">
            <a:avLst/>
          </a:prstGeom>
        </p:spPr>
      </p:pic>
    </p:spTree>
    <p:extLst>
      <p:ext uri="{BB962C8B-B14F-4D97-AF65-F5344CB8AC3E}">
        <p14:creationId xmlns:p14="http://schemas.microsoft.com/office/powerpoint/2010/main" val="23896589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3</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18</a:t>
            </a:fld>
            <a:endParaRPr lang="en-US" dirty="0"/>
          </a:p>
        </p:txBody>
      </p:sp>
      <p:sp>
        <p:nvSpPr>
          <p:cNvPr id="5" name="Title 4"/>
          <p:cNvSpPr>
            <a:spLocks noGrp="1"/>
          </p:cNvSpPr>
          <p:nvPr>
            <p:ph type="title"/>
          </p:nvPr>
        </p:nvSpPr>
        <p:spPr/>
        <p:txBody>
          <a:bodyPr>
            <a:normAutofit/>
          </a:bodyPr>
          <a:lstStyle/>
          <a:p>
            <a:pPr algn="ctr"/>
            <a:r>
              <a:rPr lang="en-GB" dirty="0" smtClean="0"/>
              <a:t>Add more layers</a:t>
            </a:r>
            <a:endParaRPr lang="en-GB" dirty="0"/>
          </a:p>
        </p:txBody>
      </p:sp>
      <p:sp>
        <p:nvSpPr>
          <p:cNvPr id="6" name="Content Placeholder 5"/>
          <p:cNvSpPr>
            <a:spLocks noGrp="1"/>
          </p:cNvSpPr>
          <p:nvPr>
            <p:ph idx="1"/>
          </p:nvPr>
        </p:nvSpPr>
        <p:spPr/>
        <p:txBody>
          <a:bodyPr/>
          <a:lstStyle/>
          <a:p>
            <a:pPr marL="457200" indent="-457200">
              <a:buFont typeface="Arial" panose="020B0604020202020204" pitchFamily="34" charset="0"/>
              <a:buChar char="•"/>
            </a:pPr>
            <a:r>
              <a:rPr lang="en-US" b="0" dirty="0" smtClean="0"/>
              <a:t>Add more layers to your pulse – these can be using pitched and unpitched instruments</a:t>
            </a:r>
          </a:p>
          <a:p>
            <a:pPr marL="457200" indent="-457200">
              <a:buFont typeface="Arial" panose="020B0604020202020204" pitchFamily="34" charset="0"/>
              <a:buChar char="•"/>
            </a:pPr>
            <a:r>
              <a:rPr lang="en-GB" b="0" dirty="0"/>
              <a:t>Think about creating a </a:t>
            </a:r>
            <a:r>
              <a:rPr lang="en-GB" dirty="0"/>
              <a:t>cr</a:t>
            </a:r>
            <a:r>
              <a:rPr lang="en-GB" sz="3200" dirty="0"/>
              <a:t>e</a:t>
            </a:r>
            <a:r>
              <a:rPr lang="en-GB" sz="3600" dirty="0"/>
              <a:t>sc</a:t>
            </a:r>
            <a:r>
              <a:rPr lang="en-GB" sz="4000" dirty="0"/>
              <a:t>en</a:t>
            </a:r>
            <a:r>
              <a:rPr lang="en-GB" sz="4400" dirty="0"/>
              <a:t>d</a:t>
            </a:r>
            <a:r>
              <a:rPr lang="en-GB" sz="4800" dirty="0"/>
              <a:t>o</a:t>
            </a:r>
          </a:p>
          <a:p>
            <a:pPr marL="457200" indent="-457200">
              <a:buFont typeface="Arial" panose="020B0604020202020204" pitchFamily="34" charset="0"/>
              <a:buChar char="•"/>
            </a:pPr>
            <a:r>
              <a:rPr lang="en-GB" b="0" dirty="0"/>
              <a:t>Keep a slow </a:t>
            </a:r>
            <a:r>
              <a:rPr lang="en-GB" dirty="0"/>
              <a:t>tempo</a:t>
            </a:r>
          </a:p>
          <a:p>
            <a:pPr marL="457200" indent="-457200">
              <a:buFont typeface="Arial" panose="020B0604020202020204" pitchFamily="34" charset="0"/>
              <a:buChar char="•"/>
            </a:pPr>
            <a:endParaRPr lang="en-US" b="0" dirty="0" smtClean="0"/>
          </a:p>
          <a:p>
            <a:pPr marL="457200" indent="-457200">
              <a:buFont typeface="Arial" panose="020B0604020202020204" pitchFamily="34" charset="0"/>
              <a:buChar char="•"/>
            </a:pPr>
            <a:endParaRPr lang="en-US" b="0" dirty="0" smtClean="0"/>
          </a:p>
          <a:p>
            <a:pPr marL="457200" indent="-457200">
              <a:buFont typeface="Arial" panose="020B0604020202020204" pitchFamily="34" charset="0"/>
              <a:buChar char="•"/>
            </a:pPr>
            <a:endParaRPr lang="en-GB" b="0" dirty="0" smtClean="0"/>
          </a:p>
          <a:p>
            <a:pPr marL="457200" indent="-457200">
              <a:buFont typeface="Arial" panose="020B0604020202020204" pitchFamily="34" charset="0"/>
              <a:buChar char="•"/>
            </a:pPr>
            <a:endParaRPr lang="en-GB" dirty="0"/>
          </a:p>
        </p:txBody>
      </p:sp>
    </p:spTree>
    <p:extLst>
      <p:ext uri="{BB962C8B-B14F-4D97-AF65-F5344CB8AC3E}">
        <p14:creationId xmlns:p14="http://schemas.microsoft.com/office/powerpoint/2010/main" val="24604308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3</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19</a:t>
            </a:fld>
            <a:endParaRPr lang="en-US" dirty="0"/>
          </a:p>
        </p:txBody>
      </p:sp>
      <p:sp>
        <p:nvSpPr>
          <p:cNvPr id="5" name="Title 4"/>
          <p:cNvSpPr>
            <a:spLocks noGrp="1"/>
          </p:cNvSpPr>
          <p:nvPr>
            <p:ph type="title"/>
          </p:nvPr>
        </p:nvSpPr>
        <p:spPr/>
        <p:txBody>
          <a:bodyPr>
            <a:normAutofit/>
          </a:bodyPr>
          <a:lstStyle/>
          <a:p>
            <a:pPr algn="ctr"/>
            <a:r>
              <a:rPr lang="en-GB" dirty="0" smtClean="0"/>
              <a:t>Structure</a:t>
            </a:r>
            <a:endParaRPr lang="en-GB" dirty="0"/>
          </a:p>
        </p:txBody>
      </p:sp>
      <p:sp>
        <p:nvSpPr>
          <p:cNvPr id="6" name="Content Placeholder 5"/>
          <p:cNvSpPr>
            <a:spLocks noGrp="1"/>
          </p:cNvSpPr>
          <p:nvPr>
            <p:ph idx="1"/>
          </p:nvPr>
        </p:nvSpPr>
        <p:spPr>
          <a:xfrm>
            <a:off x="1074589" y="2047526"/>
            <a:ext cx="7012582" cy="3737887"/>
          </a:xfrm>
        </p:spPr>
        <p:txBody>
          <a:bodyPr/>
          <a:lstStyle/>
          <a:p>
            <a:pPr marL="457200" indent="-457200">
              <a:buFont typeface="Arial" panose="020B0604020202020204" pitchFamily="34" charset="0"/>
              <a:buChar char="•"/>
            </a:pPr>
            <a:r>
              <a:rPr lang="en-GB" sz="2400" b="0" dirty="0" smtClean="0"/>
              <a:t>As a whole class, group your pieces together to make one big crescendo</a:t>
            </a:r>
          </a:p>
          <a:p>
            <a:pPr marL="457200" indent="-457200">
              <a:buFont typeface="Arial" panose="020B0604020202020204" pitchFamily="34" charset="0"/>
              <a:buChar char="•"/>
            </a:pPr>
            <a:r>
              <a:rPr lang="en-GB" sz="2400" b="0" dirty="0" smtClean="0"/>
              <a:t>You’ll also need to work out how to start off and when others need to come in – maybe you want to add in your introduction from the last session</a:t>
            </a:r>
          </a:p>
          <a:p>
            <a:pPr marL="457200" indent="-457200">
              <a:buFont typeface="Arial" panose="020B0604020202020204" pitchFamily="34" charset="0"/>
              <a:buChar char="•"/>
            </a:pPr>
            <a:r>
              <a:rPr lang="en-GB" sz="2400" b="0" dirty="0" smtClean="0"/>
              <a:t>Appoint a conductor to lead this</a:t>
            </a:r>
            <a:endParaRPr lang="en-GB" sz="2400" dirty="0"/>
          </a:p>
          <a:p>
            <a:pPr marL="457200" indent="-457200">
              <a:buFont typeface="Arial" panose="020B0604020202020204" pitchFamily="34" charset="0"/>
              <a:buChar char="•"/>
            </a:pPr>
            <a:endParaRPr lang="en-US" b="0" dirty="0" smtClean="0"/>
          </a:p>
          <a:p>
            <a:pPr marL="457200" indent="-457200">
              <a:buFont typeface="Arial" panose="020B0604020202020204" pitchFamily="34" charset="0"/>
              <a:buChar char="•"/>
            </a:pPr>
            <a:endParaRPr lang="en-US" b="0" dirty="0" smtClean="0"/>
          </a:p>
          <a:p>
            <a:pPr marL="457200" indent="-457200">
              <a:buFont typeface="Arial" panose="020B0604020202020204" pitchFamily="34" charset="0"/>
              <a:buChar char="•"/>
            </a:pPr>
            <a:endParaRPr lang="en-GB" b="0" dirty="0" smtClean="0"/>
          </a:p>
          <a:p>
            <a:pPr marL="457200" indent="-457200">
              <a:buFont typeface="Arial" panose="020B0604020202020204" pitchFamily="34" charset="0"/>
              <a:buChar char="•"/>
            </a:pPr>
            <a:endParaRPr lang="en-GB" dirty="0"/>
          </a:p>
        </p:txBody>
      </p:sp>
      <p:pic>
        <p:nvPicPr>
          <p:cNvPr id="13315" name="Picture 3" descr="\\bbcrd2024\Education\Learning With The Bbc\Campaigns\Ten Pieces Phase 3\Year 4\Website\Photos and images\Lesson plan pics\10_Pieces_MV_160517_06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0" y="4550563"/>
            <a:ext cx="2704696"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4729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outcomes</a:t>
            </a:r>
            <a:endParaRPr lang="en-US" dirty="0"/>
          </a:p>
        </p:txBody>
      </p:sp>
      <p:sp>
        <p:nvSpPr>
          <p:cNvPr id="3" name="Text Placeholder 2"/>
          <p:cNvSpPr>
            <a:spLocks noGrp="1"/>
          </p:cNvSpPr>
          <p:nvPr>
            <p:ph type="body" idx="1"/>
          </p:nvPr>
        </p:nvSpPr>
        <p:spPr/>
        <p:txBody>
          <a:bodyPr>
            <a:normAutofit/>
          </a:bodyPr>
          <a:lstStyle/>
          <a:p>
            <a:pPr lvl="0"/>
            <a:r>
              <a:rPr lang="en-GB" sz="2000" b="0" dirty="0" smtClean="0"/>
              <a:t>After this lesson, pupils will be able to:</a:t>
            </a:r>
          </a:p>
          <a:p>
            <a:pPr marL="342900" lvl="0" indent="-342900">
              <a:buFont typeface="Wingdings" charset="2"/>
              <a:buChar char="§"/>
            </a:pPr>
            <a:r>
              <a:rPr lang="en-GB" sz="2000" b="0" dirty="0" smtClean="0"/>
              <a:t>listen </a:t>
            </a:r>
            <a:r>
              <a:rPr lang="en-GB" sz="2000" b="0" dirty="0"/>
              <a:t>and reflect on a piece of orchestral music</a:t>
            </a:r>
          </a:p>
          <a:p>
            <a:pPr marL="342900" lvl="0" indent="-342900">
              <a:buFont typeface="Wingdings" charset="2"/>
              <a:buChar char="§"/>
            </a:pPr>
            <a:r>
              <a:rPr lang="en-GB" sz="2000" b="0" dirty="0" smtClean="0"/>
              <a:t>create </a:t>
            </a:r>
            <a:r>
              <a:rPr lang="en-GB" sz="2000" b="0" dirty="0"/>
              <a:t>their own pieces of music using instruments and voice</a:t>
            </a:r>
          </a:p>
          <a:p>
            <a:pPr marL="342900" lvl="0" indent="-342900">
              <a:buFont typeface="Wingdings" charset="2"/>
              <a:buChar char="§"/>
            </a:pPr>
            <a:r>
              <a:rPr lang="en-GB" sz="2000" b="0" dirty="0" smtClean="0"/>
              <a:t>perform </a:t>
            </a:r>
            <a:r>
              <a:rPr lang="en-GB" sz="2000" b="0" dirty="0"/>
              <a:t>as an ensemble</a:t>
            </a:r>
          </a:p>
          <a:p>
            <a:pPr marL="342900" lvl="0" indent="-342900">
              <a:buFont typeface="Wingdings" charset="2"/>
              <a:buChar char="§"/>
            </a:pPr>
            <a:r>
              <a:rPr lang="en-GB" sz="2000" b="0" dirty="0" smtClean="0"/>
              <a:t>learn </a:t>
            </a:r>
            <a:r>
              <a:rPr lang="en-GB" sz="2000" b="0" dirty="0"/>
              <a:t>musical language/ notation appropriate to the task</a:t>
            </a:r>
          </a:p>
        </p:txBody>
      </p:sp>
      <p:sp>
        <p:nvSpPr>
          <p:cNvPr id="4" name="Footer Placeholder 3"/>
          <p:cNvSpPr>
            <a:spLocks noGrp="1"/>
          </p:cNvSpPr>
          <p:nvPr>
            <p:ph type="ftr" sz="quarter" idx="11"/>
          </p:nvPr>
        </p:nvSpPr>
        <p:spPr/>
        <p:txBody>
          <a:bodyPr/>
          <a:lstStyle/>
          <a:p>
            <a:r>
              <a:rPr lang="en-US" dirty="0" smtClean="0">
                <a:solidFill>
                  <a:schemeClr val="bg1">
                    <a:lumMod val="75000"/>
                  </a:schemeClr>
                </a:solidFill>
              </a:rPr>
              <a:t>Copyright </a:t>
            </a:r>
            <a:r>
              <a:rPr lang="en-US" dirty="0" smtClean="0"/>
              <a:t>: Words - </a:t>
            </a:r>
            <a:r>
              <a:rPr lang="en-US" dirty="0" smtClean="0">
                <a:solidFill>
                  <a:schemeClr val="bg1">
                    <a:lumMod val="75000"/>
                  </a:schemeClr>
                </a:solidFill>
              </a:rPr>
              <a:t>Rachel Leach, Design - BBC</a:t>
            </a:r>
            <a:endParaRPr lang="en-US" dirty="0">
              <a:solidFill>
                <a:schemeClr val="bg1">
                  <a:lumMod val="75000"/>
                </a:schemeClr>
              </a:solidFill>
            </a:endParaRPr>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2</a:t>
            </a:fld>
            <a:endParaRPr lang="en-US" dirty="0"/>
          </a:p>
        </p:txBody>
      </p:sp>
      <p:sp>
        <p:nvSpPr>
          <p:cNvPr id="6" name="Date Placeholder 5"/>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14297917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US" sz="4000" dirty="0" smtClean="0"/>
              <a:t>Orff</a:t>
            </a:r>
            <a:r>
              <a:rPr lang="en-GB" sz="4000" dirty="0" smtClean="0"/>
              <a:t> </a:t>
            </a:r>
            <a:r>
              <a:rPr lang="en-GB" sz="4000" dirty="0"/>
              <a:t>– Lesson 4</a:t>
            </a:r>
            <a:endParaRPr lang="en-GB" sz="4000" dirty="0" smtClean="0"/>
          </a:p>
          <a:p>
            <a:pPr algn="ctr"/>
            <a:r>
              <a:rPr lang="en-GB" dirty="0" smtClean="0"/>
              <a:t>Ostinato (repeating patterns)</a:t>
            </a:r>
            <a:endParaRPr lang="en-GB" dirty="0"/>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1899414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3</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21</a:t>
            </a:fld>
            <a:endParaRPr lang="en-US" dirty="0"/>
          </a:p>
        </p:txBody>
      </p:sp>
      <p:sp>
        <p:nvSpPr>
          <p:cNvPr id="5" name="Title 4"/>
          <p:cNvSpPr>
            <a:spLocks noGrp="1"/>
          </p:cNvSpPr>
          <p:nvPr>
            <p:ph type="title"/>
          </p:nvPr>
        </p:nvSpPr>
        <p:spPr/>
        <p:txBody>
          <a:bodyPr>
            <a:normAutofit fontScale="90000"/>
          </a:bodyPr>
          <a:lstStyle/>
          <a:p>
            <a:pPr algn="ctr"/>
            <a:r>
              <a:rPr lang="en-GB" dirty="0" smtClean="0"/>
              <a:t>Making ostinatos – repeating rhythmic patterns</a:t>
            </a:r>
            <a:endParaRPr lang="en-GB" dirty="0"/>
          </a:p>
        </p:txBody>
      </p:sp>
      <p:sp>
        <p:nvSpPr>
          <p:cNvPr id="6" name="Content Placeholder 5"/>
          <p:cNvSpPr>
            <a:spLocks noGrp="1"/>
          </p:cNvSpPr>
          <p:nvPr>
            <p:ph idx="1"/>
          </p:nvPr>
        </p:nvSpPr>
        <p:spPr/>
        <p:txBody>
          <a:bodyPr/>
          <a:lstStyle/>
          <a:p>
            <a:pPr marL="457200" indent="-457200">
              <a:buFont typeface="Arial" panose="020B0604020202020204" pitchFamily="34" charset="0"/>
              <a:buChar char="•"/>
            </a:pPr>
            <a:r>
              <a:rPr lang="en-GB" b="0" dirty="0" smtClean="0"/>
              <a:t>What’s </a:t>
            </a:r>
            <a:r>
              <a:rPr lang="en-GB" b="0" dirty="0"/>
              <a:t>the luckiest thing that </a:t>
            </a:r>
            <a:r>
              <a:rPr lang="en-GB" b="0" dirty="0" smtClean="0"/>
              <a:t>has ever </a:t>
            </a:r>
            <a:r>
              <a:rPr lang="en-GB" b="0" dirty="0"/>
              <a:t>happened to </a:t>
            </a:r>
            <a:r>
              <a:rPr lang="en-GB" b="0" dirty="0" smtClean="0"/>
              <a:t>you?</a:t>
            </a:r>
          </a:p>
          <a:p>
            <a:pPr marL="457200" indent="-457200">
              <a:buFont typeface="Arial" panose="020B0604020202020204" pitchFamily="34" charset="0"/>
              <a:buChar char="•"/>
            </a:pPr>
            <a:r>
              <a:rPr lang="en-GB" b="0" dirty="0" smtClean="0"/>
              <a:t>Repeat the phrase over a steady </a:t>
            </a:r>
            <a:r>
              <a:rPr lang="en-GB" dirty="0" smtClean="0"/>
              <a:t>pulse</a:t>
            </a:r>
          </a:p>
          <a:p>
            <a:r>
              <a:rPr lang="en-US" dirty="0" smtClean="0"/>
              <a:t>  </a:t>
            </a:r>
            <a:endParaRPr lang="en-GB" dirty="0" smtClean="0"/>
          </a:p>
          <a:p>
            <a:pPr marL="457200" indent="-457200">
              <a:buFont typeface="Arial" panose="020B0604020202020204" pitchFamily="34" charset="0"/>
              <a:buChar char="•"/>
            </a:pPr>
            <a:endParaRPr lang="en-GB" dirty="0"/>
          </a:p>
        </p:txBody>
      </p:sp>
      <p:pic>
        <p:nvPicPr>
          <p:cNvPr id="1026" name="Picture 2" descr="\\bbcrd2024\Education\Learning With The Bbc\Campaigns\Ten Pieces Phase 3\Year 4\Website\Photos and images\Film Screengrabs\tp3_film_orff_screen-shot_naomi_thumbs_up_s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9865" y="4067259"/>
            <a:ext cx="3840000"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9203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3</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22</a:t>
            </a:fld>
            <a:endParaRPr lang="en-US" dirty="0"/>
          </a:p>
        </p:txBody>
      </p:sp>
      <p:sp>
        <p:nvSpPr>
          <p:cNvPr id="5" name="Title 4"/>
          <p:cNvSpPr>
            <a:spLocks noGrp="1"/>
          </p:cNvSpPr>
          <p:nvPr>
            <p:ph type="title"/>
          </p:nvPr>
        </p:nvSpPr>
        <p:spPr/>
        <p:txBody>
          <a:bodyPr>
            <a:normAutofit fontScale="90000"/>
          </a:bodyPr>
          <a:lstStyle/>
          <a:p>
            <a:r>
              <a:rPr lang="en-GB" dirty="0" smtClean="0"/>
              <a:t>In groups, make a short SLOW piece that includes:</a:t>
            </a:r>
            <a:endParaRPr lang="en-GB" dirty="0"/>
          </a:p>
        </p:txBody>
      </p:sp>
      <p:sp>
        <p:nvSpPr>
          <p:cNvPr id="6" name="Content Placeholder 5"/>
          <p:cNvSpPr>
            <a:spLocks noGrp="1"/>
          </p:cNvSpPr>
          <p:nvPr>
            <p:ph idx="1"/>
          </p:nvPr>
        </p:nvSpPr>
        <p:spPr/>
        <p:txBody>
          <a:bodyPr/>
          <a:lstStyle/>
          <a:p>
            <a:pPr marL="457200" lvl="0" indent="-457200">
              <a:buFont typeface="Arial" panose="020B0604020202020204" pitchFamily="34" charset="0"/>
              <a:buChar char="•"/>
            </a:pPr>
            <a:r>
              <a:rPr lang="en-US" b="0" dirty="0"/>
              <a:t>The steady pulse from last session (pitched on D &amp; A, or unpitched, or both)</a:t>
            </a:r>
            <a:endParaRPr lang="en-GB" b="0" dirty="0"/>
          </a:p>
          <a:p>
            <a:pPr marL="457200" lvl="0" indent="-457200">
              <a:buFont typeface="Arial" panose="020B0604020202020204" pitchFamily="34" charset="0"/>
              <a:buChar char="•"/>
            </a:pPr>
            <a:r>
              <a:rPr lang="en-US" b="0" dirty="0"/>
              <a:t>ONE ostinato that is played by everyone else</a:t>
            </a:r>
            <a:endParaRPr lang="en-GB" b="0" dirty="0"/>
          </a:p>
          <a:p>
            <a:pPr marL="457200" indent="-457200">
              <a:buFont typeface="Arial" panose="020B0604020202020204" pitchFamily="34" charset="0"/>
              <a:buChar char="•"/>
            </a:pPr>
            <a:r>
              <a:rPr lang="en-US" b="0" dirty="0"/>
              <a:t>The pitches for the ostinato are: </a:t>
            </a:r>
            <a:r>
              <a:rPr lang="en-US" b="0" dirty="0" smtClean="0"/>
              <a:t>  </a:t>
            </a:r>
            <a:endParaRPr lang="en-GB" b="0" dirty="0" smtClean="0"/>
          </a:p>
          <a:p>
            <a:pPr marL="457200" indent="-457200">
              <a:buFont typeface="Arial" panose="020B0604020202020204" pitchFamily="34" charset="0"/>
              <a:buChar char="•"/>
            </a:pPr>
            <a:endParaRPr lang="en-GB" dirty="0"/>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3621816" y="4916245"/>
            <a:ext cx="2058222" cy="726776"/>
          </a:xfrm>
          <a:prstGeom prst="rect">
            <a:avLst/>
          </a:prstGeom>
        </p:spPr>
      </p:pic>
      <p:sp>
        <p:nvSpPr>
          <p:cNvPr id="7" name="TextBox 6"/>
          <p:cNvSpPr txBox="1"/>
          <p:nvPr/>
        </p:nvSpPr>
        <p:spPr>
          <a:xfrm>
            <a:off x="6368527" y="4808668"/>
            <a:ext cx="1839558" cy="1200329"/>
          </a:xfrm>
          <a:prstGeom prst="rect">
            <a:avLst/>
          </a:prstGeom>
          <a:solidFill>
            <a:srgbClr val="D0D8E8"/>
          </a:solidFill>
        </p:spPr>
        <p:txBody>
          <a:bodyPr wrap="square" rtlCol="0">
            <a:spAutoFit/>
          </a:bodyPr>
          <a:lstStyle/>
          <a:p>
            <a:r>
              <a:rPr lang="en-GB" dirty="0" smtClean="0"/>
              <a:t>These are the same pitches Orff uses all the way through</a:t>
            </a:r>
            <a:endParaRPr lang="en-GB" dirty="0"/>
          </a:p>
        </p:txBody>
      </p:sp>
    </p:spTree>
    <p:extLst>
      <p:ext uri="{BB962C8B-B14F-4D97-AF65-F5344CB8AC3E}">
        <p14:creationId xmlns:p14="http://schemas.microsoft.com/office/powerpoint/2010/main" val="8983259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3</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23</a:t>
            </a:fld>
            <a:endParaRPr lang="en-US" dirty="0"/>
          </a:p>
        </p:txBody>
      </p:sp>
      <p:sp>
        <p:nvSpPr>
          <p:cNvPr id="5" name="Title 4"/>
          <p:cNvSpPr>
            <a:spLocks noGrp="1"/>
          </p:cNvSpPr>
          <p:nvPr>
            <p:ph type="title"/>
          </p:nvPr>
        </p:nvSpPr>
        <p:spPr/>
        <p:txBody>
          <a:bodyPr>
            <a:normAutofit fontScale="90000"/>
          </a:bodyPr>
          <a:lstStyle/>
          <a:p>
            <a:r>
              <a:rPr lang="en-GB" dirty="0" smtClean="0"/>
              <a:t>Challenge: as a class, can you make one whole piece? </a:t>
            </a:r>
            <a:endParaRPr lang="en-GB" dirty="0"/>
          </a:p>
        </p:txBody>
      </p:sp>
      <p:sp>
        <p:nvSpPr>
          <p:cNvPr id="6" name="Content Placeholder 5"/>
          <p:cNvSpPr>
            <a:spLocks noGrp="1"/>
          </p:cNvSpPr>
          <p:nvPr>
            <p:ph idx="1"/>
          </p:nvPr>
        </p:nvSpPr>
        <p:spPr/>
        <p:txBody>
          <a:bodyPr/>
          <a:lstStyle/>
          <a:p>
            <a:pPr marL="457200" lvl="0" indent="-457200">
              <a:buFont typeface="Arial" panose="020B0604020202020204" pitchFamily="34" charset="0"/>
              <a:buChar char="•"/>
            </a:pPr>
            <a:r>
              <a:rPr lang="en-GB" b="0" dirty="0" smtClean="0"/>
              <a:t>To do this add your ostinatos to the pulse piece – keep the crescendo too! </a:t>
            </a:r>
          </a:p>
          <a:p>
            <a:pPr marL="457200" indent="-457200">
              <a:buFont typeface="Arial" panose="020B0604020202020204" pitchFamily="34" charset="0"/>
              <a:buChar char="•"/>
            </a:pPr>
            <a:endParaRPr lang="en-GB" dirty="0"/>
          </a:p>
        </p:txBody>
      </p:sp>
      <p:pic>
        <p:nvPicPr>
          <p:cNvPr id="14339" name="Picture 3" descr="D:\Resized 10_Pieces_MV_160517_02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1917" y="3290963"/>
            <a:ext cx="4839645" cy="272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1827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US" sz="4000" dirty="0" smtClean="0"/>
              <a:t>Orff</a:t>
            </a:r>
            <a:r>
              <a:rPr lang="en-GB" sz="4000" dirty="0" smtClean="0"/>
              <a:t> </a:t>
            </a:r>
            <a:r>
              <a:rPr lang="en-GB" sz="4000" dirty="0"/>
              <a:t>– Lesson </a:t>
            </a:r>
            <a:r>
              <a:rPr lang="en-GB" sz="4000" dirty="0" smtClean="0"/>
              <a:t>5</a:t>
            </a:r>
          </a:p>
          <a:p>
            <a:pPr algn="ctr"/>
            <a:r>
              <a:rPr lang="en-GB" dirty="0" smtClean="0"/>
              <a:t>Words and melody</a:t>
            </a:r>
            <a:endParaRPr lang="en-GB" dirty="0"/>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35585426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LESSON 5</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25</a:t>
            </a:fld>
            <a:endParaRPr lang="en-US" dirty="0"/>
          </a:p>
        </p:txBody>
      </p:sp>
      <p:sp>
        <p:nvSpPr>
          <p:cNvPr id="5" name="Title 4"/>
          <p:cNvSpPr>
            <a:spLocks noGrp="1"/>
          </p:cNvSpPr>
          <p:nvPr>
            <p:ph type="title"/>
          </p:nvPr>
        </p:nvSpPr>
        <p:spPr/>
        <p:txBody>
          <a:bodyPr/>
          <a:lstStyle/>
          <a:p>
            <a:r>
              <a:rPr lang="en-GB" dirty="0" smtClean="0"/>
              <a:t>Make a melody using your sentences</a:t>
            </a:r>
            <a:endParaRPr lang="en-GB" dirty="0"/>
          </a:p>
        </p:txBody>
      </p:sp>
      <p:sp>
        <p:nvSpPr>
          <p:cNvPr id="6" name="Content Placeholder 5"/>
          <p:cNvSpPr>
            <a:spLocks noGrp="1"/>
          </p:cNvSpPr>
          <p:nvPr>
            <p:ph idx="1"/>
          </p:nvPr>
        </p:nvSpPr>
        <p:spPr/>
        <p:txBody>
          <a:bodyPr>
            <a:normAutofit/>
          </a:bodyPr>
          <a:lstStyle/>
          <a:p>
            <a:pPr marL="457200" indent="-457200">
              <a:buFont typeface="Arial" panose="020B0604020202020204" pitchFamily="34" charset="0"/>
              <a:buChar char="•"/>
            </a:pPr>
            <a:r>
              <a:rPr lang="en-GB" b="0" dirty="0" smtClean="0"/>
              <a:t>Remember your good luck/back luck sheets? </a:t>
            </a:r>
          </a:p>
          <a:p>
            <a:pPr marL="457200" indent="-457200">
              <a:buFont typeface="Arial" panose="020B0604020202020204" pitchFamily="34" charset="0"/>
              <a:buChar char="•"/>
            </a:pPr>
            <a:r>
              <a:rPr lang="en-GB" b="0" dirty="0" smtClean="0"/>
              <a:t>Use these as inspiration for lyrics</a:t>
            </a:r>
          </a:p>
          <a:p>
            <a:endParaRPr lang="en-GB" b="0" dirty="0" smtClean="0"/>
          </a:p>
        </p:txBody>
      </p:sp>
      <p:graphicFrame>
        <p:nvGraphicFramePr>
          <p:cNvPr id="9" name="Table 8"/>
          <p:cNvGraphicFramePr>
            <a:graphicFrameLocks noGrp="1"/>
          </p:cNvGraphicFramePr>
          <p:nvPr>
            <p:extLst>
              <p:ext uri="{D42A27DB-BD31-4B8C-83A1-F6EECF244321}">
                <p14:modId xmlns:p14="http://schemas.microsoft.com/office/powerpoint/2010/main" val="2980296884"/>
              </p:ext>
            </p:extLst>
          </p:nvPr>
        </p:nvGraphicFramePr>
        <p:xfrm>
          <a:off x="1077275" y="2075021"/>
          <a:ext cx="3378838" cy="4051142"/>
        </p:xfrm>
        <a:graphic>
          <a:graphicData uri="http://schemas.openxmlformats.org/drawingml/2006/table">
            <a:tbl>
              <a:tblPr firstRow="1" firstCol="1" bandRow="1">
                <a:tableStyleId>{5C22544A-7EE6-4342-B048-85BDC9FD1C3A}</a:tableStyleId>
              </a:tblPr>
              <a:tblGrid>
                <a:gridCol w="1738260"/>
                <a:gridCol w="1640578"/>
              </a:tblGrid>
              <a:tr h="450126">
                <a:tc>
                  <a:txBody>
                    <a:bodyPr/>
                    <a:lstStyle/>
                    <a:p>
                      <a:pPr algn="ctr">
                        <a:spcAft>
                          <a:spcPts val="0"/>
                        </a:spcAft>
                      </a:pPr>
                      <a:r>
                        <a:rPr lang="en-GB" sz="1200" dirty="0">
                          <a:effectLst/>
                        </a:rPr>
                        <a:t>GOOD LUCK</a:t>
                      </a:r>
                      <a:endParaRPr lang="en-GB" sz="1200" dirty="0">
                        <a:effectLst/>
                        <a:latin typeface="Calibri"/>
                        <a:ea typeface="Calibri"/>
                        <a:cs typeface="Arial"/>
                      </a:endParaRPr>
                    </a:p>
                  </a:txBody>
                  <a:tcPr marL="68580" marR="68580" marT="0" marB="0"/>
                </a:tc>
                <a:tc>
                  <a:txBody>
                    <a:bodyPr/>
                    <a:lstStyle/>
                    <a:p>
                      <a:pPr algn="ctr">
                        <a:spcAft>
                          <a:spcPts val="0"/>
                        </a:spcAft>
                      </a:pPr>
                      <a:r>
                        <a:rPr lang="en-GB" sz="1200" dirty="0">
                          <a:effectLst/>
                        </a:rPr>
                        <a:t>BAD LUCK</a:t>
                      </a:r>
                      <a:endParaRPr lang="en-GB" sz="1200" dirty="0">
                        <a:effectLst/>
                        <a:latin typeface="Calibri"/>
                        <a:ea typeface="Calibri"/>
                        <a:cs typeface="Arial"/>
                      </a:endParaRPr>
                    </a:p>
                  </a:txBody>
                  <a:tcPr marL="68580" marR="68580" marT="0" marB="0"/>
                </a:tc>
              </a:tr>
              <a:tr h="3601016">
                <a:tc>
                  <a:txBody>
                    <a:bodyPr/>
                    <a:lstStyle/>
                    <a:p>
                      <a:pPr algn="ctr">
                        <a:spcAft>
                          <a:spcPts val="0"/>
                        </a:spcAft>
                      </a:pPr>
                      <a:r>
                        <a:rPr lang="en-GB" sz="1200" dirty="0">
                          <a:effectLst/>
                        </a:rPr>
                        <a:t> </a:t>
                      </a:r>
                    </a:p>
                    <a:p>
                      <a:pPr algn="ctr">
                        <a:spcAft>
                          <a:spcPts val="0"/>
                        </a:spcAft>
                      </a:pPr>
                      <a:r>
                        <a:rPr lang="en-GB" sz="1200" dirty="0">
                          <a:effectLst/>
                        </a:rPr>
                        <a:t> </a:t>
                      </a:r>
                    </a:p>
                    <a:p>
                      <a:pPr algn="ctr">
                        <a:spcAft>
                          <a:spcPts val="0"/>
                        </a:spcAft>
                      </a:pPr>
                      <a:r>
                        <a:rPr lang="en-GB" sz="1200" dirty="0">
                          <a:effectLst/>
                        </a:rPr>
                        <a:t> </a:t>
                      </a:r>
                    </a:p>
                    <a:p>
                      <a:pPr algn="ctr">
                        <a:spcAft>
                          <a:spcPts val="0"/>
                        </a:spcAft>
                      </a:pPr>
                      <a:r>
                        <a:rPr lang="en-GB" sz="1200" dirty="0">
                          <a:effectLst/>
                        </a:rPr>
                        <a:t> </a:t>
                      </a:r>
                    </a:p>
                    <a:p>
                      <a:pPr algn="ctr">
                        <a:spcAft>
                          <a:spcPts val="0"/>
                        </a:spcAft>
                      </a:pPr>
                      <a:r>
                        <a:rPr lang="en-GB" sz="1200" dirty="0">
                          <a:effectLst/>
                        </a:rPr>
                        <a:t> </a:t>
                      </a:r>
                    </a:p>
                    <a:p>
                      <a:pPr algn="ctr">
                        <a:spcAft>
                          <a:spcPts val="0"/>
                        </a:spcAft>
                      </a:pPr>
                      <a:r>
                        <a:rPr lang="en-GB" sz="1200" dirty="0">
                          <a:effectLst/>
                        </a:rPr>
                        <a:t> </a:t>
                      </a:r>
                    </a:p>
                    <a:p>
                      <a:pPr>
                        <a:spcAft>
                          <a:spcPts val="0"/>
                        </a:spcAft>
                      </a:pPr>
                      <a:r>
                        <a:rPr lang="en-GB" sz="1200" dirty="0">
                          <a:effectLst/>
                        </a:rPr>
                        <a:t> </a:t>
                      </a:r>
                    </a:p>
                    <a:p>
                      <a:pPr algn="ctr">
                        <a:spcAft>
                          <a:spcPts val="0"/>
                        </a:spcAft>
                      </a:pPr>
                      <a:r>
                        <a:rPr lang="en-GB" sz="1200" dirty="0">
                          <a:effectLst/>
                        </a:rPr>
                        <a:t> </a:t>
                      </a:r>
                      <a:endParaRPr lang="en-GB" sz="1200" dirty="0">
                        <a:effectLst/>
                        <a:latin typeface="Calibri"/>
                        <a:ea typeface="Calibri"/>
                        <a:cs typeface="Arial"/>
                      </a:endParaRPr>
                    </a:p>
                  </a:txBody>
                  <a:tcPr marL="68580" marR="68580" marT="0" marB="0">
                    <a:solidFill>
                      <a:srgbClr val="D0D8E8"/>
                    </a:solidFill>
                  </a:tcPr>
                </a:tc>
                <a:tc>
                  <a:txBody>
                    <a:bodyPr/>
                    <a:lstStyle/>
                    <a:p>
                      <a:pPr algn="ctr">
                        <a:spcAft>
                          <a:spcPts val="0"/>
                        </a:spcAft>
                      </a:pPr>
                      <a:r>
                        <a:rPr lang="en-GB" sz="1200" dirty="0">
                          <a:effectLst/>
                        </a:rPr>
                        <a:t> </a:t>
                      </a:r>
                      <a:endParaRPr lang="en-GB" sz="1200" dirty="0">
                        <a:effectLst/>
                        <a:latin typeface="Calibri"/>
                        <a:ea typeface="Calibri"/>
                        <a:cs typeface="Arial"/>
                      </a:endParaRPr>
                    </a:p>
                  </a:txBody>
                  <a:tcPr marL="68580" marR="68580" marT="0" marB="0"/>
                </a:tc>
              </a:tr>
            </a:tbl>
          </a:graphicData>
        </a:graphic>
      </p:graphicFrame>
    </p:spTree>
    <p:extLst>
      <p:ext uri="{BB962C8B-B14F-4D97-AF65-F5344CB8AC3E}">
        <p14:creationId xmlns:p14="http://schemas.microsoft.com/office/powerpoint/2010/main" val="37524825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LESSON 5</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26</a:t>
            </a:fld>
            <a:endParaRPr lang="en-US" dirty="0"/>
          </a:p>
        </p:txBody>
      </p:sp>
      <p:sp>
        <p:nvSpPr>
          <p:cNvPr id="5" name="Title 4"/>
          <p:cNvSpPr>
            <a:spLocks noGrp="1"/>
          </p:cNvSpPr>
          <p:nvPr>
            <p:ph type="title"/>
          </p:nvPr>
        </p:nvSpPr>
        <p:spPr/>
        <p:txBody>
          <a:bodyPr/>
          <a:lstStyle/>
          <a:p>
            <a:r>
              <a:rPr lang="en-GB" dirty="0" smtClean="0"/>
              <a:t>Make eight lyric lines from your ideas</a:t>
            </a:r>
            <a:endParaRPr lang="en-GB" dirty="0"/>
          </a:p>
        </p:txBody>
      </p:sp>
      <p:sp>
        <p:nvSpPr>
          <p:cNvPr id="6" name="Content Placeholder 5"/>
          <p:cNvSpPr>
            <a:spLocks noGrp="1"/>
          </p:cNvSpPr>
          <p:nvPr>
            <p:ph idx="1"/>
          </p:nvPr>
        </p:nvSpPr>
        <p:spPr>
          <a:xfrm>
            <a:off x="4577924" y="2056572"/>
            <a:ext cx="3875196" cy="4069592"/>
          </a:xfrm>
        </p:spPr>
        <p:txBody>
          <a:bodyPr>
            <a:normAutofit fontScale="77500" lnSpcReduction="20000"/>
          </a:bodyPr>
          <a:lstStyle/>
          <a:p>
            <a:pPr lvl="0"/>
            <a:r>
              <a:rPr lang="en-US" dirty="0" smtClean="0"/>
              <a:t>TIPS: </a:t>
            </a:r>
          </a:p>
          <a:p>
            <a:pPr marL="457200" lvl="0" indent="-457200">
              <a:buFont typeface="Arial" panose="020B0604020202020204" pitchFamily="34" charset="0"/>
              <a:buChar char="•"/>
            </a:pPr>
            <a:r>
              <a:rPr lang="en-US" b="0" dirty="0" smtClean="0"/>
              <a:t>Short </a:t>
            </a:r>
            <a:r>
              <a:rPr lang="en-US" b="0" dirty="0"/>
              <a:t>lines and words work best (avoid unnecessary words and words with multiple syllables)</a:t>
            </a:r>
            <a:endParaRPr lang="en-GB" b="0" dirty="0"/>
          </a:p>
          <a:p>
            <a:pPr marL="457200" lvl="0" indent="-457200">
              <a:buFont typeface="Arial" panose="020B0604020202020204" pitchFamily="34" charset="0"/>
              <a:buChar char="•"/>
            </a:pPr>
            <a:r>
              <a:rPr lang="en-US" b="0" dirty="0"/>
              <a:t>Lyrics don’t have to rhyme but if you start a rhyming scheme, you should continue it throughout </a:t>
            </a:r>
            <a:endParaRPr lang="en-GB" b="0" dirty="0"/>
          </a:p>
          <a:p>
            <a:pPr marL="457200" lvl="0" indent="-457200">
              <a:buFont typeface="Arial" panose="020B0604020202020204" pitchFamily="34" charset="0"/>
              <a:buChar char="•"/>
            </a:pPr>
            <a:r>
              <a:rPr lang="en-US" b="0" dirty="0"/>
              <a:t>Go for an even number of ‘good’ and ‘bad’ luck lines (i.e. four of each)</a:t>
            </a:r>
            <a:endParaRPr lang="en-GB" b="0" dirty="0"/>
          </a:p>
          <a:p>
            <a:endParaRPr lang="en-GB" b="0" dirty="0" smtClean="0"/>
          </a:p>
        </p:txBody>
      </p:sp>
      <p:pic>
        <p:nvPicPr>
          <p:cNvPr id="8" name="Picture Placeholder 7"/>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4388" r="22443"/>
          <a:stretch/>
        </p:blipFill>
        <p:spPr>
          <a:xfrm>
            <a:off x="1044602" y="2036907"/>
            <a:ext cx="3437170" cy="3636305"/>
          </a:xfrm>
        </p:spPr>
      </p:pic>
    </p:spTree>
    <p:extLst>
      <p:ext uri="{BB962C8B-B14F-4D97-AF65-F5344CB8AC3E}">
        <p14:creationId xmlns:p14="http://schemas.microsoft.com/office/powerpoint/2010/main" val="10293100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LESSON 5</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27</a:t>
            </a:fld>
            <a:endParaRPr lang="en-US" dirty="0"/>
          </a:p>
        </p:txBody>
      </p:sp>
      <p:sp>
        <p:nvSpPr>
          <p:cNvPr id="5" name="Title 4"/>
          <p:cNvSpPr>
            <a:spLocks noGrp="1"/>
          </p:cNvSpPr>
          <p:nvPr>
            <p:ph type="title"/>
          </p:nvPr>
        </p:nvSpPr>
        <p:spPr/>
        <p:txBody>
          <a:bodyPr/>
          <a:lstStyle/>
          <a:p>
            <a:pPr algn="ctr"/>
            <a:r>
              <a:rPr lang="en-GB" dirty="0" smtClean="0"/>
              <a:t>Adding pulse and pitch</a:t>
            </a:r>
            <a:endParaRPr lang="en-GB" dirty="0"/>
          </a:p>
        </p:txBody>
      </p:sp>
      <p:sp>
        <p:nvSpPr>
          <p:cNvPr id="6" name="Content Placeholder 5"/>
          <p:cNvSpPr>
            <a:spLocks noGrp="1"/>
          </p:cNvSpPr>
          <p:nvPr>
            <p:ph idx="1"/>
          </p:nvPr>
        </p:nvSpPr>
        <p:spPr>
          <a:xfrm>
            <a:off x="1160206" y="2056572"/>
            <a:ext cx="6896978" cy="4069592"/>
          </a:xfrm>
        </p:spPr>
        <p:txBody>
          <a:bodyPr>
            <a:normAutofit/>
          </a:bodyPr>
          <a:lstStyle/>
          <a:p>
            <a:pPr marL="457200" indent="-457200">
              <a:buFont typeface="Arial" panose="020B0604020202020204" pitchFamily="34" charset="0"/>
              <a:buChar char="•"/>
            </a:pPr>
            <a:r>
              <a:rPr lang="en-GB" b="0" dirty="0" smtClean="0"/>
              <a:t>Speak your lyrics over the D &amp; A pulse</a:t>
            </a:r>
          </a:p>
          <a:p>
            <a:pPr marL="457200" indent="-457200">
              <a:buFont typeface="Arial" panose="020B0604020202020204" pitchFamily="34" charset="0"/>
              <a:buChar char="•"/>
            </a:pPr>
            <a:r>
              <a:rPr lang="en-GB" b="0" dirty="0" smtClean="0"/>
              <a:t>Keep an eye out for where you stress syllables </a:t>
            </a:r>
          </a:p>
          <a:p>
            <a:pPr marL="457200" indent="-457200">
              <a:buFont typeface="Arial" panose="020B0604020202020204" pitchFamily="34" charset="0"/>
              <a:buChar char="•"/>
            </a:pPr>
            <a:r>
              <a:rPr lang="en-GB" b="0" dirty="0" smtClean="0"/>
              <a:t>Using Orff’s only pitches – E, F, G - on instruments or using your voice – make a melody using just three or four pitches</a:t>
            </a:r>
          </a:p>
          <a:p>
            <a:pPr marL="457200" indent="-457200">
              <a:buFont typeface="Arial" panose="020B0604020202020204" pitchFamily="34" charset="0"/>
              <a:buChar char="•"/>
            </a:pPr>
            <a:r>
              <a:rPr lang="en-GB" b="0" dirty="0" smtClean="0"/>
              <a:t>Practise singing them</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3901" y="5502434"/>
            <a:ext cx="3076102" cy="784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33546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LESSON 5</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28</a:t>
            </a:fld>
            <a:endParaRPr lang="en-US" dirty="0"/>
          </a:p>
        </p:txBody>
      </p:sp>
      <p:sp>
        <p:nvSpPr>
          <p:cNvPr id="5" name="Title 4"/>
          <p:cNvSpPr>
            <a:spLocks noGrp="1"/>
          </p:cNvSpPr>
          <p:nvPr>
            <p:ph type="title"/>
          </p:nvPr>
        </p:nvSpPr>
        <p:spPr/>
        <p:txBody>
          <a:bodyPr/>
          <a:lstStyle/>
          <a:p>
            <a:pPr algn="ctr"/>
            <a:r>
              <a:rPr lang="en-GB" dirty="0" smtClean="0"/>
              <a:t>List all the lyrics used </a:t>
            </a:r>
            <a:endParaRPr lang="en-GB"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450072051"/>
              </p:ext>
            </p:extLst>
          </p:nvPr>
        </p:nvGraphicFramePr>
        <p:xfrm>
          <a:off x="1393231" y="2115677"/>
          <a:ext cx="6198268" cy="4004859"/>
        </p:xfrm>
        <a:graphic>
          <a:graphicData uri="http://schemas.openxmlformats.org/drawingml/2006/table">
            <a:tbl>
              <a:tblPr firstRow="1" bandRow="1">
                <a:tableStyleId>{5C22544A-7EE6-4342-B048-85BDC9FD1C3A}</a:tableStyleId>
              </a:tblPr>
              <a:tblGrid>
                <a:gridCol w="3099134"/>
                <a:gridCol w="3099134"/>
              </a:tblGrid>
              <a:tr h="790583">
                <a:tc>
                  <a:txBody>
                    <a:bodyPr/>
                    <a:lstStyle/>
                    <a:p>
                      <a:pPr algn="ctr"/>
                      <a:r>
                        <a:rPr lang="en-GB" dirty="0" smtClean="0"/>
                        <a:t>Good</a:t>
                      </a:r>
                      <a:r>
                        <a:rPr lang="en-GB" baseline="0" dirty="0" smtClean="0"/>
                        <a:t> luck</a:t>
                      </a:r>
                      <a:endParaRPr lang="en-GB" dirty="0"/>
                    </a:p>
                  </a:txBody>
                  <a:tcPr/>
                </a:tc>
                <a:tc>
                  <a:txBody>
                    <a:bodyPr/>
                    <a:lstStyle/>
                    <a:p>
                      <a:pPr algn="ctr"/>
                      <a:r>
                        <a:rPr lang="en-GB" dirty="0" smtClean="0"/>
                        <a:t>Bad</a:t>
                      </a:r>
                      <a:r>
                        <a:rPr lang="en-GB" baseline="0" dirty="0" smtClean="0"/>
                        <a:t> luck</a:t>
                      </a:r>
                      <a:endParaRPr lang="en-GB" dirty="0"/>
                    </a:p>
                  </a:txBody>
                  <a:tcPr/>
                </a:tc>
              </a:tr>
              <a:tr h="842527">
                <a:tc>
                  <a:txBody>
                    <a:bodyPr/>
                    <a:lstStyle/>
                    <a:p>
                      <a:endParaRPr lang="en-GB"/>
                    </a:p>
                  </a:txBody>
                  <a:tcPr/>
                </a:tc>
                <a:tc>
                  <a:txBody>
                    <a:bodyPr/>
                    <a:lstStyle/>
                    <a:p>
                      <a:endParaRPr lang="en-GB"/>
                    </a:p>
                  </a:txBody>
                  <a:tcPr/>
                </a:tc>
              </a:tr>
              <a:tr h="790583">
                <a:tc>
                  <a:txBody>
                    <a:bodyPr/>
                    <a:lstStyle/>
                    <a:p>
                      <a:endParaRPr lang="en-GB"/>
                    </a:p>
                  </a:txBody>
                  <a:tcPr/>
                </a:tc>
                <a:tc>
                  <a:txBody>
                    <a:bodyPr/>
                    <a:lstStyle/>
                    <a:p>
                      <a:endParaRPr lang="en-GB"/>
                    </a:p>
                  </a:txBody>
                  <a:tcPr/>
                </a:tc>
              </a:tr>
              <a:tr h="790583">
                <a:tc>
                  <a:txBody>
                    <a:bodyPr/>
                    <a:lstStyle/>
                    <a:p>
                      <a:endParaRPr lang="en-GB" dirty="0"/>
                    </a:p>
                  </a:txBody>
                  <a:tcPr/>
                </a:tc>
                <a:tc>
                  <a:txBody>
                    <a:bodyPr/>
                    <a:lstStyle/>
                    <a:p>
                      <a:endParaRPr lang="en-GB" dirty="0"/>
                    </a:p>
                  </a:txBody>
                  <a:tcPr/>
                </a:tc>
              </a:tr>
              <a:tr h="790583">
                <a:tc>
                  <a:txBody>
                    <a:bodyPr/>
                    <a:lstStyle/>
                    <a:p>
                      <a:endParaRPr lang="en-GB"/>
                    </a:p>
                  </a:txBody>
                  <a:tcPr/>
                </a:tc>
                <a:tc>
                  <a:txBody>
                    <a:bodyPr/>
                    <a:lstStyle/>
                    <a:p>
                      <a:endParaRPr lang="en-GB" dirty="0"/>
                    </a:p>
                  </a:txBody>
                  <a:tcPr/>
                </a:tc>
              </a:tr>
            </a:tbl>
          </a:graphicData>
        </a:graphic>
      </p:graphicFrame>
    </p:spTree>
    <p:extLst>
      <p:ext uri="{BB962C8B-B14F-4D97-AF65-F5344CB8AC3E}">
        <p14:creationId xmlns:p14="http://schemas.microsoft.com/office/powerpoint/2010/main" val="30317811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LESSON 5</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29</a:t>
            </a:fld>
            <a:endParaRPr lang="en-US" dirty="0"/>
          </a:p>
        </p:txBody>
      </p:sp>
      <p:sp>
        <p:nvSpPr>
          <p:cNvPr id="5" name="Title 4"/>
          <p:cNvSpPr>
            <a:spLocks noGrp="1"/>
          </p:cNvSpPr>
          <p:nvPr>
            <p:ph type="title"/>
          </p:nvPr>
        </p:nvSpPr>
        <p:spPr/>
        <p:txBody>
          <a:bodyPr>
            <a:normAutofit fontScale="90000"/>
          </a:bodyPr>
          <a:lstStyle/>
          <a:p>
            <a:pPr algn="ctr"/>
            <a:r>
              <a:rPr lang="en-GB" dirty="0" smtClean="0"/>
              <a:t>Decide your final lyrics for your whole class piece and put them in order</a:t>
            </a:r>
            <a:endParaRPr lang="en-GB" dirty="0"/>
          </a:p>
        </p:txBody>
      </p:sp>
      <p:sp>
        <p:nvSpPr>
          <p:cNvPr id="6" name="Content Placeholder 5"/>
          <p:cNvSpPr>
            <a:spLocks noGrp="1"/>
          </p:cNvSpPr>
          <p:nvPr>
            <p:ph idx="1"/>
          </p:nvPr>
        </p:nvSpPr>
        <p:spPr>
          <a:xfrm>
            <a:off x="1160206" y="1971276"/>
            <a:ext cx="6896978" cy="4069592"/>
          </a:xfrm>
        </p:spPr>
        <p:txBody>
          <a:bodyPr>
            <a:noAutofit/>
          </a:bodyPr>
          <a:lstStyle/>
          <a:p>
            <a:r>
              <a:rPr lang="en-GB" sz="1600" dirty="0" smtClean="0"/>
              <a:t>1)</a:t>
            </a:r>
          </a:p>
          <a:p>
            <a:endParaRPr lang="en-GB" sz="1600" dirty="0"/>
          </a:p>
          <a:p>
            <a:r>
              <a:rPr lang="en-GB" sz="1600" dirty="0" smtClean="0"/>
              <a:t>2)</a:t>
            </a:r>
          </a:p>
          <a:p>
            <a:endParaRPr lang="en-GB" sz="1600" dirty="0"/>
          </a:p>
          <a:p>
            <a:r>
              <a:rPr lang="en-GB" sz="1600" dirty="0" smtClean="0"/>
              <a:t>3)</a:t>
            </a:r>
          </a:p>
          <a:p>
            <a:endParaRPr lang="en-GB" sz="1600" dirty="0"/>
          </a:p>
          <a:p>
            <a:r>
              <a:rPr lang="en-GB" sz="1600" dirty="0" smtClean="0"/>
              <a:t>4)</a:t>
            </a:r>
          </a:p>
          <a:p>
            <a:endParaRPr lang="en-GB" sz="1600" dirty="0"/>
          </a:p>
          <a:p>
            <a:r>
              <a:rPr lang="en-GB" sz="1600" dirty="0" smtClean="0"/>
              <a:t>5)</a:t>
            </a:r>
          </a:p>
          <a:p>
            <a:endParaRPr lang="en-GB" sz="1600" dirty="0"/>
          </a:p>
          <a:p>
            <a:r>
              <a:rPr lang="en-GB" sz="1600" dirty="0" smtClean="0"/>
              <a:t>6)</a:t>
            </a:r>
          </a:p>
          <a:p>
            <a:endParaRPr lang="en-GB" sz="1600" dirty="0"/>
          </a:p>
          <a:p>
            <a:r>
              <a:rPr lang="en-GB" sz="1600" dirty="0" smtClean="0"/>
              <a:t>7)</a:t>
            </a:r>
          </a:p>
          <a:p>
            <a:endParaRPr lang="en-GB" sz="1600" dirty="0"/>
          </a:p>
          <a:p>
            <a:r>
              <a:rPr lang="en-GB" sz="1600" dirty="0" smtClean="0"/>
              <a:t>8)</a:t>
            </a:r>
            <a:endParaRPr lang="en-GB" sz="1600" dirty="0"/>
          </a:p>
        </p:txBody>
      </p:sp>
      <p:sp>
        <p:nvSpPr>
          <p:cNvPr id="7" name="TextBox 6"/>
          <p:cNvSpPr txBox="1"/>
          <p:nvPr/>
        </p:nvSpPr>
        <p:spPr>
          <a:xfrm>
            <a:off x="7137868" y="1764799"/>
            <a:ext cx="1838632" cy="923330"/>
          </a:xfrm>
          <a:prstGeom prst="rect">
            <a:avLst/>
          </a:prstGeom>
          <a:solidFill>
            <a:srgbClr val="D0D8E8"/>
          </a:solidFill>
        </p:spPr>
        <p:txBody>
          <a:bodyPr wrap="square" rtlCol="0">
            <a:spAutoFit/>
          </a:bodyPr>
          <a:lstStyle/>
          <a:p>
            <a:r>
              <a:rPr lang="en-GB" dirty="0" smtClean="0"/>
              <a:t>Practise singing your piece with the ‘um-pa’ pulse</a:t>
            </a:r>
            <a:endParaRPr lang="en-GB" dirty="0"/>
          </a:p>
        </p:txBody>
      </p:sp>
    </p:spTree>
    <p:extLst>
      <p:ext uri="{BB962C8B-B14F-4D97-AF65-F5344CB8AC3E}">
        <p14:creationId xmlns:p14="http://schemas.microsoft.com/office/powerpoint/2010/main" val="40660493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Curriculum checklist</a:t>
            </a:r>
          </a:p>
        </p:txBody>
      </p:sp>
      <p:sp>
        <p:nvSpPr>
          <p:cNvPr id="3" name="Text Placeholder 2"/>
          <p:cNvSpPr>
            <a:spLocks noGrp="1"/>
          </p:cNvSpPr>
          <p:nvPr>
            <p:ph type="body" idx="1"/>
          </p:nvPr>
        </p:nvSpPr>
        <p:spPr/>
        <p:txBody>
          <a:bodyPr>
            <a:normAutofit/>
          </a:bodyPr>
          <a:lstStyle/>
          <a:p>
            <a:pPr lvl="0"/>
            <a:r>
              <a:rPr lang="en-GB" sz="2000" b="0" dirty="0" smtClean="0"/>
              <a:t>Learners will: </a:t>
            </a:r>
          </a:p>
          <a:p>
            <a:pPr marL="342900" lvl="0" indent="-342900">
              <a:buFont typeface="Wingdings" charset="2"/>
              <a:buChar char="§"/>
            </a:pPr>
            <a:r>
              <a:rPr lang="en-GB" sz="2000" b="0" dirty="0" smtClean="0"/>
              <a:t>play </a:t>
            </a:r>
            <a:r>
              <a:rPr lang="en-GB" sz="2000" b="0" dirty="0"/>
              <a:t>and perform in solo and ensemble contexts, using their voices and playing musical instruments musically, fluently and with accuracy and expression</a:t>
            </a:r>
          </a:p>
          <a:p>
            <a:pPr marL="342900" lvl="0" indent="-342900">
              <a:buFont typeface="Wingdings" charset="2"/>
              <a:buChar char="§"/>
            </a:pPr>
            <a:r>
              <a:rPr lang="en-GB" sz="2000" b="0" dirty="0" smtClean="0"/>
              <a:t>improvise </a:t>
            </a:r>
            <a:r>
              <a:rPr lang="en-GB" sz="2000" b="0" dirty="0"/>
              <a:t>and compose; and extend and develop musical ideas </a:t>
            </a:r>
          </a:p>
          <a:p>
            <a:pPr marL="342900" lvl="0" indent="-342900">
              <a:buFont typeface="Wingdings" charset="2"/>
              <a:buChar char="§"/>
            </a:pPr>
            <a:r>
              <a:rPr lang="en-GB" sz="2000" b="0" dirty="0" smtClean="0"/>
              <a:t>use </a:t>
            </a:r>
            <a:r>
              <a:rPr lang="en-GB" sz="2000" b="0" dirty="0"/>
              <a:t>staff and other relevant notations appropriately and accurately</a:t>
            </a:r>
          </a:p>
          <a:p>
            <a:pPr marL="342900" lvl="0" indent="-342900">
              <a:buFont typeface="Wingdings" charset="2"/>
              <a:buChar char="§"/>
            </a:pPr>
            <a:r>
              <a:rPr lang="en-GB" sz="2000" b="0" dirty="0" smtClean="0"/>
              <a:t>identify </a:t>
            </a:r>
            <a:r>
              <a:rPr lang="en-GB" sz="2000" b="0" dirty="0"/>
              <a:t>and use the interrelated dimensions of music including use of tonalities, different types of scales</a:t>
            </a:r>
          </a:p>
          <a:p>
            <a:pPr marL="342900" indent="-342900">
              <a:buFont typeface="Wingdings" charset="2"/>
              <a:buChar char="§"/>
            </a:pPr>
            <a:endParaRPr lang="en-US" sz="2000" b="0" dirty="0"/>
          </a:p>
          <a:p>
            <a:endParaRPr lang="en-US" sz="2000" dirty="0"/>
          </a:p>
        </p:txBody>
      </p:sp>
      <p:sp>
        <p:nvSpPr>
          <p:cNvPr id="4" name="Footer Placeholder 3"/>
          <p:cNvSpPr>
            <a:spLocks noGrp="1"/>
          </p:cNvSpPr>
          <p:nvPr>
            <p:ph type="ftr" sz="quarter" idx="11"/>
          </p:nvPr>
        </p:nvSpPr>
        <p:spPr/>
        <p:txBody>
          <a:bodyPr/>
          <a:lstStyle/>
          <a:p>
            <a:r>
              <a:rPr lang="en-US" dirty="0"/>
              <a:t>Copyright : Words - Rachel Leach, Design - BBC</a:t>
            </a:r>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3</a:t>
            </a:fld>
            <a:endParaRPr lang="en-US" dirty="0"/>
          </a:p>
        </p:txBody>
      </p:sp>
      <p:sp>
        <p:nvSpPr>
          <p:cNvPr id="6" name="Date Placeholder 5"/>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6952215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US" sz="4000" dirty="0" smtClean="0"/>
              <a:t>Orff</a:t>
            </a:r>
            <a:r>
              <a:rPr lang="en-GB" sz="4000" dirty="0" smtClean="0"/>
              <a:t> </a:t>
            </a:r>
            <a:r>
              <a:rPr lang="en-GB" sz="4000" dirty="0"/>
              <a:t>– Lesson 6</a:t>
            </a:r>
            <a:endParaRPr lang="en-GB" sz="4000" dirty="0" smtClean="0"/>
          </a:p>
          <a:p>
            <a:pPr algn="ctr"/>
            <a:r>
              <a:rPr lang="en-US" dirty="0" smtClean="0"/>
              <a:t>Put it all together</a:t>
            </a:r>
            <a:endParaRPr lang="en-GB" dirty="0"/>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12638598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6</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31</a:t>
            </a:fld>
            <a:endParaRPr lang="en-US" dirty="0"/>
          </a:p>
        </p:txBody>
      </p:sp>
      <p:sp>
        <p:nvSpPr>
          <p:cNvPr id="5" name="Title 4"/>
          <p:cNvSpPr>
            <a:spLocks noGrp="1"/>
          </p:cNvSpPr>
          <p:nvPr>
            <p:ph type="title"/>
          </p:nvPr>
        </p:nvSpPr>
        <p:spPr>
          <a:xfrm>
            <a:off x="1074589" y="1167658"/>
            <a:ext cx="7012582" cy="937442"/>
          </a:xfrm>
        </p:spPr>
        <p:txBody>
          <a:bodyPr>
            <a:normAutofit/>
          </a:bodyPr>
          <a:lstStyle/>
          <a:p>
            <a:r>
              <a:rPr lang="en-GB" dirty="0" smtClean="0"/>
              <a:t>Recap all the elements you have created</a:t>
            </a:r>
            <a:endParaRPr lang="en-GB" dirty="0"/>
          </a:p>
        </p:txBody>
      </p:sp>
      <p:sp>
        <p:nvSpPr>
          <p:cNvPr id="6" name="Content Placeholder 5"/>
          <p:cNvSpPr>
            <a:spLocks noGrp="1"/>
          </p:cNvSpPr>
          <p:nvPr>
            <p:ph idx="1"/>
          </p:nvPr>
        </p:nvSpPr>
        <p:spPr>
          <a:xfrm>
            <a:off x="1074589" y="2166060"/>
            <a:ext cx="7012582" cy="3960103"/>
          </a:xfrm>
        </p:spPr>
        <p:txBody>
          <a:bodyPr/>
          <a:lstStyle/>
          <a:p>
            <a:pPr algn="ctr"/>
            <a:r>
              <a:rPr lang="en-GB" b="0" dirty="0"/>
              <a:t>Get in your groups and recap the following: </a:t>
            </a:r>
          </a:p>
          <a:p>
            <a:pPr marL="2114550" lvl="4" indent="-285750">
              <a:buFont typeface="Arial" panose="020B0604020202020204" pitchFamily="34" charset="0"/>
              <a:buChar char="•"/>
            </a:pPr>
            <a:r>
              <a:rPr lang="en-US" dirty="0"/>
              <a:t>The </a:t>
            </a:r>
            <a:r>
              <a:rPr lang="en-GB" dirty="0" smtClean="0"/>
              <a:t>3 gesture introduction</a:t>
            </a:r>
          </a:p>
          <a:p>
            <a:pPr marL="2114550" lvl="4" indent="-285750">
              <a:buFont typeface="Arial" panose="020B0604020202020204" pitchFamily="34" charset="0"/>
              <a:buChar char="•"/>
            </a:pPr>
            <a:r>
              <a:rPr lang="en-US" dirty="0" smtClean="0"/>
              <a:t>The </a:t>
            </a:r>
            <a:r>
              <a:rPr lang="en-US" dirty="0"/>
              <a:t>steady D &amp; A pulse and ostinatos with </a:t>
            </a:r>
            <a:r>
              <a:rPr lang="en-US" dirty="0" smtClean="0"/>
              <a:t>crescendo</a:t>
            </a:r>
            <a:endParaRPr lang="en-GB" dirty="0"/>
          </a:p>
          <a:p>
            <a:pPr marL="2114550" lvl="4" indent="-285750">
              <a:buFont typeface="Arial" panose="020B0604020202020204" pitchFamily="34" charset="0"/>
              <a:buChar char="•"/>
            </a:pPr>
            <a:r>
              <a:rPr lang="en-US" dirty="0" smtClean="0"/>
              <a:t>The </a:t>
            </a:r>
            <a:r>
              <a:rPr lang="en-US" dirty="0"/>
              <a:t>sung melody and words</a:t>
            </a:r>
            <a:endParaRPr lang="en-GB" dirty="0"/>
          </a:p>
          <a:p>
            <a:pPr algn="ctr"/>
            <a:r>
              <a:rPr lang="en-GB" b="0" dirty="0" smtClean="0"/>
              <a:t>Practise these elements in your groups</a:t>
            </a:r>
          </a:p>
        </p:txBody>
      </p:sp>
      <p:pic>
        <p:nvPicPr>
          <p:cNvPr id="9" name="Picture 2" descr="\\bbcrd2024\Education\Learning With The Bbc\Campaigns\Ten Pieces Phase 3\Year 4\Website\Photos and images\Lesson plan pics\Percussion Assembl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6222" y="4271647"/>
            <a:ext cx="3368210" cy="2084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8305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6</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32</a:t>
            </a:fld>
            <a:endParaRPr lang="en-US" dirty="0"/>
          </a:p>
        </p:txBody>
      </p:sp>
      <p:sp>
        <p:nvSpPr>
          <p:cNvPr id="5" name="Title 4"/>
          <p:cNvSpPr>
            <a:spLocks noGrp="1"/>
          </p:cNvSpPr>
          <p:nvPr>
            <p:ph type="title"/>
          </p:nvPr>
        </p:nvSpPr>
        <p:spPr/>
        <p:txBody>
          <a:bodyPr>
            <a:normAutofit fontScale="90000"/>
          </a:bodyPr>
          <a:lstStyle/>
          <a:p>
            <a:pPr algn="ctr"/>
            <a:r>
              <a:rPr lang="en-GB" dirty="0" smtClean="0"/>
              <a:t>Bring everyone together to create </a:t>
            </a:r>
            <a:br>
              <a:rPr lang="en-GB" dirty="0" smtClean="0"/>
            </a:br>
            <a:r>
              <a:rPr lang="en-GB" dirty="0" smtClean="0"/>
              <a:t>a final piece</a:t>
            </a:r>
            <a:endParaRPr lang="en-GB" dirty="0"/>
          </a:p>
        </p:txBody>
      </p:sp>
      <p:sp>
        <p:nvSpPr>
          <p:cNvPr id="6" name="Content Placeholder 5"/>
          <p:cNvSpPr>
            <a:spLocks noGrp="1"/>
          </p:cNvSpPr>
          <p:nvPr>
            <p:ph idx="1"/>
          </p:nvPr>
        </p:nvSpPr>
        <p:spPr/>
        <p:txBody>
          <a:bodyPr/>
          <a:lstStyle/>
          <a:p>
            <a:pPr algn="ctr"/>
            <a:r>
              <a:rPr lang="en-GB" b="0" dirty="0" smtClean="0"/>
              <a:t>Use the same structure as Orff:</a:t>
            </a:r>
          </a:p>
          <a:p>
            <a:pPr algn="ctr"/>
            <a:endParaRPr lang="en-GB" b="0" dirty="0"/>
          </a:p>
          <a:p>
            <a:pPr algn="ctr"/>
            <a:endParaRPr lang="en-GB" b="0" dirty="0"/>
          </a:p>
          <a:p>
            <a:pPr algn="ctr"/>
            <a:r>
              <a:rPr lang="en-GB" b="0" dirty="0" smtClean="0"/>
              <a:t>Decide on your ending. Orff ends by speeding up and crashing on a big D Major chord. </a:t>
            </a:r>
          </a:p>
          <a:p>
            <a:pPr algn="ctr"/>
            <a:r>
              <a:rPr lang="en-GB" dirty="0" smtClean="0"/>
              <a:t>How would you want to end your piece? </a:t>
            </a:r>
          </a:p>
          <a:p>
            <a:pPr algn="ctr"/>
            <a:endParaRPr lang="en-GB" b="0" dirty="0" smtClean="0"/>
          </a:p>
        </p:txBody>
      </p:sp>
      <p:graphicFrame>
        <p:nvGraphicFramePr>
          <p:cNvPr id="7" name="Table 6"/>
          <p:cNvGraphicFramePr>
            <a:graphicFrameLocks noGrp="1"/>
          </p:cNvGraphicFramePr>
          <p:nvPr>
            <p:extLst>
              <p:ext uri="{D42A27DB-BD31-4B8C-83A1-F6EECF244321}">
                <p14:modId xmlns:p14="http://schemas.microsoft.com/office/powerpoint/2010/main" val="3739222207"/>
              </p:ext>
            </p:extLst>
          </p:nvPr>
        </p:nvGraphicFramePr>
        <p:xfrm>
          <a:off x="1789652" y="3074670"/>
          <a:ext cx="5721350" cy="731520"/>
        </p:xfrm>
        <a:graphic>
          <a:graphicData uri="http://schemas.openxmlformats.org/drawingml/2006/table">
            <a:tbl>
              <a:tblPr firstRow="1" firstCol="1" bandRow="1">
                <a:tableStyleId>{5C22544A-7EE6-4342-B048-85BDC9FD1C3A}</a:tableStyleId>
              </a:tblPr>
              <a:tblGrid>
                <a:gridCol w="2860675"/>
                <a:gridCol w="2860675"/>
              </a:tblGrid>
              <a:tr h="0">
                <a:tc>
                  <a:txBody>
                    <a:bodyPr/>
                    <a:lstStyle/>
                    <a:p>
                      <a:pPr algn="ctr">
                        <a:spcAft>
                          <a:spcPts val="0"/>
                        </a:spcAft>
                      </a:pPr>
                      <a:r>
                        <a:rPr lang="en-GB" sz="1200" dirty="0">
                          <a:effectLst/>
                        </a:rPr>
                        <a:t>INTRO</a:t>
                      </a:r>
                      <a:endParaRPr lang="en-GB" sz="1200" dirty="0">
                        <a:effectLst/>
                        <a:latin typeface="Calibri"/>
                        <a:ea typeface="Calibri"/>
                        <a:cs typeface="Arial"/>
                      </a:endParaRPr>
                    </a:p>
                  </a:txBody>
                  <a:tcPr marL="68580" marR="68580" marT="0" marB="0"/>
                </a:tc>
                <a:tc>
                  <a:txBody>
                    <a:bodyPr/>
                    <a:lstStyle/>
                    <a:p>
                      <a:pPr algn="ctr">
                        <a:spcAft>
                          <a:spcPts val="0"/>
                        </a:spcAft>
                      </a:pPr>
                      <a:r>
                        <a:rPr lang="en-GB" sz="1200">
                          <a:effectLst/>
                        </a:rPr>
                        <a:t>Big Crescendo</a:t>
                      </a:r>
                      <a:endParaRPr lang="en-GB" sz="1200">
                        <a:effectLst/>
                        <a:latin typeface="Calibri"/>
                        <a:ea typeface="Calibri"/>
                        <a:cs typeface="Arial"/>
                      </a:endParaRPr>
                    </a:p>
                  </a:txBody>
                  <a:tcPr marL="68580" marR="68580" marT="0" marB="0"/>
                </a:tc>
              </a:tr>
              <a:tr h="0">
                <a:tc>
                  <a:txBody>
                    <a:bodyPr/>
                    <a:lstStyle/>
                    <a:p>
                      <a:pPr algn="just">
                        <a:spcAft>
                          <a:spcPts val="0"/>
                        </a:spcAft>
                      </a:pPr>
                      <a:r>
                        <a:rPr lang="en-GB" sz="1200" b="0" dirty="0">
                          <a:solidFill>
                            <a:schemeClr val="tx1"/>
                          </a:solidFill>
                          <a:effectLst/>
                        </a:rPr>
                        <a:t>3 ‘gestures’</a:t>
                      </a:r>
                    </a:p>
                    <a:p>
                      <a:pPr algn="just">
                        <a:spcAft>
                          <a:spcPts val="0"/>
                        </a:spcAft>
                      </a:pPr>
                      <a:r>
                        <a:rPr lang="en-GB" sz="1200" b="0" dirty="0" err="1">
                          <a:solidFill>
                            <a:schemeClr val="tx1"/>
                          </a:solidFill>
                          <a:effectLst/>
                        </a:rPr>
                        <a:t>Dm</a:t>
                      </a:r>
                      <a:r>
                        <a:rPr lang="en-GB" sz="1200" b="0" dirty="0">
                          <a:solidFill>
                            <a:schemeClr val="tx1"/>
                          </a:solidFill>
                          <a:effectLst/>
                        </a:rPr>
                        <a:t> – </a:t>
                      </a:r>
                      <a:r>
                        <a:rPr lang="en-GB" sz="1200" b="0" dirty="0" err="1">
                          <a:solidFill>
                            <a:schemeClr val="tx1"/>
                          </a:solidFill>
                          <a:effectLst/>
                        </a:rPr>
                        <a:t>Dm</a:t>
                      </a:r>
                      <a:r>
                        <a:rPr lang="en-GB" sz="1200" b="0" dirty="0">
                          <a:solidFill>
                            <a:schemeClr val="tx1"/>
                          </a:solidFill>
                          <a:effectLst/>
                        </a:rPr>
                        <a:t> – A (major/ minor?)</a:t>
                      </a:r>
                      <a:endParaRPr lang="en-GB" sz="1200" b="0" dirty="0">
                        <a:solidFill>
                          <a:schemeClr val="tx1"/>
                        </a:solidFill>
                        <a:effectLst/>
                        <a:latin typeface="Calibri"/>
                        <a:ea typeface="Calibri"/>
                        <a:cs typeface="Arial"/>
                      </a:endParaRPr>
                    </a:p>
                  </a:txBody>
                  <a:tcPr marL="68580" marR="68580" marT="0" marB="0">
                    <a:solidFill>
                      <a:srgbClr val="D0D8E8"/>
                    </a:solidFill>
                  </a:tcPr>
                </a:tc>
                <a:tc>
                  <a:txBody>
                    <a:bodyPr/>
                    <a:lstStyle/>
                    <a:p>
                      <a:pPr algn="just">
                        <a:spcAft>
                          <a:spcPts val="0"/>
                        </a:spcAft>
                      </a:pPr>
                      <a:r>
                        <a:rPr lang="en-GB" sz="1200" dirty="0">
                          <a:effectLst/>
                        </a:rPr>
                        <a:t>Steady pulse on D &amp; A</a:t>
                      </a:r>
                    </a:p>
                    <a:p>
                      <a:pPr algn="just">
                        <a:spcAft>
                          <a:spcPts val="0"/>
                        </a:spcAft>
                      </a:pPr>
                      <a:r>
                        <a:rPr lang="en-GB" sz="1200" dirty="0">
                          <a:effectLst/>
                        </a:rPr>
                        <a:t>Ostinatos (D, B, C)</a:t>
                      </a:r>
                    </a:p>
                    <a:p>
                      <a:pPr algn="just">
                        <a:spcAft>
                          <a:spcPts val="0"/>
                        </a:spcAft>
                      </a:pPr>
                      <a:r>
                        <a:rPr lang="en-GB" sz="1200" dirty="0">
                          <a:effectLst/>
                        </a:rPr>
                        <a:t>Melody, with words (D, E, F, G)</a:t>
                      </a:r>
                      <a:endParaRPr lang="en-GB" sz="1200" dirty="0">
                        <a:effectLst/>
                        <a:latin typeface="Calibri"/>
                        <a:ea typeface="Calibri"/>
                        <a:cs typeface="Arial"/>
                      </a:endParaRPr>
                    </a:p>
                  </a:txBody>
                  <a:tcPr marL="68580" marR="68580" marT="0" marB="0"/>
                </a:tc>
              </a:tr>
            </a:tbl>
          </a:graphicData>
        </a:graphic>
      </p:graphicFrame>
    </p:spTree>
    <p:extLst>
      <p:ext uri="{BB962C8B-B14F-4D97-AF65-F5344CB8AC3E}">
        <p14:creationId xmlns:p14="http://schemas.microsoft.com/office/powerpoint/2010/main" val="10394872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6</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33</a:t>
            </a:fld>
            <a:endParaRPr lang="en-US" dirty="0"/>
          </a:p>
        </p:txBody>
      </p:sp>
      <p:sp>
        <p:nvSpPr>
          <p:cNvPr id="5" name="Title 4"/>
          <p:cNvSpPr>
            <a:spLocks noGrp="1"/>
          </p:cNvSpPr>
          <p:nvPr>
            <p:ph type="title"/>
          </p:nvPr>
        </p:nvSpPr>
        <p:spPr/>
        <p:txBody>
          <a:bodyPr>
            <a:normAutofit/>
          </a:bodyPr>
          <a:lstStyle/>
          <a:p>
            <a:pPr algn="ctr"/>
            <a:r>
              <a:rPr lang="en-GB" dirty="0" smtClean="0"/>
              <a:t>Come together for a final performance!</a:t>
            </a:r>
            <a:endParaRPr lang="en-GB" dirty="0"/>
          </a:p>
        </p:txBody>
      </p:sp>
      <p:sp>
        <p:nvSpPr>
          <p:cNvPr id="6" name="Content Placeholder 5"/>
          <p:cNvSpPr>
            <a:spLocks noGrp="1"/>
          </p:cNvSpPr>
          <p:nvPr>
            <p:ph idx="1"/>
          </p:nvPr>
        </p:nvSpPr>
        <p:spPr>
          <a:xfrm>
            <a:off x="1074590" y="2166060"/>
            <a:ext cx="7012582" cy="3737887"/>
          </a:xfrm>
        </p:spPr>
        <p:txBody>
          <a:bodyPr/>
          <a:lstStyle/>
          <a:p>
            <a:pPr marL="457200" indent="-457200" algn="ctr">
              <a:buFont typeface="Arial" panose="020B0604020202020204" pitchFamily="34" charset="0"/>
              <a:buChar char="•"/>
            </a:pPr>
            <a:r>
              <a:rPr lang="en-GB" b="0" dirty="0" smtClean="0"/>
              <a:t>Perform your piece</a:t>
            </a:r>
          </a:p>
          <a:p>
            <a:pPr marL="457200" indent="-457200" algn="ctr">
              <a:buFont typeface="Arial" panose="020B0604020202020204" pitchFamily="34" charset="0"/>
              <a:buChar char="•"/>
            </a:pPr>
            <a:r>
              <a:rPr lang="en-GB" b="0" dirty="0" smtClean="0"/>
              <a:t>You may want to record it or invite another class in to watch! </a:t>
            </a:r>
          </a:p>
        </p:txBody>
      </p:sp>
      <p:pic>
        <p:nvPicPr>
          <p:cNvPr id="19458" name="Picture 2" descr="D:\10_Pieces_MV_160517_01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8805" y="3650213"/>
            <a:ext cx="4066266" cy="2706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6934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34</a:t>
            </a:fld>
            <a:endParaRPr lang="en-US" dirty="0"/>
          </a:p>
        </p:txBody>
      </p:sp>
      <p:sp>
        <p:nvSpPr>
          <p:cNvPr id="5" name="Title 4"/>
          <p:cNvSpPr>
            <a:spLocks noGrp="1"/>
          </p:cNvSpPr>
          <p:nvPr>
            <p:ph type="title"/>
          </p:nvPr>
        </p:nvSpPr>
        <p:spPr>
          <a:xfrm>
            <a:off x="1074589" y="1127018"/>
            <a:ext cx="7012582" cy="937442"/>
          </a:xfrm>
        </p:spPr>
        <p:txBody>
          <a:bodyPr>
            <a:normAutofit fontScale="90000"/>
          </a:bodyPr>
          <a:lstStyle/>
          <a:p>
            <a:r>
              <a:rPr lang="en-GB" dirty="0" smtClean="0"/>
              <a:t>Taking it further – cross-curricular activities</a:t>
            </a:r>
            <a:endParaRPr lang="en-GB" dirty="0"/>
          </a:p>
        </p:txBody>
      </p:sp>
      <p:sp>
        <p:nvSpPr>
          <p:cNvPr id="6" name="Content Placeholder 5"/>
          <p:cNvSpPr>
            <a:spLocks noGrp="1"/>
          </p:cNvSpPr>
          <p:nvPr>
            <p:ph idx="1"/>
          </p:nvPr>
        </p:nvSpPr>
        <p:spPr>
          <a:xfrm>
            <a:off x="1074589" y="2002196"/>
            <a:ext cx="7012582" cy="3737887"/>
          </a:xfrm>
        </p:spPr>
        <p:txBody>
          <a:bodyPr>
            <a:normAutofit fontScale="62500" lnSpcReduction="20000"/>
          </a:bodyPr>
          <a:lstStyle/>
          <a:p>
            <a:r>
              <a:rPr lang="en-US" dirty="0" smtClean="0"/>
              <a:t>MUSIC</a:t>
            </a:r>
            <a:r>
              <a:rPr lang="en-US" dirty="0"/>
              <a:t>: </a:t>
            </a:r>
            <a:r>
              <a:rPr lang="en-US" b="0" dirty="0"/>
              <a:t>m</a:t>
            </a:r>
            <a:r>
              <a:rPr lang="en-US" b="0" dirty="0" smtClean="0"/>
              <a:t>ake </a:t>
            </a:r>
            <a:r>
              <a:rPr lang="en-US" b="0" dirty="0"/>
              <a:t>a massive graphic score of the whole piece</a:t>
            </a:r>
            <a:endParaRPr lang="en-GB" b="0" dirty="0"/>
          </a:p>
          <a:p>
            <a:r>
              <a:rPr lang="en-US" b="0" dirty="0"/>
              <a:t> </a:t>
            </a:r>
          </a:p>
          <a:p>
            <a:endParaRPr lang="en-GB" b="0" dirty="0"/>
          </a:p>
          <a:p>
            <a:pPr lvl="0"/>
            <a:r>
              <a:rPr lang="en-US" dirty="0"/>
              <a:t>LITERACY: </a:t>
            </a:r>
            <a:r>
              <a:rPr lang="en-US" b="0" dirty="0"/>
              <a:t>c</a:t>
            </a:r>
            <a:r>
              <a:rPr lang="en-US" b="0" dirty="0" smtClean="0"/>
              <a:t>reate </a:t>
            </a:r>
            <a:r>
              <a:rPr lang="en-US" b="0" dirty="0"/>
              <a:t>stories or poetry based on the character of Fortuna and the effect her Wheel of Fortune has on people’s lives. </a:t>
            </a:r>
            <a:endParaRPr lang="en-GB" b="0" dirty="0"/>
          </a:p>
          <a:p>
            <a:r>
              <a:rPr lang="en-GB" b="0" dirty="0"/>
              <a:t> </a:t>
            </a:r>
          </a:p>
          <a:p>
            <a:r>
              <a:rPr lang="en-GB" b="0" dirty="0"/>
              <a:t> </a:t>
            </a:r>
          </a:p>
          <a:p>
            <a:pPr lvl="0"/>
            <a:r>
              <a:rPr lang="en-US" dirty="0"/>
              <a:t>HISTORY: </a:t>
            </a:r>
            <a:r>
              <a:rPr lang="en-US" b="0" dirty="0"/>
              <a:t>research this Roman Goddess’ life and the lives of other Roman or Greek Gods and </a:t>
            </a:r>
            <a:r>
              <a:rPr lang="en-US" b="0" dirty="0" smtClean="0"/>
              <a:t>Goddesses</a:t>
            </a:r>
            <a:endParaRPr lang="en-GB" b="0" dirty="0"/>
          </a:p>
          <a:p>
            <a:r>
              <a:rPr lang="en-GB" b="0" dirty="0"/>
              <a:t> </a:t>
            </a:r>
            <a:endParaRPr lang="en-GB" b="0" dirty="0" smtClean="0"/>
          </a:p>
          <a:p>
            <a:endParaRPr lang="en-GB" b="0" dirty="0"/>
          </a:p>
          <a:p>
            <a:pPr lvl="0"/>
            <a:r>
              <a:rPr lang="en-US" dirty="0" smtClean="0"/>
              <a:t>MORE MUSIC</a:t>
            </a:r>
            <a:r>
              <a:rPr lang="en-US" dirty="0"/>
              <a:t>: </a:t>
            </a:r>
            <a:r>
              <a:rPr lang="en-US" b="0" dirty="0"/>
              <a:t>listen to more of Carmina </a:t>
            </a:r>
            <a:r>
              <a:rPr lang="en-US" b="0" dirty="0" err="1"/>
              <a:t>Burana</a:t>
            </a:r>
            <a:r>
              <a:rPr lang="en-US" b="0" dirty="0"/>
              <a:t> (‘O </a:t>
            </a:r>
            <a:r>
              <a:rPr lang="en-US" b="0" dirty="0" err="1"/>
              <a:t>fortuna</a:t>
            </a:r>
            <a:r>
              <a:rPr lang="en-US" b="0" dirty="0"/>
              <a:t>’ is just the tiny beginning of a much bigger, epic piece) and create another section.</a:t>
            </a:r>
            <a:endParaRPr lang="en-GB" b="0" dirty="0"/>
          </a:p>
        </p:txBody>
      </p:sp>
    </p:spTree>
    <p:extLst>
      <p:ext uri="{BB962C8B-B14F-4D97-AF65-F5344CB8AC3E}">
        <p14:creationId xmlns:p14="http://schemas.microsoft.com/office/powerpoint/2010/main" val="24030842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602" y="910610"/>
            <a:ext cx="7012582" cy="937442"/>
          </a:xfrm>
        </p:spPr>
        <p:txBody>
          <a:bodyPr/>
          <a:lstStyle/>
          <a:p>
            <a:r>
              <a:rPr lang="en-US" dirty="0" smtClean="0"/>
              <a:t>Glossary of music terms</a:t>
            </a:r>
            <a:endParaRPr lang="en-US" dirty="0"/>
          </a:p>
        </p:txBody>
      </p:sp>
      <p:graphicFrame>
        <p:nvGraphicFramePr>
          <p:cNvPr id="4" name="Table Placeholder 3"/>
          <p:cNvGraphicFramePr>
            <a:graphicFrameLocks noGrp="1"/>
          </p:cNvGraphicFramePr>
          <p:nvPr>
            <p:ph type="tbl" sz="quarter" idx="13"/>
            <p:extLst>
              <p:ext uri="{D42A27DB-BD31-4B8C-83A1-F6EECF244321}">
                <p14:modId xmlns:p14="http://schemas.microsoft.com/office/powerpoint/2010/main" val="1748512464"/>
              </p:ext>
            </p:extLst>
          </p:nvPr>
        </p:nvGraphicFramePr>
        <p:xfrm>
          <a:off x="1044602" y="1848051"/>
          <a:ext cx="7354529" cy="3536748"/>
        </p:xfrm>
        <a:graphic>
          <a:graphicData uri="http://schemas.openxmlformats.org/drawingml/2006/table">
            <a:tbl>
              <a:tblPr firstRow="1" bandRow="1">
                <a:tableStyleId>{5C22544A-7EE6-4342-B048-85BDC9FD1C3A}</a:tableStyleId>
              </a:tblPr>
              <a:tblGrid>
                <a:gridCol w="2645099"/>
                <a:gridCol w="4709430"/>
              </a:tblGrid>
              <a:tr h="549509">
                <a:tc>
                  <a:txBody>
                    <a:bodyPr/>
                    <a:lstStyle/>
                    <a:p>
                      <a:r>
                        <a:rPr lang="en-US" dirty="0" smtClean="0"/>
                        <a:t>Term</a:t>
                      </a:r>
                      <a:endParaRPr lang="en-US" dirty="0"/>
                    </a:p>
                  </a:txBody>
                  <a:tcPr/>
                </a:tc>
                <a:tc>
                  <a:txBody>
                    <a:bodyPr/>
                    <a:lstStyle/>
                    <a:p>
                      <a:r>
                        <a:rPr lang="en-US" dirty="0" smtClean="0"/>
                        <a:t>Definition</a:t>
                      </a:r>
                      <a:endParaRPr lang="en-US" dirty="0"/>
                    </a:p>
                  </a:txBody>
                  <a:tcPr/>
                </a:tc>
              </a:tr>
              <a:tr h="549509">
                <a:tc>
                  <a:txBody>
                    <a:bodyPr/>
                    <a:lstStyle/>
                    <a:p>
                      <a:r>
                        <a:rPr lang="en-GB" sz="1400" b="1" kern="1200" dirty="0" smtClean="0">
                          <a:solidFill>
                            <a:schemeClr val="dk1"/>
                          </a:solidFill>
                          <a:effectLst/>
                          <a:latin typeface="+mn-lt"/>
                          <a:ea typeface="+mn-ea"/>
                          <a:cs typeface="+mn-cs"/>
                        </a:rPr>
                        <a:t>Crescendo</a:t>
                      </a:r>
                      <a:endParaRPr lang="en-US" sz="1400" b="1" dirty="0"/>
                    </a:p>
                  </a:txBody>
                  <a:tcPr/>
                </a:tc>
                <a:tc>
                  <a:txBody>
                    <a:bodyPr/>
                    <a:lstStyle/>
                    <a:p>
                      <a:r>
                        <a:rPr lang="en-GB" sz="1200" kern="1200" dirty="0" smtClean="0">
                          <a:solidFill>
                            <a:schemeClr val="dk1"/>
                          </a:solidFill>
                          <a:effectLst/>
                          <a:latin typeface="+mn-lt"/>
                          <a:ea typeface="+mn-ea"/>
                          <a:cs typeface="+mn-cs"/>
                        </a:rPr>
                        <a:t>gradually getting louder (opposite: decrescendo or diminuendo)</a:t>
                      </a:r>
                      <a:endParaRPr lang="en-US" sz="1200" dirty="0"/>
                    </a:p>
                  </a:txBody>
                  <a:tcPr/>
                </a:tc>
              </a:tr>
              <a:tr h="655250">
                <a:tc>
                  <a:txBody>
                    <a:bodyPr/>
                    <a:lstStyle/>
                    <a:p>
                      <a:r>
                        <a:rPr lang="en-US" sz="1400" b="1" dirty="0" smtClean="0"/>
                        <a:t>Melody</a:t>
                      </a:r>
                      <a:endParaRPr lang="en-US" sz="1400" b="1" dirty="0"/>
                    </a:p>
                  </a:txBody>
                  <a:tcPr/>
                </a:tc>
                <a:tc>
                  <a:txBody>
                    <a:bodyPr/>
                    <a:lstStyle/>
                    <a:p>
                      <a:r>
                        <a:rPr lang="en-GB" sz="1200" kern="1200" dirty="0" smtClean="0">
                          <a:solidFill>
                            <a:schemeClr val="dk1"/>
                          </a:solidFill>
                          <a:effectLst/>
                          <a:latin typeface="+mn-lt"/>
                          <a:ea typeface="+mn-ea"/>
                          <a:cs typeface="+mn-cs"/>
                        </a:rPr>
                        <a:t>another word for ‘tune’: a sequence of notes that makes a satisfying shape</a:t>
                      </a:r>
                      <a:endParaRPr lang="en-US" sz="1200" dirty="0"/>
                    </a:p>
                  </a:txBody>
                  <a:tcPr/>
                </a:tc>
              </a:tr>
              <a:tr h="471980">
                <a:tc>
                  <a:txBody>
                    <a:bodyPr/>
                    <a:lstStyle/>
                    <a:p>
                      <a:r>
                        <a:rPr lang="en-US" sz="1400" b="1" dirty="0" smtClean="0"/>
                        <a:t>Ostinato</a:t>
                      </a:r>
                      <a:endParaRPr lang="en-US" sz="1400" b="1" dirty="0"/>
                    </a:p>
                  </a:txBody>
                  <a:tcPr/>
                </a:tc>
                <a:tc>
                  <a:txBody>
                    <a:bodyPr/>
                    <a:lstStyle/>
                    <a:p>
                      <a:r>
                        <a:rPr lang="en-GB" sz="1200" kern="1200" dirty="0" smtClean="0">
                          <a:solidFill>
                            <a:schemeClr val="dk1"/>
                          </a:solidFill>
                          <a:effectLst/>
                          <a:latin typeface="+mn-lt"/>
                          <a:ea typeface="+mn-ea"/>
                          <a:cs typeface="+mn-cs"/>
                        </a:rPr>
                        <a:t>a repeating (often rhythmic) pattern</a:t>
                      </a:r>
                      <a:endParaRPr lang="en-US" sz="1200" dirty="0"/>
                    </a:p>
                  </a:txBody>
                  <a:tcPr/>
                </a:tc>
              </a:tr>
              <a:tr h="655250">
                <a:tc>
                  <a:txBody>
                    <a:bodyPr/>
                    <a:lstStyle/>
                    <a:p>
                      <a:r>
                        <a:rPr lang="en-US" sz="1400" b="1" dirty="0" smtClean="0"/>
                        <a:t>Pulse</a:t>
                      </a:r>
                      <a:endParaRPr lang="en-US" sz="14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dk1"/>
                          </a:solidFill>
                          <a:effectLst/>
                          <a:latin typeface="+mn-lt"/>
                          <a:ea typeface="+mn-ea"/>
                          <a:cs typeface="+mn-cs"/>
                        </a:rPr>
                        <a:t>the steady ‘beat’ under much music made up of notes of the same length (like a ticking clock)</a:t>
                      </a:r>
                    </a:p>
                  </a:txBody>
                  <a:tcPr/>
                </a:tc>
              </a:tr>
              <a:tr h="655250">
                <a:tc>
                  <a:txBody>
                    <a:bodyPr/>
                    <a:lstStyle/>
                    <a:p>
                      <a:r>
                        <a:rPr lang="en-US" sz="1400" b="1" dirty="0" smtClean="0"/>
                        <a:t>Tempo</a:t>
                      </a:r>
                      <a:endParaRPr lang="en-US" sz="14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dk1"/>
                          </a:solidFill>
                          <a:effectLst/>
                          <a:latin typeface="+mn-lt"/>
                          <a:ea typeface="+mn-ea"/>
                          <a:cs typeface="+mn-cs"/>
                        </a:rPr>
                        <a:t>another word for speed</a:t>
                      </a:r>
                    </a:p>
                  </a:txBody>
                  <a:tcPr/>
                </a:tc>
              </a:tr>
            </a:tbl>
          </a:graphicData>
        </a:graphic>
      </p:graphicFrame>
      <p:sp>
        <p:nvSpPr>
          <p:cNvPr id="3" name="Footer Placeholder 2"/>
          <p:cNvSpPr>
            <a:spLocks noGrp="1"/>
          </p:cNvSpPr>
          <p:nvPr>
            <p:ph type="ftr" sz="quarter" idx="11"/>
          </p:nvPr>
        </p:nvSpPr>
        <p:spPr/>
        <p:txBody>
          <a:bodyPr/>
          <a:lstStyle/>
          <a:p>
            <a:r>
              <a:rPr lang="en-US" dirty="0"/>
              <a:t>Copyright : Words - Rachel Leach, Design - BBC</a:t>
            </a:r>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4</a:t>
            </a:fld>
            <a:endParaRPr lang="en-US" dirty="0"/>
          </a:p>
        </p:txBody>
      </p:sp>
      <p:sp>
        <p:nvSpPr>
          <p:cNvPr id="6" name="Date Placeholder 5"/>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2574310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US" sz="4000" dirty="0" smtClean="0"/>
              <a:t>Orff</a:t>
            </a:r>
            <a:r>
              <a:rPr lang="en-GB" sz="4000" dirty="0" smtClean="0"/>
              <a:t> </a:t>
            </a:r>
            <a:r>
              <a:rPr lang="en-GB" sz="4000" dirty="0"/>
              <a:t>– Lesson </a:t>
            </a:r>
            <a:r>
              <a:rPr lang="en-GB" sz="4000" dirty="0" smtClean="0"/>
              <a:t>1</a:t>
            </a:r>
          </a:p>
          <a:p>
            <a:pPr algn="ctr"/>
            <a:r>
              <a:rPr lang="en-GB" dirty="0" smtClean="0"/>
              <a:t>Watching and </a:t>
            </a:r>
            <a:r>
              <a:rPr lang="en-GB" dirty="0"/>
              <a:t>l</a:t>
            </a:r>
            <a:r>
              <a:rPr lang="en-GB" dirty="0" smtClean="0"/>
              <a:t>istening</a:t>
            </a:r>
            <a:endParaRPr lang="en-GB" dirty="0"/>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1219256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LESSON 1</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6</a:t>
            </a:fld>
            <a:endParaRPr lang="en-US" dirty="0"/>
          </a:p>
        </p:txBody>
      </p:sp>
      <p:sp>
        <p:nvSpPr>
          <p:cNvPr id="5" name="Title 4"/>
          <p:cNvSpPr>
            <a:spLocks noGrp="1"/>
          </p:cNvSpPr>
          <p:nvPr>
            <p:ph type="title"/>
          </p:nvPr>
        </p:nvSpPr>
        <p:spPr/>
        <p:txBody>
          <a:bodyPr/>
          <a:lstStyle/>
          <a:p>
            <a:r>
              <a:rPr lang="en-GB" dirty="0" smtClean="0"/>
              <a:t>Background – the composer</a:t>
            </a:r>
            <a:endParaRPr lang="en-GB" dirty="0"/>
          </a:p>
        </p:txBody>
      </p:sp>
      <p:sp>
        <p:nvSpPr>
          <p:cNvPr id="6" name="Content Placeholder 5"/>
          <p:cNvSpPr>
            <a:spLocks noGrp="1"/>
          </p:cNvSpPr>
          <p:nvPr>
            <p:ph idx="1"/>
          </p:nvPr>
        </p:nvSpPr>
        <p:spPr>
          <a:xfrm>
            <a:off x="4577924" y="2056572"/>
            <a:ext cx="3479260" cy="2941556"/>
          </a:xfrm>
        </p:spPr>
        <p:txBody>
          <a:bodyPr>
            <a:normAutofit fontScale="77500" lnSpcReduction="20000"/>
          </a:bodyPr>
          <a:lstStyle/>
          <a:p>
            <a:r>
              <a:rPr lang="en-GB" sz="3300" dirty="0"/>
              <a:t>Carl ORFF (1895 - 1982</a:t>
            </a:r>
            <a:r>
              <a:rPr lang="en-GB" sz="3300" dirty="0" smtClean="0"/>
              <a:t>)</a:t>
            </a:r>
          </a:p>
          <a:p>
            <a:endParaRPr lang="en-GB" dirty="0"/>
          </a:p>
          <a:p>
            <a:pPr marL="457200" lvl="0" indent="-457200">
              <a:buFont typeface="Arial" panose="020B0604020202020204" pitchFamily="34" charset="0"/>
              <a:buChar char="•"/>
            </a:pPr>
            <a:r>
              <a:rPr lang="en-US" b="0" dirty="0"/>
              <a:t>German composer</a:t>
            </a:r>
            <a:endParaRPr lang="en-GB" b="0" dirty="0"/>
          </a:p>
          <a:p>
            <a:pPr marL="457200" lvl="0" indent="-457200">
              <a:buFont typeface="Arial" panose="020B0604020202020204" pitchFamily="34" charset="0"/>
              <a:buChar char="•"/>
            </a:pPr>
            <a:r>
              <a:rPr lang="en-US" b="0" dirty="0"/>
              <a:t>Invented a new approach to music education which is still followed in many parts of </a:t>
            </a:r>
            <a:r>
              <a:rPr lang="en-US" b="0" dirty="0" smtClean="0"/>
              <a:t>Europe</a:t>
            </a:r>
            <a:endParaRPr lang="en-GB" b="0" dirty="0"/>
          </a:p>
          <a:p>
            <a:endParaRPr lang="en-GB" dirty="0"/>
          </a:p>
        </p:txBody>
      </p:sp>
      <p:pic>
        <p:nvPicPr>
          <p:cNvPr id="8" name="Picture Placeholder 7"/>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194508" y="1971276"/>
            <a:ext cx="2914494" cy="2988609"/>
          </a:xfrm>
        </p:spPr>
      </p:pic>
    </p:spTree>
    <p:extLst>
      <p:ext uri="{BB962C8B-B14F-4D97-AF65-F5344CB8AC3E}">
        <p14:creationId xmlns:p14="http://schemas.microsoft.com/office/powerpoint/2010/main" val="22489100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LESSON </a:t>
            </a:r>
            <a:r>
              <a:rPr lang="en-US" dirty="0" smtClean="0"/>
              <a:t>1</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7</a:t>
            </a:fld>
            <a:endParaRPr lang="en-US" dirty="0"/>
          </a:p>
        </p:txBody>
      </p:sp>
      <p:sp>
        <p:nvSpPr>
          <p:cNvPr id="5" name="Title 4"/>
          <p:cNvSpPr>
            <a:spLocks noGrp="1"/>
          </p:cNvSpPr>
          <p:nvPr>
            <p:ph type="title"/>
          </p:nvPr>
        </p:nvSpPr>
        <p:spPr/>
        <p:txBody>
          <a:bodyPr/>
          <a:lstStyle/>
          <a:p>
            <a:r>
              <a:rPr lang="en-GB" dirty="0" smtClean="0"/>
              <a:t>Background – the music</a:t>
            </a:r>
            <a:endParaRPr lang="en-GB" dirty="0"/>
          </a:p>
        </p:txBody>
      </p:sp>
      <p:sp>
        <p:nvSpPr>
          <p:cNvPr id="6" name="Content Placeholder 5"/>
          <p:cNvSpPr>
            <a:spLocks noGrp="1"/>
          </p:cNvSpPr>
          <p:nvPr>
            <p:ph idx="1"/>
          </p:nvPr>
        </p:nvSpPr>
        <p:spPr>
          <a:xfrm>
            <a:off x="1044602" y="2056572"/>
            <a:ext cx="3479260" cy="4069592"/>
          </a:xfrm>
        </p:spPr>
        <p:txBody>
          <a:bodyPr>
            <a:normAutofit fontScale="77500" lnSpcReduction="20000"/>
          </a:bodyPr>
          <a:lstStyle/>
          <a:p>
            <a:r>
              <a:rPr lang="en-GB" dirty="0"/>
              <a:t>‘Largo’ from Symphony </a:t>
            </a:r>
            <a:r>
              <a:rPr lang="en-GB" dirty="0" smtClean="0"/>
              <a:t>No. 9, </a:t>
            </a:r>
            <a:r>
              <a:rPr lang="en-GB" dirty="0"/>
              <a:t>‘From the New World’</a:t>
            </a:r>
          </a:p>
          <a:p>
            <a:r>
              <a:rPr lang="en-GB" dirty="0"/>
              <a:t>•	</a:t>
            </a:r>
            <a:r>
              <a:rPr lang="en-GB" b="0" dirty="0"/>
              <a:t>Written in 1893 whilst in </a:t>
            </a:r>
            <a:r>
              <a:rPr lang="en-GB" b="0" dirty="0" smtClean="0"/>
              <a:t>	America</a:t>
            </a:r>
            <a:endParaRPr lang="en-GB" b="0" dirty="0"/>
          </a:p>
          <a:p>
            <a:r>
              <a:rPr lang="en-GB" b="0" dirty="0"/>
              <a:t>•	</a:t>
            </a:r>
            <a:r>
              <a:rPr lang="en-GB" b="0" dirty="0" err="1" smtClean="0"/>
              <a:t>Dvořák</a:t>
            </a:r>
            <a:r>
              <a:rPr lang="en-GB" b="0" dirty="0" smtClean="0"/>
              <a:t> </a:t>
            </a:r>
            <a:r>
              <a:rPr lang="en-GB" b="0" dirty="0"/>
              <a:t>had secured the </a:t>
            </a:r>
            <a:r>
              <a:rPr lang="en-GB" b="0" dirty="0" smtClean="0"/>
              <a:t>	opportunity </a:t>
            </a:r>
            <a:r>
              <a:rPr lang="en-GB" b="0" dirty="0"/>
              <a:t>of a lifetime </a:t>
            </a:r>
            <a:r>
              <a:rPr lang="en-GB" b="0" dirty="0" smtClean="0"/>
              <a:t>	to </a:t>
            </a:r>
            <a:r>
              <a:rPr lang="en-GB" b="0" dirty="0"/>
              <a:t>head a music school </a:t>
            </a:r>
            <a:r>
              <a:rPr lang="en-GB" b="0" dirty="0" smtClean="0"/>
              <a:t>	in </a:t>
            </a:r>
            <a:r>
              <a:rPr lang="en-GB" b="0" dirty="0"/>
              <a:t>New York City but he </a:t>
            </a:r>
            <a:r>
              <a:rPr lang="en-GB" b="0" dirty="0" smtClean="0"/>
              <a:t>	was </a:t>
            </a:r>
            <a:r>
              <a:rPr lang="en-GB" b="0" dirty="0"/>
              <a:t>terribly homesick</a:t>
            </a:r>
          </a:p>
          <a:p>
            <a:r>
              <a:rPr lang="en-GB" b="0" dirty="0"/>
              <a:t>•	This extract is an </a:t>
            </a:r>
            <a:r>
              <a:rPr lang="en-GB" b="0" dirty="0" smtClean="0"/>
              <a:t>	extremely </a:t>
            </a:r>
            <a:r>
              <a:rPr lang="en-GB" b="0" dirty="0"/>
              <a:t>famous solo </a:t>
            </a:r>
            <a:r>
              <a:rPr lang="en-GB" b="0" dirty="0" smtClean="0"/>
              <a:t>	for </a:t>
            </a:r>
            <a:r>
              <a:rPr lang="en-GB" b="0" dirty="0" err="1"/>
              <a:t>cor</a:t>
            </a:r>
            <a:r>
              <a:rPr lang="en-GB" b="0" dirty="0"/>
              <a:t> </a:t>
            </a:r>
            <a:r>
              <a:rPr lang="en-GB" b="0" dirty="0" err="1"/>
              <a:t>anglais</a:t>
            </a:r>
            <a:r>
              <a:rPr lang="en-GB" b="0" dirty="0"/>
              <a:t> (the </a:t>
            </a:r>
            <a:r>
              <a:rPr lang="en-GB" b="0" dirty="0" smtClean="0"/>
              <a:t>	bigger</a:t>
            </a:r>
            <a:r>
              <a:rPr lang="en-GB" b="0" dirty="0"/>
              <a:t>, deeper sounding </a:t>
            </a:r>
            <a:r>
              <a:rPr lang="en-GB" b="0" dirty="0" smtClean="0"/>
              <a:t>	oboe</a:t>
            </a:r>
            <a:r>
              <a:rPr lang="en-GB" b="0" dirty="0"/>
              <a:t>)</a:t>
            </a:r>
          </a:p>
          <a:p>
            <a:endParaRPr lang="en-GB" dirty="0"/>
          </a:p>
        </p:txBody>
      </p:sp>
      <p:sp>
        <p:nvSpPr>
          <p:cNvPr id="8" name="TextBox 7"/>
          <p:cNvSpPr txBox="1"/>
          <p:nvPr/>
        </p:nvSpPr>
        <p:spPr>
          <a:xfrm>
            <a:off x="4693890" y="5574020"/>
            <a:ext cx="3479260" cy="646331"/>
          </a:xfrm>
          <a:prstGeom prst="rect">
            <a:avLst/>
          </a:prstGeom>
          <a:solidFill>
            <a:schemeClr val="accent1">
              <a:lumMod val="60000"/>
              <a:lumOff val="40000"/>
            </a:schemeClr>
          </a:solidFill>
        </p:spPr>
        <p:txBody>
          <a:bodyPr wrap="square" rtlCol="0">
            <a:spAutoFit/>
          </a:bodyPr>
          <a:lstStyle/>
          <a:p>
            <a:r>
              <a:rPr lang="en-GB" b="1" dirty="0" smtClean="0"/>
              <a:t>PRONUNCIATION: </a:t>
            </a:r>
          </a:p>
          <a:p>
            <a:r>
              <a:rPr lang="en-GB" dirty="0"/>
              <a:t>KAR-min-uh boor-AA-</a:t>
            </a:r>
            <a:r>
              <a:rPr lang="en-GB" dirty="0" err="1"/>
              <a:t>nuh</a:t>
            </a:r>
            <a:r>
              <a:rPr lang="en-GB" dirty="0" smtClean="0"/>
              <a:t>		</a:t>
            </a:r>
            <a:endParaRPr lang="en-GB" dirty="0"/>
          </a:p>
        </p:txBody>
      </p:sp>
      <p:pic>
        <p:nvPicPr>
          <p:cNvPr id="10" name="Picture Placeholder 9"/>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6427" r="26427"/>
          <a:stretch>
            <a:fillRect/>
          </a:stretch>
        </p:blipFill>
        <p:spPr/>
      </p:pic>
      <p:sp>
        <p:nvSpPr>
          <p:cNvPr id="11" name="TextBox 10"/>
          <p:cNvSpPr txBox="1"/>
          <p:nvPr/>
        </p:nvSpPr>
        <p:spPr>
          <a:xfrm>
            <a:off x="4763193" y="2056572"/>
            <a:ext cx="3409957" cy="3693319"/>
          </a:xfrm>
          <a:prstGeom prst="rect">
            <a:avLst/>
          </a:prstGeom>
          <a:noFill/>
        </p:spPr>
        <p:txBody>
          <a:bodyPr wrap="square" rtlCol="0">
            <a:spAutoFit/>
          </a:bodyPr>
          <a:lstStyle/>
          <a:p>
            <a:r>
              <a:rPr lang="en-GB" b="1" dirty="0"/>
              <a:t>Carmina </a:t>
            </a:r>
            <a:r>
              <a:rPr lang="en-GB" b="1" dirty="0" err="1"/>
              <a:t>Burana</a:t>
            </a:r>
            <a:r>
              <a:rPr lang="en-GB" b="1" dirty="0"/>
              <a:t> – ‘O </a:t>
            </a:r>
            <a:r>
              <a:rPr lang="en-GB" b="1" dirty="0" err="1" smtClean="0"/>
              <a:t>fortuna</a:t>
            </a:r>
            <a:r>
              <a:rPr lang="en-GB" b="1" dirty="0" smtClean="0"/>
              <a:t>’</a:t>
            </a:r>
            <a:endParaRPr lang="en-GB" dirty="0"/>
          </a:p>
          <a:p>
            <a:pPr marL="285750" indent="-285750">
              <a:buFont typeface="Arial" panose="020B0604020202020204" pitchFamily="34" charset="0"/>
              <a:buChar char="•"/>
            </a:pPr>
            <a:r>
              <a:rPr lang="en-US" dirty="0" smtClean="0"/>
              <a:t>Written </a:t>
            </a:r>
            <a:r>
              <a:rPr lang="en-US" dirty="0"/>
              <a:t>in </a:t>
            </a:r>
            <a:r>
              <a:rPr lang="en-US" dirty="0" smtClean="0"/>
              <a:t>1937</a:t>
            </a:r>
          </a:p>
          <a:p>
            <a:pPr marL="285750" indent="-285750">
              <a:buFont typeface="Arial" panose="020B0604020202020204" pitchFamily="34" charset="0"/>
              <a:buChar char="•"/>
            </a:pPr>
            <a:r>
              <a:rPr lang="en-US" dirty="0" smtClean="0"/>
              <a:t>‘Carmina </a:t>
            </a:r>
            <a:r>
              <a:rPr lang="en-US" dirty="0" err="1"/>
              <a:t>Burana</a:t>
            </a:r>
            <a:r>
              <a:rPr lang="en-US" dirty="0"/>
              <a:t>’ is a huge piece for orchestra, three choirs and about nine soloists based on 24 medieval poems and sung in a mixture of German and Latin text. </a:t>
            </a:r>
            <a:endParaRPr lang="en-US" dirty="0" smtClean="0"/>
          </a:p>
          <a:p>
            <a:pPr marL="285750" indent="-285750">
              <a:buFont typeface="Arial" panose="020B0604020202020204" pitchFamily="34" charset="0"/>
              <a:buChar char="•"/>
            </a:pPr>
            <a:r>
              <a:rPr lang="en-US" dirty="0" smtClean="0"/>
              <a:t>The </a:t>
            </a:r>
            <a:r>
              <a:rPr lang="en-US" dirty="0"/>
              <a:t>full piece takes over an hour to perform. ‘O </a:t>
            </a:r>
            <a:r>
              <a:rPr lang="en-US" dirty="0" err="1"/>
              <a:t>fortuna</a:t>
            </a:r>
            <a:r>
              <a:rPr lang="en-US" dirty="0"/>
              <a:t>’ is its very famous opening section </a:t>
            </a:r>
            <a:endParaRPr lang="en-GB" dirty="0"/>
          </a:p>
          <a:p>
            <a:endParaRPr lang="en-GB" dirty="0"/>
          </a:p>
        </p:txBody>
      </p:sp>
    </p:spTree>
    <p:extLst>
      <p:ext uri="{BB962C8B-B14F-4D97-AF65-F5344CB8AC3E}">
        <p14:creationId xmlns:p14="http://schemas.microsoft.com/office/powerpoint/2010/main" val="11085946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LESSON </a:t>
            </a:r>
            <a:r>
              <a:rPr lang="en-US" dirty="0" smtClean="0"/>
              <a:t>1</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8</a:t>
            </a:fld>
            <a:endParaRPr lang="en-US" dirty="0"/>
          </a:p>
        </p:txBody>
      </p:sp>
      <p:sp>
        <p:nvSpPr>
          <p:cNvPr id="5" name="Title 4"/>
          <p:cNvSpPr>
            <a:spLocks noGrp="1"/>
          </p:cNvSpPr>
          <p:nvPr>
            <p:ph type="title"/>
          </p:nvPr>
        </p:nvSpPr>
        <p:spPr/>
        <p:txBody>
          <a:bodyPr>
            <a:normAutofit fontScale="90000"/>
          </a:bodyPr>
          <a:lstStyle/>
          <a:p>
            <a:pPr algn="ctr"/>
            <a:r>
              <a:rPr lang="en-GB" dirty="0" smtClean="0"/>
              <a:t>Get to know Orff’s ‘O </a:t>
            </a:r>
            <a:r>
              <a:rPr lang="en-GB" dirty="0" err="1" smtClean="0"/>
              <a:t>fortuna</a:t>
            </a:r>
            <a:r>
              <a:rPr lang="en-GB" dirty="0" smtClean="0"/>
              <a:t>’ from </a:t>
            </a:r>
            <a:br>
              <a:rPr lang="en-GB" dirty="0" smtClean="0"/>
            </a:br>
            <a:r>
              <a:rPr lang="en-GB" dirty="0" smtClean="0"/>
              <a:t>Carmina </a:t>
            </a:r>
            <a:r>
              <a:rPr lang="en-GB" dirty="0" err="1" smtClean="0"/>
              <a:t>Burana</a:t>
            </a:r>
            <a:endParaRPr lang="en-GB" dirty="0"/>
          </a:p>
        </p:txBody>
      </p:sp>
      <p:sp>
        <p:nvSpPr>
          <p:cNvPr id="6" name="Content Placeholder 5"/>
          <p:cNvSpPr>
            <a:spLocks noGrp="1"/>
          </p:cNvSpPr>
          <p:nvPr>
            <p:ph idx="1"/>
          </p:nvPr>
        </p:nvSpPr>
        <p:spPr/>
        <p:txBody>
          <a:bodyPr>
            <a:normAutofit fontScale="92500" lnSpcReduction="10000"/>
          </a:bodyPr>
          <a:lstStyle/>
          <a:p>
            <a:r>
              <a:rPr lang="en-GB" u="sng" dirty="0">
                <a:hlinkClick r:id="rId3"/>
              </a:rPr>
              <a:t>http://www.bbc.co.uk/programmes/articles/3Cj3llLqxGNB2jpd241vHwK</a:t>
            </a:r>
            <a:endParaRPr lang="en-GB" dirty="0"/>
          </a:p>
        </p:txBody>
      </p:sp>
      <p:pic>
        <p:nvPicPr>
          <p:cNvPr id="8" name="Picture Placeholder 7">
            <a:hlinkClick r:id="rId4"/>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tretch>
            <a:fillRect/>
          </a:stretch>
        </p:blipFill>
        <p:spPr>
          <a:xfrm>
            <a:off x="1786876" y="2056571"/>
            <a:ext cx="5527384" cy="3109154"/>
          </a:xfrm>
        </p:spPr>
      </p:pic>
    </p:spTree>
    <p:extLst>
      <p:ext uri="{BB962C8B-B14F-4D97-AF65-F5344CB8AC3E}">
        <p14:creationId xmlns:p14="http://schemas.microsoft.com/office/powerpoint/2010/main" val="2822557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LESSON </a:t>
            </a:r>
            <a:r>
              <a:rPr lang="en-US" dirty="0" smtClean="0"/>
              <a:t>1</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9</a:t>
            </a:fld>
            <a:endParaRPr lang="en-US" dirty="0"/>
          </a:p>
        </p:txBody>
      </p:sp>
      <p:sp>
        <p:nvSpPr>
          <p:cNvPr id="5" name="Title 4"/>
          <p:cNvSpPr>
            <a:spLocks noGrp="1"/>
          </p:cNvSpPr>
          <p:nvPr>
            <p:ph type="title"/>
          </p:nvPr>
        </p:nvSpPr>
        <p:spPr/>
        <p:txBody>
          <a:bodyPr/>
          <a:lstStyle/>
          <a:p>
            <a:pPr algn="ctr"/>
            <a:r>
              <a:rPr lang="en-GB" dirty="0" smtClean="0"/>
              <a:t>Listen/Watch the piece</a:t>
            </a:r>
            <a:endParaRPr lang="en-GB" dirty="0"/>
          </a:p>
        </p:txBody>
      </p:sp>
      <p:sp>
        <p:nvSpPr>
          <p:cNvPr id="10" name="TextBox 9"/>
          <p:cNvSpPr txBox="1"/>
          <p:nvPr/>
        </p:nvSpPr>
        <p:spPr>
          <a:xfrm>
            <a:off x="3488811" y="2893385"/>
            <a:ext cx="2290823" cy="369332"/>
          </a:xfrm>
          <a:prstGeom prst="rect">
            <a:avLst/>
          </a:prstGeom>
          <a:noFill/>
        </p:spPr>
        <p:txBody>
          <a:bodyPr wrap="square" rtlCol="0">
            <a:spAutoFit/>
          </a:bodyPr>
          <a:lstStyle/>
          <a:p>
            <a:pPr algn="ctr"/>
            <a:r>
              <a:rPr lang="en-GB" b="1" dirty="0" smtClean="0"/>
              <a:t>Listen to ‘O </a:t>
            </a:r>
            <a:r>
              <a:rPr lang="en-GB" b="1" dirty="0" err="1" smtClean="0"/>
              <a:t>fortuna</a:t>
            </a:r>
            <a:r>
              <a:rPr lang="en-GB" b="1" dirty="0" smtClean="0"/>
              <a:t>’</a:t>
            </a:r>
          </a:p>
        </p:txBody>
      </p:sp>
      <p:sp>
        <p:nvSpPr>
          <p:cNvPr id="11" name="TextBox 10"/>
          <p:cNvSpPr txBox="1"/>
          <p:nvPr/>
        </p:nvSpPr>
        <p:spPr>
          <a:xfrm>
            <a:off x="1044603" y="2132901"/>
            <a:ext cx="6828152" cy="646331"/>
          </a:xfrm>
          <a:prstGeom prst="rect">
            <a:avLst/>
          </a:prstGeom>
          <a:noFill/>
        </p:spPr>
        <p:txBody>
          <a:bodyPr wrap="square" rtlCol="0">
            <a:spAutoFit/>
          </a:bodyPr>
          <a:lstStyle/>
          <a:p>
            <a:r>
              <a:rPr lang="en-GB" dirty="0" smtClean="0"/>
              <a:t>Watch/listen to the opening (first 25 seconds) of the full orchestral performance of  </a:t>
            </a:r>
            <a:r>
              <a:rPr lang="en-GB" dirty="0" smtClean="0">
                <a:hlinkClick r:id="rId5"/>
              </a:rPr>
              <a:t>‘O </a:t>
            </a:r>
            <a:r>
              <a:rPr lang="en-GB" dirty="0" err="1" smtClean="0">
                <a:hlinkClick r:id="rId5"/>
              </a:rPr>
              <a:t>fortuna</a:t>
            </a:r>
            <a:r>
              <a:rPr lang="en-GB" dirty="0" smtClean="0">
                <a:hlinkClick r:id="rId5"/>
              </a:rPr>
              <a:t>’ from Carmina </a:t>
            </a:r>
            <a:r>
              <a:rPr lang="en-GB" dirty="0" err="1" smtClean="0">
                <a:hlinkClick r:id="rId5"/>
              </a:rPr>
              <a:t>Burana</a:t>
            </a:r>
            <a:endParaRPr lang="en-GB" dirty="0"/>
          </a:p>
        </p:txBody>
      </p:sp>
      <p:sp>
        <p:nvSpPr>
          <p:cNvPr id="13" name="TextBox 12"/>
          <p:cNvSpPr txBox="1"/>
          <p:nvPr/>
        </p:nvSpPr>
        <p:spPr>
          <a:xfrm>
            <a:off x="1395691" y="3113809"/>
            <a:ext cx="6477064" cy="2862322"/>
          </a:xfrm>
          <a:prstGeom prst="rect">
            <a:avLst/>
          </a:prstGeom>
          <a:noFill/>
        </p:spPr>
        <p:txBody>
          <a:bodyPr wrap="square" rtlCol="0">
            <a:spAutoFit/>
          </a:bodyPr>
          <a:lstStyle/>
          <a:p>
            <a:pPr algn="ctr"/>
            <a:endParaRPr lang="en-GB" dirty="0" smtClean="0"/>
          </a:p>
          <a:p>
            <a:pPr algn="ctr"/>
            <a:endParaRPr lang="en-GB" dirty="0" smtClean="0"/>
          </a:p>
          <a:p>
            <a:pPr algn="ctr"/>
            <a:endParaRPr lang="en-GB" dirty="0"/>
          </a:p>
          <a:p>
            <a:pPr algn="ctr"/>
            <a:endParaRPr lang="en-GB" dirty="0" smtClean="0"/>
          </a:p>
          <a:p>
            <a:r>
              <a:rPr lang="en-GB" dirty="0" smtClean="0"/>
              <a:t>As you listen, you’ll hear three big musical statements that are a call to the goddess of fate. The words are: </a:t>
            </a:r>
          </a:p>
          <a:p>
            <a:pPr algn="just"/>
            <a:r>
              <a:rPr lang="en-GB" dirty="0" smtClean="0"/>
              <a:t>			O </a:t>
            </a:r>
            <a:r>
              <a:rPr lang="en-GB" dirty="0" err="1"/>
              <a:t>fortuna</a:t>
            </a:r>
            <a:r>
              <a:rPr lang="en-GB" dirty="0"/>
              <a:t>		</a:t>
            </a:r>
            <a:r>
              <a:rPr lang="en-GB" dirty="0" smtClean="0"/>
              <a:t>	</a:t>
            </a:r>
            <a:r>
              <a:rPr lang="en-GB" i="1" dirty="0" smtClean="0"/>
              <a:t>O </a:t>
            </a:r>
            <a:r>
              <a:rPr lang="en-GB" i="1" dirty="0" err="1" smtClean="0"/>
              <a:t>fortuna</a:t>
            </a:r>
            <a:endParaRPr lang="en-GB" i="1" dirty="0" smtClean="0"/>
          </a:p>
          <a:p>
            <a:r>
              <a:rPr lang="en-GB" dirty="0" smtClean="0"/>
              <a:t>			</a:t>
            </a:r>
            <a:r>
              <a:rPr lang="en-GB" dirty="0" err="1" smtClean="0"/>
              <a:t>Velut</a:t>
            </a:r>
            <a:r>
              <a:rPr lang="en-GB" dirty="0" smtClean="0"/>
              <a:t> </a:t>
            </a:r>
            <a:r>
              <a:rPr lang="en-GB" dirty="0" err="1"/>
              <a:t>luna</a:t>
            </a:r>
            <a:r>
              <a:rPr lang="en-GB" dirty="0"/>
              <a:t>	</a:t>
            </a:r>
            <a:r>
              <a:rPr lang="en-GB" dirty="0" smtClean="0"/>
              <a:t>	</a:t>
            </a:r>
            <a:r>
              <a:rPr lang="en-GB" i="1" dirty="0" smtClean="0"/>
              <a:t>Like </a:t>
            </a:r>
            <a:r>
              <a:rPr lang="en-GB" i="1" dirty="0"/>
              <a:t>the </a:t>
            </a:r>
            <a:r>
              <a:rPr lang="en-GB" i="1" dirty="0" smtClean="0"/>
              <a:t>moon</a:t>
            </a:r>
          </a:p>
          <a:p>
            <a:pPr algn="just"/>
            <a:r>
              <a:rPr lang="en-GB" dirty="0" smtClean="0"/>
              <a:t>			</a:t>
            </a:r>
            <a:r>
              <a:rPr lang="en-GB" dirty="0" err="1" smtClean="0"/>
              <a:t>Statu</a:t>
            </a:r>
            <a:r>
              <a:rPr lang="en-GB" dirty="0" smtClean="0"/>
              <a:t> </a:t>
            </a:r>
            <a:r>
              <a:rPr lang="en-GB" dirty="0" err="1"/>
              <a:t>variabilis</a:t>
            </a:r>
            <a:r>
              <a:rPr lang="en-GB" dirty="0"/>
              <a:t>	</a:t>
            </a:r>
            <a:r>
              <a:rPr lang="en-GB" dirty="0" smtClean="0"/>
              <a:t>	</a:t>
            </a:r>
            <a:r>
              <a:rPr lang="en-GB" i="1" dirty="0" smtClean="0"/>
              <a:t>You </a:t>
            </a:r>
            <a:r>
              <a:rPr lang="en-GB" i="1" dirty="0"/>
              <a:t>are changeable</a:t>
            </a:r>
            <a:endParaRPr lang="en-GB" i="1" dirty="0" smtClean="0"/>
          </a:p>
          <a:p>
            <a:pPr algn="ctr"/>
            <a:endParaRPr lang="en-GB" dirty="0" smtClean="0"/>
          </a:p>
        </p:txBody>
      </p:sp>
      <p:pic>
        <p:nvPicPr>
          <p:cNvPr id="6" name="Orf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94586" y="3418609"/>
            <a:ext cx="609600" cy="609600"/>
          </a:xfrm>
          <a:prstGeom prst="rect">
            <a:avLst/>
          </a:prstGeom>
        </p:spPr>
      </p:pic>
    </p:spTree>
    <p:extLst>
      <p:ext uri="{BB962C8B-B14F-4D97-AF65-F5344CB8AC3E}">
        <p14:creationId xmlns:p14="http://schemas.microsoft.com/office/powerpoint/2010/main" val="19404427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58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enP 2017 Test v2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TenP 2017 Test v2b.potx</Template>
  <TotalTime>2279</TotalTime>
  <Words>1946</Words>
  <Application>Microsoft Office PowerPoint</Application>
  <PresentationFormat>On-screen Show (4:3)</PresentationFormat>
  <Paragraphs>722</Paragraphs>
  <Slides>34</Slides>
  <Notes>33</Notes>
  <HiddenSlides>0</HiddenSlides>
  <MMClips>2</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TenP 2017 Test v2b</vt:lpstr>
      <vt:lpstr>Office Theme</vt:lpstr>
      <vt:lpstr>PowerPoint Presentation</vt:lpstr>
      <vt:lpstr>Lesson outcomes</vt:lpstr>
      <vt:lpstr>Curriculum checklist</vt:lpstr>
      <vt:lpstr>Glossary of music terms</vt:lpstr>
      <vt:lpstr>PowerPoint Presentation</vt:lpstr>
      <vt:lpstr>Background – the composer</vt:lpstr>
      <vt:lpstr>Background – the music</vt:lpstr>
      <vt:lpstr>Get to know Orff’s ‘O fortuna’ from  Carmina Burana</vt:lpstr>
      <vt:lpstr>Listen/Watch the piece</vt:lpstr>
      <vt:lpstr>Good and bad luck suggestions</vt:lpstr>
      <vt:lpstr>PowerPoint Presentation</vt:lpstr>
      <vt:lpstr>Orff’s introduction</vt:lpstr>
      <vt:lpstr>Orff’s introduction</vt:lpstr>
      <vt:lpstr>Orff’s introduction</vt:lpstr>
      <vt:lpstr>Split into groups and create 3 gestures</vt:lpstr>
      <vt:lpstr>PowerPoint Presentation</vt:lpstr>
      <vt:lpstr>Orff has a steady ‘um-pa’ rhythm throughout the piece</vt:lpstr>
      <vt:lpstr>Add more layers</vt:lpstr>
      <vt:lpstr>Structure</vt:lpstr>
      <vt:lpstr>PowerPoint Presentation</vt:lpstr>
      <vt:lpstr>Making ostinatos – repeating rhythmic patterns</vt:lpstr>
      <vt:lpstr>In groups, make a short SLOW piece that includes:</vt:lpstr>
      <vt:lpstr>Challenge: as a class, can you make one whole piece? </vt:lpstr>
      <vt:lpstr>PowerPoint Presentation</vt:lpstr>
      <vt:lpstr>Make a melody using your sentences</vt:lpstr>
      <vt:lpstr>Make eight lyric lines from your ideas</vt:lpstr>
      <vt:lpstr>Adding pulse and pitch</vt:lpstr>
      <vt:lpstr>List all the lyrics used </vt:lpstr>
      <vt:lpstr>Decide your final lyrics for your whole class piece and put them in order</vt:lpstr>
      <vt:lpstr>PowerPoint Presentation</vt:lpstr>
      <vt:lpstr>Recap all the elements you have created</vt:lpstr>
      <vt:lpstr>Bring everyone together to create  a final piece</vt:lpstr>
      <vt:lpstr>Come together for a final performance!</vt:lpstr>
      <vt:lpstr>Taking it further – cross-curricular activities</vt:lpstr>
    </vt:vector>
  </TitlesOfParts>
  <Company>BBC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 Warmington</dc:creator>
  <cp:lastModifiedBy>Ellara Wakely</cp:lastModifiedBy>
  <cp:revision>130</cp:revision>
  <dcterms:created xsi:type="dcterms:W3CDTF">2017-08-23T12:43:02Z</dcterms:created>
  <dcterms:modified xsi:type="dcterms:W3CDTF">2017-09-08T13:59:27Z</dcterms:modified>
</cp:coreProperties>
</file>