
<file path=[Content_Types].xml><?xml version="1.0" encoding="utf-8"?>
<Types xmlns="http://schemas.openxmlformats.org/package/2006/content-types">
  <Default Extension="png" ContentType="image/png"/>
  <Default Extension="mp3" ContentType="audio/unknown"/>
  <Default Extension="bin" ContentType="application/vnd.openxmlformats-officedocument.oleObject"/>
  <Default Extension="emf" ContentType="image/x-emf"/>
  <Default Extension="jpeg" ContentType="image/jpeg"/>
  <Default Extension="rels" ContentType="application/vnd.openxmlformats-package.relationships+xml"/>
  <Default Extension="xml" ContentType="application/xml"/>
  <Default Extension="docx" ContentType="application/vnd.openxmlformats-officedocument.wordprocessingml.document"/>
  <Default Extension="tif" ContentType="image/tiff"/>
  <Default Extension="vml" ContentType="application/vnd.openxmlformats-officedocument.vmlDrawing"/>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9" r:id="rId1"/>
    <p:sldMasterId id="2147483648" r:id="rId2"/>
  </p:sldMasterIdLst>
  <p:notesMasterIdLst>
    <p:notesMasterId r:id="rId37"/>
  </p:notesMasterIdLst>
  <p:handoutMasterIdLst>
    <p:handoutMasterId r:id="rId38"/>
  </p:handoutMasterIdLst>
  <p:sldIdLst>
    <p:sldId id="257" r:id="rId3"/>
    <p:sldId id="256" r:id="rId4"/>
    <p:sldId id="259" r:id="rId5"/>
    <p:sldId id="260" r:id="rId6"/>
    <p:sldId id="268" r:id="rId7"/>
    <p:sldId id="263" r:id="rId8"/>
    <p:sldId id="264" r:id="rId9"/>
    <p:sldId id="267" r:id="rId10"/>
    <p:sldId id="333" r:id="rId11"/>
    <p:sldId id="266" r:id="rId12"/>
    <p:sldId id="269" r:id="rId13"/>
    <p:sldId id="300" r:id="rId14"/>
    <p:sldId id="347" r:id="rId15"/>
    <p:sldId id="348" r:id="rId16"/>
    <p:sldId id="349" r:id="rId17"/>
    <p:sldId id="302" r:id="rId18"/>
    <p:sldId id="337" r:id="rId19"/>
    <p:sldId id="350" r:id="rId20"/>
    <p:sldId id="338" r:id="rId21"/>
    <p:sldId id="351" r:id="rId22"/>
    <p:sldId id="352" r:id="rId23"/>
    <p:sldId id="353" r:id="rId24"/>
    <p:sldId id="354" r:id="rId25"/>
    <p:sldId id="307" r:id="rId26"/>
    <p:sldId id="308" r:id="rId27"/>
    <p:sldId id="343" r:id="rId28"/>
    <p:sldId id="344" r:id="rId29"/>
    <p:sldId id="312" r:id="rId30"/>
    <p:sldId id="314" r:id="rId31"/>
    <p:sldId id="345" r:id="rId32"/>
    <p:sldId id="316" r:id="rId33"/>
    <p:sldId id="313" r:id="rId34"/>
    <p:sldId id="346" r:id="rId35"/>
    <p:sldId id="298" r:id="rId36"/>
  </p:sldIdLst>
  <p:sldSz cx="9144000" cy="6858000" type="screen4x3"/>
  <p:notesSz cx="6670675" cy="992981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0D8E8"/>
    <a:srgbClr val="0F4C99"/>
    <a:srgbClr val="094D97"/>
    <a:srgbClr val="FFD509"/>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71" autoAdjust="0"/>
    <p:restoredTop sz="56483" autoAdjust="0"/>
  </p:normalViewPr>
  <p:slideViewPr>
    <p:cSldViewPr snapToGrid="0" snapToObjects="1" showGuides="1">
      <p:cViewPr varScale="1">
        <p:scale>
          <a:sx n="45" d="100"/>
          <a:sy n="45" d="100"/>
        </p:scale>
        <p:origin x="-1668" y="-102"/>
      </p:cViewPr>
      <p:guideLst>
        <p:guide orient="horz" pos="1822"/>
        <p:guide pos="2647"/>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handoutMaster" Target="handoutMasters/handout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7.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890626" cy="496491"/>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778506" y="1"/>
            <a:ext cx="2890626" cy="496491"/>
          </a:xfrm>
          <a:prstGeom prst="rect">
            <a:avLst/>
          </a:prstGeom>
        </p:spPr>
        <p:txBody>
          <a:bodyPr vert="horz" lIns="91440" tIns="45720" rIns="91440" bIns="45720" rtlCol="0"/>
          <a:lstStyle>
            <a:lvl1pPr algn="r">
              <a:defRPr sz="1200"/>
            </a:lvl1pPr>
          </a:lstStyle>
          <a:p>
            <a:fld id="{78BAF1D2-B474-0C4B-B251-99F3B8EDAD16}" type="datetime1">
              <a:rPr lang="en-GB" smtClean="0"/>
              <a:t>18/09/2017</a:t>
            </a:fld>
            <a:endParaRPr lang="en-US"/>
          </a:p>
        </p:txBody>
      </p:sp>
      <p:sp>
        <p:nvSpPr>
          <p:cNvPr id="4" name="Footer Placeholder 3"/>
          <p:cNvSpPr>
            <a:spLocks noGrp="1"/>
          </p:cNvSpPr>
          <p:nvPr>
            <p:ph type="ftr" sz="quarter" idx="2"/>
          </p:nvPr>
        </p:nvSpPr>
        <p:spPr>
          <a:xfrm>
            <a:off x="0" y="9431600"/>
            <a:ext cx="2890626" cy="496491"/>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778506" y="9431600"/>
            <a:ext cx="2890626" cy="496491"/>
          </a:xfrm>
          <a:prstGeom prst="rect">
            <a:avLst/>
          </a:prstGeom>
        </p:spPr>
        <p:txBody>
          <a:bodyPr vert="horz" lIns="91440" tIns="45720" rIns="91440" bIns="45720" rtlCol="0" anchor="b"/>
          <a:lstStyle>
            <a:lvl1pPr algn="r">
              <a:defRPr sz="1200"/>
            </a:lvl1pPr>
          </a:lstStyle>
          <a:p>
            <a:fld id="{9F46EC21-899C-E043-A260-B947E7C33FE7}" type="slidenum">
              <a:rPr lang="en-US" smtClean="0"/>
              <a:t>‹#›</a:t>
            </a:fld>
            <a:endParaRPr lang="en-US"/>
          </a:p>
        </p:txBody>
      </p:sp>
    </p:spTree>
    <p:extLst>
      <p:ext uri="{BB962C8B-B14F-4D97-AF65-F5344CB8AC3E}">
        <p14:creationId xmlns:p14="http://schemas.microsoft.com/office/powerpoint/2010/main" val="294783759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890626" cy="496491"/>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778506" y="1"/>
            <a:ext cx="2890626" cy="496491"/>
          </a:xfrm>
          <a:prstGeom prst="rect">
            <a:avLst/>
          </a:prstGeom>
        </p:spPr>
        <p:txBody>
          <a:bodyPr vert="horz" lIns="91440" tIns="45720" rIns="91440" bIns="45720" rtlCol="0"/>
          <a:lstStyle>
            <a:lvl1pPr algn="r">
              <a:defRPr sz="1200"/>
            </a:lvl1pPr>
          </a:lstStyle>
          <a:p>
            <a:fld id="{572411F6-C836-8C42-82EB-48BC694285C8}" type="datetime1">
              <a:rPr lang="en-GB" smtClean="0"/>
              <a:t>18/09/2017</a:t>
            </a:fld>
            <a:endParaRPr lang="en-US"/>
          </a:p>
        </p:txBody>
      </p:sp>
      <p:sp>
        <p:nvSpPr>
          <p:cNvPr id="4" name="Slide Image Placeholder 3"/>
          <p:cNvSpPr>
            <a:spLocks noGrp="1" noRot="1" noChangeAspect="1"/>
          </p:cNvSpPr>
          <p:nvPr>
            <p:ph type="sldImg" idx="2"/>
          </p:nvPr>
        </p:nvSpPr>
        <p:spPr>
          <a:xfrm>
            <a:off x="854075" y="746125"/>
            <a:ext cx="4962525" cy="3722688"/>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67068" y="4716662"/>
            <a:ext cx="5336540" cy="4468416"/>
          </a:xfrm>
          <a:prstGeom prst="rect">
            <a:avLst/>
          </a:prstGeom>
        </p:spPr>
        <p:txBody>
          <a:bodyPr vert="horz" lIns="91440" tIns="45720" rIns="91440" bIns="45720" rtlCol="0"/>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6" name="Footer Placeholder 5"/>
          <p:cNvSpPr>
            <a:spLocks noGrp="1"/>
          </p:cNvSpPr>
          <p:nvPr>
            <p:ph type="ftr" sz="quarter" idx="4"/>
          </p:nvPr>
        </p:nvSpPr>
        <p:spPr>
          <a:xfrm>
            <a:off x="0" y="9431600"/>
            <a:ext cx="2890626" cy="496491"/>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778506" y="9431600"/>
            <a:ext cx="2890626" cy="496491"/>
          </a:xfrm>
          <a:prstGeom prst="rect">
            <a:avLst/>
          </a:prstGeom>
        </p:spPr>
        <p:txBody>
          <a:bodyPr vert="horz" lIns="91440" tIns="45720" rIns="91440" bIns="45720" rtlCol="0" anchor="b"/>
          <a:lstStyle>
            <a:lvl1pPr algn="r">
              <a:defRPr sz="1200"/>
            </a:lvl1pPr>
          </a:lstStyle>
          <a:p>
            <a:fld id="{6289F494-1822-9445-98EB-F7F0987FA13D}" type="slidenum">
              <a:rPr lang="en-US" smtClean="0"/>
              <a:t>‹#›</a:t>
            </a:fld>
            <a:endParaRPr lang="en-US"/>
          </a:p>
        </p:txBody>
      </p:sp>
    </p:spTree>
    <p:extLst>
      <p:ext uri="{BB962C8B-B14F-4D97-AF65-F5344CB8AC3E}">
        <p14:creationId xmlns:p14="http://schemas.microsoft.com/office/powerpoint/2010/main" val="4247190848"/>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www.bbc.co.uk/programmes/articles/xFHT9GvfKjBbtw28pgDgyG"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For:</a:t>
            </a:r>
            <a:endParaRPr lang="en-GB"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Key Stage 3 in England, Wales and Northern Ireland</a:t>
            </a:r>
            <a:endParaRPr lang="en-GB" dirty="0" smtClean="0">
              <a:effectLst/>
            </a:endParaRPr>
          </a:p>
          <a:p>
            <a:pPr lvl="0"/>
            <a:r>
              <a:rPr lang="en-US" sz="1200" kern="1200" dirty="0" smtClean="0">
                <a:solidFill>
                  <a:schemeClr val="tx1"/>
                </a:solidFill>
                <a:effectLst/>
                <a:latin typeface="+mn-lt"/>
                <a:ea typeface="+mn-ea"/>
                <a:cs typeface="+mn-cs"/>
              </a:rPr>
              <a:t>Third and Fourth Level, S1-S3 in Scotland </a:t>
            </a:r>
            <a:endParaRPr lang="en-GB" dirty="0" smtClean="0">
              <a:effectLst/>
            </a:endParaRPr>
          </a:p>
          <a:p>
            <a:r>
              <a:rPr lang="en-US" sz="1200"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endParaRPr lang="en-GB" sz="1200" kern="1200" dirty="0" smtClean="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6289F494-1822-9445-98EB-F7F0987FA13D}" type="slidenum">
              <a:rPr lang="en-US" smtClean="0"/>
              <a:t>1</a:t>
            </a:fld>
            <a:endParaRPr lang="en-US"/>
          </a:p>
        </p:txBody>
      </p:sp>
    </p:spTree>
    <p:extLst>
      <p:ext uri="{BB962C8B-B14F-4D97-AF65-F5344CB8AC3E}">
        <p14:creationId xmlns:p14="http://schemas.microsoft.com/office/powerpoint/2010/main" val="11912849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rtl="0" fontAlgn="base"/>
            <a:r>
              <a:rPr lang="en-US" sz="1200" b="1" u="none" strike="noStrike" kern="1200" dirty="0" smtClean="0">
                <a:solidFill>
                  <a:schemeClr val="tx1"/>
                </a:solidFill>
                <a:effectLst/>
                <a:latin typeface="+mn-lt"/>
                <a:ea typeface="+mn-ea"/>
                <a:cs typeface="+mn-cs"/>
              </a:rPr>
              <a:t>FINALLY</a:t>
            </a:r>
            <a:r>
              <a:rPr lang="en-US" sz="1200" u="none" strike="noStrike" kern="1200" dirty="0" smtClean="0">
                <a:solidFill>
                  <a:schemeClr val="tx1"/>
                </a:solidFill>
                <a:effectLst/>
                <a:latin typeface="+mn-lt"/>
                <a:ea typeface="+mn-ea"/>
                <a:cs typeface="+mn-cs"/>
              </a:rPr>
              <a:t> - watch the Elgar Ten Pieces film and afterwards have a class discussion about what you have just seen. Perhaps listen to the Variations one more time or explore some of the others (particularly the theme in full and 9 Nimrod - the most famous)</a:t>
            </a:r>
            <a:endParaRPr lang="en-GB" sz="1200" u="none" strike="noStrike"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289F494-1822-9445-98EB-F7F0987FA13D}" type="slidenum">
              <a:rPr lang="en-US" smtClean="0"/>
              <a:t>10</a:t>
            </a:fld>
            <a:endParaRPr lang="en-US"/>
          </a:p>
        </p:txBody>
      </p:sp>
    </p:spTree>
    <p:extLst>
      <p:ext uri="{BB962C8B-B14F-4D97-AF65-F5344CB8AC3E}">
        <p14:creationId xmlns:p14="http://schemas.microsoft.com/office/powerpoint/2010/main" val="24130556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Lesson 2</a:t>
            </a:r>
            <a:endParaRPr lang="en-GB" dirty="0" smtClean="0">
              <a:effectLst/>
            </a:endParaRPr>
          </a:p>
          <a:p>
            <a:r>
              <a:rPr lang="en-US" sz="1200" kern="1200" dirty="0" smtClean="0">
                <a:solidFill>
                  <a:schemeClr val="tx1"/>
                </a:solidFill>
                <a:effectLst/>
                <a:latin typeface="+mn-lt"/>
                <a:ea typeface="+mn-ea"/>
                <a:cs typeface="+mn-cs"/>
              </a:rPr>
              <a:t> </a:t>
            </a:r>
            <a:endParaRPr lang="en-GB" dirty="0" smtClean="0">
              <a:effectLst/>
            </a:endParaRPr>
          </a:p>
          <a:p>
            <a:r>
              <a:rPr lang="en-US" sz="1200" kern="1200" dirty="0" smtClean="0">
                <a:solidFill>
                  <a:schemeClr val="tx1"/>
                </a:solidFill>
                <a:effectLst/>
                <a:latin typeface="+mn-lt"/>
                <a:ea typeface="+mn-ea"/>
                <a:cs typeface="+mn-cs"/>
              </a:rPr>
              <a:t>Activities: 		Listen a theme and orchestrate it (or develop it)</a:t>
            </a:r>
            <a:endParaRPr lang="en-GB" dirty="0" smtClean="0">
              <a:effectLst/>
            </a:endParaRPr>
          </a:p>
          <a:p>
            <a:r>
              <a:rPr lang="en-US" sz="1200"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Curriculum link:	Listen with increasing discrimination to a wide range of music from great composers and musicians</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Play and perform in a range of solo and ensemble contexts using their voice, playing instruments musically, fluently and with accuracy and expression</a:t>
            </a: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289F494-1822-9445-98EB-F7F0987FA13D}" type="slidenum">
              <a:rPr lang="en-US" smtClean="0"/>
              <a:t>11</a:t>
            </a:fld>
            <a:endParaRPr lang="en-US"/>
          </a:p>
        </p:txBody>
      </p:sp>
    </p:spTree>
    <p:extLst>
      <p:ext uri="{BB962C8B-B14F-4D97-AF65-F5344CB8AC3E}">
        <p14:creationId xmlns:p14="http://schemas.microsoft.com/office/powerpoint/2010/main" val="17473567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LESSON 2 </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Elgar’s theme</a:t>
            </a:r>
            <a:endParaRPr lang="en-GB" sz="1200" kern="1200" dirty="0" smtClean="0">
              <a:solidFill>
                <a:schemeClr val="tx1"/>
              </a:solidFill>
              <a:effectLst/>
              <a:latin typeface="+mn-lt"/>
              <a:ea typeface="+mn-ea"/>
              <a:cs typeface="+mn-cs"/>
            </a:endParaRPr>
          </a:p>
          <a:p>
            <a:r>
              <a:rPr lang="en-US" sz="1200" b="1" u="none" strike="noStrike"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pPr lvl="0"/>
            <a:r>
              <a:rPr lang="en-US" sz="1200" b="1" kern="1200" dirty="0" smtClean="0">
                <a:solidFill>
                  <a:schemeClr val="tx1"/>
                </a:solidFill>
                <a:effectLst/>
                <a:latin typeface="+mn-lt"/>
                <a:ea typeface="+mn-ea"/>
                <a:cs typeface="+mn-cs"/>
              </a:rPr>
              <a:t>Prepare your class </a:t>
            </a:r>
            <a:r>
              <a:rPr lang="en-US" sz="1200" kern="1200" dirty="0" smtClean="0">
                <a:solidFill>
                  <a:schemeClr val="tx1"/>
                </a:solidFill>
                <a:effectLst/>
                <a:latin typeface="+mn-lt"/>
                <a:ea typeface="+mn-ea"/>
                <a:cs typeface="+mn-cs"/>
              </a:rPr>
              <a:t>by listening to Elgar’s theme once again. Remind them of the background to Elgar’s piece and explain that you are going to spend a few lessons creating your own set of variations. To do this, you must first learn to play Elgar's theme</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pPr lvl="0"/>
            <a:r>
              <a:rPr lang="en-US" sz="1200" b="1" kern="1200" dirty="0" smtClean="0">
                <a:solidFill>
                  <a:schemeClr val="tx1"/>
                </a:solidFill>
                <a:effectLst/>
                <a:latin typeface="+mn-lt"/>
                <a:ea typeface="+mn-ea"/>
                <a:cs typeface="+mn-cs"/>
              </a:rPr>
              <a:t>Teach the following rhythm</a:t>
            </a:r>
            <a:r>
              <a:rPr lang="en-US" sz="1200" b="1" kern="1200" baseline="0" dirty="0" smtClean="0">
                <a:solidFill>
                  <a:schemeClr val="tx1"/>
                </a:solidFill>
                <a:effectLst/>
                <a:latin typeface="+mn-lt"/>
                <a:ea typeface="+mn-ea"/>
                <a:cs typeface="+mn-cs"/>
              </a:rPr>
              <a:t> above</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Take some time to explain this shape a little - your students might spot that it is symmetrical. It may help to use words to</a:t>
            </a:r>
            <a:r>
              <a:rPr lang="en-US" sz="1200" kern="1200" baseline="0" dirty="0" smtClean="0">
                <a:solidFill>
                  <a:schemeClr val="tx1"/>
                </a:solidFill>
                <a:effectLst/>
                <a:latin typeface="+mn-lt"/>
                <a:ea typeface="+mn-ea"/>
                <a:cs typeface="+mn-cs"/>
              </a:rPr>
              <a:t> learn it.</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Perform this three times back to back</a:t>
            </a:r>
            <a:endParaRPr lang="en-GB" sz="1200" kern="1200" dirty="0" smtClean="0">
              <a:solidFill>
                <a:schemeClr val="tx1"/>
              </a:solidFill>
              <a:effectLst/>
              <a:latin typeface="+mn-lt"/>
              <a:ea typeface="+mn-ea"/>
              <a:cs typeface="+mn-cs"/>
            </a:endParaRPr>
          </a:p>
          <a:p>
            <a:endParaRPr lang="en-GB" sz="1000" dirty="0"/>
          </a:p>
        </p:txBody>
      </p:sp>
      <p:sp>
        <p:nvSpPr>
          <p:cNvPr id="4" name="Slide Number Placeholder 3"/>
          <p:cNvSpPr>
            <a:spLocks noGrp="1"/>
          </p:cNvSpPr>
          <p:nvPr>
            <p:ph type="sldNum" sz="quarter" idx="10"/>
          </p:nvPr>
        </p:nvSpPr>
        <p:spPr/>
        <p:txBody>
          <a:bodyPr/>
          <a:lstStyle/>
          <a:p>
            <a:fld id="{6289F494-1822-9445-98EB-F7F0987FA13D}" type="slidenum">
              <a:rPr lang="en-US" smtClean="0"/>
              <a:t>12</a:t>
            </a:fld>
            <a:endParaRPr lang="en-US"/>
          </a:p>
        </p:txBody>
      </p:sp>
    </p:spTree>
    <p:extLst>
      <p:ext uri="{BB962C8B-B14F-4D97-AF65-F5344CB8AC3E}">
        <p14:creationId xmlns:p14="http://schemas.microsoft.com/office/powerpoint/2010/main" val="12493942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rtl="0"/>
            <a:r>
              <a:rPr lang="en-US" sz="1200" b="1" kern="1200" dirty="0" smtClean="0">
                <a:solidFill>
                  <a:schemeClr val="tx1"/>
                </a:solidFill>
                <a:effectLst/>
                <a:latin typeface="+mn-lt"/>
                <a:ea typeface="+mn-ea"/>
                <a:cs typeface="+mn-cs"/>
              </a:rPr>
              <a:t>Next, teach the full tune. </a:t>
            </a:r>
            <a:r>
              <a:rPr lang="en-US" sz="1200" kern="1200" dirty="0" smtClean="0">
                <a:solidFill>
                  <a:schemeClr val="tx1"/>
                </a:solidFill>
                <a:effectLst/>
                <a:latin typeface="+mn-lt"/>
                <a:ea typeface="+mn-ea"/>
                <a:cs typeface="+mn-cs"/>
              </a:rPr>
              <a:t>There are several ways of doing this; if your students can read notation, simply give out the following score and ask them to play it. If they are beginners you might like to break it down into sections and perhaps share it around so that no one has to play the whole thing. For complete beginners teach just the first two bars and then challenge the class to create the second two phrases, ending on a C (or, like Elgar an unexpected C#). The advantage with creating your own theme is that the students will feel more ownership over the music.</a:t>
            </a:r>
            <a:endParaRPr lang="en-GB" sz="1200" kern="1200" dirty="0" smtClean="0">
              <a:solidFill>
                <a:schemeClr val="tx1"/>
              </a:solidFill>
              <a:effectLst/>
              <a:latin typeface="+mn-lt"/>
              <a:ea typeface="+mn-ea"/>
              <a:cs typeface="+mn-cs"/>
            </a:endParaRPr>
          </a:p>
          <a:p>
            <a:endParaRPr lang="en-GB" sz="1000" dirty="0"/>
          </a:p>
        </p:txBody>
      </p:sp>
      <p:sp>
        <p:nvSpPr>
          <p:cNvPr id="4" name="Slide Number Placeholder 3"/>
          <p:cNvSpPr>
            <a:spLocks noGrp="1"/>
          </p:cNvSpPr>
          <p:nvPr>
            <p:ph type="sldNum" sz="quarter" idx="10"/>
          </p:nvPr>
        </p:nvSpPr>
        <p:spPr/>
        <p:txBody>
          <a:bodyPr/>
          <a:lstStyle/>
          <a:p>
            <a:fld id="{6289F494-1822-9445-98EB-F7F0987FA13D}" type="slidenum">
              <a:rPr lang="en-US" smtClean="0"/>
              <a:t>13</a:t>
            </a:fld>
            <a:endParaRPr lang="en-US"/>
          </a:p>
        </p:txBody>
      </p:sp>
    </p:spTree>
    <p:extLst>
      <p:ext uri="{BB962C8B-B14F-4D97-AF65-F5344CB8AC3E}">
        <p14:creationId xmlns:p14="http://schemas.microsoft.com/office/powerpoint/2010/main" val="12493942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rtl="0"/>
            <a:r>
              <a:rPr lang="en-US" sz="1200" b="1" kern="1200" dirty="0" smtClean="0">
                <a:solidFill>
                  <a:schemeClr val="tx1"/>
                </a:solidFill>
                <a:effectLst/>
                <a:latin typeface="+mn-lt"/>
                <a:ea typeface="+mn-ea"/>
                <a:cs typeface="+mn-cs"/>
              </a:rPr>
              <a:t>Orchestrate the theme. </a:t>
            </a:r>
            <a:r>
              <a:rPr lang="en-US" sz="1200" kern="1200" dirty="0" smtClean="0">
                <a:solidFill>
                  <a:schemeClr val="tx1"/>
                </a:solidFill>
                <a:effectLst/>
                <a:latin typeface="+mn-lt"/>
                <a:ea typeface="+mn-ea"/>
                <a:cs typeface="+mn-cs"/>
              </a:rPr>
              <a:t>Create a full class version. You might like to include -</a:t>
            </a:r>
            <a:endParaRPr lang="en-GB" sz="1200" kern="1200" dirty="0" smtClean="0">
              <a:solidFill>
                <a:schemeClr val="tx1"/>
              </a:solidFill>
              <a:effectLst/>
              <a:latin typeface="+mn-lt"/>
              <a:ea typeface="+mn-ea"/>
              <a:cs typeface="+mn-cs"/>
            </a:endParaRPr>
          </a:p>
          <a:p>
            <a:pPr lvl="2"/>
            <a:r>
              <a:rPr lang="en-US" sz="1200" b="1" kern="1200" dirty="0" smtClean="0">
                <a:solidFill>
                  <a:schemeClr val="tx1"/>
                </a:solidFill>
                <a:effectLst/>
                <a:latin typeface="+mn-lt"/>
                <a:ea typeface="+mn-ea"/>
                <a:cs typeface="+mn-cs"/>
              </a:rPr>
              <a:t>pitched</a:t>
            </a:r>
            <a:r>
              <a:rPr lang="en-US" sz="1200" kern="1200" dirty="0" smtClean="0">
                <a:solidFill>
                  <a:schemeClr val="tx1"/>
                </a:solidFill>
                <a:effectLst/>
                <a:latin typeface="+mn-lt"/>
                <a:ea typeface="+mn-ea"/>
                <a:cs typeface="+mn-cs"/>
              </a:rPr>
              <a:t> instruments on the full theme or part of it</a:t>
            </a:r>
            <a:endParaRPr lang="en-GB" sz="1200" kern="1200" dirty="0" smtClean="0">
              <a:solidFill>
                <a:schemeClr val="tx1"/>
              </a:solidFill>
              <a:effectLst/>
              <a:latin typeface="+mn-lt"/>
              <a:ea typeface="+mn-ea"/>
              <a:cs typeface="+mn-cs"/>
            </a:endParaRPr>
          </a:p>
          <a:p>
            <a:pPr lvl="2"/>
            <a:r>
              <a:rPr lang="en-US" sz="1200" b="1" kern="1200" dirty="0" smtClean="0">
                <a:solidFill>
                  <a:schemeClr val="tx1"/>
                </a:solidFill>
                <a:effectLst/>
                <a:latin typeface="+mn-lt"/>
                <a:ea typeface="+mn-ea"/>
                <a:cs typeface="+mn-cs"/>
              </a:rPr>
              <a:t>unpitched</a:t>
            </a:r>
            <a:r>
              <a:rPr lang="en-US" sz="1200" kern="1200" dirty="0" smtClean="0">
                <a:solidFill>
                  <a:schemeClr val="tx1"/>
                </a:solidFill>
                <a:effectLst/>
                <a:latin typeface="+mn-lt"/>
                <a:ea typeface="+mn-ea"/>
                <a:cs typeface="+mn-cs"/>
              </a:rPr>
              <a:t> instruments on the rhythm or keeping a pulse </a:t>
            </a:r>
            <a:endParaRPr lang="en-GB" sz="1200" kern="1200" dirty="0" smtClean="0">
              <a:solidFill>
                <a:schemeClr val="tx1"/>
              </a:solidFill>
              <a:effectLst/>
              <a:latin typeface="+mn-lt"/>
              <a:ea typeface="+mn-ea"/>
              <a:cs typeface="+mn-cs"/>
            </a:endParaRPr>
          </a:p>
          <a:p>
            <a:pPr lvl="2"/>
            <a:r>
              <a:rPr lang="en-US" sz="1200" kern="1200" dirty="0" smtClean="0">
                <a:solidFill>
                  <a:schemeClr val="tx1"/>
                </a:solidFill>
                <a:effectLst/>
                <a:latin typeface="+mn-lt"/>
                <a:ea typeface="+mn-ea"/>
                <a:cs typeface="+mn-cs"/>
              </a:rPr>
              <a:t>a simple bassline*, moving in step and using just white notes</a:t>
            </a:r>
            <a:endParaRPr lang="en-GB" sz="1200" kern="1200" dirty="0" smtClean="0">
              <a:solidFill>
                <a:schemeClr val="tx1"/>
              </a:solidFill>
              <a:effectLst/>
              <a:latin typeface="+mn-lt"/>
              <a:ea typeface="+mn-ea"/>
              <a:cs typeface="+mn-cs"/>
            </a:endParaRPr>
          </a:p>
          <a:p>
            <a:pPr lvl="2"/>
            <a:r>
              <a:rPr lang="en-US" sz="1200" kern="1200" dirty="0" smtClean="0">
                <a:solidFill>
                  <a:schemeClr val="tx1"/>
                </a:solidFill>
                <a:effectLst/>
                <a:latin typeface="+mn-lt"/>
                <a:ea typeface="+mn-ea"/>
                <a:cs typeface="+mn-cs"/>
              </a:rPr>
              <a:t>a long, low A </a:t>
            </a:r>
            <a:r>
              <a:rPr lang="en-US" sz="1200" b="1" kern="1200" dirty="0" smtClean="0">
                <a:solidFill>
                  <a:schemeClr val="tx1"/>
                </a:solidFill>
                <a:effectLst/>
                <a:latin typeface="+mn-lt"/>
                <a:ea typeface="+mn-ea"/>
                <a:cs typeface="+mn-cs"/>
              </a:rPr>
              <a:t>drone</a:t>
            </a:r>
            <a:r>
              <a:rPr lang="en-US" sz="1200"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*here is Elgar’s real bassline – </a:t>
            </a:r>
            <a:endParaRPr lang="en-GB" sz="1200" kern="1200" dirty="0" smtClean="0">
              <a:solidFill>
                <a:schemeClr val="tx1"/>
              </a:solidFill>
              <a:effectLst/>
              <a:latin typeface="+mn-lt"/>
              <a:ea typeface="+mn-ea"/>
              <a:cs typeface="+mn-cs"/>
            </a:endParaRPr>
          </a:p>
          <a:p>
            <a:endParaRPr lang="en-GB" sz="1000" dirty="0"/>
          </a:p>
        </p:txBody>
      </p:sp>
      <p:sp>
        <p:nvSpPr>
          <p:cNvPr id="4" name="Slide Number Placeholder 3"/>
          <p:cNvSpPr>
            <a:spLocks noGrp="1"/>
          </p:cNvSpPr>
          <p:nvPr>
            <p:ph type="sldNum" sz="quarter" idx="10"/>
          </p:nvPr>
        </p:nvSpPr>
        <p:spPr/>
        <p:txBody>
          <a:bodyPr/>
          <a:lstStyle/>
          <a:p>
            <a:fld id="{6289F494-1822-9445-98EB-F7F0987FA13D}" type="slidenum">
              <a:rPr lang="en-US" smtClean="0"/>
              <a:t>14</a:t>
            </a:fld>
            <a:endParaRPr lang="en-US"/>
          </a:p>
        </p:txBody>
      </p:sp>
    </p:spTree>
    <p:extLst>
      <p:ext uri="{BB962C8B-B14F-4D97-AF65-F5344CB8AC3E}">
        <p14:creationId xmlns:p14="http://schemas.microsoft.com/office/powerpoint/2010/main" val="12493942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rtl="0"/>
            <a:r>
              <a:rPr lang="en-US" sz="1200" b="1" kern="1200" dirty="0" smtClean="0">
                <a:solidFill>
                  <a:schemeClr val="tx1"/>
                </a:solidFill>
                <a:effectLst/>
                <a:latin typeface="+mn-lt"/>
                <a:ea typeface="+mn-ea"/>
                <a:cs typeface="+mn-cs"/>
              </a:rPr>
              <a:t>FINALLY - </a:t>
            </a:r>
            <a:r>
              <a:rPr lang="en-US" sz="1200" kern="1200" dirty="0" smtClean="0">
                <a:solidFill>
                  <a:schemeClr val="tx1"/>
                </a:solidFill>
                <a:effectLst/>
                <a:latin typeface="+mn-lt"/>
                <a:ea typeface="+mn-ea"/>
                <a:cs typeface="+mn-cs"/>
              </a:rPr>
              <a:t>finish off with a performance of your class theme and remember to write down what you've done and who plays what</a:t>
            </a:r>
            <a:endParaRPr lang="en-GB" sz="1200" kern="1200" dirty="0" smtClean="0">
              <a:solidFill>
                <a:schemeClr val="tx1"/>
              </a:solidFill>
              <a:effectLst/>
              <a:latin typeface="+mn-lt"/>
              <a:ea typeface="+mn-ea"/>
              <a:cs typeface="+mn-cs"/>
            </a:endParaRPr>
          </a:p>
          <a:p>
            <a:endParaRPr lang="en-GB" sz="1000" dirty="0"/>
          </a:p>
        </p:txBody>
      </p:sp>
      <p:sp>
        <p:nvSpPr>
          <p:cNvPr id="4" name="Slide Number Placeholder 3"/>
          <p:cNvSpPr>
            <a:spLocks noGrp="1"/>
          </p:cNvSpPr>
          <p:nvPr>
            <p:ph type="sldNum" sz="quarter" idx="10"/>
          </p:nvPr>
        </p:nvSpPr>
        <p:spPr/>
        <p:txBody>
          <a:bodyPr/>
          <a:lstStyle/>
          <a:p>
            <a:fld id="{6289F494-1822-9445-98EB-F7F0987FA13D}" type="slidenum">
              <a:rPr lang="en-US" smtClean="0"/>
              <a:t>15</a:t>
            </a:fld>
            <a:endParaRPr lang="en-US"/>
          </a:p>
        </p:txBody>
      </p:sp>
    </p:spTree>
    <p:extLst>
      <p:ext uri="{BB962C8B-B14F-4D97-AF65-F5344CB8AC3E}">
        <p14:creationId xmlns:p14="http://schemas.microsoft.com/office/powerpoint/2010/main" val="124939424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Lesson 3</a:t>
            </a:r>
            <a:endParaRPr lang="en-GB" dirty="0" smtClean="0">
              <a:effectLst/>
            </a:endParaRPr>
          </a:p>
          <a:p>
            <a:r>
              <a:rPr lang="en-US" sz="1200" kern="1200" dirty="0" smtClean="0">
                <a:solidFill>
                  <a:schemeClr val="tx1"/>
                </a:solidFill>
                <a:effectLst/>
                <a:latin typeface="+mn-lt"/>
                <a:ea typeface="+mn-ea"/>
                <a:cs typeface="+mn-cs"/>
              </a:rPr>
              <a:t> </a:t>
            </a:r>
            <a:endParaRPr lang="en-GB" dirty="0" smtClean="0">
              <a:effectLst/>
            </a:endParaRPr>
          </a:p>
          <a:p>
            <a:r>
              <a:rPr lang="en-US" sz="1200" kern="1200" dirty="0" smtClean="0">
                <a:solidFill>
                  <a:schemeClr val="tx1"/>
                </a:solidFill>
                <a:effectLst/>
                <a:latin typeface="+mn-lt"/>
                <a:ea typeface="+mn-ea"/>
                <a:cs typeface="+mn-cs"/>
              </a:rPr>
              <a:t>Activities: 		Listen and </a:t>
            </a:r>
            <a:r>
              <a:rPr lang="en-US" sz="1200" kern="1200" dirty="0" err="1" smtClean="0">
                <a:solidFill>
                  <a:schemeClr val="tx1"/>
                </a:solidFill>
                <a:effectLst/>
                <a:latin typeface="+mn-lt"/>
                <a:ea typeface="+mn-ea"/>
                <a:cs typeface="+mn-cs"/>
              </a:rPr>
              <a:t>analyse</a:t>
            </a:r>
            <a:r>
              <a:rPr lang="en-US" sz="1200" kern="1200" dirty="0" smtClean="0">
                <a:solidFill>
                  <a:schemeClr val="tx1"/>
                </a:solidFill>
                <a:effectLst/>
                <a:latin typeface="+mn-lt"/>
                <a:ea typeface="+mn-ea"/>
                <a:cs typeface="+mn-cs"/>
              </a:rPr>
              <a:t> Elgar’s music</a:t>
            </a:r>
            <a:endParaRPr lang="en-GB" dirty="0" smtClean="0">
              <a:effectLst/>
            </a:endParaRPr>
          </a:p>
          <a:p>
            <a:r>
              <a:rPr lang="en-US" sz="1200" kern="1200" dirty="0" smtClean="0">
                <a:solidFill>
                  <a:schemeClr val="tx1"/>
                </a:solidFill>
                <a:effectLst/>
                <a:latin typeface="+mn-lt"/>
                <a:ea typeface="+mn-ea"/>
                <a:cs typeface="+mn-cs"/>
              </a:rPr>
              <a:t>Create musical motifs and structure them into a piece</a:t>
            </a:r>
            <a:endParaRPr lang="en-GB" dirty="0" smtClean="0">
              <a:effectLst/>
            </a:endParaRPr>
          </a:p>
          <a:p>
            <a:r>
              <a:rPr lang="en-US" sz="1200"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Curriculum link:	Listen with increasing discrimination to a wide range of music from great composers and musicians</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Play and perform in a range of solo and ensemble contexts using their voice, playing instruments musically, fluently and with accuracy and expression</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Improvise and compose; and extend and develop musical ideas by drawing on a range of musical structures, styles, genres and traditions</a:t>
            </a:r>
            <a:endParaRPr lang="en-GB" sz="1200" kern="1200" dirty="0" smtClean="0">
              <a:solidFill>
                <a:schemeClr val="tx1"/>
              </a:solidFill>
              <a:effectLst/>
              <a:latin typeface="+mn-lt"/>
              <a:ea typeface="+mn-ea"/>
              <a:cs typeface="+mn-cs"/>
            </a:endParaRPr>
          </a:p>
          <a:p>
            <a:endParaRPr lang="en-GB" sz="1000" dirty="0"/>
          </a:p>
        </p:txBody>
      </p:sp>
      <p:sp>
        <p:nvSpPr>
          <p:cNvPr id="4" name="Slide Number Placeholder 3"/>
          <p:cNvSpPr>
            <a:spLocks noGrp="1"/>
          </p:cNvSpPr>
          <p:nvPr>
            <p:ph type="sldNum" sz="quarter" idx="10"/>
          </p:nvPr>
        </p:nvSpPr>
        <p:spPr/>
        <p:txBody>
          <a:bodyPr/>
          <a:lstStyle/>
          <a:p>
            <a:fld id="{6289F494-1822-9445-98EB-F7F0987FA13D}" type="slidenum">
              <a:rPr lang="en-US" smtClean="0"/>
              <a:t>16</a:t>
            </a:fld>
            <a:endParaRPr lang="en-US"/>
          </a:p>
        </p:txBody>
      </p:sp>
    </p:spTree>
    <p:extLst>
      <p:ext uri="{BB962C8B-B14F-4D97-AF65-F5344CB8AC3E}">
        <p14:creationId xmlns:p14="http://schemas.microsoft.com/office/powerpoint/2010/main" val="17473567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LESSON 3 </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Elgar's Dog</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pPr lvl="0" fontAlgn="base"/>
            <a:r>
              <a:rPr lang="en-US" sz="1200" b="1" u="none" strike="noStrike" kern="1200" dirty="0" smtClean="0">
                <a:solidFill>
                  <a:schemeClr val="tx1"/>
                </a:solidFill>
                <a:effectLst/>
                <a:latin typeface="+mn-lt"/>
                <a:ea typeface="+mn-ea"/>
                <a:cs typeface="+mn-cs"/>
              </a:rPr>
              <a:t>Warm-up. </a:t>
            </a:r>
            <a:r>
              <a:rPr lang="en-US" sz="1200" u="none" strike="noStrike" kern="1200" dirty="0" smtClean="0">
                <a:solidFill>
                  <a:schemeClr val="tx1"/>
                </a:solidFill>
                <a:effectLst/>
                <a:latin typeface="+mn-lt"/>
                <a:ea typeface="+mn-ea"/>
                <a:cs typeface="+mn-cs"/>
              </a:rPr>
              <a:t>Begin your session in a circle with a quick warm up activity and a recap of what you have done so far. Remind the class about the music they heard describing Dan the bulldog. </a:t>
            </a:r>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p>
          <a:p>
            <a:pPr lvl="0" fontAlgn="base"/>
            <a:r>
              <a:rPr lang="en-GB" sz="1200" b="1" u="none" strike="noStrike" kern="1200" dirty="0" smtClean="0">
                <a:solidFill>
                  <a:schemeClr val="tx1"/>
                </a:solidFill>
                <a:effectLst/>
                <a:latin typeface="+mn-lt"/>
                <a:ea typeface="+mn-ea"/>
                <a:cs typeface="+mn-cs"/>
              </a:rPr>
              <a:t>Listening task: </a:t>
            </a:r>
            <a:r>
              <a:rPr lang="en-GB" sz="1200" u="none" strike="noStrike" kern="1200" dirty="0" smtClean="0">
                <a:solidFill>
                  <a:schemeClr val="tx1"/>
                </a:solidFill>
                <a:effectLst/>
                <a:latin typeface="+mn-lt"/>
                <a:ea typeface="+mn-ea"/>
                <a:cs typeface="+mn-cs"/>
              </a:rPr>
              <a:t>Listen again to Variation 11 (G. R. S.). Ask your students to make a list of the musical events they hear, as follows - </a:t>
            </a:r>
          </a:p>
          <a:p>
            <a:r>
              <a:rPr lang="en-GB" sz="1200" b="1"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Event Number: </a:t>
            </a:r>
            <a:r>
              <a:rPr lang="en-US" sz="1200" b="0" kern="1200" dirty="0" smtClean="0">
                <a:solidFill>
                  <a:schemeClr val="tx1"/>
                </a:solidFill>
                <a:effectLst/>
                <a:latin typeface="+mn-lt"/>
                <a:ea typeface="+mn-ea"/>
                <a:cs typeface="+mn-cs"/>
              </a:rPr>
              <a:t>E.g. 1, 2</a:t>
            </a:r>
            <a:endParaRPr lang="en-GB" sz="1200" b="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Instruments used:</a:t>
            </a:r>
            <a:r>
              <a:rPr lang="en-US" sz="1200" b="1" kern="1200" baseline="0" dirty="0" smtClean="0">
                <a:solidFill>
                  <a:schemeClr val="tx1"/>
                </a:solidFill>
                <a:effectLst/>
                <a:latin typeface="+mn-lt"/>
                <a:ea typeface="+mn-ea"/>
                <a:cs typeface="+mn-cs"/>
              </a:rPr>
              <a:t> </a:t>
            </a:r>
            <a:r>
              <a:rPr lang="en-US" sz="1200" b="0" kern="1200" baseline="0" dirty="0" smtClean="0">
                <a:solidFill>
                  <a:schemeClr val="tx1"/>
                </a:solidFill>
                <a:effectLst/>
                <a:latin typeface="+mn-lt"/>
                <a:ea typeface="+mn-ea"/>
                <a:cs typeface="+mn-cs"/>
              </a:rPr>
              <a:t>Strings, Bassoon</a:t>
            </a:r>
            <a:endParaRPr lang="en-GB"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Describe the music: </a:t>
            </a:r>
            <a:r>
              <a:rPr lang="en-US" sz="1200" b="0" kern="1200" dirty="0" smtClean="0">
                <a:solidFill>
                  <a:schemeClr val="tx1"/>
                </a:solidFill>
                <a:effectLst/>
                <a:latin typeface="+mn-lt"/>
                <a:ea typeface="+mn-ea"/>
                <a:cs typeface="+mn-cs"/>
              </a:rPr>
              <a:t>Downward flurry, Quick even notes</a:t>
            </a:r>
            <a:endParaRPr lang="en-GB"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Describe the dog!</a:t>
            </a:r>
            <a:r>
              <a:rPr lang="en-US" sz="1200" b="0" kern="1200" baseline="0" dirty="0" smtClean="0">
                <a:solidFill>
                  <a:schemeClr val="tx1"/>
                </a:solidFill>
                <a:effectLst/>
                <a:latin typeface="+mn-lt"/>
                <a:ea typeface="+mn-ea"/>
                <a:cs typeface="+mn-cs"/>
              </a:rPr>
              <a:t> Running, Still running!</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pPr lvl="0" fontAlgn="base"/>
            <a:r>
              <a:rPr lang="en-US" sz="1200" u="none" strike="noStrike" kern="1200" dirty="0" smtClean="0">
                <a:solidFill>
                  <a:schemeClr val="tx1"/>
                </a:solidFill>
                <a:effectLst/>
                <a:latin typeface="+mn-lt"/>
                <a:ea typeface="+mn-ea"/>
                <a:cs typeface="+mn-cs"/>
              </a:rPr>
              <a:t>Listen a few times and encourage your students to write down as many ideas as they can. Challenge them to see if they can spot Elgar’s original theme within the music.</a:t>
            </a:r>
            <a:endParaRPr lang="en-GB" sz="1200" u="none" strike="noStrike" kern="1200" dirty="0" smtClean="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6289F494-1822-9445-98EB-F7F0987FA13D}" type="slidenum">
              <a:rPr lang="en-US" smtClean="0"/>
              <a:t>17</a:t>
            </a:fld>
            <a:endParaRPr lang="en-US"/>
          </a:p>
        </p:txBody>
      </p:sp>
    </p:spTree>
    <p:extLst>
      <p:ext uri="{BB962C8B-B14F-4D97-AF65-F5344CB8AC3E}">
        <p14:creationId xmlns:p14="http://schemas.microsoft.com/office/powerpoint/2010/main" val="307955707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 </a:t>
            </a:r>
            <a:r>
              <a:rPr lang="en-US" sz="1200" b="1" u="none" strike="noStrike" kern="1200" dirty="0" smtClean="0">
                <a:solidFill>
                  <a:schemeClr val="tx1"/>
                </a:solidFill>
                <a:effectLst/>
                <a:latin typeface="+mn-lt"/>
                <a:ea typeface="+mn-ea"/>
                <a:cs typeface="+mn-cs"/>
              </a:rPr>
              <a:t>Then, working in pairs or small groups, </a:t>
            </a:r>
            <a:r>
              <a:rPr lang="en-US" sz="1200" u="none" strike="noStrike" kern="1200" dirty="0" smtClean="0">
                <a:solidFill>
                  <a:schemeClr val="tx1"/>
                </a:solidFill>
                <a:effectLst/>
                <a:latin typeface="+mn-lt"/>
                <a:ea typeface="+mn-ea"/>
                <a:cs typeface="+mn-cs"/>
              </a:rPr>
              <a:t>ask them to compile their thoughts and decide on with the three most important motifs in the piece. This might mean combining or discarding ideas.</a:t>
            </a:r>
            <a:endParaRPr lang="en-GB" sz="1200" u="none" strike="noStrike" kern="1200" dirty="0" smtClean="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6289F494-1822-9445-98EB-F7F0987FA13D}" type="slidenum">
              <a:rPr lang="en-US" smtClean="0"/>
              <a:t>18</a:t>
            </a:fld>
            <a:endParaRPr lang="en-US"/>
          </a:p>
        </p:txBody>
      </p:sp>
    </p:spTree>
    <p:extLst>
      <p:ext uri="{BB962C8B-B14F-4D97-AF65-F5344CB8AC3E}">
        <p14:creationId xmlns:p14="http://schemas.microsoft.com/office/powerpoint/2010/main" val="307955707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rtl="0" fontAlgn="base"/>
            <a:r>
              <a:rPr lang="en-GB" sz="1200" b="1" u="none" strike="noStrike" kern="1200" dirty="0" smtClean="0">
                <a:solidFill>
                  <a:schemeClr val="tx1"/>
                </a:solidFill>
                <a:effectLst/>
                <a:latin typeface="+mn-lt"/>
                <a:ea typeface="+mn-ea"/>
                <a:cs typeface="+mn-cs"/>
              </a:rPr>
              <a:t>Discuss their ideas and see if there is any common ground between the groups. Explain </a:t>
            </a:r>
            <a:r>
              <a:rPr lang="en-GB" sz="1200" u="none" strike="noStrike" kern="1200" dirty="0" smtClean="0">
                <a:solidFill>
                  <a:schemeClr val="tx1"/>
                </a:solidFill>
                <a:effectLst/>
                <a:latin typeface="+mn-lt"/>
                <a:ea typeface="+mn-ea"/>
                <a:cs typeface="+mn-cs"/>
              </a:rPr>
              <a:t>that </a:t>
            </a:r>
            <a:r>
              <a:rPr lang="en-GB" sz="1200" u="sng" strike="noStrike" kern="1200" dirty="0" smtClean="0">
                <a:solidFill>
                  <a:schemeClr val="tx1"/>
                </a:solidFill>
                <a:effectLst/>
                <a:latin typeface="+mn-lt"/>
                <a:ea typeface="+mn-ea"/>
                <a:cs typeface="+mn-cs"/>
              </a:rPr>
              <a:t>you</a:t>
            </a:r>
            <a:r>
              <a:rPr lang="en-GB" sz="1200" u="none" strike="noStrike" kern="1200" dirty="0" smtClean="0">
                <a:solidFill>
                  <a:schemeClr val="tx1"/>
                </a:solidFill>
                <a:effectLst/>
                <a:latin typeface="+mn-lt"/>
                <a:ea typeface="+mn-ea"/>
                <a:cs typeface="+mn-cs"/>
              </a:rPr>
              <a:t> think Elgar’s musical dog is made up of these three basic musical ideas – </a:t>
            </a:r>
          </a:p>
          <a:p>
            <a:r>
              <a:rPr lang="en-GB" sz="1200" b="1"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pPr lvl="0"/>
            <a:r>
              <a:rPr lang="es-ES_tradnl" sz="1200" b="1" u="sng" kern="1200" dirty="0" smtClean="0">
                <a:solidFill>
                  <a:schemeClr val="tx1"/>
                </a:solidFill>
                <a:effectLst/>
                <a:latin typeface="+mn-lt"/>
                <a:ea typeface="+mn-ea"/>
                <a:cs typeface="+mn-cs"/>
              </a:rPr>
              <a:t>RUNNING</a:t>
            </a:r>
            <a:r>
              <a:rPr lang="es-ES_tradnl" sz="1200"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 a quick downward flurry of notes (strings) followed by steady ‘footsteps’ (bassoon). The ‘footsteps’ are made up from the notes of the theme</a:t>
            </a:r>
            <a:endParaRPr lang="en-GB" sz="1200" kern="1200" dirty="0" smtClean="0">
              <a:solidFill>
                <a:schemeClr val="tx1"/>
              </a:solidFill>
              <a:effectLst/>
              <a:latin typeface="+mn-lt"/>
              <a:ea typeface="+mn-ea"/>
              <a:cs typeface="+mn-cs"/>
            </a:endParaRPr>
          </a:p>
          <a:p>
            <a:r>
              <a:rPr lang="es-ES_tradnl" sz="1200" b="1" u="none" strike="noStrike"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pPr lvl="0"/>
            <a:r>
              <a:rPr lang="es-ES_tradnl" sz="1200" b="1" u="sng" kern="1200" dirty="0" smtClean="0">
                <a:solidFill>
                  <a:schemeClr val="tx1"/>
                </a:solidFill>
                <a:effectLst/>
                <a:latin typeface="+mn-lt"/>
                <a:ea typeface="+mn-ea"/>
                <a:cs typeface="+mn-cs"/>
              </a:rPr>
              <a:t>BITING</a:t>
            </a:r>
            <a:r>
              <a:rPr lang="es-ES_tradnl" sz="1200"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    – one loud chord played by the full orchestra followed by a short fanfare which is four notes from the theme</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pPr lvl="0"/>
            <a:r>
              <a:rPr lang="en-US" sz="1200" b="1" u="sng" kern="1200" dirty="0" smtClean="0">
                <a:solidFill>
                  <a:schemeClr val="tx1"/>
                </a:solidFill>
                <a:effectLst/>
                <a:latin typeface="+mn-lt"/>
                <a:ea typeface="+mn-ea"/>
                <a:cs typeface="+mn-cs"/>
              </a:rPr>
              <a:t>BREATHING</a:t>
            </a:r>
            <a:r>
              <a:rPr lang="en-US" sz="1200" kern="1200" dirty="0" smtClean="0">
                <a:solidFill>
                  <a:schemeClr val="tx1"/>
                </a:solidFill>
                <a:effectLst/>
                <a:latin typeface="+mn-lt"/>
                <a:ea typeface="+mn-ea"/>
                <a:cs typeface="+mn-cs"/>
              </a:rPr>
              <a:t> 	 – Elgar uses this rhythm for his panting and it is played softly by the cellos and double basses. This is also derived from the theme</a:t>
            </a:r>
            <a:endParaRPr lang="en-GB"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289F494-1822-9445-98EB-F7F0987FA13D}" type="slidenum">
              <a:rPr lang="en-US" smtClean="0"/>
              <a:t>19</a:t>
            </a:fld>
            <a:endParaRPr lang="en-US"/>
          </a:p>
        </p:txBody>
      </p:sp>
    </p:spTree>
    <p:extLst>
      <p:ext uri="{BB962C8B-B14F-4D97-AF65-F5344CB8AC3E}">
        <p14:creationId xmlns:p14="http://schemas.microsoft.com/office/powerpoint/2010/main" val="30795570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smtClean="0">
                <a:solidFill>
                  <a:schemeClr val="tx1"/>
                </a:solidFill>
                <a:effectLst/>
                <a:latin typeface="+mn-lt"/>
                <a:ea typeface="+mn-ea"/>
                <a:cs typeface="+mn-cs"/>
              </a:rPr>
              <a:t>Resources required</a:t>
            </a:r>
            <a:endParaRPr lang="en-GB" sz="1200" kern="1200" dirty="0" smtClean="0">
              <a:solidFill>
                <a:schemeClr val="tx1"/>
              </a:solidFill>
              <a:effectLst/>
              <a:latin typeface="+mn-lt"/>
              <a:ea typeface="+mn-ea"/>
              <a:cs typeface="+mn-cs"/>
            </a:endParaRPr>
          </a:p>
          <a:p>
            <a:r>
              <a:rPr lang="es-ES_tradnl" sz="1200" i="1"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Paper and pens</a:t>
            </a:r>
            <a:endParaRPr lang="en-GB"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Classroom percussion instruments and any other instruments your students might be learning </a:t>
            </a:r>
            <a:endParaRPr lang="en-GB" sz="1200" kern="1200" dirty="0" smtClean="0">
              <a:solidFill>
                <a:schemeClr val="tx1"/>
              </a:solidFill>
              <a:effectLst/>
              <a:latin typeface="+mn-lt"/>
              <a:ea typeface="+mn-ea"/>
              <a:cs typeface="+mn-cs"/>
            </a:endParaRPr>
          </a:p>
          <a:p>
            <a:r>
              <a:rPr lang="es-ES_tradnl" sz="1200" i="1"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This scheme of work is plotted out over six lessons. Feel free to adapt it to suit your children and the resources you have available. </a:t>
            </a:r>
            <a:endParaRPr lang="en-GB"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The six lessons at a glance </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Lesson 1</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Activities: 		Listen to a piece of music and describe it</a:t>
            </a:r>
            <a:endParaRPr lang="en-GB" dirty="0" smtClean="0">
              <a:effectLst/>
            </a:endParaRPr>
          </a:p>
          <a:p>
            <a:r>
              <a:rPr lang="en-US" sz="1200" kern="1200" dirty="0" smtClean="0">
                <a:solidFill>
                  <a:schemeClr val="tx1"/>
                </a:solidFill>
                <a:effectLst/>
                <a:latin typeface="+mn-lt"/>
                <a:ea typeface="+mn-ea"/>
                <a:cs typeface="+mn-cs"/>
              </a:rPr>
              <a:t>			Watch the film and discuss</a:t>
            </a:r>
            <a:endParaRPr lang="en-GB" sz="1200" kern="1200" dirty="0" smtClean="0">
              <a:solidFill>
                <a:schemeClr val="tx1"/>
              </a:solidFill>
              <a:effectLst/>
              <a:latin typeface="+mn-lt"/>
              <a:ea typeface="+mn-ea"/>
              <a:cs typeface="+mn-cs"/>
            </a:endParaRPr>
          </a:p>
          <a:p>
            <a:r>
              <a:rPr lang="es-ES_tradnl" sz="1200"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Curriculum link:	Listen with increasing discrimination to a wide range of music from great composers and musicians</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Develop a deeper understanding of the music that they perform and to which they listen and its history</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Lesson 2</a:t>
            </a:r>
            <a:endParaRPr lang="en-GB" dirty="0" smtClean="0">
              <a:effectLst/>
            </a:endParaRPr>
          </a:p>
          <a:p>
            <a:r>
              <a:rPr lang="en-US" sz="1200" kern="1200" dirty="0" smtClean="0">
                <a:solidFill>
                  <a:schemeClr val="tx1"/>
                </a:solidFill>
                <a:effectLst/>
                <a:latin typeface="+mn-lt"/>
                <a:ea typeface="+mn-ea"/>
                <a:cs typeface="+mn-cs"/>
              </a:rPr>
              <a:t>Activities: 		Listen a theme and orchestrate it (or develop it)</a:t>
            </a:r>
            <a:endParaRPr lang="en-GB" dirty="0" smtClean="0">
              <a:effectLst/>
            </a:endParaRPr>
          </a:p>
          <a:p>
            <a:r>
              <a:rPr lang="en-US" sz="1200"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Curriculum link:	Listen with increasing discrimination to a wide range of music from great composers and musicians</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Play and perform in a range of solo and ensemble contexts using their voice, playing instruments musically, fluently and with accuracy 				and expression</a:t>
            </a:r>
            <a:endParaRPr lang="en-GB" sz="1200" kern="1200" dirty="0" smtClean="0">
              <a:solidFill>
                <a:schemeClr val="tx1"/>
              </a:solidFill>
              <a:effectLst/>
              <a:latin typeface="+mn-lt"/>
              <a:ea typeface="+mn-ea"/>
              <a:cs typeface="+mn-cs"/>
            </a:endParaRPr>
          </a:p>
          <a:p>
            <a:r>
              <a:rPr lang="es-ES_tradnl" sz="1200"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Lesson 3</a:t>
            </a:r>
            <a:endParaRPr lang="en-GB" dirty="0" smtClean="0">
              <a:effectLst/>
            </a:endParaRPr>
          </a:p>
          <a:p>
            <a:r>
              <a:rPr lang="en-US" sz="1200" kern="1200" dirty="0" smtClean="0">
                <a:solidFill>
                  <a:schemeClr val="tx1"/>
                </a:solidFill>
                <a:effectLst/>
                <a:latin typeface="+mn-lt"/>
                <a:ea typeface="+mn-ea"/>
                <a:cs typeface="+mn-cs"/>
              </a:rPr>
              <a:t>Activities: 		Listen and </a:t>
            </a:r>
            <a:r>
              <a:rPr lang="en-US" sz="1200" kern="1200" dirty="0" err="1" smtClean="0">
                <a:solidFill>
                  <a:schemeClr val="tx1"/>
                </a:solidFill>
                <a:effectLst/>
                <a:latin typeface="+mn-lt"/>
                <a:ea typeface="+mn-ea"/>
                <a:cs typeface="+mn-cs"/>
              </a:rPr>
              <a:t>analyse</a:t>
            </a:r>
            <a:r>
              <a:rPr lang="en-US" sz="1200" kern="1200" dirty="0" smtClean="0">
                <a:solidFill>
                  <a:schemeClr val="tx1"/>
                </a:solidFill>
                <a:effectLst/>
                <a:latin typeface="+mn-lt"/>
                <a:ea typeface="+mn-ea"/>
                <a:cs typeface="+mn-cs"/>
              </a:rPr>
              <a:t> Elgar’s music</a:t>
            </a:r>
            <a:endParaRPr lang="en-GB" dirty="0" smtClean="0">
              <a:effectLst/>
            </a:endParaRPr>
          </a:p>
          <a:p>
            <a:r>
              <a:rPr lang="en-US" sz="1200" kern="1200" dirty="0" smtClean="0">
                <a:solidFill>
                  <a:schemeClr val="tx1"/>
                </a:solidFill>
                <a:effectLst/>
                <a:latin typeface="+mn-lt"/>
                <a:ea typeface="+mn-ea"/>
                <a:cs typeface="+mn-cs"/>
              </a:rPr>
              <a:t>			Create musical motifs and structure them into a piece</a:t>
            </a:r>
            <a:endParaRPr lang="en-GB" dirty="0" smtClean="0">
              <a:effectLst/>
            </a:endParaRPr>
          </a:p>
          <a:p>
            <a:r>
              <a:rPr lang="en-US" sz="1200"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Curriculum link:	Listen with increasing discrimination to a wide range of music from great composers and musicians</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Play and perform in a range of solo and ensemble contexts using their voice, playing instruments musically, fluently and with accuracy 				and expression</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Improvise and compose; and extend and develop musical ideas by drawing on a range of musical structures, styles, genres and traditions</a:t>
            </a:r>
            <a:endParaRPr lang="en-GB"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Lesson 4</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Activities: 		Create musical motifs and structure them into a piece</a:t>
            </a:r>
            <a:endParaRPr lang="en-GB" dirty="0" smtClean="0">
              <a:effectLst/>
            </a:endParaRPr>
          </a:p>
          <a:p>
            <a:r>
              <a:rPr lang="en-US" sz="1200"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Curriculum link:	Play and perform in a range of solo and ensemble contexts using their voice, playing instruments musically, fluently and with accuracy 				and expression</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Improvise and compose; and extend and develop musical ideas by drawing on a range of musical structures, styles, genres and traditions</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Lesson 5</a:t>
            </a:r>
            <a:endParaRPr lang="en-GB" dirty="0" smtClean="0">
              <a:effectLst/>
            </a:endParaRPr>
          </a:p>
          <a:p>
            <a:r>
              <a:rPr lang="en-US" sz="1200" kern="1200" dirty="0" smtClean="0">
                <a:solidFill>
                  <a:schemeClr val="tx1"/>
                </a:solidFill>
                <a:effectLst/>
                <a:latin typeface="+mn-lt"/>
                <a:ea typeface="+mn-ea"/>
                <a:cs typeface="+mn-cs"/>
              </a:rPr>
              <a:t>Activities: 		Create musical motifs and structure them into a piece</a:t>
            </a:r>
            <a:endParaRPr lang="en-GB" dirty="0" smtClean="0">
              <a:effectLst/>
            </a:endParaRPr>
          </a:p>
          <a:p>
            <a:r>
              <a:rPr lang="en-US" sz="1200" kern="1200" dirty="0" smtClean="0">
                <a:solidFill>
                  <a:schemeClr val="tx1"/>
                </a:solidFill>
                <a:effectLst/>
                <a:latin typeface="+mn-lt"/>
                <a:ea typeface="+mn-ea"/>
                <a:cs typeface="+mn-cs"/>
              </a:rPr>
              <a:t>			Develop a theme</a:t>
            </a:r>
            <a:endParaRPr lang="en-GB" dirty="0" smtClean="0">
              <a:effectLst/>
            </a:endParaRPr>
          </a:p>
          <a:p>
            <a:r>
              <a:rPr lang="en-US" sz="1200"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Curriculum link:	Play and perform in a range of solo and ensemble contexts using their voice, playing instruments musically, fluently and with accuracy 				and expression</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Improvise and compose; and extend and develop musical ideas by drawing on a range of musical structures, styles, genres and traditions</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Lesson 6</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Activities:		Structure pieces into a concert</a:t>
            </a:r>
            <a:endParaRPr lang="en-GB" dirty="0" smtClean="0">
              <a:effectLst/>
            </a:endParaRPr>
          </a:p>
          <a:p>
            <a:r>
              <a:rPr lang="en-US" sz="1200" kern="1200" dirty="0" smtClean="0">
                <a:solidFill>
                  <a:schemeClr val="tx1"/>
                </a:solidFill>
                <a:effectLst/>
                <a:latin typeface="+mn-lt"/>
                <a:ea typeface="+mn-ea"/>
                <a:cs typeface="+mn-cs"/>
              </a:rPr>
              <a:t>			Perform in front of an audience</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Curriculum link:	Play and perform in solo and ensemble contexts, using their voices and playing musical instruments with increasing accuracy, fluency, 				control and expression</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Improvise and compose music for a range of purposes using the interrelated dimensions of music</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289F494-1822-9445-98EB-F7F0987FA13D}" type="slidenum">
              <a:rPr lang="en-US" smtClean="0"/>
              <a:t>2</a:t>
            </a:fld>
            <a:endParaRPr lang="en-US"/>
          </a:p>
        </p:txBody>
      </p:sp>
    </p:spTree>
    <p:extLst>
      <p:ext uri="{BB962C8B-B14F-4D97-AF65-F5344CB8AC3E}">
        <p14:creationId xmlns:p14="http://schemas.microsoft.com/office/powerpoint/2010/main" val="81786475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rtl="0" fontAlgn="base"/>
            <a:r>
              <a:rPr lang="en-GB" sz="1200" b="1" u="none" strike="noStrike" kern="1200" dirty="0" smtClean="0">
                <a:solidFill>
                  <a:schemeClr val="tx1"/>
                </a:solidFill>
                <a:effectLst/>
                <a:latin typeface="+mn-lt"/>
                <a:ea typeface="+mn-ea"/>
                <a:cs typeface="+mn-cs"/>
              </a:rPr>
              <a:t>Discuss their ideas and see if there is any common ground between the groups. Explain </a:t>
            </a:r>
            <a:r>
              <a:rPr lang="en-GB" sz="1200" u="none" strike="noStrike" kern="1200" dirty="0" smtClean="0">
                <a:solidFill>
                  <a:schemeClr val="tx1"/>
                </a:solidFill>
                <a:effectLst/>
                <a:latin typeface="+mn-lt"/>
                <a:ea typeface="+mn-ea"/>
                <a:cs typeface="+mn-cs"/>
              </a:rPr>
              <a:t>that </a:t>
            </a:r>
            <a:r>
              <a:rPr lang="en-GB" sz="1200" u="sng" strike="noStrike" kern="1200" dirty="0" smtClean="0">
                <a:solidFill>
                  <a:schemeClr val="tx1"/>
                </a:solidFill>
                <a:effectLst/>
                <a:latin typeface="+mn-lt"/>
                <a:ea typeface="+mn-ea"/>
                <a:cs typeface="+mn-cs"/>
              </a:rPr>
              <a:t>you</a:t>
            </a:r>
            <a:r>
              <a:rPr lang="en-GB" sz="1200" u="none" strike="noStrike" kern="1200" dirty="0" smtClean="0">
                <a:solidFill>
                  <a:schemeClr val="tx1"/>
                </a:solidFill>
                <a:effectLst/>
                <a:latin typeface="+mn-lt"/>
                <a:ea typeface="+mn-ea"/>
                <a:cs typeface="+mn-cs"/>
              </a:rPr>
              <a:t> think Elgar’s musical dog is made up of these three basic musical ideas – </a:t>
            </a:r>
          </a:p>
          <a:p>
            <a:r>
              <a:rPr lang="en-GB" sz="1200" b="1"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pPr lvl="0"/>
            <a:r>
              <a:rPr lang="es-ES_tradnl" sz="1200" b="1" u="sng" kern="1200" dirty="0" smtClean="0">
                <a:solidFill>
                  <a:schemeClr val="tx1"/>
                </a:solidFill>
                <a:effectLst/>
                <a:latin typeface="+mn-lt"/>
                <a:ea typeface="+mn-ea"/>
                <a:cs typeface="+mn-cs"/>
              </a:rPr>
              <a:t>RUNNING</a:t>
            </a:r>
            <a:r>
              <a:rPr lang="es-ES_tradnl" sz="1200"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 a quick downward flurry of notes (strings) followed by steady ‘footsteps’ (bassoon). The ‘footsteps’ are made up from the notes of the theme</a:t>
            </a:r>
            <a:endParaRPr lang="en-GB" sz="1200" kern="1200" dirty="0" smtClean="0">
              <a:solidFill>
                <a:schemeClr val="tx1"/>
              </a:solidFill>
              <a:effectLst/>
              <a:latin typeface="+mn-lt"/>
              <a:ea typeface="+mn-ea"/>
              <a:cs typeface="+mn-cs"/>
            </a:endParaRPr>
          </a:p>
          <a:p>
            <a:r>
              <a:rPr lang="es-ES_tradnl" sz="1200" b="1" u="none" strike="noStrike"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pPr lvl="0"/>
            <a:r>
              <a:rPr lang="es-ES_tradnl" sz="1200" b="1" u="sng" kern="1200" dirty="0" smtClean="0">
                <a:solidFill>
                  <a:schemeClr val="tx1"/>
                </a:solidFill>
                <a:effectLst/>
                <a:latin typeface="+mn-lt"/>
                <a:ea typeface="+mn-ea"/>
                <a:cs typeface="+mn-cs"/>
              </a:rPr>
              <a:t>BITING</a:t>
            </a:r>
            <a:r>
              <a:rPr lang="es-ES_tradnl" sz="1200"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    – one loud chord played by the full orchestra followed by a short fanfare which is four notes from the theme</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pPr lvl="0"/>
            <a:r>
              <a:rPr lang="en-US" sz="1200" b="1" u="sng" kern="1200" dirty="0" smtClean="0">
                <a:solidFill>
                  <a:schemeClr val="tx1"/>
                </a:solidFill>
                <a:effectLst/>
                <a:latin typeface="+mn-lt"/>
                <a:ea typeface="+mn-ea"/>
                <a:cs typeface="+mn-cs"/>
              </a:rPr>
              <a:t>BREATHING</a:t>
            </a:r>
            <a:r>
              <a:rPr lang="en-US" sz="1200" kern="1200" dirty="0" smtClean="0">
                <a:solidFill>
                  <a:schemeClr val="tx1"/>
                </a:solidFill>
                <a:effectLst/>
                <a:latin typeface="+mn-lt"/>
                <a:ea typeface="+mn-ea"/>
                <a:cs typeface="+mn-cs"/>
              </a:rPr>
              <a:t> 	 – Elgar uses this rhythm for his panting and it is played softly by the cellos and double basses. This is also derived from the theme</a:t>
            </a:r>
            <a:endParaRPr lang="en-GB"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289F494-1822-9445-98EB-F7F0987FA13D}" type="slidenum">
              <a:rPr lang="en-US" smtClean="0"/>
              <a:t>20</a:t>
            </a:fld>
            <a:endParaRPr lang="en-US"/>
          </a:p>
        </p:txBody>
      </p:sp>
    </p:spTree>
    <p:extLst>
      <p:ext uri="{BB962C8B-B14F-4D97-AF65-F5344CB8AC3E}">
        <p14:creationId xmlns:p14="http://schemas.microsoft.com/office/powerpoint/2010/main" val="307955707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rtl="0" fontAlgn="base"/>
            <a:r>
              <a:rPr lang="en-GB" sz="1200" b="1" u="none" strike="noStrike" kern="1200" dirty="0" smtClean="0">
                <a:solidFill>
                  <a:schemeClr val="tx1"/>
                </a:solidFill>
                <a:effectLst/>
                <a:latin typeface="+mn-lt"/>
                <a:ea typeface="+mn-ea"/>
                <a:cs typeface="+mn-cs"/>
              </a:rPr>
              <a:t>Discuss their ideas and see if there is any common ground between the groups. Explain </a:t>
            </a:r>
            <a:r>
              <a:rPr lang="en-GB" sz="1200" u="none" strike="noStrike" kern="1200" dirty="0" smtClean="0">
                <a:solidFill>
                  <a:schemeClr val="tx1"/>
                </a:solidFill>
                <a:effectLst/>
                <a:latin typeface="+mn-lt"/>
                <a:ea typeface="+mn-ea"/>
                <a:cs typeface="+mn-cs"/>
              </a:rPr>
              <a:t>that </a:t>
            </a:r>
            <a:r>
              <a:rPr lang="en-GB" sz="1200" u="sng" strike="noStrike" kern="1200" dirty="0" smtClean="0">
                <a:solidFill>
                  <a:schemeClr val="tx1"/>
                </a:solidFill>
                <a:effectLst/>
                <a:latin typeface="+mn-lt"/>
                <a:ea typeface="+mn-ea"/>
                <a:cs typeface="+mn-cs"/>
              </a:rPr>
              <a:t>you</a:t>
            </a:r>
            <a:r>
              <a:rPr lang="en-GB" sz="1200" u="none" strike="noStrike" kern="1200" dirty="0" smtClean="0">
                <a:solidFill>
                  <a:schemeClr val="tx1"/>
                </a:solidFill>
                <a:effectLst/>
                <a:latin typeface="+mn-lt"/>
                <a:ea typeface="+mn-ea"/>
                <a:cs typeface="+mn-cs"/>
              </a:rPr>
              <a:t> think Elgar’s musical dog is made up of these three basic musical ideas – </a:t>
            </a:r>
          </a:p>
          <a:p>
            <a:r>
              <a:rPr lang="en-GB" sz="1200" b="1"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pPr lvl="0"/>
            <a:r>
              <a:rPr lang="es-ES_tradnl" sz="1200" b="1" u="sng" kern="1200" dirty="0" smtClean="0">
                <a:solidFill>
                  <a:schemeClr val="tx1"/>
                </a:solidFill>
                <a:effectLst/>
                <a:latin typeface="+mn-lt"/>
                <a:ea typeface="+mn-ea"/>
                <a:cs typeface="+mn-cs"/>
              </a:rPr>
              <a:t>RUNNING</a:t>
            </a:r>
            <a:r>
              <a:rPr lang="es-ES_tradnl" sz="1200"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 a quick downward flurry of notes (strings) followed by steady ‘footsteps’ (bassoon). The ‘footsteps’ are made up from the notes of the theme</a:t>
            </a:r>
            <a:endParaRPr lang="en-GB" sz="1200" kern="1200" dirty="0" smtClean="0">
              <a:solidFill>
                <a:schemeClr val="tx1"/>
              </a:solidFill>
              <a:effectLst/>
              <a:latin typeface="+mn-lt"/>
              <a:ea typeface="+mn-ea"/>
              <a:cs typeface="+mn-cs"/>
            </a:endParaRPr>
          </a:p>
          <a:p>
            <a:r>
              <a:rPr lang="es-ES_tradnl" sz="1200" b="1" u="none" strike="noStrike"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pPr lvl="0"/>
            <a:r>
              <a:rPr lang="es-ES_tradnl" sz="1200" b="1" u="sng" kern="1200" dirty="0" smtClean="0">
                <a:solidFill>
                  <a:schemeClr val="tx1"/>
                </a:solidFill>
                <a:effectLst/>
                <a:latin typeface="+mn-lt"/>
                <a:ea typeface="+mn-ea"/>
                <a:cs typeface="+mn-cs"/>
              </a:rPr>
              <a:t>BITING</a:t>
            </a:r>
            <a:r>
              <a:rPr lang="es-ES_tradnl" sz="1200"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    – one loud chord played by the full orchestra followed by a short fanfare which is four notes from the theme</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pPr lvl="0"/>
            <a:r>
              <a:rPr lang="en-US" sz="1200" b="1" u="sng" kern="1200" dirty="0" smtClean="0">
                <a:solidFill>
                  <a:schemeClr val="tx1"/>
                </a:solidFill>
                <a:effectLst/>
                <a:latin typeface="+mn-lt"/>
                <a:ea typeface="+mn-ea"/>
                <a:cs typeface="+mn-cs"/>
              </a:rPr>
              <a:t>BREATHING</a:t>
            </a:r>
            <a:r>
              <a:rPr lang="en-US" sz="1200" kern="1200" dirty="0" smtClean="0">
                <a:solidFill>
                  <a:schemeClr val="tx1"/>
                </a:solidFill>
                <a:effectLst/>
                <a:latin typeface="+mn-lt"/>
                <a:ea typeface="+mn-ea"/>
                <a:cs typeface="+mn-cs"/>
              </a:rPr>
              <a:t> 	 – Elgar uses this rhythm for his panting and it is played softly by the cellos and double basses. This is also derived from the theme</a:t>
            </a:r>
            <a:endParaRPr lang="en-GB"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289F494-1822-9445-98EB-F7F0987FA13D}" type="slidenum">
              <a:rPr lang="en-US" smtClean="0"/>
              <a:t>21</a:t>
            </a:fld>
            <a:endParaRPr lang="en-US"/>
          </a:p>
        </p:txBody>
      </p:sp>
    </p:spTree>
    <p:extLst>
      <p:ext uri="{BB962C8B-B14F-4D97-AF65-F5344CB8AC3E}">
        <p14:creationId xmlns:p14="http://schemas.microsoft.com/office/powerpoint/2010/main" val="307955707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rtl="0" fontAlgn="base"/>
            <a:r>
              <a:rPr lang="en-GB" sz="1200" b="1" u="none" strike="noStrike" kern="1200" dirty="0" smtClean="0">
                <a:solidFill>
                  <a:schemeClr val="tx1"/>
                </a:solidFill>
                <a:effectLst/>
                <a:latin typeface="+mn-lt"/>
                <a:ea typeface="+mn-ea"/>
                <a:cs typeface="+mn-cs"/>
              </a:rPr>
              <a:t>Discuss their ideas and see if there is any common ground between the groups. Explain </a:t>
            </a:r>
            <a:r>
              <a:rPr lang="en-GB" sz="1200" u="none" strike="noStrike" kern="1200" dirty="0" smtClean="0">
                <a:solidFill>
                  <a:schemeClr val="tx1"/>
                </a:solidFill>
                <a:effectLst/>
                <a:latin typeface="+mn-lt"/>
                <a:ea typeface="+mn-ea"/>
                <a:cs typeface="+mn-cs"/>
              </a:rPr>
              <a:t>that </a:t>
            </a:r>
            <a:r>
              <a:rPr lang="en-GB" sz="1200" u="sng" strike="noStrike" kern="1200" dirty="0" smtClean="0">
                <a:solidFill>
                  <a:schemeClr val="tx1"/>
                </a:solidFill>
                <a:effectLst/>
                <a:latin typeface="+mn-lt"/>
                <a:ea typeface="+mn-ea"/>
                <a:cs typeface="+mn-cs"/>
              </a:rPr>
              <a:t>you</a:t>
            </a:r>
            <a:r>
              <a:rPr lang="en-GB" sz="1200" u="none" strike="noStrike" kern="1200" dirty="0" smtClean="0">
                <a:solidFill>
                  <a:schemeClr val="tx1"/>
                </a:solidFill>
                <a:effectLst/>
                <a:latin typeface="+mn-lt"/>
                <a:ea typeface="+mn-ea"/>
                <a:cs typeface="+mn-cs"/>
              </a:rPr>
              <a:t> think Elgar’s musical dog is made up of these three basic musical ideas – </a:t>
            </a:r>
          </a:p>
          <a:p>
            <a:r>
              <a:rPr lang="en-GB" sz="1200" b="1"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pPr lvl="0"/>
            <a:r>
              <a:rPr lang="es-ES_tradnl" sz="1200" b="1" u="sng" kern="1200" dirty="0" smtClean="0">
                <a:solidFill>
                  <a:schemeClr val="tx1"/>
                </a:solidFill>
                <a:effectLst/>
                <a:latin typeface="+mn-lt"/>
                <a:ea typeface="+mn-ea"/>
                <a:cs typeface="+mn-cs"/>
              </a:rPr>
              <a:t>RUNNING</a:t>
            </a:r>
            <a:r>
              <a:rPr lang="es-ES_tradnl" sz="1200"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 a quick downward flurry of notes (strings) followed by steady ‘footsteps’ (bassoon). The ‘footsteps’ are made up from the notes of the theme</a:t>
            </a:r>
            <a:endParaRPr lang="en-GB" sz="1200" kern="1200" dirty="0" smtClean="0">
              <a:solidFill>
                <a:schemeClr val="tx1"/>
              </a:solidFill>
              <a:effectLst/>
              <a:latin typeface="+mn-lt"/>
              <a:ea typeface="+mn-ea"/>
              <a:cs typeface="+mn-cs"/>
            </a:endParaRPr>
          </a:p>
          <a:p>
            <a:r>
              <a:rPr lang="es-ES_tradnl" sz="1200" b="1" u="none" strike="noStrike"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pPr lvl="0"/>
            <a:r>
              <a:rPr lang="es-ES_tradnl" sz="1200" b="1" u="sng" kern="1200" dirty="0" smtClean="0">
                <a:solidFill>
                  <a:schemeClr val="tx1"/>
                </a:solidFill>
                <a:effectLst/>
                <a:latin typeface="+mn-lt"/>
                <a:ea typeface="+mn-ea"/>
                <a:cs typeface="+mn-cs"/>
              </a:rPr>
              <a:t>BITING</a:t>
            </a:r>
            <a:r>
              <a:rPr lang="es-ES_tradnl" sz="1200"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    – one loud chord played by the full orchestra followed by a short fanfare which is four notes from the theme</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pPr lvl="0"/>
            <a:r>
              <a:rPr lang="en-US" sz="1200" b="1" u="sng" kern="1200" dirty="0" smtClean="0">
                <a:solidFill>
                  <a:schemeClr val="tx1"/>
                </a:solidFill>
                <a:effectLst/>
                <a:latin typeface="+mn-lt"/>
                <a:ea typeface="+mn-ea"/>
                <a:cs typeface="+mn-cs"/>
              </a:rPr>
              <a:t>BREATHING</a:t>
            </a:r>
            <a:r>
              <a:rPr lang="en-US" sz="1200" kern="1200" dirty="0" smtClean="0">
                <a:solidFill>
                  <a:schemeClr val="tx1"/>
                </a:solidFill>
                <a:effectLst/>
                <a:latin typeface="+mn-lt"/>
                <a:ea typeface="+mn-ea"/>
                <a:cs typeface="+mn-cs"/>
              </a:rPr>
              <a:t> 	 – Elgar uses this rhythm for his panting and it is played softly by the cellos and double basses. This is also derived from the theme</a:t>
            </a:r>
            <a:endParaRPr lang="en-GB"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289F494-1822-9445-98EB-F7F0987FA13D}" type="slidenum">
              <a:rPr lang="en-US" smtClean="0"/>
              <a:t>22</a:t>
            </a:fld>
            <a:endParaRPr lang="en-US"/>
          </a:p>
        </p:txBody>
      </p:sp>
    </p:spTree>
    <p:extLst>
      <p:ext uri="{BB962C8B-B14F-4D97-AF65-F5344CB8AC3E}">
        <p14:creationId xmlns:p14="http://schemas.microsoft.com/office/powerpoint/2010/main" val="307955707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rtl="0" fontAlgn="base"/>
            <a:r>
              <a:rPr lang="en-US" sz="1200" b="1" u="none" strike="noStrike" kern="1200" dirty="0" smtClean="0">
                <a:solidFill>
                  <a:schemeClr val="tx1"/>
                </a:solidFill>
                <a:effectLst/>
                <a:latin typeface="+mn-lt"/>
                <a:ea typeface="+mn-ea"/>
                <a:cs typeface="+mn-cs"/>
              </a:rPr>
              <a:t>Split into three teams. </a:t>
            </a:r>
            <a:r>
              <a:rPr lang="en-US" sz="1200" u="none" strike="noStrike" kern="1200" dirty="0" smtClean="0">
                <a:solidFill>
                  <a:schemeClr val="tx1"/>
                </a:solidFill>
                <a:effectLst/>
                <a:latin typeface="+mn-lt"/>
                <a:ea typeface="+mn-ea"/>
                <a:cs typeface="+mn-cs"/>
              </a:rPr>
              <a:t>Each team must make </a:t>
            </a:r>
            <a:r>
              <a:rPr lang="en-US" sz="1200" u="sng" strike="noStrike" kern="1200" dirty="0" smtClean="0">
                <a:solidFill>
                  <a:schemeClr val="tx1"/>
                </a:solidFill>
                <a:effectLst/>
                <a:latin typeface="+mn-lt"/>
                <a:ea typeface="+mn-ea"/>
                <a:cs typeface="+mn-cs"/>
              </a:rPr>
              <a:t>one</a:t>
            </a:r>
            <a:r>
              <a:rPr lang="en-US" sz="1200" u="none" strike="noStrike" kern="1200" dirty="0" smtClean="0">
                <a:solidFill>
                  <a:schemeClr val="tx1"/>
                </a:solidFill>
                <a:effectLst/>
                <a:latin typeface="+mn-lt"/>
                <a:ea typeface="+mn-ea"/>
                <a:cs typeface="+mn-cs"/>
              </a:rPr>
              <a:t> of these elements - perhaps ask the students at this point to figure out which instruments are needed for each group/ element. Challenge them to use Elgar’s ideas and the main theme but to make their own motif rather than just copy the real one. </a:t>
            </a:r>
            <a:endParaRPr lang="en-GB" sz="1200" u="none" strike="noStrike"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pPr lvl="0" fontAlgn="base"/>
            <a:r>
              <a:rPr lang="en-US" sz="1200" b="1" u="none" strike="noStrike" kern="1200" dirty="0" smtClean="0">
                <a:solidFill>
                  <a:schemeClr val="tx1"/>
                </a:solidFill>
                <a:effectLst/>
                <a:latin typeface="+mn-lt"/>
                <a:ea typeface="+mn-ea"/>
                <a:cs typeface="+mn-cs"/>
              </a:rPr>
              <a:t>FINALLY - Bring the class back together</a:t>
            </a:r>
            <a:r>
              <a:rPr lang="en-US" sz="1200" u="none" strike="noStrike" kern="1200" dirty="0" smtClean="0">
                <a:solidFill>
                  <a:schemeClr val="tx1"/>
                </a:solidFill>
                <a:effectLst/>
                <a:latin typeface="+mn-lt"/>
                <a:ea typeface="+mn-ea"/>
                <a:cs typeface="+mn-cs"/>
              </a:rPr>
              <a:t> and structure these ideas into one big ‘dog’ piece.</a:t>
            </a:r>
            <a:endParaRPr lang="en-GB" sz="1200" u="none" strike="noStrike"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289F494-1822-9445-98EB-F7F0987FA13D}" type="slidenum">
              <a:rPr lang="en-US" smtClean="0"/>
              <a:t>23</a:t>
            </a:fld>
            <a:endParaRPr lang="en-US"/>
          </a:p>
        </p:txBody>
      </p:sp>
    </p:spTree>
    <p:extLst>
      <p:ext uri="{BB962C8B-B14F-4D97-AF65-F5344CB8AC3E}">
        <p14:creationId xmlns:p14="http://schemas.microsoft.com/office/powerpoint/2010/main" val="307955707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Lesson 4</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Activities: 		Create musical motifs and structure them into a piece</a:t>
            </a:r>
            <a:endParaRPr lang="en-GB" dirty="0" smtClean="0">
              <a:effectLst/>
            </a:endParaRPr>
          </a:p>
          <a:p>
            <a:r>
              <a:rPr lang="en-US" sz="1200"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Curriculum link:	Play and perform in a range of solo and ensemble contexts using their voice, playing instruments musically, fluently and with accuracy and expression</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Improvise and compose; and extend and develop musical ideas by drawing on a range of musical structures, styles, genres and traditions</a:t>
            </a:r>
            <a:endParaRPr lang="en-GB" sz="1200" kern="1200" dirty="0" smtClean="0">
              <a:solidFill>
                <a:schemeClr val="tx1"/>
              </a:solidFill>
              <a:effectLst/>
              <a:latin typeface="+mn-lt"/>
              <a:ea typeface="+mn-ea"/>
              <a:cs typeface="+mn-cs"/>
            </a:endParaRPr>
          </a:p>
          <a:p>
            <a:endParaRPr lang="en-GB" sz="1000" dirty="0"/>
          </a:p>
        </p:txBody>
      </p:sp>
      <p:sp>
        <p:nvSpPr>
          <p:cNvPr id="4" name="Slide Number Placeholder 3"/>
          <p:cNvSpPr>
            <a:spLocks noGrp="1"/>
          </p:cNvSpPr>
          <p:nvPr>
            <p:ph type="sldNum" sz="quarter" idx="10"/>
          </p:nvPr>
        </p:nvSpPr>
        <p:spPr/>
        <p:txBody>
          <a:bodyPr/>
          <a:lstStyle/>
          <a:p>
            <a:fld id="{6289F494-1822-9445-98EB-F7F0987FA13D}" type="slidenum">
              <a:rPr lang="en-US" smtClean="0"/>
              <a:t>24</a:t>
            </a:fld>
            <a:endParaRPr lang="en-US"/>
          </a:p>
        </p:txBody>
      </p:sp>
    </p:spTree>
    <p:extLst>
      <p:ext uri="{BB962C8B-B14F-4D97-AF65-F5344CB8AC3E}">
        <p14:creationId xmlns:p14="http://schemas.microsoft.com/office/powerpoint/2010/main" val="174735676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sz="1200" b="1" kern="1200" dirty="0" smtClean="0">
                <a:solidFill>
                  <a:schemeClr val="tx1"/>
                </a:solidFill>
                <a:effectLst/>
                <a:latin typeface="+mn-lt"/>
                <a:ea typeface="+mn-ea"/>
                <a:cs typeface="+mn-cs"/>
              </a:rPr>
              <a:t>LESSON 4 </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Composing your own ‘Enigma’ Variations 1</a:t>
            </a:r>
            <a:endParaRPr lang="en-GB" sz="1200" kern="1200" dirty="0" smtClean="0">
              <a:solidFill>
                <a:schemeClr val="tx1"/>
              </a:solidFill>
              <a:effectLst/>
              <a:latin typeface="+mn-lt"/>
              <a:ea typeface="+mn-ea"/>
              <a:cs typeface="+mn-cs"/>
            </a:endParaRPr>
          </a:p>
          <a:p>
            <a:r>
              <a:rPr lang="es-ES_tradnl" sz="1200" i="1"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pPr lvl="0" fontAlgn="base"/>
            <a:r>
              <a:rPr lang="en-US" sz="1200" b="1" u="none" strike="noStrike" kern="1200" dirty="0" smtClean="0">
                <a:solidFill>
                  <a:schemeClr val="tx1"/>
                </a:solidFill>
                <a:effectLst/>
                <a:latin typeface="+mn-lt"/>
                <a:ea typeface="+mn-ea"/>
                <a:cs typeface="+mn-cs"/>
              </a:rPr>
              <a:t>Warm up. </a:t>
            </a:r>
            <a:r>
              <a:rPr lang="en-US" sz="1200" u="none" strike="noStrike" kern="1200" dirty="0" smtClean="0">
                <a:solidFill>
                  <a:schemeClr val="tx1"/>
                </a:solidFill>
                <a:effectLst/>
                <a:latin typeface="+mn-lt"/>
                <a:ea typeface="+mn-ea"/>
                <a:cs typeface="+mn-cs"/>
              </a:rPr>
              <a:t>Begin this session by recapping your musical dog piece – you could create a quick body percussion version of it again</a:t>
            </a:r>
            <a:endParaRPr lang="en-GB" sz="1200" u="none" strike="noStrike"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pPr lvl="0" fontAlgn="base"/>
            <a:r>
              <a:rPr lang="en-US" sz="1200" b="1" u="none" strike="noStrike" kern="1200" dirty="0" smtClean="0">
                <a:solidFill>
                  <a:schemeClr val="tx1"/>
                </a:solidFill>
                <a:effectLst/>
                <a:latin typeface="+mn-lt"/>
                <a:ea typeface="+mn-ea"/>
                <a:cs typeface="+mn-cs"/>
              </a:rPr>
              <a:t>Explain</a:t>
            </a:r>
            <a:r>
              <a:rPr lang="en-US" sz="1200" u="none" strike="noStrike" kern="1200" dirty="0" smtClean="0">
                <a:solidFill>
                  <a:schemeClr val="tx1"/>
                </a:solidFill>
                <a:effectLst/>
                <a:latin typeface="+mn-lt"/>
                <a:ea typeface="+mn-ea"/>
                <a:cs typeface="+mn-cs"/>
              </a:rPr>
              <a:t> that today, like Elgar, you are going to describe someone in music. Have a class discussion about who this might be and decide on three or four candidates.</a:t>
            </a:r>
            <a:endParaRPr lang="en-GB" sz="1200" u="none" strike="noStrike"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You need to choose people known to everyone and with distinct characteristics or actions. You also want to avoid offending anyone so it might be safest to choose celebrities or sports people that the class are unlikely to ever meet i.e. the Queen, David Beckham, Elgar! You could choose people you are studying in other curriculum areas i.e. Queen Victoria, the Egyptians, Martin Luther King. You don't even have to use people as inspiration - you could describe animals, insects, places, trees....</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endParaRPr lang="en-GB" sz="1000" dirty="0"/>
          </a:p>
        </p:txBody>
      </p:sp>
      <p:sp>
        <p:nvSpPr>
          <p:cNvPr id="4" name="Slide Number Placeholder 3"/>
          <p:cNvSpPr>
            <a:spLocks noGrp="1"/>
          </p:cNvSpPr>
          <p:nvPr>
            <p:ph type="sldNum" sz="quarter" idx="10"/>
          </p:nvPr>
        </p:nvSpPr>
        <p:spPr/>
        <p:txBody>
          <a:bodyPr/>
          <a:lstStyle/>
          <a:p>
            <a:fld id="{6289F494-1822-9445-98EB-F7F0987FA13D}" type="slidenum">
              <a:rPr lang="en-US" smtClean="0"/>
              <a:t>25</a:t>
            </a:fld>
            <a:endParaRPr lang="en-US"/>
          </a:p>
        </p:txBody>
      </p:sp>
    </p:spTree>
    <p:extLst>
      <p:ext uri="{BB962C8B-B14F-4D97-AF65-F5344CB8AC3E}">
        <p14:creationId xmlns:p14="http://schemas.microsoft.com/office/powerpoint/2010/main" val="145901959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u="none" strike="noStrike" kern="1200" dirty="0" smtClean="0">
                <a:solidFill>
                  <a:schemeClr val="tx1"/>
                </a:solidFill>
                <a:effectLst/>
                <a:latin typeface="+mn-lt"/>
                <a:ea typeface="+mn-ea"/>
                <a:cs typeface="+mn-cs"/>
              </a:rPr>
              <a:t>Choose one person from your list</a:t>
            </a:r>
            <a:r>
              <a:rPr lang="en-US" sz="1200" u="none" strike="noStrike" kern="1200" dirty="0" smtClean="0">
                <a:solidFill>
                  <a:schemeClr val="tx1"/>
                </a:solidFill>
                <a:effectLst/>
                <a:latin typeface="+mn-lt"/>
                <a:ea typeface="+mn-ea"/>
                <a:cs typeface="+mn-cs"/>
              </a:rPr>
              <a:t>. Ask the class to describe this person or their job using three statements</a:t>
            </a:r>
            <a:endParaRPr lang="en-GB" sz="1200" u="none" strike="noStrike"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i.e. The Queen 	</a:t>
            </a:r>
          </a:p>
          <a:p>
            <a:r>
              <a:rPr lang="en-US" sz="1200" i="1" kern="1200" dirty="0" smtClean="0">
                <a:solidFill>
                  <a:schemeClr val="tx1"/>
                </a:solidFill>
                <a:effectLst/>
                <a:latin typeface="+mn-lt"/>
                <a:ea typeface="+mn-ea"/>
                <a:cs typeface="+mn-cs"/>
              </a:rPr>
              <a:t>- shakes hands </a:t>
            </a:r>
            <a:endParaRPr lang="en-GB"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 waves </a:t>
            </a:r>
            <a:endParaRPr lang="en-GB"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 looks happy </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Ask your children to create one sound (</a:t>
            </a:r>
            <a:r>
              <a:rPr lang="en-US" sz="1200" b="1" kern="1200" dirty="0" smtClean="0">
                <a:solidFill>
                  <a:schemeClr val="tx1"/>
                </a:solidFill>
                <a:effectLst/>
                <a:latin typeface="+mn-lt"/>
                <a:ea typeface="+mn-ea"/>
                <a:cs typeface="+mn-cs"/>
              </a:rPr>
              <a:t>musical motif</a:t>
            </a:r>
            <a:r>
              <a:rPr lang="en-US" sz="1200" kern="1200" dirty="0" smtClean="0">
                <a:solidFill>
                  <a:schemeClr val="tx1"/>
                </a:solidFill>
                <a:effectLst/>
                <a:latin typeface="+mn-lt"/>
                <a:ea typeface="+mn-ea"/>
                <a:cs typeface="+mn-cs"/>
              </a:rPr>
              <a:t>) for each of these things. </a:t>
            </a:r>
            <a:endParaRPr lang="en-GB"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i.e. The Queen 	- shakes hands 	(three short hits on a drum)</a:t>
            </a:r>
            <a:endParaRPr lang="en-GB"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 waves 	(a shaking tambourine)</a:t>
            </a:r>
            <a:endParaRPr lang="en-GB"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 looks happy 	(a scale going upwards)</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Challenge the class to structure these motifs together to make a short piece</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endParaRPr lang="en-GB" sz="1000" dirty="0"/>
          </a:p>
        </p:txBody>
      </p:sp>
      <p:sp>
        <p:nvSpPr>
          <p:cNvPr id="4" name="Slide Number Placeholder 3"/>
          <p:cNvSpPr>
            <a:spLocks noGrp="1"/>
          </p:cNvSpPr>
          <p:nvPr>
            <p:ph type="sldNum" sz="quarter" idx="10"/>
          </p:nvPr>
        </p:nvSpPr>
        <p:spPr/>
        <p:txBody>
          <a:bodyPr/>
          <a:lstStyle/>
          <a:p>
            <a:fld id="{6289F494-1822-9445-98EB-F7F0987FA13D}" type="slidenum">
              <a:rPr lang="en-US" smtClean="0"/>
              <a:t>26</a:t>
            </a:fld>
            <a:endParaRPr lang="en-US"/>
          </a:p>
        </p:txBody>
      </p:sp>
    </p:spTree>
    <p:extLst>
      <p:ext uri="{BB962C8B-B14F-4D97-AF65-F5344CB8AC3E}">
        <p14:creationId xmlns:p14="http://schemas.microsoft.com/office/powerpoint/2010/main" val="145901959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rtl="0" fontAlgn="base"/>
            <a:r>
              <a:rPr lang="en-US" sz="1200" b="1" u="none" strike="noStrike" kern="1200" dirty="0" smtClean="0">
                <a:solidFill>
                  <a:schemeClr val="tx1"/>
                </a:solidFill>
                <a:effectLst/>
                <a:latin typeface="+mn-lt"/>
                <a:ea typeface="+mn-ea"/>
                <a:cs typeface="+mn-cs"/>
              </a:rPr>
              <a:t>Split your class into </a:t>
            </a:r>
            <a:r>
              <a:rPr lang="en-US" sz="1200" u="none" strike="noStrike" kern="1200" dirty="0" smtClean="0">
                <a:solidFill>
                  <a:schemeClr val="tx1"/>
                </a:solidFill>
                <a:effectLst/>
                <a:latin typeface="+mn-lt"/>
                <a:ea typeface="+mn-ea"/>
                <a:cs typeface="+mn-cs"/>
              </a:rPr>
              <a:t>small groups and ask them to make their own piece using this method -</a:t>
            </a:r>
            <a:endParaRPr lang="en-GB" sz="1200" u="none" strike="noStrike" kern="1200" dirty="0" smtClean="0">
              <a:solidFill>
                <a:schemeClr val="tx1"/>
              </a:solidFill>
              <a:effectLst/>
              <a:latin typeface="+mn-lt"/>
              <a:ea typeface="+mn-ea"/>
              <a:cs typeface="+mn-cs"/>
            </a:endParaRPr>
          </a:p>
          <a:p>
            <a:pPr lvl="2" fontAlgn="base"/>
            <a:r>
              <a:rPr lang="en-US" sz="1200" u="none" strike="noStrike" kern="1200" dirty="0" smtClean="0">
                <a:solidFill>
                  <a:schemeClr val="tx1"/>
                </a:solidFill>
                <a:effectLst/>
                <a:latin typeface="+mn-lt"/>
                <a:ea typeface="+mn-ea"/>
                <a:cs typeface="+mn-cs"/>
              </a:rPr>
              <a:t>Choose a ‘subject’</a:t>
            </a:r>
            <a:endParaRPr lang="en-GB" sz="1200" u="none" strike="noStrike" kern="1200" dirty="0" smtClean="0">
              <a:solidFill>
                <a:schemeClr val="tx1"/>
              </a:solidFill>
              <a:effectLst/>
              <a:latin typeface="+mn-lt"/>
              <a:ea typeface="+mn-ea"/>
              <a:cs typeface="+mn-cs"/>
            </a:endParaRPr>
          </a:p>
          <a:p>
            <a:pPr lvl="2" fontAlgn="base"/>
            <a:r>
              <a:rPr lang="en-US" sz="1200" u="none" strike="noStrike" kern="1200" dirty="0" smtClean="0">
                <a:solidFill>
                  <a:schemeClr val="tx1"/>
                </a:solidFill>
                <a:effectLst/>
                <a:latin typeface="+mn-lt"/>
                <a:ea typeface="+mn-ea"/>
                <a:cs typeface="+mn-cs"/>
              </a:rPr>
              <a:t>Three descriptive words</a:t>
            </a:r>
            <a:endParaRPr lang="en-GB" sz="1200" u="none" strike="noStrike" kern="1200" dirty="0" smtClean="0">
              <a:solidFill>
                <a:schemeClr val="tx1"/>
              </a:solidFill>
              <a:effectLst/>
              <a:latin typeface="+mn-lt"/>
              <a:ea typeface="+mn-ea"/>
              <a:cs typeface="+mn-cs"/>
            </a:endParaRPr>
          </a:p>
          <a:p>
            <a:pPr lvl="2" fontAlgn="base"/>
            <a:r>
              <a:rPr lang="en-US" sz="1200" u="none" strike="noStrike" kern="1200" dirty="0" smtClean="0">
                <a:solidFill>
                  <a:schemeClr val="tx1"/>
                </a:solidFill>
                <a:effectLst/>
                <a:latin typeface="+mn-lt"/>
                <a:ea typeface="+mn-ea"/>
                <a:cs typeface="+mn-cs"/>
              </a:rPr>
              <a:t>Three motifs</a:t>
            </a:r>
            <a:endParaRPr lang="en-GB" sz="1200" u="none" strike="noStrike" kern="1200" dirty="0" smtClean="0">
              <a:solidFill>
                <a:schemeClr val="tx1"/>
              </a:solidFill>
              <a:effectLst/>
              <a:latin typeface="+mn-lt"/>
              <a:ea typeface="+mn-ea"/>
              <a:cs typeface="+mn-cs"/>
            </a:endParaRPr>
          </a:p>
          <a:p>
            <a:pPr lvl="2" fontAlgn="base"/>
            <a:r>
              <a:rPr lang="en-US" sz="1200" u="none" strike="noStrike" kern="1200" dirty="0" smtClean="0">
                <a:solidFill>
                  <a:schemeClr val="tx1"/>
                </a:solidFill>
                <a:effectLst/>
                <a:latin typeface="+mn-lt"/>
                <a:ea typeface="+mn-ea"/>
                <a:cs typeface="+mn-cs"/>
              </a:rPr>
              <a:t>One piece</a:t>
            </a:r>
            <a:endParaRPr lang="en-GB" sz="1200" u="none" strike="noStrike" kern="1200" dirty="0" smtClean="0">
              <a:solidFill>
                <a:schemeClr val="tx1"/>
              </a:solidFill>
              <a:effectLst/>
              <a:latin typeface="+mn-lt"/>
              <a:ea typeface="+mn-ea"/>
              <a:cs typeface="+mn-cs"/>
            </a:endParaRPr>
          </a:p>
          <a:p>
            <a:r>
              <a:rPr lang="es-ES_tradnl" sz="1200"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pPr lvl="0" fontAlgn="base"/>
            <a:r>
              <a:rPr lang="en-US" sz="1200" b="1" u="none" strike="noStrike" kern="1200" dirty="0" smtClean="0">
                <a:solidFill>
                  <a:schemeClr val="tx1"/>
                </a:solidFill>
                <a:effectLst/>
                <a:latin typeface="+mn-lt"/>
                <a:ea typeface="+mn-ea"/>
                <a:cs typeface="+mn-cs"/>
              </a:rPr>
              <a:t>When this is achieved</a:t>
            </a:r>
            <a:r>
              <a:rPr lang="en-US" sz="1200" u="none" strike="noStrike" kern="1200" dirty="0" smtClean="0">
                <a:solidFill>
                  <a:schemeClr val="tx1"/>
                </a:solidFill>
                <a:effectLst/>
                <a:latin typeface="+mn-lt"/>
                <a:ea typeface="+mn-ea"/>
                <a:cs typeface="+mn-cs"/>
              </a:rPr>
              <a:t>, bring the class back together, hear their pieces one by one and give a bit of gentle feedback </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pPr lvl="0" fontAlgn="base"/>
            <a:r>
              <a:rPr lang="en-US" sz="1200" b="1" u="none" strike="noStrike" kern="1200" dirty="0" smtClean="0">
                <a:solidFill>
                  <a:schemeClr val="tx1"/>
                </a:solidFill>
                <a:effectLst/>
                <a:latin typeface="+mn-lt"/>
                <a:ea typeface="+mn-ea"/>
                <a:cs typeface="+mn-cs"/>
              </a:rPr>
              <a:t>FINALLY – </a:t>
            </a:r>
            <a:r>
              <a:rPr lang="en-US" sz="1200" u="none" strike="noStrike" kern="1200" dirty="0" smtClean="0">
                <a:solidFill>
                  <a:schemeClr val="tx1"/>
                </a:solidFill>
                <a:effectLst/>
                <a:latin typeface="+mn-lt"/>
                <a:ea typeface="+mn-ea"/>
                <a:cs typeface="+mn-cs"/>
              </a:rPr>
              <a:t>finish the session by giving the children a little time to write down what they have done. This will greatly speed things up next lesson</a:t>
            </a:r>
            <a:endParaRPr lang="en-GB" sz="1200" u="none" strike="noStrike"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endParaRPr lang="en-GB" sz="1000" dirty="0"/>
          </a:p>
        </p:txBody>
      </p:sp>
      <p:sp>
        <p:nvSpPr>
          <p:cNvPr id="4" name="Slide Number Placeholder 3"/>
          <p:cNvSpPr>
            <a:spLocks noGrp="1"/>
          </p:cNvSpPr>
          <p:nvPr>
            <p:ph type="sldNum" sz="quarter" idx="10"/>
          </p:nvPr>
        </p:nvSpPr>
        <p:spPr/>
        <p:txBody>
          <a:bodyPr/>
          <a:lstStyle/>
          <a:p>
            <a:fld id="{6289F494-1822-9445-98EB-F7F0987FA13D}" type="slidenum">
              <a:rPr lang="en-US" smtClean="0"/>
              <a:t>27</a:t>
            </a:fld>
            <a:endParaRPr lang="en-US"/>
          </a:p>
        </p:txBody>
      </p:sp>
    </p:spTree>
    <p:extLst>
      <p:ext uri="{BB962C8B-B14F-4D97-AF65-F5344CB8AC3E}">
        <p14:creationId xmlns:p14="http://schemas.microsoft.com/office/powerpoint/2010/main" val="145901959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Lesson 5</a:t>
            </a:r>
            <a:endParaRPr lang="en-GB" dirty="0" smtClean="0">
              <a:effectLst/>
            </a:endParaRPr>
          </a:p>
          <a:p>
            <a:r>
              <a:rPr lang="en-US" sz="1200" kern="1200" dirty="0" smtClean="0">
                <a:solidFill>
                  <a:schemeClr val="tx1"/>
                </a:solidFill>
                <a:effectLst/>
                <a:latin typeface="+mn-lt"/>
                <a:ea typeface="+mn-ea"/>
                <a:cs typeface="+mn-cs"/>
              </a:rPr>
              <a:t> </a:t>
            </a:r>
            <a:endParaRPr lang="en-GB" dirty="0" smtClean="0">
              <a:effectLst/>
            </a:endParaRPr>
          </a:p>
          <a:p>
            <a:r>
              <a:rPr lang="en-US" sz="1200" kern="1200" dirty="0" smtClean="0">
                <a:solidFill>
                  <a:schemeClr val="tx1"/>
                </a:solidFill>
                <a:effectLst/>
                <a:latin typeface="+mn-lt"/>
                <a:ea typeface="+mn-ea"/>
                <a:cs typeface="+mn-cs"/>
              </a:rPr>
              <a:t>Activities: 		Create musical motifs and structure them into a piece</a:t>
            </a:r>
            <a:endParaRPr lang="en-GB" dirty="0" smtClean="0">
              <a:effectLst/>
            </a:endParaRPr>
          </a:p>
          <a:p>
            <a:r>
              <a:rPr lang="en-US" sz="1200" kern="1200" dirty="0" smtClean="0">
                <a:solidFill>
                  <a:schemeClr val="tx1"/>
                </a:solidFill>
                <a:effectLst/>
                <a:latin typeface="+mn-lt"/>
                <a:ea typeface="+mn-ea"/>
                <a:cs typeface="+mn-cs"/>
              </a:rPr>
              <a:t>Develop a theme</a:t>
            </a:r>
            <a:endParaRPr lang="en-GB" dirty="0" smtClean="0">
              <a:effectLst/>
            </a:endParaRPr>
          </a:p>
          <a:p>
            <a:r>
              <a:rPr lang="en-US" sz="1200"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Curriculum link:	Play and perform in a range of solo and ensemble contexts using their voice, playing instruments musically, fluently and with accuracy and expression</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Improvise and compose; and extend and develop musical ideas by drawing on a range of musical structures, styles, genres and traditions</a:t>
            </a:r>
            <a:endParaRPr lang="en-GB" sz="1200" kern="1200" dirty="0" smtClean="0">
              <a:solidFill>
                <a:schemeClr val="tx1"/>
              </a:solidFill>
              <a:effectLst/>
              <a:latin typeface="+mn-lt"/>
              <a:ea typeface="+mn-ea"/>
              <a:cs typeface="+mn-cs"/>
            </a:endParaRPr>
          </a:p>
          <a:p>
            <a:pPr algn="l"/>
            <a:endParaRPr lang="en-GB" sz="1000" dirty="0"/>
          </a:p>
        </p:txBody>
      </p:sp>
      <p:sp>
        <p:nvSpPr>
          <p:cNvPr id="4" name="Slide Number Placeholder 3"/>
          <p:cNvSpPr>
            <a:spLocks noGrp="1"/>
          </p:cNvSpPr>
          <p:nvPr>
            <p:ph type="sldNum" sz="quarter" idx="10"/>
          </p:nvPr>
        </p:nvSpPr>
        <p:spPr/>
        <p:txBody>
          <a:bodyPr/>
          <a:lstStyle/>
          <a:p>
            <a:fld id="{6289F494-1822-9445-98EB-F7F0987FA13D}" type="slidenum">
              <a:rPr lang="en-US" smtClean="0"/>
              <a:t>28</a:t>
            </a:fld>
            <a:endParaRPr lang="en-US"/>
          </a:p>
        </p:txBody>
      </p:sp>
    </p:spTree>
    <p:extLst>
      <p:ext uri="{BB962C8B-B14F-4D97-AF65-F5344CB8AC3E}">
        <p14:creationId xmlns:p14="http://schemas.microsoft.com/office/powerpoint/2010/main" val="174735676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sz="1200" b="1" kern="1200" dirty="0" smtClean="0">
                <a:solidFill>
                  <a:schemeClr val="tx1"/>
                </a:solidFill>
                <a:effectLst/>
                <a:latin typeface="+mn-lt"/>
                <a:ea typeface="+mn-ea"/>
                <a:cs typeface="+mn-cs"/>
              </a:rPr>
              <a:t>LESSON </a:t>
            </a:r>
            <a:r>
              <a:rPr lang="en-US" sz="1200" b="1" kern="1200" dirty="0" smtClean="0">
                <a:solidFill>
                  <a:schemeClr val="tx1"/>
                </a:solidFill>
                <a:effectLst/>
                <a:latin typeface="+mn-lt"/>
                <a:ea typeface="+mn-ea"/>
                <a:cs typeface="+mn-cs"/>
              </a:rPr>
              <a:t>5 </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Composing your own ‘Enigma’ Variation</a:t>
            </a:r>
            <a:r>
              <a:rPr lang="en-US" sz="1200" i="1"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2</a:t>
            </a:r>
            <a:endParaRPr lang="en-GB" sz="1200" kern="1200" dirty="0" smtClean="0">
              <a:solidFill>
                <a:schemeClr val="tx1"/>
              </a:solidFill>
              <a:effectLst/>
              <a:latin typeface="+mn-lt"/>
              <a:ea typeface="+mn-ea"/>
              <a:cs typeface="+mn-cs"/>
            </a:endParaRPr>
          </a:p>
          <a:p>
            <a:r>
              <a:rPr lang="es-ES_tradnl" sz="1200" b="1" u="none" strike="noStrike"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pPr lvl="0"/>
            <a:r>
              <a:rPr lang="en-US" sz="1200" b="1" kern="1200" dirty="0" smtClean="0">
                <a:solidFill>
                  <a:schemeClr val="tx1"/>
                </a:solidFill>
                <a:effectLst/>
                <a:latin typeface="+mn-lt"/>
                <a:ea typeface="+mn-ea"/>
                <a:cs typeface="+mn-cs"/>
              </a:rPr>
              <a:t>Warm-up. </a:t>
            </a:r>
            <a:r>
              <a:rPr lang="en-US" sz="1200" kern="1200" dirty="0" smtClean="0">
                <a:solidFill>
                  <a:schemeClr val="tx1"/>
                </a:solidFill>
                <a:effectLst/>
                <a:latin typeface="+mn-lt"/>
                <a:ea typeface="+mn-ea"/>
                <a:cs typeface="+mn-cs"/>
              </a:rPr>
              <a:t>Once again begin the session with an empty classroom and with the children sitting in a circle on the floor. After a short warm-up and chat about last lesson, split the children back into groups and get the instruments out. Give them a few minutes to put their piece from last lesson back together </a:t>
            </a:r>
            <a:endParaRPr lang="en-GB" sz="1200" kern="1200" dirty="0" smtClean="0">
              <a:solidFill>
                <a:schemeClr val="tx1"/>
              </a:solidFill>
              <a:effectLst/>
              <a:latin typeface="+mn-lt"/>
              <a:ea typeface="+mn-ea"/>
              <a:cs typeface="+mn-cs"/>
            </a:endParaRPr>
          </a:p>
          <a:p>
            <a:r>
              <a:rPr lang="es-ES_tradnl" sz="1200"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As a full class </a:t>
            </a:r>
            <a:r>
              <a:rPr lang="en-US" sz="1200" b="1" kern="1200" dirty="0" smtClean="0">
                <a:solidFill>
                  <a:schemeClr val="tx1"/>
                </a:solidFill>
                <a:effectLst/>
                <a:latin typeface="+mn-lt"/>
                <a:ea typeface="+mn-ea"/>
                <a:cs typeface="+mn-cs"/>
              </a:rPr>
              <a:t>recap the theme</a:t>
            </a:r>
            <a:r>
              <a:rPr lang="en-US" sz="1200" kern="1200" dirty="0" smtClean="0">
                <a:solidFill>
                  <a:schemeClr val="tx1"/>
                </a:solidFill>
                <a:effectLst/>
                <a:latin typeface="+mn-lt"/>
                <a:ea typeface="+mn-ea"/>
                <a:cs typeface="+mn-cs"/>
              </a:rPr>
              <a:t> you made in lesson 2 </a:t>
            </a: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289F494-1822-9445-98EB-F7F0987FA13D}" type="slidenum">
              <a:rPr lang="en-US" smtClean="0"/>
              <a:t>29</a:t>
            </a:fld>
            <a:endParaRPr lang="en-US"/>
          </a:p>
        </p:txBody>
      </p:sp>
    </p:spTree>
    <p:extLst>
      <p:ext uri="{BB962C8B-B14F-4D97-AF65-F5344CB8AC3E}">
        <p14:creationId xmlns:p14="http://schemas.microsoft.com/office/powerpoint/2010/main" val="23530853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289F494-1822-9445-98EB-F7F0987FA13D}" type="slidenum">
              <a:rPr lang="en-US" smtClean="0"/>
              <a:t>3</a:t>
            </a:fld>
            <a:endParaRPr lang="en-US"/>
          </a:p>
        </p:txBody>
      </p:sp>
    </p:spTree>
    <p:extLst>
      <p:ext uri="{BB962C8B-B14F-4D97-AF65-F5344CB8AC3E}">
        <p14:creationId xmlns:p14="http://schemas.microsoft.com/office/powerpoint/2010/main" val="173953159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Remind the class that Elgar's portraits all feature his theme within them</a:t>
            </a:r>
            <a:r>
              <a:rPr lang="en-US" sz="1200" kern="1200" dirty="0" smtClean="0">
                <a:solidFill>
                  <a:schemeClr val="tx1"/>
                </a:solidFill>
                <a:effectLst/>
                <a:latin typeface="+mn-lt"/>
                <a:ea typeface="+mn-ea"/>
                <a:cs typeface="+mn-cs"/>
              </a:rPr>
              <a:t>. Ask your class to put some (or all) of the class theme into their group variation. Challenge them further to adapt and disguise the theme so that it is hidden. They should work out what the theme represents and adapt it accordingly. </a:t>
            </a:r>
            <a:endParaRPr lang="en-GB"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I.e. The first four notes of the theme become a fanfare to welcome the Queen </a:t>
            </a:r>
            <a:endParaRPr lang="en-GB"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pPr lvl="0"/>
            <a:r>
              <a:rPr lang="en-US" sz="1200" b="1" kern="1200" dirty="0" smtClean="0">
                <a:solidFill>
                  <a:schemeClr val="tx1"/>
                </a:solidFill>
                <a:effectLst/>
                <a:latin typeface="+mn-lt"/>
                <a:ea typeface="+mn-ea"/>
                <a:cs typeface="+mn-cs"/>
              </a:rPr>
              <a:t>Bring </a:t>
            </a:r>
            <a:r>
              <a:rPr lang="en-US" sz="1200" kern="1200" dirty="0" smtClean="0">
                <a:solidFill>
                  <a:schemeClr val="tx1"/>
                </a:solidFill>
                <a:effectLst/>
                <a:latin typeface="+mn-lt"/>
                <a:ea typeface="+mn-ea"/>
                <a:cs typeface="+mn-cs"/>
              </a:rPr>
              <a:t>the class back together and hear their pieces. Have a class discussion about each one - do they sound like the person or animal they are describing? Can you hear the theme or is it well disguised?</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pPr lvl="0"/>
            <a:r>
              <a:rPr lang="en-US" sz="1200" b="1" kern="1200" dirty="0" smtClean="0">
                <a:solidFill>
                  <a:schemeClr val="tx1"/>
                </a:solidFill>
                <a:effectLst/>
                <a:latin typeface="+mn-lt"/>
                <a:ea typeface="+mn-ea"/>
                <a:cs typeface="+mn-cs"/>
              </a:rPr>
              <a:t>FINALLY – </a:t>
            </a:r>
            <a:r>
              <a:rPr lang="en-US" sz="1200" kern="1200" dirty="0" smtClean="0">
                <a:solidFill>
                  <a:schemeClr val="tx1"/>
                </a:solidFill>
                <a:effectLst/>
                <a:latin typeface="+mn-lt"/>
                <a:ea typeface="+mn-ea"/>
                <a:cs typeface="+mn-cs"/>
              </a:rPr>
              <a:t>try performing all the variations back to back without a pause and make sure the performers have kept a good record of what they have done this lesson </a:t>
            </a: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289F494-1822-9445-98EB-F7F0987FA13D}" type="slidenum">
              <a:rPr lang="en-US" smtClean="0"/>
              <a:t>30</a:t>
            </a:fld>
            <a:endParaRPr lang="en-US"/>
          </a:p>
        </p:txBody>
      </p:sp>
    </p:spTree>
    <p:extLst>
      <p:ext uri="{BB962C8B-B14F-4D97-AF65-F5344CB8AC3E}">
        <p14:creationId xmlns:p14="http://schemas.microsoft.com/office/powerpoint/2010/main" val="235308531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Lesson 6</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Activities:		Structure pieces into a concert</a:t>
            </a:r>
            <a:endParaRPr lang="en-GB" dirty="0" smtClean="0">
              <a:effectLst/>
            </a:endParaRPr>
          </a:p>
          <a:p>
            <a:r>
              <a:rPr lang="en-US" sz="1200" kern="1200" dirty="0" smtClean="0">
                <a:solidFill>
                  <a:schemeClr val="tx1"/>
                </a:solidFill>
                <a:effectLst/>
                <a:latin typeface="+mn-lt"/>
                <a:ea typeface="+mn-ea"/>
                <a:cs typeface="+mn-cs"/>
              </a:rPr>
              <a:t>Perform in front of an audience</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Curriculum link:	Play and perform in solo and ensemble contexts, using their voices and playing musical instruments with increasing accuracy, fluency, control and expression</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Improvise and compose music for a range of purposes using the interrelated dimensions of music</a:t>
            </a:r>
            <a:endParaRPr lang="en-GB" sz="1200" kern="1200" dirty="0" smtClean="0">
              <a:solidFill>
                <a:schemeClr val="tx1"/>
              </a:solidFill>
              <a:effectLst/>
              <a:latin typeface="+mn-lt"/>
              <a:ea typeface="+mn-ea"/>
              <a:cs typeface="+mn-cs"/>
            </a:endParaRPr>
          </a:p>
          <a:p>
            <a:endParaRPr lang="en-GB" sz="1000" dirty="0"/>
          </a:p>
        </p:txBody>
      </p:sp>
      <p:sp>
        <p:nvSpPr>
          <p:cNvPr id="4" name="Slide Number Placeholder 3"/>
          <p:cNvSpPr>
            <a:spLocks noGrp="1"/>
          </p:cNvSpPr>
          <p:nvPr>
            <p:ph type="sldNum" sz="quarter" idx="10"/>
          </p:nvPr>
        </p:nvSpPr>
        <p:spPr/>
        <p:txBody>
          <a:bodyPr/>
          <a:lstStyle/>
          <a:p>
            <a:fld id="{6289F494-1822-9445-98EB-F7F0987FA13D}" type="slidenum">
              <a:rPr lang="en-US" smtClean="0"/>
              <a:t>31</a:t>
            </a:fld>
            <a:endParaRPr lang="en-US"/>
          </a:p>
        </p:txBody>
      </p:sp>
    </p:spTree>
    <p:extLst>
      <p:ext uri="{BB962C8B-B14F-4D97-AF65-F5344CB8AC3E}">
        <p14:creationId xmlns:p14="http://schemas.microsoft.com/office/powerpoint/2010/main" val="174735676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sz="1200" b="1" kern="1200" dirty="0" smtClean="0">
                <a:solidFill>
                  <a:schemeClr val="tx1"/>
                </a:solidFill>
                <a:effectLst/>
                <a:latin typeface="+mn-lt"/>
                <a:ea typeface="+mn-ea"/>
                <a:cs typeface="+mn-cs"/>
              </a:rPr>
              <a:t>LESSON 6</a:t>
            </a:r>
            <a:endParaRPr lang="en-GB" sz="105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Putting it all together</a:t>
            </a:r>
            <a:endParaRPr lang="en-GB" sz="1100" kern="1200" dirty="0" smtClean="0">
              <a:solidFill>
                <a:schemeClr val="tx1"/>
              </a:solidFill>
              <a:effectLst/>
              <a:latin typeface="+mn-lt"/>
              <a:ea typeface="+mn-ea"/>
              <a:cs typeface="+mn-cs"/>
            </a:endParaRPr>
          </a:p>
          <a:p>
            <a:r>
              <a:rPr lang="es-ES_tradnl" sz="1200" b="1" u="none" strike="noStrike"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pPr lvl="0" fontAlgn="base"/>
            <a:r>
              <a:rPr lang="en-US" sz="1200" b="1" u="none" strike="noStrike" kern="1200" dirty="0" smtClean="0">
                <a:solidFill>
                  <a:schemeClr val="tx1"/>
                </a:solidFill>
                <a:effectLst/>
                <a:latin typeface="+mn-lt"/>
                <a:ea typeface="+mn-ea"/>
                <a:cs typeface="+mn-cs"/>
              </a:rPr>
              <a:t>Warm-up. </a:t>
            </a:r>
            <a:r>
              <a:rPr lang="en-US" sz="1200" u="none" strike="noStrike" kern="1200" dirty="0" smtClean="0">
                <a:solidFill>
                  <a:schemeClr val="tx1"/>
                </a:solidFill>
                <a:effectLst/>
                <a:latin typeface="+mn-lt"/>
                <a:ea typeface="+mn-ea"/>
                <a:cs typeface="+mn-cs"/>
              </a:rPr>
              <a:t>As usual, begin with a quick focusing warm-up. It might be fun to ‘mime’ the music silently</a:t>
            </a:r>
            <a:endParaRPr lang="en-GB" sz="1200" u="none" strike="noStrike"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pPr lvl="0" fontAlgn="base"/>
            <a:r>
              <a:rPr lang="en-US" sz="1200" b="1" u="none" strike="noStrike" kern="1200" dirty="0" smtClean="0">
                <a:solidFill>
                  <a:schemeClr val="tx1"/>
                </a:solidFill>
                <a:effectLst/>
                <a:latin typeface="+mn-lt"/>
                <a:ea typeface="+mn-ea"/>
                <a:cs typeface="+mn-cs"/>
              </a:rPr>
              <a:t>Recap - a</a:t>
            </a:r>
            <a:r>
              <a:rPr lang="en-US" sz="1200" u="none" strike="noStrike" kern="1200" dirty="0" smtClean="0">
                <a:solidFill>
                  <a:schemeClr val="tx1"/>
                </a:solidFill>
                <a:effectLst/>
                <a:latin typeface="+mn-lt"/>
                <a:ea typeface="+mn-ea"/>
                <a:cs typeface="+mn-cs"/>
              </a:rPr>
              <a:t>sk the children to remind you of the three sections of music that they have created. Hopefully they will say the following:</a:t>
            </a:r>
            <a:endParaRPr lang="en-GB" sz="1200" u="none" strike="noStrike" kern="1200" dirty="0" smtClean="0">
              <a:solidFill>
                <a:schemeClr val="tx1"/>
              </a:solidFill>
              <a:effectLst/>
              <a:latin typeface="+mn-lt"/>
              <a:ea typeface="+mn-ea"/>
              <a:cs typeface="+mn-cs"/>
            </a:endParaRPr>
          </a:p>
          <a:p>
            <a:pPr lvl="5" fontAlgn="base"/>
            <a:r>
              <a:rPr lang="en-US" sz="1200" u="none" strike="noStrike" kern="1200" dirty="0" smtClean="0">
                <a:solidFill>
                  <a:schemeClr val="tx1"/>
                </a:solidFill>
                <a:effectLst/>
                <a:latin typeface="+mn-lt"/>
                <a:ea typeface="+mn-ea"/>
                <a:cs typeface="+mn-cs"/>
              </a:rPr>
              <a:t>The full class theme</a:t>
            </a:r>
            <a:endParaRPr lang="en-GB" sz="1200" u="none" strike="noStrike" kern="1200" dirty="0" smtClean="0">
              <a:solidFill>
                <a:schemeClr val="tx1"/>
              </a:solidFill>
              <a:effectLst/>
              <a:latin typeface="+mn-lt"/>
              <a:ea typeface="+mn-ea"/>
              <a:cs typeface="+mn-cs"/>
            </a:endParaRPr>
          </a:p>
          <a:p>
            <a:pPr lvl="5" fontAlgn="base"/>
            <a:r>
              <a:rPr lang="en-US" sz="1200" u="none" strike="noStrike" kern="1200" dirty="0" smtClean="0">
                <a:solidFill>
                  <a:schemeClr val="tx1"/>
                </a:solidFill>
                <a:effectLst/>
                <a:latin typeface="+mn-lt"/>
                <a:ea typeface="+mn-ea"/>
                <a:cs typeface="+mn-cs"/>
              </a:rPr>
              <a:t>Elgar's dog</a:t>
            </a:r>
            <a:endParaRPr lang="en-GB" sz="1200" u="none" strike="noStrike" kern="1200" dirty="0" smtClean="0">
              <a:solidFill>
                <a:schemeClr val="tx1"/>
              </a:solidFill>
              <a:effectLst/>
              <a:latin typeface="+mn-lt"/>
              <a:ea typeface="+mn-ea"/>
              <a:cs typeface="+mn-cs"/>
            </a:endParaRPr>
          </a:p>
          <a:p>
            <a:pPr lvl="5" fontAlgn="base"/>
            <a:r>
              <a:rPr lang="en-US" sz="1200" u="none" strike="noStrike" kern="1200" dirty="0" smtClean="0">
                <a:solidFill>
                  <a:schemeClr val="tx1"/>
                </a:solidFill>
                <a:effectLst/>
                <a:latin typeface="+mn-lt"/>
                <a:ea typeface="+mn-ea"/>
                <a:cs typeface="+mn-cs"/>
              </a:rPr>
              <a:t>Their group variations</a:t>
            </a:r>
            <a:endParaRPr lang="en-GB" sz="1200" u="none" strike="noStrike"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289F494-1822-9445-98EB-F7F0987FA13D}" type="slidenum">
              <a:rPr lang="en-US" smtClean="0"/>
              <a:t>32</a:t>
            </a:fld>
            <a:endParaRPr lang="en-US"/>
          </a:p>
        </p:txBody>
      </p:sp>
    </p:spTree>
    <p:extLst>
      <p:ext uri="{BB962C8B-B14F-4D97-AF65-F5344CB8AC3E}">
        <p14:creationId xmlns:p14="http://schemas.microsoft.com/office/powerpoint/2010/main" val="275822131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u="none" strike="noStrike" kern="1200" dirty="0" smtClean="0">
                <a:solidFill>
                  <a:schemeClr val="tx1"/>
                </a:solidFill>
                <a:effectLst/>
                <a:latin typeface="+mn-lt"/>
                <a:ea typeface="+mn-ea"/>
                <a:cs typeface="+mn-cs"/>
              </a:rPr>
              <a:t>Get out the instruments</a:t>
            </a:r>
            <a:r>
              <a:rPr lang="en-US" sz="1200" u="none" strike="noStrike" kern="1200" dirty="0" smtClean="0">
                <a:solidFill>
                  <a:schemeClr val="tx1"/>
                </a:solidFill>
                <a:effectLst/>
                <a:latin typeface="+mn-lt"/>
                <a:ea typeface="+mn-ea"/>
                <a:cs typeface="+mn-cs"/>
              </a:rPr>
              <a:t> and allow for a minute or two of chaos as everyone remembers their ideas. Give them time in groups to put their variation back together. Then put the ‘theme’ and ‘dog’ back together as a full class. </a:t>
            </a:r>
            <a:endParaRPr lang="en-GB" sz="1200" u="none" strike="noStrike"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pPr lvl="0" fontAlgn="base"/>
            <a:r>
              <a:rPr lang="en-US" sz="1200" b="1" u="none" strike="noStrike" kern="1200" dirty="0" smtClean="0">
                <a:solidFill>
                  <a:schemeClr val="tx1"/>
                </a:solidFill>
                <a:effectLst/>
                <a:latin typeface="+mn-lt"/>
                <a:ea typeface="+mn-ea"/>
                <a:cs typeface="+mn-cs"/>
              </a:rPr>
              <a:t>Structure – </a:t>
            </a:r>
            <a:r>
              <a:rPr lang="en-US" sz="1200" u="none" strike="noStrike" kern="1200" dirty="0" smtClean="0">
                <a:solidFill>
                  <a:schemeClr val="tx1"/>
                </a:solidFill>
                <a:effectLst/>
                <a:latin typeface="+mn-lt"/>
                <a:ea typeface="+mn-ea"/>
                <a:cs typeface="+mn-cs"/>
              </a:rPr>
              <a:t>have a quick chat about order and make a list on the board. </a:t>
            </a:r>
            <a:r>
              <a:rPr lang="en-US" sz="1200" u="none" strike="noStrike" kern="1200" dirty="0" err="1" smtClean="0">
                <a:solidFill>
                  <a:schemeClr val="tx1"/>
                </a:solidFill>
                <a:effectLst/>
                <a:latin typeface="+mn-lt"/>
                <a:ea typeface="+mn-ea"/>
                <a:cs typeface="+mn-cs"/>
              </a:rPr>
              <a:t>Practise</a:t>
            </a:r>
            <a:r>
              <a:rPr lang="en-US" sz="1200" u="none" strike="noStrike" kern="1200" dirty="0" smtClean="0">
                <a:solidFill>
                  <a:schemeClr val="tx1"/>
                </a:solidFill>
                <a:effectLst/>
                <a:latin typeface="+mn-lt"/>
                <a:ea typeface="+mn-ea"/>
                <a:cs typeface="+mn-cs"/>
              </a:rPr>
              <a:t> in this order aiming to go from movement to movement without too much of a pause just as Elgar does</a:t>
            </a:r>
            <a:r>
              <a:rPr lang="en-US" sz="1200"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pPr lvl="0" fontAlgn="base"/>
            <a:r>
              <a:rPr lang="en-US" sz="1200" b="1" u="none" strike="noStrike" kern="1200" dirty="0" smtClean="0">
                <a:solidFill>
                  <a:schemeClr val="tx1"/>
                </a:solidFill>
                <a:effectLst/>
                <a:latin typeface="+mn-lt"/>
                <a:ea typeface="+mn-ea"/>
                <a:cs typeface="+mn-cs"/>
              </a:rPr>
              <a:t>FINALLY – </a:t>
            </a:r>
            <a:r>
              <a:rPr lang="en-US" sz="1200" u="none" strike="noStrike" kern="1200" dirty="0" smtClean="0">
                <a:solidFill>
                  <a:schemeClr val="tx1"/>
                </a:solidFill>
                <a:effectLst/>
                <a:latin typeface="+mn-lt"/>
                <a:ea typeface="+mn-ea"/>
                <a:cs typeface="+mn-cs"/>
              </a:rPr>
              <a:t>record your finished piece or perform it to another class </a:t>
            </a:r>
            <a:endParaRPr lang="en-GB" sz="1200" u="none" strike="noStrike"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289F494-1822-9445-98EB-F7F0987FA13D}" type="slidenum">
              <a:rPr lang="en-US" smtClean="0"/>
              <a:t>33</a:t>
            </a:fld>
            <a:endParaRPr lang="en-US"/>
          </a:p>
        </p:txBody>
      </p:sp>
    </p:spTree>
    <p:extLst>
      <p:ext uri="{BB962C8B-B14F-4D97-AF65-F5344CB8AC3E}">
        <p14:creationId xmlns:p14="http://schemas.microsoft.com/office/powerpoint/2010/main" val="275822131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289F494-1822-9445-98EB-F7F0987FA13D}" type="slidenum">
              <a:rPr lang="en-US" smtClean="0"/>
              <a:t>34</a:t>
            </a:fld>
            <a:endParaRPr lang="en-US"/>
          </a:p>
        </p:txBody>
      </p:sp>
    </p:spTree>
    <p:extLst>
      <p:ext uri="{BB962C8B-B14F-4D97-AF65-F5344CB8AC3E}">
        <p14:creationId xmlns:p14="http://schemas.microsoft.com/office/powerpoint/2010/main" val="9344476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289F494-1822-9445-98EB-F7F0987FA13D}" type="slidenum">
              <a:rPr lang="en-US" smtClean="0"/>
              <a:t>4</a:t>
            </a:fld>
            <a:endParaRPr lang="en-US"/>
          </a:p>
        </p:txBody>
      </p:sp>
    </p:spTree>
    <p:extLst>
      <p:ext uri="{BB962C8B-B14F-4D97-AF65-F5344CB8AC3E}">
        <p14:creationId xmlns:p14="http://schemas.microsoft.com/office/powerpoint/2010/main" val="9849109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Lesson 1</a:t>
            </a:r>
            <a:endParaRPr lang="en-GB" sz="1200" kern="1200" dirty="0" smtClean="0">
              <a:solidFill>
                <a:schemeClr val="tx1"/>
              </a:solidFill>
              <a:effectLst/>
              <a:latin typeface="+mn-lt"/>
              <a:ea typeface="+mn-ea"/>
              <a:cs typeface="+mn-cs"/>
            </a:endParaRPr>
          </a:p>
          <a:p>
            <a:r>
              <a:rPr lang="en-US" sz="1200" b="1" u="none" strike="noStrike"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Activities: 		Listen to a piece of music and describe it</a:t>
            </a:r>
            <a:endParaRPr lang="en-GB" dirty="0" smtClean="0">
              <a:effectLst/>
            </a:endParaRPr>
          </a:p>
          <a:p>
            <a:r>
              <a:rPr lang="en-US" sz="1200" kern="1200" dirty="0" smtClean="0">
                <a:solidFill>
                  <a:schemeClr val="tx1"/>
                </a:solidFill>
                <a:effectLst/>
                <a:latin typeface="+mn-lt"/>
                <a:ea typeface="+mn-ea"/>
                <a:cs typeface="+mn-cs"/>
              </a:rPr>
              <a:t>Watch the film and discuss</a:t>
            </a:r>
            <a:endParaRPr lang="en-GB" sz="1200" kern="1200" dirty="0" smtClean="0">
              <a:solidFill>
                <a:schemeClr val="tx1"/>
              </a:solidFill>
              <a:effectLst/>
              <a:latin typeface="+mn-lt"/>
              <a:ea typeface="+mn-ea"/>
              <a:cs typeface="+mn-cs"/>
            </a:endParaRPr>
          </a:p>
          <a:p>
            <a:r>
              <a:rPr lang="es-ES_tradnl" sz="1200"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Curriculum link:	Listen with increasing discrimination to a wide range of music from great composers and musicians</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Develop a deeper understanding of the music that they perform and to which they listen and its history</a:t>
            </a:r>
            <a:endParaRPr lang="en-GB" sz="1200" kern="1200" dirty="0" smtClean="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6289F494-1822-9445-98EB-F7F0987FA13D}" type="slidenum">
              <a:rPr lang="en-US" smtClean="0"/>
              <a:t>5</a:t>
            </a:fld>
            <a:endParaRPr lang="en-US"/>
          </a:p>
        </p:txBody>
      </p:sp>
    </p:spTree>
    <p:extLst>
      <p:ext uri="{BB962C8B-B14F-4D97-AF65-F5344CB8AC3E}">
        <p14:creationId xmlns:p14="http://schemas.microsoft.com/office/powerpoint/2010/main" val="41117674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LESSON 1</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Watching and listening</a:t>
            </a:r>
            <a:endParaRPr lang="en-GB" sz="1200" kern="1200" dirty="0" smtClean="0">
              <a:solidFill>
                <a:schemeClr val="tx1"/>
              </a:solidFill>
              <a:effectLst/>
              <a:latin typeface="+mn-lt"/>
              <a:ea typeface="+mn-ea"/>
              <a:cs typeface="+mn-cs"/>
            </a:endParaRPr>
          </a:p>
          <a:p>
            <a:r>
              <a:rPr lang="es-ES_tradnl" sz="1200"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pPr lvl="0" fontAlgn="base"/>
            <a:r>
              <a:rPr lang="en-US" sz="1200" b="1" u="none" strike="noStrike" kern="1200" dirty="0" smtClean="0">
                <a:solidFill>
                  <a:schemeClr val="tx1"/>
                </a:solidFill>
                <a:effectLst/>
                <a:latin typeface="+mn-lt"/>
                <a:ea typeface="+mn-ea"/>
                <a:cs typeface="+mn-cs"/>
              </a:rPr>
              <a:t>Prepare your class. </a:t>
            </a:r>
            <a:r>
              <a:rPr lang="en-US" sz="1200" u="none" strike="noStrike" kern="1200" dirty="0" smtClean="0">
                <a:solidFill>
                  <a:schemeClr val="tx1"/>
                </a:solidFill>
                <a:effectLst/>
                <a:latin typeface="+mn-lt"/>
                <a:ea typeface="+mn-ea"/>
                <a:cs typeface="+mn-cs"/>
              </a:rPr>
              <a:t>Explain to your class that you are going to begin a 6-week music project focusing on an important piece of music by a composer called Elgar</a:t>
            </a:r>
            <a:endParaRPr lang="en-GB" sz="1200" u="none" strike="noStrike"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Explain further that Elgar was from England and his most famous piece described his friends in music. He wrote (or borrowed) a simple tune and made lots of different versions of it - one for each of his friends. These versions are called 'Variations' and because Elgar left everyone guessing who was ‘pictured within’ and where the tune came from, the piece is called 'Enigma Variations' (an enigma is a puzzle.)</a:t>
            </a:r>
            <a:endParaRPr lang="en-GB" sz="1200" kern="1200" dirty="0" smtClean="0">
              <a:solidFill>
                <a:schemeClr val="tx1"/>
              </a:solidFill>
              <a:effectLst/>
              <a:latin typeface="+mn-lt"/>
              <a:ea typeface="+mn-ea"/>
              <a:cs typeface="+mn-cs"/>
            </a:endParaRPr>
          </a:p>
          <a:p>
            <a:endParaRPr lang="en-GB" sz="1000" dirty="0"/>
          </a:p>
        </p:txBody>
      </p:sp>
      <p:sp>
        <p:nvSpPr>
          <p:cNvPr id="4" name="Slide Number Placeholder 3"/>
          <p:cNvSpPr>
            <a:spLocks noGrp="1"/>
          </p:cNvSpPr>
          <p:nvPr>
            <p:ph type="sldNum" sz="quarter" idx="10"/>
          </p:nvPr>
        </p:nvSpPr>
        <p:spPr/>
        <p:txBody>
          <a:bodyPr/>
          <a:lstStyle/>
          <a:p>
            <a:fld id="{6289F494-1822-9445-98EB-F7F0987FA13D}" type="slidenum">
              <a:rPr lang="en-US" smtClean="0"/>
              <a:t>6</a:t>
            </a:fld>
            <a:endParaRPr lang="en-US"/>
          </a:p>
        </p:txBody>
      </p:sp>
    </p:spTree>
    <p:extLst>
      <p:ext uri="{BB962C8B-B14F-4D97-AF65-F5344CB8AC3E}">
        <p14:creationId xmlns:p14="http://schemas.microsoft.com/office/powerpoint/2010/main" val="10940652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LESSON 1 </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Watching and listening</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pPr lvl="0"/>
            <a:endParaRPr lang="en-GB" sz="1000" b="0" kern="1200" dirty="0" smtClean="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6289F494-1822-9445-98EB-F7F0987FA13D}" type="slidenum">
              <a:rPr lang="en-US" smtClean="0"/>
              <a:t>7</a:t>
            </a:fld>
            <a:endParaRPr lang="en-US"/>
          </a:p>
        </p:txBody>
      </p:sp>
    </p:spTree>
    <p:extLst>
      <p:ext uri="{BB962C8B-B14F-4D97-AF65-F5344CB8AC3E}">
        <p14:creationId xmlns:p14="http://schemas.microsoft.com/office/powerpoint/2010/main" val="1243383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rtl="0" fontAlgn="base"/>
            <a:r>
              <a:rPr lang="en-US" sz="1200" b="1" u="none" strike="noStrike" kern="1200" dirty="0" smtClean="0">
                <a:solidFill>
                  <a:schemeClr val="tx1"/>
                </a:solidFill>
                <a:effectLst/>
                <a:latin typeface="+mn-lt"/>
                <a:ea typeface="+mn-ea"/>
                <a:cs typeface="+mn-cs"/>
              </a:rPr>
              <a:t>Listening task. </a:t>
            </a:r>
            <a:r>
              <a:rPr lang="en-US" sz="1200" u="none" strike="noStrike" kern="1200" dirty="0" smtClean="0">
                <a:solidFill>
                  <a:schemeClr val="tx1"/>
                </a:solidFill>
                <a:effectLst/>
                <a:latin typeface="+mn-lt"/>
                <a:ea typeface="+mn-ea"/>
                <a:cs typeface="+mn-cs"/>
                <a:hlinkClick r:id="rId3"/>
              </a:rPr>
              <a:t>Listen to Variation 7 (</a:t>
            </a:r>
            <a:r>
              <a:rPr lang="en-US" sz="1200" u="none" strike="noStrike" kern="1200" dirty="0" err="1" smtClean="0">
                <a:solidFill>
                  <a:schemeClr val="tx1"/>
                </a:solidFill>
                <a:effectLst/>
                <a:latin typeface="+mn-lt"/>
                <a:ea typeface="+mn-ea"/>
                <a:cs typeface="+mn-cs"/>
                <a:hlinkClick r:id="rId3"/>
              </a:rPr>
              <a:t>Troyte</a:t>
            </a:r>
            <a:r>
              <a:rPr lang="en-US" sz="1200" u="none" strike="noStrike" kern="1200" dirty="0" smtClean="0">
                <a:solidFill>
                  <a:schemeClr val="tx1"/>
                </a:solidFill>
                <a:effectLst/>
                <a:latin typeface="+mn-lt"/>
                <a:ea typeface="+mn-ea"/>
                <a:cs typeface="+mn-cs"/>
                <a:hlinkClick r:id="rId3"/>
              </a:rPr>
              <a:t>)</a:t>
            </a:r>
            <a:r>
              <a:rPr lang="en-US" sz="1200" u="none" strike="noStrike" kern="1200" dirty="0" smtClean="0">
                <a:solidFill>
                  <a:schemeClr val="tx1"/>
                </a:solidFill>
                <a:effectLst/>
                <a:latin typeface="+mn-lt"/>
                <a:ea typeface="+mn-ea"/>
                <a:cs typeface="+mn-cs"/>
              </a:rPr>
              <a:t> without images. Ask your class to imagine the person being described and jot down their thoughts. You might like to give them the following categories to think about:</a:t>
            </a:r>
            <a:endParaRPr lang="en-GB" sz="1200" u="none" strike="noStrike"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Man or woman, boy or girl? Or animal?</a:t>
            </a:r>
            <a:endParaRPr lang="en-GB"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Age?</a:t>
            </a:r>
            <a:endParaRPr lang="en-GB"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What do they look like?</a:t>
            </a:r>
            <a:endParaRPr lang="en-GB"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What are they doing?</a:t>
            </a:r>
            <a:endParaRPr lang="en-GB"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pPr lvl="0" fontAlgn="base"/>
            <a:r>
              <a:rPr lang="en-US" sz="1200" b="1" u="none" strike="noStrike" kern="1200" dirty="0" smtClean="0">
                <a:solidFill>
                  <a:schemeClr val="tx1"/>
                </a:solidFill>
                <a:effectLst/>
                <a:latin typeface="+mn-lt"/>
                <a:ea typeface="+mn-ea"/>
                <a:cs typeface="+mn-cs"/>
              </a:rPr>
              <a:t>Repeat this activity</a:t>
            </a:r>
            <a:r>
              <a:rPr lang="en-US" sz="1200" u="none" strike="noStrike" kern="1200" dirty="0" smtClean="0">
                <a:solidFill>
                  <a:schemeClr val="tx1"/>
                </a:solidFill>
                <a:effectLst/>
                <a:latin typeface="+mn-lt"/>
                <a:ea typeface="+mn-ea"/>
                <a:cs typeface="+mn-cs"/>
              </a:rPr>
              <a:t> as you listen to Variation 11 (G. R. S.), and 6 (</a:t>
            </a:r>
            <a:r>
              <a:rPr lang="en-US" sz="1200" u="none" strike="noStrike" kern="1200" dirty="0" err="1" smtClean="0">
                <a:solidFill>
                  <a:schemeClr val="tx1"/>
                </a:solidFill>
                <a:effectLst/>
                <a:latin typeface="+mn-lt"/>
                <a:ea typeface="+mn-ea"/>
                <a:cs typeface="+mn-cs"/>
              </a:rPr>
              <a:t>Ysobel</a:t>
            </a:r>
            <a:r>
              <a:rPr lang="en-US" sz="1200" u="none" strike="noStrike" kern="1200" dirty="0" smtClean="0">
                <a:solidFill>
                  <a:schemeClr val="tx1"/>
                </a:solidFill>
                <a:effectLst/>
                <a:latin typeface="+mn-lt"/>
                <a:ea typeface="+mn-ea"/>
                <a:cs typeface="+mn-cs"/>
              </a:rPr>
              <a:t>)</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Discuss their ideas</a:t>
            </a:r>
            <a:r>
              <a:rPr lang="en-US" sz="1200" kern="1200" dirty="0" smtClean="0">
                <a:solidFill>
                  <a:schemeClr val="tx1"/>
                </a:solidFill>
                <a:effectLst/>
                <a:latin typeface="+mn-lt"/>
                <a:ea typeface="+mn-ea"/>
                <a:cs typeface="+mn-cs"/>
              </a:rPr>
              <a:t> and perhaps create a 'picture' of each person on the board. </a:t>
            </a:r>
          </a:p>
          <a:p>
            <a:endParaRPr lang="en-US" sz="1200" u="none" strike="noStrike" kern="1200" dirty="0" smtClean="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1" u="none" strike="noStrike" kern="1200" dirty="0" smtClean="0">
                <a:solidFill>
                  <a:schemeClr val="tx1"/>
                </a:solidFill>
                <a:effectLst/>
                <a:latin typeface="+mn-lt"/>
                <a:ea typeface="+mn-ea"/>
                <a:cs typeface="+mn-cs"/>
              </a:rPr>
              <a:t>Discuss their ideas</a:t>
            </a:r>
            <a:r>
              <a:rPr lang="en-US" sz="1200" u="none" strike="noStrike" kern="1200" dirty="0" smtClean="0">
                <a:solidFill>
                  <a:schemeClr val="tx1"/>
                </a:solidFill>
                <a:effectLst/>
                <a:latin typeface="+mn-lt"/>
                <a:ea typeface="+mn-ea"/>
                <a:cs typeface="+mn-cs"/>
              </a:rPr>
              <a:t> and perhaps create a 'picture' of each person on the board. Then reveal the real answers:</a:t>
            </a:r>
            <a:endParaRPr lang="en-GB" sz="1200" u="none" strike="noStrike" kern="1200" dirty="0" smtClean="0">
              <a:solidFill>
                <a:schemeClr val="tx1"/>
              </a:solidFill>
              <a:effectLst/>
              <a:latin typeface="+mn-lt"/>
              <a:ea typeface="+mn-ea"/>
              <a:cs typeface="+mn-cs"/>
            </a:endParaRPr>
          </a:p>
          <a:p>
            <a:endParaRPr lang="en-GB" sz="1200" u="none" strike="noStrike"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289F494-1822-9445-98EB-F7F0987FA13D}" type="slidenum">
              <a:rPr lang="en-US" smtClean="0"/>
              <a:t>8</a:t>
            </a:fld>
            <a:endParaRPr lang="en-US"/>
          </a:p>
        </p:txBody>
      </p:sp>
    </p:spTree>
    <p:extLst>
      <p:ext uri="{BB962C8B-B14F-4D97-AF65-F5344CB8AC3E}">
        <p14:creationId xmlns:p14="http://schemas.microsoft.com/office/powerpoint/2010/main" val="32261987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fontAlgn="base"/>
            <a:endParaRPr lang="en-US" sz="1200" u="none" strike="noStrike" kern="1200" baseline="0" dirty="0" smtClean="0">
              <a:solidFill>
                <a:schemeClr val="tx1"/>
              </a:solidFill>
              <a:effectLst/>
              <a:latin typeface="+mn-lt"/>
              <a:ea typeface="+mn-ea"/>
              <a:cs typeface="+mn-cs"/>
            </a:endParaRPr>
          </a:p>
          <a:p>
            <a:pPr lvl="0" fontAlgn="base"/>
            <a:endParaRPr lang="en-US" sz="1200" u="none" strike="noStrike" kern="1200" baseline="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289F494-1822-9445-98EB-F7F0987FA13D}" type="slidenum">
              <a:rPr lang="en-US" smtClean="0"/>
              <a:t>9</a:t>
            </a:fld>
            <a:endParaRPr lang="en-US"/>
          </a:p>
        </p:txBody>
      </p:sp>
    </p:spTree>
    <p:extLst>
      <p:ext uri="{BB962C8B-B14F-4D97-AF65-F5344CB8AC3E}">
        <p14:creationId xmlns:p14="http://schemas.microsoft.com/office/powerpoint/2010/main" val="32261987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8" name="Text Placeholder 7"/>
          <p:cNvSpPr>
            <a:spLocks noGrp="1"/>
          </p:cNvSpPr>
          <p:nvPr>
            <p:ph type="body" sz="quarter" idx="13" hasCustomPrompt="1"/>
          </p:nvPr>
        </p:nvSpPr>
        <p:spPr>
          <a:xfrm>
            <a:off x="943769" y="2208213"/>
            <a:ext cx="7024687" cy="712787"/>
          </a:xfrm>
          <a:prstGeom prst="rect">
            <a:avLst/>
          </a:prstGeom>
        </p:spPr>
        <p:txBody>
          <a:bodyPr vert="horz"/>
          <a:lstStyle>
            <a:lvl1pPr marL="0" indent="0">
              <a:buFontTx/>
              <a:buNone/>
              <a:defRPr sz="3200" b="1" i="0" baseline="0">
                <a:solidFill>
                  <a:schemeClr val="tx1"/>
                </a:solidFill>
              </a:defRPr>
            </a:lvl1pPr>
          </a:lstStyle>
          <a:p>
            <a:pPr lvl="0"/>
            <a:r>
              <a:rPr lang="en-US" b="1" i="0" dirty="0" smtClean="0">
                <a:solidFill>
                  <a:schemeClr val="bg1"/>
                </a:solidFill>
              </a:rPr>
              <a:t>Composer name</a:t>
            </a:r>
            <a:endParaRPr lang="en-US" dirty="0"/>
          </a:p>
        </p:txBody>
      </p:sp>
      <p:sp>
        <p:nvSpPr>
          <p:cNvPr id="10" name="Text Placeholder 9"/>
          <p:cNvSpPr>
            <a:spLocks noGrp="1"/>
          </p:cNvSpPr>
          <p:nvPr>
            <p:ph type="body" sz="quarter" idx="14" hasCustomPrompt="1"/>
          </p:nvPr>
        </p:nvSpPr>
        <p:spPr>
          <a:xfrm>
            <a:off x="944563" y="3390280"/>
            <a:ext cx="7023100" cy="1370012"/>
          </a:xfrm>
          <a:prstGeom prst="rect">
            <a:avLst/>
          </a:prstGeom>
        </p:spPr>
        <p:txBody>
          <a:bodyPr vert="horz"/>
          <a:lstStyle>
            <a:lvl1pPr marL="0" indent="0">
              <a:buFontTx/>
              <a:buNone/>
              <a:defRPr sz="3200" b="1" i="0" baseline="0">
                <a:solidFill>
                  <a:schemeClr val="tx1"/>
                </a:solidFill>
              </a:defRPr>
            </a:lvl1pPr>
            <a:lvl2pPr marL="457200" indent="0">
              <a:buFontTx/>
              <a:buNone/>
              <a:defRPr sz="3200" b="1" i="0" baseline="0">
                <a:solidFill>
                  <a:schemeClr val="bg1"/>
                </a:solidFill>
              </a:defRPr>
            </a:lvl2pPr>
            <a:lvl3pPr marL="914400" indent="0">
              <a:buFontTx/>
              <a:buNone/>
              <a:defRPr sz="3200" b="1" i="0" baseline="0">
                <a:solidFill>
                  <a:schemeClr val="bg1"/>
                </a:solidFill>
              </a:defRPr>
            </a:lvl3pPr>
            <a:lvl4pPr marL="1371600" indent="0">
              <a:buFontTx/>
              <a:buNone/>
              <a:defRPr sz="3200" b="1" i="0" baseline="0">
                <a:solidFill>
                  <a:schemeClr val="bg1"/>
                </a:solidFill>
              </a:defRPr>
            </a:lvl4pPr>
            <a:lvl5pPr marL="1828800" indent="0">
              <a:buFontTx/>
              <a:buNone/>
              <a:defRPr sz="3200" b="1" i="0" baseline="0">
                <a:solidFill>
                  <a:schemeClr val="bg1"/>
                </a:solidFill>
              </a:defRPr>
            </a:lvl5pPr>
          </a:lstStyle>
          <a:p>
            <a:pPr lvl="0"/>
            <a:r>
              <a:rPr lang="en-GB" dirty="0" smtClean="0"/>
              <a:t>Piece name</a:t>
            </a:r>
            <a:endParaRPr lang="en-US" dirty="0"/>
          </a:p>
        </p:txBody>
      </p:sp>
      <p:sp>
        <p:nvSpPr>
          <p:cNvPr id="12" name="Text Placeholder 11"/>
          <p:cNvSpPr>
            <a:spLocks noGrp="1"/>
          </p:cNvSpPr>
          <p:nvPr>
            <p:ph type="body" sz="quarter" idx="15" hasCustomPrompt="1"/>
          </p:nvPr>
        </p:nvSpPr>
        <p:spPr>
          <a:xfrm>
            <a:off x="3008313" y="5178702"/>
            <a:ext cx="2895600" cy="784225"/>
          </a:xfrm>
          <a:prstGeom prst="rect">
            <a:avLst/>
          </a:prstGeom>
        </p:spPr>
        <p:txBody>
          <a:bodyPr vert="horz"/>
          <a:lstStyle>
            <a:lvl1pPr marL="0" indent="0">
              <a:buFontTx/>
              <a:buNone/>
              <a:defRPr sz="2000" baseline="0">
                <a:solidFill>
                  <a:schemeClr val="tx1"/>
                </a:solidFill>
                <a:latin typeface="Gill Sans"/>
              </a:defRPr>
            </a:lvl1pPr>
          </a:lstStyle>
          <a:p>
            <a:pPr lvl="0"/>
            <a:r>
              <a:rPr lang="en-GB" dirty="0" smtClean="0"/>
              <a:t>Author</a:t>
            </a:r>
            <a:endParaRPr lang="en-US" dirty="0"/>
          </a:p>
        </p:txBody>
      </p:sp>
    </p:spTree>
    <p:extLst>
      <p:ext uri="{BB962C8B-B14F-4D97-AF65-F5344CB8AC3E}">
        <p14:creationId xmlns:p14="http://schemas.microsoft.com/office/powerpoint/2010/main" val="18524609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9" name="Date Placeholder 11"/>
          <p:cNvSpPr>
            <a:spLocks noGrp="1"/>
          </p:cNvSpPr>
          <p:nvPr>
            <p:ph type="dt" sz="half" idx="2"/>
          </p:nvPr>
        </p:nvSpPr>
        <p:spPr>
          <a:xfrm>
            <a:off x="1074590" y="6356350"/>
            <a:ext cx="1891632" cy="365125"/>
          </a:xfrm>
          <a:prstGeom prst="rect">
            <a:avLst/>
          </a:prstGeom>
        </p:spPr>
        <p:txBody>
          <a:bodyPr vert="horz" lIns="91440" tIns="45720" rIns="91440" bIns="45720" rtlCol="0" anchor="ctr"/>
          <a:lstStyle>
            <a:lvl1pPr algn="r">
              <a:defRPr sz="900">
                <a:solidFill>
                  <a:schemeClr val="bg1">
                    <a:lumMod val="75000"/>
                  </a:schemeClr>
                </a:solidFill>
              </a:defRPr>
            </a:lvl1pPr>
          </a:lstStyle>
          <a:p>
            <a:endParaRPr lang="en-US" dirty="0"/>
          </a:p>
        </p:txBody>
      </p:sp>
      <p:sp>
        <p:nvSpPr>
          <p:cNvPr id="10" name="Footer Placeholder 12"/>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900">
                <a:solidFill>
                  <a:schemeClr val="bg1">
                    <a:lumMod val="75000"/>
                  </a:schemeClr>
                </a:solidFill>
                <a:latin typeface="Gill Sans"/>
                <a:cs typeface="Gill Sans"/>
              </a:defRPr>
            </a:lvl1pPr>
          </a:lstStyle>
          <a:p>
            <a:r>
              <a:rPr lang="en-US" smtClean="0"/>
              <a:t>Copyright Rachel Leach </a:t>
            </a:r>
            <a:endParaRPr lang="en-US" dirty="0"/>
          </a:p>
        </p:txBody>
      </p:sp>
      <p:sp>
        <p:nvSpPr>
          <p:cNvPr id="11" name="Slide Number Placeholder 13"/>
          <p:cNvSpPr>
            <a:spLocks noGrp="1"/>
          </p:cNvSpPr>
          <p:nvPr>
            <p:ph type="sldNum" sz="quarter" idx="4"/>
          </p:nvPr>
        </p:nvSpPr>
        <p:spPr>
          <a:xfrm>
            <a:off x="6189990" y="6356350"/>
            <a:ext cx="1897181" cy="365125"/>
          </a:xfrm>
          <a:prstGeom prst="rect">
            <a:avLst/>
          </a:prstGeom>
        </p:spPr>
        <p:txBody>
          <a:bodyPr vert="horz" lIns="91440" tIns="45720" rIns="91440" bIns="45720" rtlCol="0" anchor="ctr"/>
          <a:lstStyle>
            <a:lvl1pPr algn="r">
              <a:defRPr sz="900">
                <a:solidFill>
                  <a:schemeClr val="bg1">
                    <a:lumMod val="75000"/>
                  </a:schemeClr>
                </a:solidFill>
                <a:latin typeface="Gill Sans"/>
                <a:cs typeface="Gill Sans"/>
              </a:defRPr>
            </a:lvl1pPr>
          </a:lstStyle>
          <a:p>
            <a:pPr algn="l"/>
            <a:fld id="{FCCA3061-2AE2-5E4F-A955-D3D92C168D6F}" type="slidenum">
              <a:rPr lang="en-US" smtClean="0"/>
              <a:pPr algn="l"/>
              <a:t>‹#›</a:t>
            </a:fld>
            <a:endParaRPr lang="en-US" dirty="0"/>
          </a:p>
        </p:txBody>
      </p:sp>
      <p:sp>
        <p:nvSpPr>
          <p:cNvPr id="7" name="Title Placeholder 9"/>
          <p:cNvSpPr>
            <a:spLocks noGrp="1"/>
          </p:cNvSpPr>
          <p:nvPr>
            <p:ph type="title"/>
          </p:nvPr>
        </p:nvSpPr>
        <p:spPr>
          <a:xfrm>
            <a:off x="1074589" y="1228618"/>
            <a:ext cx="7012582" cy="937442"/>
          </a:xfrm>
          <a:prstGeom prst="rect">
            <a:avLst/>
          </a:prstGeom>
        </p:spPr>
        <p:txBody>
          <a:bodyPr vert="horz" lIns="91440" tIns="45720" rIns="91440" bIns="45720" rtlCol="0" anchor="ctr">
            <a:normAutofit/>
          </a:bodyPr>
          <a:lstStyle/>
          <a:p>
            <a:r>
              <a:rPr lang="en-GB" dirty="0" smtClean="0"/>
              <a:t>Slide title style</a:t>
            </a:r>
            <a:endParaRPr lang="en-US" dirty="0"/>
          </a:p>
        </p:txBody>
      </p:sp>
      <p:sp>
        <p:nvSpPr>
          <p:cNvPr id="8" name="Text Placeholder 10"/>
          <p:cNvSpPr>
            <a:spLocks noGrp="1"/>
          </p:cNvSpPr>
          <p:nvPr>
            <p:ph idx="1" hasCustomPrompt="1"/>
          </p:nvPr>
        </p:nvSpPr>
        <p:spPr>
          <a:xfrm>
            <a:off x="1074589" y="2388276"/>
            <a:ext cx="7012582" cy="3737887"/>
          </a:xfrm>
          <a:prstGeom prst="rect">
            <a:avLst/>
          </a:prstGeom>
        </p:spPr>
        <p:txBody>
          <a:bodyPr vert="horz" lIns="91440" tIns="45720" rIns="91440" bIns="45720" rtlCol="0">
            <a:normAutofit/>
          </a:bodyPr>
          <a:lstStyle/>
          <a:p>
            <a:pPr lvl="1"/>
            <a:r>
              <a:rPr lang="en-GB" dirty="0" smtClean="0"/>
              <a:t>Main text style</a:t>
            </a:r>
          </a:p>
          <a:p>
            <a:pPr lvl="2"/>
            <a:r>
              <a:rPr lang="en-GB" dirty="0" smtClean="0"/>
              <a:t>Bullet point style</a:t>
            </a:r>
          </a:p>
          <a:p>
            <a:pPr lvl="3"/>
            <a:r>
              <a:rPr lang="en-GB" dirty="0" smtClean="0"/>
              <a:t>Small text bold</a:t>
            </a:r>
          </a:p>
          <a:p>
            <a:pPr lvl="4"/>
            <a:r>
              <a:rPr lang="en-GB" dirty="0" smtClean="0"/>
              <a:t>Small text</a:t>
            </a:r>
            <a:endParaRPr lang="en-US" dirty="0"/>
          </a:p>
        </p:txBody>
      </p:sp>
    </p:spTree>
    <p:extLst>
      <p:ext uri="{BB962C8B-B14F-4D97-AF65-F5344CB8AC3E}">
        <p14:creationId xmlns:p14="http://schemas.microsoft.com/office/powerpoint/2010/main" val="1956467100"/>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endParaRPr lang="en-US" dirty="0"/>
          </a:p>
        </p:txBody>
      </p:sp>
      <p:sp>
        <p:nvSpPr>
          <p:cNvPr id="4" name="Footer Placeholder 3"/>
          <p:cNvSpPr>
            <a:spLocks noGrp="1"/>
          </p:cNvSpPr>
          <p:nvPr>
            <p:ph type="ftr" sz="quarter" idx="11"/>
          </p:nvPr>
        </p:nvSpPr>
        <p:spPr/>
        <p:txBody>
          <a:bodyPr/>
          <a:lstStyle/>
          <a:p>
            <a:r>
              <a:rPr lang="en-US" smtClean="0"/>
              <a:t>Copyright Rachel Leach </a:t>
            </a:r>
            <a:endParaRPr lang="en-US" dirty="0"/>
          </a:p>
        </p:txBody>
      </p:sp>
      <p:sp>
        <p:nvSpPr>
          <p:cNvPr id="5" name="Slide Number Placeholder 4"/>
          <p:cNvSpPr>
            <a:spLocks noGrp="1"/>
          </p:cNvSpPr>
          <p:nvPr>
            <p:ph type="sldNum" sz="quarter" idx="12"/>
          </p:nvPr>
        </p:nvSpPr>
        <p:spPr/>
        <p:txBody>
          <a:bodyPr/>
          <a:lstStyle/>
          <a:p>
            <a:pPr algn="l"/>
            <a:fld id="{FCCA3061-2AE2-5E4F-A955-D3D92C168D6F}" type="slidenum">
              <a:rPr lang="en-US" smtClean="0"/>
              <a:pPr algn="l"/>
              <a:t>‹#›</a:t>
            </a:fld>
            <a:endParaRPr lang="en-US" dirty="0"/>
          </a:p>
        </p:txBody>
      </p:sp>
      <p:sp>
        <p:nvSpPr>
          <p:cNvPr id="7" name="Text Placeholder 15"/>
          <p:cNvSpPr>
            <a:spLocks noGrp="1"/>
          </p:cNvSpPr>
          <p:nvPr>
            <p:ph type="body" sz="quarter" idx="14" hasCustomPrompt="1"/>
          </p:nvPr>
        </p:nvSpPr>
        <p:spPr>
          <a:xfrm>
            <a:off x="1074739" y="2388276"/>
            <a:ext cx="3154914" cy="3737887"/>
          </a:xfrm>
        </p:spPr>
        <p:txBody>
          <a:bodyPr>
            <a:normAutofit/>
          </a:bodyPr>
          <a:lstStyle>
            <a:lvl1pPr>
              <a:defRPr sz="2800" b="1" i="0">
                <a:latin typeface="+mj-lt"/>
              </a:defRPr>
            </a:lvl1pPr>
            <a:lvl2pPr>
              <a:defRPr sz="2400" b="0" i="0">
                <a:latin typeface="+mn-lt"/>
              </a:defRPr>
            </a:lvl2pPr>
            <a:lvl3pPr>
              <a:defRPr sz="2400" b="0" i="0">
                <a:latin typeface="+mn-lt"/>
              </a:defRPr>
            </a:lvl3pPr>
            <a:lvl4pPr>
              <a:defRPr sz="1600" b="1" i="0">
                <a:latin typeface="+mj-lt"/>
              </a:defRPr>
            </a:lvl4pPr>
            <a:lvl5pPr>
              <a:defRPr sz="1600" b="0" i="0">
                <a:latin typeface="+mn-lt"/>
              </a:defRPr>
            </a:lvl5pPr>
          </a:lstStyle>
          <a:p>
            <a:pPr lvl="1"/>
            <a:r>
              <a:rPr lang="en-GB" dirty="0" smtClean="0"/>
              <a:t>Text style </a:t>
            </a:r>
          </a:p>
          <a:p>
            <a:pPr lvl="2"/>
            <a:r>
              <a:rPr lang="en-GB" dirty="0" smtClean="0"/>
              <a:t>Bullet style</a:t>
            </a:r>
          </a:p>
          <a:p>
            <a:pPr lvl="3"/>
            <a:r>
              <a:rPr lang="en-GB" dirty="0" smtClean="0"/>
              <a:t>Small Text bold</a:t>
            </a:r>
          </a:p>
          <a:p>
            <a:pPr lvl="4"/>
            <a:r>
              <a:rPr lang="en-GB" dirty="0" smtClean="0"/>
              <a:t>Small text</a:t>
            </a:r>
            <a:endParaRPr lang="en-US" dirty="0"/>
          </a:p>
        </p:txBody>
      </p:sp>
      <p:sp>
        <p:nvSpPr>
          <p:cNvPr id="9" name="Text Placeholder 8"/>
          <p:cNvSpPr>
            <a:spLocks noGrp="1"/>
          </p:cNvSpPr>
          <p:nvPr>
            <p:ph type="body" sz="quarter" idx="15" hasCustomPrompt="1"/>
          </p:nvPr>
        </p:nvSpPr>
        <p:spPr>
          <a:xfrm>
            <a:off x="4671391" y="2388276"/>
            <a:ext cx="3415334" cy="3737887"/>
          </a:xfrm>
        </p:spPr>
        <p:txBody>
          <a:bodyPr/>
          <a:lstStyle>
            <a:lvl1pPr>
              <a:defRPr b="1"/>
            </a:lvl1pPr>
            <a:lvl2pPr>
              <a:defRPr sz="2400"/>
            </a:lvl2pPr>
            <a:lvl3pPr>
              <a:defRPr sz="2400"/>
            </a:lvl3pPr>
            <a:lvl4pPr>
              <a:defRPr b="1"/>
            </a:lvl4pPr>
          </a:lstStyle>
          <a:p>
            <a:pPr lvl="1"/>
            <a:r>
              <a:rPr lang="en-GB" dirty="0" smtClean="0"/>
              <a:t>Text style </a:t>
            </a:r>
          </a:p>
          <a:p>
            <a:pPr lvl="2"/>
            <a:r>
              <a:rPr lang="en-GB" dirty="0" smtClean="0"/>
              <a:t>Bullet style</a:t>
            </a:r>
          </a:p>
          <a:p>
            <a:pPr lvl="3"/>
            <a:r>
              <a:rPr lang="en-GB" dirty="0" smtClean="0"/>
              <a:t>Small Text bold</a:t>
            </a:r>
          </a:p>
          <a:p>
            <a:pPr lvl="4"/>
            <a:r>
              <a:rPr lang="en-GB" dirty="0" smtClean="0"/>
              <a:t>Small text</a:t>
            </a:r>
            <a:endParaRPr lang="en-US" dirty="0"/>
          </a:p>
        </p:txBody>
      </p:sp>
      <p:sp>
        <p:nvSpPr>
          <p:cNvPr id="11" name="Title Placeholder 9"/>
          <p:cNvSpPr>
            <a:spLocks noGrp="1"/>
          </p:cNvSpPr>
          <p:nvPr>
            <p:ph type="title"/>
          </p:nvPr>
        </p:nvSpPr>
        <p:spPr>
          <a:xfrm>
            <a:off x="1074589" y="1228618"/>
            <a:ext cx="7012582" cy="937442"/>
          </a:xfrm>
          <a:prstGeom prst="rect">
            <a:avLst/>
          </a:prstGeom>
        </p:spPr>
        <p:txBody>
          <a:bodyPr vert="horz" lIns="91440" tIns="45720" rIns="91440" bIns="45720" rtlCol="0" anchor="ctr">
            <a:normAutofit/>
          </a:bodyPr>
          <a:lstStyle/>
          <a:p>
            <a:r>
              <a:rPr lang="en-GB" dirty="0" smtClean="0"/>
              <a:t>Slide title style</a:t>
            </a:r>
            <a:endParaRPr lang="en-US" dirty="0"/>
          </a:p>
        </p:txBody>
      </p:sp>
    </p:spTree>
    <p:extLst>
      <p:ext uri="{BB962C8B-B14F-4D97-AF65-F5344CB8AC3E}">
        <p14:creationId xmlns:p14="http://schemas.microsoft.com/office/powerpoint/2010/main" val="38724467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endParaRPr lang="en-US" dirty="0"/>
          </a:p>
        </p:txBody>
      </p:sp>
      <p:sp>
        <p:nvSpPr>
          <p:cNvPr id="4" name="Footer Placeholder 3"/>
          <p:cNvSpPr>
            <a:spLocks noGrp="1"/>
          </p:cNvSpPr>
          <p:nvPr>
            <p:ph type="ftr" sz="quarter" idx="11"/>
          </p:nvPr>
        </p:nvSpPr>
        <p:spPr/>
        <p:txBody>
          <a:bodyPr/>
          <a:lstStyle/>
          <a:p>
            <a:r>
              <a:rPr lang="en-US" smtClean="0"/>
              <a:t>Copyright Rachel Leach </a:t>
            </a:r>
            <a:endParaRPr lang="en-US" dirty="0"/>
          </a:p>
        </p:txBody>
      </p:sp>
      <p:sp>
        <p:nvSpPr>
          <p:cNvPr id="5" name="Slide Number Placeholder 4"/>
          <p:cNvSpPr>
            <a:spLocks noGrp="1"/>
          </p:cNvSpPr>
          <p:nvPr>
            <p:ph type="sldNum" sz="quarter" idx="12"/>
          </p:nvPr>
        </p:nvSpPr>
        <p:spPr/>
        <p:txBody>
          <a:bodyPr/>
          <a:lstStyle/>
          <a:p>
            <a:pPr algn="l"/>
            <a:fld id="{FCCA3061-2AE2-5E4F-A955-D3D92C168D6F}" type="slidenum">
              <a:rPr lang="en-US" smtClean="0"/>
              <a:pPr algn="l"/>
              <a:t>‹#›</a:t>
            </a:fld>
            <a:endParaRPr lang="en-US" dirty="0"/>
          </a:p>
        </p:txBody>
      </p:sp>
      <p:sp>
        <p:nvSpPr>
          <p:cNvPr id="6" name="Title Placeholder 9"/>
          <p:cNvSpPr>
            <a:spLocks noGrp="1"/>
          </p:cNvSpPr>
          <p:nvPr>
            <p:ph type="title"/>
          </p:nvPr>
        </p:nvSpPr>
        <p:spPr>
          <a:xfrm>
            <a:off x="1044602" y="1127798"/>
            <a:ext cx="7012582" cy="843478"/>
          </a:xfrm>
          <a:prstGeom prst="rect">
            <a:avLst/>
          </a:prstGeom>
        </p:spPr>
        <p:txBody>
          <a:bodyPr vert="horz" lIns="91440" tIns="45720" rIns="91440" bIns="45720" rtlCol="0" anchor="ctr">
            <a:normAutofit/>
          </a:bodyPr>
          <a:lstStyle/>
          <a:p>
            <a:r>
              <a:rPr lang="en-GB" dirty="0" smtClean="0"/>
              <a:t>Slide title style</a:t>
            </a:r>
            <a:endParaRPr lang="en-US" dirty="0"/>
          </a:p>
        </p:txBody>
      </p:sp>
      <p:sp>
        <p:nvSpPr>
          <p:cNvPr id="7" name="Text Placeholder 10"/>
          <p:cNvSpPr>
            <a:spLocks noGrp="1"/>
          </p:cNvSpPr>
          <p:nvPr>
            <p:ph idx="1" hasCustomPrompt="1"/>
          </p:nvPr>
        </p:nvSpPr>
        <p:spPr>
          <a:xfrm>
            <a:off x="4577924" y="2056572"/>
            <a:ext cx="3479260" cy="4069592"/>
          </a:xfrm>
          <a:prstGeom prst="rect">
            <a:avLst/>
          </a:prstGeom>
        </p:spPr>
        <p:txBody>
          <a:bodyPr vert="horz" lIns="91440" tIns="45720" rIns="91440" bIns="45720" rtlCol="0">
            <a:normAutofit/>
          </a:bodyPr>
          <a:lstStyle/>
          <a:p>
            <a:pPr lvl="4"/>
            <a:r>
              <a:rPr lang="en-GB" dirty="0" smtClean="0"/>
              <a:t>Small text</a:t>
            </a:r>
            <a:endParaRPr lang="en-US" dirty="0"/>
          </a:p>
        </p:txBody>
      </p:sp>
      <p:sp>
        <p:nvSpPr>
          <p:cNvPr id="8" name="Picture Placeholder 11"/>
          <p:cNvSpPr>
            <a:spLocks noGrp="1"/>
          </p:cNvSpPr>
          <p:nvPr>
            <p:ph type="pic" sz="quarter" idx="13"/>
          </p:nvPr>
        </p:nvSpPr>
        <p:spPr>
          <a:xfrm>
            <a:off x="1044575" y="2056570"/>
            <a:ext cx="3411538" cy="4069593"/>
          </a:xfrm>
        </p:spPr>
        <p:txBody>
          <a:bodyPr/>
          <a:lstStyle/>
          <a:p>
            <a:endParaRPr lang="en-US"/>
          </a:p>
        </p:txBody>
      </p:sp>
    </p:spTree>
    <p:extLst>
      <p:ext uri="{BB962C8B-B14F-4D97-AF65-F5344CB8AC3E}">
        <p14:creationId xmlns:p14="http://schemas.microsoft.com/office/powerpoint/2010/main" val="40770432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endParaRPr lang="en-US" dirty="0"/>
          </a:p>
        </p:txBody>
      </p:sp>
      <p:sp>
        <p:nvSpPr>
          <p:cNvPr id="4" name="Footer Placeholder 3"/>
          <p:cNvSpPr>
            <a:spLocks noGrp="1"/>
          </p:cNvSpPr>
          <p:nvPr>
            <p:ph type="ftr" sz="quarter" idx="11"/>
          </p:nvPr>
        </p:nvSpPr>
        <p:spPr/>
        <p:txBody>
          <a:bodyPr/>
          <a:lstStyle/>
          <a:p>
            <a:r>
              <a:rPr lang="en-US" smtClean="0"/>
              <a:t>Copyright Rachel Leach </a:t>
            </a:r>
            <a:endParaRPr lang="en-US" dirty="0"/>
          </a:p>
        </p:txBody>
      </p:sp>
      <p:sp>
        <p:nvSpPr>
          <p:cNvPr id="5" name="Slide Number Placeholder 4"/>
          <p:cNvSpPr>
            <a:spLocks noGrp="1"/>
          </p:cNvSpPr>
          <p:nvPr>
            <p:ph type="sldNum" sz="quarter" idx="12"/>
          </p:nvPr>
        </p:nvSpPr>
        <p:spPr/>
        <p:txBody>
          <a:bodyPr/>
          <a:lstStyle/>
          <a:p>
            <a:pPr algn="l"/>
            <a:fld id="{FCCA3061-2AE2-5E4F-A955-D3D92C168D6F}" type="slidenum">
              <a:rPr lang="en-US" smtClean="0"/>
              <a:pPr algn="l"/>
              <a:t>‹#›</a:t>
            </a:fld>
            <a:endParaRPr lang="en-US" dirty="0"/>
          </a:p>
        </p:txBody>
      </p:sp>
      <p:sp>
        <p:nvSpPr>
          <p:cNvPr id="11" name="Title Placeholder 9"/>
          <p:cNvSpPr>
            <a:spLocks noGrp="1"/>
          </p:cNvSpPr>
          <p:nvPr>
            <p:ph type="title"/>
          </p:nvPr>
        </p:nvSpPr>
        <p:spPr>
          <a:xfrm>
            <a:off x="1044602" y="1127798"/>
            <a:ext cx="7012582" cy="843478"/>
          </a:xfrm>
          <a:prstGeom prst="rect">
            <a:avLst/>
          </a:prstGeom>
        </p:spPr>
        <p:txBody>
          <a:bodyPr vert="horz" lIns="91440" tIns="45720" rIns="91440" bIns="45720" rtlCol="0" anchor="ctr">
            <a:normAutofit/>
          </a:bodyPr>
          <a:lstStyle/>
          <a:p>
            <a:r>
              <a:rPr lang="en-GB" dirty="0" smtClean="0"/>
              <a:t>Slide title style</a:t>
            </a:r>
            <a:endParaRPr lang="en-US" dirty="0"/>
          </a:p>
        </p:txBody>
      </p:sp>
      <p:sp>
        <p:nvSpPr>
          <p:cNvPr id="14" name="Text Placeholder 10"/>
          <p:cNvSpPr>
            <a:spLocks noGrp="1"/>
          </p:cNvSpPr>
          <p:nvPr>
            <p:ph idx="1" hasCustomPrompt="1"/>
          </p:nvPr>
        </p:nvSpPr>
        <p:spPr>
          <a:xfrm>
            <a:off x="4577924" y="2056572"/>
            <a:ext cx="3479260" cy="4069592"/>
          </a:xfrm>
          <a:prstGeom prst="rect">
            <a:avLst/>
          </a:prstGeom>
        </p:spPr>
        <p:txBody>
          <a:bodyPr vert="horz" lIns="91440" tIns="45720" rIns="91440" bIns="45720" rtlCol="0">
            <a:normAutofit/>
          </a:bodyPr>
          <a:lstStyle/>
          <a:p>
            <a:pPr lvl="4"/>
            <a:r>
              <a:rPr lang="en-GB" dirty="0" smtClean="0"/>
              <a:t>Small text</a:t>
            </a:r>
            <a:endParaRPr lang="en-US" dirty="0"/>
          </a:p>
        </p:txBody>
      </p:sp>
      <p:sp>
        <p:nvSpPr>
          <p:cNvPr id="16" name="Picture Placeholder 11"/>
          <p:cNvSpPr>
            <a:spLocks noGrp="1"/>
          </p:cNvSpPr>
          <p:nvPr>
            <p:ph type="pic" sz="quarter" idx="13"/>
          </p:nvPr>
        </p:nvSpPr>
        <p:spPr>
          <a:xfrm>
            <a:off x="1044575" y="2056570"/>
            <a:ext cx="3411538" cy="4069593"/>
          </a:xfrm>
        </p:spPr>
        <p:txBody>
          <a:bodyPr/>
          <a:lstStyle/>
          <a:p>
            <a:endParaRPr lang="en-US"/>
          </a:p>
        </p:txBody>
      </p:sp>
    </p:spTree>
    <p:extLst>
      <p:ext uri="{BB962C8B-B14F-4D97-AF65-F5344CB8AC3E}">
        <p14:creationId xmlns:p14="http://schemas.microsoft.com/office/powerpoint/2010/main" val="36967324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endParaRPr lang="en-US" dirty="0"/>
          </a:p>
        </p:txBody>
      </p:sp>
      <p:sp>
        <p:nvSpPr>
          <p:cNvPr id="4" name="Footer Placeholder 3"/>
          <p:cNvSpPr>
            <a:spLocks noGrp="1"/>
          </p:cNvSpPr>
          <p:nvPr>
            <p:ph type="ftr" sz="quarter" idx="11"/>
          </p:nvPr>
        </p:nvSpPr>
        <p:spPr/>
        <p:txBody>
          <a:bodyPr/>
          <a:lstStyle/>
          <a:p>
            <a:r>
              <a:rPr lang="en-US" smtClean="0"/>
              <a:t>Copyright Rachel Leach </a:t>
            </a:r>
            <a:endParaRPr lang="en-US" dirty="0"/>
          </a:p>
        </p:txBody>
      </p:sp>
      <p:sp>
        <p:nvSpPr>
          <p:cNvPr id="5" name="Slide Number Placeholder 4"/>
          <p:cNvSpPr>
            <a:spLocks noGrp="1"/>
          </p:cNvSpPr>
          <p:nvPr>
            <p:ph type="sldNum" sz="quarter" idx="12"/>
          </p:nvPr>
        </p:nvSpPr>
        <p:spPr/>
        <p:txBody>
          <a:bodyPr/>
          <a:lstStyle/>
          <a:p>
            <a:pPr algn="l"/>
            <a:fld id="{FCCA3061-2AE2-5E4F-A955-D3D92C168D6F}" type="slidenum">
              <a:rPr lang="en-US" smtClean="0"/>
              <a:pPr algn="l"/>
              <a:t>‹#›</a:t>
            </a:fld>
            <a:endParaRPr lang="en-US" dirty="0"/>
          </a:p>
        </p:txBody>
      </p:sp>
      <p:sp>
        <p:nvSpPr>
          <p:cNvPr id="9" name="Title Placeholder 9"/>
          <p:cNvSpPr>
            <a:spLocks noGrp="1"/>
          </p:cNvSpPr>
          <p:nvPr>
            <p:ph type="title"/>
          </p:nvPr>
        </p:nvSpPr>
        <p:spPr>
          <a:xfrm>
            <a:off x="1044602" y="1127798"/>
            <a:ext cx="7012582" cy="843478"/>
          </a:xfrm>
          <a:prstGeom prst="rect">
            <a:avLst/>
          </a:prstGeom>
        </p:spPr>
        <p:txBody>
          <a:bodyPr vert="horz" lIns="91440" tIns="45720" rIns="91440" bIns="45720" rtlCol="0" anchor="ctr">
            <a:normAutofit/>
          </a:bodyPr>
          <a:lstStyle/>
          <a:p>
            <a:r>
              <a:rPr lang="en-GB" dirty="0" smtClean="0"/>
              <a:t>Slide title style</a:t>
            </a:r>
            <a:endParaRPr lang="en-US" dirty="0"/>
          </a:p>
        </p:txBody>
      </p:sp>
      <p:sp>
        <p:nvSpPr>
          <p:cNvPr id="10" name="Text Placeholder 10"/>
          <p:cNvSpPr>
            <a:spLocks noGrp="1"/>
          </p:cNvSpPr>
          <p:nvPr>
            <p:ph idx="1" hasCustomPrompt="1"/>
          </p:nvPr>
        </p:nvSpPr>
        <p:spPr>
          <a:xfrm>
            <a:off x="1044602" y="5297802"/>
            <a:ext cx="7012582" cy="828361"/>
          </a:xfrm>
          <a:prstGeom prst="rect">
            <a:avLst/>
          </a:prstGeom>
        </p:spPr>
        <p:txBody>
          <a:bodyPr vert="horz" lIns="91440" tIns="45720" rIns="91440" bIns="45720" rtlCol="0">
            <a:normAutofit/>
          </a:bodyPr>
          <a:lstStyle/>
          <a:p>
            <a:pPr lvl="4"/>
            <a:r>
              <a:rPr lang="en-GB" dirty="0" smtClean="0"/>
              <a:t>Small text</a:t>
            </a:r>
            <a:endParaRPr lang="en-US" dirty="0"/>
          </a:p>
        </p:txBody>
      </p:sp>
      <p:sp>
        <p:nvSpPr>
          <p:cNvPr id="12" name="Picture Placeholder 11"/>
          <p:cNvSpPr>
            <a:spLocks noGrp="1"/>
          </p:cNvSpPr>
          <p:nvPr>
            <p:ph type="pic" sz="quarter" idx="13"/>
          </p:nvPr>
        </p:nvSpPr>
        <p:spPr>
          <a:xfrm>
            <a:off x="1044575" y="2056571"/>
            <a:ext cx="7011988" cy="3109154"/>
          </a:xfrm>
        </p:spPr>
        <p:txBody>
          <a:bodyPr/>
          <a:lstStyle/>
          <a:p>
            <a:endParaRPr lang="en-US"/>
          </a:p>
        </p:txBody>
      </p:sp>
    </p:spTree>
    <p:extLst>
      <p:ext uri="{BB962C8B-B14F-4D97-AF65-F5344CB8AC3E}">
        <p14:creationId xmlns:p14="http://schemas.microsoft.com/office/powerpoint/2010/main" val="13273803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endParaRPr lang="en-US" dirty="0"/>
          </a:p>
        </p:txBody>
      </p:sp>
      <p:sp>
        <p:nvSpPr>
          <p:cNvPr id="4" name="Footer Placeholder 3"/>
          <p:cNvSpPr>
            <a:spLocks noGrp="1"/>
          </p:cNvSpPr>
          <p:nvPr>
            <p:ph type="ftr" sz="quarter" idx="11"/>
          </p:nvPr>
        </p:nvSpPr>
        <p:spPr/>
        <p:txBody>
          <a:bodyPr/>
          <a:lstStyle/>
          <a:p>
            <a:r>
              <a:rPr lang="en-US" smtClean="0"/>
              <a:t>Copyright Rachel Leach </a:t>
            </a:r>
            <a:endParaRPr lang="en-US" dirty="0"/>
          </a:p>
        </p:txBody>
      </p:sp>
      <p:sp>
        <p:nvSpPr>
          <p:cNvPr id="5" name="Slide Number Placeholder 4"/>
          <p:cNvSpPr>
            <a:spLocks noGrp="1"/>
          </p:cNvSpPr>
          <p:nvPr>
            <p:ph type="sldNum" sz="quarter" idx="12"/>
          </p:nvPr>
        </p:nvSpPr>
        <p:spPr/>
        <p:txBody>
          <a:bodyPr/>
          <a:lstStyle/>
          <a:p>
            <a:pPr algn="l"/>
            <a:fld id="{FCCA3061-2AE2-5E4F-A955-D3D92C168D6F}" type="slidenum">
              <a:rPr lang="en-US" smtClean="0"/>
              <a:pPr algn="l"/>
              <a:t>‹#›</a:t>
            </a:fld>
            <a:endParaRPr lang="en-US" dirty="0"/>
          </a:p>
        </p:txBody>
      </p:sp>
      <p:sp>
        <p:nvSpPr>
          <p:cNvPr id="6" name="Title Placeholder 9"/>
          <p:cNvSpPr>
            <a:spLocks noGrp="1"/>
          </p:cNvSpPr>
          <p:nvPr>
            <p:ph type="title"/>
          </p:nvPr>
        </p:nvSpPr>
        <p:spPr>
          <a:xfrm>
            <a:off x="1074589" y="1228618"/>
            <a:ext cx="7012582" cy="937442"/>
          </a:xfrm>
          <a:prstGeom prst="rect">
            <a:avLst/>
          </a:prstGeom>
        </p:spPr>
        <p:txBody>
          <a:bodyPr vert="horz" lIns="91440" tIns="45720" rIns="91440" bIns="45720" rtlCol="0" anchor="ctr">
            <a:normAutofit/>
          </a:bodyPr>
          <a:lstStyle/>
          <a:p>
            <a:r>
              <a:rPr lang="en-GB" dirty="0" smtClean="0"/>
              <a:t>Slide title style</a:t>
            </a:r>
            <a:endParaRPr lang="en-US" dirty="0"/>
          </a:p>
        </p:txBody>
      </p:sp>
      <p:sp>
        <p:nvSpPr>
          <p:cNvPr id="9" name="Media Placeholder 8"/>
          <p:cNvSpPr>
            <a:spLocks noGrp="1"/>
          </p:cNvSpPr>
          <p:nvPr>
            <p:ph type="media" sz="quarter" idx="13"/>
          </p:nvPr>
        </p:nvSpPr>
        <p:spPr>
          <a:xfrm>
            <a:off x="1074738" y="2425700"/>
            <a:ext cx="7011987" cy="3697288"/>
          </a:xfrm>
        </p:spPr>
        <p:txBody>
          <a:bodyPr/>
          <a:lstStyle/>
          <a:p>
            <a:endParaRPr lang="en-US"/>
          </a:p>
        </p:txBody>
      </p:sp>
    </p:spTree>
    <p:extLst>
      <p:ext uri="{BB962C8B-B14F-4D97-AF65-F5344CB8AC3E}">
        <p14:creationId xmlns:p14="http://schemas.microsoft.com/office/powerpoint/2010/main" val="34890556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endParaRPr lang="en-US" dirty="0"/>
          </a:p>
        </p:txBody>
      </p:sp>
      <p:sp>
        <p:nvSpPr>
          <p:cNvPr id="4" name="Footer Placeholder 3"/>
          <p:cNvSpPr>
            <a:spLocks noGrp="1"/>
          </p:cNvSpPr>
          <p:nvPr>
            <p:ph type="ftr" sz="quarter" idx="11"/>
          </p:nvPr>
        </p:nvSpPr>
        <p:spPr/>
        <p:txBody>
          <a:bodyPr/>
          <a:lstStyle/>
          <a:p>
            <a:r>
              <a:rPr lang="en-US" smtClean="0"/>
              <a:t>Copyright Rachel Leach </a:t>
            </a:r>
            <a:endParaRPr lang="en-US" dirty="0"/>
          </a:p>
        </p:txBody>
      </p:sp>
      <p:sp>
        <p:nvSpPr>
          <p:cNvPr id="5" name="Slide Number Placeholder 4"/>
          <p:cNvSpPr>
            <a:spLocks noGrp="1"/>
          </p:cNvSpPr>
          <p:nvPr>
            <p:ph type="sldNum" sz="quarter" idx="12"/>
          </p:nvPr>
        </p:nvSpPr>
        <p:spPr/>
        <p:txBody>
          <a:bodyPr/>
          <a:lstStyle/>
          <a:p>
            <a:pPr algn="l"/>
            <a:fld id="{FCCA3061-2AE2-5E4F-A955-D3D92C168D6F}" type="slidenum">
              <a:rPr lang="en-US" smtClean="0"/>
              <a:pPr algn="l"/>
              <a:t>‹#›</a:t>
            </a:fld>
            <a:endParaRPr lang="en-US" dirty="0"/>
          </a:p>
        </p:txBody>
      </p:sp>
      <p:sp>
        <p:nvSpPr>
          <p:cNvPr id="8" name="Title Placeholder 9"/>
          <p:cNvSpPr>
            <a:spLocks noGrp="1"/>
          </p:cNvSpPr>
          <p:nvPr>
            <p:ph type="title" hasCustomPrompt="1"/>
          </p:nvPr>
        </p:nvSpPr>
        <p:spPr>
          <a:xfrm>
            <a:off x="1074589" y="1228618"/>
            <a:ext cx="7012582" cy="937442"/>
          </a:xfrm>
          <a:prstGeom prst="rect">
            <a:avLst/>
          </a:prstGeom>
        </p:spPr>
        <p:txBody>
          <a:bodyPr vert="horz" lIns="91440" tIns="45720" rIns="91440" bIns="45720" rtlCol="0" anchor="ctr">
            <a:normAutofit/>
          </a:bodyPr>
          <a:lstStyle/>
          <a:p>
            <a:r>
              <a:rPr lang="en-GB" dirty="0" smtClean="0"/>
              <a:t>Glossary</a:t>
            </a:r>
            <a:endParaRPr lang="en-US" dirty="0"/>
          </a:p>
        </p:txBody>
      </p:sp>
      <p:sp>
        <p:nvSpPr>
          <p:cNvPr id="7" name="Table Placeholder 6"/>
          <p:cNvSpPr>
            <a:spLocks noGrp="1"/>
          </p:cNvSpPr>
          <p:nvPr>
            <p:ph type="tbl" sz="quarter" idx="13"/>
          </p:nvPr>
        </p:nvSpPr>
        <p:spPr>
          <a:xfrm>
            <a:off x="1074738" y="2482850"/>
            <a:ext cx="7011987" cy="3743325"/>
          </a:xfrm>
        </p:spPr>
        <p:txBody>
          <a:bodyPr/>
          <a:lstStyle/>
          <a:p>
            <a:endParaRPr lang="en-US"/>
          </a:p>
        </p:txBody>
      </p:sp>
    </p:spTree>
    <p:extLst>
      <p:ext uri="{BB962C8B-B14F-4D97-AF65-F5344CB8AC3E}">
        <p14:creationId xmlns:p14="http://schemas.microsoft.com/office/powerpoint/2010/main" val="25985726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endParaRPr lang="en-US" dirty="0"/>
          </a:p>
        </p:txBody>
      </p:sp>
      <p:sp>
        <p:nvSpPr>
          <p:cNvPr id="4" name="Footer Placeholder 3"/>
          <p:cNvSpPr>
            <a:spLocks noGrp="1"/>
          </p:cNvSpPr>
          <p:nvPr>
            <p:ph type="ftr" sz="quarter" idx="11"/>
          </p:nvPr>
        </p:nvSpPr>
        <p:spPr/>
        <p:txBody>
          <a:bodyPr/>
          <a:lstStyle/>
          <a:p>
            <a:r>
              <a:rPr lang="en-US" smtClean="0"/>
              <a:t>Copyright Rachel Leach </a:t>
            </a:r>
            <a:endParaRPr lang="en-US" dirty="0"/>
          </a:p>
        </p:txBody>
      </p:sp>
      <p:sp>
        <p:nvSpPr>
          <p:cNvPr id="5" name="Slide Number Placeholder 4"/>
          <p:cNvSpPr>
            <a:spLocks noGrp="1"/>
          </p:cNvSpPr>
          <p:nvPr>
            <p:ph type="sldNum" sz="quarter" idx="12"/>
          </p:nvPr>
        </p:nvSpPr>
        <p:spPr/>
        <p:txBody>
          <a:bodyPr/>
          <a:lstStyle/>
          <a:p>
            <a:pPr algn="l"/>
            <a:fld id="{FCCA3061-2AE2-5E4F-A955-D3D92C168D6F}" type="slidenum">
              <a:rPr lang="en-US" smtClean="0"/>
              <a:pPr algn="l"/>
              <a:t>‹#›</a:t>
            </a:fld>
            <a:endParaRPr lang="en-US" dirty="0"/>
          </a:p>
        </p:txBody>
      </p:sp>
      <p:sp>
        <p:nvSpPr>
          <p:cNvPr id="8" name="Rectangle 7"/>
          <p:cNvSpPr/>
          <p:nvPr userDrawn="1"/>
        </p:nvSpPr>
        <p:spPr>
          <a:xfrm flipV="1">
            <a:off x="1044602" y="1971276"/>
            <a:ext cx="7012582" cy="94772"/>
          </a:xfrm>
          <a:prstGeom prst="rect">
            <a:avLst/>
          </a:prstGeom>
          <a:solidFill>
            <a:schemeClr val="tx2">
              <a:lumMod val="40000"/>
              <a:lumOff val="6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itle Placeholder 9"/>
          <p:cNvSpPr>
            <a:spLocks noGrp="1"/>
          </p:cNvSpPr>
          <p:nvPr>
            <p:ph type="title" hasCustomPrompt="1"/>
          </p:nvPr>
        </p:nvSpPr>
        <p:spPr>
          <a:xfrm>
            <a:off x="1044602" y="1127798"/>
            <a:ext cx="7012582" cy="843478"/>
          </a:xfrm>
          <a:prstGeom prst="rect">
            <a:avLst/>
          </a:prstGeom>
        </p:spPr>
        <p:txBody>
          <a:bodyPr vert="horz" lIns="91440" tIns="45720" rIns="91440" bIns="45720" rtlCol="0" anchor="ctr">
            <a:normAutofit/>
          </a:bodyPr>
          <a:lstStyle/>
          <a:p>
            <a:r>
              <a:rPr lang="en-GB" dirty="0" smtClean="0"/>
              <a:t>Lesson outcomes</a:t>
            </a:r>
            <a:endParaRPr lang="en-US" dirty="0"/>
          </a:p>
        </p:txBody>
      </p:sp>
      <p:sp>
        <p:nvSpPr>
          <p:cNvPr id="10" name="Text Placeholder 10"/>
          <p:cNvSpPr>
            <a:spLocks noGrp="1"/>
          </p:cNvSpPr>
          <p:nvPr>
            <p:ph type="body" idx="1" hasCustomPrompt="1"/>
          </p:nvPr>
        </p:nvSpPr>
        <p:spPr>
          <a:xfrm>
            <a:off x="1044602" y="2217686"/>
            <a:ext cx="7012582" cy="3908478"/>
          </a:xfrm>
          <a:prstGeom prst="rect">
            <a:avLst/>
          </a:prstGeom>
        </p:spPr>
        <p:txBody>
          <a:bodyPr vert="horz" lIns="91440" tIns="45720" rIns="91440" bIns="45720" rtlCol="0">
            <a:normAutofit/>
          </a:bodyPr>
          <a:lstStyle>
            <a:lvl3pPr marL="342900" marR="0" indent="-342900" algn="l" defTabSz="457200" rtl="0" eaLnBrk="1" fontAlgn="auto" latinLnBrk="0" hangingPunct="1">
              <a:lnSpc>
                <a:spcPct val="100000"/>
              </a:lnSpc>
              <a:spcBef>
                <a:spcPct val="20000"/>
              </a:spcBef>
              <a:spcAft>
                <a:spcPts val="0"/>
              </a:spcAft>
              <a:buClrTx/>
              <a:buSzTx/>
              <a:buFont typeface="Wingdings" charset="2"/>
              <a:buChar char="§"/>
              <a:tabLst/>
              <a:defRPr/>
            </a:lvl3pPr>
          </a:lstStyle>
          <a:p>
            <a:pPr lvl="2"/>
            <a:r>
              <a:rPr lang="en-GB" dirty="0" smtClean="0"/>
              <a:t>Bullet point style</a:t>
            </a:r>
          </a:p>
          <a:p>
            <a:pPr marL="342900" marR="0" lvl="2" indent="-342900" algn="l" defTabSz="457200" rtl="0" eaLnBrk="1" fontAlgn="auto" latinLnBrk="0" hangingPunct="1">
              <a:lnSpc>
                <a:spcPct val="100000"/>
              </a:lnSpc>
              <a:spcBef>
                <a:spcPct val="20000"/>
              </a:spcBef>
              <a:spcAft>
                <a:spcPts val="0"/>
              </a:spcAft>
              <a:buClrTx/>
              <a:buSzTx/>
              <a:buFont typeface="Wingdings" charset="2"/>
              <a:buChar char="§"/>
              <a:tabLst/>
              <a:defRPr/>
            </a:pPr>
            <a:r>
              <a:rPr lang="en-GB" dirty="0" smtClean="0"/>
              <a:t>Bullet point style</a:t>
            </a:r>
          </a:p>
          <a:p>
            <a:pPr marL="342900" marR="0" lvl="2" indent="-342900" algn="l" defTabSz="457200" rtl="0" eaLnBrk="1" fontAlgn="auto" latinLnBrk="0" hangingPunct="1">
              <a:lnSpc>
                <a:spcPct val="100000"/>
              </a:lnSpc>
              <a:spcBef>
                <a:spcPct val="20000"/>
              </a:spcBef>
              <a:spcAft>
                <a:spcPts val="0"/>
              </a:spcAft>
              <a:buClrTx/>
              <a:buSzTx/>
              <a:buFont typeface="Wingdings" charset="2"/>
              <a:buChar char="§"/>
              <a:tabLst/>
              <a:defRPr/>
            </a:pPr>
            <a:r>
              <a:rPr lang="en-GB" dirty="0" smtClean="0"/>
              <a:t>Bullet point style</a:t>
            </a:r>
          </a:p>
          <a:p>
            <a:pPr marL="342900" marR="0" lvl="2" indent="-342900" algn="l" defTabSz="457200" rtl="0" eaLnBrk="1" fontAlgn="auto" latinLnBrk="0" hangingPunct="1">
              <a:lnSpc>
                <a:spcPct val="100000"/>
              </a:lnSpc>
              <a:spcBef>
                <a:spcPct val="20000"/>
              </a:spcBef>
              <a:spcAft>
                <a:spcPts val="0"/>
              </a:spcAft>
              <a:buClrTx/>
              <a:buSzTx/>
              <a:buFont typeface="Wingdings" charset="2"/>
              <a:buChar char="§"/>
              <a:tabLst/>
              <a:defRPr/>
            </a:pPr>
            <a:r>
              <a:rPr lang="en-GB" dirty="0" smtClean="0"/>
              <a:t>Bullet point style</a:t>
            </a:r>
          </a:p>
          <a:p>
            <a:pPr marL="342900" marR="0" lvl="2" indent="-342900" algn="l" defTabSz="457200" rtl="0" eaLnBrk="1" fontAlgn="auto" latinLnBrk="0" hangingPunct="1">
              <a:lnSpc>
                <a:spcPct val="100000"/>
              </a:lnSpc>
              <a:spcBef>
                <a:spcPct val="20000"/>
              </a:spcBef>
              <a:spcAft>
                <a:spcPts val="0"/>
              </a:spcAft>
              <a:buClrTx/>
              <a:buSzTx/>
              <a:buFont typeface="Wingdings" charset="2"/>
              <a:buChar char="§"/>
              <a:tabLst/>
              <a:defRPr/>
            </a:pPr>
            <a:r>
              <a:rPr lang="en-GB" dirty="0" smtClean="0"/>
              <a:t>Bullet point style</a:t>
            </a:r>
          </a:p>
          <a:p>
            <a:pPr lvl="2"/>
            <a:endParaRPr lang="en-GB" dirty="0" smtClean="0"/>
          </a:p>
        </p:txBody>
      </p:sp>
    </p:spTree>
    <p:extLst>
      <p:ext uri="{BB962C8B-B14F-4D97-AF65-F5344CB8AC3E}">
        <p14:creationId xmlns:p14="http://schemas.microsoft.com/office/powerpoint/2010/main" val="248363079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theme" Target="../theme/them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emf"/></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3" Type="http://schemas.openxmlformats.org/officeDocument/2006/relationships/slideLayout" Target="../slideLayouts/slideLayout4.xml"/><Relationship Id="rId7" Type="http://schemas.openxmlformats.org/officeDocument/2006/relationships/slideLayout" Target="../slideLayouts/slideLayout8.xml"/><Relationship Id="rId12" Type="http://schemas.openxmlformats.org/officeDocument/2006/relationships/image" Target="../media/image4.png"/><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image" Target="../media/image2.emf"/><Relationship Id="rId5" Type="http://schemas.openxmlformats.org/officeDocument/2006/relationships/slideLayout" Target="../slideLayouts/slideLayout6.xml"/><Relationship Id="rId10" Type="http://schemas.openxmlformats.org/officeDocument/2006/relationships/image" Target="../media/image1.emf"/><Relationship Id="rId4" Type="http://schemas.openxmlformats.org/officeDocument/2006/relationships/slideLayout" Target="../slideLayouts/slideLayout5.xml"/><Relationship Id="rId9"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0F4C99"/>
        </a:solidFill>
        <a:effectLst/>
      </p:bgPr>
    </p:bg>
    <p:spTree>
      <p:nvGrpSpPr>
        <p:cNvPr id="1" name=""/>
        <p:cNvGrpSpPr/>
        <p:nvPr/>
      </p:nvGrpSpPr>
      <p:grpSpPr>
        <a:xfrm>
          <a:off x="0" y="0"/>
          <a:ext cx="0" cy="0"/>
          <a:chOff x="0" y="0"/>
          <a:chExt cx="0" cy="0"/>
        </a:xfrm>
      </p:grpSpPr>
      <p:sp>
        <p:nvSpPr>
          <p:cNvPr id="7" name="Right Triangle 6"/>
          <p:cNvSpPr/>
          <p:nvPr/>
        </p:nvSpPr>
        <p:spPr>
          <a:xfrm flipH="1">
            <a:off x="7862957" y="4538870"/>
            <a:ext cx="1281043" cy="2319130"/>
          </a:xfrm>
          <a:prstGeom prst="rtTriangle">
            <a:avLst/>
          </a:prstGeom>
          <a:solidFill>
            <a:schemeClr val="accent6">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ight Triangle 7"/>
          <p:cNvSpPr/>
          <p:nvPr/>
        </p:nvSpPr>
        <p:spPr>
          <a:xfrm rot="10800000" flipH="1">
            <a:off x="0" y="0"/>
            <a:ext cx="1281043" cy="2319130"/>
          </a:xfrm>
          <a:prstGeom prst="rtTriangle">
            <a:avLst/>
          </a:prstGeom>
          <a:solidFill>
            <a:srgbClr val="FFD50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3"/>
          <a:stretch>
            <a:fillRect/>
          </a:stretch>
        </p:blipFill>
        <p:spPr>
          <a:xfrm>
            <a:off x="-274545" y="-185036"/>
            <a:ext cx="2125550" cy="2673324"/>
          </a:xfrm>
          <a:prstGeom prst="rect">
            <a:avLst/>
          </a:prstGeom>
        </p:spPr>
      </p:pic>
      <p:pic>
        <p:nvPicPr>
          <p:cNvPr id="10" name="Picture 9"/>
          <p:cNvPicPr>
            <a:picLocks noChangeAspect="1"/>
          </p:cNvPicPr>
          <p:nvPr/>
        </p:nvPicPr>
        <p:blipFill>
          <a:blip r:embed="rId4"/>
          <a:stretch>
            <a:fillRect/>
          </a:stretch>
        </p:blipFill>
        <p:spPr>
          <a:xfrm>
            <a:off x="7553423" y="4129443"/>
            <a:ext cx="1688898" cy="2728557"/>
          </a:xfrm>
          <a:prstGeom prst="rect">
            <a:avLst/>
          </a:prstGeom>
        </p:spPr>
      </p:pic>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04856" y="918812"/>
            <a:ext cx="5502513" cy="461104"/>
          </a:xfrm>
          <a:prstGeom prst="rect">
            <a:avLst/>
          </a:prstGeom>
        </p:spPr>
      </p:pic>
    </p:spTree>
    <p:extLst>
      <p:ext uri="{BB962C8B-B14F-4D97-AF65-F5344CB8AC3E}">
        <p14:creationId xmlns:p14="http://schemas.microsoft.com/office/powerpoint/2010/main" val="2178718544"/>
      </p:ext>
    </p:extLst>
  </p:cSld>
  <p:clrMap bg1="dk1" tx1="lt1" bg2="dk2" tx2="lt2" accent1="accent1" accent2="accent2" accent3="accent3" accent4="accent4" accent5="accent5" accent6="accent6" hlink="hlink" folHlink="folHlink"/>
  <p:sldLayoutIdLst>
    <p:sldLayoutId id="2147483660" r:id="rId1"/>
  </p:sldLayoutIdLst>
  <p:hf hdr="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p:nvPicPr>
        <p:blipFill>
          <a:blip r:embed="rId10"/>
          <a:stretch>
            <a:fillRect/>
          </a:stretch>
        </p:blipFill>
        <p:spPr>
          <a:xfrm>
            <a:off x="-816454" y="-734410"/>
            <a:ext cx="2701478" cy="3397674"/>
          </a:xfrm>
          <a:prstGeom prst="rect">
            <a:avLst/>
          </a:prstGeom>
        </p:spPr>
      </p:pic>
      <p:pic>
        <p:nvPicPr>
          <p:cNvPr id="8" name="Picture 7"/>
          <p:cNvPicPr>
            <a:picLocks noChangeAspect="1"/>
          </p:cNvPicPr>
          <p:nvPr/>
        </p:nvPicPr>
        <p:blipFill>
          <a:blip r:embed="rId11"/>
          <a:stretch>
            <a:fillRect/>
          </a:stretch>
        </p:blipFill>
        <p:spPr>
          <a:xfrm>
            <a:off x="7430207" y="4372356"/>
            <a:ext cx="2171111" cy="3507613"/>
          </a:xfrm>
          <a:prstGeom prst="rect">
            <a:avLst/>
          </a:prstGeom>
        </p:spPr>
      </p:pic>
      <p:sp>
        <p:nvSpPr>
          <p:cNvPr id="10" name="Title Placeholder 9"/>
          <p:cNvSpPr>
            <a:spLocks noGrp="1"/>
          </p:cNvSpPr>
          <p:nvPr>
            <p:ph type="title"/>
          </p:nvPr>
        </p:nvSpPr>
        <p:spPr>
          <a:xfrm>
            <a:off x="1044602" y="1127798"/>
            <a:ext cx="7012582" cy="843478"/>
          </a:xfrm>
          <a:prstGeom prst="rect">
            <a:avLst/>
          </a:prstGeom>
        </p:spPr>
        <p:txBody>
          <a:bodyPr vert="horz" lIns="91440" tIns="45720" rIns="91440" bIns="45720" rtlCol="0" anchor="ctr">
            <a:normAutofit/>
          </a:bodyPr>
          <a:lstStyle/>
          <a:p>
            <a:r>
              <a:rPr lang="en-GB" dirty="0" smtClean="0"/>
              <a:t>Slide title style</a:t>
            </a:r>
            <a:endParaRPr lang="en-US" dirty="0"/>
          </a:p>
        </p:txBody>
      </p:sp>
      <p:sp>
        <p:nvSpPr>
          <p:cNvPr id="11" name="Text Placeholder 10"/>
          <p:cNvSpPr>
            <a:spLocks noGrp="1"/>
          </p:cNvSpPr>
          <p:nvPr>
            <p:ph type="body" idx="1"/>
          </p:nvPr>
        </p:nvSpPr>
        <p:spPr>
          <a:xfrm>
            <a:off x="1044602" y="2217686"/>
            <a:ext cx="7012582" cy="3908478"/>
          </a:xfrm>
          <a:prstGeom prst="rect">
            <a:avLst/>
          </a:prstGeom>
        </p:spPr>
        <p:txBody>
          <a:bodyPr vert="horz" lIns="91440" tIns="45720" rIns="91440" bIns="45720" rtlCol="0">
            <a:normAutofit/>
          </a:bodyPr>
          <a:lstStyle/>
          <a:p>
            <a:pPr lvl="1"/>
            <a:r>
              <a:rPr lang="en-GB" dirty="0" smtClean="0"/>
              <a:t>Main text style</a:t>
            </a:r>
          </a:p>
          <a:p>
            <a:pPr lvl="2"/>
            <a:r>
              <a:rPr lang="en-GB" dirty="0" smtClean="0"/>
              <a:t>Bullet point style</a:t>
            </a:r>
          </a:p>
          <a:p>
            <a:pPr lvl="3"/>
            <a:r>
              <a:rPr lang="en-GB" dirty="0" smtClean="0"/>
              <a:t>Small text bold</a:t>
            </a:r>
          </a:p>
          <a:p>
            <a:pPr lvl="4"/>
            <a:r>
              <a:rPr lang="en-GB" dirty="0" smtClean="0"/>
              <a:t>Small text</a:t>
            </a:r>
            <a:endParaRPr lang="en-US" dirty="0"/>
          </a:p>
        </p:txBody>
      </p:sp>
      <p:sp>
        <p:nvSpPr>
          <p:cNvPr id="12" name="Date Placeholder 11"/>
          <p:cNvSpPr>
            <a:spLocks noGrp="1"/>
          </p:cNvSpPr>
          <p:nvPr>
            <p:ph type="dt" sz="half" idx="2"/>
          </p:nvPr>
        </p:nvSpPr>
        <p:spPr>
          <a:xfrm>
            <a:off x="1044603" y="6356350"/>
            <a:ext cx="1891632" cy="365125"/>
          </a:xfrm>
          <a:prstGeom prst="rect">
            <a:avLst/>
          </a:prstGeom>
        </p:spPr>
        <p:txBody>
          <a:bodyPr vert="horz" lIns="91440" tIns="45720" rIns="91440" bIns="45720" rtlCol="0" anchor="ctr"/>
          <a:lstStyle>
            <a:lvl1pPr algn="r">
              <a:defRPr sz="900">
                <a:solidFill>
                  <a:schemeClr val="bg1">
                    <a:lumMod val="75000"/>
                  </a:schemeClr>
                </a:solidFill>
              </a:defRPr>
            </a:lvl1pPr>
          </a:lstStyle>
          <a:p>
            <a:endParaRPr lang="en-US" dirty="0" smtClean="0"/>
          </a:p>
        </p:txBody>
      </p:sp>
      <p:sp>
        <p:nvSpPr>
          <p:cNvPr id="13" name="Footer Placeholder 12"/>
          <p:cNvSpPr>
            <a:spLocks noGrp="1"/>
          </p:cNvSpPr>
          <p:nvPr>
            <p:ph type="ftr" sz="quarter" idx="3"/>
          </p:nvPr>
        </p:nvSpPr>
        <p:spPr>
          <a:xfrm>
            <a:off x="3094213" y="6356350"/>
            <a:ext cx="2895600" cy="365125"/>
          </a:xfrm>
          <a:prstGeom prst="rect">
            <a:avLst/>
          </a:prstGeom>
        </p:spPr>
        <p:txBody>
          <a:bodyPr vert="horz" lIns="91440" tIns="45720" rIns="91440" bIns="45720" rtlCol="0" anchor="ctr"/>
          <a:lstStyle>
            <a:lvl1pPr algn="ctr">
              <a:defRPr lang="en-US" sz="900" smtClean="0">
                <a:solidFill>
                  <a:schemeClr val="bg1">
                    <a:lumMod val="75000"/>
                  </a:schemeClr>
                </a:solidFill>
                <a:latin typeface="+mn-lt"/>
              </a:defRPr>
            </a:lvl1pPr>
          </a:lstStyle>
          <a:p>
            <a:r>
              <a:rPr lang="en-US" dirty="0" smtClean="0"/>
              <a:t>Copyright Rachel Leach </a:t>
            </a:r>
            <a:endParaRPr lang="en-US" dirty="0"/>
          </a:p>
        </p:txBody>
      </p:sp>
      <p:sp>
        <p:nvSpPr>
          <p:cNvPr id="14" name="Slide Number Placeholder 13"/>
          <p:cNvSpPr>
            <a:spLocks noGrp="1"/>
          </p:cNvSpPr>
          <p:nvPr>
            <p:ph type="sldNum" sz="quarter" idx="4"/>
          </p:nvPr>
        </p:nvSpPr>
        <p:spPr>
          <a:xfrm>
            <a:off x="6160003" y="6356350"/>
            <a:ext cx="1897181" cy="365125"/>
          </a:xfrm>
          <a:prstGeom prst="rect">
            <a:avLst/>
          </a:prstGeom>
        </p:spPr>
        <p:txBody>
          <a:bodyPr vert="horz" lIns="91440" tIns="45720" rIns="91440" bIns="45720" rtlCol="0" anchor="ctr"/>
          <a:lstStyle>
            <a:lvl1pPr algn="r">
              <a:defRPr sz="900">
                <a:solidFill>
                  <a:schemeClr val="bg1">
                    <a:lumMod val="75000"/>
                  </a:schemeClr>
                </a:solidFill>
                <a:latin typeface="+mn-lt"/>
                <a:cs typeface="Gill Sans"/>
              </a:defRPr>
            </a:lvl1pPr>
          </a:lstStyle>
          <a:p>
            <a:pPr algn="l"/>
            <a:fld id="{FCCA3061-2AE2-5E4F-A955-D3D92C168D6F}" type="slidenum">
              <a:rPr lang="en-US" smtClean="0"/>
              <a:pPr algn="l"/>
              <a:t>‹#›</a:t>
            </a:fld>
            <a:endParaRPr lang="en-US" dirty="0"/>
          </a:p>
        </p:txBody>
      </p:sp>
      <p:pic>
        <p:nvPicPr>
          <p:cNvPr id="15" name="Picture 14"/>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360048" y="504670"/>
            <a:ext cx="4381690" cy="367180"/>
          </a:xfrm>
          <a:prstGeom prst="rect">
            <a:avLst/>
          </a:prstGeom>
        </p:spPr>
      </p:pic>
    </p:spTree>
    <p:extLst>
      <p:ext uri="{BB962C8B-B14F-4D97-AF65-F5344CB8AC3E}">
        <p14:creationId xmlns:p14="http://schemas.microsoft.com/office/powerpoint/2010/main" val="454635063"/>
      </p:ext>
    </p:extLst>
  </p:cSld>
  <p:clrMap bg1="lt1" tx1="dk1" bg2="lt2" tx2="dk2" accent1="accent1" accent2="accent2" accent3="accent3" accent4="accent4" accent5="accent5" accent6="accent6" hlink="hlink" folHlink="folHlink"/>
  <p:sldLayoutIdLst>
    <p:sldLayoutId id="2147483649" r:id="rId1"/>
    <p:sldLayoutId id="2147483654" r:id="rId2"/>
    <p:sldLayoutId id="2147483662" r:id="rId3"/>
    <p:sldLayoutId id="2147483655" r:id="rId4"/>
    <p:sldLayoutId id="2147483658" r:id="rId5"/>
    <p:sldLayoutId id="2147483661" r:id="rId6"/>
    <p:sldLayoutId id="2147483656" r:id="rId7"/>
    <p:sldLayoutId id="2147483657" r:id="rId8"/>
  </p:sldLayoutIdLst>
  <p:hf hdr="0"/>
  <p:txStyles>
    <p:titleStyle>
      <a:lvl1pPr algn="l" defTabSz="457200" rtl="0" eaLnBrk="1" latinLnBrk="0" hangingPunct="1">
        <a:spcBef>
          <a:spcPct val="0"/>
        </a:spcBef>
        <a:buNone/>
        <a:defRPr sz="3200" b="1" i="0" kern="1200" baseline="0">
          <a:solidFill>
            <a:schemeClr val="tx1"/>
          </a:solidFill>
          <a:latin typeface="+mj-lt"/>
          <a:ea typeface="+mj-ea"/>
          <a:cs typeface="+mj-cs"/>
        </a:defRPr>
      </a:lvl1pPr>
    </p:titleStyle>
    <p:bodyStyle>
      <a:lvl1pPr marL="0" indent="0" algn="l" defTabSz="457200" rtl="0" eaLnBrk="1" latinLnBrk="0" hangingPunct="1">
        <a:spcBef>
          <a:spcPct val="20000"/>
        </a:spcBef>
        <a:buFontTx/>
        <a:buNone/>
        <a:defRPr sz="2800" b="1" i="0" kern="1200" baseline="0">
          <a:solidFill>
            <a:schemeClr val="tx1"/>
          </a:solidFill>
          <a:latin typeface="+mj-lt"/>
          <a:ea typeface="+mn-ea"/>
          <a:cs typeface="Calibre Semibold"/>
        </a:defRPr>
      </a:lvl1pPr>
      <a:lvl2pPr marL="0" indent="0" algn="l" defTabSz="457200" rtl="0" eaLnBrk="1" latinLnBrk="0" hangingPunct="1">
        <a:spcBef>
          <a:spcPct val="20000"/>
        </a:spcBef>
        <a:buFontTx/>
        <a:buNone/>
        <a:defRPr sz="2400" b="0" i="0" kern="1200" baseline="0">
          <a:solidFill>
            <a:schemeClr val="tx1"/>
          </a:solidFill>
          <a:latin typeface="+mn-lt"/>
          <a:ea typeface="+mn-ea"/>
          <a:cs typeface="Calibre Regular"/>
        </a:defRPr>
      </a:lvl2pPr>
      <a:lvl3pPr marL="342900" indent="-342900" algn="l" defTabSz="457200" rtl="0" eaLnBrk="1" latinLnBrk="0" hangingPunct="1">
        <a:spcBef>
          <a:spcPct val="20000"/>
        </a:spcBef>
        <a:buFont typeface="Wingdings" charset="2"/>
        <a:buChar char="§"/>
        <a:defRPr sz="2400" b="0" i="0" kern="1200" baseline="0">
          <a:solidFill>
            <a:schemeClr val="tx1"/>
          </a:solidFill>
          <a:latin typeface="+mn-lt"/>
          <a:ea typeface="+mn-ea"/>
          <a:cs typeface="Calibre Regular"/>
        </a:defRPr>
      </a:lvl3pPr>
      <a:lvl4pPr marL="0" indent="0" algn="l" defTabSz="457200" rtl="0" eaLnBrk="1" latinLnBrk="0" hangingPunct="1">
        <a:spcBef>
          <a:spcPct val="20000"/>
        </a:spcBef>
        <a:buFontTx/>
        <a:buNone/>
        <a:defRPr sz="1600" b="1" i="0" kern="1200" baseline="0">
          <a:solidFill>
            <a:schemeClr val="tx1"/>
          </a:solidFill>
          <a:latin typeface="+mj-lt"/>
          <a:ea typeface="+mn-ea"/>
          <a:cs typeface="Calibre Regular"/>
        </a:defRPr>
      </a:lvl4pPr>
      <a:lvl5pPr marL="0" indent="0" algn="l" defTabSz="457200" rtl="0" eaLnBrk="1" latinLnBrk="0" hangingPunct="1">
        <a:spcBef>
          <a:spcPct val="20000"/>
        </a:spcBef>
        <a:buFontTx/>
        <a:buNone/>
        <a:defRPr sz="1600" b="0" i="0" kern="1200" baseline="0">
          <a:solidFill>
            <a:schemeClr val="tx1"/>
          </a:solidFill>
          <a:latin typeface="+mn-lt"/>
          <a:ea typeface="+mn-ea"/>
          <a:cs typeface="Calibre Regular"/>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www.bbc.co.uk/programmes/articles/xFHT9GvfKjBbtw28pgDgyG" TargetMode="External"/><Relationship Id="rId2" Type="http://schemas.openxmlformats.org/officeDocument/2006/relationships/notesSlide" Target="../notesSlides/notesSlide10.xml"/><Relationship Id="rId1" Type="http://schemas.openxmlformats.org/officeDocument/2006/relationships/slideLayout" Target="../slideLayouts/slideLayout6.xml"/><Relationship Id="rId5" Type="http://schemas.openxmlformats.org/officeDocument/2006/relationships/image" Target="../media/image12.jpg"/><Relationship Id="rId4" Type="http://schemas.openxmlformats.org/officeDocument/2006/relationships/hyperlink" Target="http://www.bbc.co.uk/programmes/articles/3VvpyGscqK0djZbfTvjSQRH" TargetMode="Externa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14.tif"/><Relationship Id="rId5" Type="http://schemas.openxmlformats.org/officeDocument/2006/relationships/image" Target="../media/image13.tif"/><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15.tif"/><Relationship Id="rId5" Type="http://schemas.openxmlformats.org/officeDocument/2006/relationships/image" Target="../media/image8.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16.tif"/><Relationship Id="rId5" Type="http://schemas.openxmlformats.org/officeDocument/2006/relationships/image" Target="../media/image8.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8" Type="http://schemas.openxmlformats.org/officeDocument/2006/relationships/package" Target="../embeddings/Microsoft_Word_Document1.docx"/><Relationship Id="rId3" Type="http://schemas.openxmlformats.org/officeDocument/2006/relationships/audio" Target="../media/media1.mp3"/><Relationship Id="rId7" Type="http://schemas.openxmlformats.org/officeDocument/2006/relationships/oleObject" Target="../embeddings/oleObject1.bin"/><Relationship Id="rId2" Type="http://schemas.microsoft.com/office/2007/relationships/media" Target="../media/media1.mp3"/><Relationship Id="rId1" Type="http://schemas.openxmlformats.org/officeDocument/2006/relationships/vmlDrawing" Target="../drawings/vmlDrawing1.vml"/><Relationship Id="rId6" Type="http://schemas.openxmlformats.org/officeDocument/2006/relationships/image" Target="../media/image8.png"/><Relationship Id="rId5" Type="http://schemas.openxmlformats.org/officeDocument/2006/relationships/notesSlide" Target="../notesSlides/notesSlide17.xml"/><Relationship Id="rId4" Type="http://schemas.openxmlformats.org/officeDocument/2006/relationships/slideLayout" Target="../slideLayouts/slideLayout2.xml"/><Relationship Id="rId9" Type="http://schemas.openxmlformats.org/officeDocument/2006/relationships/image" Target="../media/image17.emf"/></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3" Type="http://schemas.openxmlformats.org/officeDocument/2006/relationships/image" Target="../media/image19.tiff"/><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0.tif"/><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8" Type="http://schemas.openxmlformats.org/officeDocument/2006/relationships/notesSlide" Target="../notesSlides/notesSlide8.xml"/><Relationship Id="rId3" Type="http://schemas.microsoft.com/office/2007/relationships/media" Target="../media/media2.mp3"/><Relationship Id="rId7" Type="http://schemas.openxmlformats.org/officeDocument/2006/relationships/slideLayout" Target="../slideLayouts/slideLayout7.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5" Type="http://schemas.microsoft.com/office/2007/relationships/media" Target="../media/media3.mp3"/><Relationship Id="rId10" Type="http://schemas.openxmlformats.org/officeDocument/2006/relationships/image" Target="../media/image8.png"/><Relationship Id="rId4" Type="http://schemas.openxmlformats.org/officeDocument/2006/relationships/audio" Target="../media/media2.mp3"/><Relationship Id="rId9"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11.jpg"/><Relationship Id="rId4" Type="http://schemas.openxmlformats.org/officeDocument/2006/relationships/image" Target="../media/image10.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1112445" y="2019684"/>
            <a:ext cx="7024687" cy="712787"/>
          </a:xfrm>
        </p:spPr>
        <p:txBody>
          <a:bodyPr/>
          <a:lstStyle/>
          <a:p>
            <a:pPr algn="ctr"/>
            <a:r>
              <a:rPr lang="en-US" sz="4400" dirty="0" smtClean="0"/>
              <a:t>Elgar</a:t>
            </a:r>
            <a:r>
              <a:rPr lang="en-US" dirty="0" smtClean="0"/>
              <a:t>	</a:t>
            </a:r>
            <a:endParaRPr lang="en-US" dirty="0"/>
          </a:p>
        </p:txBody>
      </p:sp>
      <p:sp>
        <p:nvSpPr>
          <p:cNvPr id="3" name="Text Placeholder 2"/>
          <p:cNvSpPr>
            <a:spLocks noGrp="1"/>
          </p:cNvSpPr>
          <p:nvPr>
            <p:ph type="body" sz="quarter" idx="14"/>
          </p:nvPr>
        </p:nvSpPr>
        <p:spPr>
          <a:xfrm>
            <a:off x="974793" y="2850482"/>
            <a:ext cx="7023100" cy="1370012"/>
          </a:xfrm>
        </p:spPr>
        <p:txBody>
          <a:bodyPr/>
          <a:lstStyle/>
          <a:p>
            <a:pPr algn="ctr"/>
            <a:r>
              <a:rPr lang="en-GB" dirty="0"/>
              <a:t>‘Enigma’ Variations – Theme (Enigma), variations 11 (GRS), 6 (</a:t>
            </a:r>
            <a:r>
              <a:rPr lang="en-GB" dirty="0" err="1"/>
              <a:t>Ysobel</a:t>
            </a:r>
            <a:r>
              <a:rPr lang="en-GB" dirty="0"/>
              <a:t>) </a:t>
            </a:r>
            <a:endParaRPr lang="en-GB" dirty="0" smtClean="0"/>
          </a:p>
          <a:p>
            <a:pPr algn="ctr"/>
            <a:r>
              <a:rPr lang="en-GB" dirty="0" smtClean="0"/>
              <a:t>&amp; </a:t>
            </a:r>
            <a:r>
              <a:rPr lang="en-GB" dirty="0"/>
              <a:t>7 (</a:t>
            </a:r>
            <a:r>
              <a:rPr lang="en-GB" dirty="0" err="1"/>
              <a:t>Troyte</a:t>
            </a:r>
            <a:r>
              <a:rPr lang="en-GB" dirty="0" smtClean="0"/>
              <a:t>)</a:t>
            </a:r>
          </a:p>
          <a:p>
            <a:pPr algn="ctr"/>
            <a:r>
              <a:rPr lang="en-US" sz="2400" dirty="0" smtClean="0"/>
              <a:t>Primary classroom </a:t>
            </a:r>
            <a:r>
              <a:rPr lang="en-US" sz="2400" dirty="0"/>
              <a:t>l</a:t>
            </a:r>
            <a:r>
              <a:rPr lang="en-US" sz="2400" dirty="0" smtClean="0"/>
              <a:t>esson </a:t>
            </a:r>
            <a:r>
              <a:rPr lang="en-US" sz="2400" dirty="0"/>
              <a:t>p</a:t>
            </a:r>
            <a:r>
              <a:rPr lang="en-US" sz="2400" dirty="0" smtClean="0"/>
              <a:t>lan</a:t>
            </a:r>
            <a:endParaRPr lang="en-US" sz="2400" dirty="0"/>
          </a:p>
        </p:txBody>
      </p:sp>
      <p:sp>
        <p:nvSpPr>
          <p:cNvPr id="4" name="Text Placeholder 3"/>
          <p:cNvSpPr>
            <a:spLocks noGrp="1"/>
          </p:cNvSpPr>
          <p:nvPr>
            <p:ph type="body" sz="quarter" idx="15"/>
          </p:nvPr>
        </p:nvSpPr>
        <p:spPr/>
        <p:txBody>
          <a:bodyPr/>
          <a:lstStyle/>
          <a:p>
            <a:pPr algn="ctr"/>
            <a:r>
              <a:rPr lang="en-US" dirty="0" smtClean="0"/>
              <a:t>Written by</a:t>
            </a:r>
          </a:p>
          <a:p>
            <a:pPr algn="ctr"/>
            <a:r>
              <a:rPr lang="en-US" dirty="0" smtClean="0"/>
              <a:t>Rachel Leach</a:t>
            </a:r>
            <a:endParaRPr lang="en-US" dirty="0"/>
          </a:p>
        </p:txBody>
      </p:sp>
    </p:spTree>
    <p:extLst>
      <p:ext uri="{BB962C8B-B14F-4D97-AF65-F5344CB8AC3E}">
        <p14:creationId xmlns:p14="http://schemas.microsoft.com/office/powerpoint/2010/main" val="420714358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dirty="0"/>
              <a:t>LESSON </a:t>
            </a:r>
            <a:r>
              <a:rPr lang="en-US" dirty="0" smtClean="0"/>
              <a:t>1</a:t>
            </a:r>
            <a:endParaRPr lang="en-US" dirty="0"/>
          </a:p>
        </p:txBody>
      </p:sp>
      <p:sp>
        <p:nvSpPr>
          <p:cNvPr id="3" name="Footer Placeholder 2"/>
          <p:cNvSpPr>
            <a:spLocks noGrp="1"/>
          </p:cNvSpPr>
          <p:nvPr>
            <p:ph type="ftr" sz="quarter" idx="11"/>
          </p:nvPr>
        </p:nvSpPr>
        <p:spPr/>
        <p:txBody>
          <a:bodyPr/>
          <a:lstStyle/>
          <a:p>
            <a:r>
              <a:rPr lang="en-US" dirty="0"/>
              <a:t>Copyright : Words - Rachel Leach, Design - BBC</a:t>
            </a:r>
          </a:p>
        </p:txBody>
      </p:sp>
      <p:sp>
        <p:nvSpPr>
          <p:cNvPr id="4" name="Slide Number Placeholder 3"/>
          <p:cNvSpPr>
            <a:spLocks noGrp="1"/>
          </p:cNvSpPr>
          <p:nvPr>
            <p:ph type="sldNum" sz="quarter" idx="12"/>
          </p:nvPr>
        </p:nvSpPr>
        <p:spPr/>
        <p:txBody>
          <a:bodyPr/>
          <a:lstStyle/>
          <a:p>
            <a:pPr algn="l"/>
            <a:fld id="{FCCA3061-2AE2-5E4F-A955-D3D92C168D6F}" type="slidenum">
              <a:rPr lang="en-US" smtClean="0"/>
              <a:pPr algn="l"/>
              <a:t>10</a:t>
            </a:fld>
            <a:endParaRPr lang="en-US" dirty="0"/>
          </a:p>
        </p:txBody>
      </p:sp>
      <p:sp>
        <p:nvSpPr>
          <p:cNvPr id="5" name="Title 4"/>
          <p:cNvSpPr>
            <a:spLocks noGrp="1"/>
          </p:cNvSpPr>
          <p:nvPr>
            <p:ph type="title"/>
          </p:nvPr>
        </p:nvSpPr>
        <p:spPr/>
        <p:txBody>
          <a:bodyPr>
            <a:normAutofit fontScale="90000"/>
          </a:bodyPr>
          <a:lstStyle/>
          <a:p>
            <a:pPr algn="ctr"/>
            <a:r>
              <a:rPr lang="en-GB" dirty="0" smtClean="0"/>
              <a:t>Get to know Elgar’s </a:t>
            </a:r>
            <a:br>
              <a:rPr lang="en-GB" dirty="0" smtClean="0"/>
            </a:br>
            <a:r>
              <a:rPr lang="en-GB" dirty="0" smtClean="0"/>
              <a:t>‘Enigma’ Variations</a:t>
            </a:r>
            <a:endParaRPr lang="en-GB" dirty="0"/>
          </a:p>
        </p:txBody>
      </p:sp>
      <p:sp>
        <p:nvSpPr>
          <p:cNvPr id="6" name="Content Placeholder 5"/>
          <p:cNvSpPr>
            <a:spLocks noGrp="1"/>
          </p:cNvSpPr>
          <p:nvPr>
            <p:ph idx="1"/>
          </p:nvPr>
        </p:nvSpPr>
        <p:spPr/>
        <p:txBody>
          <a:bodyPr>
            <a:normAutofit fontScale="92500" lnSpcReduction="10000"/>
          </a:bodyPr>
          <a:lstStyle/>
          <a:p>
            <a:r>
              <a:rPr lang="en-GB" u="sng" dirty="0">
                <a:hlinkClick r:id="rId3"/>
              </a:rPr>
              <a:t>http://www.bbc.co.uk/programmes/articles/xFHT9GvfKjBbtw28pgDgyG</a:t>
            </a:r>
            <a:r>
              <a:rPr lang="en-GB" dirty="0"/>
              <a:t> </a:t>
            </a:r>
          </a:p>
        </p:txBody>
      </p:sp>
      <p:pic>
        <p:nvPicPr>
          <p:cNvPr id="8" name="Picture Placeholder 7">
            <a:hlinkClick r:id="rId4"/>
          </p:cNvPr>
          <p:cNvPicPr>
            <a:picLocks noGrp="1" noChangeAspect="1"/>
          </p:cNvPicPr>
          <p:nvPr>
            <p:ph type="pic" sz="quarter" idx="13"/>
          </p:nvPr>
        </p:nvPicPr>
        <p:blipFill>
          <a:blip r:embed="rId5">
            <a:extLst>
              <a:ext uri="{28A0092B-C50C-407E-A947-70E740481C1C}">
                <a14:useLocalDpi xmlns:a14="http://schemas.microsoft.com/office/drawing/2010/main" val="0"/>
              </a:ext>
            </a:extLst>
          </a:blip>
          <a:stretch>
            <a:fillRect/>
          </a:stretch>
        </p:blipFill>
        <p:spPr>
          <a:xfrm>
            <a:off x="1786876" y="2060082"/>
            <a:ext cx="5527384" cy="3102132"/>
          </a:xfrm>
        </p:spPr>
      </p:pic>
    </p:spTree>
    <p:extLst>
      <p:ext uri="{BB962C8B-B14F-4D97-AF65-F5344CB8AC3E}">
        <p14:creationId xmlns:p14="http://schemas.microsoft.com/office/powerpoint/2010/main" val="282255779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a:xfrm>
            <a:off x="944563" y="2859338"/>
            <a:ext cx="7023100" cy="1370012"/>
          </a:xfrm>
        </p:spPr>
        <p:txBody>
          <a:bodyPr/>
          <a:lstStyle/>
          <a:p>
            <a:pPr algn="ctr"/>
            <a:r>
              <a:rPr lang="en-US" sz="4000" dirty="0" smtClean="0"/>
              <a:t>Elgar</a:t>
            </a:r>
            <a:r>
              <a:rPr lang="en-GB" sz="4000" dirty="0" smtClean="0"/>
              <a:t> </a:t>
            </a:r>
            <a:r>
              <a:rPr lang="en-GB" sz="4000" dirty="0"/>
              <a:t>– Lesson 2</a:t>
            </a:r>
            <a:endParaRPr lang="en-GB" sz="4000" dirty="0" smtClean="0"/>
          </a:p>
          <a:p>
            <a:pPr algn="ctr"/>
            <a:r>
              <a:rPr lang="en-GB" dirty="0" smtClean="0"/>
              <a:t>Elgar’s theme</a:t>
            </a:r>
            <a:endParaRPr lang="en-GB" dirty="0"/>
          </a:p>
        </p:txBody>
      </p:sp>
      <p:sp>
        <p:nvSpPr>
          <p:cNvPr id="4" name="Text Placeholder 3"/>
          <p:cNvSpPr>
            <a:spLocks noGrp="1"/>
          </p:cNvSpPr>
          <p:nvPr>
            <p:ph type="body" sz="quarter" idx="15"/>
          </p:nvPr>
        </p:nvSpPr>
        <p:spPr/>
        <p:txBody>
          <a:bodyPr/>
          <a:lstStyle/>
          <a:p>
            <a:pPr algn="ctr"/>
            <a:r>
              <a:rPr lang="en-GB" sz="1000" dirty="0" smtClean="0"/>
              <a:t>Copyright Rachel Leach &amp; BBC</a:t>
            </a:r>
            <a:endParaRPr lang="en-GB" sz="1000" dirty="0"/>
          </a:p>
        </p:txBody>
      </p:sp>
    </p:spTree>
    <p:extLst>
      <p:ext uri="{BB962C8B-B14F-4D97-AF65-F5344CB8AC3E}">
        <p14:creationId xmlns:p14="http://schemas.microsoft.com/office/powerpoint/2010/main" val="325680739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2"/>
          </p:nvPr>
        </p:nvSpPr>
        <p:spPr/>
        <p:txBody>
          <a:bodyPr/>
          <a:lstStyle/>
          <a:p>
            <a:r>
              <a:rPr lang="en-US" dirty="0" smtClean="0"/>
              <a:t>LESSON 2</a:t>
            </a:r>
            <a:endParaRPr lang="en-US" dirty="0"/>
          </a:p>
        </p:txBody>
      </p:sp>
      <p:sp>
        <p:nvSpPr>
          <p:cNvPr id="3" name="Footer Placeholder 2"/>
          <p:cNvSpPr>
            <a:spLocks noGrp="1"/>
          </p:cNvSpPr>
          <p:nvPr>
            <p:ph type="ftr" sz="quarter" idx="3"/>
          </p:nvPr>
        </p:nvSpPr>
        <p:spPr/>
        <p:txBody>
          <a:bodyPr/>
          <a:lstStyle/>
          <a:p>
            <a:r>
              <a:rPr lang="en-US" dirty="0"/>
              <a:t>Copyright : Words - Rachel Leach, Design - BBC</a:t>
            </a:r>
          </a:p>
        </p:txBody>
      </p:sp>
      <p:sp>
        <p:nvSpPr>
          <p:cNvPr id="4" name="Slide Number Placeholder 3"/>
          <p:cNvSpPr>
            <a:spLocks noGrp="1"/>
          </p:cNvSpPr>
          <p:nvPr>
            <p:ph type="sldNum" sz="quarter" idx="4"/>
          </p:nvPr>
        </p:nvSpPr>
        <p:spPr/>
        <p:txBody>
          <a:bodyPr/>
          <a:lstStyle/>
          <a:p>
            <a:pPr algn="l"/>
            <a:fld id="{FCCA3061-2AE2-5E4F-A955-D3D92C168D6F}" type="slidenum">
              <a:rPr lang="en-US" smtClean="0"/>
              <a:pPr algn="l"/>
              <a:t>12</a:t>
            </a:fld>
            <a:endParaRPr lang="en-US" dirty="0"/>
          </a:p>
        </p:txBody>
      </p:sp>
      <p:sp>
        <p:nvSpPr>
          <p:cNvPr id="5" name="Title 4"/>
          <p:cNvSpPr>
            <a:spLocks noGrp="1"/>
          </p:cNvSpPr>
          <p:nvPr>
            <p:ph type="title"/>
          </p:nvPr>
        </p:nvSpPr>
        <p:spPr/>
        <p:txBody>
          <a:bodyPr/>
          <a:lstStyle/>
          <a:p>
            <a:pPr algn="ctr"/>
            <a:r>
              <a:rPr lang="en-GB" dirty="0" smtClean="0"/>
              <a:t>Let’s learn to play Elgar’s theme</a:t>
            </a:r>
            <a:endParaRPr lang="en-GB" dirty="0"/>
          </a:p>
        </p:txBody>
      </p:sp>
      <p:sp>
        <p:nvSpPr>
          <p:cNvPr id="6" name="Content Placeholder 5"/>
          <p:cNvSpPr>
            <a:spLocks noGrp="1"/>
          </p:cNvSpPr>
          <p:nvPr>
            <p:ph idx="1"/>
          </p:nvPr>
        </p:nvSpPr>
        <p:spPr/>
        <p:txBody>
          <a:bodyPr>
            <a:normAutofit fontScale="77500" lnSpcReduction="20000"/>
          </a:bodyPr>
          <a:lstStyle/>
          <a:p>
            <a:r>
              <a:rPr lang="en-GB" b="0" dirty="0" smtClean="0"/>
              <a:t>Try clapping the following rhythm:</a:t>
            </a:r>
          </a:p>
          <a:p>
            <a:endParaRPr lang="en-GB" b="0" dirty="0"/>
          </a:p>
          <a:p>
            <a:endParaRPr lang="en-GB" b="0" dirty="0" smtClean="0"/>
          </a:p>
          <a:p>
            <a:endParaRPr lang="en-GB" b="0" dirty="0" smtClean="0"/>
          </a:p>
          <a:p>
            <a:endParaRPr lang="en-GB" b="0" dirty="0"/>
          </a:p>
          <a:p>
            <a:r>
              <a:rPr lang="en-GB" b="0" dirty="0" smtClean="0"/>
              <a:t>You could even put it to words:</a:t>
            </a:r>
          </a:p>
          <a:p>
            <a:endParaRPr lang="en-GB" b="0" dirty="0"/>
          </a:p>
          <a:p>
            <a:endParaRPr lang="en-GB" b="0" dirty="0" smtClean="0"/>
          </a:p>
          <a:p>
            <a:pPr algn="ctr"/>
            <a:endParaRPr lang="en-GB" dirty="0" smtClean="0"/>
          </a:p>
          <a:p>
            <a:pPr algn="ctr"/>
            <a:endParaRPr lang="en-GB" dirty="0"/>
          </a:p>
          <a:p>
            <a:pPr algn="ctr"/>
            <a:r>
              <a:rPr lang="en-GB" dirty="0" smtClean="0"/>
              <a:t>Can you notice anything specific about the rhythm?   </a:t>
            </a:r>
            <a:endParaRPr lang="en-GB" dirty="0"/>
          </a:p>
        </p:txBody>
      </p:sp>
      <p:pic>
        <p:nvPicPr>
          <p:cNvPr id="8" name="Picture 7"/>
          <p:cNvPicPr/>
          <p:nvPr/>
        </p:nvPicPr>
        <p:blipFill>
          <a:blip r:embed="rId5" cstate="print">
            <a:extLst>
              <a:ext uri="{28A0092B-C50C-407E-A947-70E740481C1C}">
                <a14:useLocalDpi xmlns:a14="http://schemas.microsoft.com/office/drawing/2010/main" val="0"/>
              </a:ext>
            </a:extLst>
          </a:blip>
          <a:stretch>
            <a:fillRect/>
          </a:stretch>
        </p:blipFill>
        <p:spPr>
          <a:xfrm>
            <a:off x="2003612" y="3050558"/>
            <a:ext cx="5284694" cy="795301"/>
          </a:xfrm>
          <a:prstGeom prst="rect">
            <a:avLst/>
          </a:prstGeom>
        </p:spPr>
      </p:pic>
      <p:pic>
        <p:nvPicPr>
          <p:cNvPr id="9" name="Picture 8"/>
          <p:cNvPicPr/>
          <p:nvPr/>
        </p:nvPicPr>
        <p:blipFill>
          <a:blip r:embed="rId6" cstate="print">
            <a:extLst>
              <a:ext uri="{28A0092B-C50C-407E-A947-70E740481C1C}">
                <a14:useLocalDpi xmlns:a14="http://schemas.microsoft.com/office/drawing/2010/main" val="0"/>
              </a:ext>
            </a:extLst>
          </a:blip>
          <a:stretch>
            <a:fillRect/>
          </a:stretch>
        </p:blipFill>
        <p:spPr>
          <a:xfrm>
            <a:off x="2032560" y="4691099"/>
            <a:ext cx="5255746" cy="754960"/>
          </a:xfrm>
          <a:prstGeom prst="rect">
            <a:avLst/>
          </a:prstGeom>
        </p:spPr>
      </p:pic>
      <p:pic>
        <p:nvPicPr>
          <p:cNvPr id="10" name="ElgarTheme.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782371" y="1228618"/>
            <a:ext cx="609600" cy="609600"/>
          </a:xfrm>
          <a:prstGeom prst="rect">
            <a:avLst/>
          </a:prstGeom>
        </p:spPr>
      </p:pic>
    </p:spTree>
    <p:extLst>
      <p:ext uri="{BB962C8B-B14F-4D97-AF65-F5344CB8AC3E}">
        <p14:creationId xmlns:p14="http://schemas.microsoft.com/office/powerpoint/2010/main" val="213051869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5272" fill="hold"/>
                                        <p:tgtEl>
                                          <p:spTgt spid="10"/>
                                        </p:tgtEl>
                                      </p:cBhvr>
                                    </p:cmd>
                                  </p:childTnLst>
                                </p:cTn>
                              </p:par>
                            </p:childTnLst>
                          </p:cTn>
                        </p:par>
                      </p:childTnLst>
                    </p:cTn>
                  </p:par>
                </p:childTnLst>
              </p:cTn>
              <p:nextCondLst>
                <p:cond evt="onClick" delay="0">
                  <p:tgtEl>
                    <p:spTgt spid="10"/>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2"/>
          </p:nvPr>
        </p:nvSpPr>
        <p:spPr/>
        <p:txBody>
          <a:bodyPr/>
          <a:lstStyle/>
          <a:p>
            <a:r>
              <a:rPr lang="en-US" dirty="0" smtClean="0"/>
              <a:t>LESSON 2</a:t>
            </a:r>
            <a:endParaRPr lang="en-US" dirty="0"/>
          </a:p>
        </p:txBody>
      </p:sp>
      <p:sp>
        <p:nvSpPr>
          <p:cNvPr id="3" name="Footer Placeholder 2"/>
          <p:cNvSpPr>
            <a:spLocks noGrp="1"/>
          </p:cNvSpPr>
          <p:nvPr>
            <p:ph type="ftr" sz="quarter" idx="3"/>
          </p:nvPr>
        </p:nvSpPr>
        <p:spPr/>
        <p:txBody>
          <a:bodyPr/>
          <a:lstStyle/>
          <a:p>
            <a:r>
              <a:rPr lang="en-US" dirty="0"/>
              <a:t>Copyright : Words - Rachel Leach, Design - BBC</a:t>
            </a:r>
          </a:p>
        </p:txBody>
      </p:sp>
      <p:sp>
        <p:nvSpPr>
          <p:cNvPr id="4" name="Slide Number Placeholder 3"/>
          <p:cNvSpPr>
            <a:spLocks noGrp="1"/>
          </p:cNvSpPr>
          <p:nvPr>
            <p:ph type="sldNum" sz="quarter" idx="4"/>
          </p:nvPr>
        </p:nvSpPr>
        <p:spPr/>
        <p:txBody>
          <a:bodyPr/>
          <a:lstStyle/>
          <a:p>
            <a:pPr algn="l"/>
            <a:fld id="{FCCA3061-2AE2-5E4F-A955-D3D92C168D6F}" type="slidenum">
              <a:rPr lang="en-US" smtClean="0"/>
              <a:pPr algn="l"/>
              <a:t>13</a:t>
            </a:fld>
            <a:endParaRPr lang="en-US" dirty="0"/>
          </a:p>
        </p:txBody>
      </p:sp>
      <p:sp>
        <p:nvSpPr>
          <p:cNvPr id="5" name="Title 4"/>
          <p:cNvSpPr>
            <a:spLocks noGrp="1"/>
          </p:cNvSpPr>
          <p:nvPr>
            <p:ph type="title"/>
          </p:nvPr>
        </p:nvSpPr>
        <p:spPr/>
        <p:txBody>
          <a:bodyPr/>
          <a:lstStyle/>
          <a:p>
            <a:pPr algn="ctr"/>
            <a:r>
              <a:rPr lang="en-GB" dirty="0" smtClean="0"/>
              <a:t>Let’s learn to play Elgar’s Theme</a:t>
            </a:r>
            <a:endParaRPr lang="en-GB" dirty="0"/>
          </a:p>
        </p:txBody>
      </p:sp>
      <p:sp>
        <p:nvSpPr>
          <p:cNvPr id="6" name="Content Placeholder 5"/>
          <p:cNvSpPr>
            <a:spLocks noGrp="1"/>
          </p:cNvSpPr>
          <p:nvPr>
            <p:ph idx="1"/>
          </p:nvPr>
        </p:nvSpPr>
        <p:spPr/>
        <p:txBody>
          <a:bodyPr>
            <a:normAutofit/>
          </a:bodyPr>
          <a:lstStyle/>
          <a:p>
            <a:r>
              <a:rPr lang="en-GB" b="0" dirty="0" smtClean="0"/>
              <a:t>This is Elgar’s melody: </a:t>
            </a:r>
          </a:p>
          <a:p>
            <a:endParaRPr lang="en-GB" b="0" dirty="0" smtClean="0"/>
          </a:p>
          <a:p>
            <a:endParaRPr lang="en-GB" b="0" dirty="0"/>
          </a:p>
          <a:p>
            <a:endParaRPr lang="en-GB" b="0" dirty="0" smtClean="0"/>
          </a:p>
        </p:txBody>
      </p:sp>
      <p:pic>
        <p:nvPicPr>
          <p:cNvPr id="10" name="ElgarTheme.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782371" y="1228618"/>
            <a:ext cx="609600" cy="609600"/>
          </a:xfrm>
          <a:prstGeom prst="rect">
            <a:avLst/>
          </a:prstGeom>
        </p:spPr>
      </p:pic>
      <p:pic>
        <p:nvPicPr>
          <p:cNvPr id="11" name="Picture 10"/>
          <p:cNvPicPr/>
          <p:nvPr/>
        </p:nvPicPr>
        <p:blipFill>
          <a:blip r:embed="rId6" cstate="print">
            <a:extLst>
              <a:ext uri="{28A0092B-C50C-407E-A947-70E740481C1C}">
                <a14:useLocalDpi xmlns:a14="http://schemas.microsoft.com/office/drawing/2010/main" val="0"/>
              </a:ext>
            </a:extLst>
          </a:blip>
          <a:stretch>
            <a:fillRect/>
          </a:stretch>
        </p:blipFill>
        <p:spPr>
          <a:xfrm>
            <a:off x="1421110" y="3307078"/>
            <a:ext cx="6361261" cy="1661162"/>
          </a:xfrm>
          <a:prstGeom prst="rect">
            <a:avLst/>
          </a:prstGeom>
        </p:spPr>
      </p:pic>
    </p:spTree>
    <p:extLst>
      <p:ext uri="{BB962C8B-B14F-4D97-AF65-F5344CB8AC3E}">
        <p14:creationId xmlns:p14="http://schemas.microsoft.com/office/powerpoint/2010/main" val="351858899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5272" fill="hold"/>
                                        <p:tgtEl>
                                          <p:spTgt spid="10"/>
                                        </p:tgtEl>
                                      </p:cBhvr>
                                    </p:cmd>
                                  </p:childTnLst>
                                </p:cTn>
                              </p:par>
                            </p:childTnLst>
                          </p:cTn>
                        </p:par>
                      </p:childTnLst>
                    </p:cTn>
                  </p:par>
                </p:childTnLst>
              </p:cTn>
              <p:nextCondLst>
                <p:cond evt="onClick" delay="0">
                  <p:tgtEl>
                    <p:spTgt spid="10"/>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2"/>
          </p:nvPr>
        </p:nvSpPr>
        <p:spPr/>
        <p:txBody>
          <a:bodyPr/>
          <a:lstStyle/>
          <a:p>
            <a:r>
              <a:rPr lang="en-US" dirty="0" smtClean="0"/>
              <a:t>LESSON 2</a:t>
            </a:r>
            <a:endParaRPr lang="en-US" dirty="0"/>
          </a:p>
        </p:txBody>
      </p:sp>
      <p:sp>
        <p:nvSpPr>
          <p:cNvPr id="3" name="Footer Placeholder 2"/>
          <p:cNvSpPr>
            <a:spLocks noGrp="1"/>
          </p:cNvSpPr>
          <p:nvPr>
            <p:ph type="ftr" sz="quarter" idx="3"/>
          </p:nvPr>
        </p:nvSpPr>
        <p:spPr/>
        <p:txBody>
          <a:bodyPr/>
          <a:lstStyle/>
          <a:p>
            <a:r>
              <a:rPr lang="en-US" dirty="0"/>
              <a:t>Copyright : Words - Rachel Leach, Design - BBC</a:t>
            </a:r>
          </a:p>
        </p:txBody>
      </p:sp>
      <p:sp>
        <p:nvSpPr>
          <p:cNvPr id="4" name="Slide Number Placeholder 3"/>
          <p:cNvSpPr>
            <a:spLocks noGrp="1"/>
          </p:cNvSpPr>
          <p:nvPr>
            <p:ph type="sldNum" sz="quarter" idx="4"/>
          </p:nvPr>
        </p:nvSpPr>
        <p:spPr/>
        <p:txBody>
          <a:bodyPr/>
          <a:lstStyle/>
          <a:p>
            <a:pPr algn="l"/>
            <a:fld id="{FCCA3061-2AE2-5E4F-A955-D3D92C168D6F}" type="slidenum">
              <a:rPr lang="en-US" smtClean="0"/>
              <a:pPr algn="l"/>
              <a:t>14</a:t>
            </a:fld>
            <a:endParaRPr lang="en-US" dirty="0"/>
          </a:p>
        </p:txBody>
      </p:sp>
      <p:sp>
        <p:nvSpPr>
          <p:cNvPr id="5" name="Title 4"/>
          <p:cNvSpPr>
            <a:spLocks noGrp="1"/>
          </p:cNvSpPr>
          <p:nvPr>
            <p:ph type="title"/>
          </p:nvPr>
        </p:nvSpPr>
        <p:spPr/>
        <p:txBody>
          <a:bodyPr/>
          <a:lstStyle/>
          <a:p>
            <a:pPr algn="ctr"/>
            <a:r>
              <a:rPr lang="en-GB" dirty="0" smtClean="0"/>
              <a:t>Orchestrate the Theme</a:t>
            </a:r>
            <a:endParaRPr lang="en-GB" dirty="0"/>
          </a:p>
        </p:txBody>
      </p:sp>
      <p:sp>
        <p:nvSpPr>
          <p:cNvPr id="6" name="Content Placeholder 5"/>
          <p:cNvSpPr>
            <a:spLocks noGrp="1"/>
          </p:cNvSpPr>
          <p:nvPr>
            <p:ph idx="1"/>
          </p:nvPr>
        </p:nvSpPr>
        <p:spPr/>
        <p:txBody>
          <a:bodyPr>
            <a:normAutofit/>
          </a:bodyPr>
          <a:lstStyle/>
          <a:p>
            <a:r>
              <a:rPr lang="en-GB" b="0" dirty="0" smtClean="0"/>
              <a:t>This is Elgar’s bassline – it moves in steps: </a:t>
            </a:r>
          </a:p>
          <a:p>
            <a:endParaRPr lang="en-GB" b="0" dirty="0" smtClean="0"/>
          </a:p>
          <a:p>
            <a:endParaRPr lang="en-GB" b="0" dirty="0"/>
          </a:p>
          <a:p>
            <a:endParaRPr lang="en-GB" b="0" dirty="0" smtClean="0"/>
          </a:p>
        </p:txBody>
      </p:sp>
      <p:pic>
        <p:nvPicPr>
          <p:cNvPr id="10" name="ElgarTheme.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782371" y="1228618"/>
            <a:ext cx="609600" cy="609600"/>
          </a:xfrm>
          <a:prstGeom prst="rect">
            <a:avLst/>
          </a:prstGeom>
        </p:spPr>
      </p:pic>
      <p:pic>
        <p:nvPicPr>
          <p:cNvPr id="12" name="Picture 11"/>
          <p:cNvPicPr/>
          <p:nvPr/>
        </p:nvPicPr>
        <p:blipFill>
          <a:blip r:embed="rId6" cstate="print">
            <a:extLst>
              <a:ext uri="{28A0092B-C50C-407E-A947-70E740481C1C}">
                <a14:useLocalDpi xmlns:a14="http://schemas.microsoft.com/office/drawing/2010/main" val="0"/>
              </a:ext>
            </a:extLst>
          </a:blip>
          <a:stretch>
            <a:fillRect/>
          </a:stretch>
        </p:blipFill>
        <p:spPr>
          <a:xfrm>
            <a:off x="1688911" y="3329940"/>
            <a:ext cx="5727700" cy="2400300"/>
          </a:xfrm>
          <a:prstGeom prst="rect">
            <a:avLst/>
          </a:prstGeom>
        </p:spPr>
      </p:pic>
    </p:spTree>
    <p:extLst>
      <p:ext uri="{BB962C8B-B14F-4D97-AF65-F5344CB8AC3E}">
        <p14:creationId xmlns:p14="http://schemas.microsoft.com/office/powerpoint/2010/main" val="260852825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5272" fill="hold"/>
                                        <p:tgtEl>
                                          <p:spTgt spid="10"/>
                                        </p:tgtEl>
                                      </p:cBhvr>
                                    </p:cmd>
                                  </p:childTnLst>
                                </p:cTn>
                              </p:par>
                            </p:childTnLst>
                          </p:cTn>
                        </p:par>
                      </p:childTnLst>
                    </p:cTn>
                  </p:par>
                </p:childTnLst>
              </p:cTn>
              <p:nextCondLst>
                <p:cond evt="onClick" delay="0">
                  <p:tgtEl>
                    <p:spTgt spid="10"/>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2"/>
          </p:nvPr>
        </p:nvSpPr>
        <p:spPr/>
        <p:txBody>
          <a:bodyPr/>
          <a:lstStyle/>
          <a:p>
            <a:r>
              <a:rPr lang="en-US" dirty="0" smtClean="0"/>
              <a:t>LESSON 2</a:t>
            </a:r>
            <a:endParaRPr lang="en-US" dirty="0"/>
          </a:p>
        </p:txBody>
      </p:sp>
      <p:sp>
        <p:nvSpPr>
          <p:cNvPr id="3" name="Footer Placeholder 2"/>
          <p:cNvSpPr>
            <a:spLocks noGrp="1"/>
          </p:cNvSpPr>
          <p:nvPr>
            <p:ph type="ftr" sz="quarter" idx="3"/>
          </p:nvPr>
        </p:nvSpPr>
        <p:spPr/>
        <p:txBody>
          <a:bodyPr/>
          <a:lstStyle/>
          <a:p>
            <a:r>
              <a:rPr lang="en-US" dirty="0"/>
              <a:t>Copyright : Words - Rachel Leach, Design - BBC</a:t>
            </a:r>
          </a:p>
        </p:txBody>
      </p:sp>
      <p:sp>
        <p:nvSpPr>
          <p:cNvPr id="4" name="Slide Number Placeholder 3"/>
          <p:cNvSpPr>
            <a:spLocks noGrp="1"/>
          </p:cNvSpPr>
          <p:nvPr>
            <p:ph type="sldNum" sz="quarter" idx="4"/>
          </p:nvPr>
        </p:nvSpPr>
        <p:spPr/>
        <p:txBody>
          <a:bodyPr/>
          <a:lstStyle/>
          <a:p>
            <a:pPr algn="l"/>
            <a:fld id="{FCCA3061-2AE2-5E4F-A955-D3D92C168D6F}" type="slidenum">
              <a:rPr lang="en-US" smtClean="0"/>
              <a:pPr algn="l"/>
              <a:t>15</a:t>
            </a:fld>
            <a:endParaRPr lang="en-US" dirty="0"/>
          </a:p>
        </p:txBody>
      </p:sp>
      <p:sp>
        <p:nvSpPr>
          <p:cNvPr id="5" name="Title 4"/>
          <p:cNvSpPr>
            <a:spLocks noGrp="1"/>
          </p:cNvSpPr>
          <p:nvPr>
            <p:ph type="title"/>
          </p:nvPr>
        </p:nvSpPr>
        <p:spPr/>
        <p:txBody>
          <a:bodyPr/>
          <a:lstStyle/>
          <a:p>
            <a:pPr algn="ctr"/>
            <a:r>
              <a:rPr lang="en-GB" dirty="0" smtClean="0"/>
              <a:t>Can you create your own theme? </a:t>
            </a:r>
            <a:endParaRPr lang="en-GB" dirty="0"/>
          </a:p>
        </p:txBody>
      </p:sp>
      <p:sp>
        <p:nvSpPr>
          <p:cNvPr id="6" name="Content Placeholder 5"/>
          <p:cNvSpPr>
            <a:spLocks noGrp="1"/>
          </p:cNvSpPr>
          <p:nvPr>
            <p:ph idx="1"/>
          </p:nvPr>
        </p:nvSpPr>
        <p:spPr/>
        <p:txBody>
          <a:bodyPr>
            <a:normAutofit/>
          </a:bodyPr>
          <a:lstStyle/>
          <a:p>
            <a:pPr marL="457200" indent="-457200">
              <a:buFont typeface="Arial" panose="020B0604020202020204" pitchFamily="34" charset="0"/>
              <a:buChar char="•"/>
            </a:pPr>
            <a:r>
              <a:rPr lang="en-GB" b="0" dirty="0" smtClean="0"/>
              <a:t>Try and create your own theme as a class</a:t>
            </a:r>
          </a:p>
          <a:p>
            <a:pPr marL="457200" indent="-457200">
              <a:buFont typeface="Arial" panose="020B0604020202020204" pitchFamily="34" charset="0"/>
              <a:buChar char="•"/>
            </a:pPr>
            <a:r>
              <a:rPr lang="en-GB" b="0" dirty="0" smtClean="0"/>
              <a:t>See if you can even add any orchestration </a:t>
            </a:r>
          </a:p>
          <a:p>
            <a:pPr marL="457200" indent="-457200">
              <a:buFont typeface="Arial" panose="020B0604020202020204" pitchFamily="34" charset="0"/>
              <a:buChar char="•"/>
            </a:pPr>
            <a:r>
              <a:rPr lang="en-GB" b="0" dirty="0" smtClean="0"/>
              <a:t>You can use Elgar’s rhythm</a:t>
            </a:r>
          </a:p>
          <a:p>
            <a:pPr marL="457200" indent="-457200">
              <a:buFont typeface="Arial" panose="020B0604020202020204" pitchFamily="34" charset="0"/>
              <a:buChar char="•"/>
            </a:pPr>
            <a:r>
              <a:rPr lang="en-GB" b="0" dirty="0" smtClean="0"/>
              <a:t>Try performing it together at the end of the lesson</a:t>
            </a:r>
          </a:p>
          <a:p>
            <a:endParaRPr lang="en-GB" b="0" dirty="0" smtClean="0"/>
          </a:p>
          <a:p>
            <a:endParaRPr lang="en-GB" b="0" dirty="0"/>
          </a:p>
          <a:p>
            <a:endParaRPr lang="en-GB" b="0" dirty="0" smtClean="0"/>
          </a:p>
        </p:txBody>
      </p:sp>
    </p:spTree>
    <p:extLst>
      <p:ext uri="{BB962C8B-B14F-4D97-AF65-F5344CB8AC3E}">
        <p14:creationId xmlns:p14="http://schemas.microsoft.com/office/powerpoint/2010/main" val="75812432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a:xfrm>
            <a:off x="944563" y="2859338"/>
            <a:ext cx="7023100" cy="1370012"/>
          </a:xfrm>
        </p:spPr>
        <p:txBody>
          <a:bodyPr/>
          <a:lstStyle/>
          <a:p>
            <a:pPr algn="ctr"/>
            <a:r>
              <a:rPr lang="en-US" sz="4000" dirty="0" smtClean="0"/>
              <a:t>Elgar</a:t>
            </a:r>
            <a:r>
              <a:rPr lang="en-GB" sz="4000" dirty="0" smtClean="0"/>
              <a:t> </a:t>
            </a:r>
            <a:r>
              <a:rPr lang="en-GB" sz="4000" dirty="0"/>
              <a:t>– Lesson </a:t>
            </a:r>
            <a:r>
              <a:rPr lang="en-GB" sz="4000" dirty="0" smtClean="0"/>
              <a:t>3</a:t>
            </a:r>
          </a:p>
          <a:p>
            <a:pPr algn="ctr"/>
            <a:r>
              <a:rPr lang="en-GB" dirty="0" smtClean="0"/>
              <a:t>Elgar’s dog</a:t>
            </a:r>
            <a:endParaRPr lang="en-GB" dirty="0"/>
          </a:p>
        </p:txBody>
      </p:sp>
      <p:sp>
        <p:nvSpPr>
          <p:cNvPr id="4" name="Text Placeholder 3"/>
          <p:cNvSpPr>
            <a:spLocks noGrp="1"/>
          </p:cNvSpPr>
          <p:nvPr>
            <p:ph type="body" sz="quarter" idx="15"/>
          </p:nvPr>
        </p:nvSpPr>
        <p:spPr/>
        <p:txBody>
          <a:bodyPr/>
          <a:lstStyle/>
          <a:p>
            <a:pPr algn="ctr"/>
            <a:r>
              <a:rPr lang="en-GB" sz="1000" dirty="0" smtClean="0"/>
              <a:t>Copyright Rachel Leach &amp; BBC</a:t>
            </a:r>
            <a:endParaRPr lang="en-GB" sz="1000" dirty="0"/>
          </a:p>
        </p:txBody>
      </p:sp>
    </p:spTree>
    <p:extLst>
      <p:ext uri="{BB962C8B-B14F-4D97-AF65-F5344CB8AC3E}">
        <p14:creationId xmlns:p14="http://schemas.microsoft.com/office/powerpoint/2010/main" val="127732746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2"/>
          </p:nvPr>
        </p:nvSpPr>
        <p:spPr/>
        <p:txBody>
          <a:bodyPr/>
          <a:lstStyle/>
          <a:p>
            <a:r>
              <a:rPr lang="en-US" dirty="0" smtClean="0"/>
              <a:t>LESSON 3</a:t>
            </a:r>
            <a:endParaRPr lang="en-US" dirty="0"/>
          </a:p>
        </p:txBody>
      </p:sp>
      <p:sp>
        <p:nvSpPr>
          <p:cNvPr id="3" name="Footer Placeholder 2"/>
          <p:cNvSpPr>
            <a:spLocks noGrp="1"/>
          </p:cNvSpPr>
          <p:nvPr>
            <p:ph type="ftr" sz="quarter" idx="3"/>
          </p:nvPr>
        </p:nvSpPr>
        <p:spPr/>
        <p:txBody>
          <a:bodyPr/>
          <a:lstStyle/>
          <a:p>
            <a:r>
              <a:rPr lang="en-US" dirty="0"/>
              <a:t>Copyright : Words - Rachel Leach, Design - BBC</a:t>
            </a:r>
          </a:p>
        </p:txBody>
      </p:sp>
      <p:sp>
        <p:nvSpPr>
          <p:cNvPr id="4" name="Slide Number Placeholder 3"/>
          <p:cNvSpPr>
            <a:spLocks noGrp="1"/>
          </p:cNvSpPr>
          <p:nvPr>
            <p:ph type="sldNum" sz="quarter" idx="4"/>
          </p:nvPr>
        </p:nvSpPr>
        <p:spPr/>
        <p:txBody>
          <a:bodyPr/>
          <a:lstStyle/>
          <a:p>
            <a:pPr algn="l"/>
            <a:fld id="{FCCA3061-2AE2-5E4F-A955-D3D92C168D6F}" type="slidenum">
              <a:rPr lang="en-US" smtClean="0"/>
              <a:pPr algn="l"/>
              <a:t>17</a:t>
            </a:fld>
            <a:endParaRPr lang="en-US" dirty="0"/>
          </a:p>
        </p:txBody>
      </p:sp>
      <p:sp>
        <p:nvSpPr>
          <p:cNvPr id="5" name="Title 4"/>
          <p:cNvSpPr>
            <a:spLocks noGrp="1"/>
          </p:cNvSpPr>
          <p:nvPr>
            <p:ph type="title"/>
          </p:nvPr>
        </p:nvSpPr>
        <p:spPr/>
        <p:txBody>
          <a:bodyPr>
            <a:noAutofit/>
          </a:bodyPr>
          <a:lstStyle/>
          <a:p>
            <a:pPr algn="ctr"/>
            <a:r>
              <a:rPr lang="en-GB" dirty="0" smtClean="0"/>
              <a:t>Variation 11 (G.R.S.)</a:t>
            </a:r>
            <a:br>
              <a:rPr lang="en-GB" dirty="0" smtClean="0"/>
            </a:br>
            <a:endParaRPr lang="en-GB" dirty="0"/>
          </a:p>
        </p:txBody>
      </p:sp>
      <p:sp>
        <p:nvSpPr>
          <p:cNvPr id="6" name="Content Placeholder 5"/>
          <p:cNvSpPr>
            <a:spLocks noGrp="1"/>
          </p:cNvSpPr>
          <p:nvPr>
            <p:ph idx="1"/>
          </p:nvPr>
        </p:nvSpPr>
        <p:spPr>
          <a:xfrm>
            <a:off x="980459" y="2373988"/>
            <a:ext cx="7012582" cy="3737887"/>
          </a:xfrm>
        </p:spPr>
        <p:txBody>
          <a:bodyPr/>
          <a:lstStyle/>
          <a:p>
            <a:r>
              <a:rPr lang="en-GB" b="0" dirty="0" smtClean="0"/>
              <a:t>Listen to the music and fill out this table making note of things you hear:</a:t>
            </a:r>
            <a:endParaRPr lang="en-GB" b="0" dirty="0"/>
          </a:p>
        </p:txBody>
      </p:sp>
      <p:pic>
        <p:nvPicPr>
          <p:cNvPr id="7" name="ElgarVariationXI.mp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7383441" y="1300789"/>
            <a:ext cx="609600" cy="609600"/>
          </a:xfrm>
          <a:prstGeom prst="rect">
            <a:avLst/>
          </a:prstGeom>
        </p:spPr>
      </p:pic>
      <p:graphicFrame>
        <p:nvGraphicFramePr>
          <p:cNvPr id="12" name="Object 11"/>
          <p:cNvGraphicFramePr>
            <a:graphicFrameLocks noChangeAspect="1"/>
          </p:cNvGraphicFramePr>
          <p:nvPr>
            <p:extLst>
              <p:ext uri="{D42A27DB-BD31-4B8C-83A1-F6EECF244321}">
                <p14:modId xmlns:p14="http://schemas.microsoft.com/office/powerpoint/2010/main" val="3952940973"/>
              </p:ext>
            </p:extLst>
          </p:nvPr>
        </p:nvGraphicFramePr>
        <p:xfrm>
          <a:off x="506413" y="3641725"/>
          <a:ext cx="7837487" cy="1239838"/>
        </p:xfrm>
        <a:graphic>
          <a:graphicData uri="http://schemas.openxmlformats.org/presentationml/2006/ole">
            <mc:AlternateContent xmlns:mc="http://schemas.openxmlformats.org/markup-compatibility/2006">
              <mc:Choice xmlns:v="urn:schemas-microsoft-com:vml" Requires="v">
                <p:oleObj spid="_x0000_s2055" name="Document" r:id="rId8" imgW="5856901" imgH="930792" progId="Word.Document.12">
                  <p:embed/>
                </p:oleObj>
              </mc:Choice>
              <mc:Fallback>
                <p:oleObj name="Document" r:id="rId8" imgW="5856901" imgH="930792" progId="Word.Document.12">
                  <p:embed/>
                  <p:pic>
                    <p:nvPicPr>
                      <p:cNvPr id="0" name=""/>
                      <p:cNvPicPr/>
                      <p:nvPr/>
                    </p:nvPicPr>
                    <p:blipFill>
                      <a:blip r:embed="rId9"/>
                      <a:stretch>
                        <a:fillRect/>
                      </a:stretch>
                    </p:blipFill>
                    <p:spPr>
                      <a:xfrm>
                        <a:off x="506413" y="3641725"/>
                        <a:ext cx="7837487" cy="1239838"/>
                      </a:xfrm>
                      <a:prstGeom prst="rect">
                        <a:avLst/>
                      </a:prstGeom>
                    </p:spPr>
                  </p:pic>
                </p:oleObj>
              </mc:Fallback>
            </mc:AlternateContent>
          </a:graphicData>
        </a:graphic>
      </p:graphicFrame>
    </p:spTree>
    <p:extLst>
      <p:ext uri="{BB962C8B-B14F-4D97-AF65-F5344CB8AC3E}">
        <p14:creationId xmlns:p14="http://schemas.microsoft.com/office/powerpoint/2010/main" val="220855360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4560"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2"/>
          </p:nvPr>
        </p:nvSpPr>
        <p:spPr/>
        <p:txBody>
          <a:bodyPr/>
          <a:lstStyle/>
          <a:p>
            <a:r>
              <a:rPr lang="en-US" dirty="0" smtClean="0"/>
              <a:t>LESSON 3</a:t>
            </a:r>
            <a:endParaRPr lang="en-US" dirty="0"/>
          </a:p>
        </p:txBody>
      </p:sp>
      <p:sp>
        <p:nvSpPr>
          <p:cNvPr id="3" name="Footer Placeholder 2"/>
          <p:cNvSpPr>
            <a:spLocks noGrp="1"/>
          </p:cNvSpPr>
          <p:nvPr>
            <p:ph type="ftr" sz="quarter" idx="3"/>
          </p:nvPr>
        </p:nvSpPr>
        <p:spPr/>
        <p:txBody>
          <a:bodyPr/>
          <a:lstStyle/>
          <a:p>
            <a:r>
              <a:rPr lang="en-US" dirty="0"/>
              <a:t>Copyright : Words - Rachel Leach, Design - BBC</a:t>
            </a:r>
          </a:p>
        </p:txBody>
      </p:sp>
      <p:sp>
        <p:nvSpPr>
          <p:cNvPr id="4" name="Slide Number Placeholder 3"/>
          <p:cNvSpPr>
            <a:spLocks noGrp="1"/>
          </p:cNvSpPr>
          <p:nvPr>
            <p:ph type="sldNum" sz="quarter" idx="4"/>
          </p:nvPr>
        </p:nvSpPr>
        <p:spPr/>
        <p:txBody>
          <a:bodyPr/>
          <a:lstStyle/>
          <a:p>
            <a:pPr algn="l"/>
            <a:fld id="{FCCA3061-2AE2-5E4F-A955-D3D92C168D6F}" type="slidenum">
              <a:rPr lang="en-US" smtClean="0"/>
              <a:pPr algn="l"/>
              <a:t>18</a:t>
            </a:fld>
            <a:endParaRPr lang="en-US" dirty="0"/>
          </a:p>
        </p:txBody>
      </p:sp>
      <p:sp>
        <p:nvSpPr>
          <p:cNvPr id="5" name="Title 4"/>
          <p:cNvSpPr>
            <a:spLocks noGrp="1"/>
          </p:cNvSpPr>
          <p:nvPr>
            <p:ph type="title"/>
          </p:nvPr>
        </p:nvSpPr>
        <p:spPr/>
        <p:txBody>
          <a:bodyPr>
            <a:noAutofit/>
          </a:bodyPr>
          <a:lstStyle/>
          <a:p>
            <a:pPr algn="ctr"/>
            <a:r>
              <a:rPr lang="en-GB" dirty="0" smtClean="0"/>
              <a:t>Choose three important motifs in the piece</a:t>
            </a:r>
            <a:br>
              <a:rPr lang="en-GB" dirty="0" smtClean="0"/>
            </a:br>
            <a:endParaRPr lang="en-GB" dirty="0"/>
          </a:p>
        </p:txBody>
      </p:sp>
      <p:sp>
        <p:nvSpPr>
          <p:cNvPr id="6" name="Content Placeholder 5"/>
          <p:cNvSpPr>
            <a:spLocks noGrp="1"/>
          </p:cNvSpPr>
          <p:nvPr>
            <p:ph idx="1"/>
          </p:nvPr>
        </p:nvSpPr>
        <p:spPr>
          <a:xfrm>
            <a:off x="980459" y="2373988"/>
            <a:ext cx="7012582" cy="3737887"/>
          </a:xfrm>
        </p:spPr>
        <p:txBody>
          <a:bodyPr/>
          <a:lstStyle/>
          <a:p>
            <a:r>
              <a:rPr lang="en-GB" b="0" dirty="0" smtClean="0"/>
              <a:t>In pairs decide on your top three things: </a:t>
            </a:r>
          </a:p>
          <a:p>
            <a:endParaRPr lang="en-GB" dirty="0"/>
          </a:p>
          <a:p>
            <a:r>
              <a:rPr lang="en-GB" dirty="0" smtClean="0"/>
              <a:t>					1)</a:t>
            </a:r>
          </a:p>
          <a:p>
            <a:endParaRPr lang="en-GB" dirty="0"/>
          </a:p>
          <a:p>
            <a:r>
              <a:rPr lang="en-GB" dirty="0" smtClean="0"/>
              <a:t>					2)</a:t>
            </a:r>
          </a:p>
          <a:p>
            <a:r>
              <a:rPr lang="en-GB" dirty="0"/>
              <a:t/>
            </a:r>
            <a:br>
              <a:rPr lang="en-GB" dirty="0"/>
            </a:br>
            <a:r>
              <a:rPr lang="en-GB" dirty="0" smtClean="0"/>
              <a:t>					3)</a:t>
            </a:r>
            <a:endParaRPr lang="en-GB" dirty="0"/>
          </a:p>
        </p:txBody>
      </p:sp>
    </p:spTree>
    <p:extLst>
      <p:ext uri="{BB962C8B-B14F-4D97-AF65-F5344CB8AC3E}">
        <p14:creationId xmlns:p14="http://schemas.microsoft.com/office/powerpoint/2010/main" val="26056786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2"/>
          </p:nvPr>
        </p:nvSpPr>
        <p:spPr/>
        <p:txBody>
          <a:bodyPr/>
          <a:lstStyle/>
          <a:p>
            <a:r>
              <a:rPr lang="en-US" dirty="0" smtClean="0"/>
              <a:t>LESSON 3</a:t>
            </a:r>
            <a:endParaRPr lang="en-US" dirty="0"/>
          </a:p>
        </p:txBody>
      </p:sp>
      <p:sp>
        <p:nvSpPr>
          <p:cNvPr id="3" name="Footer Placeholder 2"/>
          <p:cNvSpPr>
            <a:spLocks noGrp="1"/>
          </p:cNvSpPr>
          <p:nvPr>
            <p:ph type="ftr" sz="quarter" idx="3"/>
          </p:nvPr>
        </p:nvSpPr>
        <p:spPr/>
        <p:txBody>
          <a:bodyPr/>
          <a:lstStyle/>
          <a:p>
            <a:r>
              <a:rPr lang="en-US" dirty="0"/>
              <a:t>Copyright : Words - Rachel Leach, Design - BBC</a:t>
            </a:r>
          </a:p>
        </p:txBody>
      </p:sp>
      <p:sp>
        <p:nvSpPr>
          <p:cNvPr id="4" name="Slide Number Placeholder 3"/>
          <p:cNvSpPr>
            <a:spLocks noGrp="1"/>
          </p:cNvSpPr>
          <p:nvPr>
            <p:ph type="sldNum" sz="quarter" idx="4"/>
          </p:nvPr>
        </p:nvSpPr>
        <p:spPr/>
        <p:txBody>
          <a:bodyPr/>
          <a:lstStyle/>
          <a:p>
            <a:pPr algn="l"/>
            <a:fld id="{FCCA3061-2AE2-5E4F-A955-D3D92C168D6F}" type="slidenum">
              <a:rPr lang="en-US" smtClean="0"/>
              <a:pPr algn="l"/>
              <a:t>19</a:t>
            </a:fld>
            <a:endParaRPr lang="en-US" dirty="0"/>
          </a:p>
        </p:txBody>
      </p:sp>
      <p:sp>
        <p:nvSpPr>
          <p:cNvPr id="5" name="Title 4"/>
          <p:cNvSpPr>
            <a:spLocks noGrp="1"/>
          </p:cNvSpPr>
          <p:nvPr>
            <p:ph type="title"/>
          </p:nvPr>
        </p:nvSpPr>
        <p:spPr/>
        <p:txBody>
          <a:bodyPr>
            <a:normAutofit/>
          </a:bodyPr>
          <a:lstStyle/>
          <a:p>
            <a:pPr algn="ctr"/>
            <a:r>
              <a:rPr lang="en-GB" dirty="0" smtClean="0"/>
              <a:t>Make a piece of ‘dog music’</a:t>
            </a:r>
            <a:endParaRPr lang="en-GB" dirty="0"/>
          </a:p>
        </p:txBody>
      </p:sp>
      <p:sp>
        <p:nvSpPr>
          <p:cNvPr id="6" name="Content Placeholder 5"/>
          <p:cNvSpPr>
            <a:spLocks noGrp="1"/>
          </p:cNvSpPr>
          <p:nvPr>
            <p:ph idx="1"/>
          </p:nvPr>
        </p:nvSpPr>
        <p:spPr>
          <a:xfrm>
            <a:off x="1074589" y="2191775"/>
            <a:ext cx="7012582" cy="3737887"/>
          </a:xfrm>
        </p:spPr>
        <p:txBody>
          <a:bodyPr/>
          <a:lstStyle/>
          <a:p>
            <a:r>
              <a:rPr lang="en-US" dirty="0" smtClean="0"/>
              <a:t>  </a:t>
            </a:r>
            <a:endParaRPr lang="en-GB" dirty="0" smtClean="0"/>
          </a:p>
          <a:p>
            <a:pPr marL="457200" indent="-457200">
              <a:buFont typeface="Arial" panose="020B0604020202020204" pitchFamily="34" charset="0"/>
              <a:buChar char="•"/>
            </a:pPr>
            <a:endParaRPr lang="en-GB" dirty="0"/>
          </a:p>
        </p:txBody>
      </p:sp>
      <p:sp>
        <p:nvSpPr>
          <p:cNvPr id="23" name="Content Placeholder 5"/>
          <p:cNvSpPr txBox="1">
            <a:spLocks/>
          </p:cNvSpPr>
          <p:nvPr/>
        </p:nvSpPr>
        <p:spPr>
          <a:xfrm>
            <a:off x="1074589" y="2020376"/>
            <a:ext cx="7012582" cy="3737887"/>
          </a:xfrm>
          <a:prstGeom prst="rect">
            <a:avLst/>
          </a:prstGeom>
        </p:spPr>
        <p:txBody>
          <a:bodyPr vert="horz" lIns="91440" tIns="45720" rIns="91440" bIns="45720" rtlCol="0">
            <a:normAutofit/>
          </a:bodyPr>
          <a:lstStyle>
            <a:lvl1pPr marL="0" indent="0" algn="l" defTabSz="457200" rtl="0" eaLnBrk="1" latinLnBrk="0" hangingPunct="1">
              <a:spcBef>
                <a:spcPct val="20000"/>
              </a:spcBef>
              <a:buFontTx/>
              <a:buNone/>
              <a:defRPr sz="2800" b="1" i="0" kern="1200" baseline="0">
                <a:solidFill>
                  <a:schemeClr val="tx1"/>
                </a:solidFill>
                <a:latin typeface="+mj-lt"/>
                <a:ea typeface="+mn-ea"/>
                <a:cs typeface="Calibre Semibold"/>
              </a:defRPr>
            </a:lvl1pPr>
            <a:lvl2pPr marL="0" indent="0" algn="l" defTabSz="457200" rtl="0" eaLnBrk="1" latinLnBrk="0" hangingPunct="1">
              <a:spcBef>
                <a:spcPct val="20000"/>
              </a:spcBef>
              <a:buFontTx/>
              <a:buNone/>
              <a:defRPr sz="2400" b="0" i="0" kern="1200" baseline="0">
                <a:solidFill>
                  <a:schemeClr val="tx1"/>
                </a:solidFill>
                <a:latin typeface="+mn-lt"/>
                <a:ea typeface="+mn-ea"/>
                <a:cs typeface="Calibre Regular"/>
              </a:defRPr>
            </a:lvl2pPr>
            <a:lvl3pPr marL="342900" indent="-342900" algn="l" defTabSz="457200" rtl="0" eaLnBrk="1" latinLnBrk="0" hangingPunct="1">
              <a:spcBef>
                <a:spcPct val="20000"/>
              </a:spcBef>
              <a:buFont typeface="Wingdings" charset="2"/>
              <a:buChar char="§"/>
              <a:defRPr sz="2400" b="0" i="0" kern="1200" baseline="0">
                <a:solidFill>
                  <a:schemeClr val="tx1"/>
                </a:solidFill>
                <a:latin typeface="+mn-lt"/>
                <a:ea typeface="+mn-ea"/>
                <a:cs typeface="Calibre Regular"/>
              </a:defRPr>
            </a:lvl3pPr>
            <a:lvl4pPr marL="0" indent="0" algn="l" defTabSz="457200" rtl="0" eaLnBrk="1" latinLnBrk="0" hangingPunct="1">
              <a:spcBef>
                <a:spcPct val="20000"/>
              </a:spcBef>
              <a:buFontTx/>
              <a:buNone/>
              <a:defRPr sz="1600" b="1" i="0" kern="1200" baseline="0">
                <a:solidFill>
                  <a:schemeClr val="tx1"/>
                </a:solidFill>
                <a:latin typeface="+mj-lt"/>
                <a:ea typeface="+mn-ea"/>
                <a:cs typeface="Calibre Regular"/>
              </a:defRPr>
            </a:lvl4pPr>
            <a:lvl5pPr marL="0" indent="0" algn="l" defTabSz="457200" rtl="0" eaLnBrk="1" latinLnBrk="0" hangingPunct="1">
              <a:spcBef>
                <a:spcPct val="20000"/>
              </a:spcBef>
              <a:buFontTx/>
              <a:buNone/>
              <a:defRPr sz="1600" b="0" i="0" kern="1200" baseline="0">
                <a:solidFill>
                  <a:schemeClr val="tx1"/>
                </a:solidFill>
                <a:latin typeface="+mn-lt"/>
                <a:ea typeface="+mn-ea"/>
                <a:cs typeface="Calibre Regular"/>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r>
              <a:rPr lang="es-ES_tradnl" b="0" dirty="0" err="1" smtClean="0"/>
              <a:t>Elgar’s</a:t>
            </a:r>
            <a:r>
              <a:rPr lang="es-ES_tradnl" b="0" dirty="0" smtClean="0"/>
              <a:t> </a:t>
            </a:r>
            <a:r>
              <a:rPr lang="es-ES_tradnl" b="0" dirty="0" err="1" smtClean="0"/>
              <a:t>dog</a:t>
            </a:r>
            <a:r>
              <a:rPr lang="es-ES_tradnl" b="0" dirty="0" smtClean="0"/>
              <a:t> </a:t>
            </a:r>
            <a:r>
              <a:rPr lang="es-ES_tradnl" b="0" dirty="0" err="1" smtClean="0"/>
              <a:t>variation</a:t>
            </a:r>
            <a:r>
              <a:rPr lang="es-ES_tradnl" b="0" dirty="0" smtClean="0"/>
              <a:t> </a:t>
            </a:r>
            <a:r>
              <a:rPr lang="es-ES_tradnl" b="0" dirty="0" err="1" smtClean="0"/>
              <a:t>is</a:t>
            </a:r>
            <a:r>
              <a:rPr lang="es-ES_tradnl" b="0" dirty="0" smtClean="0"/>
              <a:t> </a:t>
            </a:r>
            <a:r>
              <a:rPr lang="es-ES_tradnl" b="0" dirty="0" err="1" smtClean="0"/>
              <a:t>made</a:t>
            </a:r>
            <a:r>
              <a:rPr lang="es-ES_tradnl" b="0" dirty="0" smtClean="0"/>
              <a:t> up of </a:t>
            </a:r>
          </a:p>
          <a:p>
            <a:pPr algn="ctr"/>
            <a:r>
              <a:rPr lang="es-ES_tradnl" b="0" dirty="0" err="1" smtClean="0"/>
              <a:t>three</a:t>
            </a:r>
            <a:r>
              <a:rPr lang="es-ES_tradnl" b="0" dirty="0" smtClean="0"/>
              <a:t> </a:t>
            </a:r>
            <a:r>
              <a:rPr lang="es-ES_tradnl" b="0" dirty="0" err="1" smtClean="0"/>
              <a:t>basic</a:t>
            </a:r>
            <a:r>
              <a:rPr lang="es-ES_tradnl" b="0" dirty="0" smtClean="0"/>
              <a:t> ideas: </a:t>
            </a:r>
          </a:p>
          <a:p>
            <a:endParaRPr lang="es-ES_tradnl" b="0" u="sng" dirty="0" smtClean="0"/>
          </a:p>
          <a:p>
            <a:pPr marL="457200" indent="-457200">
              <a:buFont typeface="Arial" panose="020B0604020202020204" pitchFamily="34" charset="0"/>
              <a:buChar char="•"/>
            </a:pPr>
            <a:r>
              <a:rPr lang="en-GB" b="0" dirty="0" smtClean="0"/>
              <a:t>Running</a:t>
            </a:r>
          </a:p>
          <a:p>
            <a:pPr marL="457200" indent="-457200">
              <a:buFont typeface="Arial" panose="020B0604020202020204" pitchFamily="34" charset="0"/>
              <a:buChar char="•"/>
            </a:pPr>
            <a:r>
              <a:rPr lang="en-GB" b="0" dirty="0" smtClean="0"/>
              <a:t>Biting </a:t>
            </a:r>
          </a:p>
          <a:p>
            <a:pPr marL="457200" indent="-457200">
              <a:buFont typeface="Arial" panose="020B0604020202020204" pitchFamily="34" charset="0"/>
              <a:buChar char="•"/>
            </a:pPr>
            <a:r>
              <a:rPr lang="en-GB" b="0" dirty="0" smtClean="0"/>
              <a:t>Breathing</a:t>
            </a:r>
            <a:endParaRPr lang="en-US" dirty="0" smtClean="0"/>
          </a:p>
          <a:p>
            <a:pPr marL="457200" indent="-457200">
              <a:buFont typeface="Arial" panose="020B0604020202020204" pitchFamily="34" charset="0"/>
              <a:buChar char="•"/>
            </a:pPr>
            <a:endParaRPr lang="en-US" dirty="0"/>
          </a:p>
        </p:txBody>
      </p:sp>
      <p:pic>
        <p:nvPicPr>
          <p:cNvPr id="3074" name="Picture 2" descr="\\bbcrd2024\Education\Learning With The Bbc\Campaigns\Ten Pieces Phase 3\Year 4\Website\Photos and images\Film Screengrabs\tp3_elgar_intro-film_animation_sg.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21239" y="3498289"/>
            <a:ext cx="3498561" cy="19679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066521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Lesson outcomes</a:t>
            </a:r>
            <a:endParaRPr lang="en-US" dirty="0"/>
          </a:p>
        </p:txBody>
      </p:sp>
      <p:sp>
        <p:nvSpPr>
          <p:cNvPr id="3" name="Text Placeholder 2"/>
          <p:cNvSpPr>
            <a:spLocks noGrp="1"/>
          </p:cNvSpPr>
          <p:nvPr>
            <p:ph type="body" idx="1"/>
          </p:nvPr>
        </p:nvSpPr>
        <p:spPr/>
        <p:txBody>
          <a:bodyPr>
            <a:normAutofit/>
          </a:bodyPr>
          <a:lstStyle/>
          <a:p>
            <a:pPr lvl="0"/>
            <a:r>
              <a:rPr lang="en-GB" sz="2000" b="0" dirty="0" smtClean="0"/>
              <a:t>After this lesson, pupils will be able to:</a:t>
            </a:r>
          </a:p>
          <a:p>
            <a:pPr marL="342900" lvl="0" indent="-342900">
              <a:buFont typeface="Wingdings" charset="2"/>
              <a:buChar char="§"/>
            </a:pPr>
            <a:r>
              <a:rPr lang="en-GB" sz="2000" b="0" dirty="0" smtClean="0"/>
              <a:t>Listen </a:t>
            </a:r>
            <a:r>
              <a:rPr lang="en-GB" sz="2000" b="0" dirty="0"/>
              <a:t>and reflect on a piece of orchestral music</a:t>
            </a:r>
          </a:p>
          <a:p>
            <a:pPr marL="342900" lvl="0" indent="-342900">
              <a:buFont typeface="Wingdings" charset="2"/>
              <a:buChar char="§"/>
            </a:pPr>
            <a:r>
              <a:rPr lang="en-GB" sz="2000" b="0" dirty="0" smtClean="0"/>
              <a:t>Learn </a:t>
            </a:r>
            <a:r>
              <a:rPr lang="en-GB" sz="2000" b="0" dirty="0"/>
              <a:t>to play a tune</a:t>
            </a:r>
          </a:p>
          <a:p>
            <a:pPr marL="342900" lvl="0" indent="-342900">
              <a:buFont typeface="Wingdings" charset="2"/>
              <a:buChar char="§"/>
            </a:pPr>
            <a:r>
              <a:rPr lang="en-GB" sz="2000" b="0" dirty="0" smtClean="0"/>
              <a:t>Create </a:t>
            </a:r>
            <a:r>
              <a:rPr lang="en-GB" sz="2000" b="0" dirty="0"/>
              <a:t>pieces inspired by Elgar</a:t>
            </a:r>
          </a:p>
          <a:p>
            <a:pPr marL="342900" lvl="0" indent="-342900">
              <a:buFont typeface="Wingdings" charset="2"/>
              <a:buChar char="§"/>
            </a:pPr>
            <a:r>
              <a:rPr lang="en-GB" sz="2000" b="0" dirty="0" smtClean="0"/>
              <a:t>Perform </a:t>
            </a:r>
            <a:r>
              <a:rPr lang="en-GB" sz="2000" b="0" dirty="0"/>
              <a:t>as an ensemble</a:t>
            </a:r>
          </a:p>
        </p:txBody>
      </p:sp>
      <p:sp>
        <p:nvSpPr>
          <p:cNvPr id="4" name="Footer Placeholder 3"/>
          <p:cNvSpPr>
            <a:spLocks noGrp="1"/>
          </p:cNvSpPr>
          <p:nvPr>
            <p:ph type="ftr" sz="quarter" idx="11"/>
          </p:nvPr>
        </p:nvSpPr>
        <p:spPr/>
        <p:txBody>
          <a:bodyPr/>
          <a:lstStyle/>
          <a:p>
            <a:r>
              <a:rPr lang="en-US" dirty="0" smtClean="0">
                <a:solidFill>
                  <a:schemeClr val="bg1">
                    <a:lumMod val="75000"/>
                  </a:schemeClr>
                </a:solidFill>
              </a:rPr>
              <a:t>Copyright </a:t>
            </a:r>
            <a:r>
              <a:rPr lang="en-US" dirty="0" smtClean="0"/>
              <a:t>: Words - </a:t>
            </a:r>
            <a:r>
              <a:rPr lang="en-US" dirty="0" smtClean="0">
                <a:solidFill>
                  <a:schemeClr val="bg1">
                    <a:lumMod val="75000"/>
                  </a:schemeClr>
                </a:solidFill>
              </a:rPr>
              <a:t>Rachel Leach, Design - BBC</a:t>
            </a:r>
            <a:endParaRPr lang="en-US" dirty="0">
              <a:solidFill>
                <a:schemeClr val="bg1">
                  <a:lumMod val="75000"/>
                </a:schemeClr>
              </a:solidFill>
            </a:endParaRPr>
          </a:p>
        </p:txBody>
      </p:sp>
      <p:sp>
        <p:nvSpPr>
          <p:cNvPr id="5" name="Slide Number Placeholder 4"/>
          <p:cNvSpPr>
            <a:spLocks noGrp="1"/>
          </p:cNvSpPr>
          <p:nvPr>
            <p:ph type="sldNum" sz="quarter" idx="12"/>
          </p:nvPr>
        </p:nvSpPr>
        <p:spPr/>
        <p:txBody>
          <a:bodyPr/>
          <a:lstStyle/>
          <a:p>
            <a:pPr algn="l"/>
            <a:fld id="{FCCA3061-2AE2-5E4F-A955-D3D92C168D6F}" type="slidenum">
              <a:rPr lang="en-US" smtClean="0"/>
              <a:pPr algn="l"/>
              <a:t>2</a:t>
            </a:fld>
            <a:endParaRPr lang="en-US" dirty="0"/>
          </a:p>
        </p:txBody>
      </p:sp>
      <p:sp>
        <p:nvSpPr>
          <p:cNvPr id="6" name="Date Placeholder 5"/>
          <p:cNvSpPr>
            <a:spLocks noGrp="1"/>
          </p:cNvSpPr>
          <p:nvPr>
            <p:ph type="dt" sz="half" idx="10"/>
          </p:nvPr>
        </p:nvSpPr>
        <p:spPr/>
        <p:txBody>
          <a:bodyPr/>
          <a:lstStyle/>
          <a:p>
            <a:endParaRPr lang="en-US" dirty="0"/>
          </a:p>
        </p:txBody>
      </p:sp>
    </p:spTree>
    <p:extLst>
      <p:ext uri="{BB962C8B-B14F-4D97-AF65-F5344CB8AC3E}">
        <p14:creationId xmlns:p14="http://schemas.microsoft.com/office/powerpoint/2010/main" val="142979170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2"/>
          </p:nvPr>
        </p:nvSpPr>
        <p:spPr/>
        <p:txBody>
          <a:bodyPr/>
          <a:lstStyle/>
          <a:p>
            <a:r>
              <a:rPr lang="en-US" dirty="0" smtClean="0"/>
              <a:t>LESSON 3</a:t>
            </a:r>
            <a:endParaRPr lang="en-US" dirty="0"/>
          </a:p>
        </p:txBody>
      </p:sp>
      <p:sp>
        <p:nvSpPr>
          <p:cNvPr id="3" name="Footer Placeholder 2"/>
          <p:cNvSpPr>
            <a:spLocks noGrp="1"/>
          </p:cNvSpPr>
          <p:nvPr>
            <p:ph type="ftr" sz="quarter" idx="3"/>
          </p:nvPr>
        </p:nvSpPr>
        <p:spPr/>
        <p:txBody>
          <a:bodyPr/>
          <a:lstStyle/>
          <a:p>
            <a:r>
              <a:rPr lang="en-US" dirty="0"/>
              <a:t>Copyright : Words - Rachel Leach, Design - BBC</a:t>
            </a:r>
          </a:p>
        </p:txBody>
      </p:sp>
      <p:sp>
        <p:nvSpPr>
          <p:cNvPr id="4" name="Slide Number Placeholder 3"/>
          <p:cNvSpPr>
            <a:spLocks noGrp="1"/>
          </p:cNvSpPr>
          <p:nvPr>
            <p:ph type="sldNum" sz="quarter" idx="4"/>
          </p:nvPr>
        </p:nvSpPr>
        <p:spPr/>
        <p:txBody>
          <a:bodyPr/>
          <a:lstStyle/>
          <a:p>
            <a:pPr algn="l"/>
            <a:fld id="{FCCA3061-2AE2-5E4F-A955-D3D92C168D6F}" type="slidenum">
              <a:rPr lang="en-US" smtClean="0"/>
              <a:pPr algn="l"/>
              <a:t>20</a:t>
            </a:fld>
            <a:endParaRPr lang="en-US" dirty="0"/>
          </a:p>
        </p:txBody>
      </p:sp>
      <p:sp>
        <p:nvSpPr>
          <p:cNvPr id="5" name="Title 4"/>
          <p:cNvSpPr>
            <a:spLocks noGrp="1"/>
          </p:cNvSpPr>
          <p:nvPr>
            <p:ph type="title"/>
          </p:nvPr>
        </p:nvSpPr>
        <p:spPr/>
        <p:txBody>
          <a:bodyPr>
            <a:normAutofit/>
          </a:bodyPr>
          <a:lstStyle/>
          <a:p>
            <a:pPr algn="ctr"/>
            <a:r>
              <a:rPr lang="en-GB" dirty="0" smtClean="0"/>
              <a:t>Running</a:t>
            </a:r>
            <a:endParaRPr lang="en-GB" dirty="0"/>
          </a:p>
        </p:txBody>
      </p:sp>
      <p:sp>
        <p:nvSpPr>
          <p:cNvPr id="6" name="Content Placeholder 5"/>
          <p:cNvSpPr>
            <a:spLocks noGrp="1"/>
          </p:cNvSpPr>
          <p:nvPr>
            <p:ph idx="1"/>
          </p:nvPr>
        </p:nvSpPr>
        <p:spPr>
          <a:xfrm>
            <a:off x="1074589" y="2191775"/>
            <a:ext cx="7012582" cy="3737887"/>
          </a:xfrm>
        </p:spPr>
        <p:txBody>
          <a:bodyPr/>
          <a:lstStyle/>
          <a:p>
            <a:r>
              <a:rPr lang="en-US" dirty="0" smtClean="0"/>
              <a:t>  </a:t>
            </a:r>
            <a:endParaRPr lang="en-GB" dirty="0" smtClean="0"/>
          </a:p>
          <a:p>
            <a:pPr marL="457200" indent="-457200">
              <a:buFont typeface="Arial" panose="020B0604020202020204" pitchFamily="34" charset="0"/>
              <a:buChar char="•"/>
            </a:pPr>
            <a:endParaRPr lang="en-GB" dirty="0"/>
          </a:p>
        </p:txBody>
      </p:sp>
      <p:sp>
        <p:nvSpPr>
          <p:cNvPr id="23" name="Content Placeholder 5"/>
          <p:cNvSpPr txBox="1">
            <a:spLocks/>
          </p:cNvSpPr>
          <p:nvPr/>
        </p:nvSpPr>
        <p:spPr>
          <a:xfrm>
            <a:off x="1074589" y="2020376"/>
            <a:ext cx="7012582" cy="3737887"/>
          </a:xfrm>
          <a:prstGeom prst="rect">
            <a:avLst/>
          </a:prstGeom>
        </p:spPr>
        <p:txBody>
          <a:bodyPr vert="horz" lIns="91440" tIns="45720" rIns="91440" bIns="45720" rtlCol="0">
            <a:normAutofit/>
          </a:bodyPr>
          <a:lstStyle>
            <a:lvl1pPr marL="0" indent="0" algn="l" defTabSz="457200" rtl="0" eaLnBrk="1" latinLnBrk="0" hangingPunct="1">
              <a:spcBef>
                <a:spcPct val="20000"/>
              </a:spcBef>
              <a:buFontTx/>
              <a:buNone/>
              <a:defRPr sz="2800" b="1" i="0" kern="1200" baseline="0">
                <a:solidFill>
                  <a:schemeClr val="tx1"/>
                </a:solidFill>
                <a:latin typeface="+mj-lt"/>
                <a:ea typeface="+mn-ea"/>
                <a:cs typeface="Calibre Semibold"/>
              </a:defRPr>
            </a:lvl1pPr>
            <a:lvl2pPr marL="0" indent="0" algn="l" defTabSz="457200" rtl="0" eaLnBrk="1" latinLnBrk="0" hangingPunct="1">
              <a:spcBef>
                <a:spcPct val="20000"/>
              </a:spcBef>
              <a:buFontTx/>
              <a:buNone/>
              <a:defRPr sz="2400" b="0" i="0" kern="1200" baseline="0">
                <a:solidFill>
                  <a:schemeClr val="tx1"/>
                </a:solidFill>
                <a:latin typeface="+mn-lt"/>
                <a:ea typeface="+mn-ea"/>
                <a:cs typeface="Calibre Regular"/>
              </a:defRPr>
            </a:lvl2pPr>
            <a:lvl3pPr marL="342900" indent="-342900" algn="l" defTabSz="457200" rtl="0" eaLnBrk="1" latinLnBrk="0" hangingPunct="1">
              <a:spcBef>
                <a:spcPct val="20000"/>
              </a:spcBef>
              <a:buFont typeface="Wingdings" charset="2"/>
              <a:buChar char="§"/>
              <a:defRPr sz="2400" b="0" i="0" kern="1200" baseline="0">
                <a:solidFill>
                  <a:schemeClr val="tx1"/>
                </a:solidFill>
                <a:latin typeface="+mn-lt"/>
                <a:ea typeface="+mn-ea"/>
                <a:cs typeface="Calibre Regular"/>
              </a:defRPr>
            </a:lvl3pPr>
            <a:lvl4pPr marL="0" indent="0" algn="l" defTabSz="457200" rtl="0" eaLnBrk="1" latinLnBrk="0" hangingPunct="1">
              <a:spcBef>
                <a:spcPct val="20000"/>
              </a:spcBef>
              <a:buFontTx/>
              <a:buNone/>
              <a:defRPr sz="1600" b="1" i="0" kern="1200" baseline="0">
                <a:solidFill>
                  <a:schemeClr val="tx1"/>
                </a:solidFill>
                <a:latin typeface="+mj-lt"/>
                <a:ea typeface="+mn-ea"/>
                <a:cs typeface="Calibre Regular"/>
              </a:defRPr>
            </a:lvl4pPr>
            <a:lvl5pPr marL="0" indent="0" algn="l" defTabSz="457200" rtl="0" eaLnBrk="1" latinLnBrk="0" hangingPunct="1">
              <a:spcBef>
                <a:spcPct val="20000"/>
              </a:spcBef>
              <a:buFontTx/>
              <a:buNone/>
              <a:defRPr sz="1600" b="0" i="0" kern="1200" baseline="0">
                <a:solidFill>
                  <a:schemeClr val="tx1"/>
                </a:solidFill>
                <a:latin typeface="+mn-lt"/>
                <a:ea typeface="+mn-ea"/>
                <a:cs typeface="Calibre Regular"/>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0"/>
            <a:r>
              <a:rPr lang="en-US" b="0" dirty="0" smtClean="0"/>
              <a:t>Elgar creates a </a:t>
            </a:r>
            <a:r>
              <a:rPr lang="en-US" b="0" dirty="0"/>
              <a:t>quick downward flurry of notes (strings) followed by steady ‘footsteps’ (bassoon). </a:t>
            </a:r>
            <a:endParaRPr lang="en-US" b="0" dirty="0" smtClean="0"/>
          </a:p>
          <a:p>
            <a:pPr lvl="0"/>
            <a:r>
              <a:rPr lang="en-US" b="0" dirty="0" smtClean="0"/>
              <a:t>The </a:t>
            </a:r>
            <a:r>
              <a:rPr lang="en-US" b="0" dirty="0"/>
              <a:t>‘footsteps’ are made up from the notes of the theme</a:t>
            </a:r>
            <a:endParaRPr lang="en-GB" b="0" dirty="0"/>
          </a:p>
          <a:p>
            <a:endParaRPr lang="es-ES_tradnl" b="0" u="sng" dirty="0" smtClean="0"/>
          </a:p>
        </p:txBody>
      </p:sp>
      <p:pic>
        <p:nvPicPr>
          <p:cNvPr id="8" name="Picture 7"/>
          <p:cNvPicPr/>
          <p:nvPr/>
        </p:nvPicPr>
        <p:blipFill>
          <a:blip r:embed="rId3" cstate="print">
            <a:extLst>
              <a:ext uri="{28A0092B-C50C-407E-A947-70E740481C1C}">
                <a14:useLocalDpi xmlns:a14="http://schemas.microsoft.com/office/drawing/2010/main" val="0"/>
              </a:ext>
            </a:extLst>
          </a:blip>
          <a:stretch>
            <a:fillRect/>
          </a:stretch>
        </p:blipFill>
        <p:spPr>
          <a:xfrm>
            <a:off x="1474137" y="4637722"/>
            <a:ext cx="6213485" cy="1291940"/>
          </a:xfrm>
          <a:prstGeom prst="rect">
            <a:avLst/>
          </a:prstGeom>
        </p:spPr>
      </p:pic>
    </p:spTree>
    <p:extLst>
      <p:ext uri="{BB962C8B-B14F-4D97-AF65-F5344CB8AC3E}">
        <p14:creationId xmlns:p14="http://schemas.microsoft.com/office/powerpoint/2010/main" val="354747392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2"/>
          </p:nvPr>
        </p:nvSpPr>
        <p:spPr/>
        <p:txBody>
          <a:bodyPr/>
          <a:lstStyle/>
          <a:p>
            <a:r>
              <a:rPr lang="en-US" dirty="0" smtClean="0"/>
              <a:t>LESSON 3</a:t>
            </a:r>
            <a:endParaRPr lang="en-US" dirty="0"/>
          </a:p>
        </p:txBody>
      </p:sp>
      <p:sp>
        <p:nvSpPr>
          <p:cNvPr id="3" name="Footer Placeholder 2"/>
          <p:cNvSpPr>
            <a:spLocks noGrp="1"/>
          </p:cNvSpPr>
          <p:nvPr>
            <p:ph type="ftr" sz="quarter" idx="3"/>
          </p:nvPr>
        </p:nvSpPr>
        <p:spPr/>
        <p:txBody>
          <a:bodyPr/>
          <a:lstStyle/>
          <a:p>
            <a:r>
              <a:rPr lang="en-US" dirty="0"/>
              <a:t>Copyright : Words - Rachel Leach, Design - BBC</a:t>
            </a:r>
          </a:p>
        </p:txBody>
      </p:sp>
      <p:sp>
        <p:nvSpPr>
          <p:cNvPr id="4" name="Slide Number Placeholder 3"/>
          <p:cNvSpPr>
            <a:spLocks noGrp="1"/>
          </p:cNvSpPr>
          <p:nvPr>
            <p:ph type="sldNum" sz="quarter" idx="4"/>
          </p:nvPr>
        </p:nvSpPr>
        <p:spPr/>
        <p:txBody>
          <a:bodyPr/>
          <a:lstStyle/>
          <a:p>
            <a:pPr algn="l"/>
            <a:fld id="{FCCA3061-2AE2-5E4F-A955-D3D92C168D6F}" type="slidenum">
              <a:rPr lang="en-US" smtClean="0"/>
              <a:pPr algn="l"/>
              <a:t>21</a:t>
            </a:fld>
            <a:endParaRPr lang="en-US" dirty="0"/>
          </a:p>
        </p:txBody>
      </p:sp>
      <p:sp>
        <p:nvSpPr>
          <p:cNvPr id="5" name="Title 4"/>
          <p:cNvSpPr>
            <a:spLocks noGrp="1"/>
          </p:cNvSpPr>
          <p:nvPr>
            <p:ph type="title"/>
          </p:nvPr>
        </p:nvSpPr>
        <p:spPr/>
        <p:txBody>
          <a:bodyPr>
            <a:normAutofit/>
          </a:bodyPr>
          <a:lstStyle/>
          <a:p>
            <a:pPr algn="ctr"/>
            <a:r>
              <a:rPr lang="en-GB" dirty="0" smtClean="0"/>
              <a:t>Biting</a:t>
            </a:r>
            <a:endParaRPr lang="en-GB" dirty="0"/>
          </a:p>
        </p:txBody>
      </p:sp>
      <p:sp>
        <p:nvSpPr>
          <p:cNvPr id="6" name="Content Placeholder 5"/>
          <p:cNvSpPr>
            <a:spLocks noGrp="1"/>
          </p:cNvSpPr>
          <p:nvPr>
            <p:ph idx="1"/>
          </p:nvPr>
        </p:nvSpPr>
        <p:spPr>
          <a:xfrm>
            <a:off x="1074589" y="2191775"/>
            <a:ext cx="7012582" cy="3737887"/>
          </a:xfrm>
        </p:spPr>
        <p:txBody>
          <a:bodyPr/>
          <a:lstStyle/>
          <a:p>
            <a:r>
              <a:rPr lang="en-US" dirty="0" smtClean="0"/>
              <a:t>  </a:t>
            </a:r>
            <a:endParaRPr lang="en-GB" dirty="0" smtClean="0"/>
          </a:p>
          <a:p>
            <a:pPr marL="457200" indent="-457200">
              <a:buFont typeface="Arial" panose="020B0604020202020204" pitchFamily="34" charset="0"/>
              <a:buChar char="•"/>
            </a:pPr>
            <a:endParaRPr lang="en-GB" dirty="0"/>
          </a:p>
        </p:txBody>
      </p:sp>
      <p:sp>
        <p:nvSpPr>
          <p:cNvPr id="23" name="Content Placeholder 5"/>
          <p:cNvSpPr txBox="1">
            <a:spLocks/>
          </p:cNvSpPr>
          <p:nvPr/>
        </p:nvSpPr>
        <p:spPr>
          <a:xfrm>
            <a:off x="1074589" y="2020376"/>
            <a:ext cx="7012582" cy="3737887"/>
          </a:xfrm>
          <a:prstGeom prst="rect">
            <a:avLst/>
          </a:prstGeom>
        </p:spPr>
        <p:txBody>
          <a:bodyPr vert="horz" lIns="91440" tIns="45720" rIns="91440" bIns="45720" rtlCol="0">
            <a:normAutofit/>
          </a:bodyPr>
          <a:lstStyle>
            <a:lvl1pPr marL="0" indent="0" algn="l" defTabSz="457200" rtl="0" eaLnBrk="1" latinLnBrk="0" hangingPunct="1">
              <a:spcBef>
                <a:spcPct val="20000"/>
              </a:spcBef>
              <a:buFontTx/>
              <a:buNone/>
              <a:defRPr sz="2800" b="1" i="0" kern="1200" baseline="0">
                <a:solidFill>
                  <a:schemeClr val="tx1"/>
                </a:solidFill>
                <a:latin typeface="+mj-lt"/>
                <a:ea typeface="+mn-ea"/>
                <a:cs typeface="Calibre Semibold"/>
              </a:defRPr>
            </a:lvl1pPr>
            <a:lvl2pPr marL="0" indent="0" algn="l" defTabSz="457200" rtl="0" eaLnBrk="1" latinLnBrk="0" hangingPunct="1">
              <a:spcBef>
                <a:spcPct val="20000"/>
              </a:spcBef>
              <a:buFontTx/>
              <a:buNone/>
              <a:defRPr sz="2400" b="0" i="0" kern="1200" baseline="0">
                <a:solidFill>
                  <a:schemeClr val="tx1"/>
                </a:solidFill>
                <a:latin typeface="+mn-lt"/>
                <a:ea typeface="+mn-ea"/>
                <a:cs typeface="Calibre Regular"/>
              </a:defRPr>
            </a:lvl2pPr>
            <a:lvl3pPr marL="342900" indent="-342900" algn="l" defTabSz="457200" rtl="0" eaLnBrk="1" latinLnBrk="0" hangingPunct="1">
              <a:spcBef>
                <a:spcPct val="20000"/>
              </a:spcBef>
              <a:buFont typeface="Wingdings" charset="2"/>
              <a:buChar char="§"/>
              <a:defRPr sz="2400" b="0" i="0" kern="1200" baseline="0">
                <a:solidFill>
                  <a:schemeClr val="tx1"/>
                </a:solidFill>
                <a:latin typeface="+mn-lt"/>
                <a:ea typeface="+mn-ea"/>
                <a:cs typeface="Calibre Regular"/>
              </a:defRPr>
            </a:lvl3pPr>
            <a:lvl4pPr marL="0" indent="0" algn="l" defTabSz="457200" rtl="0" eaLnBrk="1" latinLnBrk="0" hangingPunct="1">
              <a:spcBef>
                <a:spcPct val="20000"/>
              </a:spcBef>
              <a:buFontTx/>
              <a:buNone/>
              <a:defRPr sz="1600" b="1" i="0" kern="1200" baseline="0">
                <a:solidFill>
                  <a:schemeClr val="tx1"/>
                </a:solidFill>
                <a:latin typeface="+mj-lt"/>
                <a:ea typeface="+mn-ea"/>
                <a:cs typeface="Calibre Regular"/>
              </a:defRPr>
            </a:lvl4pPr>
            <a:lvl5pPr marL="0" indent="0" algn="l" defTabSz="457200" rtl="0" eaLnBrk="1" latinLnBrk="0" hangingPunct="1">
              <a:spcBef>
                <a:spcPct val="20000"/>
              </a:spcBef>
              <a:buFontTx/>
              <a:buNone/>
              <a:defRPr sz="1600" b="0" i="0" kern="1200" baseline="0">
                <a:solidFill>
                  <a:schemeClr val="tx1"/>
                </a:solidFill>
                <a:latin typeface="+mn-lt"/>
                <a:ea typeface="+mn-ea"/>
                <a:cs typeface="Calibre Regular"/>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0"/>
            <a:r>
              <a:rPr lang="en-US" b="0" dirty="0" smtClean="0"/>
              <a:t>Elgar uses one </a:t>
            </a:r>
            <a:r>
              <a:rPr lang="en-US" b="0" dirty="0"/>
              <a:t>loud chord played by the full orchestra followed by a short fanfare which is four notes from the </a:t>
            </a:r>
            <a:r>
              <a:rPr lang="en-US" b="0" dirty="0" smtClean="0"/>
              <a:t>theme:</a:t>
            </a:r>
            <a:endParaRPr lang="es-ES_tradnl" b="0" u="sng" dirty="0" smtClean="0"/>
          </a:p>
        </p:txBody>
      </p:sp>
      <p:pic>
        <p:nvPicPr>
          <p:cNvPr id="9" name="Picture 8"/>
          <p:cNvPicPr/>
          <p:nvPr/>
        </p:nvPicPr>
        <p:blipFill>
          <a:blip r:embed="rId3" cstate="print">
            <a:extLst>
              <a:ext uri="{28A0092B-C50C-407E-A947-70E740481C1C}">
                <a14:useLocalDpi xmlns:a14="http://schemas.microsoft.com/office/drawing/2010/main" val="0"/>
              </a:ext>
            </a:extLst>
          </a:blip>
          <a:stretch>
            <a:fillRect/>
          </a:stretch>
        </p:blipFill>
        <p:spPr>
          <a:xfrm>
            <a:off x="1259840" y="3672840"/>
            <a:ext cx="6238240" cy="1475823"/>
          </a:xfrm>
          <a:prstGeom prst="rect">
            <a:avLst/>
          </a:prstGeom>
        </p:spPr>
      </p:pic>
    </p:spTree>
    <p:extLst>
      <p:ext uri="{BB962C8B-B14F-4D97-AF65-F5344CB8AC3E}">
        <p14:creationId xmlns:p14="http://schemas.microsoft.com/office/powerpoint/2010/main" val="298021895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2"/>
          </p:nvPr>
        </p:nvSpPr>
        <p:spPr/>
        <p:txBody>
          <a:bodyPr/>
          <a:lstStyle/>
          <a:p>
            <a:r>
              <a:rPr lang="en-US" dirty="0" smtClean="0"/>
              <a:t>LESSON 3</a:t>
            </a:r>
            <a:endParaRPr lang="en-US" dirty="0"/>
          </a:p>
        </p:txBody>
      </p:sp>
      <p:sp>
        <p:nvSpPr>
          <p:cNvPr id="3" name="Footer Placeholder 2"/>
          <p:cNvSpPr>
            <a:spLocks noGrp="1"/>
          </p:cNvSpPr>
          <p:nvPr>
            <p:ph type="ftr" sz="quarter" idx="3"/>
          </p:nvPr>
        </p:nvSpPr>
        <p:spPr/>
        <p:txBody>
          <a:bodyPr/>
          <a:lstStyle/>
          <a:p>
            <a:r>
              <a:rPr lang="en-US" dirty="0"/>
              <a:t>Copyright : Words - Rachel Leach, Design - BBC</a:t>
            </a:r>
          </a:p>
        </p:txBody>
      </p:sp>
      <p:sp>
        <p:nvSpPr>
          <p:cNvPr id="4" name="Slide Number Placeholder 3"/>
          <p:cNvSpPr>
            <a:spLocks noGrp="1"/>
          </p:cNvSpPr>
          <p:nvPr>
            <p:ph type="sldNum" sz="quarter" idx="4"/>
          </p:nvPr>
        </p:nvSpPr>
        <p:spPr/>
        <p:txBody>
          <a:bodyPr/>
          <a:lstStyle/>
          <a:p>
            <a:pPr algn="l"/>
            <a:fld id="{FCCA3061-2AE2-5E4F-A955-D3D92C168D6F}" type="slidenum">
              <a:rPr lang="en-US" smtClean="0"/>
              <a:pPr algn="l"/>
              <a:t>22</a:t>
            </a:fld>
            <a:endParaRPr lang="en-US" dirty="0"/>
          </a:p>
        </p:txBody>
      </p:sp>
      <p:sp>
        <p:nvSpPr>
          <p:cNvPr id="5" name="Title 4"/>
          <p:cNvSpPr>
            <a:spLocks noGrp="1"/>
          </p:cNvSpPr>
          <p:nvPr>
            <p:ph type="title"/>
          </p:nvPr>
        </p:nvSpPr>
        <p:spPr/>
        <p:txBody>
          <a:bodyPr>
            <a:normAutofit/>
          </a:bodyPr>
          <a:lstStyle/>
          <a:p>
            <a:pPr algn="ctr"/>
            <a:r>
              <a:rPr lang="en-GB" dirty="0" smtClean="0"/>
              <a:t>Breathing</a:t>
            </a:r>
            <a:endParaRPr lang="en-GB" dirty="0"/>
          </a:p>
        </p:txBody>
      </p:sp>
      <p:sp>
        <p:nvSpPr>
          <p:cNvPr id="6" name="Content Placeholder 5"/>
          <p:cNvSpPr>
            <a:spLocks noGrp="1"/>
          </p:cNvSpPr>
          <p:nvPr>
            <p:ph idx="1"/>
          </p:nvPr>
        </p:nvSpPr>
        <p:spPr>
          <a:xfrm>
            <a:off x="1074589" y="2191775"/>
            <a:ext cx="7012582" cy="3737887"/>
          </a:xfrm>
        </p:spPr>
        <p:txBody>
          <a:bodyPr/>
          <a:lstStyle/>
          <a:p>
            <a:r>
              <a:rPr lang="en-US" dirty="0" smtClean="0"/>
              <a:t>  </a:t>
            </a:r>
            <a:endParaRPr lang="en-GB" dirty="0" smtClean="0"/>
          </a:p>
          <a:p>
            <a:pPr marL="457200" indent="-457200">
              <a:buFont typeface="Arial" panose="020B0604020202020204" pitchFamily="34" charset="0"/>
              <a:buChar char="•"/>
            </a:pPr>
            <a:endParaRPr lang="en-GB" dirty="0"/>
          </a:p>
        </p:txBody>
      </p:sp>
      <p:sp>
        <p:nvSpPr>
          <p:cNvPr id="23" name="Content Placeholder 5"/>
          <p:cNvSpPr txBox="1">
            <a:spLocks/>
          </p:cNvSpPr>
          <p:nvPr/>
        </p:nvSpPr>
        <p:spPr>
          <a:xfrm>
            <a:off x="1074589" y="2020376"/>
            <a:ext cx="7012582" cy="3737887"/>
          </a:xfrm>
          <a:prstGeom prst="rect">
            <a:avLst/>
          </a:prstGeom>
        </p:spPr>
        <p:txBody>
          <a:bodyPr vert="horz" lIns="91440" tIns="45720" rIns="91440" bIns="45720" rtlCol="0">
            <a:normAutofit/>
          </a:bodyPr>
          <a:lstStyle>
            <a:lvl1pPr marL="0" indent="0" algn="l" defTabSz="457200" rtl="0" eaLnBrk="1" latinLnBrk="0" hangingPunct="1">
              <a:spcBef>
                <a:spcPct val="20000"/>
              </a:spcBef>
              <a:buFontTx/>
              <a:buNone/>
              <a:defRPr sz="2800" b="1" i="0" kern="1200" baseline="0">
                <a:solidFill>
                  <a:schemeClr val="tx1"/>
                </a:solidFill>
                <a:latin typeface="+mj-lt"/>
                <a:ea typeface="+mn-ea"/>
                <a:cs typeface="Calibre Semibold"/>
              </a:defRPr>
            </a:lvl1pPr>
            <a:lvl2pPr marL="0" indent="0" algn="l" defTabSz="457200" rtl="0" eaLnBrk="1" latinLnBrk="0" hangingPunct="1">
              <a:spcBef>
                <a:spcPct val="20000"/>
              </a:spcBef>
              <a:buFontTx/>
              <a:buNone/>
              <a:defRPr sz="2400" b="0" i="0" kern="1200" baseline="0">
                <a:solidFill>
                  <a:schemeClr val="tx1"/>
                </a:solidFill>
                <a:latin typeface="+mn-lt"/>
                <a:ea typeface="+mn-ea"/>
                <a:cs typeface="Calibre Regular"/>
              </a:defRPr>
            </a:lvl2pPr>
            <a:lvl3pPr marL="342900" indent="-342900" algn="l" defTabSz="457200" rtl="0" eaLnBrk="1" latinLnBrk="0" hangingPunct="1">
              <a:spcBef>
                <a:spcPct val="20000"/>
              </a:spcBef>
              <a:buFont typeface="Wingdings" charset="2"/>
              <a:buChar char="§"/>
              <a:defRPr sz="2400" b="0" i="0" kern="1200" baseline="0">
                <a:solidFill>
                  <a:schemeClr val="tx1"/>
                </a:solidFill>
                <a:latin typeface="+mn-lt"/>
                <a:ea typeface="+mn-ea"/>
                <a:cs typeface="Calibre Regular"/>
              </a:defRPr>
            </a:lvl3pPr>
            <a:lvl4pPr marL="0" indent="0" algn="l" defTabSz="457200" rtl="0" eaLnBrk="1" latinLnBrk="0" hangingPunct="1">
              <a:spcBef>
                <a:spcPct val="20000"/>
              </a:spcBef>
              <a:buFontTx/>
              <a:buNone/>
              <a:defRPr sz="1600" b="1" i="0" kern="1200" baseline="0">
                <a:solidFill>
                  <a:schemeClr val="tx1"/>
                </a:solidFill>
                <a:latin typeface="+mj-lt"/>
                <a:ea typeface="+mn-ea"/>
                <a:cs typeface="Calibre Regular"/>
              </a:defRPr>
            </a:lvl4pPr>
            <a:lvl5pPr marL="0" indent="0" algn="l" defTabSz="457200" rtl="0" eaLnBrk="1" latinLnBrk="0" hangingPunct="1">
              <a:spcBef>
                <a:spcPct val="20000"/>
              </a:spcBef>
              <a:buFontTx/>
              <a:buNone/>
              <a:defRPr sz="1600" b="0" i="0" kern="1200" baseline="0">
                <a:solidFill>
                  <a:schemeClr val="tx1"/>
                </a:solidFill>
                <a:latin typeface="+mn-lt"/>
                <a:ea typeface="+mn-ea"/>
                <a:cs typeface="Calibre Regular"/>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0"/>
            <a:r>
              <a:rPr lang="en-US" b="0" dirty="0"/>
              <a:t>Elgar uses this rhythm for his panting and it is played softly by the cellos and double basses. This is also derived from the theme</a:t>
            </a:r>
            <a:endParaRPr lang="en-GB" b="0" dirty="0"/>
          </a:p>
        </p:txBody>
      </p:sp>
      <p:pic>
        <p:nvPicPr>
          <p:cNvPr id="10" name="officeArt object" descr="panting"/>
          <p:cNvPicPr/>
          <p:nvPr/>
        </p:nvPicPr>
        <p:blipFill rotWithShape="1">
          <a:blip r:embed="rId3">
            <a:extLst/>
          </a:blip>
          <a:srcRect b="27397"/>
          <a:stretch/>
        </p:blipFill>
        <p:spPr bwMode="auto">
          <a:xfrm>
            <a:off x="2417189" y="3889319"/>
            <a:ext cx="4327382" cy="1488440"/>
          </a:xfrm>
          <a:prstGeom prst="rect">
            <a:avLst/>
          </a:prstGeom>
          <a:ln>
            <a:noFill/>
          </a:ln>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37547189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2"/>
          </p:nvPr>
        </p:nvSpPr>
        <p:spPr/>
        <p:txBody>
          <a:bodyPr/>
          <a:lstStyle/>
          <a:p>
            <a:r>
              <a:rPr lang="en-US" dirty="0" smtClean="0"/>
              <a:t>LESSON 3</a:t>
            </a:r>
            <a:endParaRPr lang="en-US" dirty="0"/>
          </a:p>
        </p:txBody>
      </p:sp>
      <p:sp>
        <p:nvSpPr>
          <p:cNvPr id="3" name="Footer Placeholder 2"/>
          <p:cNvSpPr>
            <a:spLocks noGrp="1"/>
          </p:cNvSpPr>
          <p:nvPr>
            <p:ph type="ftr" sz="quarter" idx="3"/>
          </p:nvPr>
        </p:nvSpPr>
        <p:spPr/>
        <p:txBody>
          <a:bodyPr/>
          <a:lstStyle/>
          <a:p>
            <a:r>
              <a:rPr lang="en-US" dirty="0"/>
              <a:t>Copyright : Words - Rachel Leach, Design - BBC</a:t>
            </a:r>
          </a:p>
        </p:txBody>
      </p:sp>
      <p:sp>
        <p:nvSpPr>
          <p:cNvPr id="4" name="Slide Number Placeholder 3"/>
          <p:cNvSpPr>
            <a:spLocks noGrp="1"/>
          </p:cNvSpPr>
          <p:nvPr>
            <p:ph type="sldNum" sz="quarter" idx="4"/>
          </p:nvPr>
        </p:nvSpPr>
        <p:spPr/>
        <p:txBody>
          <a:bodyPr/>
          <a:lstStyle/>
          <a:p>
            <a:pPr algn="l"/>
            <a:fld id="{FCCA3061-2AE2-5E4F-A955-D3D92C168D6F}" type="slidenum">
              <a:rPr lang="en-US" smtClean="0"/>
              <a:pPr algn="l"/>
              <a:t>23</a:t>
            </a:fld>
            <a:endParaRPr lang="en-US" dirty="0"/>
          </a:p>
        </p:txBody>
      </p:sp>
      <p:sp>
        <p:nvSpPr>
          <p:cNvPr id="5" name="Title 4"/>
          <p:cNvSpPr>
            <a:spLocks noGrp="1"/>
          </p:cNvSpPr>
          <p:nvPr>
            <p:ph type="title"/>
          </p:nvPr>
        </p:nvSpPr>
        <p:spPr/>
        <p:txBody>
          <a:bodyPr>
            <a:normAutofit fontScale="90000"/>
          </a:bodyPr>
          <a:lstStyle/>
          <a:p>
            <a:pPr algn="ctr"/>
            <a:r>
              <a:rPr lang="en-GB" dirty="0" smtClean="0"/>
              <a:t>In teams, try and make one of these elements</a:t>
            </a:r>
            <a:endParaRPr lang="en-GB" dirty="0"/>
          </a:p>
        </p:txBody>
      </p:sp>
      <p:sp>
        <p:nvSpPr>
          <p:cNvPr id="6" name="Content Placeholder 5"/>
          <p:cNvSpPr>
            <a:spLocks noGrp="1"/>
          </p:cNvSpPr>
          <p:nvPr>
            <p:ph idx="1"/>
          </p:nvPr>
        </p:nvSpPr>
        <p:spPr>
          <a:xfrm>
            <a:off x="1074589" y="2191775"/>
            <a:ext cx="7012582" cy="3737887"/>
          </a:xfrm>
        </p:spPr>
        <p:txBody>
          <a:bodyPr/>
          <a:lstStyle/>
          <a:p>
            <a:r>
              <a:rPr lang="en-US" dirty="0" smtClean="0"/>
              <a:t>  </a:t>
            </a:r>
            <a:endParaRPr lang="en-GB" dirty="0" smtClean="0"/>
          </a:p>
          <a:p>
            <a:pPr marL="457200" indent="-457200">
              <a:buFont typeface="Arial" panose="020B0604020202020204" pitchFamily="34" charset="0"/>
              <a:buChar char="•"/>
            </a:pPr>
            <a:endParaRPr lang="en-GB" dirty="0"/>
          </a:p>
        </p:txBody>
      </p:sp>
      <p:sp>
        <p:nvSpPr>
          <p:cNvPr id="23" name="Content Placeholder 5"/>
          <p:cNvSpPr txBox="1">
            <a:spLocks/>
          </p:cNvSpPr>
          <p:nvPr/>
        </p:nvSpPr>
        <p:spPr>
          <a:xfrm>
            <a:off x="1074589" y="2325176"/>
            <a:ext cx="7012582" cy="3737887"/>
          </a:xfrm>
          <a:prstGeom prst="rect">
            <a:avLst/>
          </a:prstGeom>
        </p:spPr>
        <p:txBody>
          <a:bodyPr vert="horz" lIns="91440" tIns="45720" rIns="91440" bIns="45720" rtlCol="0">
            <a:normAutofit/>
          </a:bodyPr>
          <a:lstStyle>
            <a:lvl1pPr marL="0" indent="0" algn="l" defTabSz="457200" rtl="0" eaLnBrk="1" latinLnBrk="0" hangingPunct="1">
              <a:spcBef>
                <a:spcPct val="20000"/>
              </a:spcBef>
              <a:buFontTx/>
              <a:buNone/>
              <a:defRPr sz="2800" b="1" i="0" kern="1200" baseline="0">
                <a:solidFill>
                  <a:schemeClr val="tx1"/>
                </a:solidFill>
                <a:latin typeface="+mj-lt"/>
                <a:ea typeface="+mn-ea"/>
                <a:cs typeface="Calibre Semibold"/>
              </a:defRPr>
            </a:lvl1pPr>
            <a:lvl2pPr marL="0" indent="0" algn="l" defTabSz="457200" rtl="0" eaLnBrk="1" latinLnBrk="0" hangingPunct="1">
              <a:spcBef>
                <a:spcPct val="20000"/>
              </a:spcBef>
              <a:buFontTx/>
              <a:buNone/>
              <a:defRPr sz="2400" b="0" i="0" kern="1200" baseline="0">
                <a:solidFill>
                  <a:schemeClr val="tx1"/>
                </a:solidFill>
                <a:latin typeface="+mn-lt"/>
                <a:ea typeface="+mn-ea"/>
                <a:cs typeface="Calibre Regular"/>
              </a:defRPr>
            </a:lvl2pPr>
            <a:lvl3pPr marL="342900" indent="-342900" algn="l" defTabSz="457200" rtl="0" eaLnBrk="1" latinLnBrk="0" hangingPunct="1">
              <a:spcBef>
                <a:spcPct val="20000"/>
              </a:spcBef>
              <a:buFont typeface="Wingdings" charset="2"/>
              <a:buChar char="§"/>
              <a:defRPr sz="2400" b="0" i="0" kern="1200" baseline="0">
                <a:solidFill>
                  <a:schemeClr val="tx1"/>
                </a:solidFill>
                <a:latin typeface="+mn-lt"/>
                <a:ea typeface="+mn-ea"/>
                <a:cs typeface="Calibre Regular"/>
              </a:defRPr>
            </a:lvl3pPr>
            <a:lvl4pPr marL="0" indent="0" algn="l" defTabSz="457200" rtl="0" eaLnBrk="1" latinLnBrk="0" hangingPunct="1">
              <a:spcBef>
                <a:spcPct val="20000"/>
              </a:spcBef>
              <a:buFontTx/>
              <a:buNone/>
              <a:defRPr sz="1600" b="1" i="0" kern="1200" baseline="0">
                <a:solidFill>
                  <a:schemeClr val="tx1"/>
                </a:solidFill>
                <a:latin typeface="+mj-lt"/>
                <a:ea typeface="+mn-ea"/>
                <a:cs typeface="Calibre Regular"/>
              </a:defRPr>
            </a:lvl4pPr>
            <a:lvl5pPr marL="0" indent="0" algn="l" defTabSz="457200" rtl="0" eaLnBrk="1" latinLnBrk="0" hangingPunct="1">
              <a:spcBef>
                <a:spcPct val="20000"/>
              </a:spcBef>
              <a:buFontTx/>
              <a:buNone/>
              <a:defRPr sz="1600" b="0" i="0" kern="1200" baseline="0">
                <a:solidFill>
                  <a:schemeClr val="tx1"/>
                </a:solidFill>
                <a:latin typeface="+mn-lt"/>
                <a:ea typeface="+mn-ea"/>
                <a:cs typeface="Calibre Regular"/>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0"/>
            <a:r>
              <a:rPr lang="en-US" b="0" dirty="0" smtClean="0"/>
              <a:t>You don’t have to copy Elgar’s try and make your own ‘dog piece’</a:t>
            </a:r>
          </a:p>
          <a:p>
            <a:endParaRPr lang="es-ES_tradnl" b="0" u="sng" dirty="0"/>
          </a:p>
          <a:p>
            <a:pPr marL="457200" indent="-457200">
              <a:buFont typeface="Arial" panose="020B0604020202020204" pitchFamily="34" charset="0"/>
              <a:buChar char="•"/>
            </a:pPr>
            <a:r>
              <a:rPr lang="en-GB" b="0" dirty="0"/>
              <a:t>Running</a:t>
            </a:r>
          </a:p>
          <a:p>
            <a:pPr marL="457200" indent="-457200">
              <a:buFont typeface="Arial" panose="020B0604020202020204" pitchFamily="34" charset="0"/>
              <a:buChar char="•"/>
            </a:pPr>
            <a:r>
              <a:rPr lang="en-GB" b="0" dirty="0"/>
              <a:t>Biting </a:t>
            </a:r>
          </a:p>
          <a:p>
            <a:pPr marL="457200" indent="-457200">
              <a:buFont typeface="Arial" panose="020B0604020202020204" pitchFamily="34" charset="0"/>
              <a:buChar char="•"/>
            </a:pPr>
            <a:r>
              <a:rPr lang="en-GB" b="0" dirty="0"/>
              <a:t>Breathing</a:t>
            </a:r>
            <a:endParaRPr lang="en-US" dirty="0"/>
          </a:p>
          <a:p>
            <a:pPr lvl="0"/>
            <a:endParaRPr lang="en-GB" b="0" dirty="0"/>
          </a:p>
        </p:txBody>
      </p:sp>
      <p:pic>
        <p:nvPicPr>
          <p:cNvPr id="8" name="Picture 2" descr="\\bbcrd2024\Education\Learning With The Bbc\Campaigns\Ten Pieces Phase 3\Year 4\Website\Photos and images\Film Screengrabs\tp3_elgar_intro-film_animation_sg.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21239" y="3498289"/>
            <a:ext cx="3498561" cy="19679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1476950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a:xfrm>
            <a:off x="944563" y="2859338"/>
            <a:ext cx="7023100" cy="1370012"/>
          </a:xfrm>
        </p:spPr>
        <p:txBody>
          <a:bodyPr/>
          <a:lstStyle/>
          <a:p>
            <a:pPr algn="ctr"/>
            <a:r>
              <a:rPr lang="en-US" sz="4000" dirty="0" smtClean="0"/>
              <a:t>Elgar</a:t>
            </a:r>
            <a:r>
              <a:rPr lang="en-GB" sz="4000" dirty="0" smtClean="0"/>
              <a:t> </a:t>
            </a:r>
            <a:r>
              <a:rPr lang="en-GB" sz="4000" dirty="0"/>
              <a:t>– Lesson 4</a:t>
            </a:r>
            <a:endParaRPr lang="en-GB" sz="4000" dirty="0" smtClean="0"/>
          </a:p>
          <a:p>
            <a:pPr algn="ctr"/>
            <a:r>
              <a:rPr lang="en-GB" dirty="0"/>
              <a:t>Composing your own </a:t>
            </a:r>
            <a:r>
              <a:rPr lang="en-GB" dirty="0" smtClean="0"/>
              <a:t>‘Enigma’ Variations </a:t>
            </a:r>
            <a:r>
              <a:rPr lang="en-GB" dirty="0"/>
              <a:t>1</a:t>
            </a:r>
          </a:p>
        </p:txBody>
      </p:sp>
      <p:sp>
        <p:nvSpPr>
          <p:cNvPr id="4" name="Text Placeholder 3"/>
          <p:cNvSpPr>
            <a:spLocks noGrp="1"/>
          </p:cNvSpPr>
          <p:nvPr>
            <p:ph type="body" sz="quarter" idx="15"/>
          </p:nvPr>
        </p:nvSpPr>
        <p:spPr/>
        <p:txBody>
          <a:bodyPr/>
          <a:lstStyle/>
          <a:p>
            <a:pPr algn="ctr"/>
            <a:r>
              <a:rPr lang="en-GB" sz="1000" dirty="0" smtClean="0"/>
              <a:t>Copyright Rachel Leach &amp; BBC</a:t>
            </a:r>
            <a:endParaRPr lang="en-GB" sz="1000" dirty="0"/>
          </a:p>
        </p:txBody>
      </p:sp>
    </p:spTree>
    <p:extLst>
      <p:ext uri="{BB962C8B-B14F-4D97-AF65-F5344CB8AC3E}">
        <p14:creationId xmlns:p14="http://schemas.microsoft.com/office/powerpoint/2010/main" val="18994147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2"/>
          </p:nvPr>
        </p:nvSpPr>
        <p:spPr/>
        <p:txBody>
          <a:bodyPr/>
          <a:lstStyle/>
          <a:p>
            <a:r>
              <a:rPr lang="en-US" dirty="0" smtClean="0"/>
              <a:t>LESSON 4</a:t>
            </a:r>
            <a:endParaRPr lang="en-US" dirty="0"/>
          </a:p>
        </p:txBody>
      </p:sp>
      <p:sp>
        <p:nvSpPr>
          <p:cNvPr id="3" name="Footer Placeholder 2"/>
          <p:cNvSpPr>
            <a:spLocks noGrp="1"/>
          </p:cNvSpPr>
          <p:nvPr>
            <p:ph type="ftr" sz="quarter" idx="3"/>
          </p:nvPr>
        </p:nvSpPr>
        <p:spPr/>
        <p:txBody>
          <a:bodyPr/>
          <a:lstStyle/>
          <a:p>
            <a:r>
              <a:rPr lang="en-US" dirty="0"/>
              <a:t>Copyright : Words - Rachel Leach, Design - BBC</a:t>
            </a:r>
          </a:p>
        </p:txBody>
      </p:sp>
      <p:sp>
        <p:nvSpPr>
          <p:cNvPr id="4" name="Slide Number Placeholder 3"/>
          <p:cNvSpPr>
            <a:spLocks noGrp="1"/>
          </p:cNvSpPr>
          <p:nvPr>
            <p:ph type="sldNum" sz="quarter" idx="4"/>
          </p:nvPr>
        </p:nvSpPr>
        <p:spPr/>
        <p:txBody>
          <a:bodyPr/>
          <a:lstStyle/>
          <a:p>
            <a:pPr algn="l"/>
            <a:fld id="{FCCA3061-2AE2-5E4F-A955-D3D92C168D6F}" type="slidenum">
              <a:rPr lang="en-US" smtClean="0"/>
              <a:pPr algn="l"/>
              <a:t>25</a:t>
            </a:fld>
            <a:endParaRPr lang="en-US" dirty="0"/>
          </a:p>
        </p:txBody>
      </p:sp>
      <p:sp>
        <p:nvSpPr>
          <p:cNvPr id="5" name="Title 4"/>
          <p:cNvSpPr>
            <a:spLocks noGrp="1"/>
          </p:cNvSpPr>
          <p:nvPr>
            <p:ph type="title"/>
          </p:nvPr>
        </p:nvSpPr>
        <p:spPr/>
        <p:txBody>
          <a:bodyPr>
            <a:normAutofit fontScale="90000"/>
          </a:bodyPr>
          <a:lstStyle/>
          <a:p>
            <a:pPr algn="ctr"/>
            <a:r>
              <a:rPr lang="en-GB" dirty="0" smtClean="0"/>
              <a:t>Today we will describe someone or something in music! </a:t>
            </a:r>
            <a:endParaRPr lang="en-GB" dirty="0"/>
          </a:p>
        </p:txBody>
      </p:sp>
      <p:sp>
        <p:nvSpPr>
          <p:cNvPr id="6" name="Content Placeholder 5"/>
          <p:cNvSpPr>
            <a:spLocks noGrp="1"/>
          </p:cNvSpPr>
          <p:nvPr>
            <p:ph idx="1"/>
          </p:nvPr>
        </p:nvSpPr>
        <p:spPr>
          <a:xfrm>
            <a:off x="1074590" y="2368632"/>
            <a:ext cx="7012582" cy="3737887"/>
          </a:xfrm>
        </p:spPr>
        <p:txBody>
          <a:bodyPr/>
          <a:lstStyle/>
          <a:p>
            <a:pPr algn="ctr"/>
            <a:r>
              <a:rPr lang="en-GB" b="0" dirty="0" smtClean="0"/>
              <a:t>First we need to pick your subject</a:t>
            </a:r>
          </a:p>
          <a:p>
            <a:r>
              <a:rPr lang="en-GB" b="0" dirty="0" smtClean="0"/>
              <a:t>List any celebrities/animals/things you’d like to use: </a:t>
            </a:r>
            <a:endParaRPr lang="en-GB" b="0" dirty="0"/>
          </a:p>
        </p:txBody>
      </p:sp>
    </p:spTree>
    <p:extLst>
      <p:ext uri="{BB962C8B-B14F-4D97-AF65-F5344CB8AC3E}">
        <p14:creationId xmlns:p14="http://schemas.microsoft.com/office/powerpoint/2010/main" val="234592977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2"/>
          </p:nvPr>
        </p:nvSpPr>
        <p:spPr/>
        <p:txBody>
          <a:bodyPr/>
          <a:lstStyle/>
          <a:p>
            <a:r>
              <a:rPr lang="en-US" dirty="0" smtClean="0"/>
              <a:t>LESSON 4</a:t>
            </a:r>
            <a:endParaRPr lang="en-US" dirty="0"/>
          </a:p>
        </p:txBody>
      </p:sp>
      <p:sp>
        <p:nvSpPr>
          <p:cNvPr id="3" name="Footer Placeholder 2"/>
          <p:cNvSpPr>
            <a:spLocks noGrp="1"/>
          </p:cNvSpPr>
          <p:nvPr>
            <p:ph type="ftr" sz="quarter" idx="3"/>
          </p:nvPr>
        </p:nvSpPr>
        <p:spPr/>
        <p:txBody>
          <a:bodyPr/>
          <a:lstStyle/>
          <a:p>
            <a:r>
              <a:rPr lang="en-US" dirty="0"/>
              <a:t>Copyright : Words - Rachel Leach, Design - BBC</a:t>
            </a:r>
          </a:p>
        </p:txBody>
      </p:sp>
      <p:sp>
        <p:nvSpPr>
          <p:cNvPr id="4" name="Slide Number Placeholder 3"/>
          <p:cNvSpPr>
            <a:spLocks noGrp="1"/>
          </p:cNvSpPr>
          <p:nvPr>
            <p:ph type="sldNum" sz="quarter" idx="4"/>
          </p:nvPr>
        </p:nvSpPr>
        <p:spPr/>
        <p:txBody>
          <a:bodyPr/>
          <a:lstStyle/>
          <a:p>
            <a:pPr algn="l"/>
            <a:fld id="{FCCA3061-2AE2-5E4F-A955-D3D92C168D6F}" type="slidenum">
              <a:rPr lang="en-US" smtClean="0"/>
              <a:pPr algn="l"/>
              <a:t>26</a:t>
            </a:fld>
            <a:endParaRPr lang="en-US" dirty="0"/>
          </a:p>
        </p:txBody>
      </p:sp>
      <p:sp>
        <p:nvSpPr>
          <p:cNvPr id="5" name="Title 4"/>
          <p:cNvSpPr>
            <a:spLocks noGrp="1"/>
          </p:cNvSpPr>
          <p:nvPr>
            <p:ph type="title"/>
          </p:nvPr>
        </p:nvSpPr>
        <p:spPr/>
        <p:txBody>
          <a:bodyPr>
            <a:normAutofit/>
          </a:bodyPr>
          <a:lstStyle/>
          <a:p>
            <a:pPr algn="ctr"/>
            <a:r>
              <a:rPr lang="en-GB" dirty="0" smtClean="0"/>
              <a:t>Pick a person/thing from your list</a:t>
            </a:r>
            <a:endParaRPr lang="en-GB" dirty="0"/>
          </a:p>
        </p:txBody>
      </p:sp>
      <p:sp>
        <p:nvSpPr>
          <p:cNvPr id="6" name="Content Placeholder 5"/>
          <p:cNvSpPr>
            <a:spLocks noGrp="1"/>
          </p:cNvSpPr>
          <p:nvPr>
            <p:ph idx="1"/>
          </p:nvPr>
        </p:nvSpPr>
        <p:spPr>
          <a:xfrm>
            <a:off x="1074590" y="2176896"/>
            <a:ext cx="7012582" cy="3737887"/>
          </a:xfrm>
        </p:spPr>
        <p:txBody>
          <a:bodyPr>
            <a:normAutofit lnSpcReduction="10000"/>
          </a:bodyPr>
          <a:lstStyle/>
          <a:p>
            <a:pPr algn="ctr"/>
            <a:r>
              <a:rPr lang="en-GB" b="0" dirty="0" smtClean="0"/>
              <a:t>Think of three actions/characteristics for them and list them here: </a:t>
            </a:r>
          </a:p>
          <a:p>
            <a:r>
              <a:rPr lang="en-GB" b="0" dirty="0" smtClean="0"/>
              <a:t>					1)</a:t>
            </a:r>
          </a:p>
          <a:p>
            <a:r>
              <a:rPr lang="en-GB" b="0" dirty="0" smtClean="0"/>
              <a:t>					2)</a:t>
            </a:r>
          </a:p>
          <a:p>
            <a:r>
              <a:rPr lang="en-GB" b="0" dirty="0" smtClean="0"/>
              <a:t>					3)</a:t>
            </a:r>
          </a:p>
          <a:p>
            <a:endParaRPr lang="en-GB" b="0" dirty="0"/>
          </a:p>
          <a:p>
            <a:pPr algn="ctr"/>
            <a:r>
              <a:rPr lang="en-GB" b="0" dirty="0" smtClean="0"/>
              <a:t>Can you create a sound (</a:t>
            </a:r>
            <a:r>
              <a:rPr lang="en-GB" dirty="0" smtClean="0"/>
              <a:t>musical motif</a:t>
            </a:r>
            <a:r>
              <a:rPr lang="en-GB" b="0" dirty="0" smtClean="0"/>
              <a:t>) for each thing? </a:t>
            </a:r>
          </a:p>
          <a:p>
            <a:pPr algn="ctr"/>
            <a:endParaRPr lang="en-GB" b="0" dirty="0"/>
          </a:p>
        </p:txBody>
      </p:sp>
    </p:spTree>
    <p:extLst>
      <p:ext uri="{BB962C8B-B14F-4D97-AF65-F5344CB8AC3E}">
        <p14:creationId xmlns:p14="http://schemas.microsoft.com/office/powerpoint/2010/main" val="134455877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2"/>
          </p:nvPr>
        </p:nvSpPr>
        <p:spPr/>
        <p:txBody>
          <a:bodyPr/>
          <a:lstStyle/>
          <a:p>
            <a:r>
              <a:rPr lang="en-US" dirty="0" smtClean="0"/>
              <a:t>LESSON 4</a:t>
            </a:r>
            <a:endParaRPr lang="en-US" dirty="0"/>
          </a:p>
        </p:txBody>
      </p:sp>
      <p:sp>
        <p:nvSpPr>
          <p:cNvPr id="3" name="Footer Placeholder 2"/>
          <p:cNvSpPr>
            <a:spLocks noGrp="1"/>
          </p:cNvSpPr>
          <p:nvPr>
            <p:ph type="ftr" sz="quarter" idx="3"/>
          </p:nvPr>
        </p:nvSpPr>
        <p:spPr/>
        <p:txBody>
          <a:bodyPr/>
          <a:lstStyle/>
          <a:p>
            <a:r>
              <a:rPr lang="en-US" dirty="0"/>
              <a:t>Copyright : Words - Rachel Leach, Design - BBC</a:t>
            </a:r>
          </a:p>
        </p:txBody>
      </p:sp>
      <p:sp>
        <p:nvSpPr>
          <p:cNvPr id="4" name="Slide Number Placeholder 3"/>
          <p:cNvSpPr>
            <a:spLocks noGrp="1"/>
          </p:cNvSpPr>
          <p:nvPr>
            <p:ph type="sldNum" sz="quarter" idx="4"/>
          </p:nvPr>
        </p:nvSpPr>
        <p:spPr/>
        <p:txBody>
          <a:bodyPr/>
          <a:lstStyle/>
          <a:p>
            <a:pPr algn="l"/>
            <a:fld id="{FCCA3061-2AE2-5E4F-A955-D3D92C168D6F}" type="slidenum">
              <a:rPr lang="en-US" smtClean="0"/>
              <a:pPr algn="l"/>
              <a:t>27</a:t>
            </a:fld>
            <a:endParaRPr lang="en-US" dirty="0"/>
          </a:p>
        </p:txBody>
      </p:sp>
      <p:sp>
        <p:nvSpPr>
          <p:cNvPr id="5" name="Title 4"/>
          <p:cNvSpPr>
            <a:spLocks noGrp="1"/>
          </p:cNvSpPr>
          <p:nvPr>
            <p:ph type="title"/>
          </p:nvPr>
        </p:nvSpPr>
        <p:spPr/>
        <p:txBody>
          <a:bodyPr>
            <a:normAutofit/>
          </a:bodyPr>
          <a:lstStyle/>
          <a:p>
            <a:pPr algn="ctr"/>
            <a:r>
              <a:rPr lang="en-GB" dirty="0" smtClean="0"/>
              <a:t>Now make your own piece in groups</a:t>
            </a:r>
            <a:endParaRPr lang="en-GB" dirty="0"/>
          </a:p>
        </p:txBody>
      </p:sp>
      <p:sp>
        <p:nvSpPr>
          <p:cNvPr id="6" name="Content Placeholder 5"/>
          <p:cNvSpPr>
            <a:spLocks noGrp="1"/>
          </p:cNvSpPr>
          <p:nvPr>
            <p:ph idx="1"/>
          </p:nvPr>
        </p:nvSpPr>
        <p:spPr>
          <a:xfrm>
            <a:off x="1074590" y="2176896"/>
            <a:ext cx="7012582" cy="3737887"/>
          </a:xfrm>
        </p:spPr>
        <p:txBody>
          <a:bodyPr>
            <a:normAutofit/>
          </a:bodyPr>
          <a:lstStyle/>
          <a:p>
            <a:pPr marL="514350" indent="-514350">
              <a:buAutoNum type="arabicParenR"/>
            </a:pPr>
            <a:r>
              <a:rPr lang="en-GB" b="0" dirty="0" smtClean="0"/>
              <a:t>Choose a ‘subject’</a:t>
            </a:r>
          </a:p>
          <a:p>
            <a:pPr marL="514350" indent="-514350">
              <a:buAutoNum type="arabicParenR"/>
            </a:pPr>
            <a:r>
              <a:rPr lang="en-GB" b="0" dirty="0" smtClean="0"/>
              <a:t>Three descriptive words</a:t>
            </a:r>
          </a:p>
          <a:p>
            <a:pPr marL="514350" indent="-514350">
              <a:buAutoNum type="arabicParenR"/>
            </a:pPr>
            <a:r>
              <a:rPr lang="en-GB" b="0" dirty="0" smtClean="0"/>
              <a:t>Make three motifs</a:t>
            </a:r>
          </a:p>
          <a:p>
            <a:pPr marL="514350" indent="-514350">
              <a:buAutoNum type="arabicParenR"/>
            </a:pPr>
            <a:r>
              <a:rPr lang="en-GB" b="0" dirty="0" smtClean="0"/>
              <a:t>Put them together to make one piece</a:t>
            </a:r>
          </a:p>
          <a:p>
            <a:endParaRPr lang="en-GB" b="0" dirty="0"/>
          </a:p>
          <a:p>
            <a:pPr algn="ctr"/>
            <a:r>
              <a:rPr lang="en-GB" b="0" dirty="0" smtClean="0"/>
              <a:t>Perform it to the rest of the class</a:t>
            </a:r>
          </a:p>
          <a:p>
            <a:pPr algn="ctr"/>
            <a:endParaRPr lang="en-GB" b="0" dirty="0"/>
          </a:p>
        </p:txBody>
      </p:sp>
    </p:spTree>
    <p:extLst>
      <p:ext uri="{BB962C8B-B14F-4D97-AF65-F5344CB8AC3E}">
        <p14:creationId xmlns:p14="http://schemas.microsoft.com/office/powerpoint/2010/main" val="95804508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a:xfrm>
            <a:off x="944563" y="2859338"/>
            <a:ext cx="7023100" cy="1370012"/>
          </a:xfrm>
        </p:spPr>
        <p:txBody>
          <a:bodyPr/>
          <a:lstStyle/>
          <a:p>
            <a:pPr algn="ctr"/>
            <a:r>
              <a:rPr lang="en-US" sz="4000" dirty="0" smtClean="0"/>
              <a:t>Elgar</a:t>
            </a:r>
            <a:r>
              <a:rPr lang="en-GB" sz="4000" dirty="0" smtClean="0"/>
              <a:t> </a:t>
            </a:r>
            <a:r>
              <a:rPr lang="en-GB" sz="4000" dirty="0"/>
              <a:t>– Lesson </a:t>
            </a:r>
            <a:r>
              <a:rPr lang="en-GB" sz="4000" dirty="0" smtClean="0"/>
              <a:t>5</a:t>
            </a:r>
          </a:p>
          <a:p>
            <a:pPr algn="ctr"/>
            <a:r>
              <a:rPr lang="en-GB" dirty="0"/>
              <a:t>Composing your own </a:t>
            </a:r>
            <a:endParaRPr lang="en-GB" dirty="0" smtClean="0"/>
          </a:p>
          <a:p>
            <a:pPr algn="ctr"/>
            <a:r>
              <a:rPr lang="en-GB" dirty="0" smtClean="0"/>
              <a:t>‘</a:t>
            </a:r>
            <a:r>
              <a:rPr lang="en-GB" dirty="0"/>
              <a:t>Enigma’ Variation 2</a:t>
            </a:r>
          </a:p>
        </p:txBody>
      </p:sp>
      <p:sp>
        <p:nvSpPr>
          <p:cNvPr id="4" name="Text Placeholder 3"/>
          <p:cNvSpPr>
            <a:spLocks noGrp="1"/>
          </p:cNvSpPr>
          <p:nvPr>
            <p:ph type="body" sz="quarter" idx="15"/>
          </p:nvPr>
        </p:nvSpPr>
        <p:spPr/>
        <p:txBody>
          <a:bodyPr/>
          <a:lstStyle/>
          <a:p>
            <a:pPr algn="ctr"/>
            <a:r>
              <a:rPr lang="en-GB" sz="1000" dirty="0" smtClean="0"/>
              <a:t>Copyright Rachel Leach &amp; BBC</a:t>
            </a:r>
            <a:endParaRPr lang="en-GB" sz="1000" dirty="0"/>
          </a:p>
        </p:txBody>
      </p:sp>
    </p:spTree>
    <p:extLst>
      <p:ext uri="{BB962C8B-B14F-4D97-AF65-F5344CB8AC3E}">
        <p14:creationId xmlns:p14="http://schemas.microsoft.com/office/powerpoint/2010/main" val="355854268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dirty="0" smtClean="0"/>
              <a:t>LESSON 5</a:t>
            </a:r>
            <a:endParaRPr lang="en-US" dirty="0"/>
          </a:p>
        </p:txBody>
      </p:sp>
      <p:sp>
        <p:nvSpPr>
          <p:cNvPr id="3" name="Footer Placeholder 2"/>
          <p:cNvSpPr>
            <a:spLocks noGrp="1"/>
          </p:cNvSpPr>
          <p:nvPr>
            <p:ph type="ftr" sz="quarter" idx="11"/>
          </p:nvPr>
        </p:nvSpPr>
        <p:spPr/>
        <p:txBody>
          <a:bodyPr/>
          <a:lstStyle/>
          <a:p>
            <a:r>
              <a:rPr lang="en-US" dirty="0"/>
              <a:t>Copyright : Words - Rachel Leach, Design - BBC</a:t>
            </a:r>
          </a:p>
        </p:txBody>
      </p:sp>
      <p:sp>
        <p:nvSpPr>
          <p:cNvPr id="4" name="Slide Number Placeholder 3"/>
          <p:cNvSpPr>
            <a:spLocks noGrp="1"/>
          </p:cNvSpPr>
          <p:nvPr>
            <p:ph type="sldNum" sz="quarter" idx="12"/>
          </p:nvPr>
        </p:nvSpPr>
        <p:spPr/>
        <p:txBody>
          <a:bodyPr/>
          <a:lstStyle/>
          <a:p>
            <a:pPr algn="l"/>
            <a:fld id="{FCCA3061-2AE2-5E4F-A955-D3D92C168D6F}" type="slidenum">
              <a:rPr lang="en-US" smtClean="0"/>
              <a:pPr algn="l"/>
              <a:t>29</a:t>
            </a:fld>
            <a:endParaRPr lang="en-US" dirty="0"/>
          </a:p>
        </p:txBody>
      </p:sp>
      <p:sp>
        <p:nvSpPr>
          <p:cNvPr id="5" name="Title 4"/>
          <p:cNvSpPr>
            <a:spLocks noGrp="1"/>
          </p:cNvSpPr>
          <p:nvPr>
            <p:ph type="title"/>
          </p:nvPr>
        </p:nvSpPr>
        <p:spPr/>
        <p:txBody>
          <a:bodyPr/>
          <a:lstStyle/>
          <a:p>
            <a:pPr algn="ctr"/>
            <a:r>
              <a:rPr lang="en-GB" dirty="0" smtClean="0"/>
              <a:t>Your theme and variation</a:t>
            </a:r>
            <a:endParaRPr lang="en-GB" dirty="0"/>
          </a:p>
        </p:txBody>
      </p:sp>
      <p:sp>
        <p:nvSpPr>
          <p:cNvPr id="6" name="Content Placeholder 5"/>
          <p:cNvSpPr>
            <a:spLocks noGrp="1"/>
          </p:cNvSpPr>
          <p:nvPr>
            <p:ph idx="1"/>
          </p:nvPr>
        </p:nvSpPr>
        <p:spPr>
          <a:xfrm>
            <a:off x="1044603" y="2056572"/>
            <a:ext cx="7012581" cy="4069592"/>
          </a:xfrm>
        </p:spPr>
        <p:txBody>
          <a:bodyPr>
            <a:normAutofit/>
          </a:bodyPr>
          <a:lstStyle/>
          <a:p>
            <a:pPr marL="457200" indent="-457200">
              <a:buFont typeface="Arial" panose="020B0604020202020204" pitchFamily="34" charset="0"/>
              <a:buChar char="•"/>
            </a:pPr>
            <a:r>
              <a:rPr lang="en-GB" b="0" dirty="0" smtClean="0"/>
              <a:t>Recap your </a:t>
            </a:r>
            <a:r>
              <a:rPr lang="en-GB" dirty="0" smtClean="0"/>
              <a:t>theme </a:t>
            </a:r>
            <a:r>
              <a:rPr lang="en-GB" b="0" dirty="0" smtClean="0"/>
              <a:t>from Lesson 2</a:t>
            </a:r>
          </a:p>
          <a:p>
            <a:endParaRPr lang="en-GB" b="0" dirty="0" smtClean="0"/>
          </a:p>
          <a:p>
            <a:pPr marL="457200" indent="-457200">
              <a:buFont typeface="Arial" panose="020B0604020202020204" pitchFamily="34" charset="0"/>
              <a:buChar char="•"/>
            </a:pPr>
            <a:r>
              <a:rPr lang="en-GB" b="0" dirty="0" smtClean="0"/>
              <a:t>In your groups, play your piece based on someone’s character from last lesson – this will be part of your </a:t>
            </a:r>
            <a:r>
              <a:rPr lang="en-GB" dirty="0" smtClean="0"/>
              <a:t>variation</a:t>
            </a:r>
          </a:p>
        </p:txBody>
      </p:sp>
      <p:pic>
        <p:nvPicPr>
          <p:cNvPr id="5122" name="Picture 2" descr="\\bbcrd2024\Education\Learning With The Bbc\Campaigns\Ten Pieces Phase 3\Year 4\Website\Photos and images\Film Screengrabs\tp3_elgar_intro-film_animation2_sg.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36234" y="4556350"/>
            <a:ext cx="3206145" cy="180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248254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Curriculum checklist</a:t>
            </a:r>
          </a:p>
        </p:txBody>
      </p:sp>
      <p:sp>
        <p:nvSpPr>
          <p:cNvPr id="3" name="Text Placeholder 2"/>
          <p:cNvSpPr>
            <a:spLocks noGrp="1"/>
          </p:cNvSpPr>
          <p:nvPr>
            <p:ph type="body" idx="1"/>
          </p:nvPr>
        </p:nvSpPr>
        <p:spPr/>
        <p:txBody>
          <a:bodyPr>
            <a:normAutofit/>
          </a:bodyPr>
          <a:lstStyle/>
          <a:p>
            <a:pPr lvl="0"/>
            <a:r>
              <a:rPr lang="en-GB" sz="2000" b="0" dirty="0" smtClean="0"/>
              <a:t>Learners will: </a:t>
            </a:r>
          </a:p>
          <a:p>
            <a:pPr marL="342900" lvl="0" indent="-342900">
              <a:buFont typeface="Wingdings" charset="2"/>
              <a:buChar char="§"/>
            </a:pPr>
            <a:r>
              <a:rPr lang="en-GB" sz="2000" b="0" dirty="0" smtClean="0"/>
              <a:t>play </a:t>
            </a:r>
            <a:r>
              <a:rPr lang="en-GB" sz="2000" b="0" dirty="0"/>
              <a:t>and perform in ensemble contexts, using voices and playing musical instruments</a:t>
            </a:r>
          </a:p>
          <a:p>
            <a:pPr marL="342900" lvl="0" indent="-342900">
              <a:buFont typeface="Wingdings" charset="2"/>
              <a:buChar char="§"/>
            </a:pPr>
            <a:r>
              <a:rPr lang="en-GB" sz="2000" b="0" dirty="0" smtClean="0"/>
              <a:t>improvise </a:t>
            </a:r>
            <a:r>
              <a:rPr lang="en-GB" sz="2000" b="0" dirty="0"/>
              <a:t>and compose music for a range of purposes using the interrelated dimensions of music</a:t>
            </a:r>
          </a:p>
          <a:p>
            <a:pPr marL="342900" indent="-342900">
              <a:buFont typeface="Wingdings" charset="2"/>
              <a:buChar char="§"/>
            </a:pPr>
            <a:endParaRPr lang="en-US" sz="2000" b="0" dirty="0"/>
          </a:p>
          <a:p>
            <a:endParaRPr lang="en-US" sz="2000" dirty="0"/>
          </a:p>
        </p:txBody>
      </p:sp>
      <p:sp>
        <p:nvSpPr>
          <p:cNvPr id="4" name="Footer Placeholder 3"/>
          <p:cNvSpPr>
            <a:spLocks noGrp="1"/>
          </p:cNvSpPr>
          <p:nvPr>
            <p:ph type="ftr" sz="quarter" idx="11"/>
          </p:nvPr>
        </p:nvSpPr>
        <p:spPr/>
        <p:txBody>
          <a:bodyPr/>
          <a:lstStyle/>
          <a:p>
            <a:r>
              <a:rPr lang="en-US" dirty="0"/>
              <a:t>Copyright : Words - Rachel Leach, Design - BBC</a:t>
            </a:r>
          </a:p>
        </p:txBody>
      </p:sp>
      <p:sp>
        <p:nvSpPr>
          <p:cNvPr id="5" name="Slide Number Placeholder 4"/>
          <p:cNvSpPr>
            <a:spLocks noGrp="1"/>
          </p:cNvSpPr>
          <p:nvPr>
            <p:ph type="sldNum" sz="quarter" idx="12"/>
          </p:nvPr>
        </p:nvSpPr>
        <p:spPr/>
        <p:txBody>
          <a:bodyPr/>
          <a:lstStyle/>
          <a:p>
            <a:pPr algn="l"/>
            <a:fld id="{FCCA3061-2AE2-5E4F-A955-D3D92C168D6F}" type="slidenum">
              <a:rPr lang="en-US" smtClean="0"/>
              <a:pPr algn="l"/>
              <a:t>3</a:t>
            </a:fld>
            <a:endParaRPr lang="en-US" dirty="0"/>
          </a:p>
        </p:txBody>
      </p:sp>
      <p:sp>
        <p:nvSpPr>
          <p:cNvPr id="6" name="Date Placeholder 5"/>
          <p:cNvSpPr>
            <a:spLocks noGrp="1"/>
          </p:cNvSpPr>
          <p:nvPr>
            <p:ph type="dt" sz="half" idx="10"/>
          </p:nvPr>
        </p:nvSpPr>
        <p:spPr/>
        <p:txBody>
          <a:bodyPr/>
          <a:lstStyle/>
          <a:p>
            <a:endParaRPr lang="en-US" dirty="0"/>
          </a:p>
        </p:txBody>
      </p:sp>
    </p:spTree>
    <p:extLst>
      <p:ext uri="{BB962C8B-B14F-4D97-AF65-F5344CB8AC3E}">
        <p14:creationId xmlns:p14="http://schemas.microsoft.com/office/powerpoint/2010/main" val="69522159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dirty="0" smtClean="0"/>
              <a:t>LESSON 5</a:t>
            </a:r>
            <a:endParaRPr lang="en-US" dirty="0"/>
          </a:p>
        </p:txBody>
      </p:sp>
      <p:sp>
        <p:nvSpPr>
          <p:cNvPr id="3" name="Footer Placeholder 2"/>
          <p:cNvSpPr>
            <a:spLocks noGrp="1"/>
          </p:cNvSpPr>
          <p:nvPr>
            <p:ph type="ftr" sz="quarter" idx="11"/>
          </p:nvPr>
        </p:nvSpPr>
        <p:spPr/>
        <p:txBody>
          <a:bodyPr/>
          <a:lstStyle/>
          <a:p>
            <a:r>
              <a:rPr lang="en-US" dirty="0"/>
              <a:t>Copyright : Words - Rachel Leach, Design - BBC</a:t>
            </a:r>
          </a:p>
        </p:txBody>
      </p:sp>
      <p:sp>
        <p:nvSpPr>
          <p:cNvPr id="4" name="Slide Number Placeholder 3"/>
          <p:cNvSpPr>
            <a:spLocks noGrp="1"/>
          </p:cNvSpPr>
          <p:nvPr>
            <p:ph type="sldNum" sz="quarter" idx="12"/>
          </p:nvPr>
        </p:nvSpPr>
        <p:spPr/>
        <p:txBody>
          <a:bodyPr/>
          <a:lstStyle/>
          <a:p>
            <a:pPr algn="l"/>
            <a:fld id="{FCCA3061-2AE2-5E4F-A955-D3D92C168D6F}" type="slidenum">
              <a:rPr lang="en-US" smtClean="0"/>
              <a:pPr algn="l"/>
              <a:t>30</a:t>
            </a:fld>
            <a:endParaRPr lang="en-US" dirty="0"/>
          </a:p>
        </p:txBody>
      </p:sp>
      <p:sp>
        <p:nvSpPr>
          <p:cNvPr id="5" name="Title 4"/>
          <p:cNvSpPr>
            <a:spLocks noGrp="1"/>
          </p:cNvSpPr>
          <p:nvPr>
            <p:ph type="title"/>
          </p:nvPr>
        </p:nvSpPr>
        <p:spPr/>
        <p:txBody>
          <a:bodyPr/>
          <a:lstStyle/>
          <a:p>
            <a:pPr algn="ctr"/>
            <a:r>
              <a:rPr lang="en-GB" dirty="0" smtClean="0"/>
              <a:t>Your theme and variation</a:t>
            </a:r>
            <a:endParaRPr lang="en-GB" dirty="0"/>
          </a:p>
        </p:txBody>
      </p:sp>
      <p:sp>
        <p:nvSpPr>
          <p:cNvPr id="6" name="Content Placeholder 5"/>
          <p:cNvSpPr>
            <a:spLocks noGrp="1"/>
          </p:cNvSpPr>
          <p:nvPr>
            <p:ph idx="1"/>
          </p:nvPr>
        </p:nvSpPr>
        <p:spPr>
          <a:xfrm>
            <a:off x="1044603" y="2056572"/>
            <a:ext cx="7012581" cy="4069592"/>
          </a:xfrm>
        </p:spPr>
        <p:txBody>
          <a:bodyPr>
            <a:normAutofit fontScale="92500"/>
          </a:bodyPr>
          <a:lstStyle/>
          <a:p>
            <a:pPr marL="457200" indent="-457200">
              <a:buFont typeface="Arial" panose="020B0604020202020204" pitchFamily="34" charset="0"/>
              <a:buChar char="•"/>
            </a:pPr>
            <a:r>
              <a:rPr lang="en-GB" b="0" dirty="0" smtClean="0"/>
              <a:t>Elgar’s variations would feature his </a:t>
            </a:r>
            <a:r>
              <a:rPr lang="en-GB" dirty="0" smtClean="0"/>
              <a:t>theme </a:t>
            </a:r>
            <a:r>
              <a:rPr lang="en-GB" b="0" dirty="0" smtClean="0"/>
              <a:t>somewhere within them</a:t>
            </a:r>
          </a:p>
          <a:p>
            <a:pPr marL="457200" indent="-457200">
              <a:buFont typeface="Arial" panose="020B0604020202020204" pitchFamily="34" charset="0"/>
              <a:buChar char="•"/>
            </a:pPr>
            <a:r>
              <a:rPr lang="en-GB" b="0" dirty="0" smtClean="0"/>
              <a:t>Try and put some (or all) of your theme into your </a:t>
            </a:r>
            <a:r>
              <a:rPr lang="en-GB" dirty="0" smtClean="0"/>
              <a:t>variation</a:t>
            </a:r>
          </a:p>
          <a:p>
            <a:pPr marL="457200" indent="-457200">
              <a:buFont typeface="Arial" panose="020B0604020202020204" pitchFamily="34" charset="0"/>
              <a:buChar char="•"/>
            </a:pPr>
            <a:r>
              <a:rPr lang="en-GB" b="0" dirty="0" smtClean="0"/>
              <a:t>Try and work out what your theme represents</a:t>
            </a:r>
          </a:p>
          <a:p>
            <a:pPr marL="457200" indent="-457200">
              <a:buFont typeface="Arial" panose="020B0604020202020204" pitchFamily="34" charset="0"/>
              <a:buChar char="•"/>
            </a:pPr>
            <a:r>
              <a:rPr lang="en-GB" b="0" dirty="0" smtClean="0"/>
              <a:t>Come together and perform it with the rest of the class</a:t>
            </a:r>
          </a:p>
          <a:p>
            <a:pPr marL="457200" indent="-457200">
              <a:buFont typeface="Arial" panose="020B0604020202020204" pitchFamily="34" charset="0"/>
              <a:buChar char="•"/>
            </a:pPr>
            <a:r>
              <a:rPr lang="en-GB" b="0" dirty="0" smtClean="0"/>
              <a:t>Feedback – does it sound like the person they’re describing? Can you hear the theme?</a:t>
            </a:r>
          </a:p>
          <a:p>
            <a:endParaRPr lang="en-GB" b="0" dirty="0"/>
          </a:p>
          <a:p>
            <a:endParaRPr lang="en-GB" b="0" dirty="0" smtClean="0"/>
          </a:p>
        </p:txBody>
      </p:sp>
    </p:spTree>
    <p:extLst>
      <p:ext uri="{BB962C8B-B14F-4D97-AF65-F5344CB8AC3E}">
        <p14:creationId xmlns:p14="http://schemas.microsoft.com/office/powerpoint/2010/main" val="321712985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a:xfrm>
            <a:off x="944563" y="2859338"/>
            <a:ext cx="7023100" cy="1370012"/>
          </a:xfrm>
        </p:spPr>
        <p:txBody>
          <a:bodyPr/>
          <a:lstStyle/>
          <a:p>
            <a:pPr algn="ctr"/>
            <a:r>
              <a:rPr lang="en-US" sz="4000" dirty="0" smtClean="0"/>
              <a:t>Elgar</a:t>
            </a:r>
            <a:r>
              <a:rPr lang="en-GB" sz="4000" dirty="0" smtClean="0"/>
              <a:t> </a:t>
            </a:r>
            <a:r>
              <a:rPr lang="en-GB" sz="4000" dirty="0"/>
              <a:t>– Lesson 6</a:t>
            </a:r>
            <a:endParaRPr lang="en-GB" sz="4000" dirty="0" smtClean="0"/>
          </a:p>
          <a:p>
            <a:pPr algn="ctr"/>
            <a:r>
              <a:rPr lang="en-US" dirty="0" smtClean="0"/>
              <a:t>Put it all together</a:t>
            </a:r>
            <a:endParaRPr lang="en-GB" dirty="0"/>
          </a:p>
        </p:txBody>
      </p:sp>
      <p:sp>
        <p:nvSpPr>
          <p:cNvPr id="4" name="Text Placeholder 3"/>
          <p:cNvSpPr>
            <a:spLocks noGrp="1"/>
          </p:cNvSpPr>
          <p:nvPr>
            <p:ph type="body" sz="quarter" idx="15"/>
          </p:nvPr>
        </p:nvSpPr>
        <p:spPr/>
        <p:txBody>
          <a:bodyPr/>
          <a:lstStyle/>
          <a:p>
            <a:pPr algn="ctr"/>
            <a:r>
              <a:rPr lang="en-GB" sz="1000" dirty="0" smtClean="0"/>
              <a:t>Copyright Rachel Leach &amp; BBC</a:t>
            </a:r>
            <a:endParaRPr lang="en-GB" sz="1000" dirty="0"/>
          </a:p>
        </p:txBody>
      </p:sp>
    </p:spTree>
    <p:extLst>
      <p:ext uri="{BB962C8B-B14F-4D97-AF65-F5344CB8AC3E}">
        <p14:creationId xmlns:p14="http://schemas.microsoft.com/office/powerpoint/2010/main" val="126385980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2"/>
          </p:nvPr>
        </p:nvSpPr>
        <p:spPr/>
        <p:txBody>
          <a:bodyPr/>
          <a:lstStyle/>
          <a:p>
            <a:r>
              <a:rPr lang="en-US" dirty="0" smtClean="0"/>
              <a:t>LESSON 6</a:t>
            </a:r>
            <a:endParaRPr lang="en-US" dirty="0"/>
          </a:p>
        </p:txBody>
      </p:sp>
      <p:sp>
        <p:nvSpPr>
          <p:cNvPr id="3" name="Footer Placeholder 2"/>
          <p:cNvSpPr>
            <a:spLocks noGrp="1"/>
          </p:cNvSpPr>
          <p:nvPr>
            <p:ph type="ftr" sz="quarter" idx="3"/>
          </p:nvPr>
        </p:nvSpPr>
        <p:spPr/>
        <p:txBody>
          <a:bodyPr/>
          <a:lstStyle/>
          <a:p>
            <a:r>
              <a:rPr lang="en-US" dirty="0"/>
              <a:t>Copyright : Words - Rachel Leach, Design - BBC</a:t>
            </a:r>
          </a:p>
        </p:txBody>
      </p:sp>
      <p:sp>
        <p:nvSpPr>
          <p:cNvPr id="4" name="Slide Number Placeholder 3"/>
          <p:cNvSpPr>
            <a:spLocks noGrp="1"/>
          </p:cNvSpPr>
          <p:nvPr>
            <p:ph type="sldNum" sz="quarter" idx="4"/>
          </p:nvPr>
        </p:nvSpPr>
        <p:spPr/>
        <p:txBody>
          <a:bodyPr/>
          <a:lstStyle/>
          <a:p>
            <a:pPr algn="l"/>
            <a:fld id="{FCCA3061-2AE2-5E4F-A955-D3D92C168D6F}" type="slidenum">
              <a:rPr lang="en-US" smtClean="0"/>
              <a:pPr algn="l"/>
              <a:t>32</a:t>
            </a:fld>
            <a:endParaRPr lang="en-US" dirty="0"/>
          </a:p>
        </p:txBody>
      </p:sp>
      <p:sp>
        <p:nvSpPr>
          <p:cNvPr id="5" name="Title 4"/>
          <p:cNvSpPr>
            <a:spLocks noGrp="1"/>
          </p:cNvSpPr>
          <p:nvPr>
            <p:ph type="title"/>
          </p:nvPr>
        </p:nvSpPr>
        <p:spPr/>
        <p:txBody>
          <a:bodyPr>
            <a:normAutofit fontScale="90000"/>
          </a:bodyPr>
          <a:lstStyle/>
          <a:p>
            <a:pPr algn="ctr"/>
            <a:r>
              <a:rPr lang="en-GB" dirty="0" smtClean="0"/>
              <a:t>Can you remember the three sections of music you have created? </a:t>
            </a:r>
            <a:endParaRPr lang="en-GB" dirty="0"/>
          </a:p>
        </p:txBody>
      </p:sp>
      <p:sp>
        <p:nvSpPr>
          <p:cNvPr id="6" name="Content Placeholder 5"/>
          <p:cNvSpPr>
            <a:spLocks noGrp="1"/>
          </p:cNvSpPr>
          <p:nvPr>
            <p:ph idx="1"/>
          </p:nvPr>
        </p:nvSpPr>
        <p:spPr>
          <a:xfrm>
            <a:off x="1074589" y="2166060"/>
            <a:ext cx="7012582" cy="3960103"/>
          </a:xfrm>
        </p:spPr>
        <p:txBody>
          <a:bodyPr/>
          <a:lstStyle/>
          <a:p>
            <a:r>
              <a:rPr lang="en-GB" b="0" dirty="0" smtClean="0"/>
              <a:t>					</a:t>
            </a:r>
          </a:p>
          <a:p>
            <a:r>
              <a:rPr lang="en-GB" b="0" dirty="0"/>
              <a:t>	</a:t>
            </a:r>
            <a:r>
              <a:rPr lang="en-GB" b="0" dirty="0" smtClean="0"/>
              <a:t>				1)</a:t>
            </a:r>
          </a:p>
          <a:p>
            <a:endParaRPr lang="en-GB" b="0" dirty="0"/>
          </a:p>
          <a:p>
            <a:r>
              <a:rPr lang="en-GB" b="0" dirty="0" smtClean="0"/>
              <a:t>					2) </a:t>
            </a:r>
          </a:p>
          <a:p>
            <a:endParaRPr lang="en-GB" b="0" dirty="0"/>
          </a:p>
          <a:p>
            <a:r>
              <a:rPr lang="en-GB" b="0" dirty="0" smtClean="0"/>
              <a:t>					3) </a:t>
            </a:r>
          </a:p>
          <a:p>
            <a:endParaRPr lang="en-GB" b="0" dirty="0" smtClean="0"/>
          </a:p>
        </p:txBody>
      </p:sp>
      <p:pic>
        <p:nvPicPr>
          <p:cNvPr id="4098" name="Picture 2" descr="\\bbcrd2024\Education\Learning With The Bbc\Campaigns\Ten Pieces Phase 3\Year 4\Website\Photos and images\Film Screengrabs\tp3_elgar_intro-film_naomi_sg.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3800" y="3127654"/>
            <a:ext cx="3200000" cy="180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383052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2"/>
          </p:nvPr>
        </p:nvSpPr>
        <p:spPr/>
        <p:txBody>
          <a:bodyPr/>
          <a:lstStyle/>
          <a:p>
            <a:r>
              <a:rPr lang="en-US" dirty="0" smtClean="0"/>
              <a:t>LESSON 6</a:t>
            </a:r>
            <a:endParaRPr lang="en-US" dirty="0"/>
          </a:p>
        </p:txBody>
      </p:sp>
      <p:sp>
        <p:nvSpPr>
          <p:cNvPr id="3" name="Footer Placeholder 2"/>
          <p:cNvSpPr>
            <a:spLocks noGrp="1"/>
          </p:cNvSpPr>
          <p:nvPr>
            <p:ph type="ftr" sz="quarter" idx="3"/>
          </p:nvPr>
        </p:nvSpPr>
        <p:spPr/>
        <p:txBody>
          <a:bodyPr/>
          <a:lstStyle/>
          <a:p>
            <a:r>
              <a:rPr lang="en-US" dirty="0"/>
              <a:t>Copyright : Words - Rachel Leach, Design - BBC</a:t>
            </a:r>
          </a:p>
        </p:txBody>
      </p:sp>
      <p:sp>
        <p:nvSpPr>
          <p:cNvPr id="4" name="Slide Number Placeholder 3"/>
          <p:cNvSpPr>
            <a:spLocks noGrp="1"/>
          </p:cNvSpPr>
          <p:nvPr>
            <p:ph type="sldNum" sz="quarter" idx="4"/>
          </p:nvPr>
        </p:nvSpPr>
        <p:spPr/>
        <p:txBody>
          <a:bodyPr/>
          <a:lstStyle/>
          <a:p>
            <a:pPr algn="l"/>
            <a:fld id="{FCCA3061-2AE2-5E4F-A955-D3D92C168D6F}" type="slidenum">
              <a:rPr lang="en-US" smtClean="0"/>
              <a:pPr algn="l"/>
              <a:t>33</a:t>
            </a:fld>
            <a:endParaRPr lang="en-US" dirty="0"/>
          </a:p>
        </p:txBody>
      </p:sp>
      <p:sp>
        <p:nvSpPr>
          <p:cNvPr id="5" name="Title 4"/>
          <p:cNvSpPr>
            <a:spLocks noGrp="1"/>
          </p:cNvSpPr>
          <p:nvPr>
            <p:ph type="title"/>
          </p:nvPr>
        </p:nvSpPr>
        <p:spPr/>
        <p:txBody>
          <a:bodyPr>
            <a:normAutofit fontScale="90000"/>
          </a:bodyPr>
          <a:lstStyle/>
          <a:p>
            <a:pPr algn="ctr"/>
            <a:r>
              <a:rPr lang="en-GB" dirty="0" smtClean="0"/>
              <a:t>Decide on an order for the variations and put them all together to perform a completed piece</a:t>
            </a:r>
            <a:endParaRPr lang="en-GB" dirty="0"/>
          </a:p>
        </p:txBody>
      </p:sp>
      <p:sp>
        <p:nvSpPr>
          <p:cNvPr id="6" name="Content Placeholder 5"/>
          <p:cNvSpPr>
            <a:spLocks noGrp="1"/>
          </p:cNvSpPr>
          <p:nvPr>
            <p:ph idx="1"/>
          </p:nvPr>
        </p:nvSpPr>
        <p:spPr>
          <a:xfrm>
            <a:off x="1074589" y="2166060"/>
            <a:ext cx="7012582" cy="3960103"/>
          </a:xfrm>
        </p:spPr>
        <p:txBody>
          <a:bodyPr>
            <a:normAutofit fontScale="70000" lnSpcReduction="20000"/>
          </a:bodyPr>
          <a:lstStyle/>
          <a:p>
            <a:r>
              <a:rPr lang="en-GB" b="0" dirty="0" smtClean="0"/>
              <a:t>					</a:t>
            </a:r>
          </a:p>
          <a:p>
            <a:r>
              <a:rPr lang="en-GB" b="0" dirty="0"/>
              <a:t>	</a:t>
            </a:r>
            <a:r>
              <a:rPr lang="en-GB" b="0" dirty="0" smtClean="0"/>
              <a:t>				</a:t>
            </a:r>
          </a:p>
          <a:p>
            <a:r>
              <a:rPr lang="en-GB" b="0" dirty="0"/>
              <a:t>	</a:t>
            </a:r>
            <a:r>
              <a:rPr lang="en-GB" b="0" dirty="0" smtClean="0"/>
              <a:t>				1) The full class theme </a:t>
            </a:r>
          </a:p>
          <a:p>
            <a:endParaRPr lang="en-GB" b="0" dirty="0"/>
          </a:p>
          <a:p>
            <a:r>
              <a:rPr lang="en-GB" b="0" dirty="0" smtClean="0"/>
              <a:t>					2) </a:t>
            </a:r>
          </a:p>
          <a:p>
            <a:endParaRPr lang="en-GB" b="0" dirty="0"/>
          </a:p>
          <a:p>
            <a:r>
              <a:rPr lang="en-GB" b="0" dirty="0" smtClean="0"/>
              <a:t>					3) </a:t>
            </a:r>
          </a:p>
          <a:p>
            <a:endParaRPr lang="en-GB" b="0" dirty="0"/>
          </a:p>
          <a:p>
            <a:r>
              <a:rPr lang="en-GB" b="0" dirty="0" smtClean="0"/>
              <a:t>					4) </a:t>
            </a:r>
          </a:p>
          <a:p>
            <a:endParaRPr lang="en-GB" b="0" dirty="0" smtClean="0"/>
          </a:p>
          <a:p>
            <a:r>
              <a:rPr lang="en-GB" b="0" dirty="0" smtClean="0"/>
              <a:t>Can you play it in one go and not leave too much of a pause </a:t>
            </a:r>
          </a:p>
          <a:p>
            <a:r>
              <a:rPr lang="en-GB" b="0" dirty="0" smtClean="0"/>
              <a:t>in between? </a:t>
            </a:r>
          </a:p>
        </p:txBody>
      </p:sp>
      <p:sp>
        <p:nvSpPr>
          <p:cNvPr id="7" name="TextBox 6"/>
          <p:cNvSpPr txBox="1"/>
          <p:nvPr/>
        </p:nvSpPr>
        <p:spPr>
          <a:xfrm>
            <a:off x="518160" y="3986624"/>
            <a:ext cx="2072640" cy="646331"/>
          </a:xfrm>
          <a:prstGeom prst="rect">
            <a:avLst/>
          </a:prstGeom>
          <a:noFill/>
          <a:ln>
            <a:solidFill>
              <a:schemeClr val="tx1">
                <a:lumMod val="95000"/>
                <a:lumOff val="5000"/>
              </a:schemeClr>
            </a:solidFill>
          </a:ln>
        </p:spPr>
        <p:txBody>
          <a:bodyPr wrap="square" rtlCol="0">
            <a:spAutoFit/>
          </a:bodyPr>
          <a:lstStyle/>
          <a:p>
            <a:r>
              <a:rPr lang="en-GB" dirty="0" smtClean="0"/>
              <a:t>The group variations 2 etc. </a:t>
            </a:r>
            <a:endParaRPr lang="en-GB" b="1" dirty="0"/>
          </a:p>
        </p:txBody>
      </p:sp>
      <p:sp>
        <p:nvSpPr>
          <p:cNvPr id="8" name="TextBox 7"/>
          <p:cNvSpPr txBox="1"/>
          <p:nvPr/>
        </p:nvSpPr>
        <p:spPr>
          <a:xfrm>
            <a:off x="518160" y="3371612"/>
            <a:ext cx="2072640" cy="369332"/>
          </a:xfrm>
          <a:prstGeom prst="rect">
            <a:avLst/>
          </a:prstGeom>
          <a:noFill/>
          <a:ln>
            <a:solidFill>
              <a:schemeClr val="tx1">
                <a:lumMod val="95000"/>
                <a:lumOff val="5000"/>
              </a:schemeClr>
            </a:solidFill>
          </a:ln>
        </p:spPr>
        <p:txBody>
          <a:bodyPr wrap="square" rtlCol="0">
            <a:spAutoFit/>
          </a:bodyPr>
          <a:lstStyle/>
          <a:p>
            <a:pPr algn="ctr"/>
            <a:r>
              <a:rPr lang="en-GB" dirty="0" smtClean="0"/>
              <a:t>Dog music</a:t>
            </a:r>
            <a:endParaRPr lang="en-GB" b="1" dirty="0"/>
          </a:p>
        </p:txBody>
      </p:sp>
      <p:sp>
        <p:nvSpPr>
          <p:cNvPr id="9" name="TextBox 8"/>
          <p:cNvSpPr txBox="1"/>
          <p:nvPr/>
        </p:nvSpPr>
        <p:spPr>
          <a:xfrm>
            <a:off x="518160" y="2487692"/>
            <a:ext cx="2072640" cy="646331"/>
          </a:xfrm>
          <a:prstGeom prst="rect">
            <a:avLst/>
          </a:prstGeom>
          <a:noFill/>
          <a:ln>
            <a:solidFill>
              <a:schemeClr val="tx1">
                <a:lumMod val="95000"/>
                <a:lumOff val="5000"/>
              </a:schemeClr>
            </a:solidFill>
          </a:ln>
        </p:spPr>
        <p:txBody>
          <a:bodyPr wrap="square" rtlCol="0">
            <a:spAutoFit/>
          </a:bodyPr>
          <a:lstStyle/>
          <a:p>
            <a:pPr algn="ctr"/>
            <a:r>
              <a:rPr lang="en-GB" dirty="0" smtClean="0"/>
              <a:t>The group variations</a:t>
            </a:r>
            <a:endParaRPr lang="en-GB" b="1" dirty="0"/>
          </a:p>
        </p:txBody>
      </p:sp>
    </p:spTree>
    <p:extLst>
      <p:ext uri="{BB962C8B-B14F-4D97-AF65-F5344CB8AC3E}">
        <p14:creationId xmlns:p14="http://schemas.microsoft.com/office/powerpoint/2010/main" val="410515849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2"/>
          </p:nvPr>
        </p:nvSpPr>
        <p:spPr/>
        <p:txBody>
          <a:bodyPr/>
          <a:lstStyle/>
          <a:p>
            <a:endParaRPr lang="en-US" dirty="0"/>
          </a:p>
        </p:txBody>
      </p:sp>
      <p:sp>
        <p:nvSpPr>
          <p:cNvPr id="3" name="Footer Placeholder 2"/>
          <p:cNvSpPr>
            <a:spLocks noGrp="1"/>
          </p:cNvSpPr>
          <p:nvPr>
            <p:ph type="ftr" sz="quarter" idx="3"/>
          </p:nvPr>
        </p:nvSpPr>
        <p:spPr/>
        <p:txBody>
          <a:bodyPr/>
          <a:lstStyle/>
          <a:p>
            <a:r>
              <a:rPr lang="en-US" dirty="0"/>
              <a:t>Copyright : Words - Rachel Leach, Design - BBC</a:t>
            </a:r>
          </a:p>
        </p:txBody>
      </p:sp>
      <p:sp>
        <p:nvSpPr>
          <p:cNvPr id="4" name="Slide Number Placeholder 3"/>
          <p:cNvSpPr>
            <a:spLocks noGrp="1"/>
          </p:cNvSpPr>
          <p:nvPr>
            <p:ph type="sldNum" sz="quarter" idx="4"/>
          </p:nvPr>
        </p:nvSpPr>
        <p:spPr/>
        <p:txBody>
          <a:bodyPr/>
          <a:lstStyle/>
          <a:p>
            <a:pPr algn="l"/>
            <a:fld id="{FCCA3061-2AE2-5E4F-A955-D3D92C168D6F}" type="slidenum">
              <a:rPr lang="en-US" smtClean="0"/>
              <a:pPr algn="l"/>
              <a:t>34</a:t>
            </a:fld>
            <a:endParaRPr lang="en-US" dirty="0"/>
          </a:p>
        </p:txBody>
      </p:sp>
      <p:sp>
        <p:nvSpPr>
          <p:cNvPr id="5" name="Title 4"/>
          <p:cNvSpPr>
            <a:spLocks noGrp="1"/>
          </p:cNvSpPr>
          <p:nvPr>
            <p:ph type="title"/>
          </p:nvPr>
        </p:nvSpPr>
        <p:spPr>
          <a:xfrm>
            <a:off x="1074589" y="994158"/>
            <a:ext cx="7012582" cy="937442"/>
          </a:xfrm>
        </p:spPr>
        <p:txBody>
          <a:bodyPr>
            <a:normAutofit fontScale="90000"/>
          </a:bodyPr>
          <a:lstStyle/>
          <a:p>
            <a:r>
              <a:rPr lang="en-GB" dirty="0" smtClean="0"/>
              <a:t>Taking it further :  Cross-curricular activities</a:t>
            </a:r>
            <a:endParaRPr lang="en-GB" dirty="0"/>
          </a:p>
        </p:txBody>
      </p:sp>
      <p:sp>
        <p:nvSpPr>
          <p:cNvPr id="6" name="Content Placeholder 5"/>
          <p:cNvSpPr>
            <a:spLocks noGrp="1"/>
          </p:cNvSpPr>
          <p:nvPr>
            <p:ph idx="1"/>
          </p:nvPr>
        </p:nvSpPr>
        <p:spPr>
          <a:xfrm>
            <a:off x="1074589" y="1922586"/>
            <a:ext cx="7012582" cy="4203578"/>
          </a:xfrm>
        </p:spPr>
        <p:txBody>
          <a:bodyPr>
            <a:normAutofit fontScale="85000" lnSpcReduction="20000"/>
          </a:bodyPr>
          <a:lstStyle/>
          <a:p>
            <a:pPr lvl="0"/>
            <a:r>
              <a:rPr lang="en-US" dirty="0"/>
              <a:t>VISIT: </a:t>
            </a:r>
            <a:r>
              <a:rPr lang="en-US" b="0" dirty="0"/>
              <a:t>an art gallery and describe some of the portraits you see using the same method as above</a:t>
            </a:r>
            <a:endParaRPr lang="en-GB" b="0" dirty="0"/>
          </a:p>
          <a:p>
            <a:r>
              <a:rPr lang="en-US" b="0" dirty="0"/>
              <a:t> </a:t>
            </a:r>
            <a:endParaRPr lang="en-GB" b="0" dirty="0"/>
          </a:p>
          <a:p>
            <a:r>
              <a:rPr lang="en-US" dirty="0"/>
              <a:t> </a:t>
            </a:r>
            <a:endParaRPr lang="en-GB" dirty="0"/>
          </a:p>
          <a:p>
            <a:pPr lvl="0"/>
            <a:r>
              <a:rPr lang="en-US" dirty="0"/>
              <a:t>LISTEN: </a:t>
            </a:r>
            <a:r>
              <a:rPr lang="en-US" b="0" dirty="0"/>
              <a:t>Scottish composer James MacMillan wrote a piece with a similar idea called ‘…as others see us…’. Take a listen. All of his subjects are in the National Portrait Gallery and their pictures can be seen online</a:t>
            </a:r>
            <a:endParaRPr lang="en-GB" b="0" dirty="0"/>
          </a:p>
          <a:p>
            <a:r>
              <a:rPr lang="en-US" b="0" dirty="0"/>
              <a:t> </a:t>
            </a:r>
            <a:endParaRPr lang="en-GB" b="0" dirty="0"/>
          </a:p>
          <a:p>
            <a:r>
              <a:rPr lang="en-US" b="0" dirty="0"/>
              <a:t> </a:t>
            </a:r>
            <a:endParaRPr lang="en-GB" b="0" dirty="0"/>
          </a:p>
          <a:p>
            <a:pPr lvl="0"/>
            <a:r>
              <a:rPr lang="en-US" dirty="0"/>
              <a:t>LITERACY: </a:t>
            </a:r>
            <a:r>
              <a:rPr lang="en-US" b="0" dirty="0"/>
              <a:t>Write words to fit Elgar’s tune or your own and make a singing variation </a:t>
            </a:r>
            <a:endParaRPr lang="en-GB" b="0" dirty="0"/>
          </a:p>
        </p:txBody>
      </p:sp>
    </p:spTree>
    <p:extLst>
      <p:ext uri="{BB962C8B-B14F-4D97-AF65-F5344CB8AC3E}">
        <p14:creationId xmlns:p14="http://schemas.microsoft.com/office/powerpoint/2010/main" val="240308424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4603" y="1287596"/>
            <a:ext cx="7012582" cy="937442"/>
          </a:xfrm>
        </p:spPr>
        <p:txBody>
          <a:bodyPr/>
          <a:lstStyle/>
          <a:p>
            <a:pPr algn="ctr"/>
            <a:r>
              <a:rPr lang="en-US" dirty="0" smtClean="0"/>
              <a:t>Glossary of music terms</a:t>
            </a:r>
            <a:endParaRPr lang="en-US" dirty="0"/>
          </a:p>
        </p:txBody>
      </p:sp>
      <p:graphicFrame>
        <p:nvGraphicFramePr>
          <p:cNvPr id="4" name="Table Placeholder 3"/>
          <p:cNvGraphicFramePr>
            <a:graphicFrameLocks noGrp="1"/>
          </p:cNvGraphicFramePr>
          <p:nvPr>
            <p:ph type="tbl" sz="quarter" idx="13"/>
            <p:extLst>
              <p:ext uri="{D42A27DB-BD31-4B8C-83A1-F6EECF244321}">
                <p14:modId xmlns:p14="http://schemas.microsoft.com/office/powerpoint/2010/main" val="1886423336"/>
              </p:ext>
            </p:extLst>
          </p:nvPr>
        </p:nvGraphicFramePr>
        <p:xfrm>
          <a:off x="1044602" y="2225038"/>
          <a:ext cx="7354530" cy="2753882"/>
        </p:xfrm>
        <a:graphic>
          <a:graphicData uri="http://schemas.openxmlformats.org/drawingml/2006/table">
            <a:tbl>
              <a:tblPr firstRow="1" bandRow="1">
                <a:tableStyleId>{5C22544A-7EE6-4342-B048-85BDC9FD1C3A}</a:tableStyleId>
              </a:tblPr>
              <a:tblGrid>
                <a:gridCol w="2645099"/>
                <a:gridCol w="4709431"/>
              </a:tblGrid>
              <a:tr h="398058">
                <a:tc>
                  <a:txBody>
                    <a:bodyPr/>
                    <a:lstStyle/>
                    <a:p>
                      <a:r>
                        <a:rPr lang="en-US" dirty="0" smtClean="0"/>
                        <a:t>Term</a:t>
                      </a:r>
                      <a:endParaRPr lang="en-US" dirty="0"/>
                    </a:p>
                  </a:txBody>
                  <a:tcPr/>
                </a:tc>
                <a:tc>
                  <a:txBody>
                    <a:bodyPr/>
                    <a:lstStyle/>
                    <a:p>
                      <a:r>
                        <a:rPr lang="en-US" dirty="0" smtClean="0"/>
                        <a:t>Definition</a:t>
                      </a:r>
                      <a:endParaRPr lang="en-US" dirty="0"/>
                    </a:p>
                  </a:txBody>
                  <a:tcPr/>
                </a:tc>
              </a:tr>
              <a:tr h="398058">
                <a:tc>
                  <a:txBody>
                    <a:bodyPr/>
                    <a:lstStyle/>
                    <a:p>
                      <a:r>
                        <a:rPr lang="en-GB" sz="1400" b="1" kern="1200" dirty="0" smtClean="0">
                          <a:solidFill>
                            <a:schemeClr val="dk1"/>
                          </a:solidFill>
                          <a:effectLst/>
                          <a:latin typeface="+mn-lt"/>
                          <a:ea typeface="+mn-ea"/>
                          <a:cs typeface="+mn-cs"/>
                        </a:rPr>
                        <a:t>Drone</a:t>
                      </a:r>
                      <a:endParaRPr lang="en-US" sz="1400" b="1" dirty="0"/>
                    </a:p>
                  </a:txBody>
                  <a:tcPr/>
                </a:tc>
                <a:tc>
                  <a:txBody>
                    <a:bodyPr/>
                    <a:lstStyle/>
                    <a:p>
                      <a:r>
                        <a:rPr lang="en-GB" sz="1200" kern="1200" dirty="0" smtClean="0">
                          <a:solidFill>
                            <a:schemeClr val="dk1"/>
                          </a:solidFill>
                          <a:effectLst/>
                          <a:latin typeface="+mn-lt"/>
                          <a:ea typeface="+mn-ea"/>
                          <a:cs typeface="+mn-cs"/>
                        </a:rPr>
                        <a:t>one long, continuous sound (pitched or unpitched) that is present throughout a piece, usually at the bottom of the texture</a:t>
                      </a:r>
                      <a:endParaRPr lang="en-US" sz="1200" dirty="0"/>
                    </a:p>
                  </a:txBody>
                  <a:tcPr/>
                </a:tc>
              </a:tr>
              <a:tr h="474656">
                <a:tc>
                  <a:txBody>
                    <a:bodyPr/>
                    <a:lstStyle/>
                    <a:p>
                      <a:r>
                        <a:rPr lang="en-US" sz="1400" b="1" dirty="0" smtClean="0"/>
                        <a:t>Motif</a:t>
                      </a:r>
                      <a:endParaRPr lang="en-US" sz="1400" b="1" dirty="0"/>
                    </a:p>
                  </a:txBody>
                  <a:tcPr/>
                </a:tc>
                <a:tc>
                  <a:txBody>
                    <a:bodyPr/>
                    <a:lstStyle/>
                    <a:p>
                      <a:r>
                        <a:rPr lang="en-GB" sz="1200" kern="1200" dirty="0" smtClean="0">
                          <a:solidFill>
                            <a:schemeClr val="dk1"/>
                          </a:solidFill>
                          <a:effectLst/>
                          <a:latin typeface="+mn-lt"/>
                          <a:ea typeface="+mn-ea"/>
                          <a:cs typeface="+mn-cs"/>
                        </a:rPr>
                        <a:t>a very short musical ‘idea’ </a:t>
                      </a:r>
                      <a:endParaRPr lang="en-US" sz="1200" dirty="0"/>
                    </a:p>
                  </a:txBody>
                  <a:tcPr/>
                </a:tc>
              </a:tr>
              <a:tr h="474656">
                <a:tc>
                  <a:txBody>
                    <a:bodyPr/>
                    <a:lstStyle/>
                    <a:p>
                      <a:r>
                        <a:rPr lang="en-US" sz="1400" b="1" dirty="0" smtClean="0"/>
                        <a:t>Pitched percussion</a:t>
                      </a:r>
                      <a:endParaRPr lang="en-US" sz="1400" b="1" dirty="0"/>
                    </a:p>
                  </a:txBody>
                  <a:tcPr/>
                </a:tc>
                <a:tc>
                  <a:txBody>
                    <a:bodyPr/>
                    <a:lstStyle/>
                    <a:p>
                      <a:r>
                        <a:rPr lang="en-GB" sz="1200" kern="1200" dirty="0" smtClean="0">
                          <a:solidFill>
                            <a:schemeClr val="dk1"/>
                          </a:solidFill>
                          <a:effectLst/>
                          <a:latin typeface="+mn-lt"/>
                          <a:ea typeface="+mn-ea"/>
                          <a:cs typeface="+mn-cs"/>
                        </a:rPr>
                        <a:t>percussion instruments that can play different pitches (or ‘notes’) – xylophones, glockenspiels, chime bars etc.</a:t>
                      </a:r>
                      <a:endParaRPr lang="en-US" sz="1200" dirty="0"/>
                    </a:p>
                  </a:txBody>
                  <a:tcPr/>
                </a:tc>
              </a:tr>
              <a:tr h="474656">
                <a:tc>
                  <a:txBody>
                    <a:bodyPr/>
                    <a:lstStyle/>
                    <a:p>
                      <a:r>
                        <a:rPr lang="en-US" sz="1400" b="1" dirty="0" smtClean="0"/>
                        <a:t>Theme</a:t>
                      </a:r>
                      <a:endParaRPr lang="en-US" sz="1400" b="1"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GB" sz="1200" kern="1200" dirty="0" smtClean="0">
                          <a:solidFill>
                            <a:schemeClr val="dk1"/>
                          </a:solidFill>
                          <a:effectLst/>
                          <a:latin typeface="+mn-lt"/>
                          <a:ea typeface="+mn-ea"/>
                          <a:cs typeface="+mn-cs"/>
                        </a:rPr>
                        <a:t>another word for ‘tune’ or ‘melody’. A linear line of notes, like a musical sentence</a:t>
                      </a:r>
                    </a:p>
                  </a:txBody>
                  <a:tcPr/>
                </a:tc>
              </a:tr>
              <a:tr h="474656">
                <a:tc>
                  <a:txBody>
                    <a:bodyPr/>
                    <a:lstStyle/>
                    <a:p>
                      <a:r>
                        <a:rPr lang="en-US" sz="1400" b="1" dirty="0" smtClean="0"/>
                        <a:t>Unpitched percussion</a:t>
                      </a:r>
                      <a:endParaRPr lang="en-US" sz="1400" b="1"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GB" sz="1200" kern="1200" dirty="0" smtClean="0">
                          <a:solidFill>
                            <a:schemeClr val="dk1"/>
                          </a:solidFill>
                          <a:effectLst/>
                          <a:latin typeface="+mn-lt"/>
                          <a:ea typeface="+mn-ea"/>
                          <a:cs typeface="+mn-cs"/>
                        </a:rPr>
                        <a:t>Percussion instruments that make sounds that don’t have a specific pitch (or ‘note’)  – drums, shakers, woodblocks, tambourine.</a:t>
                      </a:r>
                    </a:p>
                  </a:txBody>
                  <a:tcPr/>
                </a:tc>
              </a:tr>
            </a:tbl>
          </a:graphicData>
        </a:graphic>
      </p:graphicFrame>
      <p:sp>
        <p:nvSpPr>
          <p:cNvPr id="3" name="Footer Placeholder 2"/>
          <p:cNvSpPr>
            <a:spLocks noGrp="1"/>
          </p:cNvSpPr>
          <p:nvPr>
            <p:ph type="ftr" sz="quarter" idx="11"/>
          </p:nvPr>
        </p:nvSpPr>
        <p:spPr/>
        <p:txBody>
          <a:bodyPr/>
          <a:lstStyle/>
          <a:p>
            <a:r>
              <a:rPr lang="en-US" dirty="0"/>
              <a:t>Copyright : Words - Rachel Leach, Design - BBC</a:t>
            </a:r>
          </a:p>
        </p:txBody>
      </p:sp>
      <p:sp>
        <p:nvSpPr>
          <p:cNvPr id="5" name="Slide Number Placeholder 4"/>
          <p:cNvSpPr>
            <a:spLocks noGrp="1"/>
          </p:cNvSpPr>
          <p:nvPr>
            <p:ph type="sldNum" sz="quarter" idx="12"/>
          </p:nvPr>
        </p:nvSpPr>
        <p:spPr/>
        <p:txBody>
          <a:bodyPr/>
          <a:lstStyle/>
          <a:p>
            <a:pPr algn="l"/>
            <a:fld id="{FCCA3061-2AE2-5E4F-A955-D3D92C168D6F}" type="slidenum">
              <a:rPr lang="en-US" smtClean="0"/>
              <a:pPr algn="l"/>
              <a:t>4</a:t>
            </a:fld>
            <a:endParaRPr lang="en-US" dirty="0"/>
          </a:p>
        </p:txBody>
      </p:sp>
      <p:sp>
        <p:nvSpPr>
          <p:cNvPr id="6" name="Date Placeholder 5"/>
          <p:cNvSpPr>
            <a:spLocks noGrp="1"/>
          </p:cNvSpPr>
          <p:nvPr>
            <p:ph type="dt" sz="half" idx="10"/>
          </p:nvPr>
        </p:nvSpPr>
        <p:spPr/>
        <p:txBody>
          <a:bodyPr/>
          <a:lstStyle/>
          <a:p>
            <a:endParaRPr lang="en-US" dirty="0"/>
          </a:p>
        </p:txBody>
      </p:sp>
    </p:spTree>
    <p:extLst>
      <p:ext uri="{BB962C8B-B14F-4D97-AF65-F5344CB8AC3E}">
        <p14:creationId xmlns:p14="http://schemas.microsoft.com/office/powerpoint/2010/main" val="25743108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a:xfrm>
            <a:off x="944563" y="2859338"/>
            <a:ext cx="7023100" cy="1370012"/>
          </a:xfrm>
        </p:spPr>
        <p:txBody>
          <a:bodyPr/>
          <a:lstStyle/>
          <a:p>
            <a:pPr algn="ctr"/>
            <a:r>
              <a:rPr lang="en-GB" sz="4000" dirty="0" smtClean="0"/>
              <a:t>Elgar – </a:t>
            </a:r>
            <a:r>
              <a:rPr lang="en-GB" sz="4000" dirty="0"/>
              <a:t>Lesson </a:t>
            </a:r>
            <a:r>
              <a:rPr lang="en-GB" sz="4000" dirty="0" smtClean="0"/>
              <a:t>1</a:t>
            </a:r>
          </a:p>
          <a:p>
            <a:pPr algn="ctr"/>
            <a:r>
              <a:rPr lang="en-GB" dirty="0" smtClean="0"/>
              <a:t>Watching and </a:t>
            </a:r>
            <a:r>
              <a:rPr lang="en-GB" dirty="0"/>
              <a:t>l</a:t>
            </a:r>
            <a:r>
              <a:rPr lang="en-GB" dirty="0" smtClean="0"/>
              <a:t>istening</a:t>
            </a:r>
            <a:endParaRPr lang="en-GB" dirty="0"/>
          </a:p>
        </p:txBody>
      </p:sp>
      <p:sp>
        <p:nvSpPr>
          <p:cNvPr id="4" name="Text Placeholder 3"/>
          <p:cNvSpPr>
            <a:spLocks noGrp="1"/>
          </p:cNvSpPr>
          <p:nvPr>
            <p:ph type="body" sz="quarter" idx="15"/>
          </p:nvPr>
        </p:nvSpPr>
        <p:spPr/>
        <p:txBody>
          <a:bodyPr/>
          <a:lstStyle/>
          <a:p>
            <a:pPr algn="ctr"/>
            <a:r>
              <a:rPr lang="en-GB" sz="1000" dirty="0" smtClean="0"/>
              <a:t>Copyright Rachel Leach &amp; BBC</a:t>
            </a:r>
            <a:endParaRPr lang="en-GB" sz="1000" dirty="0"/>
          </a:p>
        </p:txBody>
      </p:sp>
    </p:spTree>
    <p:extLst>
      <p:ext uri="{BB962C8B-B14F-4D97-AF65-F5344CB8AC3E}">
        <p14:creationId xmlns:p14="http://schemas.microsoft.com/office/powerpoint/2010/main" val="12192563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dirty="0" smtClean="0"/>
              <a:t>LESSON 1</a:t>
            </a:r>
            <a:endParaRPr lang="en-US" dirty="0"/>
          </a:p>
        </p:txBody>
      </p:sp>
      <p:sp>
        <p:nvSpPr>
          <p:cNvPr id="3" name="Footer Placeholder 2"/>
          <p:cNvSpPr>
            <a:spLocks noGrp="1"/>
          </p:cNvSpPr>
          <p:nvPr>
            <p:ph type="ftr" sz="quarter" idx="11"/>
          </p:nvPr>
        </p:nvSpPr>
        <p:spPr/>
        <p:txBody>
          <a:bodyPr/>
          <a:lstStyle/>
          <a:p>
            <a:r>
              <a:rPr lang="en-US" dirty="0"/>
              <a:t>Copyright : Words - Rachel Leach, Design - BBC</a:t>
            </a:r>
          </a:p>
        </p:txBody>
      </p:sp>
      <p:sp>
        <p:nvSpPr>
          <p:cNvPr id="4" name="Slide Number Placeholder 3"/>
          <p:cNvSpPr>
            <a:spLocks noGrp="1"/>
          </p:cNvSpPr>
          <p:nvPr>
            <p:ph type="sldNum" sz="quarter" idx="12"/>
          </p:nvPr>
        </p:nvSpPr>
        <p:spPr/>
        <p:txBody>
          <a:bodyPr/>
          <a:lstStyle/>
          <a:p>
            <a:pPr algn="l"/>
            <a:fld id="{FCCA3061-2AE2-5E4F-A955-D3D92C168D6F}" type="slidenum">
              <a:rPr lang="en-US" smtClean="0"/>
              <a:pPr algn="l"/>
              <a:t>6</a:t>
            </a:fld>
            <a:endParaRPr lang="en-US" dirty="0"/>
          </a:p>
        </p:txBody>
      </p:sp>
      <p:sp>
        <p:nvSpPr>
          <p:cNvPr id="5" name="Title 4"/>
          <p:cNvSpPr>
            <a:spLocks noGrp="1"/>
          </p:cNvSpPr>
          <p:nvPr>
            <p:ph type="title"/>
          </p:nvPr>
        </p:nvSpPr>
        <p:spPr/>
        <p:txBody>
          <a:bodyPr/>
          <a:lstStyle/>
          <a:p>
            <a:r>
              <a:rPr lang="en-GB" dirty="0" smtClean="0"/>
              <a:t>Background – the composer</a:t>
            </a:r>
            <a:endParaRPr lang="en-GB" dirty="0"/>
          </a:p>
        </p:txBody>
      </p:sp>
      <p:sp>
        <p:nvSpPr>
          <p:cNvPr id="6" name="Content Placeholder 5"/>
          <p:cNvSpPr>
            <a:spLocks noGrp="1"/>
          </p:cNvSpPr>
          <p:nvPr>
            <p:ph idx="1"/>
          </p:nvPr>
        </p:nvSpPr>
        <p:spPr>
          <a:xfrm>
            <a:off x="4577923" y="2056572"/>
            <a:ext cx="3745461" cy="3252232"/>
          </a:xfrm>
        </p:spPr>
        <p:txBody>
          <a:bodyPr>
            <a:normAutofit fontScale="92500" lnSpcReduction="20000"/>
          </a:bodyPr>
          <a:lstStyle/>
          <a:p>
            <a:r>
              <a:rPr lang="en-US" dirty="0" smtClean="0"/>
              <a:t>Edward </a:t>
            </a:r>
            <a:r>
              <a:rPr lang="en-US" dirty="0"/>
              <a:t>ELGAR</a:t>
            </a:r>
            <a:r>
              <a:rPr lang="es-ES_tradnl" dirty="0"/>
              <a:t> (18</a:t>
            </a:r>
            <a:r>
              <a:rPr lang="en-US" dirty="0"/>
              <a:t>57 - 1934</a:t>
            </a:r>
            <a:r>
              <a:rPr lang="es-ES_tradnl" dirty="0"/>
              <a:t>)</a:t>
            </a:r>
            <a:endParaRPr lang="en-GB" dirty="0"/>
          </a:p>
          <a:p>
            <a:pPr marL="457200" lvl="0" indent="-457200">
              <a:buFont typeface="Arial" panose="020B0604020202020204" pitchFamily="34" charset="0"/>
              <a:buChar char="•"/>
            </a:pPr>
            <a:r>
              <a:rPr lang="en-US" b="0" dirty="0"/>
              <a:t>English composer</a:t>
            </a:r>
            <a:endParaRPr lang="en-GB" b="0" dirty="0"/>
          </a:p>
          <a:p>
            <a:pPr marL="457200" lvl="0" indent="-457200">
              <a:buFont typeface="Arial" panose="020B0604020202020204" pitchFamily="34" charset="0"/>
              <a:buChar char="•"/>
            </a:pPr>
            <a:r>
              <a:rPr lang="en-US" b="0" dirty="0"/>
              <a:t>Took many years to find fame but then, with </a:t>
            </a:r>
            <a:r>
              <a:rPr lang="en-US" b="0" dirty="0" smtClean="0"/>
              <a:t>‘Enigma’ </a:t>
            </a:r>
            <a:r>
              <a:rPr lang="en-US" b="0" dirty="0"/>
              <a:t>Variations, he found himself suddenly </a:t>
            </a:r>
            <a:r>
              <a:rPr lang="en-US" b="0" u="sng" dirty="0"/>
              <a:t>very</a:t>
            </a:r>
            <a:r>
              <a:rPr lang="en-US" b="0" dirty="0"/>
              <a:t> famous</a:t>
            </a:r>
            <a:endParaRPr lang="en-GB" b="0" dirty="0"/>
          </a:p>
          <a:p>
            <a:endParaRPr lang="en-GB" dirty="0"/>
          </a:p>
        </p:txBody>
      </p:sp>
      <p:pic>
        <p:nvPicPr>
          <p:cNvPr id="8" name="Picture Placeholder 7"/>
          <p:cNvPicPr>
            <a:picLocks noGrp="1" noChangeAspect="1"/>
          </p:cNvPicPr>
          <p:nvPr>
            <p:ph type="pic" sz="quarter" idx="13"/>
          </p:nvPr>
        </p:nvPicPr>
        <p:blipFill>
          <a:blip r:embed="rId3">
            <a:extLst>
              <a:ext uri="{28A0092B-C50C-407E-A947-70E740481C1C}">
                <a14:useLocalDpi xmlns:a14="http://schemas.microsoft.com/office/drawing/2010/main" val="0"/>
              </a:ext>
            </a:extLst>
          </a:blip>
          <a:stretch>
            <a:fillRect/>
          </a:stretch>
        </p:blipFill>
        <p:spPr>
          <a:xfrm>
            <a:off x="1675890" y="1971275"/>
            <a:ext cx="2264098" cy="3521931"/>
          </a:xfrm>
        </p:spPr>
      </p:pic>
    </p:spTree>
    <p:extLst>
      <p:ext uri="{BB962C8B-B14F-4D97-AF65-F5344CB8AC3E}">
        <p14:creationId xmlns:p14="http://schemas.microsoft.com/office/powerpoint/2010/main" val="224891008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dirty="0"/>
              <a:t>LESSON </a:t>
            </a:r>
            <a:r>
              <a:rPr lang="en-US" dirty="0" smtClean="0"/>
              <a:t>1</a:t>
            </a:r>
            <a:endParaRPr lang="en-US" dirty="0"/>
          </a:p>
        </p:txBody>
      </p:sp>
      <p:sp>
        <p:nvSpPr>
          <p:cNvPr id="3" name="Footer Placeholder 2"/>
          <p:cNvSpPr>
            <a:spLocks noGrp="1"/>
          </p:cNvSpPr>
          <p:nvPr>
            <p:ph type="ftr" sz="quarter" idx="11"/>
          </p:nvPr>
        </p:nvSpPr>
        <p:spPr/>
        <p:txBody>
          <a:bodyPr/>
          <a:lstStyle/>
          <a:p>
            <a:r>
              <a:rPr lang="en-US" dirty="0"/>
              <a:t>Copyright : Words - Rachel Leach, Design - BBC</a:t>
            </a:r>
          </a:p>
        </p:txBody>
      </p:sp>
      <p:sp>
        <p:nvSpPr>
          <p:cNvPr id="4" name="Slide Number Placeholder 3"/>
          <p:cNvSpPr>
            <a:spLocks noGrp="1"/>
          </p:cNvSpPr>
          <p:nvPr>
            <p:ph type="sldNum" sz="quarter" idx="12"/>
          </p:nvPr>
        </p:nvSpPr>
        <p:spPr/>
        <p:txBody>
          <a:bodyPr/>
          <a:lstStyle/>
          <a:p>
            <a:pPr algn="l"/>
            <a:fld id="{FCCA3061-2AE2-5E4F-A955-D3D92C168D6F}" type="slidenum">
              <a:rPr lang="en-US" smtClean="0"/>
              <a:pPr algn="l"/>
              <a:t>7</a:t>
            </a:fld>
            <a:endParaRPr lang="en-US" dirty="0"/>
          </a:p>
        </p:txBody>
      </p:sp>
      <p:sp>
        <p:nvSpPr>
          <p:cNvPr id="5" name="Title 4"/>
          <p:cNvSpPr>
            <a:spLocks noGrp="1"/>
          </p:cNvSpPr>
          <p:nvPr>
            <p:ph type="title"/>
          </p:nvPr>
        </p:nvSpPr>
        <p:spPr/>
        <p:txBody>
          <a:bodyPr/>
          <a:lstStyle/>
          <a:p>
            <a:pPr algn="ctr"/>
            <a:r>
              <a:rPr lang="en-GB" dirty="0" smtClean="0"/>
              <a:t>Background – the music</a:t>
            </a:r>
            <a:endParaRPr lang="en-GB" dirty="0"/>
          </a:p>
        </p:txBody>
      </p:sp>
      <p:pic>
        <p:nvPicPr>
          <p:cNvPr id="10" name="Picture Placeholder 9"/>
          <p:cNvPicPr>
            <a:picLocks noGrp="1" noChangeAspect="1"/>
          </p:cNvPicPr>
          <p:nvPr>
            <p:ph type="pic" sz="quarter" idx="13"/>
          </p:nvPr>
        </p:nvPicPr>
        <p:blipFill>
          <a:blip r:embed="rId3">
            <a:extLst>
              <a:ext uri="{28A0092B-C50C-407E-A947-70E740481C1C}">
                <a14:useLocalDpi xmlns:a14="http://schemas.microsoft.com/office/drawing/2010/main" val="0"/>
              </a:ext>
            </a:extLst>
          </a:blip>
          <a:stretch>
            <a:fillRect/>
          </a:stretch>
        </p:blipFill>
        <p:spPr>
          <a:xfrm>
            <a:off x="431725" y="2592672"/>
            <a:ext cx="4331468" cy="2436451"/>
          </a:xfrm>
        </p:spPr>
      </p:pic>
      <p:sp>
        <p:nvSpPr>
          <p:cNvPr id="11" name="TextBox 10"/>
          <p:cNvSpPr txBox="1"/>
          <p:nvPr/>
        </p:nvSpPr>
        <p:spPr>
          <a:xfrm>
            <a:off x="4763193" y="2056572"/>
            <a:ext cx="3409957" cy="3508653"/>
          </a:xfrm>
          <a:prstGeom prst="rect">
            <a:avLst/>
          </a:prstGeom>
          <a:noFill/>
        </p:spPr>
        <p:txBody>
          <a:bodyPr wrap="square" rtlCol="0">
            <a:spAutoFit/>
          </a:bodyPr>
          <a:lstStyle/>
          <a:p>
            <a:r>
              <a:rPr lang="en-GB" sz="2400" b="1" dirty="0" smtClean="0"/>
              <a:t>‘Enigma’ Variations</a:t>
            </a:r>
          </a:p>
          <a:p>
            <a:endParaRPr lang="en-GB" b="1" dirty="0"/>
          </a:p>
          <a:p>
            <a:pPr marL="285750" indent="-285750">
              <a:buFont typeface="Arial" panose="020B0604020202020204" pitchFamily="34" charset="0"/>
              <a:buChar char="•"/>
            </a:pPr>
            <a:r>
              <a:rPr lang="en-GB" sz="2000" dirty="0" smtClean="0"/>
              <a:t>Written </a:t>
            </a:r>
            <a:r>
              <a:rPr lang="en-GB" sz="2000" dirty="0"/>
              <a:t>in 1899</a:t>
            </a:r>
          </a:p>
          <a:p>
            <a:pPr marL="285750" indent="-285750">
              <a:buFont typeface="Arial" panose="020B0604020202020204" pitchFamily="34" charset="0"/>
              <a:buChar char="•"/>
            </a:pPr>
            <a:r>
              <a:rPr lang="en-GB" sz="2000" dirty="0" smtClean="0"/>
              <a:t>Uses </a:t>
            </a:r>
            <a:r>
              <a:rPr lang="en-GB" sz="2000" dirty="0"/>
              <a:t>one theme to describe 14 of his friends</a:t>
            </a:r>
          </a:p>
          <a:p>
            <a:pPr marL="285750" indent="-285750">
              <a:buFont typeface="Arial" panose="020B0604020202020204" pitchFamily="34" charset="0"/>
              <a:buChar char="•"/>
            </a:pPr>
            <a:r>
              <a:rPr lang="en-GB" sz="2000" dirty="0" smtClean="0"/>
              <a:t>‘Variation</a:t>
            </a:r>
            <a:r>
              <a:rPr lang="en-GB" sz="2000" dirty="0"/>
              <a:t>' means the same as 'version’</a:t>
            </a:r>
          </a:p>
          <a:p>
            <a:pPr marL="285750" indent="-285750">
              <a:buFont typeface="Arial" panose="020B0604020202020204" pitchFamily="34" charset="0"/>
              <a:buChar char="•"/>
            </a:pPr>
            <a:r>
              <a:rPr lang="en-GB" sz="2000" dirty="0" smtClean="0"/>
              <a:t>The </a:t>
            </a:r>
            <a:r>
              <a:rPr lang="en-GB" sz="2000" dirty="0"/>
              <a:t>'enigma' remains a mystery - no one can work out the origin of Elgar's </a:t>
            </a:r>
            <a:r>
              <a:rPr lang="en-GB" sz="2000" dirty="0" smtClean="0"/>
              <a:t>theme</a:t>
            </a:r>
            <a:endParaRPr lang="en-GB" sz="2000" dirty="0"/>
          </a:p>
        </p:txBody>
      </p:sp>
    </p:spTree>
    <p:extLst>
      <p:ext uri="{BB962C8B-B14F-4D97-AF65-F5344CB8AC3E}">
        <p14:creationId xmlns:p14="http://schemas.microsoft.com/office/powerpoint/2010/main" val="110859463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dirty="0"/>
              <a:t>LESSON </a:t>
            </a:r>
            <a:r>
              <a:rPr lang="en-US" dirty="0" smtClean="0"/>
              <a:t>1</a:t>
            </a:r>
            <a:endParaRPr lang="en-US" dirty="0"/>
          </a:p>
        </p:txBody>
      </p:sp>
      <p:sp>
        <p:nvSpPr>
          <p:cNvPr id="3" name="Footer Placeholder 2"/>
          <p:cNvSpPr>
            <a:spLocks noGrp="1"/>
          </p:cNvSpPr>
          <p:nvPr>
            <p:ph type="ftr" sz="quarter" idx="11"/>
          </p:nvPr>
        </p:nvSpPr>
        <p:spPr/>
        <p:txBody>
          <a:bodyPr/>
          <a:lstStyle/>
          <a:p>
            <a:r>
              <a:rPr lang="en-US" dirty="0"/>
              <a:t>Copyright : Words - Rachel Leach, Design - BBC</a:t>
            </a:r>
          </a:p>
        </p:txBody>
      </p:sp>
      <p:sp>
        <p:nvSpPr>
          <p:cNvPr id="4" name="Slide Number Placeholder 3"/>
          <p:cNvSpPr>
            <a:spLocks noGrp="1"/>
          </p:cNvSpPr>
          <p:nvPr>
            <p:ph type="sldNum" sz="quarter" idx="12"/>
          </p:nvPr>
        </p:nvSpPr>
        <p:spPr/>
        <p:txBody>
          <a:bodyPr/>
          <a:lstStyle/>
          <a:p>
            <a:pPr algn="l"/>
            <a:fld id="{FCCA3061-2AE2-5E4F-A955-D3D92C168D6F}" type="slidenum">
              <a:rPr lang="en-US" smtClean="0"/>
              <a:pPr algn="l"/>
              <a:t>8</a:t>
            </a:fld>
            <a:endParaRPr lang="en-US" dirty="0"/>
          </a:p>
        </p:txBody>
      </p:sp>
      <p:sp>
        <p:nvSpPr>
          <p:cNvPr id="5" name="Title 4"/>
          <p:cNvSpPr>
            <a:spLocks noGrp="1"/>
          </p:cNvSpPr>
          <p:nvPr>
            <p:ph type="title"/>
          </p:nvPr>
        </p:nvSpPr>
        <p:spPr/>
        <p:txBody>
          <a:bodyPr>
            <a:normAutofit fontScale="90000"/>
          </a:bodyPr>
          <a:lstStyle/>
          <a:p>
            <a:pPr algn="ctr"/>
            <a:r>
              <a:rPr lang="en-GB" dirty="0" smtClean="0"/>
              <a:t>Listen to the audio of Variation </a:t>
            </a:r>
            <a:r>
              <a:rPr lang="en-GB" dirty="0"/>
              <a:t>7</a:t>
            </a:r>
            <a:r>
              <a:rPr lang="en-GB" dirty="0" smtClean="0"/>
              <a:t> (</a:t>
            </a:r>
            <a:r>
              <a:rPr lang="en-GB" dirty="0" err="1" smtClean="0"/>
              <a:t>Troyte</a:t>
            </a:r>
            <a:r>
              <a:rPr lang="en-GB" dirty="0" smtClean="0"/>
              <a:t>)</a:t>
            </a:r>
            <a:endParaRPr lang="en-GB" dirty="0"/>
          </a:p>
        </p:txBody>
      </p:sp>
      <p:sp>
        <p:nvSpPr>
          <p:cNvPr id="10" name="TextBox 9"/>
          <p:cNvSpPr txBox="1"/>
          <p:nvPr/>
        </p:nvSpPr>
        <p:spPr>
          <a:xfrm>
            <a:off x="542681" y="2627725"/>
            <a:ext cx="2290823" cy="369332"/>
          </a:xfrm>
          <a:prstGeom prst="rect">
            <a:avLst/>
          </a:prstGeom>
          <a:noFill/>
        </p:spPr>
        <p:txBody>
          <a:bodyPr wrap="square" rtlCol="0">
            <a:spAutoFit/>
          </a:bodyPr>
          <a:lstStyle/>
          <a:p>
            <a:pPr algn="ctr"/>
            <a:r>
              <a:rPr lang="en-GB" b="1" dirty="0" smtClean="0"/>
              <a:t>Listen to Variation </a:t>
            </a:r>
            <a:r>
              <a:rPr lang="en-GB" b="1" dirty="0"/>
              <a:t>7</a:t>
            </a:r>
            <a:endParaRPr lang="en-GB" b="1" dirty="0" smtClean="0"/>
          </a:p>
        </p:txBody>
      </p:sp>
      <p:sp>
        <p:nvSpPr>
          <p:cNvPr id="11" name="TextBox 10"/>
          <p:cNvSpPr txBox="1"/>
          <p:nvPr/>
        </p:nvSpPr>
        <p:spPr>
          <a:xfrm>
            <a:off x="1074589" y="2166060"/>
            <a:ext cx="6828152" cy="369332"/>
          </a:xfrm>
          <a:prstGeom prst="rect">
            <a:avLst/>
          </a:prstGeom>
          <a:noFill/>
        </p:spPr>
        <p:txBody>
          <a:bodyPr wrap="square" rtlCol="0">
            <a:spAutoFit/>
          </a:bodyPr>
          <a:lstStyle/>
          <a:p>
            <a:r>
              <a:rPr lang="en-GB" dirty="0" smtClean="0"/>
              <a:t>Listen to each of the three Variations</a:t>
            </a:r>
            <a:endParaRPr lang="en-GB" dirty="0"/>
          </a:p>
        </p:txBody>
      </p:sp>
      <p:sp>
        <p:nvSpPr>
          <p:cNvPr id="13" name="TextBox 12"/>
          <p:cNvSpPr txBox="1"/>
          <p:nvPr/>
        </p:nvSpPr>
        <p:spPr>
          <a:xfrm>
            <a:off x="1250133" y="2812391"/>
            <a:ext cx="6477064" cy="3693319"/>
          </a:xfrm>
          <a:prstGeom prst="rect">
            <a:avLst/>
          </a:prstGeom>
          <a:noFill/>
        </p:spPr>
        <p:txBody>
          <a:bodyPr wrap="square" rtlCol="0">
            <a:spAutoFit/>
          </a:bodyPr>
          <a:lstStyle/>
          <a:p>
            <a:pPr algn="ctr"/>
            <a:endParaRPr lang="en-GB" dirty="0" smtClean="0"/>
          </a:p>
          <a:p>
            <a:pPr algn="ctr"/>
            <a:endParaRPr lang="en-GB" dirty="0" smtClean="0"/>
          </a:p>
          <a:p>
            <a:pPr algn="ctr"/>
            <a:endParaRPr lang="en-GB" dirty="0" smtClean="0"/>
          </a:p>
          <a:p>
            <a:pPr algn="ctr"/>
            <a:endParaRPr lang="en-GB" dirty="0"/>
          </a:p>
          <a:p>
            <a:pPr algn="ctr"/>
            <a:endParaRPr lang="en-GB" dirty="0" smtClean="0"/>
          </a:p>
          <a:p>
            <a:pPr algn="ctr"/>
            <a:r>
              <a:rPr lang="en-GB" dirty="0" smtClean="0"/>
              <a:t>For each one, as you listen try to imagine the person Elgar was describing when he wrote this piece: </a:t>
            </a:r>
          </a:p>
          <a:p>
            <a:pPr algn="ctr"/>
            <a:endParaRPr lang="en-GB" dirty="0" smtClean="0"/>
          </a:p>
          <a:p>
            <a:pPr marL="285750" indent="-285750" algn="ctr">
              <a:buFontTx/>
              <a:buChar char="-"/>
            </a:pPr>
            <a:r>
              <a:rPr lang="en-GB" dirty="0" smtClean="0"/>
              <a:t>How old do you think they are? </a:t>
            </a:r>
          </a:p>
          <a:p>
            <a:pPr marL="285750" indent="-285750" algn="ctr">
              <a:buFontTx/>
              <a:buChar char="-"/>
            </a:pPr>
            <a:r>
              <a:rPr lang="en-GB" dirty="0" smtClean="0"/>
              <a:t>What do they look like? </a:t>
            </a:r>
          </a:p>
          <a:p>
            <a:pPr marL="285750" indent="-285750" algn="ctr">
              <a:buFontTx/>
              <a:buChar char="-"/>
            </a:pPr>
            <a:r>
              <a:rPr lang="en-GB" dirty="0" smtClean="0"/>
              <a:t>What are they doing? </a:t>
            </a:r>
          </a:p>
          <a:p>
            <a:pPr marL="285750" indent="-285750" algn="ctr">
              <a:buFontTx/>
              <a:buChar char="-"/>
            </a:pPr>
            <a:endParaRPr lang="en-GB" sz="1050" dirty="0"/>
          </a:p>
          <a:p>
            <a:pPr algn="ctr"/>
            <a:r>
              <a:rPr lang="en-GB" b="1" dirty="0" smtClean="0"/>
              <a:t>Jot down notes or draw pictures for each</a:t>
            </a:r>
          </a:p>
        </p:txBody>
      </p:sp>
      <p:pic>
        <p:nvPicPr>
          <p:cNvPr id="1027" name="Picture 3" descr="C:\Users\unadks03\AppData\Local\Microsoft\Windows\Temporary Internet Files\Content.IE5\GSUMDBNB\pencil-1[1].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17788" y="5106892"/>
            <a:ext cx="1081697" cy="1121819"/>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3" descr="C:\Users\unadks03\AppData\Local\Microsoft\Windows\Temporary Internet Files\Content.IE5\GSUMDBNB\pencil-1[1].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5400000" flipH="1" flipV="1">
            <a:off x="7344902" y="5086201"/>
            <a:ext cx="1115677" cy="1157059"/>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3560696" y="2627725"/>
            <a:ext cx="2290823" cy="369332"/>
          </a:xfrm>
          <a:prstGeom prst="rect">
            <a:avLst/>
          </a:prstGeom>
          <a:noFill/>
        </p:spPr>
        <p:txBody>
          <a:bodyPr wrap="square" rtlCol="0">
            <a:spAutoFit/>
          </a:bodyPr>
          <a:lstStyle/>
          <a:p>
            <a:pPr algn="ctr"/>
            <a:r>
              <a:rPr lang="en-GB" b="1" dirty="0" smtClean="0"/>
              <a:t>Listen to Variation </a:t>
            </a:r>
            <a:r>
              <a:rPr lang="en-GB" b="1" dirty="0"/>
              <a:t>6</a:t>
            </a:r>
            <a:endParaRPr lang="en-GB" b="1" dirty="0" smtClean="0"/>
          </a:p>
        </p:txBody>
      </p:sp>
      <p:sp>
        <p:nvSpPr>
          <p:cNvPr id="14" name="TextBox 13"/>
          <p:cNvSpPr txBox="1"/>
          <p:nvPr/>
        </p:nvSpPr>
        <p:spPr>
          <a:xfrm>
            <a:off x="6710059" y="2627725"/>
            <a:ext cx="2290823" cy="369332"/>
          </a:xfrm>
          <a:prstGeom prst="rect">
            <a:avLst/>
          </a:prstGeom>
          <a:noFill/>
        </p:spPr>
        <p:txBody>
          <a:bodyPr wrap="square" rtlCol="0">
            <a:spAutoFit/>
          </a:bodyPr>
          <a:lstStyle/>
          <a:p>
            <a:pPr algn="ctr"/>
            <a:r>
              <a:rPr lang="en-GB" b="1" dirty="0" smtClean="0"/>
              <a:t>Listen to Variation 11</a:t>
            </a:r>
          </a:p>
        </p:txBody>
      </p:sp>
      <p:pic>
        <p:nvPicPr>
          <p:cNvPr id="7" name="Elgar Variation XI.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7293140" y="3071772"/>
            <a:ext cx="609600" cy="609600"/>
          </a:xfrm>
          <a:prstGeom prst="rect">
            <a:avLst/>
          </a:prstGeom>
        </p:spPr>
      </p:pic>
      <p:pic>
        <p:nvPicPr>
          <p:cNvPr id="8" name="Elgar Variation VI.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4401307" y="3067506"/>
            <a:ext cx="609600" cy="609600"/>
          </a:xfrm>
          <a:prstGeom prst="rect">
            <a:avLst/>
          </a:prstGeom>
        </p:spPr>
      </p:pic>
      <p:pic>
        <p:nvPicPr>
          <p:cNvPr id="9" name="Elgar Variation VII.mp3">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0"/>
          <a:stretch>
            <a:fillRect/>
          </a:stretch>
        </p:blipFill>
        <p:spPr>
          <a:xfrm>
            <a:off x="1383293" y="3067506"/>
            <a:ext cx="609600" cy="609600"/>
          </a:xfrm>
          <a:prstGeom prst="rect">
            <a:avLst/>
          </a:prstGeom>
        </p:spPr>
      </p:pic>
    </p:spTree>
    <p:extLst>
      <p:ext uri="{BB962C8B-B14F-4D97-AF65-F5344CB8AC3E}">
        <p14:creationId xmlns:p14="http://schemas.microsoft.com/office/powerpoint/2010/main" val="194044275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4560"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86472" fill="hold"/>
                                        <p:tgtEl>
                                          <p:spTgt spid="8"/>
                                        </p:tgtEl>
                                      </p:cBhvr>
                                    </p:cmd>
                                  </p:childTnLst>
                                </p:cTn>
                              </p:par>
                            </p:childTnLst>
                          </p:cTn>
                        </p:par>
                      </p:childTnLst>
                    </p:cTn>
                  </p:par>
                </p:childTnLst>
              </p:cTn>
              <p:nextCondLst>
                <p:cond evt="onClick" delay="0">
                  <p:tgtEl>
                    <p:spTgt spid="8"/>
                  </p:tgtEl>
                </p:cond>
              </p:nextCondLst>
            </p:seq>
            <p:audio>
              <p:cMediaNode vol="80000">
                <p:cTn id="13" fill="hold" display="0">
                  <p:stCondLst>
                    <p:cond delay="indefinite"/>
                  </p:stCondLst>
                  <p:endCondLst>
                    <p:cond evt="onStopAudio" delay="0">
                      <p:tgtEl>
                        <p:sldTgt/>
                      </p:tgtEl>
                    </p:cond>
                  </p:endCondLst>
                </p:cTn>
                <p:tgtEl>
                  <p:spTgt spid="8"/>
                </p:tgtEl>
              </p:cMediaNode>
            </p:audio>
            <p:seq concurrent="1" nextAc="seek">
              <p:cTn id="14" restart="whenNotActive" fill="hold" evtFilter="cancelBubble" nodeType="interactiveSeq">
                <p:stCondLst>
                  <p:cond evt="onClick" delay="0">
                    <p:tgtEl>
                      <p:spTgt spid="9"/>
                    </p:tgtEl>
                  </p:cond>
                </p:stCondLst>
                <p:endSync evt="end" delay="0">
                  <p:rtn val="all"/>
                </p:endSync>
                <p:childTnLst>
                  <p:par>
                    <p:cTn id="15" fill="hold">
                      <p:stCondLst>
                        <p:cond delay="0"/>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62616" fill="hold"/>
                                        <p:tgtEl>
                                          <p:spTgt spid="9"/>
                                        </p:tgtEl>
                                      </p:cBhvr>
                                    </p:cmd>
                                  </p:childTnLst>
                                </p:cTn>
                              </p:par>
                            </p:childTnLst>
                          </p:cTn>
                        </p:par>
                      </p:childTnLst>
                    </p:cTn>
                  </p:par>
                </p:childTnLst>
              </p:cTn>
              <p:nextCondLst>
                <p:cond evt="onClick" delay="0">
                  <p:tgtEl>
                    <p:spTgt spid="9"/>
                  </p:tgtEl>
                </p:cond>
              </p:nextCondLst>
            </p:seq>
            <p:audio>
              <p:cMediaNode vol="80000">
                <p:cTn id="19" fill="hold" display="0">
                  <p:stCondLst>
                    <p:cond delay="indefinite"/>
                  </p:stCondLst>
                  <p:endCondLst>
                    <p:cond evt="onStopAudio" delay="0">
                      <p:tgtEl>
                        <p:sldTgt/>
                      </p:tgtEl>
                    </p:cond>
                  </p:endCondLst>
                </p:cTn>
                <p:tgtEl>
                  <p:spTgt spid="9"/>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dirty="0"/>
              <a:t>LESSON </a:t>
            </a:r>
            <a:r>
              <a:rPr lang="en-US" dirty="0" smtClean="0"/>
              <a:t>1</a:t>
            </a:r>
            <a:endParaRPr lang="en-US" dirty="0"/>
          </a:p>
        </p:txBody>
      </p:sp>
      <p:sp>
        <p:nvSpPr>
          <p:cNvPr id="3" name="Footer Placeholder 2"/>
          <p:cNvSpPr>
            <a:spLocks noGrp="1"/>
          </p:cNvSpPr>
          <p:nvPr>
            <p:ph type="ftr" sz="quarter" idx="11"/>
          </p:nvPr>
        </p:nvSpPr>
        <p:spPr/>
        <p:txBody>
          <a:bodyPr/>
          <a:lstStyle/>
          <a:p>
            <a:r>
              <a:rPr lang="en-US" dirty="0"/>
              <a:t>Copyright : Words - Rachel Leach, Design </a:t>
            </a:r>
            <a:r>
              <a:rPr lang="en-US" dirty="0" smtClean="0"/>
              <a:t>– BBC, Images – credit to The Elgar Foundation</a:t>
            </a:r>
            <a:endParaRPr lang="en-US" dirty="0"/>
          </a:p>
        </p:txBody>
      </p:sp>
      <p:sp>
        <p:nvSpPr>
          <p:cNvPr id="4" name="Slide Number Placeholder 3"/>
          <p:cNvSpPr>
            <a:spLocks noGrp="1"/>
          </p:cNvSpPr>
          <p:nvPr>
            <p:ph type="sldNum" sz="quarter" idx="12"/>
          </p:nvPr>
        </p:nvSpPr>
        <p:spPr/>
        <p:txBody>
          <a:bodyPr/>
          <a:lstStyle/>
          <a:p>
            <a:pPr algn="l"/>
            <a:fld id="{FCCA3061-2AE2-5E4F-A955-D3D92C168D6F}" type="slidenum">
              <a:rPr lang="en-US" smtClean="0"/>
              <a:pPr algn="l"/>
              <a:t>9</a:t>
            </a:fld>
            <a:endParaRPr lang="en-US" dirty="0"/>
          </a:p>
        </p:txBody>
      </p:sp>
      <p:sp>
        <p:nvSpPr>
          <p:cNvPr id="5" name="Title 4"/>
          <p:cNvSpPr>
            <a:spLocks noGrp="1"/>
          </p:cNvSpPr>
          <p:nvPr>
            <p:ph type="title"/>
          </p:nvPr>
        </p:nvSpPr>
        <p:spPr/>
        <p:txBody>
          <a:bodyPr>
            <a:normAutofit/>
          </a:bodyPr>
          <a:lstStyle/>
          <a:p>
            <a:pPr algn="ctr"/>
            <a:r>
              <a:rPr lang="en-GB" dirty="0" smtClean="0"/>
              <a:t>These are the variations:</a:t>
            </a:r>
            <a:endParaRPr lang="en-GB" dirty="0"/>
          </a:p>
        </p:txBody>
      </p:sp>
      <p:graphicFrame>
        <p:nvGraphicFramePr>
          <p:cNvPr id="10" name="Table 9"/>
          <p:cNvGraphicFramePr>
            <a:graphicFrameLocks noGrp="1"/>
          </p:cNvGraphicFramePr>
          <p:nvPr>
            <p:extLst>
              <p:ext uri="{D42A27DB-BD31-4B8C-83A1-F6EECF244321}">
                <p14:modId xmlns:p14="http://schemas.microsoft.com/office/powerpoint/2010/main" val="1217552308"/>
              </p:ext>
            </p:extLst>
          </p:nvPr>
        </p:nvGraphicFramePr>
        <p:xfrm>
          <a:off x="1310640" y="2217738"/>
          <a:ext cx="6461760" cy="3908425"/>
        </p:xfrm>
        <a:graphic>
          <a:graphicData uri="http://schemas.openxmlformats.org/drawingml/2006/table">
            <a:tbl>
              <a:tblPr firstRow="1" firstCol="1" bandRow="1"/>
              <a:tblGrid>
                <a:gridCol w="4724400"/>
                <a:gridCol w="1737360"/>
              </a:tblGrid>
              <a:tr h="1189521">
                <a:tc>
                  <a:txBody>
                    <a:bodyPr/>
                    <a:lstStyle/>
                    <a:p>
                      <a:pPr algn="just">
                        <a:spcAft>
                          <a:spcPts val="0"/>
                        </a:spcAft>
                      </a:pPr>
                      <a:r>
                        <a:rPr lang="en-US" sz="1600" b="1" dirty="0">
                          <a:effectLst/>
                          <a:latin typeface="+mn-lt"/>
                          <a:ea typeface="Abadi MT Condensed Light"/>
                          <a:cs typeface="Abadi MT Condensed Light"/>
                        </a:rPr>
                        <a:t>Variation 7 (</a:t>
                      </a:r>
                      <a:r>
                        <a:rPr lang="en-US" sz="1600" b="1" dirty="0" err="1">
                          <a:effectLst/>
                          <a:latin typeface="+mn-lt"/>
                          <a:ea typeface="Abadi MT Condensed Light"/>
                          <a:cs typeface="Abadi MT Condensed Light"/>
                        </a:rPr>
                        <a:t>Tryote</a:t>
                      </a:r>
                      <a:r>
                        <a:rPr lang="en-US" sz="1600" b="1" dirty="0">
                          <a:effectLst/>
                          <a:latin typeface="+mn-lt"/>
                          <a:ea typeface="Abadi MT Condensed Light"/>
                          <a:cs typeface="Abadi MT Condensed Light"/>
                        </a:rPr>
                        <a:t>): Arthur </a:t>
                      </a:r>
                      <a:r>
                        <a:rPr lang="en-US" sz="1600" b="1" dirty="0" err="1">
                          <a:effectLst/>
                          <a:latin typeface="+mn-lt"/>
                          <a:ea typeface="Abadi MT Condensed Light"/>
                          <a:cs typeface="Abadi MT Condensed Light"/>
                        </a:rPr>
                        <a:t>Troyte</a:t>
                      </a:r>
                      <a:r>
                        <a:rPr lang="en-US" sz="1600" b="1" dirty="0">
                          <a:effectLst/>
                          <a:latin typeface="+mn-lt"/>
                          <a:ea typeface="Abadi MT Condensed Light"/>
                          <a:cs typeface="Abadi MT Condensed Light"/>
                        </a:rPr>
                        <a:t> Griffith </a:t>
                      </a:r>
                      <a:endParaRPr lang="en-GB" sz="1600" dirty="0">
                        <a:effectLst/>
                        <a:latin typeface="+mn-lt"/>
                        <a:ea typeface="Arial Unicode MS"/>
                      </a:endParaRPr>
                    </a:p>
                    <a:p>
                      <a:pPr marL="342900" lvl="0" indent="-342900" algn="just">
                        <a:spcAft>
                          <a:spcPts val="0"/>
                        </a:spcAft>
                        <a:buFont typeface="Symbol"/>
                        <a:buChar char=""/>
                      </a:pPr>
                      <a:r>
                        <a:rPr lang="en-US" sz="1600" dirty="0">
                          <a:solidFill>
                            <a:srgbClr val="000000"/>
                          </a:solidFill>
                          <a:effectLst/>
                          <a:uFill>
                            <a:solidFill>
                              <a:srgbClr val="000000"/>
                            </a:solidFill>
                          </a:uFill>
                          <a:latin typeface="+mn-lt"/>
                          <a:ea typeface="Abadi MT Condensed Light"/>
                          <a:cs typeface="Abadi MT Condensed Light"/>
                        </a:rPr>
                        <a:t>Male, aged about 40 – one of Elgar’s closest friends</a:t>
                      </a:r>
                      <a:endParaRPr lang="en-GB" sz="1600" dirty="0">
                        <a:solidFill>
                          <a:srgbClr val="000000"/>
                        </a:solidFill>
                        <a:effectLst/>
                        <a:uFill>
                          <a:solidFill>
                            <a:srgbClr val="000000"/>
                          </a:solidFill>
                        </a:uFill>
                        <a:latin typeface="+mn-lt"/>
                        <a:ea typeface="Calibri"/>
                        <a:cs typeface="Calibri"/>
                      </a:endParaRPr>
                    </a:p>
                    <a:p>
                      <a:pPr marL="342900" lvl="0" indent="-342900" algn="just">
                        <a:spcAft>
                          <a:spcPts val="0"/>
                        </a:spcAft>
                        <a:buFont typeface="Symbol"/>
                        <a:buChar char=""/>
                      </a:pPr>
                      <a:r>
                        <a:rPr lang="en-US" sz="1600" dirty="0">
                          <a:solidFill>
                            <a:srgbClr val="000000"/>
                          </a:solidFill>
                          <a:effectLst/>
                          <a:uFill>
                            <a:solidFill>
                              <a:srgbClr val="000000"/>
                            </a:solidFill>
                          </a:uFill>
                          <a:latin typeface="+mn-lt"/>
                          <a:ea typeface="Abadi MT Condensed Light"/>
                          <a:cs typeface="Abadi MT Condensed Light"/>
                        </a:rPr>
                        <a:t>This variation depicts him sheltering during a thunderstorm</a:t>
                      </a:r>
                      <a:endParaRPr lang="en-GB" sz="1600" dirty="0">
                        <a:solidFill>
                          <a:srgbClr val="000000"/>
                        </a:solidFill>
                        <a:effectLst/>
                        <a:uFill>
                          <a:solidFill>
                            <a:srgbClr val="000000"/>
                          </a:solidFill>
                        </a:uFill>
                        <a:latin typeface="+mn-lt"/>
                        <a:ea typeface="Calibri"/>
                        <a:cs typeface="Calibri"/>
                      </a:endParaRPr>
                    </a:p>
                  </a:txBody>
                  <a:tcPr marL="63724" marR="6372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algn="ctr">
                        <a:spcAft>
                          <a:spcPts val="0"/>
                        </a:spcAft>
                      </a:pPr>
                      <a:endParaRPr lang="en-US" sz="1100">
                        <a:solidFill>
                          <a:srgbClr val="000000"/>
                        </a:solidFill>
                        <a:effectLst/>
                        <a:uFill>
                          <a:solidFill>
                            <a:srgbClr val="000000"/>
                          </a:solidFill>
                        </a:uFill>
                        <a:latin typeface="Gill Sans"/>
                        <a:ea typeface="Abadi MT Condensed Light"/>
                        <a:cs typeface="Abadi MT Condensed Light"/>
                      </a:endParaRPr>
                    </a:p>
                  </a:txBody>
                  <a:tcPr marL="63724" marR="6372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019589">
                <a:tc>
                  <a:txBody>
                    <a:bodyPr/>
                    <a:lstStyle/>
                    <a:p>
                      <a:pPr marL="0" lvl="0" indent="0" algn="just">
                        <a:spcAft>
                          <a:spcPts val="0"/>
                        </a:spcAft>
                        <a:buFont typeface="Symbol"/>
                        <a:buNone/>
                      </a:pPr>
                      <a:r>
                        <a:rPr lang="en-US" sz="1600" b="1" dirty="0" smtClean="0">
                          <a:solidFill>
                            <a:srgbClr val="000000"/>
                          </a:solidFill>
                          <a:effectLst/>
                          <a:uFill>
                            <a:solidFill>
                              <a:srgbClr val="000000"/>
                            </a:solidFill>
                          </a:uFill>
                          <a:latin typeface="+mn-lt"/>
                          <a:ea typeface="Abadi MT Condensed Light"/>
                          <a:cs typeface="Abadi MT Condensed Light"/>
                        </a:rPr>
                        <a:t>Variation 6 (</a:t>
                      </a:r>
                      <a:r>
                        <a:rPr lang="en-US" sz="1600" b="1" dirty="0" err="1" smtClean="0">
                          <a:solidFill>
                            <a:srgbClr val="000000"/>
                          </a:solidFill>
                          <a:effectLst/>
                          <a:uFill>
                            <a:solidFill>
                              <a:srgbClr val="000000"/>
                            </a:solidFill>
                          </a:uFill>
                          <a:latin typeface="+mn-lt"/>
                          <a:ea typeface="Abadi MT Condensed Light"/>
                          <a:cs typeface="Abadi MT Condensed Light"/>
                        </a:rPr>
                        <a:t>Ysobel</a:t>
                      </a:r>
                      <a:r>
                        <a:rPr lang="en-US" sz="1600" b="1" dirty="0" smtClean="0">
                          <a:solidFill>
                            <a:srgbClr val="000000"/>
                          </a:solidFill>
                          <a:effectLst/>
                          <a:uFill>
                            <a:solidFill>
                              <a:srgbClr val="000000"/>
                            </a:solidFill>
                          </a:uFill>
                          <a:latin typeface="+mn-lt"/>
                          <a:ea typeface="Abadi MT Condensed Light"/>
                          <a:cs typeface="Abadi MT Condensed Light"/>
                        </a:rPr>
                        <a:t>):</a:t>
                      </a:r>
                      <a:r>
                        <a:rPr lang="en-US" sz="1600" b="1" baseline="0" dirty="0" smtClean="0">
                          <a:solidFill>
                            <a:srgbClr val="000000"/>
                          </a:solidFill>
                          <a:effectLst/>
                          <a:uFill>
                            <a:solidFill>
                              <a:srgbClr val="000000"/>
                            </a:solidFill>
                          </a:uFill>
                          <a:latin typeface="+mn-lt"/>
                          <a:ea typeface="Abadi MT Condensed Light"/>
                          <a:cs typeface="Abadi MT Condensed Light"/>
                        </a:rPr>
                        <a:t> Isabel </a:t>
                      </a:r>
                      <a:r>
                        <a:rPr lang="en-US" sz="1600" b="1" baseline="0" dirty="0" err="1" smtClean="0">
                          <a:solidFill>
                            <a:srgbClr val="000000"/>
                          </a:solidFill>
                          <a:effectLst/>
                          <a:uFill>
                            <a:solidFill>
                              <a:srgbClr val="000000"/>
                            </a:solidFill>
                          </a:uFill>
                          <a:latin typeface="+mn-lt"/>
                          <a:ea typeface="Abadi MT Condensed Light"/>
                          <a:cs typeface="Abadi MT Condensed Light"/>
                        </a:rPr>
                        <a:t>Fitton</a:t>
                      </a:r>
                      <a:endParaRPr lang="en-US" sz="1600" b="1" dirty="0" smtClean="0">
                        <a:solidFill>
                          <a:srgbClr val="000000"/>
                        </a:solidFill>
                        <a:effectLst/>
                        <a:uFill>
                          <a:solidFill>
                            <a:srgbClr val="000000"/>
                          </a:solidFill>
                        </a:uFill>
                        <a:latin typeface="+mn-lt"/>
                        <a:ea typeface="Abadi MT Condensed Light"/>
                        <a:cs typeface="Abadi MT Condensed Light"/>
                      </a:endParaRPr>
                    </a:p>
                    <a:p>
                      <a:pPr marL="342900" lvl="0" indent="-342900" algn="just">
                        <a:spcAft>
                          <a:spcPts val="0"/>
                        </a:spcAft>
                        <a:buFont typeface="Symbol"/>
                        <a:buChar char=""/>
                      </a:pPr>
                      <a:r>
                        <a:rPr lang="en-US" sz="1600" dirty="0" smtClean="0">
                          <a:solidFill>
                            <a:srgbClr val="000000"/>
                          </a:solidFill>
                          <a:effectLst/>
                          <a:uFill>
                            <a:solidFill>
                              <a:srgbClr val="000000"/>
                            </a:solidFill>
                          </a:uFill>
                          <a:latin typeface="+mn-lt"/>
                          <a:ea typeface="Abadi MT Condensed Light"/>
                          <a:cs typeface="Abadi MT Condensed Light"/>
                        </a:rPr>
                        <a:t>Female</a:t>
                      </a:r>
                      <a:r>
                        <a:rPr lang="en-US" sz="1600" dirty="0">
                          <a:solidFill>
                            <a:srgbClr val="000000"/>
                          </a:solidFill>
                          <a:effectLst/>
                          <a:uFill>
                            <a:solidFill>
                              <a:srgbClr val="000000"/>
                            </a:solidFill>
                          </a:uFill>
                          <a:latin typeface="+mn-lt"/>
                          <a:ea typeface="Abadi MT Condensed Light"/>
                          <a:cs typeface="Abadi MT Condensed Light"/>
                        </a:rPr>
                        <a:t>, aged about 30 – she was a beautiful violist </a:t>
                      </a:r>
                      <a:endParaRPr lang="en-GB" sz="1600" dirty="0">
                        <a:solidFill>
                          <a:srgbClr val="000000"/>
                        </a:solidFill>
                        <a:effectLst/>
                        <a:uFill>
                          <a:solidFill>
                            <a:srgbClr val="000000"/>
                          </a:solidFill>
                        </a:uFill>
                        <a:latin typeface="+mn-lt"/>
                        <a:ea typeface="Calibri"/>
                        <a:cs typeface="Calibri"/>
                      </a:endParaRPr>
                    </a:p>
                    <a:p>
                      <a:pPr marL="342900" lvl="0" indent="-342900">
                        <a:spcAft>
                          <a:spcPts val="0"/>
                        </a:spcAft>
                        <a:buFont typeface="Symbol"/>
                        <a:buChar char=""/>
                      </a:pPr>
                      <a:r>
                        <a:rPr lang="en-US" sz="1600" dirty="0">
                          <a:solidFill>
                            <a:srgbClr val="000000"/>
                          </a:solidFill>
                          <a:effectLst/>
                          <a:uFill>
                            <a:solidFill>
                              <a:srgbClr val="000000"/>
                            </a:solidFill>
                          </a:uFill>
                          <a:latin typeface="+mn-lt"/>
                          <a:ea typeface="Abadi MT Condensed Light"/>
                          <a:cs typeface="Abadi MT Condensed Light"/>
                        </a:rPr>
                        <a:t>This variation depicts her </a:t>
                      </a:r>
                      <a:r>
                        <a:rPr lang="en-US" sz="1600" dirty="0" err="1">
                          <a:solidFill>
                            <a:srgbClr val="000000"/>
                          </a:solidFill>
                          <a:effectLst/>
                          <a:uFill>
                            <a:solidFill>
                              <a:srgbClr val="000000"/>
                            </a:solidFill>
                          </a:uFill>
                          <a:latin typeface="+mn-lt"/>
                          <a:ea typeface="Abadi MT Condensed Light"/>
                          <a:cs typeface="Abadi MT Condensed Light"/>
                        </a:rPr>
                        <a:t>practising</a:t>
                      </a:r>
                      <a:r>
                        <a:rPr lang="en-US" sz="1600" dirty="0">
                          <a:solidFill>
                            <a:srgbClr val="000000"/>
                          </a:solidFill>
                          <a:effectLst/>
                          <a:uFill>
                            <a:solidFill>
                              <a:srgbClr val="000000"/>
                            </a:solidFill>
                          </a:uFill>
                          <a:latin typeface="+mn-lt"/>
                          <a:ea typeface="Abadi MT Condensed Light"/>
                          <a:cs typeface="Abadi MT Condensed Light"/>
                        </a:rPr>
                        <a:t> her viola</a:t>
                      </a:r>
                      <a:endParaRPr lang="en-GB" sz="1600" dirty="0">
                        <a:solidFill>
                          <a:srgbClr val="000000"/>
                        </a:solidFill>
                        <a:effectLst/>
                        <a:uFill>
                          <a:solidFill>
                            <a:srgbClr val="000000"/>
                          </a:solidFill>
                        </a:uFill>
                        <a:latin typeface="+mn-lt"/>
                        <a:ea typeface="Calibri"/>
                        <a:cs typeface="Calibri"/>
                      </a:endParaRPr>
                    </a:p>
                  </a:txBody>
                  <a:tcPr marL="63724" marR="6372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algn="ctr">
                        <a:spcAft>
                          <a:spcPts val="0"/>
                        </a:spcAft>
                      </a:pPr>
                      <a:endParaRPr lang="en-US" sz="1100">
                        <a:solidFill>
                          <a:srgbClr val="000000"/>
                        </a:solidFill>
                        <a:effectLst/>
                        <a:uFill>
                          <a:solidFill>
                            <a:srgbClr val="000000"/>
                          </a:solidFill>
                        </a:uFill>
                        <a:latin typeface="Gill Sans"/>
                        <a:ea typeface="Abadi MT Condensed Light"/>
                        <a:cs typeface="Abadi MT Condensed Light"/>
                      </a:endParaRPr>
                    </a:p>
                  </a:txBody>
                  <a:tcPr marL="63724" marR="6372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699315">
                <a:tc>
                  <a:txBody>
                    <a:bodyPr/>
                    <a:lstStyle/>
                    <a:p>
                      <a:pPr algn="just">
                        <a:spcAft>
                          <a:spcPts val="0"/>
                        </a:spcAft>
                      </a:pPr>
                      <a:r>
                        <a:rPr lang="en-US" sz="1600" b="1" dirty="0">
                          <a:effectLst/>
                          <a:latin typeface="+mn-lt"/>
                          <a:ea typeface="Abadi MT Condensed Light"/>
                          <a:cs typeface="Abadi MT Condensed Light"/>
                        </a:rPr>
                        <a:t>Variation 11 (G. R. S.): A bulldog called Dan</a:t>
                      </a:r>
                      <a:endParaRPr lang="en-GB" sz="1600" dirty="0">
                        <a:effectLst/>
                        <a:latin typeface="+mn-lt"/>
                        <a:ea typeface="Arial Unicode MS"/>
                      </a:endParaRPr>
                    </a:p>
                    <a:p>
                      <a:pPr marL="342900" lvl="0" indent="-342900" algn="just">
                        <a:spcAft>
                          <a:spcPts val="0"/>
                        </a:spcAft>
                        <a:buFont typeface="Symbol"/>
                        <a:buChar char=""/>
                      </a:pPr>
                      <a:r>
                        <a:rPr lang="en-US" sz="1600" dirty="0">
                          <a:solidFill>
                            <a:srgbClr val="000000"/>
                          </a:solidFill>
                          <a:effectLst/>
                          <a:uFill>
                            <a:solidFill>
                              <a:srgbClr val="000000"/>
                            </a:solidFill>
                          </a:uFill>
                          <a:latin typeface="+mn-lt"/>
                          <a:ea typeface="Abadi MT Condensed Light"/>
                          <a:cs typeface="Abadi MT Condensed Light"/>
                        </a:rPr>
                        <a:t>Dog!</a:t>
                      </a:r>
                      <a:endParaRPr lang="en-GB" sz="1600" dirty="0">
                        <a:solidFill>
                          <a:srgbClr val="000000"/>
                        </a:solidFill>
                        <a:effectLst/>
                        <a:uFill>
                          <a:solidFill>
                            <a:srgbClr val="000000"/>
                          </a:solidFill>
                        </a:uFill>
                        <a:latin typeface="+mn-lt"/>
                        <a:ea typeface="Calibri"/>
                        <a:cs typeface="Calibri"/>
                      </a:endParaRPr>
                    </a:p>
                    <a:p>
                      <a:pPr marL="342900" lvl="0" indent="-342900" algn="just">
                        <a:spcAft>
                          <a:spcPts val="0"/>
                        </a:spcAft>
                        <a:buFont typeface="Symbol"/>
                        <a:buChar char=""/>
                      </a:pPr>
                      <a:r>
                        <a:rPr lang="en-US" sz="1600" dirty="0">
                          <a:solidFill>
                            <a:srgbClr val="000000"/>
                          </a:solidFill>
                          <a:effectLst/>
                          <a:uFill>
                            <a:solidFill>
                              <a:srgbClr val="000000"/>
                            </a:solidFill>
                          </a:uFill>
                          <a:latin typeface="+mn-lt"/>
                          <a:ea typeface="Abadi MT Condensed Light"/>
                          <a:cs typeface="Abadi MT Condensed Light"/>
                        </a:rPr>
                        <a:t>This variation depicts him doing ‘doggy’ things such as running, biting a bone and panting</a:t>
                      </a:r>
                      <a:endParaRPr lang="en-GB" sz="1600" dirty="0">
                        <a:solidFill>
                          <a:srgbClr val="000000"/>
                        </a:solidFill>
                        <a:effectLst/>
                        <a:uFill>
                          <a:solidFill>
                            <a:srgbClr val="000000"/>
                          </a:solidFill>
                        </a:uFill>
                        <a:latin typeface="+mn-lt"/>
                        <a:ea typeface="Calibri"/>
                        <a:cs typeface="Calibri"/>
                      </a:endParaRPr>
                    </a:p>
                    <a:p>
                      <a:pPr marL="342900" lvl="0" indent="-342900" algn="just">
                        <a:spcAft>
                          <a:spcPts val="0"/>
                        </a:spcAft>
                        <a:buFont typeface="Symbol"/>
                        <a:buChar char=""/>
                      </a:pPr>
                      <a:r>
                        <a:rPr lang="en-US" sz="1600" dirty="0">
                          <a:solidFill>
                            <a:srgbClr val="000000"/>
                          </a:solidFill>
                          <a:effectLst/>
                          <a:uFill>
                            <a:solidFill>
                              <a:srgbClr val="000000"/>
                            </a:solidFill>
                          </a:uFill>
                          <a:latin typeface="+mn-lt"/>
                          <a:ea typeface="Abadi MT Condensed Light"/>
                          <a:cs typeface="Abadi MT Condensed Light"/>
                        </a:rPr>
                        <a:t>G. R. S are the initials for Dr. George Robert Sinclair who owned Dan the dog</a:t>
                      </a:r>
                      <a:endParaRPr lang="en-GB" sz="1600" dirty="0">
                        <a:solidFill>
                          <a:srgbClr val="000000"/>
                        </a:solidFill>
                        <a:effectLst/>
                        <a:uFill>
                          <a:solidFill>
                            <a:srgbClr val="000000"/>
                          </a:solidFill>
                        </a:uFill>
                        <a:latin typeface="+mn-lt"/>
                        <a:ea typeface="Calibri"/>
                        <a:cs typeface="Calibri"/>
                      </a:endParaRPr>
                    </a:p>
                  </a:txBody>
                  <a:tcPr marL="63724" marR="6372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algn="ctr">
                        <a:spcAft>
                          <a:spcPts val="0"/>
                        </a:spcAft>
                      </a:pPr>
                      <a:endParaRPr lang="en-US" sz="1100" dirty="0">
                        <a:solidFill>
                          <a:srgbClr val="000000"/>
                        </a:solidFill>
                        <a:effectLst/>
                        <a:uFill>
                          <a:solidFill>
                            <a:srgbClr val="000000"/>
                          </a:solidFill>
                        </a:uFill>
                        <a:latin typeface="Gill Sans"/>
                        <a:ea typeface="Abadi MT Condensed Light"/>
                        <a:cs typeface="Abadi MT Condensed Light"/>
                      </a:endParaRPr>
                    </a:p>
                  </a:txBody>
                  <a:tcPr marL="63724" marR="6372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pic>
        <p:nvPicPr>
          <p:cNvPr id="1049" name="Picture 11"/>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472762" y="2217738"/>
            <a:ext cx="849321" cy="1162050"/>
          </a:xfrm>
          <a:prstGeom prst="rect">
            <a:avLst/>
          </a:prstGeom>
          <a:noFill/>
          <a:extLst>
            <a:ext uri="{909E8E84-426E-40DD-AFC4-6F175D3DCCD1}">
              <a14:hiddenFill xmlns:a14="http://schemas.microsoft.com/office/drawing/2010/main">
                <a:solidFill>
                  <a:srgbClr val="FFFFFF"/>
                </a:solidFill>
              </a14:hiddenFill>
            </a:ext>
          </a:extLst>
        </p:spPr>
      </p:pic>
      <p:pic>
        <p:nvPicPr>
          <p:cNvPr id="1048" name="Picture 12"/>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6518623" y="3469940"/>
            <a:ext cx="683177" cy="933450"/>
          </a:xfrm>
          <a:prstGeom prst="rect">
            <a:avLst/>
          </a:prstGeom>
          <a:noFill/>
          <a:extLst>
            <a:ext uri="{909E8E84-426E-40DD-AFC4-6F175D3DCCD1}">
              <a14:hiddenFill xmlns:a14="http://schemas.microsoft.com/office/drawing/2010/main">
                <a:solidFill>
                  <a:srgbClr val="FFFFFF"/>
                </a:solidFill>
              </a14:hiddenFill>
            </a:ext>
          </a:extLst>
        </p:spPr>
      </p:pic>
      <p:pic>
        <p:nvPicPr>
          <p:cNvPr id="1047" name="Picture 13"/>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6518623" y="4701995"/>
            <a:ext cx="906461" cy="12254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2722935"/>
      </p:ext>
    </p:extLst>
  </p:cSld>
  <p:clrMapOvr>
    <a:masterClrMapping/>
  </p:clrMapOvr>
  <p:timing>
    <p:tnLst>
      <p:par>
        <p:cTn id="1" dur="indefinite" restart="never" nodeType="tmRoot"/>
      </p:par>
    </p:tnLst>
  </p:timing>
</p:sld>
</file>

<file path=ppt/theme/theme1.xml><?xml version="1.0" encoding="utf-8"?>
<a:theme xmlns:a="http://schemas.openxmlformats.org/drawingml/2006/main" name="TenP 2017 Test v2b">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TenP 2017 Test v2b.potx</Template>
  <TotalTime>3321</TotalTime>
  <Words>2187</Words>
  <Application>Microsoft Office PowerPoint</Application>
  <PresentationFormat>On-screen Show (4:3)</PresentationFormat>
  <Paragraphs>556</Paragraphs>
  <Slides>34</Slides>
  <Notes>34</Notes>
  <HiddenSlides>0</HiddenSlides>
  <MMClips>7</MMClips>
  <ScaleCrop>false</ScaleCrop>
  <HeadingPairs>
    <vt:vector size="6" baseType="variant">
      <vt:variant>
        <vt:lpstr>Theme</vt:lpstr>
      </vt:variant>
      <vt:variant>
        <vt:i4>2</vt:i4>
      </vt:variant>
      <vt:variant>
        <vt:lpstr>Embedded OLE Servers</vt:lpstr>
      </vt:variant>
      <vt:variant>
        <vt:i4>1</vt:i4>
      </vt:variant>
      <vt:variant>
        <vt:lpstr>Slide Titles</vt:lpstr>
      </vt:variant>
      <vt:variant>
        <vt:i4>34</vt:i4>
      </vt:variant>
    </vt:vector>
  </HeadingPairs>
  <TitlesOfParts>
    <vt:vector size="37" baseType="lpstr">
      <vt:lpstr>TenP 2017 Test v2b</vt:lpstr>
      <vt:lpstr>Office Theme</vt:lpstr>
      <vt:lpstr>Document</vt:lpstr>
      <vt:lpstr>PowerPoint Presentation</vt:lpstr>
      <vt:lpstr>Lesson outcomes</vt:lpstr>
      <vt:lpstr>Curriculum checklist</vt:lpstr>
      <vt:lpstr>Glossary of music terms</vt:lpstr>
      <vt:lpstr>PowerPoint Presentation</vt:lpstr>
      <vt:lpstr>Background – the composer</vt:lpstr>
      <vt:lpstr>Background – the music</vt:lpstr>
      <vt:lpstr>Listen to the audio of Variation 7 (Troyte)</vt:lpstr>
      <vt:lpstr>These are the variations:</vt:lpstr>
      <vt:lpstr>Get to know Elgar’s  ‘Enigma’ Variations</vt:lpstr>
      <vt:lpstr>PowerPoint Presentation</vt:lpstr>
      <vt:lpstr>Let’s learn to play Elgar’s theme</vt:lpstr>
      <vt:lpstr>Let’s learn to play Elgar’s Theme</vt:lpstr>
      <vt:lpstr>Orchestrate the Theme</vt:lpstr>
      <vt:lpstr>Can you create your own theme? </vt:lpstr>
      <vt:lpstr>PowerPoint Presentation</vt:lpstr>
      <vt:lpstr>Variation 11 (G.R.S.) </vt:lpstr>
      <vt:lpstr>Choose three important motifs in the piece </vt:lpstr>
      <vt:lpstr>Make a piece of ‘dog music’</vt:lpstr>
      <vt:lpstr>Running</vt:lpstr>
      <vt:lpstr>Biting</vt:lpstr>
      <vt:lpstr>Breathing</vt:lpstr>
      <vt:lpstr>In teams, try and make one of these elements</vt:lpstr>
      <vt:lpstr>PowerPoint Presentation</vt:lpstr>
      <vt:lpstr>Today we will describe someone or something in music! </vt:lpstr>
      <vt:lpstr>Pick a person/thing from your list</vt:lpstr>
      <vt:lpstr>Now make your own piece in groups</vt:lpstr>
      <vt:lpstr>PowerPoint Presentation</vt:lpstr>
      <vt:lpstr>Your theme and variation</vt:lpstr>
      <vt:lpstr>Your theme and variation</vt:lpstr>
      <vt:lpstr>PowerPoint Presentation</vt:lpstr>
      <vt:lpstr>Can you remember the three sections of music you have created? </vt:lpstr>
      <vt:lpstr>Decide on an order for the variations and put them all together to perform a completed piece</vt:lpstr>
      <vt:lpstr>Taking it further :  Cross-curricular activities</vt:lpstr>
    </vt:vector>
  </TitlesOfParts>
  <Company>BBC</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Lindsay Warmington</dc:creator>
  <cp:lastModifiedBy>Claire-Louise McGinn</cp:lastModifiedBy>
  <cp:revision>173</cp:revision>
  <cp:lastPrinted>2017-09-08T11:19:58Z</cp:lastPrinted>
  <dcterms:created xsi:type="dcterms:W3CDTF">2017-08-23T12:43:02Z</dcterms:created>
  <dcterms:modified xsi:type="dcterms:W3CDTF">2017-09-18T10:49:19Z</dcterms:modified>
</cp:coreProperties>
</file>