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48" r:id="rId2"/>
  </p:sldMasterIdLst>
  <p:notesMasterIdLst>
    <p:notesMasterId r:id="rId30"/>
  </p:notesMasterIdLst>
  <p:handoutMasterIdLst>
    <p:handoutMasterId r:id="rId31"/>
  </p:handoutMasterIdLst>
  <p:sldIdLst>
    <p:sldId id="257" r:id="rId3"/>
    <p:sldId id="256" r:id="rId4"/>
    <p:sldId id="259" r:id="rId5"/>
    <p:sldId id="260" r:id="rId6"/>
    <p:sldId id="268" r:id="rId7"/>
    <p:sldId id="263" r:id="rId8"/>
    <p:sldId id="264" r:id="rId9"/>
    <p:sldId id="266" r:id="rId10"/>
    <p:sldId id="267" r:id="rId11"/>
    <p:sldId id="299" r:id="rId12"/>
    <p:sldId id="269" r:id="rId13"/>
    <p:sldId id="274" r:id="rId14"/>
    <p:sldId id="275" r:id="rId15"/>
    <p:sldId id="276" r:id="rId16"/>
    <p:sldId id="278" r:id="rId17"/>
    <p:sldId id="281" r:id="rId18"/>
    <p:sldId id="283" r:id="rId19"/>
    <p:sldId id="284" r:id="rId20"/>
    <p:sldId id="287" r:id="rId21"/>
    <p:sldId id="288" r:id="rId22"/>
    <p:sldId id="289" r:id="rId23"/>
    <p:sldId id="290" r:id="rId24"/>
    <p:sldId id="292" r:id="rId25"/>
    <p:sldId id="293" r:id="rId26"/>
    <p:sldId id="294" r:id="rId27"/>
    <p:sldId id="296" r:id="rId28"/>
    <p:sldId id="29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4C99"/>
    <a:srgbClr val="094D97"/>
    <a:srgbClr val="FFD5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335" autoAdjust="0"/>
  </p:normalViewPr>
  <p:slideViewPr>
    <p:cSldViewPr snapToGrid="0" snapToObjects="1" showGuides="1">
      <p:cViewPr varScale="1">
        <p:scale>
          <a:sx n="51" d="100"/>
          <a:sy n="51" d="100"/>
        </p:scale>
        <p:origin x="-1698" y="-228"/>
      </p:cViewPr>
      <p:guideLst>
        <p:guide orient="horz" pos="1822"/>
        <p:guide pos="264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BAF1D2-B474-0C4B-B251-99F3B8EDAD16}" type="datetime1">
              <a:rPr lang="en-GB" smtClean="0"/>
              <a:t>08/09/2017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46EC21-899C-E043-A260-B947E7C33FE7}" type="slidenum">
              <a:rPr lang="en-US" smtClean="0"/>
              <a:t>‹#›</a:t>
            </a:fld>
            <a:endParaRPr lang="en-US"/>
          </a:p>
        </p:txBody>
      </p:sp>
    </p:spTree>
    <p:extLst>
      <p:ext uri="{BB962C8B-B14F-4D97-AF65-F5344CB8AC3E}">
        <p14:creationId xmlns:p14="http://schemas.microsoft.com/office/powerpoint/2010/main" val="2947837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2411F6-C836-8C42-82EB-48BC694285C8}" type="datetime1">
              <a:rPr lang="en-GB" smtClean="0"/>
              <a:t>08/09/2017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89F494-1822-9445-98EB-F7F0987FA13D}" type="slidenum">
              <a:rPr lang="en-US" smtClean="0"/>
              <a:t>‹#›</a:t>
            </a:fld>
            <a:endParaRPr lang="en-US"/>
          </a:p>
        </p:txBody>
      </p:sp>
    </p:spTree>
    <p:extLst>
      <p:ext uri="{BB962C8B-B14F-4D97-AF65-F5344CB8AC3E}">
        <p14:creationId xmlns:p14="http://schemas.microsoft.com/office/powerpoint/2010/main" val="42471908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bbc.co.uk/programmes/articles/17785e2a-48b0-4d5a-986d-00a093597a6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a:t>
            </a:r>
          </a:p>
          <a:p>
            <a:pPr lvl="0" rtl="0"/>
            <a:r>
              <a:rPr lang="en-US" sz="1200" kern="1200" dirty="0" smtClean="0">
                <a:solidFill>
                  <a:schemeClr val="tx1"/>
                </a:solidFill>
                <a:effectLst/>
                <a:latin typeface="+mn-lt"/>
                <a:ea typeface="+mn-ea"/>
                <a:cs typeface="+mn-cs"/>
              </a:rPr>
              <a:t>Key Stage 3 in England, Wales and Northern Ireland</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Third and Fourth Level, S1-S3 in Scotland</a:t>
            </a:r>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a:t>
            </a:fld>
            <a:endParaRPr lang="en-US"/>
          </a:p>
        </p:txBody>
      </p:sp>
    </p:spTree>
    <p:extLst>
      <p:ext uri="{BB962C8B-B14F-4D97-AF65-F5344CB8AC3E}">
        <p14:creationId xmlns:p14="http://schemas.microsoft.com/office/powerpoint/2010/main" val="119128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2: </a:t>
            </a:r>
            <a:r>
              <a:rPr lang="en-GB" sz="1000" b="1" kern="1200" dirty="0" smtClean="0">
                <a:solidFill>
                  <a:schemeClr val="tx1"/>
                </a:solidFill>
                <a:effectLst/>
                <a:latin typeface="+mn-lt"/>
                <a:ea typeface="+mn-ea"/>
                <a:cs typeface="+mn-cs"/>
              </a:rPr>
              <a:t>Call</a:t>
            </a:r>
            <a:r>
              <a:rPr lang="en-GB" sz="1000" b="1" kern="1200" baseline="0" dirty="0" smtClean="0">
                <a:solidFill>
                  <a:schemeClr val="tx1"/>
                </a:solidFill>
                <a:effectLst/>
                <a:latin typeface="+mn-lt"/>
                <a:ea typeface="+mn-ea"/>
                <a:cs typeface="+mn-cs"/>
              </a:rPr>
              <a:t> and response melodies</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a:t>
            </a:r>
            <a:r>
              <a:rPr lang="en-GB" sz="1000" kern="1200" dirty="0" smtClean="0">
                <a:solidFill>
                  <a:schemeClr val="tx1"/>
                </a:solidFill>
                <a:effectLst/>
                <a:latin typeface="+mn-lt"/>
                <a:ea typeface="+mn-ea"/>
                <a:cs typeface="+mn-cs"/>
              </a:rPr>
              <a:t>:		Copy, invent and play back melodies</a:t>
            </a:r>
          </a:p>
          <a:p>
            <a:r>
              <a:rPr lang="en-GB" sz="1000" kern="1200" dirty="0" smtClean="0">
                <a:solidFill>
                  <a:schemeClr val="tx1"/>
                </a:solidFill>
                <a:effectLst/>
                <a:latin typeface="+mn-lt"/>
                <a:ea typeface="+mn-ea"/>
                <a:cs typeface="+mn-cs"/>
              </a:rPr>
              <a:t>Curriculum </a:t>
            </a:r>
            <a:r>
              <a:rPr lang="en-GB" sz="1000" kern="1200" dirty="0" smtClean="0">
                <a:solidFill>
                  <a:schemeClr val="tx1"/>
                </a:solidFill>
                <a:effectLst/>
                <a:latin typeface="+mn-lt"/>
                <a:ea typeface="+mn-ea"/>
                <a:cs typeface="+mn-cs"/>
              </a:rPr>
              <a:t>link:	Play and perform in a range of solo and ensemble contexts using their voice, playing instruments musically, fluently and with </a:t>
            </a:r>
            <a:r>
              <a:rPr lang="en-GB" sz="1000" kern="1200" dirty="0" smtClean="0">
                <a:solidFill>
                  <a:schemeClr val="tx1"/>
                </a:solidFill>
                <a:effectLst/>
                <a:latin typeface="+mn-lt"/>
                <a:ea typeface="+mn-ea"/>
                <a:cs typeface="+mn-cs"/>
              </a:rPr>
              <a:t>			accuracy </a:t>
            </a:r>
            <a:r>
              <a:rPr lang="en-GB" sz="1000" kern="1200" dirty="0" smtClean="0">
                <a:solidFill>
                  <a:schemeClr val="tx1"/>
                </a:solidFill>
                <a:effectLst/>
                <a:latin typeface="+mn-lt"/>
                <a:ea typeface="+mn-ea"/>
                <a:cs typeface="+mn-cs"/>
              </a:rPr>
              <a:t>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t>
            </a:r>
            <a:r>
              <a:rPr lang="en-GB" sz="1000" kern="1200" dirty="0" smtClean="0">
                <a:solidFill>
                  <a:schemeClr val="tx1"/>
                </a:solidFill>
                <a:effectLst/>
                <a:latin typeface="+mn-lt"/>
                <a:ea typeface="+mn-ea"/>
                <a:cs typeface="+mn-cs"/>
              </a:rPr>
              <a:t>			and </a:t>
            </a:r>
            <a:r>
              <a:rPr lang="en-GB" sz="1000" kern="1200" dirty="0" smtClean="0">
                <a:solidFill>
                  <a:schemeClr val="tx1"/>
                </a:solidFill>
                <a:effectLst/>
                <a:latin typeface="+mn-lt"/>
                <a:ea typeface="+mn-ea"/>
                <a:cs typeface="+mn-cs"/>
              </a:rPr>
              <a:t>traditions</a:t>
            </a:r>
          </a:p>
          <a:p>
            <a:r>
              <a:rPr lang="en-GB" sz="1000" kern="1200" dirty="0" smtClean="0">
                <a:solidFill>
                  <a:schemeClr val="tx1"/>
                </a:solidFill>
                <a:effectLst/>
                <a:latin typeface="+mn-lt"/>
                <a:ea typeface="+mn-ea"/>
                <a:cs typeface="+mn-cs"/>
              </a:rPr>
              <a:t>			Identify and use the interrelated dimensions of music expressively and with increasing sophistication, including use of </a:t>
            </a:r>
            <a:r>
              <a:rPr lang="en-GB" sz="1000" kern="1200" dirty="0" smtClean="0">
                <a:solidFill>
                  <a:schemeClr val="tx1"/>
                </a:solidFill>
                <a:effectLst/>
                <a:latin typeface="+mn-lt"/>
                <a:ea typeface="+mn-ea"/>
                <a:cs typeface="+mn-cs"/>
              </a:rPr>
              <a:t>				tonalities</a:t>
            </a:r>
            <a:r>
              <a:rPr lang="en-GB" sz="1000" kern="1200" dirty="0" smtClean="0">
                <a:solidFill>
                  <a:schemeClr val="tx1"/>
                </a:solidFill>
                <a:effectLst/>
                <a:latin typeface="+mn-lt"/>
                <a:ea typeface="+mn-ea"/>
                <a:cs typeface="+mn-cs"/>
              </a:rPr>
              <a:t>, different types of scales and other musical </a:t>
            </a:r>
            <a:r>
              <a:rPr lang="en-GB" sz="1000" kern="1200" dirty="0" smtClean="0">
                <a:solidFill>
                  <a:schemeClr val="tx1"/>
                </a:solidFill>
                <a:effectLst/>
                <a:latin typeface="+mn-lt"/>
                <a:ea typeface="+mn-ea"/>
                <a:cs typeface="+mn-cs"/>
              </a:rPr>
              <a:t>devices</a:t>
            </a:r>
            <a:endParaRPr lang="en-GB" sz="10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11</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Remind </a:t>
            </a:r>
            <a:r>
              <a:rPr lang="en-US" sz="1200" kern="1200" dirty="0" smtClean="0">
                <a:solidFill>
                  <a:schemeClr val="tx1"/>
                </a:solidFill>
                <a:effectLst/>
                <a:latin typeface="+mn-lt"/>
                <a:ea typeface="+mn-ea"/>
                <a:cs typeface="+mn-cs"/>
              </a:rPr>
              <a:t>your students of the last session and explain that you are going to work on the ‘copy me’ game again but this time making </a:t>
            </a:r>
            <a:r>
              <a:rPr lang="en-US" sz="1200" b="1" kern="1200" dirty="0" smtClean="0">
                <a:solidFill>
                  <a:schemeClr val="tx1"/>
                </a:solidFill>
                <a:effectLst/>
                <a:latin typeface="+mn-lt"/>
                <a:ea typeface="+mn-ea"/>
                <a:cs typeface="+mn-cs"/>
              </a:rPr>
              <a:t>melodies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tunes</a:t>
            </a:r>
            <a:r>
              <a:rPr lang="en-US" sz="1200" kern="1200" dirty="0" smtClean="0">
                <a:solidFill>
                  <a:schemeClr val="tx1"/>
                </a:solidFill>
                <a:effectLst/>
                <a:latin typeface="+mn-lt"/>
                <a:ea typeface="+mn-ea"/>
                <a:cs typeface="+mn-cs"/>
              </a:rPr>
              <a:t>. You are going to work on </a:t>
            </a:r>
            <a:r>
              <a:rPr lang="en-US" sz="1200" b="1" kern="1200" dirty="0" smtClean="0">
                <a:solidFill>
                  <a:schemeClr val="tx1"/>
                </a:solidFill>
                <a:effectLst/>
                <a:latin typeface="+mn-lt"/>
                <a:ea typeface="+mn-ea"/>
                <a:cs typeface="+mn-cs"/>
              </a:rPr>
              <a:t>pitched </a:t>
            </a:r>
            <a:r>
              <a:rPr lang="en-US" sz="1200" kern="1200" dirty="0" smtClean="0">
                <a:solidFill>
                  <a:schemeClr val="tx1"/>
                </a:solidFill>
                <a:effectLst/>
                <a:latin typeface="+mn-lt"/>
                <a:ea typeface="+mn-ea"/>
                <a:cs typeface="+mn-cs"/>
              </a:rPr>
              <a:t>instruments such as xylophones and </a:t>
            </a:r>
            <a:r>
              <a:rPr lang="en-US" sz="1200" kern="1200" dirty="0" err="1" smtClean="0">
                <a:solidFill>
                  <a:schemeClr val="tx1"/>
                </a:solidFill>
                <a:effectLst/>
                <a:latin typeface="+mn-lt"/>
                <a:ea typeface="+mn-ea"/>
                <a:cs typeface="+mn-cs"/>
              </a:rPr>
              <a:t>glocks</a:t>
            </a:r>
            <a:r>
              <a:rPr lang="en-US" sz="1200" kern="1200" dirty="0" smtClean="0">
                <a:solidFill>
                  <a:schemeClr val="tx1"/>
                </a:solidFill>
                <a:effectLst/>
                <a:latin typeface="+mn-lt"/>
                <a:ea typeface="+mn-ea"/>
                <a:cs typeface="+mn-cs"/>
              </a:rPr>
              <a:t> plus any orchestral instruments that your students might be learning.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Remind </a:t>
            </a:r>
            <a:r>
              <a:rPr lang="en-US" sz="1200" kern="1200" dirty="0" smtClean="0">
                <a:solidFill>
                  <a:schemeClr val="tx1"/>
                </a:solidFill>
                <a:effectLst/>
                <a:latin typeface="+mn-lt"/>
                <a:ea typeface="+mn-ea"/>
                <a:cs typeface="+mn-cs"/>
              </a:rPr>
              <a:t>your class about Aaron Copland. One of his tricks was to only use a handful of notes in his tunes - that’s one of the reasons his music is so effective. Your students will only be using four or five notes in their pieces too – D, E, F#, A, B:</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Split</a:t>
            </a:r>
            <a:r>
              <a:rPr lang="en-US" sz="1200" kern="1200" dirty="0" smtClean="0">
                <a:solidFill>
                  <a:schemeClr val="tx1"/>
                </a:solidFill>
                <a:effectLst/>
                <a:latin typeface="+mn-lt"/>
                <a:ea typeface="+mn-ea"/>
                <a:cs typeface="+mn-cs"/>
              </a:rPr>
              <a:t> your class into about four groups with a range of instruments in each. If you don’t have enough pitched instruments to go around, use unpitched too, or body percussion/ voice.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 </a:t>
            </a:r>
            <a:r>
              <a:rPr lang="en-US" sz="1200" kern="1200" dirty="0" smtClean="0">
                <a:solidFill>
                  <a:schemeClr val="tx1"/>
                </a:solidFill>
                <a:effectLst/>
                <a:latin typeface="+mn-lt"/>
                <a:ea typeface="+mn-ea"/>
                <a:cs typeface="+mn-cs"/>
              </a:rPr>
              <a:t>each group to play the ‘copy me’ game again using these pitches. Give them at least 5-10 minutes* to do this so that everyone can get a go at leading.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Working with specific pitches can be difficult so give your students a lot of time for this task and keep checking in on how it’s going. There is no need to play fast, it’s really about getting used to the instruments. If they are encountering problems, encourage them to work with just one pitch and only add the next one when their confidence grows.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bring the class back together and end the session by hearing some of their pieces. You might even like to try one person leading the entire class</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12</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3: </a:t>
            </a:r>
            <a:r>
              <a:rPr lang="en-GB" sz="1200" b="1" kern="1200" dirty="0" smtClean="0">
                <a:solidFill>
                  <a:schemeClr val="tx1"/>
                </a:solidFill>
                <a:effectLst/>
                <a:latin typeface="+mn-lt"/>
                <a:ea typeface="+mn-ea"/>
                <a:cs typeface="+mn-cs"/>
              </a:rPr>
              <a:t>‘Horse riding’ ostinato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Learn an ostinato</a:t>
            </a:r>
          </a:p>
          <a:p>
            <a:r>
              <a:rPr lang="en-GB" sz="1200" kern="1200" dirty="0" smtClean="0">
                <a:solidFill>
                  <a:schemeClr val="tx1"/>
                </a:solidFill>
                <a:effectLst/>
                <a:latin typeface="+mn-lt"/>
                <a:ea typeface="+mn-ea"/>
                <a:cs typeface="+mn-cs"/>
              </a:rPr>
              <a:t>			Choose instruments to play it</a:t>
            </a:r>
          </a:p>
          <a:p>
            <a:r>
              <a:rPr lang="en-GB"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Curriculum </a:t>
            </a:r>
            <a:r>
              <a:rPr lang="en-GB" sz="1200" kern="1200" dirty="0" smtClean="0">
                <a:solidFill>
                  <a:schemeClr val="tx1"/>
                </a:solidFill>
                <a:effectLst/>
                <a:latin typeface="+mn-lt"/>
                <a:ea typeface="+mn-ea"/>
                <a:cs typeface="+mn-cs"/>
              </a:rPr>
              <a:t>link:	Play and perform in a range of solo and ensemble contexts using their voice, playing instruments musically, fluently and with </a:t>
            </a:r>
            <a:r>
              <a:rPr lang="en-GB" sz="1200" kern="1200" dirty="0" smtClean="0">
                <a:solidFill>
                  <a:schemeClr val="tx1"/>
                </a:solidFill>
                <a:effectLst/>
                <a:latin typeface="+mn-lt"/>
                <a:ea typeface="+mn-ea"/>
                <a:cs typeface="+mn-cs"/>
              </a:rPr>
              <a:t>			accuracy </a:t>
            </a:r>
            <a:r>
              <a:rPr lang="en-GB" sz="1200" kern="1200" dirty="0" smtClean="0">
                <a:solidFill>
                  <a:schemeClr val="tx1"/>
                </a:solidFill>
                <a:effectLst/>
                <a:latin typeface="+mn-lt"/>
                <a:ea typeface="+mn-ea"/>
                <a:cs typeface="+mn-cs"/>
              </a:rPr>
              <a:t>and </a:t>
            </a:r>
            <a:r>
              <a:rPr lang="en-GB" sz="1200" kern="1200" dirty="0" smtClean="0">
                <a:solidFill>
                  <a:schemeClr val="tx1"/>
                </a:solidFill>
                <a:effectLst/>
                <a:latin typeface="+mn-lt"/>
                <a:ea typeface="+mn-ea"/>
                <a:cs typeface="+mn-cs"/>
              </a:rPr>
              <a:t>expression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Improvise and compose; and extend and develop musical ideas by drawing on a range of musical structures, styles, genres </a:t>
            </a:r>
            <a:r>
              <a:rPr lang="en-GB" sz="1200" kern="1200" dirty="0" smtClean="0">
                <a:solidFill>
                  <a:schemeClr val="tx1"/>
                </a:solidFill>
                <a:effectLst/>
                <a:latin typeface="+mn-lt"/>
                <a:ea typeface="+mn-ea"/>
                <a:cs typeface="+mn-cs"/>
              </a:rPr>
              <a:t>			and </a:t>
            </a:r>
            <a:r>
              <a:rPr lang="en-GB" sz="1200" kern="1200" dirty="0" smtClean="0">
                <a:solidFill>
                  <a:schemeClr val="tx1"/>
                </a:solidFill>
                <a:effectLst/>
                <a:latin typeface="+mn-lt"/>
                <a:ea typeface="+mn-ea"/>
                <a:cs typeface="+mn-cs"/>
              </a:rPr>
              <a:t>traditions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13</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Begin </a:t>
            </a:r>
            <a:r>
              <a:rPr lang="en-US" sz="1200" kern="1200" dirty="0" smtClean="0">
                <a:solidFill>
                  <a:schemeClr val="tx1"/>
                </a:solidFill>
                <a:effectLst/>
                <a:latin typeface="+mn-lt"/>
                <a:ea typeface="+mn-ea"/>
                <a:cs typeface="+mn-cs"/>
              </a:rPr>
              <a:t>with a reminder of the last lesson and a quick game of ‘copy me’ either on body percussion, voice or instruments and with one of the students leading</a:t>
            </a:r>
            <a:endParaRPr lang="en-GB" sz="1200" kern="1200" dirty="0" smtClean="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14</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kern="1200" dirty="0" smtClean="0">
                <a:solidFill>
                  <a:schemeClr val="tx1"/>
                </a:solidFill>
                <a:effectLst/>
                <a:latin typeface="+mn-lt"/>
                <a:ea typeface="+mn-ea"/>
                <a:cs typeface="+mn-cs"/>
              </a:rPr>
              <a:t>Clap the ostinato (repeated rhythmic pattern) and ask your students to copy.</a:t>
            </a:r>
            <a:endParaRPr lang="en-GB" sz="1200" kern="1200" dirty="0" smtClean="0">
              <a:solidFill>
                <a:schemeClr val="tx1"/>
              </a:solidFill>
              <a:effectLst/>
              <a:latin typeface="+mn-lt"/>
              <a:ea typeface="+mn-ea"/>
              <a:cs typeface="+mn-cs"/>
            </a:endParaRPr>
          </a:p>
          <a:p>
            <a:pPr algn="l"/>
            <a:r>
              <a:rPr lang="en-GB" sz="1200" kern="1200" dirty="0" smtClean="0">
                <a:solidFill>
                  <a:schemeClr val="tx1"/>
                </a:solidFill>
                <a:effectLst/>
                <a:latin typeface="+mn-lt"/>
                <a:ea typeface="+mn-ea"/>
                <a:cs typeface="+mn-cs"/>
              </a:rPr>
              <a:t> </a:t>
            </a:r>
          </a:p>
          <a:p>
            <a:pPr algn="l"/>
            <a:r>
              <a:rPr lang="en-US" sz="1200" kern="1200" dirty="0" smtClean="0">
                <a:solidFill>
                  <a:schemeClr val="tx1"/>
                </a:solidFill>
                <a:effectLst/>
                <a:latin typeface="+mn-lt"/>
                <a:ea typeface="+mn-ea"/>
                <a:cs typeface="+mn-cs"/>
              </a:rPr>
              <a:t>This is a tricky rhythm. It is </a:t>
            </a:r>
            <a:r>
              <a:rPr lang="en-US" sz="1200" b="1" kern="1200" dirty="0" smtClean="0">
                <a:solidFill>
                  <a:schemeClr val="tx1"/>
                </a:solidFill>
                <a:effectLst/>
                <a:latin typeface="+mn-lt"/>
                <a:ea typeface="+mn-ea"/>
                <a:cs typeface="+mn-cs"/>
              </a:rPr>
              <a:t>syncopated </a:t>
            </a:r>
            <a:r>
              <a:rPr lang="en-US" sz="1200" kern="1200" dirty="0" smtClean="0">
                <a:solidFill>
                  <a:schemeClr val="tx1"/>
                </a:solidFill>
                <a:effectLst/>
                <a:latin typeface="+mn-lt"/>
                <a:ea typeface="+mn-ea"/>
                <a:cs typeface="+mn-cs"/>
              </a:rPr>
              <a:t>i.e. the less important (and unexpected) bits of the bar are made important. If you’re students are learning staff notation, write the rhythm on the board and encourage them to read it. </a:t>
            </a:r>
            <a:endParaRPr lang="en-GB" sz="1200" kern="1200" dirty="0" smtClean="0">
              <a:solidFill>
                <a:schemeClr val="tx1"/>
              </a:solidFill>
              <a:effectLst/>
              <a:latin typeface="+mn-lt"/>
              <a:ea typeface="+mn-ea"/>
              <a:cs typeface="+mn-cs"/>
            </a:endParaRPr>
          </a:p>
          <a:p>
            <a:pPr algn="l"/>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algn="l"/>
            <a:r>
              <a:rPr lang="en-US" sz="1200" kern="1200" dirty="0" smtClean="0">
                <a:solidFill>
                  <a:schemeClr val="tx1"/>
                </a:solidFill>
                <a:effectLst/>
                <a:latin typeface="+mn-lt"/>
                <a:ea typeface="+mn-ea"/>
                <a:cs typeface="+mn-cs"/>
              </a:rPr>
              <a:t>If not, here’s a method for learning and teaching it – </a:t>
            </a:r>
            <a:endParaRPr lang="en-GB" sz="1200" kern="1200" dirty="0" smtClean="0">
              <a:solidFill>
                <a:schemeClr val="tx1"/>
              </a:solidFill>
              <a:effectLst/>
              <a:latin typeface="+mn-lt"/>
              <a:ea typeface="+mn-ea"/>
              <a:cs typeface="+mn-cs"/>
            </a:endParaRPr>
          </a:p>
          <a:p>
            <a:pPr lvl="0" algn="l"/>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Count to 8 out loud trying to keep a steady pace</a:t>
            </a:r>
            <a:endParaRPr lang="en-GB" sz="1200" kern="1200" dirty="0" smtClean="0">
              <a:solidFill>
                <a:schemeClr val="tx1"/>
              </a:solidFill>
              <a:effectLst/>
              <a:latin typeface="+mn-lt"/>
              <a:ea typeface="+mn-ea"/>
              <a:cs typeface="+mn-cs"/>
            </a:endParaRPr>
          </a:p>
          <a:p>
            <a:pPr lvl="0" algn="l"/>
            <a:r>
              <a:rPr lang="en-US" sz="1200" kern="12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Shout out the numbers in </a:t>
            </a:r>
            <a:r>
              <a:rPr lang="en-US" sz="1200" b="1" kern="1200" dirty="0" smtClean="0">
                <a:solidFill>
                  <a:schemeClr val="tx1"/>
                </a:solidFill>
                <a:effectLst/>
                <a:latin typeface="+mn-lt"/>
                <a:ea typeface="+mn-ea"/>
                <a:cs typeface="+mn-cs"/>
              </a:rPr>
              <a:t>BOLD </a:t>
            </a:r>
            <a:r>
              <a:rPr lang="en-US" sz="1200" kern="1200" dirty="0" smtClean="0">
                <a:solidFill>
                  <a:schemeClr val="tx1"/>
                </a:solidFill>
                <a:effectLst/>
                <a:latin typeface="+mn-lt"/>
                <a:ea typeface="+mn-ea"/>
                <a:cs typeface="+mn-cs"/>
              </a:rPr>
              <a:t>and whisper the other numbers</a:t>
            </a:r>
            <a:endParaRPr lang="en-GB" sz="1200" kern="1200" dirty="0" smtClean="0">
              <a:solidFill>
                <a:schemeClr val="tx1"/>
              </a:solidFill>
              <a:effectLst/>
              <a:latin typeface="+mn-lt"/>
              <a:ea typeface="+mn-ea"/>
              <a:cs typeface="+mn-cs"/>
            </a:endParaRPr>
          </a:p>
          <a:p>
            <a:pPr lvl="0" algn="l"/>
            <a:r>
              <a:rPr lang="en-US" sz="1200" kern="1200" dirty="0" smtClean="0">
                <a:solidFill>
                  <a:schemeClr val="tx1"/>
                </a:solidFill>
                <a:effectLst/>
                <a:latin typeface="+mn-lt"/>
                <a:ea typeface="+mn-ea"/>
                <a:cs typeface="+mn-cs"/>
              </a:rPr>
              <a:t>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Count silently, clapping on the </a:t>
            </a:r>
            <a:r>
              <a:rPr lang="en-US" sz="1200" b="1" kern="1200" dirty="0" smtClean="0">
                <a:solidFill>
                  <a:schemeClr val="tx1"/>
                </a:solidFill>
                <a:effectLst/>
                <a:latin typeface="+mn-lt"/>
                <a:ea typeface="+mn-ea"/>
                <a:cs typeface="+mn-cs"/>
              </a:rPr>
              <a:t>BOLD </a:t>
            </a:r>
            <a:r>
              <a:rPr lang="en-US" sz="1200" kern="1200" dirty="0" smtClean="0">
                <a:solidFill>
                  <a:schemeClr val="tx1"/>
                </a:solidFill>
                <a:effectLst/>
                <a:latin typeface="+mn-lt"/>
                <a:ea typeface="+mn-ea"/>
                <a:cs typeface="+mn-cs"/>
              </a:rPr>
              <a:t>numbers</a:t>
            </a:r>
            <a:endParaRPr lang="en-GB" sz="1200" kern="1200" dirty="0" smtClean="0">
              <a:solidFill>
                <a:schemeClr val="tx1"/>
              </a:solidFill>
              <a:effectLst/>
              <a:latin typeface="+mn-lt"/>
              <a:ea typeface="+mn-ea"/>
              <a:cs typeface="+mn-cs"/>
            </a:endParaRPr>
          </a:p>
          <a:p>
            <a:pPr lvl="0" algn="l"/>
            <a:r>
              <a:rPr lang="en-US" sz="1200" kern="1200" dirty="0" smtClean="0">
                <a:solidFill>
                  <a:schemeClr val="tx1"/>
                </a:solidFill>
                <a:effectLst/>
                <a:latin typeface="+mn-lt"/>
                <a:ea typeface="+mn-ea"/>
                <a:cs typeface="+mn-cs"/>
              </a:rPr>
              <a:t>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Replace the numbers with the words, one word on each clap</a:t>
            </a:r>
            <a:endParaRPr lang="en-GB" sz="1200" kern="1200" dirty="0" smtClean="0">
              <a:solidFill>
                <a:schemeClr val="tx1"/>
              </a:solidFill>
              <a:effectLst/>
              <a:latin typeface="+mn-lt"/>
              <a:ea typeface="+mn-ea"/>
              <a:cs typeface="+mn-cs"/>
            </a:endParaRPr>
          </a:p>
          <a:p>
            <a:pPr algn="l"/>
            <a:endParaRPr lang="en-GB" dirty="0" smtClean="0"/>
          </a:p>
          <a:p>
            <a:pPr lvl="0" algn="l" rtl="0"/>
            <a:r>
              <a:rPr lang="en-US" sz="1200" b="1" kern="1200" dirty="0" smtClean="0">
                <a:solidFill>
                  <a:schemeClr val="tx1"/>
                </a:solidFill>
                <a:effectLst/>
                <a:latin typeface="+mn-lt"/>
                <a:ea typeface="+mn-ea"/>
                <a:cs typeface="+mn-cs"/>
              </a:rPr>
              <a:t>Ask </a:t>
            </a:r>
            <a:r>
              <a:rPr lang="en-US" sz="1200" kern="1200" dirty="0" smtClean="0">
                <a:solidFill>
                  <a:schemeClr val="tx1"/>
                </a:solidFill>
                <a:effectLst/>
                <a:latin typeface="+mn-lt"/>
                <a:ea typeface="+mn-ea"/>
                <a:cs typeface="+mn-cs"/>
              </a:rPr>
              <a:t>your students to suggest which instruments should play this. It is going to be the foundation of your piece so it’s very important but it doesn’t need to be too loud and take over.</a:t>
            </a:r>
          </a:p>
          <a:p>
            <a:pPr lvl="0" algn="l" rtl="0"/>
            <a:endParaRPr lang="en-GB" sz="1200" kern="1200" dirty="0" smtClean="0">
              <a:solidFill>
                <a:schemeClr val="tx1"/>
              </a:solidFill>
              <a:effectLst/>
              <a:latin typeface="+mn-lt"/>
              <a:ea typeface="+mn-ea"/>
              <a:cs typeface="+mn-cs"/>
            </a:endParaRPr>
          </a:p>
          <a:p>
            <a:pPr algn="l"/>
            <a:r>
              <a:rPr lang="en-GB" sz="1200" kern="1200" dirty="0" smtClean="0">
                <a:solidFill>
                  <a:schemeClr val="tx1"/>
                </a:solidFill>
                <a:effectLst/>
                <a:latin typeface="+mn-lt"/>
                <a:ea typeface="+mn-ea"/>
                <a:cs typeface="+mn-cs"/>
              </a:rPr>
              <a:t>If they suggest </a:t>
            </a:r>
            <a:r>
              <a:rPr lang="en-GB" sz="1200" b="1" kern="1200" dirty="0" smtClean="0">
                <a:solidFill>
                  <a:schemeClr val="tx1"/>
                </a:solidFill>
                <a:effectLst/>
                <a:latin typeface="+mn-lt"/>
                <a:ea typeface="+mn-ea"/>
                <a:cs typeface="+mn-cs"/>
              </a:rPr>
              <a:t>pitched </a:t>
            </a:r>
            <a:r>
              <a:rPr lang="en-GB" sz="1200" kern="1200" dirty="0" smtClean="0">
                <a:solidFill>
                  <a:schemeClr val="tx1"/>
                </a:solidFill>
                <a:effectLst/>
                <a:latin typeface="+mn-lt"/>
                <a:ea typeface="+mn-ea"/>
                <a:cs typeface="+mn-cs"/>
              </a:rPr>
              <a:t>instruments, use the following pitches, D and A (above middle C)</a:t>
            </a:r>
          </a:p>
          <a:p>
            <a:pPr algn="l"/>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15</a:t>
            </a:fld>
            <a:endParaRPr lang="en-US"/>
          </a:p>
        </p:txBody>
      </p:sp>
    </p:spTree>
    <p:extLst>
      <p:ext uri="{BB962C8B-B14F-4D97-AF65-F5344CB8AC3E}">
        <p14:creationId xmlns:p14="http://schemas.microsoft.com/office/powerpoint/2010/main" val="1913804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Split </a:t>
            </a:r>
            <a:r>
              <a:rPr lang="en-US" sz="1200" kern="1200" dirty="0" smtClean="0">
                <a:solidFill>
                  <a:schemeClr val="tx1"/>
                </a:solidFill>
                <a:effectLst/>
                <a:latin typeface="+mn-lt"/>
                <a:ea typeface="+mn-ea"/>
                <a:cs typeface="+mn-cs"/>
              </a:rPr>
              <a:t>your class back into their small teams and set them the following task –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Make a short piece that features:</a:t>
            </a:r>
          </a:p>
          <a:p>
            <a:pPr lvl="2"/>
            <a:r>
              <a:rPr lang="en-US" sz="1200" kern="1200" dirty="0" smtClean="0">
                <a:solidFill>
                  <a:schemeClr val="tx1"/>
                </a:solidFill>
                <a:effectLst/>
                <a:latin typeface="+mn-lt"/>
                <a:ea typeface="+mn-ea"/>
                <a:cs typeface="+mn-cs"/>
              </a:rPr>
              <a:t>This ostinato (unpitched or on D &amp; A)</a:t>
            </a:r>
            <a:endParaRPr lang="en-GB"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 call and response melody (using D, E, F#, A, B)</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Bring the class back together,</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hear each team and give feedback.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16</a:t>
            </a:fld>
            <a:endParaRPr lang="en-US"/>
          </a:p>
        </p:txBody>
      </p:sp>
    </p:spTree>
    <p:extLst>
      <p:ext uri="{BB962C8B-B14F-4D97-AF65-F5344CB8AC3E}">
        <p14:creationId xmlns:p14="http://schemas.microsoft.com/office/powerpoint/2010/main" val="1080485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4: </a:t>
            </a:r>
            <a:r>
              <a:rPr lang="en-GB" sz="1000" b="1" kern="1200" dirty="0" smtClean="0">
                <a:solidFill>
                  <a:schemeClr val="tx1"/>
                </a:solidFill>
                <a:effectLst/>
                <a:latin typeface="+mn-lt"/>
                <a:ea typeface="+mn-ea"/>
                <a:cs typeface="+mn-cs"/>
              </a:rPr>
              <a:t>‘Giddy-up’ rhythmic link</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Activities:		Learn an ostinato</a:t>
            </a:r>
          </a:p>
          <a:p>
            <a:r>
              <a:rPr lang="en-GB" sz="1000" kern="1200" dirty="0" smtClean="0">
                <a:solidFill>
                  <a:schemeClr val="tx1"/>
                </a:solidFill>
                <a:effectLst/>
                <a:latin typeface="+mn-lt"/>
                <a:ea typeface="+mn-ea"/>
                <a:cs typeface="+mn-cs"/>
              </a:rPr>
              <a:t>			Choose instruments to play it</a:t>
            </a: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t>
            </a:r>
            <a:r>
              <a:rPr lang="en-GB" sz="1000" kern="1200" dirty="0" smtClean="0">
                <a:solidFill>
                  <a:schemeClr val="tx1"/>
                </a:solidFill>
                <a:effectLst/>
                <a:latin typeface="+mn-lt"/>
                <a:ea typeface="+mn-ea"/>
                <a:cs typeface="+mn-cs"/>
              </a:rPr>
              <a:t>			accuracy </a:t>
            </a:r>
            <a:r>
              <a:rPr lang="en-GB" sz="1000" kern="1200" dirty="0" smtClean="0">
                <a:solidFill>
                  <a:schemeClr val="tx1"/>
                </a:solidFill>
                <a:effectLst/>
                <a:latin typeface="+mn-lt"/>
                <a:ea typeface="+mn-ea"/>
                <a:cs typeface="+mn-cs"/>
              </a:rPr>
              <a:t>and </a:t>
            </a:r>
            <a:r>
              <a:rPr lang="en-GB" sz="1000" kern="1200" dirty="0" smtClean="0">
                <a:solidFill>
                  <a:schemeClr val="tx1"/>
                </a:solidFill>
                <a:effectLst/>
                <a:latin typeface="+mn-lt"/>
                <a:ea typeface="+mn-ea"/>
                <a:cs typeface="+mn-cs"/>
              </a:rPr>
              <a:t>expression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t>
            </a:r>
            <a:r>
              <a:rPr lang="en-GB" sz="1000" kern="1200" dirty="0" smtClean="0">
                <a:solidFill>
                  <a:schemeClr val="tx1"/>
                </a:solidFill>
                <a:effectLst/>
                <a:latin typeface="+mn-lt"/>
                <a:ea typeface="+mn-ea"/>
                <a:cs typeface="+mn-cs"/>
              </a:rPr>
              <a:t>			and </a:t>
            </a:r>
            <a:r>
              <a:rPr lang="en-GB" sz="1000" kern="1200" dirty="0" smtClean="0">
                <a:solidFill>
                  <a:schemeClr val="tx1"/>
                </a:solidFill>
                <a:effectLst/>
                <a:latin typeface="+mn-lt"/>
                <a:ea typeface="+mn-ea"/>
                <a:cs typeface="+mn-cs"/>
              </a:rPr>
              <a:t>traditions</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17</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000" b="1" kern="1200" dirty="0" smtClean="0">
                <a:solidFill>
                  <a:schemeClr val="tx1"/>
                </a:solidFill>
                <a:effectLst/>
                <a:latin typeface="+mn-lt"/>
                <a:ea typeface="+mn-ea"/>
                <a:cs typeface="+mn-cs"/>
              </a:rPr>
              <a:t>Explain </a:t>
            </a:r>
            <a:r>
              <a:rPr lang="en-US" sz="1000" kern="1200" dirty="0" smtClean="0">
                <a:solidFill>
                  <a:schemeClr val="tx1"/>
                </a:solidFill>
                <a:effectLst/>
                <a:latin typeface="+mn-lt"/>
                <a:ea typeface="+mn-ea"/>
                <a:cs typeface="+mn-cs"/>
              </a:rPr>
              <a:t>that you are going to learn a new rhythmic pattern today borrowed from Copland.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Copland uses this as a linking device in his piece but no one plays the whole rhythm, it is split across the orchestra.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Ask </a:t>
            </a:r>
            <a:r>
              <a:rPr lang="en-US" sz="1000" kern="1200" dirty="0" smtClean="0">
                <a:solidFill>
                  <a:schemeClr val="tx1"/>
                </a:solidFill>
                <a:effectLst/>
                <a:latin typeface="+mn-lt"/>
                <a:ea typeface="+mn-ea"/>
                <a:cs typeface="+mn-cs"/>
              </a:rPr>
              <a:t>your class to return to their composing teams from last lesson and get their instruments out. Their task is to ‘</a:t>
            </a:r>
            <a:r>
              <a:rPr lang="en-US" sz="1000" b="1" kern="1200" dirty="0" smtClean="0">
                <a:solidFill>
                  <a:schemeClr val="tx1"/>
                </a:solidFill>
                <a:effectLst/>
                <a:latin typeface="+mn-lt"/>
                <a:ea typeface="+mn-ea"/>
                <a:cs typeface="+mn-cs"/>
              </a:rPr>
              <a:t>orchestrate’</a:t>
            </a:r>
            <a:r>
              <a:rPr lang="en-US" sz="1000" kern="1200" dirty="0" smtClean="0">
                <a:solidFill>
                  <a:schemeClr val="tx1"/>
                </a:solidFill>
                <a:effectLst/>
                <a:latin typeface="+mn-lt"/>
                <a:ea typeface="+mn-ea"/>
                <a:cs typeface="+mn-cs"/>
              </a:rPr>
              <a:t> this rhythmic line (i.e. work out who plays what, when). Here are some tips to help:</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Split the line up so no one player has to remember the whole thing</a:t>
            </a:r>
            <a:endParaRPr lang="en-GB"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Some instruments are better at some things than others. (i.e. a woodblock will sound great on ‘giddy up’, a cymbal will sound awful)</a:t>
            </a:r>
            <a:endParaRPr lang="en-GB"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If using pitch – D major is a good place to start</a:t>
            </a:r>
            <a:endParaRPr lang="en-GB"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A steady pulse throughout will really help to keep everyone together</a:t>
            </a:r>
            <a:endParaRPr lang="en-GB"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Use the words for memory and accuracy of rhythm</a:t>
            </a:r>
            <a:endParaRPr lang="en-GB" sz="1000"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When this is achieved </a:t>
            </a:r>
            <a:r>
              <a:rPr lang="en-US" sz="1000" kern="1200" dirty="0" smtClean="0">
                <a:solidFill>
                  <a:schemeClr val="tx1"/>
                </a:solidFill>
                <a:effectLst/>
                <a:latin typeface="+mn-lt"/>
                <a:ea typeface="+mn-ea"/>
                <a:cs typeface="+mn-cs"/>
              </a:rPr>
              <a:t>ask the groups to decide how many times they want to play it and </a:t>
            </a:r>
            <a:r>
              <a:rPr lang="en-US" sz="1000" kern="1200" dirty="0" err="1" smtClean="0">
                <a:solidFill>
                  <a:schemeClr val="tx1"/>
                </a:solidFill>
                <a:effectLst/>
                <a:latin typeface="+mn-lt"/>
                <a:ea typeface="+mn-ea"/>
                <a:cs typeface="+mn-cs"/>
              </a:rPr>
              <a:t>practise</a:t>
            </a:r>
            <a:r>
              <a:rPr lang="en-US" sz="1000" kern="1200" dirty="0" smtClean="0">
                <a:solidFill>
                  <a:schemeClr val="tx1"/>
                </a:solidFill>
                <a:effectLst/>
                <a:latin typeface="+mn-lt"/>
                <a:ea typeface="+mn-ea"/>
                <a:cs typeface="+mn-cs"/>
              </a:rPr>
              <a:t> this.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FINALLY </a:t>
            </a:r>
            <a:r>
              <a:rPr lang="en-US" sz="1000" b="1" kern="120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if there is time, encourage your groups to revisit their piece from last session and begin to think about how to order the two sections</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US" sz="1000" i="1" kern="1200" dirty="0" smtClean="0">
                <a:solidFill>
                  <a:schemeClr val="tx1"/>
                </a:solidFill>
                <a:effectLst/>
                <a:latin typeface="+mn-lt"/>
                <a:ea typeface="+mn-ea"/>
                <a:cs typeface="+mn-cs"/>
              </a:rPr>
              <a:t>You might want to continue this project working towards one, full class piece and use this rhythm as a link between groups. If so, create a class version of it at this stage and decide how many times it is played back to back</a:t>
            </a:r>
            <a:r>
              <a:rPr lang="en-GB" sz="1000" b="1" u="none" strike="noStrike"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18</a:t>
            </a:fld>
            <a:endParaRPr lang="en-US"/>
          </a:p>
        </p:txBody>
      </p:sp>
    </p:spTree>
    <p:extLst>
      <p:ext uri="{BB962C8B-B14F-4D97-AF65-F5344CB8AC3E}">
        <p14:creationId xmlns:p14="http://schemas.microsoft.com/office/powerpoint/2010/main" val="4143182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5: </a:t>
            </a:r>
            <a:r>
              <a:rPr lang="en-GB" sz="1000" b="1" kern="1200" dirty="0" smtClean="0">
                <a:solidFill>
                  <a:schemeClr val="tx1"/>
                </a:solidFill>
                <a:effectLst/>
                <a:latin typeface="+mn-lt"/>
                <a:ea typeface="+mn-ea"/>
                <a:cs typeface="+mn-cs"/>
              </a:rPr>
              <a:t>The story</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Activities:		Invent musical ideas to portray a story</a:t>
            </a:r>
          </a:p>
          <a:p>
            <a:r>
              <a:rPr lang="en-GB" sz="1000" kern="1200" dirty="0" smtClean="0">
                <a:solidFill>
                  <a:schemeClr val="tx1"/>
                </a:solidFill>
                <a:effectLst/>
                <a:latin typeface="+mn-lt"/>
                <a:ea typeface="+mn-ea"/>
                <a:cs typeface="+mn-cs"/>
              </a:rPr>
              <a:t>			Begin to structure all ideas into a piece</a:t>
            </a: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t>
            </a:r>
            <a:r>
              <a:rPr lang="en-GB" sz="1000" kern="1200" dirty="0" smtClean="0">
                <a:solidFill>
                  <a:schemeClr val="tx1"/>
                </a:solidFill>
                <a:effectLst/>
                <a:latin typeface="+mn-lt"/>
                <a:ea typeface="+mn-ea"/>
                <a:cs typeface="+mn-cs"/>
              </a:rPr>
              <a:t>			accuracy </a:t>
            </a:r>
            <a:r>
              <a:rPr lang="en-GB" sz="1000" kern="1200" dirty="0" smtClean="0">
                <a:solidFill>
                  <a:schemeClr val="tx1"/>
                </a:solidFill>
                <a:effectLst/>
                <a:latin typeface="+mn-lt"/>
                <a:ea typeface="+mn-ea"/>
                <a:cs typeface="+mn-cs"/>
              </a:rPr>
              <a:t>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t>
            </a:r>
            <a:r>
              <a:rPr lang="en-GB" sz="1000" kern="1200" dirty="0" smtClean="0">
                <a:solidFill>
                  <a:schemeClr val="tx1"/>
                </a:solidFill>
                <a:effectLst/>
                <a:latin typeface="+mn-lt"/>
                <a:ea typeface="+mn-ea"/>
                <a:cs typeface="+mn-cs"/>
              </a:rPr>
              <a:t>			and </a:t>
            </a:r>
            <a:r>
              <a:rPr lang="en-GB" sz="1000" kern="1200" dirty="0" smtClean="0">
                <a:solidFill>
                  <a:schemeClr val="tx1"/>
                </a:solidFill>
                <a:effectLst/>
                <a:latin typeface="+mn-lt"/>
                <a:ea typeface="+mn-ea"/>
                <a:cs typeface="+mn-cs"/>
              </a:rPr>
              <a:t>traditions</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19</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000" b="1" kern="1200" dirty="0" smtClean="0">
                <a:solidFill>
                  <a:schemeClr val="tx1"/>
                </a:solidFill>
                <a:effectLst/>
                <a:latin typeface="+mn-lt"/>
                <a:ea typeface="+mn-ea"/>
                <a:cs typeface="+mn-cs"/>
              </a:rPr>
              <a:t>Remind </a:t>
            </a:r>
            <a:r>
              <a:rPr lang="en-US" sz="1000" kern="1200" dirty="0" smtClean="0">
                <a:solidFill>
                  <a:schemeClr val="tx1"/>
                </a:solidFill>
                <a:effectLst/>
                <a:latin typeface="+mn-lt"/>
                <a:ea typeface="+mn-ea"/>
                <a:cs typeface="+mn-cs"/>
              </a:rPr>
              <a:t>your students that Copland’s Hoedown is from a ballet and is actually describing a small section of the story of that ballet. Music that tells a story is called </a:t>
            </a:r>
            <a:r>
              <a:rPr lang="en-US" sz="1000" b="1" kern="1200" dirty="0" smtClean="0">
                <a:solidFill>
                  <a:schemeClr val="tx1"/>
                </a:solidFill>
                <a:effectLst/>
                <a:latin typeface="+mn-lt"/>
                <a:ea typeface="+mn-ea"/>
                <a:cs typeface="+mn-cs"/>
              </a:rPr>
              <a:t>program music</a:t>
            </a:r>
            <a:endParaRPr lang="en-GB" sz="1000"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During the middle of his piece, Copland slows down the music as the head cowboy approaches the main female character. The music comes to rest on a beautiful, </a:t>
            </a:r>
            <a:r>
              <a:rPr lang="en-US" sz="1000" kern="1200" dirty="0" err="1" smtClean="0">
                <a:solidFill>
                  <a:schemeClr val="tx1"/>
                </a:solidFill>
                <a:effectLst/>
                <a:latin typeface="+mn-lt"/>
                <a:ea typeface="+mn-ea"/>
                <a:cs typeface="+mn-cs"/>
              </a:rPr>
              <a:t>Eb</a:t>
            </a:r>
            <a:r>
              <a:rPr lang="en-US" sz="1000" kern="1200" dirty="0" smtClean="0">
                <a:solidFill>
                  <a:schemeClr val="tx1"/>
                </a:solidFill>
                <a:effectLst/>
                <a:latin typeface="+mn-lt"/>
                <a:ea typeface="+mn-ea"/>
                <a:cs typeface="+mn-cs"/>
              </a:rPr>
              <a:t> major chord which is perhaps the moment when these two characters kiss.</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Play this section – </a:t>
            </a:r>
            <a:r>
              <a:rPr lang="en-US" sz="1000" kern="1200" dirty="0" smtClean="0">
                <a:solidFill>
                  <a:schemeClr val="tx1"/>
                </a:solidFill>
                <a:effectLst/>
                <a:latin typeface="+mn-lt"/>
                <a:ea typeface="+mn-ea"/>
                <a:cs typeface="+mn-cs"/>
              </a:rPr>
              <a:t>it comes at around 2’44 in the mp3. Ask your students to try and work out which of the elements that they have been working with is used during this moment. (It is a manipulation of the ‘Giddy up’ rhythm from lesson 4)</a:t>
            </a:r>
          </a:p>
          <a:p>
            <a:pPr lvl="0"/>
            <a:endParaRPr lang="en-US" sz="1000" kern="1200" dirty="0" smtClean="0">
              <a:solidFill>
                <a:schemeClr val="tx1"/>
              </a:solidFill>
              <a:effectLst/>
              <a:latin typeface="+mn-lt"/>
              <a:ea typeface="+mn-ea"/>
              <a:cs typeface="+mn-cs"/>
            </a:endParaRPr>
          </a:p>
          <a:p>
            <a:pPr lvl="0" rtl="0"/>
            <a:r>
              <a:rPr lang="en-US" sz="1000" b="1" kern="1200" dirty="0" smtClean="0">
                <a:solidFill>
                  <a:schemeClr val="tx1"/>
                </a:solidFill>
                <a:effectLst/>
                <a:latin typeface="+mn-lt"/>
                <a:ea typeface="+mn-ea"/>
                <a:cs typeface="+mn-cs"/>
              </a:rPr>
              <a:t>Today’s task </a:t>
            </a:r>
            <a:r>
              <a:rPr lang="en-US" sz="1000" kern="1200" dirty="0" smtClean="0">
                <a:solidFill>
                  <a:schemeClr val="tx1"/>
                </a:solidFill>
                <a:effectLst/>
                <a:latin typeface="+mn-lt"/>
                <a:ea typeface="+mn-ea"/>
                <a:cs typeface="+mn-cs"/>
              </a:rPr>
              <a:t>is to create a short section within their piece to describe this moment and therefore transform their ideas into </a:t>
            </a:r>
            <a:r>
              <a:rPr lang="en-US" sz="1000" b="1" kern="1200" dirty="0" smtClean="0">
                <a:solidFill>
                  <a:schemeClr val="tx1"/>
                </a:solidFill>
                <a:effectLst/>
                <a:latin typeface="+mn-lt"/>
                <a:ea typeface="+mn-ea"/>
                <a:cs typeface="+mn-cs"/>
              </a:rPr>
              <a:t>program music.</a:t>
            </a:r>
            <a:endParaRPr lang="en-GB" sz="1000" kern="1200" dirty="0" smtClean="0">
              <a:solidFill>
                <a:schemeClr val="tx1"/>
              </a:solidFill>
              <a:effectLst/>
              <a:latin typeface="+mn-lt"/>
              <a:ea typeface="+mn-ea"/>
              <a:cs typeface="+mn-cs"/>
            </a:endParaRPr>
          </a:p>
          <a:p>
            <a:r>
              <a:rPr lang="en-US" sz="1000" b="1" u="none" strike="noStrike"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Split </a:t>
            </a:r>
            <a:r>
              <a:rPr lang="en-US" sz="1000" kern="1200" dirty="0" smtClean="0">
                <a:solidFill>
                  <a:schemeClr val="tx1"/>
                </a:solidFill>
                <a:effectLst/>
                <a:latin typeface="+mn-lt"/>
                <a:ea typeface="+mn-ea"/>
                <a:cs typeface="+mn-cs"/>
              </a:rPr>
              <a:t>your class back into their composing groups and ask them to manipulate their ideas to create the moment when the two main characters kiss, or they might choose to create a new bit of story for their piece</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pPr lvl="0"/>
            <a:r>
              <a:rPr lang="en-US" sz="1000" b="1" kern="1200" dirty="0" smtClean="0">
                <a:solidFill>
                  <a:schemeClr val="tx1"/>
                </a:solidFill>
                <a:effectLst/>
                <a:latin typeface="+mn-lt"/>
                <a:ea typeface="+mn-ea"/>
                <a:cs typeface="+mn-cs"/>
              </a:rPr>
              <a:t>FINALLY – </a:t>
            </a:r>
            <a:r>
              <a:rPr lang="en-US" sz="1000" kern="1200" dirty="0" smtClean="0">
                <a:solidFill>
                  <a:schemeClr val="tx1"/>
                </a:solidFill>
                <a:effectLst/>
                <a:latin typeface="+mn-lt"/>
                <a:ea typeface="+mn-ea"/>
                <a:cs typeface="+mn-cs"/>
              </a:rPr>
              <a:t>encourage your groups to recap all of their ideas so far. This will make your final session a bit less stressful! If working towards one class piece, recap as a class and put together their story ideas into one section that everyone plays.</a:t>
            </a:r>
            <a:endParaRPr lang="en-GB" sz="1000" kern="1200" dirty="0" smtClean="0">
              <a:solidFill>
                <a:schemeClr val="tx1"/>
              </a:solidFill>
              <a:effectLst/>
              <a:latin typeface="+mn-lt"/>
              <a:ea typeface="+mn-ea"/>
              <a:cs typeface="+mn-cs"/>
            </a:endParaRPr>
          </a:p>
          <a:p>
            <a:pPr lvl="0"/>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20</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i="1" kern="1200" dirty="0" smtClean="0">
                <a:solidFill>
                  <a:schemeClr val="tx1"/>
                </a:solidFill>
                <a:effectLst/>
                <a:latin typeface="+mn-lt"/>
                <a:ea typeface="+mn-ea"/>
                <a:cs typeface="+mn-cs"/>
              </a:rPr>
              <a:t>Resources required</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pPr lvl="0"/>
            <a:r>
              <a:rPr lang="en-US" sz="1000" kern="1200" dirty="0" smtClean="0">
                <a:solidFill>
                  <a:schemeClr val="tx1"/>
                </a:solidFill>
                <a:effectLst/>
                <a:latin typeface="+mn-lt"/>
                <a:ea typeface="+mn-ea"/>
                <a:cs typeface="+mn-cs"/>
              </a:rPr>
              <a:t>A large, open space</a:t>
            </a:r>
            <a:endParaRPr lang="en-GB"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Classroom percussion instruments and any other instruments your children might be learning</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GB" sz="1000" i="1" kern="1200" dirty="0" smtClean="0">
                <a:solidFill>
                  <a:schemeClr val="tx1"/>
                </a:solidFill>
                <a:effectLst/>
                <a:latin typeface="+mn-lt"/>
                <a:ea typeface="+mn-ea"/>
                <a:cs typeface="+mn-cs"/>
              </a:rPr>
              <a:t>This </a:t>
            </a:r>
            <a:r>
              <a:rPr lang="en-GB" sz="1000" i="1" kern="1200" dirty="0" smtClean="0">
                <a:solidFill>
                  <a:schemeClr val="tx1"/>
                </a:solidFill>
                <a:effectLst/>
                <a:latin typeface="+mn-lt"/>
                <a:ea typeface="+mn-ea"/>
                <a:cs typeface="+mn-cs"/>
              </a:rPr>
              <a:t>scheme of work is plotted out over six lessons. Feel free to adapt it to suit your children and the resources you have available. </a:t>
            </a:r>
            <a:endParaRPr lang="en-GB"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The six lessons at a glance </a:t>
            </a:r>
            <a:endParaRPr lang="en-GB"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Lesson </a:t>
            </a:r>
            <a:r>
              <a:rPr lang="en-GB" sz="1000" b="1" kern="1200" dirty="0" smtClean="0">
                <a:solidFill>
                  <a:schemeClr val="tx1"/>
                </a:solidFill>
                <a:effectLst/>
                <a:latin typeface="+mn-lt"/>
                <a:ea typeface="+mn-ea"/>
                <a:cs typeface="+mn-cs"/>
              </a:rPr>
              <a:t>1:</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a:t>
            </a:r>
            <a:r>
              <a:rPr lang="en-GB" sz="1000" kern="1200" dirty="0" smtClean="0">
                <a:solidFill>
                  <a:schemeClr val="tx1"/>
                </a:solidFill>
                <a:effectLst/>
                <a:latin typeface="+mn-lt"/>
                <a:ea typeface="+mn-ea"/>
                <a:cs typeface="+mn-cs"/>
              </a:rPr>
              <a:t>: 		Watch the film and discuss</a:t>
            </a:r>
          </a:p>
          <a:p>
            <a:r>
              <a:rPr lang="en-GB" sz="1000" kern="1200" dirty="0" smtClean="0">
                <a:solidFill>
                  <a:schemeClr val="tx1"/>
                </a:solidFill>
                <a:effectLst/>
                <a:latin typeface="+mn-lt"/>
                <a:ea typeface="+mn-ea"/>
                <a:cs typeface="+mn-cs"/>
              </a:rPr>
              <a:t>			Copy back gestures and rhythms</a:t>
            </a:r>
          </a:p>
          <a:p>
            <a:r>
              <a:rPr lang="en-GB" sz="1000" kern="1200" dirty="0" smtClean="0">
                <a:solidFill>
                  <a:schemeClr val="tx1"/>
                </a:solidFill>
                <a:effectLst/>
                <a:latin typeface="+mn-lt"/>
                <a:ea typeface="+mn-ea"/>
                <a:cs typeface="+mn-cs"/>
              </a:rPr>
              <a:t>			Follow signals</a:t>
            </a:r>
          </a:p>
          <a:p>
            <a:r>
              <a:rPr lang="en-GB" sz="1000" kern="1200" dirty="0" smtClean="0">
                <a:solidFill>
                  <a:schemeClr val="tx1"/>
                </a:solidFill>
                <a:effectLst/>
                <a:latin typeface="+mn-lt"/>
                <a:ea typeface="+mn-ea"/>
                <a:cs typeface="+mn-cs"/>
              </a:rPr>
              <a:t>Curriculum </a:t>
            </a:r>
            <a:r>
              <a:rPr lang="en-GB" sz="1000" kern="1200" dirty="0" smtClean="0">
                <a:solidFill>
                  <a:schemeClr val="tx1"/>
                </a:solidFill>
                <a:effectLst/>
                <a:latin typeface="+mn-lt"/>
                <a:ea typeface="+mn-ea"/>
                <a:cs typeface="+mn-cs"/>
              </a:rPr>
              <a:t>link:	Play and perform in a range of solo and ensemble contexts using their voice, playing instruments musically, fluently and with </a:t>
            </a:r>
            <a:r>
              <a:rPr lang="en-GB" sz="1000" kern="1200" dirty="0" smtClean="0">
                <a:solidFill>
                  <a:schemeClr val="tx1"/>
                </a:solidFill>
                <a:effectLst/>
                <a:latin typeface="+mn-lt"/>
                <a:ea typeface="+mn-ea"/>
                <a:cs typeface="+mn-cs"/>
              </a:rPr>
              <a:t>			accuracy </a:t>
            </a:r>
            <a:r>
              <a:rPr lang="en-GB" sz="1000" kern="1200" dirty="0" smtClean="0">
                <a:solidFill>
                  <a:schemeClr val="tx1"/>
                </a:solidFill>
                <a:effectLst/>
                <a:latin typeface="+mn-lt"/>
                <a:ea typeface="+mn-ea"/>
                <a:cs typeface="+mn-cs"/>
              </a:rPr>
              <a:t>and expression </a:t>
            </a:r>
          </a:p>
          <a:p>
            <a:r>
              <a:rPr lang="en-GB" sz="1000" kern="1200" dirty="0" smtClean="0">
                <a:solidFill>
                  <a:schemeClr val="tx1"/>
                </a:solidFill>
                <a:effectLst/>
                <a:latin typeface="+mn-lt"/>
                <a:ea typeface="+mn-ea"/>
                <a:cs typeface="+mn-cs"/>
              </a:rPr>
              <a:t>			Identify and use the interrelated dimensions of music expressively and with increasing sophistication, including use of </a:t>
            </a:r>
            <a:r>
              <a:rPr lang="en-GB" sz="1000" kern="1200" dirty="0" smtClean="0">
                <a:solidFill>
                  <a:schemeClr val="tx1"/>
                </a:solidFill>
                <a:effectLst/>
                <a:latin typeface="+mn-lt"/>
                <a:ea typeface="+mn-ea"/>
                <a:cs typeface="+mn-cs"/>
              </a:rPr>
              <a:t>				tonalities</a:t>
            </a:r>
            <a:r>
              <a:rPr lang="en-GB" sz="1000" kern="1200" dirty="0" smtClean="0">
                <a:solidFill>
                  <a:schemeClr val="tx1"/>
                </a:solidFill>
                <a:effectLst/>
                <a:latin typeface="+mn-lt"/>
                <a:ea typeface="+mn-ea"/>
                <a:cs typeface="+mn-cs"/>
              </a:rPr>
              <a:t>, different types of scales and other musical </a:t>
            </a:r>
            <a:r>
              <a:rPr lang="en-GB" sz="1000" kern="1200" dirty="0" smtClean="0">
                <a:solidFill>
                  <a:schemeClr val="tx1"/>
                </a:solidFill>
                <a:effectLst/>
                <a:latin typeface="+mn-lt"/>
                <a:ea typeface="+mn-ea"/>
                <a:cs typeface="+mn-cs"/>
              </a:rPr>
              <a:t>devices</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Listen with increasing discrimination to a wide range of music from great composers and musicians</a:t>
            </a:r>
          </a:p>
          <a:p>
            <a:r>
              <a:rPr lang="en-GB" sz="1000" kern="1200" dirty="0" smtClean="0">
                <a:solidFill>
                  <a:schemeClr val="tx1"/>
                </a:solidFill>
                <a:effectLst/>
                <a:latin typeface="+mn-lt"/>
                <a:ea typeface="+mn-ea"/>
                <a:cs typeface="+mn-cs"/>
              </a:rPr>
              <a:t>			Develop a deeper understanding of the music that they perform and to which they listen and its history</a:t>
            </a:r>
          </a:p>
          <a:p>
            <a:r>
              <a:rPr lang="en-GB" sz="1000" kern="1200" dirty="0" smtClean="0">
                <a:solidFill>
                  <a:schemeClr val="tx1"/>
                </a:solidFill>
                <a:effectLst/>
                <a:latin typeface="+mn-lt"/>
                <a:ea typeface="+mn-ea"/>
                <a:cs typeface="+mn-cs"/>
              </a:rPr>
              <a:t> </a:t>
            </a:r>
          </a:p>
          <a:p>
            <a:r>
              <a:rPr lang="en-GB" sz="1000" b="1" kern="1200" dirty="0" smtClean="0">
                <a:solidFill>
                  <a:schemeClr val="tx1"/>
                </a:solidFill>
                <a:effectLst/>
                <a:latin typeface="+mn-lt"/>
                <a:ea typeface="+mn-ea"/>
                <a:cs typeface="+mn-cs"/>
              </a:rPr>
              <a:t>Lesson 2: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a:t>
            </a:r>
            <a:r>
              <a:rPr lang="en-GB" sz="1000" kern="1200" dirty="0" smtClean="0">
                <a:solidFill>
                  <a:schemeClr val="tx1"/>
                </a:solidFill>
                <a:effectLst/>
                <a:latin typeface="+mn-lt"/>
                <a:ea typeface="+mn-ea"/>
                <a:cs typeface="+mn-cs"/>
              </a:rPr>
              <a:t>:		Copy, invent and play back melodies</a:t>
            </a:r>
          </a:p>
          <a:p>
            <a:r>
              <a:rPr lang="en-GB" sz="1000" kern="1200" dirty="0" smtClean="0">
                <a:solidFill>
                  <a:schemeClr val="tx1"/>
                </a:solidFill>
                <a:effectLst/>
                <a:latin typeface="+mn-lt"/>
                <a:ea typeface="+mn-ea"/>
                <a:cs typeface="+mn-cs"/>
              </a:rPr>
              <a:t>Curriculum </a:t>
            </a:r>
            <a:r>
              <a:rPr lang="en-GB" sz="1000" kern="1200" dirty="0" smtClean="0">
                <a:solidFill>
                  <a:schemeClr val="tx1"/>
                </a:solidFill>
                <a:effectLst/>
                <a:latin typeface="+mn-lt"/>
                <a:ea typeface="+mn-ea"/>
                <a:cs typeface="+mn-cs"/>
              </a:rPr>
              <a:t>link:	Play and perform in a range of solo and ensemble contexts using their voice, playing instruments musically, fluently and with </a:t>
            </a:r>
            <a:r>
              <a:rPr lang="en-GB" sz="1000" kern="1200" dirty="0" smtClean="0">
                <a:solidFill>
                  <a:schemeClr val="tx1"/>
                </a:solidFill>
                <a:effectLst/>
                <a:latin typeface="+mn-lt"/>
                <a:ea typeface="+mn-ea"/>
                <a:cs typeface="+mn-cs"/>
              </a:rPr>
              <a:t>			accuracy </a:t>
            </a:r>
            <a:r>
              <a:rPr lang="en-GB" sz="1000" kern="1200" dirty="0" smtClean="0">
                <a:solidFill>
                  <a:schemeClr val="tx1"/>
                </a:solidFill>
                <a:effectLst/>
                <a:latin typeface="+mn-lt"/>
                <a:ea typeface="+mn-ea"/>
                <a:cs typeface="+mn-cs"/>
              </a:rPr>
              <a:t>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t>
            </a:r>
            <a:r>
              <a:rPr lang="en-GB" sz="1000" kern="1200" dirty="0" smtClean="0">
                <a:solidFill>
                  <a:schemeClr val="tx1"/>
                </a:solidFill>
                <a:effectLst/>
                <a:latin typeface="+mn-lt"/>
                <a:ea typeface="+mn-ea"/>
                <a:cs typeface="+mn-cs"/>
              </a:rPr>
              <a:t>			and </a:t>
            </a:r>
            <a:r>
              <a:rPr lang="en-GB" sz="1000" kern="1200" dirty="0" smtClean="0">
                <a:solidFill>
                  <a:schemeClr val="tx1"/>
                </a:solidFill>
                <a:effectLst/>
                <a:latin typeface="+mn-lt"/>
                <a:ea typeface="+mn-ea"/>
                <a:cs typeface="+mn-cs"/>
              </a:rPr>
              <a:t>traditions</a:t>
            </a:r>
          </a:p>
          <a:p>
            <a:r>
              <a:rPr lang="en-GB" sz="1000" kern="1200" dirty="0" smtClean="0">
                <a:solidFill>
                  <a:schemeClr val="tx1"/>
                </a:solidFill>
                <a:effectLst/>
                <a:latin typeface="+mn-lt"/>
                <a:ea typeface="+mn-ea"/>
                <a:cs typeface="+mn-cs"/>
              </a:rPr>
              <a:t>			Identify and use the interrelated dimensions of music expressively and with increasing sophistication, including use of </a:t>
            </a:r>
            <a:r>
              <a:rPr lang="en-GB" sz="1000" kern="1200" dirty="0" smtClean="0">
                <a:solidFill>
                  <a:schemeClr val="tx1"/>
                </a:solidFill>
                <a:effectLst/>
                <a:latin typeface="+mn-lt"/>
                <a:ea typeface="+mn-ea"/>
                <a:cs typeface="+mn-cs"/>
              </a:rPr>
              <a:t>				tonalities</a:t>
            </a:r>
            <a:r>
              <a:rPr lang="en-GB" sz="1000" kern="1200" dirty="0" smtClean="0">
                <a:solidFill>
                  <a:schemeClr val="tx1"/>
                </a:solidFill>
                <a:effectLst/>
                <a:latin typeface="+mn-lt"/>
                <a:ea typeface="+mn-ea"/>
                <a:cs typeface="+mn-cs"/>
              </a:rPr>
              <a:t>, different types of scales and other musical </a:t>
            </a:r>
            <a:r>
              <a:rPr lang="en-GB" sz="1000" kern="1200" dirty="0" smtClean="0">
                <a:solidFill>
                  <a:schemeClr val="tx1"/>
                </a:solidFill>
                <a:effectLst/>
                <a:latin typeface="+mn-lt"/>
                <a:ea typeface="+mn-ea"/>
                <a:cs typeface="+mn-cs"/>
              </a:rPr>
              <a:t>devices</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GB" sz="1000" b="1" kern="1200" dirty="0" smtClean="0">
                <a:solidFill>
                  <a:schemeClr val="tx1"/>
                </a:solidFill>
                <a:effectLst/>
                <a:latin typeface="+mn-lt"/>
                <a:ea typeface="+mn-ea"/>
                <a:cs typeface="+mn-cs"/>
              </a:rPr>
              <a:t>Lesson 3: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a:t>
            </a:r>
            <a:r>
              <a:rPr lang="en-GB" sz="1000" kern="1200" dirty="0" smtClean="0">
                <a:solidFill>
                  <a:schemeClr val="tx1"/>
                </a:solidFill>
                <a:effectLst/>
                <a:latin typeface="+mn-lt"/>
                <a:ea typeface="+mn-ea"/>
                <a:cs typeface="+mn-cs"/>
              </a:rPr>
              <a:t>:		Learn an ostinato</a:t>
            </a:r>
          </a:p>
          <a:p>
            <a:r>
              <a:rPr lang="en-GB" sz="1000" kern="1200" dirty="0" smtClean="0">
                <a:solidFill>
                  <a:schemeClr val="tx1"/>
                </a:solidFill>
                <a:effectLst/>
                <a:latin typeface="+mn-lt"/>
                <a:ea typeface="+mn-ea"/>
                <a:cs typeface="+mn-cs"/>
              </a:rPr>
              <a:t>			Choose instruments to play it</a:t>
            </a: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t>
            </a:r>
            <a:r>
              <a:rPr lang="en-GB" sz="1000" kern="1200" dirty="0" smtClean="0">
                <a:solidFill>
                  <a:schemeClr val="tx1"/>
                </a:solidFill>
                <a:effectLst/>
                <a:latin typeface="+mn-lt"/>
                <a:ea typeface="+mn-ea"/>
                <a:cs typeface="+mn-cs"/>
              </a:rPr>
              <a:t>			accuracy </a:t>
            </a:r>
            <a:r>
              <a:rPr lang="en-GB" sz="1000" kern="1200" dirty="0" smtClean="0">
                <a:solidFill>
                  <a:schemeClr val="tx1"/>
                </a:solidFill>
                <a:effectLst/>
                <a:latin typeface="+mn-lt"/>
                <a:ea typeface="+mn-ea"/>
                <a:cs typeface="+mn-cs"/>
              </a:rPr>
              <a:t>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t>
            </a:r>
            <a:r>
              <a:rPr lang="en-GB" sz="1000" kern="1200" dirty="0" smtClean="0">
                <a:solidFill>
                  <a:schemeClr val="tx1"/>
                </a:solidFill>
                <a:effectLst/>
                <a:latin typeface="+mn-lt"/>
                <a:ea typeface="+mn-ea"/>
                <a:cs typeface="+mn-cs"/>
              </a:rPr>
              <a:t>			and </a:t>
            </a:r>
            <a:r>
              <a:rPr lang="en-GB" sz="1000" kern="1200" dirty="0" smtClean="0">
                <a:solidFill>
                  <a:schemeClr val="tx1"/>
                </a:solidFill>
                <a:effectLst/>
                <a:latin typeface="+mn-lt"/>
                <a:ea typeface="+mn-ea"/>
                <a:cs typeface="+mn-cs"/>
              </a:rPr>
              <a:t>traditions</a:t>
            </a:r>
          </a:p>
          <a:p>
            <a:endParaRPr lang="en-GB" sz="1000" b="1"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Lesson 4: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a:t>
            </a:r>
            <a:r>
              <a:rPr lang="en-GB" sz="1000" kern="1200" dirty="0" smtClean="0">
                <a:solidFill>
                  <a:schemeClr val="tx1"/>
                </a:solidFill>
                <a:effectLst/>
                <a:latin typeface="+mn-lt"/>
                <a:ea typeface="+mn-ea"/>
                <a:cs typeface="+mn-cs"/>
              </a:rPr>
              <a:t>:		Learn an ostinato</a:t>
            </a:r>
          </a:p>
          <a:p>
            <a:r>
              <a:rPr lang="en-GB" sz="1000" kern="1200" dirty="0" smtClean="0">
                <a:solidFill>
                  <a:schemeClr val="tx1"/>
                </a:solidFill>
                <a:effectLst/>
                <a:latin typeface="+mn-lt"/>
                <a:ea typeface="+mn-ea"/>
                <a:cs typeface="+mn-cs"/>
              </a:rPr>
              <a:t>			Choose instruments to play it</a:t>
            </a:r>
          </a:p>
          <a:p>
            <a:r>
              <a:rPr lang="en-GB" sz="1000" kern="1200" dirty="0" smtClean="0">
                <a:solidFill>
                  <a:schemeClr val="tx1"/>
                </a:solidFill>
                <a:effectLst/>
                <a:latin typeface="+mn-lt"/>
                <a:ea typeface="+mn-ea"/>
                <a:cs typeface="+mn-cs"/>
              </a:rPr>
              <a:t>Curriculum </a:t>
            </a:r>
            <a:r>
              <a:rPr lang="en-GB" sz="1000" kern="1200" dirty="0" smtClean="0">
                <a:solidFill>
                  <a:schemeClr val="tx1"/>
                </a:solidFill>
                <a:effectLst/>
                <a:latin typeface="+mn-lt"/>
                <a:ea typeface="+mn-ea"/>
                <a:cs typeface="+mn-cs"/>
              </a:rPr>
              <a:t>link:	Play and perform in a range of solo and ensemble contexts using their voice, playing instruments musically, fluently and with </a:t>
            </a:r>
            <a:r>
              <a:rPr lang="en-GB" sz="1000" kern="1200" dirty="0" smtClean="0">
                <a:solidFill>
                  <a:schemeClr val="tx1"/>
                </a:solidFill>
                <a:effectLst/>
                <a:latin typeface="+mn-lt"/>
                <a:ea typeface="+mn-ea"/>
                <a:cs typeface="+mn-cs"/>
              </a:rPr>
              <a:t>			accuracy </a:t>
            </a:r>
            <a:r>
              <a:rPr lang="en-GB" sz="1000" kern="1200" dirty="0" smtClean="0">
                <a:solidFill>
                  <a:schemeClr val="tx1"/>
                </a:solidFill>
                <a:effectLst/>
                <a:latin typeface="+mn-lt"/>
                <a:ea typeface="+mn-ea"/>
                <a:cs typeface="+mn-cs"/>
              </a:rPr>
              <a:t>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t>
            </a:r>
            <a:r>
              <a:rPr lang="en-GB" sz="1000" kern="1200" dirty="0" smtClean="0">
                <a:solidFill>
                  <a:schemeClr val="tx1"/>
                </a:solidFill>
                <a:effectLst/>
                <a:latin typeface="+mn-lt"/>
                <a:ea typeface="+mn-ea"/>
                <a:cs typeface="+mn-cs"/>
              </a:rPr>
              <a:t>			and </a:t>
            </a:r>
            <a:r>
              <a:rPr lang="en-GB" sz="1000" kern="1200" dirty="0" smtClean="0">
                <a:solidFill>
                  <a:schemeClr val="tx1"/>
                </a:solidFill>
                <a:effectLst/>
                <a:latin typeface="+mn-lt"/>
                <a:ea typeface="+mn-ea"/>
                <a:cs typeface="+mn-cs"/>
              </a:rPr>
              <a:t>traditions</a:t>
            </a:r>
          </a:p>
          <a:p>
            <a:r>
              <a:rPr lang="en-GB" sz="1000" kern="1200" dirty="0" smtClean="0">
                <a:solidFill>
                  <a:schemeClr val="tx1"/>
                </a:solidFill>
                <a:effectLst/>
                <a:latin typeface="+mn-lt"/>
                <a:ea typeface="+mn-ea"/>
                <a:cs typeface="+mn-cs"/>
              </a:rPr>
              <a:t> </a:t>
            </a:r>
          </a:p>
          <a:p>
            <a:r>
              <a:rPr lang="en-GB" sz="1000" b="1" kern="1200" dirty="0" smtClean="0">
                <a:solidFill>
                  <a:schemeClr val="tx1"/>
                </a:solidFill>
                <a:effectLst/>
                <a:latin typeface="+mn-lt"/>
                <a:ea typeface="+mn-ea"/>
                <a:cs typeface="+mn-cs"/>
              </a:rPr>
              <a:t>Lesson 5: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a:t>
            </a:r>
            <a:r>
              <a:rPr lang="en-GB" sz="1000" kern="1200" dirty="0" smtClean="0">
                <a:solidFill>
                  <a:schemeClr val="tx1"/>
                </a:solidFill>
                <a:effectLst/>
                <a:latin typeface="+mn-lt"/>
                <a:ea typeface="+mn-ea"/>
                <a:cs typeface="+mn-cs"/>
              </a:rPr>
              <a:t>:		Invent musical ideas to portray a story</a:t>
            </a:r>
          </a:p>
          <a:p>
            <a:r>
              <a:rPr lang="en-GB" sz="1000" kern="1200" dirty="0" smtClean="0">
                <a:solidFill>
                  <a:schemeClr val="tx1"/>
                </a:solidFill>
                <a:effectLst/>
                <a:latin typeface="+mn-lt"/>
                <a:ea typeface="+mn-ea"/>
                <a:cs typeface="+mn-cs"/>
              </a:rPr>
              <a:t>			Begin to structure all ideas into a piece</a:t>
            </a:r>
          </a:p>
          <a:p>
            <a:r>
              <a:rPr lang="en-GB" sz="1000" kern="1200" dirty="0" smtClean="0">
                <a:solidFill>
                  <a:schemeClr val="tx1"/>
                </a:solidFill>
                <a:effectLst/>
                <a:latin typeface="+mn-lt"/>
                <a:ea typeface="+mn-ea"/>
                <a:cs typeface="+mn-cs"/>
              </a:rPr>
              <a:t>Curriculum </a:t>
            </a:r>
            <a:r>
              <a:rPr lang="en-GB" sz="1000" kern="1200" dirty="0" smtClean="0">
                <a:solidFill>
                  <a:schemeClr val="tx1"/>
                </a:solidFill>
                <a:effectLst/>
                <a:latin typeface="+mn-lt"/>
                <a:ea typeface="+mn-ea"/>
                <a:cs typeface="+mn-cs"/>
              </a:rPr>
              <a:t>link:	Play and perform in a range of solo and ensemble contexts using their voice, playing instruments musically, fluently and with </a:t>
            </a:r>
            <a:r>
              <a:rPr lang="en-GB" sz="1000" kern="1200" dirty="0" smtClean="0">
                <a:solidFill>
                  <a:schemeClr val="tx1"/>
                </a:solidFill>
                <a:effectLst/>
                <a:latin typeface="+mn-lt"/>
                <a:ea typeface="+mn-ea"/>
                <a:cs typeface="+mn-cs"/>
              </a:rPr>
              <a:t>			accuracy </a:t>
            </a:r>
            <a:r>
              <a:rPr lang="en-GB" sz="1000" kern="1200" dirty="0" smtClean="0">
                <a:solidFill>
                  <a:schemeClr val="tx1"/>
                </a:solidFill>
                <a:effectLst/>
                <a:latin typeface="+mn-lt"/>
                <a:ea typeface="+mn-ea"/>
                <a:cs typeface="+mn-cs"/>
              </a:rPr>
              <a:t>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t>
            </a:r>
            <a:r>
              <a:rPr lang="en-GB" sz="1000" kern="1200" dirty="0" smtClean="0">
                <a:solidFill>
                  <a:schemeClr val="tx1"/>
                </a:solidFill>
                <a:effectLst/>
                <a:latin typeface="+mn-lt"/>
                <a:ea typeface="+mn-ea"/>
                <a:cs typeface="+mn-cs"/>
              </a:rPr>
              <a:t>			and </a:t>
            </a:r>
            <a:r>
              <a:rPr lang="en-GB" sz="1000" kern="1200" dirty="0" smtClean="0">
                <a:solidFill>
                  <a:schemeClr val="tx1"/>
                </a:solidFill>
                <a:effectLst/>
                <a:latin typeface="+mn-lt"/>
                <a:ea typeface="+mn-ea"/>
                <a:cs typeface="+mn-cs"/>
              </a:rPr>
              <a:t>traditions</a:t>
            </a:r>
          </a:p>
          <a:p>
            <a:r>
              <a:rPr lang="en-GB" sz="1000" kern="1200" dirty="0" smtClean="0">
                <a:solidFill>
                  <a:schemeClr val="tx1"/>
                </a:solidFill>
                <a:effectLst/>
                <a:latin typeface="+mn-lt"/>
                <a:ea typeface="+mn-ea"/>
                <a:cs typeface="+mn-cs"/>
              </a:rPr>
              <a:t> </a:t>
            </a:r>
          </a:p>
          <a:p>
            <a:r>
              <a:rPr lang="en-GB" sz="1000" b="1" kern="1200" dirty="0" smtClean="0">
                <a:solidFill>
                  <a:schemeClr val="tx1"/>
                </a:solidFill>
                <a:effectLst/>
                <a:latin typeface="+mn-lt"/>
                <a:ea typeface="+mn-ea"/>
                <a:cs typeface="+mn-cs"/>
              </a:rPr>
              <a:t>Lesson 6: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Activities</a:t>
            </a:r>
            <a:r>
              <a:rPr lang="en-GB" sz="1000" kern="1200" dirty="0" smtClean="0">
                <a:solidFill>
                  <a:schemeClr val="tx1"/>
                </a:solidFill>
                <a:effectLst/>
                <a:latin typeface="+mn-lt"/>
                <a:ea typeface="+mn-ea"/>
                <a:cs typeface="+mn-cs"/>
              </a:rPr>
              <a:t>:		Structure all ideas into a piece</a:t>
            </a:r>
          </a:p>
          <a:p>
            <a:r>
              <a:rPr lang="en-GB" sz="1000" kern="1200" dirty="0" smtClean="0">
                <a:solidFill>
                  <a:schemeClr val="tx1"/>
                </a:solidFill>
                <a:effectLst/>
                <a:latin typeface="+mn-lt"/>
                <a:ea typeface="+mn-ea"/>
                <a:cs typeface="+mn-cs"/>
              </a:rPr>
              <a:t>			Perform on pitched and unpitched instruments and voice to an audience</a:t>
            </a:r>
          </a:p>
          <a:p>
            <a:r>
              <a:rPr lang="en-GB" sz="1000" kern="1200" dirty="0" smtClean="0">
                <a:solidFill>
                  <a:schemeClr val="tx1"/>
                </a:solidFill>
                <a:effectLst/>
                <a:latin typeface="+mn-lt"/>
                <a:ea typeface="+mn-ea"/>
                <a:cs typeface="+mn-cs"/>
              </a:rPr>
              <a:t>			Use technical terminology where appropriate</a:t>
            </a:r>
          </a:p>
          <a:p>
            <a:r>
              <a:rPr lang="en-GB" sz="1000" kern="1200" dirty="0" smtClean="0">
                <a:solidFill>
                  <a:schemeClr val="tx1"/>
                </a:solidFill>
                <a:effectLst/>
                <a:latin typeface="+mn-lt"/>
                <a:ea typeface="+mn-ea"/>
                <a:cs typeface="+mn-cs"/>
              </a:rPr>
              <a:t>Curriculum </a:t>
            </a:r>
            <a:r>
              <a:rPr lang="en-GB" sz="1000" kern="1200" dirty="0" smtClean="0">
                <a:solidFill>
                  <a:schemeClr val="tx1"/>
                </a:solidFill>
                <a:effectLst/>
                <a:latin typeface="+mn-lt"/>
                <a:ea typeface="+mn-ea"/>
                <a:cs typeface="+mn-cs"/>
              </a:rPr>
              <a:t>link:	Play and perform in a range of solo and ensemble contexts using their voice, playing instruments musically, fluently and with </a:t>
            </a:r>
            <a:r>
              <a:rPr lang="en-GB" sz="1000" kern="1200" dirty="0" smtClean="0">
                <a:solidFill>
                  <a:schemeClr val="tx1"/>
                </a:solidFill>
                <a:effectLst/>
                <a:latin typeface="+mn-lt"/>
                <a:ea typeface="+mn-ea"/>
                <a:cs typeface="+mn-cs"/>
              </a:rPr>
              <a:t>			accuracy </a:t>
            </a:r>
            <a:r>
              <a:rPr lang="en-GB" sz="1000" kern="1200" dirty="0" smtClean="0">
                <a:solidFill>
                  <a:schemeClr val="tx1"/>
                </a:solidFill>
                <a:effectLst/>
                <a:latin typeface="+mn-lt"/>
                <a:ea typeface="+mn-ea"/>
                <a:cs typeface="+mn-cs"/>
              </a:rPr>
              <a:t>and expression </a:t>
            </a:r>
          </a:p>
          <a:p>
            <a:r>
              <a:rPr lang="en-GB" sz="1000" kern="1200" dirty="0" smtClean="0">
                <a:solidFill>
                  <a:schemeClr val="tx1"/>
                </a:solidFill>
                <a:effectLst/>
                <a:latin typeface="+mn-lt"/>
                <a:ea typeface="+mn-ea"/>
                <a:cs typeface="+mn-cs"/>
              </a:rPr>
              <a:t>			Improvise and compose; and extend and develop musical ideas by drawing on a range of musical structures, styles, genres </a:t>
            </a:r>
            <a:r>
              <a:rPr lang="en-GB" sz="1000" kern="1200" dirty="0" smtClean="0">
                <a:solidFill>
                  <a:schemeClr val="tx1"/>
                </a:solidFill>
                <a:effectLst/>
                <a:latin typeface="+mn-lt"/>
                <a:ea typeface="+mn-ea"/>
                <a:cs typeface="+mn-cs"/>
              </a:rPr>
              <a:t>			and </a:t>
            </a:r>
            <a:r>
              <a:rPr lang="en-GB" sz="1000" kern="1200" dirty="0" smtClean="0">
                <a:solidFill>
                  <a:schemeClr val="tx1"/>
                </a:solidFill>
                <a:effectLst/>
                <a:latin typeface="+mn-lt"/>
                <a:ea typeface="+mn-ea"/>
                <a:cs typeface="+mn-cs"/>
              </a:rPr>
              <a:t>traditions</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a:t>
            </a:fld>
            <a:endParaRPr lang="en-US"/>
          </a:p>
        </p:txBody>
      </p:sp>
    </p:spTree>
    <p:extLst>
      <p:ext uri="{BB962C8B-B14F-4D97-AF65-F5344CB8AC3E}">
        <p14:creationId xmlns:p14="http://schemas.microsoft.com/office/powerpoint/2010/main" val="817864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Today’s task </a:t>
            </a:r>
            <a:r>
              <a:rPr lang="en-US" sz="1200" kern="1200" dirty="0" smtClean="0">
                <a:solidFill>
                  <a:schemeClr val="tx1"/>
                </a:solidFill>
                <a:effectLst/>
                <a:latin typeface="+mn-lt"/>
                <a:ea typeface="+mn-ea"/>
                <a:cs typeface="+mn-cs"/>
              </a:rPr>
              <a:t>is to create a short section within their piece to describe this moment and therefore transform their ideas into </a:t>
            </a:r>
            <a:r>
              <a:rPr lang="en-US" sz="1200" b="1" kern="1200" dirty="0" smtClean="0">
                <a:solidFill>
                  <a:schemeClr val="tx1"/>
                </a:solidFill>
                <a:effectLst/>
                <a:latin typeface="+mn-lt"/>
                <a:ea typeface="+mn-ea"/>
                <a:cs typeface="+mn-cs"/>
              </a:rPr>
              <a:t>program music.</a:t>
            </a:r>
            <a:endParaRPr lang="en-GB" sz="1200" kern="1200" dirty="0" smtClean="0">
              <a:solidFill>
                <a:schemeClr val="tx1"/>
              </a:solidFill>
              <a:effectLst/>
              <a:latin typeface="+mn-lt"/>
              <a:ea typeface="+mn-ea"/>
              <a:cs typeface="+mn-cs"/>
            </a:endParaRPr>
          </a:p>
          <a:p>
            <a:r>
              <a:rPr lang="en-US"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Split </a:t>
            </a:r>
            <a:r>
              <a:rPr lang="en-US" sz="1200" kern="1200" dirty="0" smtClean="0">
                <a:solidFill>
                  <a:schemeClr val="tx1"/>
                </a:solidFill>
                <a:effectLst/>
                <a:latin typeface="+mn-lt"/>
                <a:ea typeface="+mn-ea"/>
                <a:cs typeface="+mn-cs"/>
              </a:rPr>
              <a:t>your class back into their composing groups and ask them to manipulate their ideas to create the moment when the two main characters kiss, or they might choose to create a new bit of story for their piece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6289F494-1822-9445-98EB-F7F0987FA13D}" type="slidenum">
              <a:rPr lang="en-US" smtClean="0"/>
              <a:t>21</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encourage your groups to recap all of their ideas so far. This will make your final session a bit less stressful! If working towards one class piece, recap as a class and put together their story ideas into one section that everyone plays.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22</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a:t>
            </a:r>
            <a:r>
              <a:rPr lang="en-GB" sz="1000" b="1" kern="1200" dirty="0" smtClean="0">
                <a:solidFill>
                  <a:schemeClr val="tx1"/>
                </a:solidFill>
                <a:effectLst/>
                <a:latin typeface="+mn-lt"/>
                <a:ea typeface="+mn-ea"/>
                <a:cs typeface="+mn-cs"/>
              </a:rPr>
              <a:t>6:</a:t>
            </a:r>
            <a:r>
              <a:rPr lang="en-GB" sz="1000" b="1" kern="1200" baseline="0" dirty="0" smtClean="0">
                <a:solidFill>
                  <a:schemeClr val="tx1"/>
                </a:solidFill>
                <a:effectLst/>
                <a:latin typeface="+mn-lt"/>
                <a:ea typeface="+mn-ea"/>
                <a:cs typeface="+mn-cs"/>
              </a:rPr>
              <a:t> Put it all together</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Activities:           	Learn to count bars in 3 </a:t>
            </a:r>
          </a:p>
          <a:p>
            <a:r>
              <a:rPr lang="en-GB" sz="1000" kern="1200" dirty="0" smtClean="0">
                <a:solidFill>
                  <a:schemeClr val="tx1"/>
                </a:solidFill>
                <a:effectLst/>
                <a:latin typeface="+mn-lt"/>
                <a:ea typeface="+mn-ea"/>
                <a:cs typeface="+mn-cs"/>
              </a:rPr>
              <a:t>			Perform on pitched and unpitched instruments Structure ideas into a piece  </a:t>
            </a:r>
          </a:p>
          <a:p>
            <a:r>
              <a:rPr lang="en-GB" sz="1000" kern="1200" dirty="0" smtClean="0">
                <a:solidFill>
                  <a:schemeClr val="tx1"/>
                </a:solidFill>
                <a:effectLst/>
                <a:latin typeface="+mn-lt"/>
                <a:ea typeface="+mn-ea"/>
                <a:cs typeface="+mn-cs"/>
              </a:rPr>
              <a:t>			Perform the piece to an audience </a:t>
            </a:r>
          </a:p>
          <a:p>
            <a:r>
              <a:rPr lang="en-GB" sz="1000" kern="1200" dirty="0" smtClean="0">
                <a:solidFill>
                  <a:schemeClr val="tx1"/>
                </a:solidFill>
                <a:effectLst/>
                <a:latin typeface="+mn-lt"/>
                <a:ea typeface="+mn-ea"/>
                <a:cs typeface="+mn-cs"/>
              </a:rPr>
              <a:t>			Use technical terminology where appropriate</a:t>
            </a: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a:t>
            </a:r>
            <a:r>
              <a:rPr lang="en-GB" sz="1000" kern="1200" dirty="0" smtClean="0">
                <a:solidFill>
                  <a:schemeClr val="tx1"/>
                </a:solidFill>
                <a:effectLst/>
                <a:latin typeface="+mn-lt"/>
                <a:ea typeface="+mn-ea"/>
                <a:cs typeface="+mn-cs"/>
              </a:rPr>
              <a:t>			fluency</a:t>
            </a:r>
            <a:r>
              <a:rPr lang="en-GB" sz="1000" kern="1200" dirty="0" smtClean="0">
                <a:solidFill>
                  <a:schemeClr val="tx1"/>
                </a:solidFill>
                <a:effectLst/>
                <a:latin typeface="+mn-lt"/>
                <a:ea typeface="+mn-ea"/>
                <a:cs typeface="+mn-cs"/>
              </a:rPr>
              <a:t>, control </a:t>
            </a:r>
            <a:r>
              <a:rPr lang="en-GB" sz="1000" kern="1200" dirty="0" smtClean="0">
                <a:solidFill>
                  <a:schemeClr val="tx1"/>
                </a:solidFill>
                <a:effectLst/>
                <a:latin typeface="+mn-lt"/>
                <a:ea typeface="+mn-ea"/>
                <a:cs typeface="+mn-cs"/>
              </a:rPr>
              <a:t>and </a:t>
            </a:r>
            <a:r>
              <a:rPr lang="en-GB" sz="1000" kern="1200" dirty="0" smtClean="0">
                <a:solidFill>
                  <a:schemeClr val="tx1"/>
                </a:solidFill>
                <a:effectLst/>
                <a:latin typeface="+mn-lt"/>
                <a:ea typeface="+mn-ea"/>
                <a:cs typeface="+mn-cs"/>
              </a:rPr>
              <a:t>expression </a:t>
            </a:r>
          </a:p>
          <a:p>
            <a:r>
              <a:rPr lang="en-GB" sz="1000" kern="1200" dirty="0" smtClean="0">
                <a:solidFill>
                  <a:schemeClr val="tx1"/>
                </a:solidFill>
                <a:effectLst/>
                <a:latin typeface="+mn-lt"/>
                <a:ea typeface="+mn-ea"/>
                <a:cs typeface="+mn-cs"/>
              </a:rPr>
              <a:t>			Improvise and compose music for a range of purposes using the interrelated dimensions of music</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23</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000" b="1" kern="1200" dirty="0" smtClean="0">
                <a:solidFill>
                  <a:schemeClr val="tx1"/>
                </a:solidFill>
                <a:effectLst/>
                <a:latin typeface="+mn-lt"/>
                <a:ea typeface="+mn-ea"/>
                <a:cs typeface="+mn-cs"/>
              </a:rPr>
              <a:t>Remind </a:t>
            </a:r>
            <a:r>
              <a:rPr lang="en-US" sz="1000" kern="1200" dirty="0" smtClean="0">
                <a:solidFill>
                  <a:schemeClr val="tx1"/>
                </a:solidFill>
                <a:effectLst/>
                <a:latin typeface="+mn-lt"/>
                <a:ea typeface="+mn-ea"/>
                <a:cs typeface="+mn-cs"/>
              </a:rPr>
              <a:t>your students of all the elements of their piece so far:</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The call and response technique</a:t>
            </a:r>
            <a:endParaRPr lang="en-GB"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The ‘horse riding’ ostinato – </a:t>
            </a:r>
            <a:r>
              <a:rPr lang="en-US" sz="1000" kern="1200" dirty="0" err="1" smtClean="0">
                <a:solidFill>
                  <a:schemeClr val="tx1"/>
                </a:solidFill>
                <a:effectLst/>
                <a:latin typeface="+mn-lt"/>
                <a:ea typeface="+mn-ea"/>
                <a:cs typeface="+mn-cs"/>
              </a:rPr>
              <a:t>practise</a:t>
            </a:r>
            <a:r>
              <a:rPr lang="en-US" sz="1000" kern="1200" dirty="0" smtClean="0">
                <a:solidFill>
                  <a:schemeClr val="tx1"/>
                </a:solidFill>
                <a:effectLst/>
                <a:latin typeface="+mn-lt"/>
                <a:ea typeface="+mn-ea"/>
                <a:cs typeface="+mn-cs"/>
              </a:rPr>
              <a:t> clapping this and remind them of the notes (D &amp; A)</a:t>
            </a:r>
            <a:endParaRPr lang="en-GB"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The ‘giddy up’ link – again, </a:t>
            </a:r>
            <a:r>
              <a:rPr lang="en-US" sz="1000" kern="1200" dirty="0" err="1" smtClean="0">
                <a:solidFill>
                  <a:schemeClr val="tx1"/>
                </a:solidFill>
                <a:effectLst/>
                <a:latin typeface="+mn-lt"/>
                <a:ea typeface="+mn-ea"/>
                <a:cs typeface="+mn-cs"/>
              </a:rPr>
              <a:t>practise</a:t>
            </a:r>
            <a:r>
              <a:rPr lang="en-US" sz="1000" kern="1200" dirty="0" smtClean="0">
                <a:solidFill>
                  <a:schemeClr val="tx1"/>
                </a:solidFill>
                <a:effectLst/>
                <a:latin typeface="+mn-lt"/>
                <a:ea typeface="+mn-ea"/>
                <a:cs typeface="+mn-cs"/>
              </a:rPr>
              <a:t> clapping this</a:t>
            </a:r>
            <a:endParaRPr lang="en-GB"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The ‘story’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24</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000" b="1" kern="1200" dirty="0" smtClean="0">
                <a:solidFill>
                  <a:schemeClr val="tx1"/>
                </a:solidFill>
                <a:effectLst/>
                <a:latin typeface="+mn-lt"/>
                <a:ea typeface="+mn-ea"/>
                <a:cs typeface="+mn-cs"/>
              </a:rPr>
              <a:t>Structure</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There are two ways forward here:</a:t>
            </a:r>
            <a:endParaRPr lang="en-GB" sz="1000"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a</a:t>
            </a:r>
            <a:r>
              <a:rPr lang="en-US" sz="1000" b="1" kern="1200" dirty="0" smtClean="0">
                <a:solidFill>
                  <a:schemeClr val="tx1"/>
                </a:solidFill>
                <a:effectLst/>
                <a:latin typeface="+mn-lt"/>
                <a:ea typeface="+mn-ea"/>
                <a:cs typeface="+mn-cs"/>
              </a:rPr>
              <a:t>. Continue to work separately in the composing groups – </a:t>
            </a:r>
            <a:r>
              <a:rPr lang="en-US" sz="1000" kern="1200" dirty="0" smtClean="0">
                <a:solidFill>
                  <a:schemeClr val="tx1"/>
                </a:solidFill>
                <a:effectLst/>
                <a:latin typeface="+mn-lt"/>
                <a:ea typeface="+mn-ea"/>
                <a:cs typeface="+mn-cs"/>
              </a:rPr>
              <a:t>each group makes a piece using all the ideas above</a:t>
            </a:r>
            <a:endParaRPr lang="en-GB" sz="1000" kern="1200" dirty="0" smtClean="0">
              <a:solidFill>
                <a:schemeClr val="tx1"/>
              </a:solidFill>
              <a:effectLst/>
              <a:latin typeface="+mn-lt"/>
              <a:ea typeface="+mn-ea"/>
              <a:cs typeface="+mn-cs"/>
            </a:endParaRPr>
          </a:p>
          <a:p>
            <a:pPr lvl="0"/>
            <a:r>
              <a:rPr lang="en-US" sz="1000" b="1" kern="1200" dirty="0" smtClean="0">
                <a:solidFill>
                  <a:schemeClr val="tx1"/>
                </a:solidFill>
                <a:effectLst/>
                <a:latin typeface="+mn-lt"/>
                <a:ea typeface="+mn-ea"/>
                <a:cs typeface="+mn-cs"/>
              </a:rPr>
              <a:t>b.</a:t>
            </a:r>
            <a:r>
              <a:rPr lang="en-US" sz="1000" b="1" kern="1200" baseline="0" dirty="0" smtClean="0">
                <a:solidFill>
                  <a:schemeClr val="tx1"/>
                </a:solidFill>
                <a:effectLst/>
                <a:latin typeface="+mn-lt"/>
                <a:ea typeface="+mn-ea"/>
                <a:cs typeface="+mn-cs"/>
              </a:rPr>
              <a:t> </a:t>
            </a:r>
            <a:r>
              <a:rPr lang="en-US" sz="1000" b="1" kern="1200" dirty="0" smtClean="0">
                <a:solidFill>
                  <a:schemeClr val="tx1"/>
                </a:solidFill>
                <a:effectLst/>
                <a:latin typeface="+mn-lt"/>
                <a:ea typeface="+mn-ea"/>
                <a:cs typeface="+mn-cs"/>
              </a:rPr>
              <a:t>Work as a full class – </a:t>
            </a:r>
            <a:r>
              <a:rPr lang="en-US" sz="1000" kern="1200" dirty="0" smtClean="0">
                <a:solidFill>
                  <a:schemeClr val="tx1"/>
                </a:solidFill>
                <a:effectLst/>
                <a:latin typeface="+mn-lt"/>
                <a:ea typeface="+mn-ea"/>
                <a:cs typeface="+mn-cs"/>
              </a:rPr>
              <a:t>perhaps everyone plays the ‘giddy up’ rhythm as a link between group pieces</a:t>
            </a:r>
            <a:endParaRPr lang="en-GB"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Either way - </a:t>
            </a:r>
            <a:r>
              <a:rPr lang="en-GB" sz="1000" kern="1200" dirty="0" smtClean="0">
                <a:solidFill>
                  <a:schemeClr val="tx1"/>
                </a:solidFill>
                <a:effectLst/>
                <a:latin typeface="+mn-lt"/>
                <a:ea typeface="+mn-ea"/>
                <a:cs typeface="+mn-cs"/>
              </a:rPr>
              <a:t>Copland uses </a:t>
            </a:r>
            <a:r>
              <a:rPr lang="en-GB" sz="1000" b="1" kern="1200" dirty="0" smtClean="0">
                <a:solidFill>
                  <a:schemeClr val="tx1"/>
                </a:solidFill>
                <a:effectLst/>
                <a:latin typeface="+mn-lt"/>
                <a:ea typeface="+mn-ea"/>
                <a:cs typeface="+mn-cs"/>
              </a:rPr>
              <a:t>Ternary Form (ABA)</a:t>
            </a:r>
            <a:r>
              <a:rPr lang="en-GB" sz="1000" kern="1200" dirty="0" smtClean="0">
                <a:solidFill>
                  <a:schemeClr val="tx1"/>
                </a:solidFill>
                <a:effectLst/>
                <a:latin typeface="+mn-lt"/>
                <a:ea typeface="+mn-ea"/>
                <a:cs typeface="+mn-cs"/>
              </a:rPr>
              <a:t> for his piece. The B section features the ‘giddy up’ rhythm and the kiss. The surrounding A sections feature everything else.</a:t>
            </a: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Aim to have your piece/s finished about 10 minutes before the end of the session</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25</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end the session and the project with an informal concert of your finished piece/s and discuss how effective the music was at describing the stimulus (a cowboy party) and the story (two characters meet and kiss)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26</a:t>
            </a:fld>
            <a:endParaRPr lang="en-US"/>
          </a:p>
        </p:txBody>
      </p:sp>
    </p:spTree>
    <p:extLst>
      <p:ext uri="{BB962C8B-B14F-4D97-AF65-F5344CB8AC3E}">
        <p14:creationId xmlns:p14="http://schemas.microsoft.com/office/powerpoint/2010/main" val="1315746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3</a:t>
            </a:fld>
            <a:endParaRPr lang="en-US"/>
          </a:p>
        </p:txBody>
      </p:sp>
    </p:spTree>
    <p:extLst>
      <p:ext uri="{BB962C8B-B14F-4D97-AF65-F5344CB8AC3E}">
        <p14:creationId xmlns:p14="http://schemas.microsoft.com/office/powerpoint/2010/main" val="1739531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kern="1200" dirty="0" smtClean="0">
                <a:solidFill>
                  <a:schemeClr val="tx1"/>
                </a:solidFill>
                <a:effectLst/>
                <a:latin typeface="+mn-lt"/>
                <a:ea typeface="+mn-ea"/>
                <a:cs typeface="+mn-cs"/>
              </a:rPr>
              <a:t>Lesson 1</a:t>
            </a:r>
            <a:r>
              <a:rPr lang="en-GB" sz="1000" b="1" kern="1200" dirty="0" smtClean="0">
                <a:solidFill>
                  <a:schemeClr val="tx1"/>
                </a:solidFill>
                <a:effectLst/>
                <a:latin typeface="+mn-lt"/>
                <a:ea typeface="+mn-ea"/>
                <a:cs typeface="+mn-cs"/>
              </a:rPr>
              <a:t>: Watching and Listening</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Activities: 		Watch the film and discuss</a:t>
            </a:r>
          </a:p>
          <a:p>
            <a:r>
              <a:rPr lang="en-GB" sz="1000" kern="1200" dirty="0" smtClean="0">
                <a:solidFill>
                  <a:schemeClr val="tx1"/>
                </a:solidFill>
                <a:effectLst/>
                <a:latin typeface="+mn-lt"/>
                <a:ea typeface="+mn-ea"/>
                <a:cs typeface="+mn-cs"/>
              </a:rPr>
              <a:t>			Copy back gestures and rhythms</a:t>
            </a:r>
          </a:p>
          <a:p>
            <a:r>
              <a:rPr lang="en-GB" sz="1000" kern="1200" dirty="0" smtClean="0">
                <a:solidFill>
                  <a:schemeClr val="tx1"/>
                </a:solidFill>
                <a:effectLst/>
                <a:latin typeface="+mn-lt"/>
                <a:ea typeface="+mn-ea"/>
                <a:cs typeface="+mn-cs"/>
              </a:rPr>
              <a:t>			Follow signals</a:t>
            </a:r>
          </a:p>
          <a:p>
            <a:r>
              <a:rPr lang="en-GB" sz="1000" kern="1200" dirty="0" smtClean="0">
                <a:solidFill>
                  <a:schemeClr val="tx1"/>
                </a:solidFill>
                <a:effectLst/>
                <a:latin typeface="+mn-lt"/>
                <a:ea typeface="+mn-ea"/>
                <a:cs typeface="+mn-cs"/>
              </a:rPr>
              <a:t> </a:t>
            </a:r>
          </a:p>
          <a:p>
            <a:r>
              <a:rPr lang="en-GB" sz="10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t>
            </a:r>
            <a:r>
              <a:rPr lang="en-GB" sz="1000" kern="1200" dirty="0" smtClean="0">
                <a:solidFill>
                  <a:schemeClr val="tx1"/>
                </a:solidFill>
                <a:effectLst/>
                <a:latin typeface="+mn-lt"/>
                <a:ea typeface="+mn-ea"/>
                <a:cs typeface="+mn-cs"/>
              </a:rPr>
              <a:t>			accuracy </a:t>
            </a:r>
            <a:r>
              <a:rPr lang="en-GB" sz="1000" kern="1200" dirty="0" smtClean="0">
                <a:solidFill>
                  <a:schemeClr val="tx1"/>
                </a:solidFill>
                <a:effectLst/>
                <a:latin typeface="+mn-lt"/>
                <a:ea typeface="+mn-ea"/>
                <a:cs typeface="+mn-cs"/>
              </a:rPr>
              <a:t>and expression </a:t>
            </a:r>
          </a:p>
          <a:p>
            <a:r>
              <a:rPr lang="en-GB" sz="1000" kern="1200" dirty="0" smtClean="0">
                <a:solidFill>
                  <a:schemeClr val="tx1"/>
                </a:solidFill>
                <a:effectLst/>
                <a:latin typeface="+mn-lt"/>
                <a:ea typeface="+mn-ea"/>
                <a:cs typeface="+mn-cs"/>
              </a:rPr>
              <a:t>			Identify and use the interrelated dimensions of music expressively and with increasing sophistication, including use of </a:t>
            </a:r>
            <a:r>
              <a:rPr lang="en-GB" sz="1000" kern="1200" dirty="0" smtClean="0">
                <a:solidFill>
                  <a:schemeClr val="tx1"/>
                </a:solidFill>
                <a:effectLst/>
                <a:latin typeface="+mn-lt"/>
                <a:ea typeface="+mn-ea"/>
                <a:cs typeface="+mn-cs"/>
              </a:rPr>
              <a:t>				tonalities</a:t>
            </a:r>
            <a:r>
              <a:rPr lang="en-GB" sz="1000" kern="1200" dirty="0" smtClean="0">
                <a:solidFill>
                  <a:schemeClr val="tx1"/>
                </a:solidFill>
                <a:effectLst/>
                <a:latin typeface="+mn-lt"/>
                <a:ea typeface="+mn-ea"/>
                <a:cs typeface="+mn-cs"/>
              </a:rPr>
              <a:t>, different types of scales and other musical </a:t>
            </a:r>
            <a:r>
              <a:rPr lang="en-GB" sz="1000" kern="1200" dirty="0" smtClean="0">
                <a:solidFill>
                  <a:schemeClr val="tx1"/>
                </a:solidFill>
                <a:effectLst/>
                <a:latin typeface="+mn-lt"/>
                <a:ea typeface="+mn-ea"/>
                <a:cs typeface="+mn-cs"/>
              </a:rPr>
              <a:t>devices</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Listen with increasing discrimination to a wide range of music from great composers and musicians</a:t>
            </a:r>
          </a:p>
          <a:p>
            <a:r>
              <a:rPr lang="en-GB" sz="1000" kern="1200" dirty="0" smtClean="0">
                <a:solidFill>
                  <a:schemeClr val="tx1"/>
                </a:solidFill>
                <a:effectLst/>
                <a:latin typeface="+mn-lt"/>
                <a:ea typeface="+mn-ea"/>
                <a:cs typeface="+mn-cs"/>
              </a:rPr>
              <a:t>			Develop a deeper understanding of the music that they perform and to which they listen and its history</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5</a:t>
            </a:fld>
            <a:endParaRPr lang="en-US"/>
          </a:p>
        </p:txBody>
      </p:sp>
    </p:spTree>
    <p:extLst>
      <p:ext uri="{BB962C8B-B14F-4D97-AF65-F5344CB8AC3E}">
        <p14:creationId xmlns:p14="http://schemas.microsoft.com/office/powerpoint/2010/main" val="411176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Pronunciation: 	</a:t>
            </a:r>
            <a:r>
              <a:rPr lang="en-GB" sz="1200" b="1" kern="1200" dirty="0" smtClean="0">
                <a:solidFill>
                  <a:schemeClr val="tx1"/>
                </a:solidFill>
                <a:effectLst/>
                <a:latin typeface="+mn-lt"/>
                <a:ea typeface="+mn-ea"/>
                <a:cs typeface="+mn-cs"/>
              </a:rPr>
              <a:t>AIR-</a:t>
            </a:r>
            <a:r>
              <a:rPr lang="en-GB" sz="1200" b="1" kern="1200" dirty="0" err="1" smtClean="0">
                <a:solidFill>
                  <a:schemeClr val="tx1"/>
                </a:solidFill>
                <a:effectLst/>
                <a:latin typeface="+mn-lt"/>
                <a:ea typeface="+mn-ea"/>
                <a:cs typeface="+mn-cs"/>
              </a:rPr>
              <a:t>uhn</a:t>
            </a:r>
            <a:r>
              <a:rPr lang="en-GB" sz="1200" b="1" kern="1200" dirty="0" smtClean="0">
                <a:solidFill>
                  <a:schemeClr val="tx1"/>
                </a:solidFill>
                <a:effectLst/>
                <a:latin typeface="+mn-lt"/>
                <a:ea typeface="+mn-ea"/>
                <a:cs typeface="+mn-cs"/>
              </a:rPr>
              <a:t> KOHP-</a:t>
            </a:r>
            <a:r>
              <a:rPr lang="en-GB" sz="1200" b="1" kern="1200" dirty="0" err="1" smtClean="0">
                <a:solidFill>
                  <a:schemeClr val="tx1"/>
                </a:solidFill>
                <a:effectLst/>
                <a:latin typeface="+mn-lt"/>
                <a:ea typeface="+mn-ea"/>
                <a:cs typeface="+mn-cs"/>
              </a:rPr>
              <a:t>luhnd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-air as in hair</a:t>
            </a:r>
          </a:p>
          <a:p>
            <a:r>
              <a:rPr lang="en-GB" sz="1200" kern="1200" dirty="0" smtClean="0">
                <a:solidFill>
                  <a:schemeClr val="tx1"/>
                </a:solidFill>
                <a:effectLst/>
                <a:latin typeface="+mn-lt"/>
                <a:ea typeface="+mn-ea"/>
                <a:cs typeface="+mn-cs"/>
              </a:rPr>
              <a:t>			-oh as in no</a:t>
            </a: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6</a:t>
            </a:fld>
            <a:endParaRPr lang="en-US"/>
          </a:p>
        </p:txBody>
      </p:sp>
    </p:spTree>
    <p:extLst>
      <p:ext uri="{BB962C8B-B14F-4D97-AF65-F5344CB8AC3E}">
        <p14:creationId xmlns:p14="http://schemas.microsoft.com/office/powerpoint/2010/main" val="376926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i="1" kern="1200" dirty="0" smtClean="0">
                <a:solidFill>
                  <a:schemeClr val="tx1"/>
                </a:solidFill>
                <a:effectLst/>
                <a:latin typeface="+mn-lt"/>
                <a:ea typeface="+mn-ea"/>
                <a:cs typeface="+mn-cs"/>
              </a:rPr>
              <a:t>Pronunciation: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Rodeo			</a:t>
            </a:r>
            <a:r>
              <a:rPr lang="en-GB" sz="1000" b="1" kern="1200" dirty="0" err="1" smtClean="0">
                <a:solidFill>
                  <a:schemeClr val="tx1"/>
                </a:solidFill>
                <a:effectLst/>
                <a:latin typeface="+mn-lt"/>
                <a:ea typeface="+mn-ea"/>
                <a:cs typeface="+mn-cs"/>
              </a:rPr>
              <a:t>roh</a:t>
            </a:r>
            <a:r>
              <a:rPr lang="en-GB" sz="1000" b="1" kern="1200" dirty="0" smtClean="0">
                <a:solidFill>
                  <a:schemeClr val="tx1"/>
                </a:solidFill>
                <a:effectLst/>
                <a:latin typeface="+mn-lt"/>
                <a:ea typeface="+mn-ea"/>
                <a:cs typeface="+mn-cs"/>
              </a:rPr>
              <a:t>-DAY-oh</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-oh as in no</a:t>
            </a:r>
          </a:p>
          <a:p>
            <a:r>
              <a:rPr lang="en-GB" sz="1000" kern="1200" dirty="0" smtClean="0">
                <a:solidFill>
                  <a:schemeClr val="tx1"/>
                </a:solidFill>
                <a:effectLst/>
                <a:latin typeface="+mn-lt"/>
                <a:ea typeface="+mn-ea"/>
                <a:cs typeface="+mn-cs"/>
              </a:rPr>
              <a:t>			-ay as in day</a:t>
            </a:r>
          </a:p>
          <a:p>
            <a:r>
              <a:rPr lang="en-GB" sz="1000" kern="1200" dirty="0" smtClean="0">
                <a:solidFill>
                  <a:schemeClr val="tx1"/>
                </a:solidFill>
                <a:effectLst/>
                <a:latin typeface="+mn-lt"/>
                <a:ea typeface="+mn-ea"/>
                <a:cs typeface="+mn-cs"/>
              </a:rPr>
              <a:t>			-this reflects the composer’s pronunciation</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7</a:t>
            </a:fld>
            <a:endParaRPr lang="en-US"/>
          </a:p>
        </p:txBody>
      </p:sp>
    </p:spTree>
    <p:extLst>
      <p:ext uri="{BB962C8B-B14F-4D97-AF65-F5344CB8AC3E}">
        <p14:creationId xmlns:p14="http://schemas.microsoft.com/office/powerpoint/2010/main" val="7336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Prepare your class</a:t>
            </a: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Explain </a:t>
            </a:r>
            <a:r>
              <a:rPr lang="en-US" sz="1200" kern="1200" dirty="0" smtClean="0">
                <a:solidFill>
                  <a:schemeClr val="tx1"/>
                </a:solidFill>
                <a:effectLst/>
                <a:latin typeface="+mn-lt"/>
                <a:ea typeface="+mn-ea"/>
                <a:cs typeface="+mn-cs"/>
              </a:rPr>
              <a:t>to your class that you are going to begin a 6-week music project focusing on a fantastic piece of music by an American composer called Aaron Copland.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Explain </a:t>
            </a:r>
            <a:r>
              <a:rPr lang="en-US" sz="1200" kern="1200" dirty="0" smtClean="0">
                <a:solidFill>
                  <a:schemeClr val="tx1"/>
                </a:solidFill>
                <a:effectLst/>
                <a:latin typeface="+mn-lt"/>
                <a:ea typeface="+mn-ea"/>
                <a:cs typeface="+mn-cs"/>
              </a:rPr>
              <a:t>further that Copland was famous for writing music that sounded like America, and this piece is all about cowboys and cowgirls partying. You may like to encourage your students to research Copland and his music as further research between lessons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Watch the film</a:t>
            </a: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Watch </a:t>
            </a:r>
            <a:r>
              <a:rPr lang="en-US" sz="1200" kern="1200" dirty="0" smtClean="0">
                <a:solidFill>
                  <a:schemeClr val="tx1"/>
                </a:solidFill>
                <a:effectLst/>
                <a:latin typeface="+mn-lt"/>
                <a:ea typeface="+mn-ea"/>
                <a:cs typeface="+mn-cs"/>
              </a:rPr>
              <a:t>the Copland Ten Pieces film (</a:t>
            </a:r>
            <a:r>
              <a:rPr lang="en-GB" sz="1200" u="sng" kern="1200" dirty="0" smtClean="0">
                <a:solidFill>
                  <a:schemeClr val="tx1"/>
                </a:solidFill>
                <a:effectLst/>
                <a:latin typeface="+mn-lt"/>
                <a:ea typeface="+mn-ea"/>
                <a:cs typeface="+mn-cs"/>
                <a:hlinkClick r:id="rId3"/>
              </a:rPr>
              <a:t>http://www.bbc.co.uk/programmes/articles/17785e2a-48b0-4d5a-986d-00a093597a61</a:t>
            </a:r>
            <a:r>
              <a:rPr lang="en-US" sz="1200" kern="1200" dirty="0" smtClean="0">
                <a:solidFill>
                  <a:schemeClr val="tx1"/>
                </a:solidFill>
                <a:effectLst/>
                <a:latin typeface="+mn-lt"/>
                <a:ea typeface="+mn-ea"/>
                <a:cs typeface="+mn-cs"/>
              </a:rPr>
              <a:t>) and afterwards have a class discussion about what you have just seen. You might also like to listen to the piece in full. You can either watch the video clip of the full performance of the piece or listen to the audio by downloading</a:t>
            </a:r>
            <a:r>
              <a:rPr lang="en-US" sz="1200" kern="1200" baseline="0" dirty="0" smtClean="0">
                <a:solidFill>
                  <a:schemeClr val="tx1"/>
                </a:solidFill>
                <a:effectLst/>
                <a:latin typeface="+mn-lt"/>
                <a:ea typeface="+mn-ea"/>
                <a:cs typeface="+mn-cs"/>
              </a:rPr>
              <a:t> the mp3.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8</a:t>
            </a:fld>
            <a:endParaRPr lang="en-US"/>
          </a:p>
        </p:txBody>
      </p:sp>
    </p:spTree>
    <p:extLst>
      <p:ext uri="{BB962C8B-B14F-4D97-AF65-F5344CB8AC3E}">
        <p14:creationId xmlns:p14="http://schemas.microsoft.com/office/powerpoint/2010/main" val="2413055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Warm-up - </a:t>
            </a:r>
            <a:r>
              <a:rPr lang="en-US" sz="1000" kern="1200" dirty="0" smtClean="0">
                <a:solidFill>
                  <a:schemeClr val="tx1"/>
                </a:solidFill>
                <a:effectLst/>
                <a:latin typeface="+mn-lt"/>
                <a:ea typeface="+mn-ea"/>
                <a:cs typeface="+mn-cs"/>
              </a:rPr>
              <a:t>clear the classroom and ask your students to stand in a circle. To wake them up, pass a quick clap around the circle. </a:t>
            </a:r>
            <a:endParaRPr lang="en-GB" sz="1000" kern="1200" dirty="0" smtClean="0">
              <a:solidFill>
                <a:schemeClr val="tx1"/>
              </a:solidFill>
              <a:effectLst/>
              <a:latin typeface="+mn-lt"/>
              <a:ea typeface="+mn-ea"/>
              <a:cs typeface="+mn-cs"/>
            </a:endParaRPr>
          </a:p>
          <a:p>
            <a:endParaRPr lang="en-GB" sz="1000" dirty="0" smtClean="0"/>
          </a:p>
          <a:p>
            <a:pPr lvl="0" rtl="0"/>
            <a:r>
              <a:rPr lang="en-US" sz="1000" b="1" kern="1200" dirty="0" smtClean="0">
                <a:solidFill>
                  <a:schemeClr val="tx1"/>
                </a:solidFill>
                <a:effectLst/>
                <a:latin typeface="+mn-lt"/>
                <a:ea typeface="+mn-ea"/>
                <a:cs typeface="+mn-cs"/>
              </a:rPr>
              <a:t>Explain </a:t>
            </a:r>
            <a:r>
              <a:rPr lang="en-US" sz="1000" kern="1200" dirty="0" smtClean="0">
                <a:solidFill>
                  <a:schemeClr val="tx1"/>
                </a:solidFill>
                <a:effectLst/>
                <a:latin typeface="+mn-lt"/>
                <a:ea typeface="+mn-ea"/>
                <a:cs typeface="+mn-cs"/>
              </a:rPr>
              <a:t>that many of musical ideas in ‘Hoedown’ are copied back immediately. So, you are going to play a game of ‘</a:t>
            </a:r>
            <a:r>
              <a:rPr lang="en-US" sz="1000" b="1" kern="1200" dirty="0" smtClean="0">
                <a:solidFill>
                  <a:schemeClr val="tx1"/>
                </a:solidFill>
                <a:effectLst/>
                <a:latin typeface="+mn-lt"/>
                <a:ea typeface="+mn-ea"/>
                <a:cs typeface="+mn-cs"/>
              </a:rPr>
              <a:t>copy me’</a:t>
            </a:r>
            <a:r>
              <a:rPr lang="en-US" sz="1000" kern="1200" dirty="0" smtClean="0">
                <a:solidFill>
                  <a:schemeClr val="tx1"/>
                </a:solidFill>
                <a:effectLst/>
                <a:latin typeface="+mn-lt"/>
                <a:ea typeface="+mn-ea"/>
                <a:cs typeface="+mn-cs"/>
              </a:rPr>
              <a:t>. </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pPr lvl="0"/>
            <a:r>
              <a:rPr lang="en-US" sz="1000" b="1" kern="1200" dirty="0" smtClean="0">
                <a:solidFill>
                  <a:schemeClr val="tx1"/>
                </a:solidFill>
                <a:effectLst/>
                <a:latin typeface="+mn-lt"/>
                <a:ea typeface="+mn-ea"/>
                <a:cs typeface="+mn-cs"/>
              </a:rPr>
              <a:t>Explain</a:t>
            </a:r>
            <a:r>
              <a:rPr lang="en-US" sz="1000" kern="1200" dirty="0" smtClean="0">
                <a:solidFill>
                  <a:schemeClr val="tx1"/>
                </a:solidFill>
                <a:effectLst/>
                <a:latin typeface="+mn-lt"/>
                <a:ea typeface="+mn-ea"/>
                <a:cs typeface="+mn-cs"/>
              </a:rPr>
              <a:t> that the game starts when you say: ‘copy me’ and finishes when you say: ‘stop’</a:t>
            </a:r>
            <a:endParaRPr lang="en-GB"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Say ‘copy me’ and clap a pattern or make a gesture. The students must copy what you do. </a:t>
            </a:r>
            <a:endParaRPr lang="en-GB" sz="1000" kern="1200" dirty="0" smtClean="0">
              <a:solidFill>
                <a:schemeClr val="tx1"/>
              </a:solidFill>
              <a:effectLst/>
              <a:latin typeface="+mn-lt"/>
              <a:ea typeface="+mn-ea"/>
              <a:cs typeface="+mn-cs"/>
            </a:endParaRPr>
          </a:p>
          <a:p>
            <a:pPr lvl="0"/>
            <a:r>
              <a:rPr lang="en-US" sz="1000" kern="1200" dirty="0" smtClean="0">
                <a:solidFill>
                  <a:schemeClr val="tx1"/>
                </a:solidFill>
                <a:effectLst/>
                <a:latin typeface="+mn-lt"/>
                <a:ea typeface="+mn-ea"/>
                <a:cs typeface="+mn-cs"/>
              </a:rPr>
              <a:t>When you have done enough, simply say ‘stop’</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a:p>
            <a:r>
              <a:rPr lang="en-US" sz="1000" b="1" kern="1200" dirty="0" smtClean="0">
                <a:solidFill>
                  <a:schemeClr val="tx1"/>
                </a:solidFill>
                <a:effectLst/>
                <a:latin typeface="+mn-lt"/>
                <a:ea typeface="+mn-ea"/>
                <a:cs typeface="+mn-cs"/>
              </a:rPr>
              <a:t>Play the game again</a:t>
            </a:r>
            <a:r>
              <a:rPr lang="en-US" sz="1000" kern="1200" dirty="0" smtClean="0">
                <a:solidFill>
                  <a:schemeClr val="tx1"/>
                </a:solidFill>
                <a:effectLst/>
                <a:latin typeface="+mn-lt"/>
                <a:ea typeface="+mn-ea"/>
                <a:cs typeface="+mn-cs"/>
              </a:rPr>
              <a:t> with one (or more) of the students as leader</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6289F494-1822-9445-98EB-F7F0987FA13D}" type="slidenum">
              <a:rPr lang="en-US" smtClean="0"/>
              <a:t>9</a:t>
            </a:fld>
            <a:endParaRPr lang="en-US"/>
          </a:p>
        </p:txBody>
      </p:sp>
    </p:spTree>
    <p:extLst>
      <p:ext uri="{BB962C8B-B14F-4D97-AF65-F5344CB8AC3E}">
        <p14:creationId xmlns:p14="http://schemas.microsoft.com/office/powerpoint/2010/main" val="322619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Play the game </a:t>
            </a:r>
            <a:r>
              <a:rPr lang="en-GB" sz="1200" kern="1200" dirty="0" smtClean="0">
                <a:solidFill>
                  <a:schemeClr val="tx1"/>
                </a:solidFill>
                <a:effectLst/>
                <a:latin typeface="+mn-lt"/>
                <a:ea typeface="+mn-ea"/>
                <a:cs typeface="+mn-cs"/>
              </a:rPr>
              <a:t>for a third time, this time using instruments. Simply ask your students to choose an </a:t>
            </a:r>
            <a:r>
              <a:rPr lang="en-GB" sz="1200" b="1" kern="1200" dirty="0" smtClean="0">
                <a:solidFill>
                  <a:schemeClr val="tx1"/>
                </a:solidFill>
                <a:effectLst/>
                <a:latin typeface="+mn-lt"/>
                <a:ea typeface="+mn-ea"/>
                <a:cs typeface="+mn-cs"/>
              </a:rPr>
              <a:t>unpitched percussion</a:t>
            </a:r>
            <a:r>
              <a:rPr lang="en-GB" sz="1200" kern="1200" dirty="0" smtClean="0">
                <a:solidFill>
                  <a:schemeClr val="tx1"/>
                </a:solidFill>
                <a:effectLst/>
                <a:latin typeface="+mn-lt"/>
                <a:ea typeface="+mn-ea"/>
                <a:cs typeface="+mn-cs"/>
              </a:rPr>
              <a:t> instrument – anything will work. If you don’t have enough for everyone, some students can use body percussion, but do keep switching the instruments around so that everyone gets a turn at some point. (You can also do this activity just with the voice)</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Split </a:t>
            </a:r>
            <a:r>
              <a:rPr lang="en-US" sz="1200" kern="1200" dirty="0" smtClean="0">
                <a:solidFill>
                  <a:schemeClr val="tx1"/>
                </a:solidFill>
                <a:effectLst/>
                <a:latin typeface="+mn-lt"/>
                <a:ea typeface="+mn-ea"/>
                <a:cs typeface="+mn-cs"/>
              </a:rPr>
              <a:t>into small working groups and ask them to play the game again. Everyone should have a go at leading.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After a short time</a:t>
            </a:r>
            <a:r>
              <a:rPr lang="en-US" sz="1200" kern="1200" dirty="0" smtClean="0">
                <a:solidFill>
                  <a:schemeClr val="tx1"/>
                </a:solidFill>
                <a:effectLst/>
                <a:latin typeface="+mn-lt"/>
                <a:ea typeface="+mn-ea"/>
                <a:cs typeface="+mn-cs"/>
              </a:rPr>
              <a:t>, ask each group to decide on their </a:t>
            </a:r>
            <a:r>
              <a:rPr lang="en-US" sz="1200" kern="1200" dirty="0" err="1" smtClean="0">
                <a:solidFill>
                  <a:schemeClr val="tx1"/>
                </a:solidFill>
                <a:effectLst/>
                <a:latin typeface="+mn-lt"/>
                <a:ea typeface="+mn-ea"/>
                <a:cs typeface="+mn-cs"/>
              </a:rPr>
              <a:t>favourite</a:t>
            </a:r>
            <a:r>
              <a:rPr lang="en-US" sz="1200" kern="1200" dirty="0" smtClean="0">
                <a:solidFill>
                  <a:schemeClr val="tx1"/>
                </a:solidFill>
                <a:effectLst/>
                <a:latin typeface="+mn-lt"/>
                <a:ea typeface="+mn-ea"/>
                <a:cs typeface="+mn-cs"/>
              </a:rPr>
              <a:t> rhythm or sound from their experimenting and </a:t>
            </a:r>
            <a:r>
              <a:rPr lang="en-US" sz="1200" kern="1200" dirty="0" err="1"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it so that they can play it together for the class.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Each team needs to appoint a leader at this point who will signal the start of the pattern. Discourage them from counting in, simply ask them to make sure everyone is watching and begin confidently. If everyone is focused they should come in perfectly after a few tries.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end your session with another class version of the game with each group taking a turn to lead the others using their </a:t>
            </a:r>
            <a:r>
              <a:rPr lang="en-US" sz="1200" kern="1200" dirty="0" err="1" smtClean="0">
                <a:solidFill>
                  <a:schemeClr val="tx1"/>
                </a:solidFill>
                <a:effectLst/>
                <a:latin typeface="+mn-lt"/>
                <a:ea typeface="+mn-ea"/>
                <a:cs typeface="+mn-cs"/>
              </a:rPr>
              <a:t>favourite</a:t>
            </a:r>
            <a:r>
              <a:rPr lang="en-US" sz="1200" kern="1200" dirty="0" smtClean="0">
                <a:solidFill>
                  <a:schemeClr val="tx1"/>
                </a:solidFill>
                <a:effectLst/>
                <a:latin typeface="+mn-lt"/>
                <a:ea typeface="+mn-ea"/>
                <a:cs typeface="+mn-cs"/>
              </a:rPr>
              <a:t> rhythm or sound.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technical term for ‘copy me’ is </a:t>
            </a:r>
            <a:r>
              <a:rPr lang="en-US" sz="1200" b="1" kern="1200" dirty="0" smtClean="0">
                <a:solidFill>
                  <a:schemeClr val="tx1"/>
                </a:solidFill>
                <a:effectLst/>
                <a:latin typeface="+mn-lt"/>
                <a:ea typeface="+mn-ea"/>
                <a:cs typeface="+mn-cs"/>
              </a:rPr>
              <a:t>call and response </a:t>
            </a:r>
            <a:r>
              <a:rPr lang="en-US" sz="1200" kern="1200" dirty="0" smtClean="0">
                <a:solidFill>
                  <a:schemeClr val="tx1"/>
                </a:solidFill>
                <a:effectLst/>
                <a:latin typeface="+mn-lt"/>
                <a:ea typeface="+mn-ea"/>
                <a:cs typeface="+mn-cs"/>
              </a:rPr>
              <a:t>and Copland uses this technique throughout his Hoedown</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10</a:t>
            </a:fld>
            <a:endParaRPr lang="en-US"/>
          </a:p>
        </p:txBody>
      </p:sp>
    </p:spTree>
    <p:extLst>
      <p:ext uri="{BB962C8B-B14F-4D97-AF65-F5344CB8AC3E}">
        <p14:creationId xmlns:p14="http://schemas.microsoft.com/office/powerpoint/2010/main" val="402356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943769" y="2208213"/>
            <a:ext cx="7024687" cy="712787"/>
          </a:xfrm>
          <a:prstGeom prst="rect">
            <a:avLst/>
          </a:prstGeom>
        </p:spPr>
        <p:txBody>
          <a:bodyPr vert="horz"/>
          <a:lstStyle>
            <a:lvl1pPr marL="0" indent="0">
              <a:buFontTx/>
              <a:buNone/>
              <a:defRPr sz="3200" b="1" i="0" baseline="0">
                <a:solidFill>
                  <a:schemeClr val="tx1"/>
                </a:solidFill>
              </a:defRPr>
            </a:lvl1pPr>
          </a:lstStyle>
          <a:p>
            <a:pPr lvl="0"/>
            <a:r>
              <a:rPr lang="en-US" b="1" i="0" dirty="0" smtClean="0">
                <a:solidFill>
                  <a:schemeClr val="bg1"/>
                </a:solidFill>
              </a:rPr>
              <a:t>Composer name</a:t>
            </a:r>
            <a:endParaRPr lang="en-US" dirty="0"/>
          </a:p>
        </p:txBody>
      </p:sp>
      <p:sp>
        <p:nvSpPr>
          <p:cNvPr id="10" name="Text Placeholder 9"/>
          <p:cNvSpPr>
            <a:spLocks noGrp="1"/>
          </p:cNvSpPr>
          <p:nvPr>
            <p:ph type="body" sz="quarter" idx="14" hasCustomPrompt="1"/>
          </p:nvPr>
        </p:nvSpPr>
        <p:spPr>
          <a:xfrm>
            <a:off x="944563" y="3390280"/>
            <a:ext cx="7023100" cy="1370012"/>
          </a:xfrm>
          <a:prstGeom prst="rect">
            <a:avLst/>
          </a:prstGeom>
        </p:spPr>
        <p:txBody>
          <a:bodyPr vert="horz"/>
          <a:lstStyle>
            <a:lvl1pPr marL="0" indent="0">
              <a:buFontTx/>
              <a:buNone/>
              <a:defRPr sz="3200" b="1" i="0" baseline="0">
                <a:solidFill>
                  <a:schemeClr val="tx1"/>
                </a:solidFill>
              </a:defRPr>
            </a:lvl1pPr>
            <a:lvl2pPr marL="457200" indent="0">
              <a:buFontTx/>
              <a:buNone/>
              <a:defRPr sz="3200" b="1" i="0" baseline="0">
                <a:solidFill>
                  <a:schemeClr val="bg1"/>
                </a:solidFill>
              </a:defRPr>
            </a:lvl2pPr>
            <a:lvl3pPr marL="914400" indent="0">
              <a:buFontTx/>
              <a:buNone/>
              <a:defRPr sz="3200" b="1" i="0" baseline="0">
                <a:solidFill>
                  <a:schemeClr val="bg1"/>
                </a:solidFill>
              </a:defRPr>
            </a:lvl3pPr>
            <a:lvl4pPr marL="1371600" indent="0">
              <a:buFontTx/>
              <a:buNone/>
              <a:defRPr sz="3200" b="1" i="0" baseline="0">
                <a:solidFill>
                  <a:schemeClr val="bg1"/>
                </a:solidFill>
              </a:defRPr>
            </a:lvl4pPr>
            <a:lvl5pPr marL="1828800" indent="0">
              <a:buFontTx/>
              <a:buNone/>
              <a:defRPr sz="3200" b="1" i="0" baseline="0">
                <a:solidFill>
                  <a:schemeClr val="bg1"/>
                </a:solidFill>
              </a:defRPr>
            </a:lvl5pPr>
          </a:lstStyle>
          <a:p>
            <a:pPr lvl="0"/>
            <a:r>
              <a:rPr lang="en-GB" dirty="0" smtClean="0"/>
              <a:t>Piece name</a:t>
            </a:r>
            <a:endParaRPr lang="en-US" dirty="0"/>
          </a:p>
        </p:txBody>
      </p:sp>
      <p:sp>
        <p:nvSpPr>
          <p:cNvPr id="12" name="Text Placeholder 11"/>
          <p:cNvSpPr>
            <a:spLocks noGrp="1"/>
          </p:cNvSpPr>
          <p:nvPr>
            <p:ph type="body" sz="quarter" idx="15" hasCustomPrompt="1"/>
          </p:nvPr>
        </p:nvSpPr>
        <p:spPr>
          <a:xfrm>
            <a:off x="3008313" y="5178702"/>
            <a:ext cx="2895600" cy="784225"/>
          </a:xfrm>
          <a:prstGeom prst="rect">
            <a:avLst/>
          </a:prstGeom>
        </p:spPr>
        <p:txBody>
          <a:bodyPr vert="horz"/>
          <a:lstStyle>
            <a:lvl1pPr marL="0" indent="0">
              <a:buFontTx/>
              <a:buNone/>
              <a:defRPr sz="2000" baseline="0">
                <a:solidFill>
                  <a:schemeClr val="tx1"/>
                </a:solidFill>
                <a:latin typeface="Gill Sans"/>
              </a:defRPr>
            </a:lvl1pPr>
          </a:lstStyle>
          <a:p>
            <a:pPr lvl="0"/>
            <a:r>
              <a:rPr lang="en-GB" dirty="0" smtClean="0"/>
              <a:t>Author</a:t>
            </a:r>
            <a:endParaRPr lang="en-US" dirty="0"/>
          </a:p>
        </p:txBody>
      </p:sp>
    </p:spTree>
    <p:extLst>
      <p:ext uri="{BB962C8B-B14F-4D97-AF65-F5344CB8AC3E}">
        <p14:creationId xmlns:p14="http://schemas.microsoft.com/office/powerpoint/2010/main" val="185246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11"/>
          <p:cNvSpPr>
            <a:spLocks noGrp="1"/>
          </p:cNvSpPr>
          <p:nvPr>
            <p:ph type="dt" sz="half" idx="2"/>
          </p:nvPr>
        </p:nvSpPr>
        <p:spPr>
          <a:xfrm>
            <a:off x="1074590"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a:p>
        </p:txBody>
      </p:sp>
      <p:sp>
        <p:nvSpPr>
          <p:cNvPr id="10" name="Footer Placeholder 1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lumMod val="75000"/>
                  </a:schemeClr>
                </a:solidFill>
                <a:latin typeface="Gill Sans"/>
                <a:cs typeface="Gill Sans"/>
              </a:defRPr>
            </a:lvl1pPr>
          </a:lstStyle>
          <a:p>
            <a:r>
              <a:rPr lang="en-US" smtClean="0"/>
              <a:t>Copyright Rachel Leach </a:t>
            </a:r>
            <a:endParaRPr lang="en-US" dirty="0"/>
          </a:p>
        </p:txBody>
      </p:sp>
      <p:sp>
        <p:nvSpPr>
          <p:cNvPr id="11" name="Slide Number Placeholder 13"/>
          <p:cNvSpPr>
            <a:spLocks noGrp="1"/>
          </p:cNvSpPr>
          <p:nvPr>
            <p:ph type="sldNum" sz="quarter" idx="4"/>
          </p:nvPr>
        </p:nvSpPr>
        <p:spPr>
          <a:xfrm>
            <a:off x="6189990"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Gill Sans"/>
                <a:cs typeface="Gill Sans"/>
              </a:defRPr>
            </a:lvl1pPr>
          </a:lstStyle>
          <a:p>
            <a:pPr algn="l"/>
            <a:fld id="{FCCA3061-2AE2-5E4F-A955-D3D92C168D6F}" type="slidenum">
              <a:rPr lang="en-US" smtClean="0"/>
              <a:pPr algn="l"/>
              <a:t>‹#›</a:t>
            </a:fld>
            <a:endParaRPr lang="en-US" dirty="0"/>
          </a:p>
        </p:txBody>
      </p:sp>
      <p:sp>
        <p:nvSpPr>
          <p:cNvPr id="7"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8" name="Text Placeholder 10"/>
          <p:cNvSpPr>
            <a:spLocks noGrp="1"/>
          </p:cNvSpPr>
          <p:nvPr>
            <p:ph idx="1" hasCustomPrompt="1"/>
          </p:nvPr>
        </p:nvSpPr>
        <p:spPr>
          <a:xfrm>
            <a:off x="1074589" y="2388276"/>
            <a:ext cx="7012582" cy="3737887"/>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Tree>
    <p:extLst>
      <p:ext uri="{BB962C8B-B14F-4D97-AF65-F5344CB8AC3E}">
        <p14:creationId xmlns:p14="http://schemas.microsoft.com/office/powerpoint/2010/main" val="1956467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7" name="Text Placeholder 15"/>
          <p:cNvSpPr>
            <a:spLocks noGrp="1"/>
          </p:cNvSpPr>
          <p:nvPr>
            <p:ph type="body" sz="quarter" idx="14" hasCustomPrompt="1"/>
          </p:nvPr>
        </p:nvSpPr>
        <p:spPr>
          <a:xfrm>
            <a:off x="1074739" y="2388276"/>
            <a:ext cx="3154914" cy="3737887"/>
          </a:xfrm>
        </p:spPr>
        <p:txBody>
          <a:bodyPr>
            <a:normAutofit/>
          </a:bodyPr>
          <a:lstStyle>
            <a:lvl1pPr>
              <a:defRPr sz="2800" b="1" i="0">
                <a:latin typeface="+mj-lt"/>
              </a:defRPr>
            </a:lvl1pPr>
            <a:lvl2pPr>
              <a:defRPr sz="2400" b="0" i="0">
                <a:latin typeface="+mn-lt"/>
              </a:defRPr>
            </a:lvl2pPr>
            <a:lvl3pPr>
              <a:defRPr sz="2400" b="0" i="0">
                <a:latin typeface="+mn-lt"/>
              </a:defRPr>
            </a:lvl3pPr>
            <a:lvl4pPr>
              <a:defRPr sz="1600" b="1" i="0">
                <a:latin typeface="+mj-lt"/>
              </a:defRPr>
            </a:lvl4pPr>
            <a:lvl5pPr>
              <a:defRPr sz="1600" b="0" i="0">
                <a:latin typeface="+mn-lt"/>
              </a:defRPr>
            </a:lvl5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9" name="Text Placeholder 8"/>
          <p:cNvSpPr>
            <a:spLocks noGrp="1"/>
          </p:cNvSpPr>
          <p:nvPr>
            <p:ph type="body" sz="quarter" idx="15" hasCustomPrompt="1"/>
          </p:nvPr>
        </p:nvSpPr>
        <p:spPr>
          <a:xfrm>
            <a:off x="4671391" y="2388276"/>
            <a:ext cx="3415334" cy="3737887"/>
          </a:xfrm>
        </p:spPr>
        <p:txBody>
          <a:bodyPr/>
          <a:lstStyle>
            <a:lvl1pPr>
              <a:defRPr b="1"/>
            </a:lvl1pPr>
            <a:lvl2pPr>
              <a:defRPr sz="2400"/>
            </a:lvl2pPr>
            <a:lvl3pPr>
              <a:defRPr sz="2400"/>
            </a:lvl3pPr>
            <a:lvl4pPr>
              <a:defRPr b="1"/>
            </a:lvl4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11"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Tree>
    <p:extLst>
      <p:ext uri="{BB962C8B-B14F-4D97-AF65-F5344CB8AC3E}">
        <p14:creationId xmlns:p14="http://schemas.microsoft.com/office/powerpoint/2010/main" val="387244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7"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8"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407704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11"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4"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6"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369673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9"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0" name="Text Placeholder 10"/>
          <p:cNvSpPr>
            <a:spLocks noGrp="1"/>
          </p:cNvSpPr>
          <p:nvPr>
            <p:ph idx="1" hasCustomPrompt="1"/>
          </p:nvPr>
        </p:nvSpPr>
        <p:spPr>
          <a:xfrm>
            <a:off x="1044602" y="5297802"/>
            <a:ext cx="7012582" cy="828361"/>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2" name="Picture Placeholder 11"/>
          <p:cNvSpPr>
            <a:spLocks noGrp="1"/>
          </p:cNvSpPr>
          <p:nvPr>
            <p:ph type="pic" sz="quarter" idx="13"/>
          </p:nvPr>
        </p:nvSpPr>
        <p:spPr>
          <a:xfrm>
            <a:off x="1044575" y="2056571"/>
            <a:ext cx="7011988" cy="3109154"/>
          </a:xfrm>
        </p:spPr>
        <p:txBody>
          <a:bodyPr/>
          <a:lstStyle/>
          <a:p>
            <a:endParaRPr lang="en-US"/>
          </a:p>
        </p:txBody>
      </p:sp>
    </p:spTree>
    <p:extLst>
      <p:ext uri="{BB962C8B-B14F-4D97-AF65-F5344CB8AC3E}">
        <p14:creationId xmlns:p14="http://schemas.microsoft.com/office/powerpoint/2010/main" val="132738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9" name="Media Placeholder 8"/>
          <p:cNvSpPr>
            <a:spLocks noGrp="1"/>
          </p:cNvSpPr>
          <p:nvPr>
            <p:ph type="media" sz="quarter" idx="13"/>
          </p:nvPr>
        </p:nvSpPr>
        <p:spPr>
          <a:xfrm>
            <a:off x="1074738" y="2425700"/>
            <a:ext cx="7011987" cy="3697288"/>
          </a:xfrm>
        </p:spPr>
        <p:txBody>
          <a:bodyPr/>
          <a:lstStyle/>
          <a:p>
            <a:endParaRPr lang="en-US"/>
          </a:p>
        </p:txBody>
      </p:sp>
    </p:spTree>
    <p:extLst>
      <p:ext uri="{BB962C8B-B14F-4D97-AF65-F5344CB8AC3E}">
        <p14:creationId xmlns:p14="http://schemas.microsoft.com/office/powerpoint/2010/main" val="348905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Title Placeholder 9"/>
          <p:cNvSpPr>
            <a:spLocks noGrp="1"/>
          </p:cNvSpPr>
          <p:nvPr>
            <p:ph type="title" hasCustomPrompt="1"/>
          </p:nvPr>
        </p:nvSpPr>
        <p:spPr>
          <a:xfrm>
            <a:off x="1074589" y="1228618"/>
            <a:ext cx="7012582" cy="937442"/>
          </a:xfrm>
          <a:prstGeom prst="rect">
            <a:avLst/>
          </a:prstGeom>
        </p:spPr>
        <p:txBody>
          <a:bodyPr vert="horz" lIns="91440" tIns="45720" rIns="91440" bIns="45720" rtlCol="0" anchor="ctr">
            <a:normAutofit/>
          </a:bodyPr>
          <a:lstStyle/>
          <a:p>
            <a:r>
              <a:rPr lang="en-GB" dirty="0" smtClean="0"/>
              <a:t>Glossary</a:t>
            </a:r>
            <a:endParaRPr lang="en-US" dirty="0"/>
          </a:p>
        </p:txBody>
      </p:sp>
      <p:sp>
        <p:nvSpPr>
          <p:cNvPr id="7" name="Table Placeholder 6"/>
          <p:cNvSpPr>
            <a:spLocks noGrp="1"/>
          </p:cNvSpPr>
          <p:nvPr>
            <p:ph type="tbl" sz="quarter" idx="13"/>
          </p:nvPr>
        </p:nvSpPr>
        <p:spPr>
          <a:xfrm>
            <a:off x="1074738" y="2482850"/>
            <a:ext cx="7011987" cy="3743325"/>
          </a:xfrm>
        </p:spPr>
        <p:txBody>
          <a:bodyPr/>
          <a:lstStyle/>
          <a:p>
            <a:endParaRPr lang="en-US"/>
          </a:p>
        </p:txBody>
      </p:sp>
    </p:spTree>
    <p:extLst>
      <p:ext uri="{BB962C8B-B14F-4D97-AF65-F5344CB8AC3E}">
        <p14:creationId xmlns:p14="http://schemas.microsoft.com/office/powerpoint/2010/main" val="259857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Rectangle 7"/>
          <p:cNvSpPr/>
          <p:nvPr userDrawn="1"/>
        </p:nvSpPr>
        <p:spPr>
          <a:xfrm flipV="1">
            <a:off x="1044602" y="1971276"/>
            <a:ext cx="7012582" cy="9477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9"/>
          <p:cNvSpPr>
            <a:spLocks noGrp="1"/>
          </p:cNvSpPr>
          <p:nvPr>
            <p:ph type="title" hasCustomPrompt="1"/>
          </p:nvPr>
        </p:nvSpPr>
        <p:spPr>
          <a:xfrm>
            <a:off x="1044602" y="1127798"/>
            <a:ext cx="7012582" cy="843478"/>
          </a:xfrm>
          <a:prstGeom prst="rect">
            <a:avLst/>
          </a:prstGeom>
        </p:spPr>
        <p:txBody>
          <a:bodyPr vert="horz" lIns="91440" tIns="45720" rIns="91440" bIns="45720" rtlCol="0" anchor="ctr">
            <a:normAutofit/>
          </a:bodyPr>
          <a:lstStyle/>
          <a:p>
            <a:r>
              <a:rPr lang="en-GB" dirty="0" smtClean="0"/>
              <a:t>Lesson outcomes</a:t>
            </a:r>
            <a:endParaRPr lang="en-US" dirty="0"/>
          </a:p>
        </p:txBody>
      </p:sp>
      <p:sp>
        <p:nvSpPr>
          <p:cNvPr id="10" name="Text Placeholder 10"/>
          <p:cNvSpPr>
            <a:spLocks noGrp="1"/>
          </p:cNvSpPr>
          <p:nvPr>
            <p:ph type="body" idx="1" hasCustomPrompt="1"/>
          </p:nvPr>
        </p:nvSpPr>
        <p:spPr>
          <a:xfrm>
            <a:off x="1044602" y="2217686"/>
            <a:ext cx="7012582" cy="3908478"/>
          </a:xfrm>
          <a:prstGeom prst="rect">
            <a:avLst/>
          </a:prstGeom>
        </p:spPr>
        <p:txBody>
          <a:bodyPr vert="horz" lIns="91440" tIns="45720" rIns="91440" bIns="45720" rtlCol="0">
            <a:normAutofit/>
          </a:bodyPr>
          <a:lstStyle>
            <a:lvl3pPr marL="342900" marR="0" indent="-342900" algn="l" defTabSz="457200" rtl="0" eaLnBrk="1" fontAlgn="auto" latinLnBrk="0" hangingPunct="1">
              <a:lnSpc>
                <a:spcPct val="100000"/>
              </a:lnSpc>
              <a:spcBef>
                <a:spcPct val="20000"/>
              </a:spcBef>
              <a:spcAft>
                <a:spcPts val="0"/>
              </a:spcAft>
              <a:buClrTx/>
              <a:buSzTx/>
              <a:buFont typeface="Wingdings" charset="2"/>
              <a:buChar char="§"/>
              <a:tabLst/>
              <a:defRPr/>
            </a:lvl3pPr>
          </a:lstStyle>
          <a:p>
            <a:pPr lvl="2"/>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lvl="2"/>
            <a:endParaRPr lang="en-GB" dirty="0" smtClean="0"/>
          </a:p>
        </p:txBody>
      </p:sp>
    </p:spTree>
    <p:extLst>
      <p:ext uri="{BB962C8B-B14F-4D97-AF65-F5344CB8AC3E}">
        <p14:creationId xmlns:p14="http://schemas.microsoft.com/office/powerpoint/2010/main" val="2483630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emf"/><Relationship Id="rId5" Type="http://schemas.openxmlformats.org/officeDocument/2006/relationships/slideLayout" Target="../slideLayouts/slideLayout6.xml"/><Relationship Id="rId10" Type="http://schemas.openxmlformats.org/officeDocument/2006/relationships/image" Target="../media/image1.emf"/><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F4C99"/>
        </a:solidFill>
        <a:effectLst/>
      </p:bgPr>
    </p:bg>
    <p:spTree>
      <p:nvGrpSpPr>
        <p:cNvPr id="1" name=""/>
        <p:cNvGrpSpPr/>
        <p:nvPr/>
      </p:nvGrpSpPr>
      <p:grpSpPr>
        <a:xfrm>
          <a:off x="0" y="0"/>
          <a:ext cx="0" cy="0"/>
          <a:chOff x="0" y="0"/>
          <a:chExt cx="0" cy="0"/>
        </a:xfrm>
      </p:grpSpPr>
      <p:sp>
        <p:nvSpPr>
          <p:cNvPr id="7" name="Right Triangle 6"/>
          <p:cNvSpPr/>
          <p:nvPr/>
        </p:nvSpPr>
        <p:spPr>
          <a:xfrm flipH="1">
            <a:off x="7862957" y="4538870"/>
            <a:ext cx="1281043" cy="2319130"/>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74545" y="-185036"/>
            <a:ext cx="2125550" cy="2673324"/>
          </a:xfrm>
          <a:prstGeom prst="rect">
            <a:avLst/>
          </a:prstGeom>
        </p:spPr>
      </p:pic>
      <p:pic>
        <p:nvPicPr>
          <p:cNvPr id="10" name="Picture 9"/>
          <p:cNvPicPr>
            <a:picLocks noChangeAspect="1"/>
          </p:cNvPicPr>
          <p:nvPr/>
        </p:nvPicPr>
        <p:blipFill>
          <a:blip r:embed="rId4"/>
          <a:stretch>
            <a:fillRect/>
          </a:stretch>
        </p:blipFill>
        <p:spPr>
          <a:xfrm>
            <a:off x="7553423" y="4129443"/>
            <a:ext cx="1688898" cy="272855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856" y="918812"/>
            <a:ext cx="5502513" cy="461104"/>
          </a:xfrm>
          <a:prstGeom prst="rect">
            <a:avLst/>
          </a:prstGeom>
        </p:spPr>
      </p:pic>
    </p:spTree>
    <p:extLst>
      <p:ext uri="{BB962C8B-B14F-4D97-AF65-F5344CB8AC3E}">
        <p14:creationId xmlns:p14="http://schemas.microsoft.com/office/powerpoint/2010/main" val="2178718544"/>
      </p:ext>
    </p:extLst>
  </p:cSld>
  <p:clrMap bg1="dk1" tx1="lt1" bg2="dk2" tx2="lt2" accent1="accent1" accent2="accent2" accent3="accent3" accent4="accent4" accent5="accent5" accent6="accent6" hlink="hlink" folHlink="folHlink"/>
  <p:sldLayoutIdLst>
    <p:sldLayoutId id="2147483660" r:id="rId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stretch>
            <a:fillRect/>
          </a:stretch>
        </p:blipFill>
        <p:spPr>
          <a:xfrm>
            <a:off x="-816454" y="-734410"/>
            <a:ext cx="2701478" cy="3397674"/>
          </a:xfrm>
          <a:prstGeom prst="rect">
            <a:avLst/>
          </a:prstGeom>
        </p:spPr>
      </p:pic>
      <p:pic>
        <p:nvPicPr>
          <p:cNvPr id="8" name="Picture 7"/>
          <p:cNvPicPr>
            <a:picLocks noChangeAspect="1"/>
          </p:cNvPicPr>
          <p:nvPr/>
        </p:nvPicPr>
        <p:blipFill>
          <a:blip r:embed="rId11"/>
          <a:stretch>
            <a:fillRect/>
          </a:stretch>
        </p:blipFill>
        <p:spPr>
          <a:xfrm>
            <a:off x="7430207" y="4372356"/>
            <a:ext cx="2171111" cy="3507613"/>
          </a:xfrm>
          <a:prstGeom prst="rect">
            <a:avLst/>
          </a:prstGeom>
        </p:spPr>
      </p:pic>
      <p:sp>
        <p:nvSpPr>
          <p:cNvPr id="10"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1" name="Text Placeholder 10"/>
          <p:cNvSpPr>
            <a:spLocks noGrp="1"/>
          </p:cNvSpPr>
          <p:nvPr>
            <p:ph type="body" idx="1"/>
          </p:nvPr>
        </p:nvSpPr>
        <p:spPr>
          <a:xfrm>
            <a:off x="1044602" y="2217686"/>
            <a:ext cx="7012582" cy="3908478"/>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
        <p:nvSpPr>
          <p:cNvPr id="12" name="Date Placeholder 11"/>
          <p:cNvSpPr>
            <a:spLocks noGrp="1"/>
          </p:cNvSpPr>
          <p:nvPr>
            <p:ph type="dt" sz="half" idx="2"/>
          </p:nvPr>
        </p:nvSpPr>
        <p:spPr>
          <a:xfrm>
            <a:off x="1044603"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smtClean="0"/>
          </a:p>
        </p:txBody>
      </p:sp>
      <p:sp>
        <p:nvSpPr>
          <p:cNvPr id="13" name="Footer Placeholder 12"/>
          <p:cNvSpPr>
            <a:spLocks noGrp="1"/>
          </p:cNvSpPr>
          <p:nvPr>
            <p:ph type="ftr" sz="quarter" idx="3"/>
          </p:nvPr>
        </p:nvSpPr>
        <p:spPr>
          <a:xfrm>
            <a:off x="3094213" y="6356350"/>
            <a:ext cx="2895600" cy="365125"/>
          </a:xfrm>
          <a:prstGeom prst="rect">
            <a:avLst/>
          </a:prstGeom>
        </p:spPr>
        <p:txBody>
          <a:bodyPr vert="horz" lIns="91440" tIns="45720" rIns="91440" bIns="45720" rtlCol="0" anchor="ctr"/>
          <a:lstStyle>
            <a:lvl1pPr algn="ctr">
              <a:defRPr lang="en-US" sz="900" smtClean="0">
                <a:solidFill>
                  <a:schemeClr val="bg1">
                    <a:lumMod val="75000"/>
                  </a:schemeClr>
                </a:solidFill>
                <a:latin typeface="+mn-lt"/>
              </a:defRPr>
            </a:lvl1pPr>
          </a:lstStyle>
          <a:p>
            <a:r>
              <a:rPr lang="en-US" dirty="0" smtClean="0"/>
              <a:t>Copyright Rachel Leach </a:t>
            </a:r>
            <a:endParaRPr lang="en-US" dirty="0"/>
          </a:p>
        </p:txBody>
      </p:sp>
      <p:sp>
        <p:nvSpPr>
          <p:cNvPr id="14" name="Slide Number Placeholder 13"/>
          <p:cNvSpPr>
            <a:spLocks noGrp="1"/>
          </p:cNvSpPr>
          <p:nvPr>
            <p:ph type="sldNum" sz="quarter" idx="4"/>
          </p:nvPr>
        </p:nvSpPr>
        <p:spPr>
          <a:xfrm>
            <a:off x="6160003"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mn-lt"/>
                <a:cs typeface="Gill Sans"/>
              </a:defRPr>
            </a:lvl1pPr>
          </a:lstStyle>
          <a:p>
            <a:pPr algn="l"/>
            <a:fld id="{FCCA3061-2AE2-5E4F-A955-D3D92C168D6F}" type="slidenum">
              <a:rPr lang="en-US" smtClean="0"/>
              <a:pPr algn="l"/>
              <a:t>‹#›</a:t>
            </a:fld>
            <a:endParaRPr lang="en-US" dirty="0"/>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0048" y="504670"/>
            <a:ext cx="4381690" cy="367180"/>
          </a:xfrm>
          <a:prstGeom prst="rect">
            <a:avLst/>
          </a:prstGeom>
        </p:spPr>
      </p:pic>
    </p:spTree>
    <p:extLst>
      <p:ext uri="{BB962C8B-B14F-4D97-AF65-F5344CB8AC3E}">
        <p14:creationId xmlns:p14="http://schemas.microsoft.com/office/powerpoint/2010/main" val="45463506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2" r:id="rId3"/>
    <p:sldLayoutId id="2147483655" r:id="rId4"/>
    <p:sldLayoutId id="2147483658" r:id="rId5"/>
    <p:sldLayoutId id="2147483661" r:id="rId6"/>
    <p:sldLayoutId id="2147483656" r:id="rId7"/>
    <p:sldLayoutId id="2147483657" r:id="rId8"/>
  </p:sldLayoutIdLst>
  <p:hf hdr="0"/>
  <p:txStyles>
    <p:titleStyle>
      <a:lvl1pPr algn="l" defTabSz="457200" rtl="0" eaLnBrk="1" latinLnBrk="0" hangingPunct="1">
        <a:spcBef>
          <a:spcPct val="0"/>
        </a:spcBef>
        <a:buNone/>
        <a:defRPr sz="3200" b="1" i="0" kern="1200" baseline="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t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t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1.tif"/></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bbc.co.uk/programmes/articles/17785e2a-48b0-4d5a-986d-00a093597a61"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12445" y="2019684"/>
            <a:ext cx="7024687" cy="712787"/>
          </a:xfrm>
        </p:spPr>
        <p:txBody>
          <a:bodyPr/>
          <a:lstStyle/>
          <a:p>
            <a:pPr algn="ctr"/>
            <a:r>
              <a:rPr lang="en-US" sz="4400" dirty="0" smtClean="0"/>
              <a:t>Copland</a:t>
            </a:r>
            <a:r>
              <a:rPr lang="en-US" dirty="0" smtClean="0"/>
              <a:t>	</a:t>
            </a:r>
            <a:endParaRPr lang="en-US" dirty="0"/>
          </a:p>
        </p:txBody>
      </p:sp>
      <p:sp>
        <p:nvSpPr>
          <p:cNvPr id="3" name="Text Placeholder 2"/>
          <p:cNvSpPr>
            <a:spLocks noGrp="1"/>
          </p:cNvSpPr>
          <p:nvPr>
            <p:ph type="body" sz="quarter" idx="14"/>
          </p:nvPr>
        </p:nvSpPr>
        <p:spPr>
          <a:xfrm>
            <a:off x="974793" y="2850482"/>
            <a:ext cx="7023100" cy="1370012"/>
          </a:xfrm>
        </p:spPr>
        <p:txBody>
          <a:bodyPr/>
          <a:lstStyle/>
          <a:p>
            <a:pPr algn="ctr"/>
            <a:r>
              <a:rPr lang="en-GB" dirty="0" smtClean="0"/>
              <a:t>Rodeo – Hoedown</a:t>
            </a:r>
            <a:endParaRPr lang="en-US" dirty="0" smtClean="0"/>
          </a:p>
          <a:p>
            <a:pPr algn="ctr"/>
            <a:endParaRPr lang="en-US" sz="2400" dirty="0" smtClean="0"/>
          </a:p>
          <a:p>
            <a:pPr algn="ctr"/>
            <a:r>
              <a:rPr lang="en-US" sz="2400" dirty="0" smtClean="0"/>
              <a:t>Secondary classroom </a:t>
            </a:r>
            <a:r>
              <a:rPr lang="en-US" sz="2400" dirty="0"/>
              <a:t>l</a:t>
            </a:r>
            <a:r>
              <a:rPr lang="en-US" sz="2400" dirty="0" smtClean="0"/>
              <a:t>esson </a:t>
            </a:r>
            <a:r>
              <a:rPr lang="en-US" sz="2400" dirty="0"/>
              <a:t>p</a:t>
            </a:r>
            <a:r>
              <a:rPr lang="en-US" sz="2400" dirty="0" smtClean="0"/>
              <a:t>lan</a:t>
            </a:r>
            <a:endParaRPr lang="en-US" sz="2400" dirty="0"/>
          </a:p>
        </p:txBody>
      </p:sp>
      <p:sp>
        <p:nvSpPr>
          <p:cNvPr id="4" name="Text Placeholder 3"/>
          <p:cNvSpPr>
            <a:spLocks noGrp="1"/>
          </p:cNvSpPr>
          <p:nvPr>
            <p:ph type="body" sz="quarter" idx="15"/>
          </p:nvPr>
        </p:nvSpPr>
        <p:spPr/>
        <p:txBody>
          <a:bodyPr/>
          <a:lstStyle/>
          <a:p>
            <a:pPr algn="ctr"/>
            <a:r>
              <a:rPr lang="en-US" dirty="0" smtClean="0"/>
              <a:t>Written by</a:t>
            </a:r>
          </a:p>
          <a:p>
            <a:pPr algn="ctr"/>
            <a:r>
              <a:rPr lang="en-US" dirty="0" smtClean="0"/>
              <a:t>Rachel Leach</a:t>
            </a:r>
            <a:endParaRPr lang="en-US" dirty="0"/>
          </a:p>
        </p:txBody>
      </p:sp>
    </p:spTree>
    <p:extLst>
      <p:ext uri="{BB962C8B-B14F-4D97-AF65-F5344CB8AC3E}">
        <p14:creationId xmlns:p14="http://schemas.microsoft.com/office/powerpoint/2010/main" val="4207143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smtClean="0"/>
              <a:t>Copyright Rachel Leach </a:t>
            </a:r>
            <a:endParaRPr lang="en-US" dirty="0"/>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10</a:t>
            </a:fld>
            <a:endParaRPr lang="en-US" dirty="0"/>
          </a:p>
        </p:txBody>
      </p:sp>
      <p:sp>
        <p:nvSpPr>
          <p:cNvPr id="5" name="Title 4"/>
          <p:cNvSpPr>
            <a:spLocks noGrp="1"/>
          </p:cNvSpPr>
          <p:nvPr>
            <p:ph type="title"/>
          </p:nvPr>
        </p:nvSpPr>
        <p:spPr>
          <a:xfrm>
            <a:off x="1074589" y="1247868"/>
            <a:ext cx="7012582" cy="937442"/>
          </a:xfrm>
        </p:spPr>
        <p:txBody>
          <a:bodyPr/>
          <a:lstStyle/>
          <a:p>
            <a:pPr algn="ctr"/>
            <a:r>
              <a:rPr lang="en-GB" dirty="0"/>
              <a:t>Copy me on </a:t>
            </a:r>
            <a:r>
              <a:rPr lang="en-GB" dirty="0" smtClean="0"/>
              <a:t>instruments</a:t>
            </a:r>
            <a:endParaRPr lang="en-GB" dirty="0"/>
          </a:p>
        </p:txBody>
      </p:sp>
      <p:sp>
        <p:nvSpPr>
          <p:cNvPr id="7" name="TextBox 6"/>
          <p:cNvSpPr txBox="1"/>
          <p:nvPr/>
        </p:nvSpPr>
        <p:spPr>
          <a:xfrm>
            <a:off x="1179871" y="2284047"/>
            <a:ext cx="6907300" cy="2339102"/>
          </a:xfrm>
          <a:prstGeom prst="rect">
            <a:avLst/>
          </a:prstGeom>
          <a:noFill/>
        </p:spPr>
        <p:txBody>
          <a:bodyPr wrap="square" rtlCol="0">
            <a:spAutoFit/>
          </a:bodyPr>
          <a:lstStyle/>
          <a:p>
            <a:pPr marL="285750" indent="-285750">
              <a:buFont typeface="Wingdings" panose="05000000000000000000" pitchFamily="2" charset="2"/>
              <a:buChar char="§"/>
            </a:pPr>
            <a:r>
              <a:rPr lang="en-GB" sz="2200" dirty="0" smtClean="0"/>
              <a:t>Choose unpitched percussion and play copy me on your instruments</a:t>
            </a:r>
          </a:p>
          <a:p>
            <a:pPr marL="285750" indent="-285750">
              <a:buFont typeface="Wingdings" panose="05000000000000000000" pitchFamily="2" charset="2"/>
              <a:buChar char="§"/>
            </a:pPr>
            <a:r>
              <a:rPr lang="en-GB" sz="2200" dirty="0" smtClean="0"/>
              <a:t>Take it in turns to have a go at leading</a:t>
            </a:r>
          </a:p>
          <a:p>
            <a:pPr marL="285750" indent="-285750">
              <a:buFont typeface="Wingdings" panose="05000000000000000000" pitchFamily="2" charset="2"/>
              <a:buChar char="§"/>
            </a:pPr>
            <a:r>
              <a:rPr lang="en-GB" sz="2200" dirty="0" smtClean="0"/>
              <a:t>Practise your favourite rhythm and share with the class</a:t>
            </a:r>
          </a:p>
          <a:p>
            <a:pPr marL="285750" indent="-285750">
              <a:buFont typeface="Wingdings" panose="05000000000000000000" pitchFamily="2" charset="2"/>
              <a:buChar char="§"/>
            </a:pPr>
            <a:r>
              <a:rPr lang="en-GB" sz="2200" dirty="0" smtClean="0"/>
              <a:t>Appoint a leader who will signal the start of the pattern</a:t>
            </a:r>
          </a:p>
          <a:p>
            <a:pPr marL="285750" indent="-285750">
              <a:buFont typeface="Wingdings" panose="05000000000000000000" pitchFamily="2" charset="2"/>
              <a:buChar char="§"/>
            </a:pPr>
            <a:endParaRPr lang="en-GB" dirty="0" smtClean="0"/>
          </a:p>
          <a:p>
            <a:pPr marL="285750" indent="-285750">
              <a:buFont typeface="Wingdings" panose="05000000000000000000" pitchFamily="2" charset="2"/>
              <a:buChar char="§"/>
            </a:pPr>
            <a:endParaRPr lang="en-GB" dirty="0"/>
          </a:p>
        </p:txBody>
      </p:sp>
      <p:sp>
        <p:nvSpPr>
          <p:cNvPr id="8" name="TextBox 7"/>
          <p:cNvSpPr txBox="1"/>
          <p:nvPr/>
        </p:nvSpPr>
        <p:spPr>
          <a:xfrm>
            <a:off x="1288269" y="4719484"/>
            <a:ext cx="6690501" cy="646331"/>
          </a:xfrm>
          <a:prstGeom prst="rect">
            <a:avLst/>
          </a:prstGeom>
          <a:noFill/>
        </p:spPr>
        <p:txBody>
          <a:bodyPr wrap="square" rtlCol="0">
            <a:spAutoFit/>
          </a:bodyPr>
          <a:lstStyle/>
          <a:p>
            <a:r>
              <a:rPr lang="en-GB" dirty="0" smtClean="0"/>
              <a:t>Does anyone know the technical term for ‘copy me’ which Copland uses throughout his Hoedown?</a:t>
            </a:r>
            <a:endParaRPr lang="en-GB" dirty="0"/>
          </a:p>
        </p:txBody>
      </p:sp>
    </p:spTree>
    <p:extLst>
      <p:ext uri="{BB962C8B-B14F-4D97-AF65-F5344CB8AC3E}">
        <p14:creationId xmlns:p14="http://schemas.microsoft.com/office/powerpoint/2010/main" val="426767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Copland </a:t>
            </a:r>
            <a:r>
              <a:rPr lang="en-GB" sz="4000" dirty="0"/>
              <a:t>– Lesson 2</a:t>
            </a:r>
            <a:endParaRPr lang="en-GB" sz="4000" dirty="0" smtClean="0"/>
          </a:p>
          <a:p>
            <a:pPr algn="ctr"/>
            <a:r>
              <a:rPr lang="en-GB" dirty="0"/>
              <a:t>Call and response melodies</a:t>
            </a:r>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256807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12</a:t>
            </a:fld>
            <a:endParaRPr lang="en-US" dirty="0"/>
          </a:p>
        </p:txBody>
      </p:sp>
      <p:sp>
        <p:nvSpPr>
          <p:cNvPr id="8" name="Rectangle 3"/>
          <p:cNvSpPr>
            <a:spLocks noChangeArrowheads="1"/>
          </p:cNvSpPr>
          <p:nvPr/>
        </p:nvSpPr>
        <p:spPr bwMode="auto">
          <a:xfrm>
            <a:off x="0" y="1085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Content Placeholder 10"/>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8455" y="4247536"/>
            <a:ext cx="4109998" cy="1052051"/>
          </a:xfrm>
          <a:prstGeom prst="rect">
            <a:avLst/>
          </a:prstGeom>
        </p:spPr>
      </p:pic>
      <p:sp>
        <p:nvSpPr>
          <p:cNvPr id="9" name="Content Placeholder 5"/>
          <p:cNvSpPr txBox="1">
            <a:spLocks/>
          </p:cNvSpPr>
          <p:nvPr/>
        </p:nvSpPr>
        <p:spPr>
          <a:xfrm>
            <a:off x="1340061" y="1385038"/>
            <a:ext cx="7012582" cy="1544320"/>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Aaron Copland </a:t>
            </a:r>
            <a:r>
              <a:rPr lang="en-GB" b="0" dirty="0" smtClean="0"/>
              <a:t>only </a:t>
            </a:r>
            <a:r>
              <a:rPr lang="en-GB" b="0" dirty="0" smtClean="0"/>
              <a:t>used </a:t>
            </a:r>
            <a:r>
              <a:rPr lang="en-GB" b="0" dirty="0" smtClean="0"/>
              <a:t>a handful of notes in his tunes</a:t>
            </a:r>
            <a:r>
              <a:rPr lang="en-US" b="0" dirty="0" smtClean="0"/>
              <a:t>  </a:t>
            </a:r>
            <a:r>
              <a:rPr lang="en-GB" b="0" dirty="0" smtClean="0"/>
              <a:t>- that’s one of the reasons his music is so effective.</a:t>
            </a:r>
          </a:p>
          <a:p>
            <a:pPr marL="457200" indent="-457200">
              <a:buFont typeface="Arial" panose="020B0604020202020204" pitchFamily="34" charset="0"/>
              <a:buChar char="•"/>
            </a:pPr>
            <a:endParaRPr lang="en-GB" dirty="0"/>
          </a:p>
        </p:txBody>
      </p:sp>
      <p:sp>
        <p:nvSpPr>
          <p:cNvPr id="10" name="TextBox 9"/>
          <p:cNvSpPr txBox="1"/>
          <p:nvPr/>
        </p:nvSpPr>
        <p:spPr>
          <a:xfrm>
            <a:off x="1340061" y="2904452"/>
            <a:ext cx="7012581" cy="2062103"/>
          </a:xfrm>
          <a:prstGeom prst="rect">
            <a:avLst/>
          </a:prstGeom>
          <a:noFill/>
        </p:spPr>
        <p:txBody>
          <a:bodyPr wrap="square" rtlCol="0">
            <a:spAutoFit/>
          </a:bodyPr>
          <a:lstStyle/>
          <a:p>
            <a:r>
              <a:rPr lang="en-GB" sz="2800" dirty="0" smtClean="0"/>
              <a:t>You will only be using four or five notes in your pieces too</a:t>
            </a:r>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351215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Copland – Lesson 3</a:t>
            </a:r>
          </a:p>
          <a:p>
            <a:pPr algn="ctr"/>
            <a:r>
              <a:rPr lang="en-GB" dirty="0" smtClean="0"/>
              <a:t>‘</a:t>
            </a:r>
            <a:r>
              <a:rPr lang="en-GB" dirty="0"/>
              <a:t>Horse riding’ ostinato</a:t>
            </a:r>
          </a:p>
          <a:p>
            <a:pPr algn="ct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201396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3</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14</a:t>
            </a:fld>
            <a:endParaRPr lang="en-US" dirty="0"/>
          </a:p>
        </p:txBody>
      </p:sp>
      <p:sp>
        <p:nvSpPr>
          <p:cNvPr id="5" name="Title 4"/>
          <p:cNvSpPr>
            <a:spLocks noGrp="1"/>
          </p:cNvSpPr>
          <p:nvPr>
            <p:ph type="title"/>
          </p:nvPr>
        </p:nvSpPr>
        <p:spPr>
          <a:xfrm>
            <a:off x="1074591" y="1228617"/>
            <a:ext cx="7086184" cy="1357267"/>
          </a:xfrm>
        </p:spPr>
        <p:txBody>
          <a:bodyPr>
            <a:noAutofit/>
          </a:bodyPr>
          <a:lstStyle/>
          <a:p>
            <a:pPr lvl="0"/>
            <a:r>
              <a:rPr lang="en-US" sz="2900" dirty="0" smtClean="0"/>
              <a:t/>
            </a:r>
            <a:br>
              <a:rPr lang="en-US" sz="2900" dirty="0" smtClean="0"/>
            </a:br>
            <a:r>
              <a:rPr lang="en-US" sz="2700" b="0" dirty="0" smtClean="0"/>
              <a:t>Do you remember the </a:t>
            </a:r>
            <a:r>
              <a:rPr lang="en-US" sz="2700" dirty="0" smtClean="0"/>
              <a:t>copy me</a:t>
            </a:r>
            <a:r>
              <a:rPr lang="en-US" sz="2700" b="0" dirty="0" smtClean="0"/>
              <a:t> game?</a:t>
            </a:r>
            <a:r>
              <a:rPr lang="en-GB" sz="2900" dirty="0"/>
              <a:t/>
            </a:r>
            <a:br>
              <a:rPr lang="en-GB" sz="2900" dirty="0"/>
            </a:br>
            <a:endParaRPr lang="en-GB" sz="2900" dirty="0"/>
          </a:p>
        </p:txBody>
      </p:sp>
      <p:pic>
        <p:nvPicPr>
          <p:cNvPr id="9" name="Content Placeholder 10"/>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740310" y="2782532"/>
            <a:ext cx="5771648" cy="1533830"/>
          </a:xfrm>
          <a:prstGeom prst="rect">
            <a:avLst/>
          </a:prstGeom>
        </p:spPr>
      </p:pic>
    </p:spTree>
    <p:extLst>
      <p:ext uri="{BB962C8B-B14F-4D97-AF65-F5344CB8AC3E}">
        <p14:creationId xmlns:p14="http://schemas.microsoft.com/office/powerpoint/2010/main" val="3412570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3</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15</a:t>
            </a:fld>
            <a:endParaRPr lang="en-US" dirty="0"/>
          </a:p>
        </p:txBody>
      </p:sp>
      <p:sp>
        <p:nvSpPr>
          <p:cNvPr id="5" name="Title 4"/>
          <p:cNvSpPr>
            <a:spLocks noGrp="1"/>
          </p:cNvSpPr>
          <p:nvPr>
            <p:ph type="title"/>
          </p:nvPr>
        </p:nvSpPr>
        <p:spPr/>
        <p:txBody>
          <a:bodyPr/>
          <a:lstStyle/>
          <a:p>
            <a:pPr algn="ctr"/>
            <a:r>
              <a:rPr lang="en-GB" dirty="0" smtClean="0"/>
              <a:t>Hoedown ostinato</a:t>
            </a:r>
            <a:endParaRPr lang="en-GB"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428513" y="2526889"/>
            <a:ext cx="6397964" cy="1661651"/>
          </a:xfrm>
          <a:prstGeom prst="rect">
            <a:avLst/>
          </a:prstGeom>
        </p:spPr>
      </p:pic>
      <p:sp>
        <p:nvSpPr>
          <p:cNvPr id="11" name="TextBox 10"/>
          <p:cNvSpPr txBox="1"/>
          <p:nvPr/>
        </p:nvSpPr>
        <p:spPr>
          <a:xfrm>
            <a:off x="727587" y="5083278"/>
            <a:ext cx="5663381" cy="369332"/>
          </a:xfrm>
          <a:prstGeom prst="rect">
            <a:avLst/>
          </a:prstGeom>
          <a:noFill/>
        </p:spPr>
        <p:txBody>
          <a:bodyPr wrap="square" rtlCol="0">
            <a:spAutoFit/>
          </a:bodyPr>
          <a:lstStyle/>
          <a:p>
            <a:pPr algn="ctr"/>
            <a:r>
              <a:rPr lang="en-GB" dirty="0" smtClean="0"/>
              <a:t>What instruments should play this?</a:t>
            </a:r>
            <a:endParaRPr lang="en-GB" dirty="0"/>
          </a:p>
        </p:txBody>
      </p:sp>
    </p:spTree>
    <p:extLst>
      <p:ext uri="{BB962C8B-B14F-4D97-AF65-F5344CB8AC3E}">
        <p14:creationId xmlns:p14="http://schemas.microsoft.com/office/powerpoint/2010/main" val="3371708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a:t>
            </a:r>
            <a:r>
              <a:rPr lang="en-US" dirty="0" smtClean="0"/>
              <a:t>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16</a:t>
            </a:fld>
            <a:endParaRPr lang="en-US" dirty="0"/>
          </a:p>
        </p:txBody>
      </p:sp>
      <p:sp>
        <p:nvSpPr>
          <p:cNvPr id="5" name="Title 4"/>
          <p:cNvSpPr>
            <a:spLocks noGrp="1"/>
          </p:cNvSpPr>
          <p:nvPr>
            <p:ph type="title"/>
          </p:nvPr>
        </p:nvSpPr>
        <p:spPr/>
        <p:txBody>
          <a:bodyPr>
            <a:normAutofit fontScale="90000"/>
          </a:bodyPr>
          <a:lstStyle/>
          <a:p>
            <a:pPr lvl="0" algn="ctr"/>
            <a:r>
              <a:rPr lang="en-GB" dirty="0" smtClean="0"/>
              <a:t>Create a piece of music</a:t>
            </a:r>
            <a:r>
              <a:rPr lang="en-GB" sz="1600" dirty="0"/>
              <a:t/>
            </a:r>
            <a:br>
              <a:rPr lang="en-GB" sz="1600" dirty="0"/>
            </a:br>
            <a:endParaRPr lang="en-GB" dirty="0"/>
          </a:p>
        </p:txBody>
      </p:sp>
      <p:sp>
        <p:nvSpPr>
          <p:cNvPr id="6" name="Content Placeholder 5"/>
          <p:cNvSpPr>
            <a:spLocks noGrp="1"/>
          </p:cNvSpPr>
          <p:nvPr>
            <p:ph idx="1"/>
          </p:nvPr>
        </p:nvSpPr>
        <p:spPr>
          <a:xfrm>
            <a:off x="1202408" y="2087402"/>
            <a:ext cx="7012582" cy="3960103"/>
          </a:xfrm>
        </p:spPr>
        <p:txBody>
          <a:bodyPr>
            <a:normAutofit fontScale="92500" lnSpcReduction="10000"/>
          </a:bodyPr>
          <a:lstStyle/>
          <a:p>
            <a:r>
              <a:rPr lang="en-US" sz="2400" b="0" dirty="0" smtClean="0"/>
              <a:t>In groups create a new short piece which features this ostinato and a call and response melody to perform to the class</a:t>
            </a:r>
          </a:p>
          <a:p>
            <a:endParaRPr lang="en-US" sz="2400" dirty="0" smtClean="0"/>
          </a:p>
          <a:p>
            <a:endParaRPr lang="en-US" dirty="0"/>
          </a:p>
          <a:p>
            <a:r>
              <a:rPr lang="en-US" sz="1800" dirty="0" smtClean="0"/>
              <a:t>Ostinato</a:t>
            </a:r>
          </a:p>
          <a:p>
            <a:endParaRPr lang="en-US" sz="1800" dirty="0"/>
          </a:p>
          <a:p>
            <a:endParaRPr lang="en-US" sz="1800" dirty="0" smtClean="0"/>
          </a:p>
          <a:p>
            <a:endParaRPr lang="en-US" sz="1800" dirty="0" smtClean="0"/>
          </a:p>
          <a:p>
            <a:r>
              <a:rPr lang="en-US" sz="1800" dirty="0" smtClean="0"/>
              <a:t>Call and response (using </a:t>
            </a:r>
          </a:p>
          <a:p>
            <a:r>
              <a:rPr lang="en-US" sz="1800" dirty="0" smtClean="0"/>
              <a:t>these notes)</a:t>
            </a:r>
            <a:r>
              <a:rPr lang="en-US" dirty="0" smtClean="0"/>
              <a:t/>
            </a:r>
            <a:br>
              <a:rPr lang="en-US" dirty="0" smtClean="0"/>
            </a:br>
            <a:endParaRPr lang="en-GB" dirty="0"/>
          </a:p>
        </p:txBody>
      </p:sp>
      <p:pic>
        <p:nvPicPr>
          <p:cNvPr id="7" name="Content Placeholder 10"/>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886141" y="4793228"/>
            <a:ext cx="3124315" cy="781662"/>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3608437" y="3431463"/>
            <a:ext cx="3679722" cy="845572"/>
          </a:xfrm>
          <a:prstGeom prst="rect">
            <a:avLst/>
          </a:prstGeom>
        </p:spPr>
      </p:pic>
    </p:spTree>
    <p:extLst>
      <p:ext uri="{BB962C8B-B14F-4D97-AF65-F5344CB8AC3E}">
        <p14:creationId xmlns:p14="http://schemas.microsoft.com/office/powerpoint/2010/main" val="1059866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Copland – Lesson 4</a:t>
            </a:r>
          </a:p>
          <a:p>
            <a:pPr algn="ctr"/>
            <a:r>
              <a:rPr lang="en-GB" dirty="0" smtClean="0"/>
              <a:t>‘Giddy-up</a:t>
            </a:r>
            <a:r>
              <a:rPr lang="en-GB" dirty="0"/>
              <a:t>’ rhythmic link</a:t>
            </a:r>
          </a:p>
          <a:p>
            <a:pPr algn="ct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77239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18</a:t>
            </a:fld>
            <a:endParaRPr lang="en-US" dirty="0"/>
          </a:p>
        </p:txBody>
      </p:sp>
      <p:sp>
        <p:nvSpPr>
          <p:cNvPr id="5" name="Title 4"/>
          <p:cNvSpPr>
            <a:spLocks noGrp="1"/>
          </p:cNvSpPr>
          <p:nvPr>
            <p:ph type="title"/>
          </p:nvPr>
        </p:nvSpPr>
        <p:spPr/>
        <p:txBody>
          <a:bodyPr/>
          <a:lstStyle/>
          <a:p>
            <a:pPr algn="ctr"/>
            <a:r>
              <a:rPr lang="en-GB" dirty="0" smtClean="0"/>
              <a:t>Copland’s rhythmic link</a:t>
            </a:r>
            <a:endParaRPr lang="en-GB" dirty="0"/>
          </a:p>
        </p:txBody>
      </p:sp>
      <p:sp>
        <p:nvSpPr>
          <p:cNvPr id="6" name="Content Placeholder 5"/>
          <p:cNvSpPr>
            <a:spLocks noGrp="1"/>
          </p:cNvSpPr>
          <p:nvPr>
            <p:ph idx="1"/>
          </p:nvPr>
        </p:nvSpPr>
        <p:spPr/>
        <p:txBody>
          <a:bodyPr>
            <a:normAutofit/>
          </a:bodyPr>
          <a:lstStyle/>
          <a:p>
            <a:r>
              <a:rPr lang="en-US" sz="2200" b="0" dirty="0"/>
              <a:t>Copland uses this </a:t>
            </a:r>
            <a:r>
              <a:rPr lang="en-US" sz="2200" b="0" dirty="0" smtClean="0"/>
              <a:t>rhythm as </a:t>
            </a:r>
            <a:r>
              <a:rPr lang="en-US" sz="2200" b="0" dirty="0"/>
              <a:t>a linking device in his </a:t>
            </a:r>
            <a:r>
              <a:rPr lang="en-US" sz="2200" b="0" dirty="0" smtClean="0"/>
              <a:t>piece. No </a:t>
            </a:r>
            <a:r>
              <a:rPr lang="en-US" sz="2200" b="0" dirty="0"/>
              <a:t>one plays the whole </a:t>
            </a:r>
            <a:r>
              <a:rPr lang="en-US" sz="2200" b="0" dirty="0" smtClean="0"/>
              <a:t>rhythm – it </a:t>
            </a:r>
            <a:r>
              <a:rPr lang="en-US" sz="2200" b="0" dirty="0"/>
              <a:t>is split across the orchestra. </a:t>
            </a:r>
            <a:endParaRPr lang="en-GB" sz="2200" b="0" dirty="0"/>
          </a:p>
          <a:p>
            <a:endParaRPr lang="en-GB"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81782" y="3800272"/>
            <a:ext cx="7996290" cy="822561"/>
          </a:xfrm>
          <a:prstGeom prst="rect">
            <a:avLst/>
          </a:prstGeom>
        </p:spPr>
      </p:pic>
      <p:sp>
        <p:nvSpPr>
          <p:cNvPr id="9" name="TextBox 8"/>
          <p:cNvSpPr txBox="1"/>
          <p:nvPr/>
        </p:nvSpPr>
        <p:spPr>
          <a:xfrm>
            <a:off x="1622322" y="5220930"/>
            <a:ext cx="4916129" cy="369332"/>
          </a:xfrm>
          <a:prstGeom prst="rect">
            <a:avLst/>
          </a:prstGeom>
          <a:noFill/>
        </p:spPr>
        <p:txBody>
          <a:bodyPr wrap="square" rtlCol="0">
            <a:spAutoFit/>
          </a:bodyPr>
          <a:lstStyle/>
          <a:p>
            <a:r>
              <a:rPr lang="en-GB" dirty="0" smtClean="0"/>
              <a:t>How could we </a:t>
            </a:r>
            <a:r>
              <a:rPr lang="en-GB" b="1" dirty="0" smtClean="0"/>
              <a:t>orchestrate </a:t>
            </a:r>
            <a:r>
              <a:rPr lang="en-GB" dirty="0" smtClean="0"/>
              <a:t>this link?</a:t>
            </a:r>
            <a:endParaRPr lang="en-GB" dirty="0"/>
          </a:p>
        </p:txBody>
      </p:sp>
    </p:spTree>
    <p:extLst>
      <p:ext uri="{BB962C8B-B14F-4D97-AF65-F5344CB8AC3E}">
        <p14:creationId xmlns:p14="http://schemas.microsoft.com/office/powerpoint/2010/main" val="1898035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Copland </a:t>
            </a:r>
            <a:r>
              <a:rPr lang="en-GB" sz="4000" dirty="0"/>
              <a:t>– Lesson </a:t>
            </a:r>
            <a:r>
              <a:rPr lang="en-GB" sz="4000" dirty="0" smtClean="0"/>
              <a:t>5</a:t>
            </a:r>
          </a:p>
          <a:p>
            <a:pPr algn="ctr"/>
            <a:r>
              <a:rPr lang="en-GB" dirty="0" smtClean="0"/>
              <a:t>The story</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2884231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outcomes</a:t>
            </a:r>
            <a:endParaRPr lang="en-US" dirty="0"/>
          </a:p>
        </p:txBody>
      </p:sp>
      <p:sp>
        <p:nvSpPr>
          <p:cNvPr id="3" name="Text Placeholder 2"/>
          <p:cNvSpPr>
            <a:spLocks noGrp="1"/>
          </p:cNvSpPr>
          <p:nvPr>
            <p:ph type="body" idx="1"/>
          </p:nvPr>
        </p:nvSpPr>
        <p:spPr/>
        <p:txBody>
          <a:bodyPr>
            <a:normAutofit/>
          </a:bodyPr>
          <a:lstStyle/>
          <a:p>
            <a:pPr lvl="0"/>
            <a:r>
              <a:rPr lang="en-US" sz="2000" b="0" dirty="0" smtClean="0"/>
              <a:t>After this lesson, pupils will be able to: </a:t>
            </a:r>
          </a:p>
          <a:p>
            <a:pPr marL="342900" lvl="0" indent="-342900">
              <a:buFont typeface="Wingdings" panose="05000000000000000000" pitchFamily="2" charset="2"/>
              <a:buChar char="§"/>
            </a:pPr>
            <a:r>
              <a:rPr lang="en-US" sz="2000" b="0" dirty="0"/>
              <a:t>listen and reflect on a piece of orchestral music</a:t>
            </a:r>
            <a:endParaRPr lang="en-GB" sz="2000" b="0" dirty="0"/>
          </a:p>
          <a:p>
            <a:pPr marL="342900" lvl="0" indent="-342900">
              <a:buFont typeface="Wingdings" panose="05000000000000000000" pitchFamily="2" charset="2"/>
              <a:buChar char="§"/>
            </a:pPr>
            <a:r>
              <a:rPr lang="en-US" sz="2000" b="0" dirty="0"/>
              <a:t>create their own piece of music using instruments and voice</a:t>
            </a:r>
            <a:endParaRPr lang="en-GB" sz="2000" b="0" dirty="0"/>
          </a:p>
          <a:p>
            <a:pPr marL="342900" lvl="0" indent="-342900">
              <a:buFont typeface="Wingdings" panose="05000000000000000000" pitchFamily="2" charset="2"/>
              <a:buChar char="§"/>
            </a:pPr>
            <a:r>
              <a:rPr lang="en-US" sz="2000" b="0" dirty="0"/>
              <a:t>perform as an ensemble</a:t>
            </a:r>
            <a:endParaRPr lang="en-GB" sz="2000" b="0" dirty="0"/>
          </a:p>
          <a:p>
            <a:pPr marL="342900" lvl="0" indent="-342900">
              <a:buFont typeface="Wingdings" panose="05000000000000000000" pitchFamily="2" charset="2"/>
              <a:buChar char="§"/>
            </a:pPr>
            <a:r>
              <a:rPr lang="en-US" sz="2000" b="0" dirty="0"/>
              <a:t>learn musical language appropriate to the task</a:t>
            </a:r>
            <a:endParaRPr lang="en-GB" sz="2000" b="0" dirty="0"/>
          </a:p>
        </p:txBody>
      </p:sp>
      <p:sp>
        <p:nvSpPr>
          <p:cNvPr id="4" name="Footer Placeholder 3"/>
          <p:cNvSpPr>
            <a:spLocks noGrp="1"/>
          </p:cNvSpPr>
          <p:nvPr>
            <p:ph type="ftr" sz="quarter" idx="11"/>
          </p:nvPr>
        </p:nvSpPr>
        <p:spPr/>
        <p:txBody>
          <a:bodyPr/>
          <a:lstStyle/>
          <a:p>
            <a:r>
              <a:rPr lang="en-US" dirty="0" smtClean="0">
                <a:solidFill>
                  <a:schemeClr val="bg1">
                    <a:lumMod val="75000"/>
                  </a:schemeClr>
                </a:solidFill>
              </a:rPr>
              <a:t>Copyright </a:t>
            </a:r>
            <a:r>
              <a:rPr lang="en-US" dirty="0" smtClean="0"/>
              <a:t>: Words - </a:t>
            </a:r>
            <a:r>
              <a:rPr lang="en-US" dirty="0" smtClean="0">
                <a:solidFill>
                  <a:schemeClr val="bg1">
                    <a:lumMod val="75000"/>
                  </a:schemeClr>
                </a:solidFill>
              </a:rPr>
              <a:t>Rachel Leach, Design - BBC</a:t>
            </a:r>
            <a:endParaRPr lang="en-US" dirty="0">
              <a:solidFill>
                <a:schemeClr val="bg1">
                  <a:lumMod val="75000"/>
                </a:schemeClr>
              </a:solidFill>
            </a:endParaRP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2</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429791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20</a:t>
            </a:fld>
            <a:endParaRPr lang="en-US" dirty="0"/>
          </a:p>
        </p:txBody>
      </p:sp>
      <p:sp>
        <p:nvSpPr>
          <p:cNvPr id="6" name="Content Placeholder 5"/>
          <p:cNvSpPr>
            <a:spLocks noGrp="1"/>
          </p:cNvSpPr>
          <p:nvPr>
            <p:ph idx="1"/>
          </p:nvPr>
        </p:nvSpPr>
        <p:spPr>
          <a:xfrm>
            <a:off x="1212241" y="1323711"/>
            <a:ext cx="7012582" cy="3471749"/>
          </a:xfrm>
        </p:spPr>
        <p:txBody>
          <a:bodyPr>
            <a:normAutofit/>
          </a:bodyPr>
          <a:lstStyle/>
          <a:p>
            <a:pPr lvl="0"/>
            <a:r>
              <a:rPr lang="en-GB" sz="2400" b="0" dirty="0"/>
              <a:t>Copland’s Hoedown is from a ballet and is actually describing a small section of the story of that ballet. Music that tells a story is called </a:t>
            </a:r>
            <a:r>
              <a:rPr lang="en-GB" sz="2400" dirty="0"/>
              <a:t>program </a:t>
            </a:r>
            <a:r>
              <a:rPr lang="en-GB" sz="2400" dirty="0" smtClean="0"/>
              <a:t>music</a:t>
            </a:r>
            <a:r>
              <a:rPr lang="en-GB" sz="2400" b="0" dirty="0"/>
              <a:t>.</a:t>
            </a:r>
          </a:p>
          <a:p>
            <a:endParaRPr lang="en-GB" sz="900" b="0" dirty="0" smtClean="0"/>
          </a:p>
          <a:p>
            <a:r>
              <a:rPr lang="en-US" sz="2400" b="0" dirty="0"/>
              <a:t>During the middle of his piece, Copland slows down the music as the head cowboy approaches the main female character. The music comes to rest on a </a:t>
            </a:r>
            <a:r>
              <a:rPr lang="en-US" sz="2400" b="0" dirty="0" smtClean="0"/>
              <a:t>beautiful </a:t>
            </a:r>
            <a:r>
              <a:rPr lang="en-US" sz="2400" b="0" dirty="0" err="1"/>
              <a:t>Eb</a:t>
            </a:r>
            <a:r>
              <a:rPr lang="en-US" sz="2400" b="0" dirty="0"/>
              <a:t> major chord which is perhaps the moment when these two characters kiss</a:t>
            </a:r>
            <a:r>
              <a:rPr lang="en-US" sz="2400" b="0" dirty="0" smtClean="0"/>
              <a:t>.</a:t>
            </a:r>
            <a:endParaRPr lang="en-GB" sz="2400" b="0" dirty="0"/>
          </a:p>
          <a:p>
            <a:endParaRPr lang="en-GB" dirty="0"/>
          </a:p>
        </p:txBody>
      </p:sp>
      <p:pic>
        <p:nvPicPr>
          <p:cNvPr id="9" name="Copla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6986" y="4874547"/>
            <a:ext cx="609600" cy="60960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3826" r="2517"/>
          <a:stretch/>
        </p:blipFill>
        <p:spPr>
          <a:xfrm>
            <a:off x="3430080" y="4521140"/>
            <a:ext cx="2179626" cy="1926014"/>
          </a:xfrm>
          <a:prstGeom prst="rect">
            <a:avLst/>
          </a:prstGeom>
        </p:spPr>
      </p:pic>
    </p:spTree>
    <p:extLst>
      <p:ext uri="{BB962C8B-B14F-4D97-AF65-F5344CB8AC3E}">
        <p14:creationId xmlns:p14="http://schemas.microsoft.com/office/powerpoint/2010/main" val="3958763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5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21</a:t>
            </a:fld>
            <a:endParaRPr lang="en-US" dirty="0"/>
          </a:p>
        </p:txBody>
      </p:sp>
      <p:sp>
        <p:nvSpPr>
          <p:cNvPr id="5" name="Title 4"/>
          <p:cNvSpPr>
            <a:spLocks noGrp="1"/>
          </p:cNvSpPr>
          <p:nvPr>
            <p:ph type="title"/>
          </p:nvPr>
        </p:nvSpPr>
        <p:spPr/>
        <p:txBody>
          <a:bodyPr>
            <a:normAutofit/>
          </a:bodyPr>
          <a:lstStyle/>
          <a:p>
            <a:r>
              <a:rPr lang="en-GB" dirty="0" smtClean="0"/>
              <a:t>Creating program music</a:t>
            </a:r>
            <a:endParaRPr lang="en-GB" dirty="0"/>
          </a:p>
        </p:txBody>
      </p:sp>
      <p:sp>
        <p:nvSpPr>
          <p:cNvPr id="6" name="Content Placeholder 5"/>
          <p:cNvSpPr>
            <a:spLocks noGrp="1"/>
          </p:cNvSpPr>
          <p:nvPr>
            <p:ph idx="1"/>
          </p:nvPr>
        </p:nvSpPr>
        <p:spPr>
          <a:xfrm>
            <a:off x="1074590" y="2166060"/>
            <a:ext cx="7012582" cy="2862150"/>
          </a:xfrm>
        </p:spPr>
        <p:txBody>
          <a:bodyPr>
            <a:normAutofit/>
          </a:bodyPr>
          <a:lstStyle/>
          <a:p>
            <a:r>
              <a:rPr lang="en-GB" sz="2200" b="0" dirty="0"/>
              <a:t>C</a:t>
            </a:r>
            <a:r>
              <a:rPr lang="en-US" sz="2200" b="0" dirty="0" err="1" smtClean="0"/>
              <a:t>reate</a:t>
            </a:r>
            <a:r>
              <a:rPr lang="en-US" sz="2200" b="0" dirty="0" smtClean="0"/>
              <a:t> </a:t>
            </a:r>
            <a:r>
              <a:rPr lang="en-US" sz="2200" b="0" dirty="0"/>
              <a:t>a short section within </a:t>
            </a:r>
            <a:r>
              <a:rPr lang="en-US" sz="2200" b="0" dirty="0" smtClean="0"/>
              <a:t>your piece </a:t>
            </a:r>
            <a:r>
              <a:rPr lang="en-US" sz="2200" b="0" dirty="0"/>
              <a:t>to describe </a:t>
            </a:r>
            <a:r>
              <a:rPr lang="en-US" sz="2200" b="0" dirty="0" smtClean="0"/>
              <a:t>a moment in the story and transform your </a:t>
            </a:r>
            <a:r>
              <a:rPr lang="en-US" sz="2200" b="0" dirty="0"/>
              <a:t>ideas into </a:t>
            </a:r>
            <a:r>
              <a:rPr lang="en-US" sz="2200" dirty="0"/>
              <a:t>program </a:t>
            </a:r>
            <a:r>
              <a:rPr lang="en-US" sz="2200" dirty="0" smtClean="0"/>
              <a:t>music</a:t>
            </a:r>
            <a:r>
              <a:rPr lang="en-US" sz="2200" b="0" dirty="0" smtClean="0"/>
              <a:t>.</a:t>
            </a:r>
            <a:endParaRPr lang="en-US" sz="2200" b="0" dirty="0"/>
          </a:p>
          <a:p>
            <a:r>
              <a:rPr lang="en-US" sz="2200" b="0" dirty="0" smtClean="0"/>
              <a:t>You can create the moment when the two main characters kiss, or create a new part of the story for your piece</a:t>
            </a:r>
            <a:endParaRPr lang="en-GB" sz="2200" b="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112" y="3998912"/>
            <a:ext cx="4324004" cy="2432252"/>
          </a:xfrm>
          <a:prstGeom prst="rect">
            <a:avLst/>
          </a:prstGeom>
        </p:spPr>
      </p:pic>
    </p:spTree>
    <p:extLst>
      <p:ext uri="{BB962C8B-B14F-4D97-AF65-F5344CB8AC3E}">
        <p14:creationId xmlns:p14="http://schemas.microsoft.com/office/powerpoint/2010/main" val="1373379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22</a:t>
            </a:fld>
            <a:endParaRPr lang="en-US" dirty="0"/>
          </a:p>
        </p:txBody>
      </p:sp>
      <p:sp>
        <p:nvSpPr>
          <p:cNvPr id="5" name="Title 4"/>
          <p:cNvSpPr>
            <a:spLocks noGrp="1"/>
          </p:cNvSpPr>
          <p:nvPr>
            <p:ph type="title"/>
          </p:nvPr>
        </p:nvSpPr>
        <p:spPr/>
        <p:txBody>
          <a:bodyPr/>
          <a:lstStyle/>
          <a:p>
            <a:pPr algn="ctr"/>
            <a:r>
              <a:rPr lang="en-GB" dirty="0" smtClean="0"/>
              <a:t>Reminder of all our ideas</a:t>
            </a:r>
            <a:endParaRPr lang="en-GB" dirty="0"/>
          </a:p>
        </p:txBody>
      </p:sp>
      <p:sp>
        <p:nvSpPr>
          <p:cNvPr id="9" name="Content Placeholder 5"/>
          <p:cNvSpPr>
            <a:spLocks noGrp="1"/>
          </p:cNvSpPr>
          <p:nvPr>
            <p:ph idx="1"/>
          </p:nvPr>
        </p:nvSpPr>
        <p:spPr>
          <a:xfrm>
            <a:off x="1074589" y="2231106"/>
            <a:ext cx="7012582" cy="3737887"/>
          </a:xfrm>
        </p:spPr>
        <p:txBody>
          <a:bodyPr>
            <a:normAutofit/>
          </a:bodyPr>
          <a:lstStyle/>
          <a:p>
            <a:pPr marL="342900" lvl="0" indent="-342900">
              <a:buFont typeface="Wingdings" panose="05000000000000000000" pitchFamily="2" charset="2"/>
              <a:buChar char="§"/>
            </a:pPr>
            <a:r>
              <a:rPr lang="en-GB" sz="2400" b="0" dirty="0" smtClean="0"/>
              <a:t>Call and response</a:t>
            </a:r>
          </a:p>
          <a:p>
            <a:pPr marL="342900" indent="-342900">
              <a:buFont typeface="Wingdings" panose="05000000000000000000" pitchFamily="2" charset="2"/>
              <a:buChar char="§"/>
            </a:pPr>
            <a:r>
              <a:rPr lang="en-GB" sz="2400" b="0" dirty="0"/>
              <a:t>The story</a:t>
            </a:r>
          </a:p>
          <a:p>
            <a:pPr marL="342900" lvl="0" indent="-342900">
              <a:buFont typeface="Wingdings" panose="05000000000000000000" pitchFamily="2" charset="2"/>
              <a:buChar char="§"/>
            </a:pPr>
            <a:r>
              <a:rPr lang="en-GB" sz="2400" b="0" dirty="0" smtClean="0"/>
              <a:t>‘Horse-riding’ ostinato </a:t>
            </a:r>
          </a:p>
          <a:p>
            <a:pPr marL="342900" lvl="0" indent="-342900">
              <a:buFont typeface="Wingdings" panose="05000000000000000000" pitchFamily="2" charset="2"/>
              <a:buChar char="§"/>
            </a:pPr>
            <a:endParaRPr lang="en-GB" sz="2400" b="0" dirty="0"/>
          </a:p>
          <a:p>
            <a:pPr marL="342900" lvl="0" indent="-342900">
              <a:buFont typeface="Wingdings" panose="05000000000000000000" pitchFamily="2" charset="2"/>
              <a:buChar char="§"/>
            </a:pPr>
            <a:endParaRPr lang="en-GB" sz="2400" b="0" dirty="0" smtClean="0"/>
          </a:p>
          <a:p>
            <a:pPr marL="342900" lvl="0" indent="-342900">
              <a:buFont typeface="Wingdings" panose="05000000000000000000" pitchFamily="2" charset="2"/>
              <a:buChar char="§"/>
            </a:pPr>
            <a:r>
              <a:rPr lang="en-GB" sz="2400" b="0" dirty="0" smtClean="0"/>
              <a:t>‘Giddy up’ rhythmic link</a:t>
            </a:r>
          </a:p>
          <a:p>
            <a:pPr lvl="0"/>
            <a:endParaRPr lang="en-GB" sz="2400" b="0" dirty="0"/>
          </a:p>
          <a:p>
            <a:pPr lvl="0"/>
            <a:endParaRPr lang="en-GB" sz="2400" b="0" dirty="0" smtClean="0"/>
          </a:p>
          <a:p>
            <a:pPr lvl="0"/>
            <a:endParaRPr lang="en-GB" sz="2400" b="0" dirty="0" smtClean="0"/>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1520104" y="3637934"/>
            <a:ext cx="3208189" cy="707924"/>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1418406" y="5248790"/>
            <a:ext cx="5813530" cy="584915"/>
          </a:xfrm>
          <a:prstGeom prst="rect">
            <a:avLst/>
          </a:prstGeom>
        </p:spPr>
      </p:pic>
    </p:spTree>
    <p:extLst>
      <p:ext uri="{BB962C8B-B14F-4D97-AF65-F5344CB8AC3E}">
        <p14:creationId xmlns:p14="http://schemas.microsoft.com/office/powerpoint/2010/main" val="1096320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Copland – </a:t>
            </a:r>
            <a:r>
              <a:rPr lang="en-GB" sz="4000" dirty="0"/>
              <a:t>Lesson 6</a:t>
            </a:r>
            <a:endParaRPr lang="en-GB" sz="4000" dirty="0" smtClean="0"/>
          </a:p>
          <a:p>
            <a:pPr algn="ctr"/>
            <a:r>
              <a:rPr lang="en-GB" dirty="0"/>
              <a:t>Put it all together</a:t>
            </a:r>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2877589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6</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24</a:t>
            </a:fld>
            <a:endParaRPr lang="en-US" dirty="0"/>
          </a:p>
        </p:txBody>
      </p:sp>
      <p:sp>
        <p:nvSpPr>
          <p:cNvPr id="5" name="Title 4"/>
          <p:cNvSpPr>
            <a:spLocks noGrp="1"/>
          </p:cNvSpPr>
          <p:nvPr>
            <p:ph type="title"/>
          </p:nvPr>
        </p:nvSpPr>
        <p:spPr/>
        <p:txBody>
          <a:bodyPr/>
          <a:lstStyle/>
          <a:p>
            <a:r>
              <a:rPr lang="en-GB" dirty="0" smtClean="0"/>
              <a:t>Elements of our piece</a:t>
            </a:r>
            <a:endParaRPr lang="en-GB" dirty="0"/>
          </a:p>
        </p:txBody>
      </p:sp>
      <p:sp>
        <p:nvSpPr>
          <p:cNvPr id="6" name="Content Placeholder 5"/>
          <p:cNvSpPr>
            <a:spLocks noGrp="1"/>
          </p:cNvSpPr>
          <p:nvPr>
            <p:ph idx="1"/>
          </p:nvPr>
        </p:nvSpPr>
        <p:spPr>
          <a:xfrm>
            <a:off x="1074589" y="2231106"/>
            <a:ext cx="7012582" cy="3737887"/>
          </a:xfrm>
        </p:spPr>
        <p:txBody>
          <a:bodyPr>
            <a:normAutofit/>
          </a:bodyPr>
          <a:lstStyle/>
          <a:p>
            <a:pPr marL="342900" lvl="0" indent="-342900">
              <a:buFont typeface="Wingdings" panose="05000000000000000000" pitchFamily="2" charset="2"/>
              <a:buChar char="§"/>
            </a:pPr>
            <a:r>
              <a:rPr lang="en-GB" sz="2400" b="0" dirty="0" smtClean="0"/>
              <a:t>Call and response</a:t>
            </a:r>
          </a:p>
          <a:p>
            <a:pPr marL="342900" indent="-342900">
              <a:buFont typeface="Wingdings" panose="05000000000000000000" pitchFamily="2" charset="2"/>
              <a:buChar char="§"/>
            </a:pPr>
            <a:r>
              <a:rPr lang="en-GB" sz="2400" b="0" dirty="0"/>
              <a:t>The story</a:t>
            </a:r>
          </a:p>
          <a:p>
            <a:pPr marL="342900" lvl="0" indent="-342900">
              <a:buFont typeface="Wingdings" panose="05000000000000000000" pitchFamily="2" charset="2"/>
              <a:buChar char="§"/>
            </a:pPr>
            <a:r>
              <a:rPr lang="en-GB" sz="2400" b="0" dirty="0" smtClean="0"/>
              <a:t>‘Horse-riding’ ostinato </a:t>
            </a:r>
          </a:p>
          <a:p>
            <a:pPr marL="342900" lvl="0" indent="-342900">
              <a:buFont typeface="Wingdings" panose="05000000000000000000" pitchFamily="2" charset="2"/>
              <a:buChar char="§"/>
            </a:pPr>
            <a:endParaRPr lang="en-GB" sz="2400" b="0" dirty="0"/>
          </a:p>
          <a:p>
            <a:pPr marL="342900" lvl="0" indent="-342900">
              <a:buFont typeface="Wingdings" panose="05000000000000000000" pitchFamily="2" charset="2"/>
              <a:buChar char="§"/>
            </a:pPr>
            <a:endParaRPr lang="en-GB" sz="2400" b="0" dirty="0" smtClean="0"/>
          </a:p>
          <a:p>
            <a:pPr marL="342900" lvl="0" indent="-342900">
              <a:buFont typeface="Wingdings" panose="05000000000000000000" pitchFamily="2" charset="2"/>
              <a:buChar char="§"/>
            </a:pPr>
            <a:r>
              <a:rPr lang="en-GB" sz="2400" b="0" dirty="0" smtClean="0"/>
              <a:t>‘Giddy up’ rhythmic link</a:t>
            </a:r>
          </a:p>
          <a:p>
            <a:pPr lvl="0"/>
            <a:endParaRPr lang="en-GB" sz="2400" b="0" dirty="0"/>
          </a:p>
          <a:p>
            <a:pPr lvl="0"/>
            <a:endParaRPr lang="en-GB" sz="2400" b="0" dirty="0" smtClean="0"/>
          </a:p>
          <a:p>
            <a:pPr lvl="0"/>
            <a:endParaRPr lang="en-GB" sz="2400" b="0" dirty="0" smtClean="0"/>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1520104" y="3647765"/>
            <a:ext cx="3208189" cy="707924"/>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1418406" y="5248790"/>
            <a:ext cx="5813530" cy="58491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5670" r="24011"/>
          <a:stretch/>
        </p:blipFill>
        <p:spPr>
          <a:xfrm>
            <a:off x="5529151" y="1911147"/>
            <a:ext cx="2621341" cy="2444542"/>
          </a:xfrm>
          <a:prstGeom prst="rect">
            <a:avLst/>
          </a:prstGeom>
        </p:spPr>
      </p:pic>
    </p:spTree>
    <p:extLst>
      <p:ext uri="{BB962C8B-B14F-4D97-AF65-F5344CB8AC3E}">
        <p14:creationId xmlns:p14="http://schemas.microsoft.com/office/powerpoint/2010/main" val="1171941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6</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25</a:t>
            </a:fld>
            <a:endParaRPr lang="en-US" dirty="0"/>
          </a:p>
        </p:txBody>
      </p:sp>
      <p:sp>
        <p:nvSpPr>
          <p:cNvPr id="5" name="Title 4"/>
          <p:cNvSpPr>
            <a:spLocks noGrp="1"/>
          </p:cNvSpPr>
          <p:nvPr>
            <p:ph type="title"/>
          </p:nvPr>
        </p:nvSpPr>
        <p:spPr/>
        <p:txBody>
          <a:bodyPr/>
          <a:lstStyle/>
          <a:p>
            <a:pPr algn="ctr"/>
            <a:r>
              <a:rPr lang="en-GB" dirty="0" smtClean="0"/>
              <a:t>Ternary form</a:t>
            </a:r>
            <a:endParaRPr lang="en-GB" dirty="0"/>
          </a:p>
        </p:txBody>
      </p:sp>
      <p:sp>
        <p:nvSpPr>
          <p:cNvPr id="6" name="Content Placeholder 5"/>
          <p:cNvSpPr>
            <a:spLocks noGrp="1"/>
          </p:cNvSpPr>
          <p:nvPr>
            <p:ph idx="1"/>
          </p:nvPr>
        </p:nvSpPr>
        <p:spPr/>
        <p:txBody>
          <a:bodyPr>
            <a:normAutofit/>
          </a:bodyPr>
          <a:lstStyle/>
          <a:p>
            <a:pPr lvl="0"/>
            <a:r>
              <a:rPr lang="en-US" sz="2200" b="0" dirty="0"/>
              <a:t>The technical term for a musical shape where the beginning comes back at the end is </a:t>
            </a:r>
            <a:r>
              <a:rPr lang="en-US" sz="2200" dirty="0"/>
              <a:t>Ternary form (ABA)</a:t>
            </a:r>
            <a:r>
              <a:rPr lang="en-US" sz="2200" b="0" dirty="0"/>
              <a:t>.</a:t>
            </a:r>
            <a:r>
              <a:rPr lang="en-US" sz="2200" dirty="0"/>
              <a:t> </a:t>
            </a:r>
            <a:r>
              <a:rPr lang="en-GB" sz="2200" dirty="0"/>
              <a:t> </a:t>
            </a:r>
          </a:p>
          <a:p>
            <a:endParaRPr lang="en-GB" sz="800" dirty="0" smtClean="0"/>
          </a:p>
          <a:p>
            <a:r>
              <a:rPr lang="en-GB" sz="2200" b="0" dirty="0" smtClean="0"/>
              <a:t>Copland </a:t>
            </a:r>
            <a:r>
              <a:rPr lang="en-GB" sz="2200" b="0" dirty="0"/>
              <a:t>uses </a:t>
            </a:r>
            <a:r>
              <a:rPr lang="en-GB" sz="2200" dirty="0"/>
              <a:t>Ternary Form (ABA) </a:t>
            </a:r>
            <a:r>
              <a:rPr lang="en-GB" sz="2200" b="0" dirty="0"/>
              <a:t>for his piece. The B section features the ‘giddy up’ rhythm and the kiss. The surrounding A sections feature everything else.</a:t>
            </a:r>
          </a:p>
          <a:p>
            <a:endParaRPr lang="en-GB" sz="2400" dirty="0"/>
          </a:p>
          <a:p>
            <a:r>
              <a:rPr lang="en-US" sz="2400" dirty="0"/>
              <a:t> </a:t>
            </a:r>
            <a:endParaRPr lang="en-GB" sz="2400" dirty="0"/>
          </a:p>
          <a:p>
            <a:pPr lvl="0"/>
            <a:endParaRPr lang="en-GB"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826" y="4369089"/>
            <a:ext cx="3532908" cy="1987261"/>
          </a:xfrm>
          <a:prstGeom prst="rect">
            <a:avLst/>
          </a:prstGeom>
        </p:spPr>
      </p:pic>
    </p:spTree>
    <p:extLst>
      <p:ext uri="{BB962C8B-B14F-4D97-AF65-F5344CB8AC3E}">
        <p14:creationId xmlns:p14="http://schemas.microsoft.com/office/powerpoint/2010/main" val="1486779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6</a:t>
            </a:r>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26</a:t>
            </a:fld>
            <a:endParaRPr lang="en-US" dirty="0"/>
          </a:p>
        </p:txBody>
      </p:sp>
      <p:sp>
        <p:nvSpPr>
          <p:cNvPr id="5" name="Title 4"/>
          <p:cNvSpPr>
            <a:spLocks noGrp="1"/>
          </p:cNvSpPr>
          <p:nvPr>
            <p:ph type="title"/>
          </p:nvPr>
        </p:nvSpPr>
        <p:spPr/>
        <p:txBody>
          <a:bodyPr/>
          <a:lstStyle/>
          <a:p>
            <a:pPr algn="ctr"/>
            <a:r>
              <a:rPr lang="en-GB" dirty="0" smtClean="0"/>
              <a:t>Perform your finished piece</a:t>
            </a:r>
            <a:endParaRPr lang="en-GB" dirty="0"/>
          </a:p>
        </p:txBody>
      </p:sp>
      <p:sp>
        <p:nvSpPr>
          <p:cNvPr id="6" name="Content Placeholder 5"/>
          <p:cNvSpPr>
            <a:spLocks noGrp="1"/>
          </p:cNvSpPr>
          <p:nvPr>
            <p:ph idx="1"/>
          </p:nvPr>
        </p:nvSpPr>
        <p:spPr>
          <a:xfrm>
            <a:off x="1179871" y="2056572"/>
            <a:ext cx="6877313" cy="4069592"/>
          </a:xfrm>
        </p:spPr>
        <p:txBody>
          <a:bodyPr>
            <a:normAutofit/>
          </a:bodyPr>
          <a:lstStyle/>
          <a:p>
            <a:pPr marL="457200" indent="-457200">
              <a:buFont typeface="Wingdings" panose="05000000000000000000" pitchFamily="2" charset="2"/>
              <a:buChar char="§"/>
            </a:pPr>
            <a:r>
              <a:rPr lang="en-GB" sz="2200" b="0" dirty="0" smtClean="0"/>
              <a:t>Practise your piece</a:t>
            </a:r>
          </a:p>
          <a:p>
            <a:pPr marL="457200" indent="-457200">
              <a:buFont typeface="Wingdings" panose="05000000000000000000" pitchFamily="2" charset="2"/>
              <a:buChar char="§"/>
            </a:pPr>
            <a:r>
              <a:rPr lang="en-GB" sz="2200" b="0" dirty="0" smtClean="0"/>
              <a:t>Perform to the class</a:t>
            </a:r>
          </a:p>
          <a:p>
            <a:pPr marL="457200" indent="-457200">
              <a:buFont typeface="Wingdings" panose="05000000000000000000" pitchFamily="2" charset="2"/>
              <a:buChar char="§"/>
            </a:pPr>
            <a:r>
              <a:rPr lang="en-GB" sz="2200" b="0" dirty="0" smtClean="0"/>
              <a:t>How effective was the music at describing the story?</a:t>
            </a:r>
            <a:endParaRPr lang="en-GB" sz="2200" b="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616" y="3413931"/>
            <a:ext cx="5012575" cy="2819573"/>
          </a:xfrm>
          <a:prstGeom prst="rect">
            <a:avLst/>
          </a:prstGeom>
        </p:spPr>
      </p:pic>
    </p:spTree>
    <p:extLst>
      <p:ext uri="{BB962C8B-B14F-4D97-AF65-F5344CB8AC3E}">
        <p14:creationId xmlns:p14="http://schemas.microsoft.com/office/powerpoint/2010/main" val="3823710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27</a:t>
            </a:fld>
            <a:endParaRPr lang="en-US" dirty="0"/>
          </a:p>
        </p:txBody>
      </p:sp>
      <p:sp>
        <p:nvSpPr>
          <p:cNvPr id="5" name="Title 4"/>
          <p:cNvSpPr>
            <a:spLocks noGrp="1"/>
          </p:cNvSpPr>
          <p:nvPr>
            <p:ph type="title"/>
          </p:nvPr>
        </p:nvSpPr>
        <p:spPr/>
        <p:txBody>
          <a:bodyPr>
            <a:normAutofit fontScale="90000"/>
          </a:bodyPr>
          <a:lstStyle/>
          <a:p>
            <a:r>
              <a:rPr lang="en-GB" dirty="0" smtClean="0"/>
              <a:t>Taking it further – cross-curricular activities</a:t>
            </a:r>
            <a:endParaRPr lang="en-GB" dirty="0"/>
          </a:p>
        </p:txBody>
      </p:sp>
      <p:sp>
        <p:nvSpPr>
          <p:cNvPr id="6" name="Content Placeholder 5"/>
          <p:cNvSpPr>
            <a:spLocks noGrp="1"/>
          </p:cNvSpPr>
          <p:nvPr>
            <p:ph idx="1"/>
          </p:nvPr>
        </p:nvSpPr>
        <p:spPr/>
        <p:txBody>
          <a:bodyPr>
            <a:normAutofit fontScale="77500" lnSpcReduction="20000"/>
          </a:bodyPr>
          <a:lstStyle/>
          <a:p>
            <a:pPr lvl="0"/>
            <a:r>
              <a:rPr lang="en-US" sz="3400" dirty="0"/>
              <a:t>ART/D&amp;T </a:t>
            </a:r>
            <a:r>
              <a:rPr lang="en-US" sz="3400" dirty="0" smtClean="0"/>
              <a:t>/TEXTILES</a:t>
            </a:r>
            <a:r>
              <a:rPr lang="en-US" sz="3400" b="0" dirty="0"/>
              <a:t>: Design costumes and stage set for a production of the ballet</a:t>
            </a:r>
            <a:endParaRPr lang="en-GB" sz="3400" b="0" dirty="0"/>
          </a:p>
          <a:p>
            <a:r>
              <a:rPr lang="en-US" sz="3400" b="0" dirty="0"/>
              <a:t>  </a:t>
            </a:r>
            <a:endParaRPr lang="en-GB" sz="3400" b="0" dirty="0"/>
          </a:p>
          <a:p>
            <a:pPr lvl="0"/>
            <a:r>
              <a:rPr lang="en-US" sz="3400" dirty="0"/>
              <a:t>DANCE</a:t>
            </a:r>
            <a:r>
              <a:rPr lang="en-US" sz="3400" b="0" dirty="0"/>
              <a:t>: choreograph a dance to fit with your piece</a:t>
            </a:r>
            <a:endParaRPr lang="en-GB" sz="3400" b="0" dirty="0"/>
          </a:p>
          <a:p>
            <a:r>
              <a:rPr lang="en-US" sz="3400" b="0" dirty="0"/>
              <a:t> </a:t>
            </a:r>
            <a:endParaRPr lang="en-GB" sz="3400" b="0" dirty="0"/>
          </a:p>
          <a:p>
            <a:r>
              <a:rPr lang="en-US" sz="3400" dirty="0" smtClean="0"/>
              <a:t>HISTORY</a:t>
            </a:r>
            <a:r>
              <a:rPr lang="en-US" sz="3400" b="0" dirty="0"/>
              <a:t>: Several of Copland’s other pieces feature stories from early America. Listen to these pieces (Billy the Kid, Appalachian Spring) and research the true stories behind them</a:t>
            </a:r>
            <a:endParaRPr lang="en-GB" sz="3400" b="0" dirty="0"/>
          </a:p>
          <a:p>
            <a:endParaRPr lang="en-GB" dirty="0"/>
          </a:p>
        </p:txBody>
      </p:sp>
    </p:spTree>
    <p:extLst>
      <p:ext uri="{BB962C8B-B14F-4D97-AF65-F5344CB8AC3E}">
        <p14:creationId xmlns:p14="http://schemas.microsoft.com/office/powerpoint/2010/main" val="2403084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checklist</a:t>
            </a:r>
          </a:p>
        </p:txBody>
      </p:sp>
      <p:sp>
        <p:nvSpPr>
          <p:cNvPr id="3" name="Text Placeholder 2"/>
          <p:cNvSpPr>
            <a:spLocks noGrp="1"/>
          </p:cNvSpPr>
          <p:nvPr>
            <p:ph type="body" idx="1"/>
          </p:nvPr>
        </p:nvSpPr>
        <p:spPr/>
        <p:txBody>
          <a:bodyPr>
            <a:normAutofit/>
          </a:bodyPr>
          <a:lstStyle/>
          <a:p>
            <a:pPr lvl="0"/>
            <a:r>
              <a:rPr lang="en-US" sz="2000" b="0" dirty="0" smtClean="0"/>
              <a:t>Learners will:</a:t>
            </a:r>
          </a:p>
          <a:p>
            <a:pPr marL="342900" lvl="0" indent="-342900">
              <a:buFont typeface="Wingdings" panose="05000000000000000000" pitchFamily="2" charset="2"/>
              <a:buChar char="§"/>
            </a:pPr>
            <a:r>
              <a:rPr lang="en-US" sz="2000" b="0" dirty="0"/>
              <a:t>play and perform in solo and ensemble contexts, using their voices and playing musical instruments musically, fluently and with accuracy and expression</a:t>
            </a:r>
            <a:endParaRPr lang="en-GB" sz="2000" b="0" dirty="0"/>
          </a:p>
          <a:p>
            <a:pPr marL="342900" lvl="0" indent="-342900">
              <a:buFont typeface="Wingdings" panose="05000000000000000000" pitchFamily="2" charset="2"/>
              <a:buChar char="§"/>
            </a:pPr>
            <a:r>
              <a:rPr lang="en-US" sz="2000" b="0" dirty="0"/>
              <a:t>improvise and compose; and extend and develop musical ideas </a:t>
            </a:r>
            <a:endParaRPr lang="en-GB" sz="2000" b="0" dirty="0"/>
          </a:p>
          <a:p>
            <a:pPr marL="342900" lvl="0" indent="-342900">
              <a:buFont typeface="Wingdings" panose="05000000000000000000" pitchFamily="2" charset="2"/>
              <a:buChar char="§"/>
            </a:pPr>
            <a:r>
              <a:rPr lang="en-US" sz="2000" b="0" dirty="0"/>
              <a:t>use staff and other relevant notations appropriately and accurately</a:t>
            </a:r>
            <a:endParaRPr lang="en-GB" sz="2000" b="0" dirty="0"/>
          </a:p>
          <a:p>
            <a:pPr marL="342900" lvl="0" indent="-342900">
              <a:buFont typeface="Wingdings" panose="05000000000000000000" pitchFamily="2" charset="2"/>
              <a:buChar char="§"/>
            </a:pPr>
            <a:r>
              <a:rPr lang="en-US" sz="2000" b="0" dirty="0"/>
              <a:t>identify and use the interrelated dimensions of </a:t>
            </a:r>
            <a:r>
              <a:rPr lang="en-US" sz="2000" b="0" dirty="0" smtClean="0"/>
              <a:t>music</a:t>
            </a:r>
            <a:endParaRPr lang="en-GB" sz="2000" b="0" dirty="0"/>
          </a:p>
          <a:p>
            <a:pPr marL="342900" indent="-342900">
              <a:buFont typeface="Wingdings" charset="2"/>
              <a:buChar char="§"/>
            </a:pPr>
            <a:endParaRPr lang="en-US" sz="2000" b="0" dirty="0"/>
          </a:p>
          <a:p>
            <a:endParaRPr lang="en-US" sz="2000" dirty="0"/>
          </a:p>
        </p:txBody>
      </p:sp>
      <p:sp>
        <p:nvSpPr>
          <p:cNvPr id="4" name="Footer Placeholder 3"/>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3</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695221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602" y="910610"/>
            <a:ext cx="7012582" cy="937442"/>
          </a:xfrm>
        </p:spPr>
        <p:txBody>
          <a:bodyPr/>
          <a:lstStyle/>
          <a:p>
            <a:r>
              <a:rPr lang="en-US" dirty="0" smtClean="0"/>
              <a:t>Glossary of music terms</a:t>
            </a:r>
            <a:endParaRPr lang="en-US" dirty="0"/>
          </a:p>
        </p:txBody>
      </p:sp>
      <p:graphicFrame>
        <p:nvGraphicFramePr>
          <p:cNvPr id="4" name="Table Placeholder 3"/>
          <p:cNvGraphicFramePr>
            <a:graphicFrameLocks noGrp="1"/>
          </p:cNvGraphicFramePr>
          <p:nvPr>
            <p:ph type="tbl" sz="quarter" idx="13"/>
            <p:extLst>
              <p:ext uri="{D42A27DB-BD31-4B8C-83A1-F6EECF244321}">
                <p14:modId xmlns:p14="http://schemas.microsoft.com/office/powerpoint/2010/main" val="2004782734"/>
              </p:ext>
            </p:extLst>
          </p:nvPr>
        </p:nvGraphicFramePr>
        <p:xfrm>
          <a:off x="1044602" y="1700979"/>
          <a:ext cx="7354530" cy="3510320"/>
        </p:xfrm>
        <a:graphic>
          <a:graphicData uri="http://schemas.openxmlformats.org/drawingml/2006/table">
            <a:tbl>
              <a:tblPr firstRow="1" bandRow="1">
                <a:tableStyleId>{5C22544A-7EE6-4342-B048-85BDC9FD1C3A}</a:tableStyleId>
              </a:tblPr>
              <a:tblGrid>
                <a:gridCol w="2645099"/>
                <a:gridCol w="4709431"/>
              </a:tblGrid>
              <a:tr h="398058">
                <a:tc>
                  <a:txBody>
                    <a:bodyPr/>
                    <a:lstStyle/>
                    <a:p>
                      <a:r>
                        <a:rPr lang="en-US" dirty="0" smtClean="0"/>
                        <a:t>Term</a:t>
                      </a:r>
                      <a:endParaRPr lang="en-US" dirty="0"/>
                    </a:p>
                  </a:txBody>
                  <a:tcPr/>
                </a:tc>
                <a:tc>
                  <a:txBody>
                    <a:bodyPr/>
                    <a:lstStyle/>
                    <a:p>
                      <a:r>
                        <a:rPr lang="en-US" dirty="0" smtClean="0"/>
                        <a:t>Definition</a:t>
                      </a:r>
                      <a:endParaRPr lang="en-US" dirty="0"/>
                    </a:p>
                  </a:txBody>
                  <a:tcPr/>
                </a:tc>
              </a:tr>
              <a:tr h="398058">
                <a:tc>
                  <a:txBody>
                    <a:bodyPr/>
                    <a:lstStyle/>
                    <a:p>
                      <a:r>
                        <a:rPr lang="en-GB" sz="1400" b="1" kern="1200" dirty="0" smtClean="0">
                          <a:solidFill>
                            <a:schemeClr val="dk1"/>
                          </a:solidFill>
                          <a:effectLst/>
                          <a:latin typeface="+mn-lt"/>
                          <a:ea typeface="+mn-ea"/>
                          <a:cs typeface="+mn-cs"/>
                        </a:rPr>
                        <a:t>Call and response</a:t>
                      </a:r>
                      <a:endParaRPr lang="en-US" sz="1400" b="1" dirty="0"/>
                    </a:p>
                  </a:txBody>
                  <a:tcPr/>
                </a:tc>
                <a:tc>
                  <a:txBody>
                    <a:bodyPr/>
                    <a:lstStyle/>
                    <a:p>
                      <a:r>
                        <a:rPr lang="en-GB" sz="1200" kern="1200" baseline="0" dirty="0" smtClean="0">
                          <a:solidFill>
                            <a:schemeClr val="dk1"/>
                          </a:solidFill>
                          <a:effectLst/>
                          <a:latin typeface="+mn-lt"/>
                          <a:ea typeface="+mn-ea"/>
                          <a:cs typeface="+mn-cs"/>
                        </a:rPr>
                        <a:t>a </a:t>
                      </a:r>
                      <a:r>
                        <a:rPr lang="en-GB" sz="1200" kern="1200" dirty="0" smtClean="0">
                          <a:solidFill>
                            <a:schemeClr val="dk1"/>
                          </a:solidFill>
                          <a:effectLst/>
                          <a:latin typeface="+mn-lt"/>
                          <a:ea typeface="+mn-ea"/>
                          <a:cs typeface="+mn-cs"/>
                        </a:rPr>
                        <a:t>musical conversation. An idea is heard and then repeated by a different section of the orchestra or at a different volume</a:t>
                      </a:r>
                      <a:endParaRPr lang="en-US" sz="1200" dirty="0"/>
                    </a:p>
                  </a:txBody>
                  <a:tcPr/>
                </a:tc>
              </a:tr>
              <a:tr h="452434">
                <a:tc>
                  <a:txBody>
                    <a:bodyPr/>
                    <a:lstStyle/>
                    <a:p>
                      <a:r>
                        <a:rPr lang="en-GB" sz="1400" b="1" kern="1200" dirty="0" smtClean="0">
                          <a:solidFill>
                            <a:schemeClr val="dk1"/>
                          </a:solidFill>
                          <a:effectLst/>
                          <a:latin typeface="+mn-lt"/>
                          <a:ea typeface="+mn-ea"/>
                          <a:cs typeface="+mn-cs"/>
                        </a:rPr>
                        <a:t>Melody</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effectLst/>
                          <a:latin typeface="+mn-lt"/>
                          <a:ea typeface="+mn-ea"/>
                          <a:cs typeface="+mn-cs"/>
                        </a:rPr>
                        <a:t>another word for ‘tune’. A linear line of notes, like a musical sentence</a:t>
                      </a:r>
                    </a:p>
                  </a:txBody>
                  <a:tcPr/>
                </a:tc>
              </a:tr>
              <a:tr h="398058">
                <a:tc>
                  <a:txBody>
                    <a:bodyPr/>
                    <a:lstStyle/>
                    <a:p>
                      <a:r>
                        <a:rPr lang="en-GB" sz="1400" b="1" kern="1200" dirty="0" smtClean="0">
                          <a:solidFill>
                            <a:schemeClr val="dk1"/>
                          </a:solidFill>
                          <a:effectLst/>
                          <a:latin typeface="+mn-lt"/>
                          <a:ea typeface="+mn-ea"/>
                          <a:cs typeface="+mn-cs"/>
                        </a:rPr>
                        <a:t>Orchestrate</a:t>
                      </a:r>
                      <a:endParaRPr lang="en-US" sz="1400" b="1" dirty="0"/>
                    </a:p>
                  </a:txBody>
                  <a:tcPr/>
                </a:tc>
                <a:tc>
                  <a:txBody>
                    <a:bodyPr/>
                    <a:lstStyle/>
                    <a:p>
                      <a:r>
                        <a:rPr lang="en-GB" sz="1200" kern="1200" dirty="0" smtClean="0">
                          <a:solidFill>
                            <a:schemeClr val="dk1"/>
                          </a:solidFill>
                          <a:effectLst/>
                          <a:latin typeface="+mn-lt"/>
                          <a:ea typeface="+mn-ea"/>
                          <a:cs typeface="+mn-cs"/>
                        </a:rPr>
                        <a:t>music ideas are arranged on different instruments rather than played altogether on one</a:t>
                      </a:r>
                      <a:endParaRPr lang="en-US" sz="1200" dirty="0"/>
                    </a:p>
                  </a:txBody>
                  <a:tcPr/>
                </a:tc>
              </a:tr>
              <a:tr h="398058">
                <a:tc>
                  <a:txBody>
                    <a:bodyPr/>
                    <a:lstStyle/>
                    <a:p>
                      <a:r>
                        <a:rPr lang="en-GB" sz="1400" b="1" kern="1200" dirty="0" smtClean="0">
                          <a:solidFill>
                            <a:schemeClr val="dk1"/>
                          </a:solidFill>
                          <a:effectLst/>
                          <a:latin typeface="+mn-lt"/>
                          <a:ea typeface="+mn-ea"/>
                          <a:cs typeface="+mn-cs"/>
                        </a:rPr>
                        <a:t>Ostinato</a:t>
                      </a:r>
                      <a:endParaRPr lang="en-US" sz="1400" b="1" dirty="0"/>
                    </a:p>
                  </a:txBody>
                  <a:tcPr/>
                </a:tc>
                <a:tc>
                  <a:txBody>
                    <a:bodyPr/>
                    <a:lstStyle/>
                    <a:p>
                      <a:r>
                        <a:rPr lang="en-GB" sz="1200" kern="1200" dirty="0" smtClean="0">
                          <a:solidFill>
                            <a:schemeClr val="dk1"/>
                          </a:solidFill>
                          <a:effectLst/>
                          <a:latin typeface="+mn-lt"/>
                          <a:ea typeface="+mn-ea"/>
                          <a:cs typeface="+mn-cs"/>
                        </a:rPr>
                        <a:t>a repeating (often rhythmic) pattern</a:t>
                      </a:r>
                      <a:endParaRPr lang="en-US" sz="1200" dirty="0"/>
                    </a:p>
                  </a:txBody>
                  <a:tcPr/>
                </a:tc>
              </a:tr>
              <a:tr h="398058">
                <a:tc>
                  <a:txBody>
                    <a:bodyPr/>
                    <a:lstStyle/>
                    <a:p>
                      <a:r>
                        <a:rPr lang="en-GB" sz="1400" b="1" kern="1200" dirty="0" smtClean="0">
                          <a:solidFill>
                            <a:schemeClr val="dk1"/>
                          </a:solidFill>
                          <a:effectLst/>
                          <a:latin typeface="+mn-lt"/>
                          <a:ea typeface="+mn-ea"/>
                          <a:cs typeface="+mn-cs"/>
                        </a:rPr>
                        <a:t>Program music</a:t>
                      </a:r>
                      <a:endParaRPr lang="en-US" sz="1400" b="1" dirty="0"/>
                    </a:p>
                  </a:txBody>
                  <a:tcPr/>
                </a:tc>
                <a:tc>
                  <a:txBody>
                    <a:bodyPr/>
                    <a:lstStyle/>
                    <a:p>
                      <a:r>
                        <a:rPr lang="en-GB" sz="1200" kern="1200" dirty="0" smtClean="0">
                          <a:solidFill>
                            <a:schemeClr val="dk1"/>
                          </a:solidFill>
                          <a:effectLst/>
                          <a:latin typeface="+mn-lt"/>
                          <a:ea typeface="+mn-ea"/>
                          <a:cs typeface="+mn-cs"/>
                        </a:rPr>
                        <a:t>music which tells or describes a story, place, external stimulus</a:t>
                      </a:r>
                      <a:endParaRPr lang="en-US" sz="1200" dirty="0"/>
                    </a:p>
                  </a:txBody>
                  <a:tcPr/>
                </a:tc>
              </a:tr>
              <a:tr h="474656">
                <a:tc>
                  <a:txBody>
                    <a:bodyPr/>
                    <a:lstStyle/>
                    <a:p>
                      <a:r>
                        <a:rPr lang="en-GB" sz="1400" b="1" kern="1200" dirty="0" smtClean="0">
                          <a:solidFill>
                            <a:schemeClr val="dk1"/>
                          </a:solidFill>
                          <a:effectLst/>
                          <a:latin typeface="+mn-lt"/>
                          <a:ea typeface="+mn-ea"/>
                          <a:cs typeface="+mn-cs"/>
                        </a:rPr>
                        <a:t>Syncopation</a:t>
                      </a:r>
                      <a:endParaRPr lang="en-US" sz="1400" b="1" dirty="0"/>
                    </a:p>
                  </a:txBody>
                  <a:tcPr/>
                </a:tc>
                <a:tc>
                  <a:txBody>
                    <a:bodyPr/>
                    <a:lstStyle/>
                    <a:p>
                      <a:r>
                        <a:rPr lang="en-GB" sz="1200" kern="1200" dirty="0" smtClean="0">
                          <a:solidFill>
                            <a:schemeClr val="dk1"/>
                          </a:solidFill>
                          <a:effectLst/>
                          <a:latin typeface="+mn-lt"/>
                          <a:ea typeface="+mn-ea"/>
                          <a:cs typeface="+mn-cs"/>
                        </a:rPr>
                        <a:t>the ‘weaker’ or less obvious notes are emphasised. The result is unexpected, often ‘jazzy’ rhythms</a:t>
                      </a:r>
                      <a:endParaRPr lang="en-US" sz="1200" dirty="0"/>
                    </a:p>
                  </a:txBody>
                  <a:tcPr/>
                </a:tc>
              </a:tr>
              <a:tr h="474656">
                <a:tc>
                  <a:txBody>
                    <a:bodyPr/>
                    <a:lstStyle/>
                    <a:p>
                      <a:r>
                        <a:rPr lang="en-GB" sz="1400" b="1" kern="1200" dirty="0" smtClean="0">
                          <a:solidFill>
                            <a:schemeClr val="tx1"/>
                          </a:solidFill>
                          <a:effectLst/>
                          <a:latin typeface="+mn-lt"/>
                          <a:ea typeface="+mn-ea"/>
                          <a:cs typeface="+mn-cs"/>
                        </a:rPr>
                        <a:t>Ternary form</a:t>
                      </a:r>
                      <a:endParaRPr lang="en-US" sz="1400" b="1" dirty="0">
                        <a:solidFill>
                          <a:schemeClr val="tx1"/>
                        </a:solidFill>
                      </a:endParaRPr>
                    </a:p>
                  </a:txBody>
                  <a:tcPr/>
                </a:tc>
                <a:tc>
                  <a:txBody>
                    <a:bodyPr/>
                    <a:lstStyle/>
                    <a:p>
                      <a:r>
                        <a:rPr lang="en-GB" sz="1200" kern="1200" dirty="0" smtClean="0">
                          <a:solidFill>
                            <a:schemeClr val="tx1"/>
                          </a:solidFill>
                          <a:effectLst/>
                          <a:latin typeface="+mn-lt"/>
                          <a:ea typeface="+mn-ea"/>
                          <a:cs typeface="+mn-cs"/>
                        </a:rPr>
                        <a:t>ABA – a very popular musical shape which features the opening music returning at the end after a contrasting middle section</a:t>
                      </a:r>
                      <a:endParaRPr lang="en-US" sz="1200" dirty="0">
                        <a:solidFill>
                          <a:schemeClr val="tx1"/>
                        </a:solidFill>
                      </a:endParaRPr>
                    </a:p>
                  </a:txBody>
                  <a:tcPr/>
                </a:tc>
              </a:tr>
            </a:tbl>
          </a:graphicData>
        </a:graphic>
      </p:graphicFrame>
      <p:sp>
        <p:nvSpPr>
          <p:cNvPr id="3" name="Footer Placeholder 2"/>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4</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57431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Copland </a:t>
            </a:r>
            <a:r>
              <a:rPr lang="en-GB" sz="4000" dirty="0"/>
              <a:t>– Lesson </a:t>
            </a:r>
            <a:r>
              <a:rPr lang="en-GB" sz="4000" dirty="0" smtClean="0"/>
              <a:t>1</a:t>
            </a:r>
          </a:p>
          <a:p>
            <a:pPr algn="ctr"/>
            <a:r>
              <a:rPr lang="en-GB" dirty="0"/>
              <a:t>Watching and listening</a:t>
            </a:r>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1925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a:t>
            </a:r>
            <a:r>
              <a:rPr lang="en-US" dirty="0" smtClean="0"/>
              <a:t>BBC</a:t>
            </a:r>
            <a:endParaRPr lang="en-US" dirty="0"/>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6</a:t>
            </a:fld>
            <a:endParaRPr lang="en-US" dirty="0"/>
          </a:p>
        </p:txBody>
      </p:sp>
      <p:sp>
        <p:nvSpPr>
          <p:cNvPr id="5" name="Title 4"/>
          <p:cNvSpPr>
            <a:spLocks noGrp="1"/>
          </p:cNvSpPr>
          <p:nvPr>
            <p:ph type="title"/>
          </p:nvPr>
        </p:nvSpPr>
        <p:spPr/>
        <p:txBody>
          <a:bodyPr/>
          <a:lstStyle/>
          <a:p>
            <a:r>
              <a:rPr lang="en-GB" dirty="0" smtClean="0"/>
              <a:t>Background – the composer</a:t>
            </a:r>
            <a:endParaRPr lang="en-GB" dirty="0"/>
          </a:p>
        </p:txBody>
      </p:sp>
      <p:sp>
        <p:nvSpPr>
          <p:cNvPr id="6" name="Content Placeholder 5"/>
          <p:cNvSpPr>
            <a:spLocks noGrp="1"/>
          </p:cNvSpPr>
          <p:nvPr>
            <p:ph idx="1"/>
          </p:nvPr>
        </p:nvSpPr>
        <p:spPr>
          <a:xfrm>
            <a:off x="4577924" y="2056572"/>
            <a:ext cx="3479260" cy="2941556"/>
          </a:xfrm>
        </p:spPr>
        <p:txBody>
          <a:bodyPr>
            <a:normAutofit fontScale="92500"/>
          </a:bodyPr>
          <a:lstStyle/>
          <a:p>
            <a:r>
              <a:rPr lang="en-GB" dirty="0" smtClean="0"/>
              <a:t>Aaron COPLAND</a:t>
            </a:r>
          </a:p>
          <a:p>
            <a:r>
              <a:rPr lang="en-GB" dirty="0" smtClean="0"/>
              <a:t>(1900–1990)</a:t>
            </a:r>
          </a:p>
          <a:p>
            <a:pPr marL="457200" lvl="0" indent="-457200">
              <a:buFont typeface="Arial" panose="020B0604020202020204" pitchFamily="34" charset="0"/>
              <a:buChar char="•"/>
            </a:pPr>
            <a:r>
              <a:rPr lang="en-US" b="0" dirty="0" smtClean="0"/>
              <a:t>American composer</a:t>
            </a:r>
            <a:endParaRPr lang="en-GB" b="0" dirty="0"/>
          </a:p>
          <a:p>
            <a:pPr marL="457200" lvl="0" indent="-457200">
              <a:buFont typeface="Arial" panose="020B0604020202020204" pitchFamily="34" charset="0"/>
              <a:buChar char="•"/>
            </a:pPr>
            <a:r>
              <a:rPr lang="en-US" b="0" dirty="0" smtClean="0"/>
              <a:t>Famous </a:t>
            </a:r>
            <a:r>
              <a:rPr lang="en-US" b="0" dirty="0"/>
              <a:t>for writing music that ‘sounds like America’</a:t>
            </a:r>
            <a:endParaRPr lang="en-GB" b="0" dirty="0"/>
          </a:p>
          <a:p>
            <a:pPr lvl="0"/>
            <a:endParaRPr lang="en-GB" b="0" dirty="0"/>
          </a:p>
          <a:p>
            <a:endParaRPr lang="en-GB" dirty="0"/>
          </a:p>
        </p:txBody>
      </p:sp>
      <p:sp>
        <p:nvSpPr>
          <p:cNvPr id="9" name="TextBox 8"/>
          <p:cNvSpPr txBox="1"/>
          <p:nvPr/>
        </p:nvSpPr>
        <p:spPr>
          <a:xfrm>
            <a:off x="4577924" y="4998128"/>
            <a:ext cx="3479260" cy="646331"/>
          </a:xfrm>
          <a:prstGeom prst="rect">
            <a:avLst/>
          </a:prstGeom>
          <a:solidFill>
            <a:schemeClr val="accent1">
              <a:lumMod val="60000"/>
              <a:lumOff val="40000"/>
            </a:schemeClr>
          </a:solidFill>
        </p:spPr>
        <p:txBody>
          <a:bodyPr wrap="square" rtlCol="0">
            <a:spAutoFit/>
          </a:bodyPr>
          <a:lstStyle/>
          <a:p>
            <a:r>
              <a:rPr lang="en-GB" b="1" dirty="0" smtClean="0"/>
              <a:t>PRONUNCIATION: </a:t>
            </a:r>
          </a:p>
          <a:p>
            <a:r>
              <a:rPr lang="en-GB" dirty="0"/>
              <a:t>AIR-</a:t>
            </a:r>
            <a:r>
              <a:rPr lang="en-GB" dirty="0" err="1"/>
              <a:t>uhn</a:t>
            </a:r>
            <a:r>
              <a:rPr lang="en-GB" dirty="0"/>
              <a:t> KOHP-</a:t>
            </a:r>
            <a:r>
              <a:rPr lang="en-GB" dirty="0" err="1"/>
              <a:t>luhnd</a:t>
            </a:r>
            <a:r>
              <a:rPr lang="en-GB" dirty="0"/>
              <a:t>			</a:t>
            </a:r>
            <a:r>
              <a:rPr lang="en-GB" dirty="0" smtClean="0"/>
              <a:t> </a:t>
            </a:r>
            <a:endParaRPr lang="en-GB" dirty="0"/>
          </a:p>
        </p:txBody>
      </p:sp>
      <p:pic>
        <p:nvPicPr>
          <p:cNvPr id="1026" name="Picture 2" descr="\\bbcrd2024\Education\Learning With The Bbc\Campaigns\Ten Pieces Phase 3\Year 4\Website\Photos and images\TPIII composer pics\Copland\GettyImages-858468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275" y="2056572"/>
            <a:ext cx="2623628" cy="3891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10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7</a:t>
            </a:fld>
            <a:endParaRPr lang="en-US" dirty="0"/>
          </a:p>
        </p:txBody>
      </p:sp>
      <p:sp>
        <p:nvSpPr>
          <p:cNvPr id="5" name="Title 4"/>
          <p:cNvSpPr>
            <a:spLocks noGrp="1"/>
          </p:cNvSpPr>
          <p:nvPr>
            <p:ph type="title"/>
          </p:nvPr>
        </p:nvSpPr>
        <p:spPr/>
        <p:txBody>
          <a:bodyPr/>
          <a:lstStyle/>
          <a:p>
            <a:r>
              <a:rPr lang="en-GB" dirty="0" smtClean="0"/>
              <a:t>Background – the music</a:t>
            </a:r>
            <a:endParaRPr lang="en-GB" dirty="0"/>
          </a:p>
        </p:txBody>
      </p:sp>
      <p:sp>
        <p:nvSpPr>
          <p:cNvPr id="6" name="Content Placeholder 5"/>
          <p:cNvSpPr>
            <a:spLocks noGrp="1"/>
          </p:cNvSpPr>
          <p:nvPr>
            <p:ph idx="1"/>
          </p:nvPr>
        </p:nvSpPr>
        <p:spPr>
          <a:xfrm>
            <a:off x="1044602" y="2056573"/>
            <a:ext cx="3479260" cy="3454766"/>
          </a:xfrm>
        </p:spPr>
        <p:txBody>
          <a:bodyPr>
            <a:normAutofit fontScale="77500" lnSpcReduction="20000"/>
          </a:bodyPr>
          <a:lstStyle/>
          <a:p>
            <a:r>
              <a:rPr lang="en-GB" dirty="0" smtClean="0"/>
              <a:t>Rodeo - Hoedown</a:t>
            </a:r>
            <a:endParaRPr lang="en-GB" dirty="0"/>
          </a:p>
          <a:p>
            <a:pPr lvl="2"/>
            <a:r>
              <a:rPr lang="en-US" dirty="0"/>
              <a:t>Written in 1942</a:t>
            </a:r>
            <a:endParaRPr lang="en-GB" dirty="0"/>
          </a:p>
          <a:p>
            <a:pPr lvl="2"/>
            <a:r>
              <a:rPr lang="en-US" dirty="0"/>
              <a:t>‘Rodeo’ is a ballet featuring a story about a cowgirl trying to fit in amongst the men</a:t>
            </a:r>
            <a:endParaRPr lang="en-GB" dirty="0"/>
          </a:p>
          <a:p>
            <a:pPr lvl="2"/>
            <a:r>
              <a:rPr lang="en-US" dirty="0"/>
              <a:t>‘Hoedown’ is the most famous section of music from the ballet and features American folk tunes</a:t>
            </a:r>
            <a:endParaRPr lang="en-GB" dirty="0"/>
          </a:p>
          <a:p>
            <a:pPr lvl="2"/>
            <a:r>
              <a:rPr lang="en-US" dirty="0"/>
              <a:t>A hoedown is traditionally a dance in 2 time and often played by fiddle (violin</a:t>
            </a:r>
            <a:r>
              <a:rPr lang="en-US" dirty="0" smtClean="0"/>
              <a:t>)</a:t>
            </a:r>
            <a:endParaRPr lang="en-GB" dirty="0"/>
          </a:p>
        </p:txBody>
      </p:sp>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2406" t="-19" r="30448" b="19"/>
          <a:stretch/>
        </p:blipFill>
        <p:spPr>
          <a:xfrm>
            <a:off x="5026025" y="2055813"/>
            <a:ext cx="3411538" cy="4070350"/>
          </a:xfrm>
        </p:spPr>
      </p:pic>
      <p:sp>
        <p:nvSpPr>
          <p:cNvPr id="9" name="TextBox 8"/>
          <p:cNvSpPr txBox="1"/>
          <p:nvPr/>
        </p:nvSpPr>
        <p:spPr>
          <a:xfrm>
            <a:off x="1196605" y="5511339"/>
            <a:ext cx="3479260" cy="646331"/>
          </a:xfrm>
          <a:prstGeom prst="rect">
            <a:avLst/>
          </a:prstGeom>
          <a:solidFill>
            <a:schemeClr val="accent1">
              <a:lumMod val="60000"/>
              <a:lumOff val="40000"/>
            </a:schemeClr>
          </a:solidFill>
        </p:spPr>
        <p:txBody>
          <a:bodyPr wrap="square" rtlCol="0">
            <a:spAutoFit/>
          </a:bodyPr>
          <a:lstStyle/>
          <a:p>
            <a:r>
              <a:rPr lang="en-GB" b="1" dirty="0" smtClean="0"/>
              <a:t>PRONUNCIATION: </a:t>
            </a:r>
          </a:p>
          <a:p>
            <a:r>
              <a:rPr lang="en-GB" dirty="0" err="1" smtClean="0"/>
              <a:t>roh</a:t>
            </a:r>
            <a:r>
              <a:rPr lang="en-GB" dirty="0" smtClean="0"/>
              <a:t>-DAY-oh</a:t>
            </a:r>
            <a:endParaRPr lang="en-GB" dirty="0"/>
          </a:p>
        </p:txBody>
      </p:sp>
    </p:spTree>
    <p:extLst>
      <p:ext uri="{BB962C8B-B14F-4D97-AF65-F5344CB8AC3E}">
        <p14:creationId xmlns:p14="http://schemas.microsoft.com/office/powerpoint/2010/main" val="1108594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8</a:t>
            </a:fld>
            <a:endParaRPr lang="en-US" dirty="0"/>
          </a:p>
        </p:txBody>
      </p:sp>
      <p:sp>
        <p:nvSpPr>
          <p:cNvPr id="5" name="Title 4"/>
          <p:cNvSpPr>
            <a:spLocks noGrp="1"/>
          </p:cNvSpPr>
          <p:nvPr>
            <p:ph type="title"/>
          </p:nvPr>
        </p:nvSpPr>
        <p:spPr/>
        <p:txBody>
          <a:bodyPr>
            <a:normAutofit/>
          </a:bodyPr>
          <a:lstStyle/>
          <a:p>
            <a:pPr algn="ctr"/>
            <a:r>
              <a:rPr lang="en-GB" dirty="0" smtClean="0"/>
              <a:t>Get to know Copland’s </a:t>
            </a:r>
            <a:r>
              <a:rPr lang="en-GB" dirty="0" smtClean="0"/>
              <a:t>Rodeo, Hoedown</a:t>
            </a:r>
            <a:endParaRPr lang="en-GB" dirty="0"/>
          </a:p>
        </p:txBody>
      </p:sp>
      <p:sp>
        <p:nvSpPr>
          <p:cNvPr id="6" name="Content Placeholder 5"/>
          <p:cNvSpPr>
            <a:spLocks noGrp="1"/>
          </p:cNvSpPr>
          <p:nvPr>
            <p:ph idx="1"/>
          </p:nvPr>
        </p:nvSpPr>
        <p:spPr/>
        <p:txBody>
          <a:bodyPr>
            <a:normAutofit fontScale="92500" lnSpcReduction="10000"/>
          </a:bodyPr>
          <a:lstStyle/>
          <a:p>
            <a:r>
              <a:rPr lang="en-GB" u="sng" dirty="0">
                <a:hlinkClick r:id="rId3"/>
              </a:rPr>
              <a:t>http://www.bbc.co.uk/programmes/articles/17785e2a-48b0-4d5a-986d-00a093597a61</a:t>
            </a:r>
            <a:endParaRPr lang="en-GB" dirty="0"/>
          </a:p>
        </p:txBody>
      </p:sp>
      <p:pic>
        <p:nvPicPr>
          <p:cNvPr id="8" name="Picture Placeholder 7">
            <a:hlinkClick r:id="rId3"/>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0577" b="10577"/>
          <a:stretch>
            <a:fillRect/>
          </a:stretch>
        </p:blipFill>
        <p:spPr/>
      </p:pic>
    </p:spTree>
    <p:extLst>
      <p:ext uri="{BB962C8B-B14F-4D97-AF65-F5344CB8AC3E}">
        <p14:creationId xmlns:p14="http://schemas.microsoft.com/office/powerpoint/2010/main" val="2822557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9</a:t>
            </a:fld>
            <a:endParaRPr lang="en-US" dirty="0"/>
          </a:p>
        </p:txBody>
      </p:sp>
      <p:sp>
        <p:nvSpPr>
          <p:cNvPr id="5" name="Title 4"/>
          <p:cNvSpPr>
            <a:spLocks noGrp="1"/>
          </p:cNvSpPr>
          <p:nvPr>
            <p:ph type="title"/>
          </p:nvPr>
        </p:nvSpPr>
        <p:spPr/>
        <p:txBody>
          <a:bodyPr/>
          <a:lstStyle/>
          <a:p>
            <a:pPr algn="ctr"/>
            <a:r>
              <a:rPr lang="en-GB" dirty="0"/>
              <a:t>Warm-up! Pass the clap and copy me! </a:t>
            </a:r>
          </a:p>
        </p:txBody>
      </p:sp>
      <p:pic>
        <p:nvPicPr>
          <p:cNvPr id="1026" name="Picture 2" descr="C:\Users\creedl01\AppData\Local\Microsoft\Windows\Temporary Internet Files\Content.IE5\6DSF9K21\Emoji_u1f44f.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503" y="4333568"/>
            <a:ext cx="1624780" cy="162478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5"/>
          <p:cNvSpPr txBox="1">
            <a:spLocks/>
          </p:cNvSpPr>
          <p:nvPr/>
        </p:nvSpPr>
        <p:spPr>
          <a:xfrm>
            <a:off x="1074589" y="2388276"/>
            <a:ext cx="7012582" cy="1614764"/>
          </a:xfrm>
          <a:prstGeom prst="rect">
            <a:avLst/>
          </a:prstGeom>
        </p:spPr>
        <p:txBody>
          <a:bodyPr>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Pass the clap </a:t>
            </a:r>
          </a:p>
          <a:p>
            <a:r>
              <a:rPr lang="en-GB" b="0" dirty="0" smtClean="0"/>
              <a:t>Try standing in a circle and passing a clap around as quickly and smoothly as you can</a:t>
            </a:r>
          </a:p>
          <a:p>
            <a:endParaRPr lang="en-GB" b="0" dirty="0" smtClean="0"/>
          </a:p>
          <a:p>
            <a:endParaRPr lang="en-GB" b="0" dirty="0" smtClean="0"/>
          </a:p>
          <a:p>
            <a:endParaRPr lang="en-GB" b="0" dirty="0"/>
          </a:p>
        </p:txBody>
      </p:sp>
      <p:sp>
        <p:nvSpPr>
          <p:cNvPr id="9" name="TextBox 8"/>
          <p:cNvSpPr txBox="1"/>
          <p:nvPr/>
        </p:nvSpPr>
        <p:spPr>
          <a:xfrm>
            <a:off x="1150649" y="4003039"/>
            <a:ext cx="7012582" cy="1661993"/>
          </a:xfrm>
          <a:prstGeom prst="rect">
            <a:avLst/>
          </a:prstGeom>
          <a:noFill/>
        </p:spPr>
        <p:txBody>
          <a:bodyPr wrap="square" rtlCol="0">
            <a:spAutoFit/>
          </a:bodyPr>
          <a:lstStyle/>
          <a:p>
            <a:r>
              <a:rPr lang="en-GB" sz="2800" b="1" dirty="0">
                <a:latin typeface="+mj-lt"/>
                <a:cs typeface="Calibre Semibold"/>
              </a:rPr>
              <a:t>Copy </a:t>
            </a:r>
            <a:r>
              <a:rPr lang="en-GB" sz="2800" b="1" dirty="0" smtClean="0">
                <a:latin typeface="+mj-lt"/>
                <a:cs typeface="Calibre Semibold"/>
              </a:rPr>
              <a:t>me</a:t>
            </a:r>
          </a:p>
          <a:p>
            <a:r>
              <a:rPr lang="en-GB" sz="2800" dirty="0" smtClean="0">
                <a:latin typeface="+mj-lt"/>
                <a:cs typeface="Calibre Semibold"/>
              </a:rPr>
              <a:t>Listen to the pattern I clap and </a:t>
            </a:r>
          </a:p>
          <a:p>
            <a:r>
              <a:rPr lang="en-GB" sz="2800" dirty="0" smtClean="0">
                <a:latin typeface="+mj-lt"/>
                <a:cs typeface="Calibre Semibold"/>
              </a:rPr>
              <a:t>then copy me</a:t>
            </a:r>
            <a:endParaRPr lang="en-GB" sz="2800" dirty="0">
              <a:latin typeface="+mj-lt"/>
              <a:cs typeface="Calibre Semibold"/>
            </a:endParaRPr>
          </a:p>
          <a:p>
            <a:endParaRPr lang="en-GB" dirty="0"/>
          </a:p>
        </p:txBody>
      </p:sp>
    </p:spTree>
    <p:extLst>
      <p:ext uri="{BB962C8B-B14F-4D97-AF65-F5344CB8AC3E}">
        <p14:creationId xmlns:p14="http://schemas.microsoft.com/office/powerpoint/2010/main" val="1940442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nP 2017 Test v2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TenP 2017 Test v2b.potx</Template>
  <TotalTime>1710</TotalTime>
  <Words>1747</Words>
  <Application>Microsoft Office PowerPoint</Application>
  <PresentationFormat>On-screen Show (4:3)</PresentationFormat>
  <Paragraphs>438</Paragraphs>
  <Slides>27</Slides>
  <Notes>25</Notes>
  <HiddenSlides>0</HiddenSlides>
  <MMClips>1</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TenP 2017 Test v2b</vt:lpstr>
      <vt:lpstr>Office Theme</vt:lpstr>
      <vt:lpstr>PowerPoint Presentation</vt:lpstr>
      <vt:lpstr>Lesson outcomes</vt:lpstr>
      <vt:lpstr>Curriculum checklist</vt:lpstr>
      <vt:lpstr>Glossary of music terms</vt:lpstr>
      <vt:lpstr>PowerPoint Presentation</vt:lpstr>
      <vt:lpstr>Background – the composer</vt:lpstr>
      <vt:lpstr>Background – the music</vt:lpstr>
      <vt:lpstr>Get to know Copland’s Rodeo, Hoedown</vt:lpstr>
      <vt:lpstr>Warm-up! Pass the clap and copy me! </vt:lpstr>
      <vt:lpstr>Copy me on instruments</vt:lpstr>
      <vt:lpstr>PowerPoint Presentation</vt:lpstr>
      <vt:lpstr>PowerPoint Presentation</vt:lpstr>
      <vt:lpstr>PowerPoint Presentation</vt:lpstr>
      <vt:lpstr> Do you remember the copy me game? </vt:lpstr>
      <vt:lpstr>Hoedown ostinato</vt:lpstr>
      <vt:lpstr>Create a piece of music </vt:lpstr>
      <vt:lpstr>PowerPoint Presentation</vt:lpstr>
      <vt:lpstr>Copland’s rhythmic link</vt:lpstr>
      <vt:lpstr>PowerPoint Presentation</vt:lpstr>
      <vt:lpstr>PowerPoint Presentation</vt:lpstr>
      <vt:lpstr>Creating program music</vt:lpstr>
      <vt:lpstr>Reminder of all our ideas</vt:lpstr>
      <vt:lpstr>PowerPoint Presentation</vt:lpstr>
      <vt:lpstr>Elements of our piece</vt:lpstr>
      <vt:lpstr>Ternary form</vt:lpstr>
      <vt:lpstr>Perform your finished piece</vt:lpstr>
      <vt:lpstr>Taking it further – cross-curricular activities</vt:lpstr>
    </vt:vector>
  </TitlesOfParts>
  <Company>BBC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Warmington</dc:creator>
  <cp:lastModifiedBy>Ellara Wakely</cp:lastModifiedBy>
  <cp:revision>99</cp:revision>
  <dcterms:created xsi:type="dcterms:W3CDTF">2017-08-23T12:43:02Z</dcterms:created>
  <dcterms:modified xsi:type="dcterms:W3CDTF">2017-09-08T15:27:33Z</dcterms:modified>
</cp:coreProperties>
</file>