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Lst>
  <p:notesMasterIdLst>
    <p:notesMasterId r:id="rId35"/>
  </p:notesMasterIdLst>
  <p:handoutMasterIdLst>
    <p:handoutMasterId r:id="rId36"/>
  </p:handoutMasterIdLst>
  <p:sldIdLst>
    <p:sldId id="257" r:id="rId3"/>
    <p:sldId id="256" r:id="rId4"/>
    <p:sldId id="259" r:id="rId5"/>
    <p:sldId id="260" r:id="rId6"/>
    <p:sldId id="268" r:id="rId7"/>
    <p:sldId id="263" r:id="rId8"/>
    <p:sldId id="267" r:id="rId9"/>
    <p:sldId id="264" r:id="rId10"/>
    <p:sldId id="333" r:id="rId11"/>
    <p:sldId id="266" r:id="rId12"/>
    <p:sldId id="269" r:id="rId13"/>
    <p:sldId id="300" r:id="rId14"/>
    <p:sldId id="334" r:id="rId15"/>
    <p:sldId id="335" r:id="rId16"/>
    <p:sldId id="336" r:id="rId17"/>
    <p:sldId id="337" r:id="rId18"/>
    <p:sldId id="302" r:id="rId19"/>
    <p:sldId id="303" r:id="rId20"/>
    <p:sldId id="338" r:id="rId21"/>
    <p:sldId id="339" r:id="rId22"/>
    <p:sldId id="307" r:id="rId23"/>
    <p:sldId id="308" r:id="rId24"/>
    <p:sldId id="340" r:id="rId25"/>
    <p:sldId id="341" r:id="rId26"/>
    <p:sldId id="342" r:id="rId27"/>
    <p:sldId id="312" r:id="rId28"/>
    <p:sldId id="343" r:id="rId29"/>
    <p:sldId id="314" r:id="rId30"/>
    <p:sldId id="316" r:id="rId31"/>
    <p:sldId id="313" r:id="rId32"/>
    <p:sldId id="344" r:id="rId33"/>
    <p:sldId id="298" r:id="rId34"/>
  </p:sldIdLst>
  <p:sldSz cx="9144000" cy="6858000" type="screen4x3"/>
  <p:notesSz cx="6670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D8E8"/>
    <a:srgbClr val="0F4C99"/>
    <a:srgbClr val="094D97"/>
    <a:srgbClr val="FFD5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54561" autoAdjust="0"/>
  </p:normalViewPr>
  <p:slideViewPr>
    <p:cSldViewPr snapToGrid="0" snapToObjects="1" showGuides="1">
      <p:cViewPr varScale="1">
        <p:scale>
          <a:sx n="43" d="100"/>
          <a:sy n="43" d="100"/>
        </p:scale>
        <p:origin x="-1728" y="-108"/>
      </p:cViewPr>
      <p:guideLst>
        <p:guide orient="horz" pos="1822"/>
        <p:guide pos="26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26" cy="4964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506" y="1"/>
            <a:ext cx="2890626" cy="496491"/>
          </a:xfrm>
          <a:prstGeom prst="rect">
            <a:avLst/>
          </a:prstGeom>
        </p:spPr>
        <p:txBody>
          <a:bodyPr vert="horz" lIns="91440" tIns="45720" rIns="91440" bIns="45720" rtlCol="0"/>
          <a:lstStyle>
            <a:lvl1pPr algn="r">
              <a:defRPr sz="1200"/>
            </a:lvl1pPr>
          </a:lstStyle>
          <a:p>
            <a:fld id="{78BAF1D2-B474-0C4B-B251-99F3B8EDAD16}" type="datetime1">
              <a:rPr lang="en-GB" smtClean="0"/>
              <a:t>18/09/2017</a:t>
            </a:fld>
            <a:endParaRPr lang="en-US"/>
          </a:p>
        </p:txBody>
      </p:sp>
      <p:sp>
        <p:nvSpPr>
          <p:cNvPr id="4" name="Footer Placeholder 3"/>
          <p:cNvSpPr>
            <a:spLocks noGrp="1"/>
          </p:cNvSpPr>
          <p:nvPr>
            <p:ph type="ftr" sz="quarter" idx="2"/>
          </p:nvPr>
        </p:nvSpPr>
        <p:spPr>
          <a:xfrm>
            <a:off x="0" y="9431600"/>
            <a:ext cx="2890626" cy="49649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506" y="9431600"/>
            <a:ext cx="2890626" cy="496491"/>
          </a:xfrm>
          <a:prstGeom prst="rect">
            <a:avLst/>
          </a:prstGeom>
        </p:spPr>
        <p:txBody>
          <a:bodyPr vert="horz" lIns="91440" tIns="45720" rIns="91440" bIns="45720" rtlCol="0" anchor="b"/>
          <a:lstStyle>
            <a:lvl1pPr algn="r">
              <a:defRPr sz="1200"/>
            </a:lvl1pPr>
          </a:lstStyle>
          <a:p>
            <a:fld id="{9F46EC21-899C-E043-A260-B947E7C33FE7}" type="slidenum">
              <a:rPr lang="en-US" smtClean="0"/>
              <a:t>‹#›</a:t>
            </a:fld>
            <a:endParaRPr lang="en-US"/>
          </a:p>
        </p:txBody>
      </p:sp>
    </p:spTree>
    <p:extLst>
      <p:ext uri="{BB962C8B-B14F-4D97-AF65-F5344CB8AC3E}">
        <p14:creationId xmlns:p14="http://schemas.microsoft.com/office/powerpoint/2010/main" val="294783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890626" cy="4964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8506" y="1"/>
            <a:ext cx="2890626" cy="496491"/>
          </a:xfrm>
          <a:prstGeom prst="rect">
            <a:avLst/>
          </a:prstGeom>
        </p:spPr>
        <p:txBody>
          <a:bodyPr vert="horz" lIns="91440" tIns="45720" rIns="91440" bIns="45720" rtlCol="0"/>
          <a:lstStyle>
            <a:lvl1pPr algn="r">
              <a:defRPr sz="1200"/>
            </a:lvl1pPr>
          </a:lstStyle>
          <a:p>
            <a:fld id="{572411F6-C836-8C42-82EB-48BC694285C8}" type="datetime1">
              <a:rPr lang="en-GB" smtClean="0"/>
              <a:t>18/09/2017</a:t>
            </a:fld>
            <a:endParaRPr lang="en-US"/>
          </a:p>
        </p:txBody>
      </p:sp>
      <p:sp>
        <p:nvSpPr>
          <p:cNvPr id="4" name="Slide Image Placeholder 3"/>
          <p:cNvSpPr>
            <a:spLocks noGrp="1" noRot="1" noChangeAspect="1"/>
          </p:cNvSpPr>
          <p:nvPr>
            <p:ph type="sldImg" idx="2"/>
          </p:nvPr>
        </p:nvSpPr>
        <p:spPr>
          <a:xfrm>
            <a:off x="854075" y="746125"/>
            <a:ext cx="4962525" cy="37226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7068" y="4716662"/>
            <a:ext cx="5336540" cy="4468416"/>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431600"/>
            <a:ext cx="2890626" cy="496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8506" y="9431600"/>
            <a:ext cx="2890626" cy="496491"/>
          </a:xfrm>
          <a:prstGeom prst="rect">
            <a:avLst/>
          </a:prstGeom>
        </p:spPr>
        <p:txBody>
          <a:bodyPr vert="horz" lIns="91440" tIns="45720" rIns="91440" bIns="45720" rtlCol="0" anchor="b"/>
          <a:lstStyle>
            <a:lvl1pPr algn="r">
              <a:defRPr sz="1200"/>
            </a:lvl1pPr>
          </a:lstStyle>
          <a:p>
            <a:fld id="{6289F494-1822-9445-98EB-F7F0987FA13D}" type="slidenum">
              <a:rPr lang="en-US" smtClean="0"/>
              <a:t>‹#›</a:t>
            </a:fld>
            <a:endParaRPr lang="en-US"/>
          </a:p>
        </p:txBody>
      </p:sp>
    </p:spTree>
    <p:extLst>
      <p:ext uri="{BB962C8B-B14F-4D97-AF65-F5344CB8AC3E}">
        <p14:creationId xmlns:p14="http://schemas.microsoft.com/office/powerpoint/2010/main" val="424719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bc.co.uk/programmes/articles/5t3vS7Bk966KKlJrGns66R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bc.co.uk/programmes/articles/5t3vS7Bk966KKlJrGns66RP"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bbc.co.uk/programmes/articles/4GrPtrzVNzpJ4vmrr4w5Y2j/listen-to-the-ten-pieces-music"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ownloads.bbc.co.uk/tv/tenpieces/BatesBao.mp3"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downloads.bbc.co.uk/tv/tenpieces/BatesBao.mp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downloads.bbc.co.uk/tv/tenpieces/BatesBao.mp3"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downloads.bbc.co.uk/tv/tenpieces/BatesSprite.mp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t>
            </a:r>
          </a:p>
          <a:p>
            <a:pPr lvl="0"/>
            <a:r>
              <a:rPr lang="en-US" sz="1200" kern="1200" dirty="0" smtClean="0">
                <a:solidFill>
                  <a:schemeClr val="tx1"/>
                </a:solidFill>
                <a:effectLst/>
                <a:latin typeface="+mn-lt"/>
                <a:ea typeface="+mn-ea"/>
                <a:cs typeface="+mn-cs"/>
              </a:rPr>
              <a:t>Key Stage 2 in England and Wales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Second Level, P5-P7 in Scotland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Key Stage 1/Key Stage 2 in Northern Ireland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a:t>
            </a:fld>
            <a:endParaRPr lang="en-US"/>
          </a:p>
        </p:txBody>
      </p:sp>
    </p:spTree>
    <p:extLst>
      <p:ext uri="{BB962C8B-B14F-4D97-AF65-F5344CB8AC3E}">
        <p14:creationId xmlns:p14="http://schemas.microsoft.com/office/powerpoint/2010/main" val="119128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end your lesson by watching the </a:t>
            </a:r>
            <a:r>
              <a:rPr lang="en-US" sz="1200" u="sng" kern="1200" dirty="0" smtClean="0">
                <a:solidFill>
                  <a:schemeClr val="tx1"/>
                </a:solidFill>
                <a:effectLst/>
                <a:latin typeface="+mn-lt"/>
                <a:ea typeface="+mn-ea"/>
                <a:cs typeface="+mn-cs"/>
                <a:hlinkClick r:id="rId3"/>
              </a:rPr>
              <a:t>Mason Bates Ten Pieces film</a:t>
            </a:r>
            <a:r>
              <a:rPr lang="en-US" sz="1200" kern="1200" dirty="0" smtClean="0">
                <a:solidFill>
                  <a:schemeClr val="tx1"/>
                </a:solidFill>
                <a:effectLst/>
                <a:latin typeface="+mn-lt"/>
                <a:ea typeface="+mn-ea"/>
                <a:cs typeface="+mn-cs"/>
              </a:rPr>
              <a:t> (</a:t>
            </a:r>
            <a:r>
              <a:rPr lang="en-GB" sz="1200" u="sng" kern="1200" dirty="0" smtClean="0">
                <a:solidFill>
                  <a:schemeClr val="tx1"/>
                </a:solidFill>
                <a:effectLst/>
                <a:latin typeface="+mn-lt"/>
                <a:ea typeface="+mn-ea"/>
                <a:cs typeface="+mn-cs"/>
                <a:hlinkClick r:id="rId3"/>
              </a:rPr>
              <a:t>http://www.bbc.co.uk/programmes/articles/5t3vS7Bk966KKlJrGns66RP</a:t>
            </a:r>
            <a:r>
              <a:rPr lang="en-GB" sz="1200" u="sng"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which reveals what the animal is and its actions. Afterwards have a quick class discussion about what you have just seen. Ask the following questions –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Did you like the film?</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Did anyone guess that the animal is a kind of snake slithering up and down a tower?</a:t>
            </a:r>
            <a:endParaRPr lang="en-GB" sz="1200" kern="1200" dirty="0" smtClean="0">
              <a:solidFill>
                <a:schemeClr val="tx1"/>
              </a:solidFill>
              <a:effectLst/>
              <a:latin typeface="+mn-lt"/>
              <a:ea typeface="+mn-ea"/>
              <a:cs typeface="+mn-cs"/>
            </a:endParaRPr>
          </a:p>
          <a:p>
            <a:pPr lvl="0"/>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10</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2: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Manipulate words to create new words</a:t>
            </a:r>
          </a:p>
          <a:p>
            <a:r>
              <a:rPr lang="en-US" sz="1200" kern="1200" dirty="0" smtClean="0">
                <a:solidFill>
                  <a:schemeClr val="tx1"/>
                </a:solidFill>
                <a:effectLst/>
                <a:latin typeface="+mn-lt"/>
                <a:ea typeface="+mn-ea"/>
                <a:cs typeface="+mn-cs"/>
              </a:rPr>
              <a:t>Invent and draw animals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N/A – this is not a music session but could work for art/literacy</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2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Imaginary animals</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For this task you will need some art materials – big paper, coloured pens or crayons, or perhaps paint!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Prepare your class. </a:t>
            </a:r>
            <a:r>
              <a:rPr lang="en-US" sz="1200" kern="1200" dirty="0" smtClean="0">
                <a:solidFill>
                  <a:schemeClr val="tx1"/>
                </a:solidFill>
                <a:effectLst/>
                <a:latin typeface="+mn-lt"/>
                <a:ea typeface="+mn-ea"/>
                <a:cs typeface="+mn-cs"/>
              </a:rPr>
              <a:t>Give out paper and art materials to everyone and make sure you have lots of space to work in.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Remind</a:t>
            </a:r>
            <a:r>
              <a:rPr lang="en-US" sz="1200" kern="1200" dirty="0" smtClean="0">
                <a:solidFill>
                  <a:schemeClr val="tx1"/>
                </a:solidFill>
                <a:effectLst/>
                <a:latin typeface="+mn-lt"/>
                <a:ea typeface="+mn-ea"/>
                <a:cs typeface="+mn-cs"/>
              </a:rPr>
              <a:t> them about Bates’ piece and the A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 Qu – a snake-like creature who climbs up and down a tower. You can either </a:t>
            </a:r>
            <a:r>
              <a:rPr lang="en-US" sz="1200" u="sng" kern="1200" dirty="0" smtClean="0">
                <a:solidFill>
                  <a:schemeClr val="tx1"/>
                </a:solidFill>
                <a:effectLst/>
                <a:latin typeface="+mn-lt"/>
                <a:ea typeface="+mn-ea"/>
                <a:cs typeface="+mn-cs"/>
                <a:hlinkClick r:id="rId3"/>
              </a:rPr>
              <a:t>watch the video clip of the full performance</a:t>
            </a:r>
            <a:r>
              <a:rPr lang="en-US" sz="1200" kern="1200" dirty="0" smtClean="0">
                <a:solidFill>
                  <a:schemeClr val="tx1"/>
                </a:solidFill>
                <a:effectLst/>
                <a:latin typeface="+mn-lt"/>
                <a:ea typeface="+mn-ea"/>
                <a:cs typeface="+mn-cs"/>
              </a:rPr>
              <a:t> of the piece or listen to the </a:t>
            </a:r>
            <a:r>
              <a:rPr lang="en-US" sz="1200" u="sng" kern="1200" dirty="0" smtClean="0">
                <a:solidFill>
                  <a:schemeClr val="tx1"/>
                </a:solidFill>
                <a:effectLst/>
                <a:latin typeface="+mn-lt"/>
                <a:ea typeface="+mn-ea"/>
                <a:cs typeface="+mn-cs"/>
                <a:hlinkClick r:id="rId4"/>
              </a:rPr>
              <a:t>audio by downloading the mp3</a:t>
            </a:r>
            <a:r>
              <a:rPr lang="en-US" sz="1200" kern="1200" dirty="0" smtClean="0">
                <a:solidFill>
                  <a:schemeClr val="tx1"/>
                </a:solidFill>
                <a:effectLst/>
                <a:latin typeface="+mn-lt"/>
                <a:ea typeface="+mn-ea"/>
                <a:cs typeface="+mn-cs"/>
              </a:rPr>
              <a:t>.This animal was invented by an Argentine writer called Jorge Luis Borges. He invented 120 animals and wrote all about them in his ‘Book of Imaginary Beings’.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US" sz="1200" u="sng" kern="1200" dirty="0" smtClean="0">
                <a:solidFill>
                  <a:schemeClr val="tx1"/>
                </a:solidFill>
                <a:effectLst/>
                <a:latin typeface="+mn-lt"/>
                <a:ea typeface="+mn-ea"/>
                <a:cs typeface="+mn-cs"/>
              </a:rPr>
              <a:t>Today is all about inventing imaginary animals. </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12</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Demonstrate the following method to your class –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them to think of a real animal. Take the first suggestion and write it on the board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E.g.: ‘Tarantula’</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them for a second, contrasting animal, write this on the board too</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E.g.: ‘Elephant’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Divide these words up so that you can see the syllables – </a:t>
            </a:r>
            <a:endParaRPr lang="en-GB"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TU-RAN-TU-LA 	EL-E-PHANT</a:t>
            </a:r>
            <a:endParaRPr lang="en-GB"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your children to choose syllables from both words and put them together to make a new word</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E.g.: ‘TU-LA-PHANT’</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have created a new animal - a cross between a tarantula and an elephant. Ask a volunteer to come forward and draw this amazing creature on the board and have a quick chat about what the </a:t>
            </a:r>
            <a:r>
              <a:rPr lang="en-US" sz="1200" kern="1200" dirty="0" err="1" smtClean="0">
                <a:solidFill>
                  <a:schemeClr val="tx1"/>
                </a:solidFill>
                <a:effectLst/>
                <a:latin typeface="+mn-lt"/>
                <a:ea typeface="+mn-ea"/>
                <a:cs typeface="+mn-cs"/>
              </a:rPr>
              <a:t>tulaphant</a:t>
            </a:r>
            <a:r>
              <a:rPr lang="en-US" sz="1200" kern="1200" dirty="0" smtClean="0">
                <a:solidFill>
                  <a:schemeClr val="tx1"/>
                </a:solidFill>
                <a:effectLst/>
                <a:latin typeface="+mn-lt"/>
                <a:ea typeface="+mn-ea"/>
                <a:cs typeface="+mn-cs"/>
              </a:rPr>
              <a:t> does and eats, where does she live etc.?</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13</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Demonstrate the following method to your class –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them to think of a real animal. Take the first suggestion and write it on the board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E.g.: ‘Tarantula’</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them for a second, contrasting animal, write this on the board too</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E.g.: ‘Elephant’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Divide these words up so that you can see the syllables – </a:t>
            </a:r>
            <a:endParaRPr lang="en-GB"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TU-RAN-TU-LA 	EL-E-PHANT</a:t>
            </a:r>
            <a:endParaRPr lang="en-GB"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your children to choose syllables from both words and put them together to make a new word</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E.g.: ‘TU-LA-PHANT’</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have created a new animal - a cross between a tarantula and an elephant. Ask a volunteer to come forward and draw this amazing creature on the board and have a quick chat about what the </a:t>
            </a:r>
            <a:r>
              <a:rPr lang="en-US" sz="1200" kern="1200" dirty="0" err="1" smtClean="0">
                <a:solidFill>
                  <a:schemeClr val="tx1"/>
                </a:solidFill>
                <a:effectLst/>
                <a:latin typeface="+mn-lt"/>
                <a:ea typeface="+mn-ea"/>
                <a:cs typeface="+mn-cs"/>
              </a:rPr>
              <a:t>tulaphant</a:t>
            </a:r>
            <a:r>
              <a:rPr lang="en-US" sz="1200" kern="1200" dirty="0" smtClean="0">
                <a:solidFill>
                  <a:schemeClr val="tx1"/>
                </a:solidFill>
                <a:effectLst/>
                <a:latin typeface="+mn-lt"/>
                <a:ea typeface="+mn-ea"/>
                <a:cs typeface="+mn-cs"/>
              </a:rPr>
              <a:t> does and eats, where does she live etc.?</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14</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Demonstrate the following method to your class –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them to think of a real animal. Take the first suggestion and write it on the board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E.g.: ‘Tarantula’</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them for a second, contrasting animal, write this on the board too</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E.g.: ‘Elephant’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Divide these words up so that you can see the syllables – </a:t>
            </a:r>
            <a:endParaRPr lang="en-GB"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TU-RAN-TU-LA 	EL-E-PHANT</a:t>
            </a:r>
            <a:endParaRPr lang="en-GB" sz="1200" kern="1200" dirty="0" smtClean="0">
              <a:solidFill>
                <a:schemeClr val="tx1"/>
              </a:solidFill>
              <a:effectLst/>
              <a:latin typeface="+mn-lt"/>
              <a:ea typeface="+mn-ea"/>
              <a:cs typeface="+mn-cs"/>
            </a:endParaRPr>
          </a:p>
          <a:p>
            <a:r>
              <a:rPr lang="pt-BR"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Ask your children to choose syllables from both words and put them together to make a new word</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E.g.: ‘TU-LA-PHANT’</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You have created a new animal - a cross between a tarantula and an elephant. Ask a volunteer to come forward and draw this amazing creature on the board and have a quick chat about what the </a:t>
            </a:r>
            <a:r>
              <a:rPr lang="en-US" sz="1200" kern="1200" dirty="0" err="1" smtClean="0">
                <a:solidFill>
                  <a:schemeClr val="tx1"/>
                </a:solidFill>
                <a:effectLst/>
                <a:latin typeface="+mn-lt"/>
                <a:ea typeface="+mn-ea"/>
                <a:cs typeface="+mn-cs"/>
              </a:rPr>
              <a:t>tulaphant</a:t>
            </a:r>
            <a:r>
              <a:rPr lang="en-US" sz="1200" kern="1200" dirty="0" smtClean="0">
                <a:solidFill>
                  <a:schemeClr val="tx1"/>
                </a:solidFill>
                <a:effectLst/>
                <a:latin typeface="+mn-lt"/>
                <a:ea typeface="+mn-ea"/>
                <a:cs typeface="+mn-cs"/>
              </a:rPr>
              <a:t> does and eats, where does she live etc.?</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15</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Challenge </a:t>
            </a:r>
            <a:r>
              <a:rPr lang="en-US" sz="1200" kern="1200" dirty="0" smtClean="0">
                <a:solidFill>
                  <a:schemeClr val="tx1"/>
                </a:solidFill>
                <a:effectLst/>
                <a:latin typeface="+mn-lt"/>
                <a:ea typeface="+mn-ea"/>
                <a:cs typeface="+mn-cs"/>
              </a:rPr>
              <a:t>your children to make their own imaginary animals using the same method and then to draw them. This can be done individually or in groups of 3 (you will need to split into groups of 3 later in the project)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 fun way to do this with children new to syllables is to write the words very large on a sheet of A4 with the letters spaced out. Then, cut the paper where the syllables change so that you have each syllable on a different piece. The child can then physically arrange the syllables and try out lots of different options</a:t>
            </a:r>
            <a:endParaRPr lang="en-GB"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You might</a:t>
            </a:r>
            <a:r>
              <a:rPr lang="en-US" sz="1200" i="1" kern="1200" baseline="0" dirty="0" smtClean="0">
                <a:solidFill>
                  <a:schemeClr val="tx1"/>
                </a:solidFill>
                <a:effectLst/>
                <a:latin typeface="+mn-lt"/>
                <a:ea typeface="+mn-ea"/>
                <a:cs typeface="+mn-cs"/>
              </a:rPr>
              <a:t> even want to watch some of the other Ten Pieces masterclasses for Digital Art – http://www.bbc.co.uk/programmes/p027wsnz - and our Art Masterclass with the Art Ninja - http://www.bbc.co.uk/programmes/p0282x1z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finish the session with an exploration of the new animals your children have invented. Perhaps place their artwork in the middle of the room and have everyone walk around and look at it as if in a gallery.</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16</a:t>
            </a:fld>
            <a:endParaRPr lang="en-US"/>
          </a:p>
        </p:txBody>
      </p:sp>
    </p:spTree>
    <p:extLst>
      <p:ext uri="{BB962C8B-B14F-4D97-AF65-F5344CB8AC3E}">
        <p14:creationId xmlns:p14="http://schemas.microsoft.com/office/powerpoint/2010/main" val="1249394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3: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a poem based on a stimulus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N/A – this is not a music session but could work for literacy</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17</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Animal poems</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Prepare your class –</a:t>
            </a:r>
            <a:r>
              <a:rPr lang="en-US" sz="1200" kern="1200" dirty="0" smtClean="0">
                <a:solidFill>
                  <a:schemeClr val="tx1"/>
                </a:solidFill>
                <a:effectLst/>
                <a:latin typeface="+mn-lt"/>
                <a:ea typeface="+mn-ea"/>
                <a:cs typeface="+mn-cs"/>
              </a:rPr>
              <a:t> children should again work either individually or in groups of </a:t>
            </a:r>
            <a:r>
              <a:rPr lang="en-US" sz="1200" u="sng" kern="1200" dirty="0" smtClean="0">
                <a:solidFill>
                  <a:schemeClr val="tx1"/>
                </a:solidFill>
                <a:effectLst/>
                <a:latin typeface="+mn-lt"/>
                <a:ea typeface="+mn-ea"/>
                <a:cs typeface="+mn-cs"/>
              </a:rPr>
              <a:t>three</a:t>
            </a:r>
            <a:r>
              <a:rPr lang="en-US" sz="1200" kern="1200" dirty="0" smtClean="0">
                <a:solidFill>
                  <a:schemeClr val="tx1"/>
                </a:solidFill>
                <a:effectLst/>
                <a:latin typeface="+mn-lt"/>
                <a:ea typeface="+mn-ea"/>
                <a:cs typeface="+mn-cs"/>
              </a:rPr>
              <a:t> for this activity.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Remind </a:t>
            </a:r>
            <a:r>
              <a:rPr lang="en-US" sz="1200" kern="1200" dirty="0" smtClean="0">
                <a:solidFill>
                  <a:schemeClr val="tx1"/>
                </a:solidFill>
                <a:effectLst/>
                <a:latin typeface="+mn-lt"/>
                <a:ea typeface="+mn-ea"/>
                <a:cs typeface="+mn-cs"/>
              </a:rPr>
              <a:t>your class about the work they did on imaginary animals last lesson and give out their artwork and more paper and pens</a:t>
            </a:r>
            <a:endParaRPr lang="en-GB" sz="1200" kern="1200" dirty="0" smtClean="0">
              <a:solidFill>
                <a:schemeClr val="tx1"/>
              </a:solidFill>
              <a:effectLst/>
              <a:latin typeface="+mn-lt"/>
              <a:ea typeface="+mn-ea"/>
              <a:cs typeface="+mn-cs"/>
            </a:endParaRPr>
          </a:p>
          <a:p>
            <a:pPr lvl="0" rtl="0"/>
            <a:endParaRPr lang="en-US" sz="1200" b="1" kern="1200" dirty="0" smtClean="0">
              <a:solidFill>
                <a:schemeClr val="tx1"/>
              </a:solidFill>
              <a:effectLst/>
              <a:latin typeface="+mn-lt"/>
              <a:ea typeface="+mn-ea"/>
              <a:cs typeface="+mn-cs"/>
            </a:endParaRPr>
          </a:p>
          <a:p>
            <a:pPr lvl="0" rtl="0"/>
            <a:r>
              <a:rPr lang="en-US" sz="1200" b="1" kern="1200" dirty="0" smtClean="0">
                <a:solidFill>
                  <a:schemeClr val="tx1"/>
                </a:solidFill>
                <a:effectLst/>
                <a:latin typeface="+mn-lt"/>
                <a:ea typeface="+mn-ea"/>
                <a:cs typeface="+mn-cs"/>
              </a:rPr>
              <a:t>Explain that you would like to find out all about their imaginary animals. </a:t>
            </a:r>
            <a:r>
              <a:rPr lang="en-US" sz="1200" kern="1200" dirty="0" smtClean="0">
                <a:solidFill>
                  <a:schemeClr val="tx1"/>
                </a:solidFill>
                <a:effectLst/>
                <a:latin typeface="+mn-lt"/>
                <a:ea typeface="+mn-ea"/>
                <a:cs typeface="+mn-cs"/>
              </a:rPr>
              <a:t>Ask them to write down the following –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Three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Three things the animals does*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Three sounds the animal makes*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Three emotions the animal feels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Three things in the animal’s world* (i.e. his home, food, view)</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Three other characteristics</a:t>
            </a:r>
            <a:endParaRPr lang="en-GB" sz="1200" kern="1200" dirty="0" smtClean="0">
              <a:solidFill>
                <a:schemeClr val="tx1"/>
              </a:solidFill>
              <a:effectLst/>
              <a:latin typeface="+mn-lt"/>
              <a:ea typeface="+mn-ea"/>
              <a:cs typeface="+mn-cs"/>
            </a:endParaRPr>
          </a:p>
          <a:p>
            <a:endParaRPr lang="en-GB" dirty="0" smtClean="0"/>
          </a:p>
          <a:p>
            <a:r>
              <a:rPr lang="en-GB" sz="1200" kern="1200" dirty="0" smtClean="0">
                <a:solidFill>
                  <a:schemeClr val="tx1"/>
                </a:solidFill>
                <a:effectLst/>
                <a:latin typeface="+mn-lt"/>
                <a:ea typeface="+mn-ea"/>
                <a:cs typeface="+mn-cs"/>
              </a:rPr>
              <a:t>*These could be inspired by the ‘real’ animals used to make up the imaginary one -</a:t>
            </a:r>
          </a:p>
          <a:p>
            <a:r>
              <a:rPr lang="en-GB" sz="1200" kern="1200" dirty="0" smtClean="0">
                <a:solidFill>
                  <a:schemeClr val="tx1"/>
                </a:solidFill>
                <a:effectLst/>
                <a:latin typeface="+mn-lt"/>
                <a:ea typeface="+mn-ea"/>
                <a:cs typeface="+mn-cs"/>
              </a:rPr>
              <a:t>I.e. a tarantula creeps, an elephant ‘trumpets’</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You don’t have to do all of these and you could adapt them to fit with other areas you are studying. I.e. for a more literacy based task, ask for 3 nouns, 3 adjectives etc. You could also ask for words that rhyme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18</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Challenge your children </a:t>
            </a:r>
            <a:r>
              <a:rPr lang="en-US" sz="1200" kern="1200" dirty="0" smtClean="0">
                <a:solidFill>
                  <a:schemeClr val="tx1"/>
                </a:solidFill>
                <a:effectLst/>
                <a:latin typeface="+mn-lt"/>
                <a:ea typeface="+mn-ea"/>
                <a:cs typeface="+mn-cs"/>
              </a:rPr>
              <a:t>to fashion these words into a three-line poem about their animal. To do this they must discard some of their words.</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You might like to give them a template for this such as: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i="0" kern="1200" dirty="0" smtClean="0">
              <a:solidFill>
                <a:schemeClr val="tx1"/>
              </a:solidFill>
              <a:effectLst/>
              <a:latin typeface="+mn-lt"/>
              <a:ea typeface="+mn-ea"/>
              <a:cs typeface="+mn-cs"/>
            </a:endParaRPr>
          </a:p>
          <a:p>
            <a:r>
              <a:rPr lang="en-GB" i="1" dirty="0" smtClean="0"/>
              <a:t>The (</a:t>
            </a:r>
            <a:r>
              <a:rPr lang="en-GB" i="1" u="sng" dirty="0" smtClean="0"/>
              <a:t>animal</a:t>
            </a:r>
            <a:r>
              <a:rPr lang="en-GB" i="1" dirty="0" smtClean="0"/>
              <a:t>) (</a:t>
            </a:r>
            <a:r>
              <a:rPr lang="en-GB" i="1" u="sng" dirty="0" smtClean="0"/>
              <a:t>verb)</a:t>
            </a:r>
            <a:r>
              <a:rPr lang="en-GB" i="1" dirty="0" smtClean="0"/>
              <a:t> like a(</a:t>
            </a:r>
            <a:r>
              <a:rPr lang="en-GB" i="1" u="sng" dirty="0" smtClean="0"/>
              <a:t>noun</a:t>
            </a:r>
            <a:r>
              <a:rPr lang="en-GB" i="1" u="none" dirty="0" smtClean="0"/>
              <a:t>)</a:t>
            </a:r>
          </a:p>
          <a:p>
            <a:r>
              <a:rPr lang="en-GB" i="1" dirty="0" smtClean="0"/>
              <a:t>S/he is (</a:t>
            </a:r>
            <a:r>
              <a:rPr lang="en-GB" i="1" u="sng" dirty="0" smtClean="0"/>
              <a:t>colour</a:t>
            </a:r>
            <a:r>
              <a:rPr lang="en-GB" i="1" dirty="0" smtClean="0"/>
              <a:t>)/has (</a:t>
            </a:r>
            <a:r>
              <a:rPr lang="en-GB" i="1" u="sng" dirty="0" smtClean="0"/>
              <a:t>emotion</a:t>
            </a:r>
            <a:r>
              <a:rPr lang="en-GB" i="1" dirty="0" smtClean="0"/>
              <a:t>)</a:t>
            </a:r>
            <a:r>
              <a:rPr lang="en-GB" i="0" dirty="0" smtClean="0"/>
              <a:t/>
            </a:r>
            <a:br>
              <a:rPr lang="en-GB" i="0" dirty="0" smtClean="0"/>
            </a:br>
            <a:r>
              <a:rPr lang="en-GB" i="1" dirty="0" smtClean="0"/>
              <a:t>(</a:t>
            </a:r>
            <a:r>
              <a:rPr lang="en-GB" i="1" u="sng" dirty="0" smtClean="0"/>
              <a:t>Adverb</a:t>
            </a:r>
            <a:r>
              <a:rPr lang="en-GB" i="1" dirty="0" smtClean="0"/>
              <a:t>), the (</a:t>
            </a:r>
            <a:r>
              <a:rPr lang="en-GB" i="1" u="sng" dirty="0" smtClean="0"/>
              <a:t>animal</a:t>
            </a:r>
            <a:r>
              <a:rPr lang="en-GB" i="1" dirty="0" smtClean="0"/>
              <a:t>) (</a:t>
            </a:r>
            <a:r>
              <a:rPr lang="en-GB" i="1" u="sng" dirty="0" smtClean="0"/>
              <a:t>sounds</a:t>
            </a:r>
            <a:r>
              <a:rPr lang="en-GB" i="1" dirty="0" smtClean="0"/>
              <a:t>)</a:t>
            </a:r>
            <a:endParaRPr lang="en-GB" i="0" dirty="0" smtClean="0"/>
          </a:p>
          <a:p>
            <a:r>
              <a:rPr lang="en-GB" i="0" dirty="0" smtClean="0"/>
              <a:t>T</a:t>
            </a:r>
            <a:r>
              <a:rPr lang="en-GB" i="1" dirty="0" smtClean="0"/>
              <a:t>he (</a:t>
            </a:r>
            <a:r>
              <a:rPr lang="en-GB" i="1" u="sng" dirty="0" smtClean="0"/>
              <a:t>animal</a:t>
            </a:r>
            <a:r>
              <a:rPr lang="en-GB" i="1" dirty="0" smtClean="0"/>
              <a:t>) is (</a:t>
            </a:r>
            <a:r>
              <a:rPr lang="en-GB" i="1" u="sng" dirty="0" smtClean="0"/>
              <a:t>adjective</a:t>
            </a:r>
            <a:r>
              <a:rPr lang="en-GB" i="1" dirty="0" smtClean="0"/>
              <a:t>)</a:t>
            </a:r>
            <a:endParaRPr lang="en-GB" dirty="0" smtClean="0"/>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You could ask for a particular poetry structure such as haiku, or technique such as alliteration, acrostic. You can make this task fit with whatever you are studying in literacy</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If time permits, </a:t>
            </a:r>
            <a:r>
              <a:rPr lang="en-US" sz="1200" kern="1200" dirty="0" smtClean="0">
                <a:solidFill>
                  <a:schemeClr val="tx1"/>
                </a:solidFill>
                <a:effectLst/>
                <a:latin typeface="+mn-lt"/>
                <a:ea typeface="+mn-ea"/>
                <a:cs typeface="+mn-cs"/>
              </a:rPr>
              <a:t>ask your children to add their poem to their artwork in a clever way – i.e. can they make the words swirl around their picture or hide them within?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19</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Resources required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Art materials such as big paper and pens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Musical instruments of any (every!) kind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scheme of work is plotted out over six lessons. Feel free to adapt it to suit your children and the resources you have available. </a:t>
            </a:r>
            <a:endParaRPr lang="en-GB" sz="12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six lessons at a glance</a:t>
            </a:r>
            <a:endParaRPr lang="en-GB" sz="12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Listen to a piece of music and create art-work to describe it</a:t>
            </a:r>
          </a:p>
          <a:p>
            <a:r>
              <a:rPr lang="en-US" sz="1200" kern="1200" dirty="0" smtClean="0">
                <a:solidFill>
                  <a:schemeClr val="tx1"/>
                </a:solidFill>
                <a:effectLst/>
                <a:latin typeface="+mn-lt"/>
                <a:ea typeface="+mn-ea"/>
                <a:cs typeface="+mn-cs"/>
              </a:rPr>
              <a:t>Watch the film and discuss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Listen with attention to detail and recall sounds with increasing aural memory</a:t>
            </a:r>
          </a:p>
          <a:p>
            <a:r>
              <a:rPr lang="en-GB" sz="1200" kern="1200" dirty="0" smtClean="0">
                <a:solidFill>
                  <a:schemeClr val="tx1"/>
                </a:solidFill>
                <a:effectLst/>
                <a:latin typeface="+mn-lt"/>
                <a:ea typeface="+mn-ea"/>
                <a:cs typeface="+mn-cs"/>
              </a:rPr>
              <a:t>Appreciate and understand a wide range of high-quality live and recorded music drawn from different traditions and from great composers and musicians</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2: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Manipulate words to create new words</a:t>
            </a:r>
          </a:p>
          <a:p>
            <a:r>
              <a:rPr lang="en-US" sz="1200" kern="1200" dirty="0" smtClean="0">
                <a:solidFill>
                  <a:schemeClr val="tx1"/>
                </a:solidFill>
                <a:effectLst/>
                <a:latin typeface="+mn-lt"/>
                <a:ea typeface="+mn-ea"/>
                <a:cs typeface="+mn-cs"/>
              </a:rPr>
              <a:t>Invent and draw animals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N/A – this is not a music session but could work for art/literacy</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Lesson 3: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Invent a poem based on a stimulus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N/A – this is not a music session but could work for literacy</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4: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Create musical motifs for an imaginary animal</a:t>
            </a:r>
          </a:p>
          <a:p>
            <a:r>
              <a:rPr lang="en-US" sz="1200" kern="1200" dirty="0" smtClean="0">
                <a:solidFill>
                  <a:schemeClr val="tx1"/>
                </a:solidFill>
                <a:effectLst/>
                <a:latin typeface="+mn-lt"/>
                <a:ea typeface="+mn-ea"/>
                <a:cs typeface="+mn-cs"/>
              </a:rPr>
              <a:t>Select appropriate instruments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Structure ideas into a piece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p>
          <a:p>
            <a:r>
              <a:rPr lang="en-GB" sz="1200" kern="1200" dirty="0" smtClean="0">
                <a:solidFill>
                  <a:schemeClr val="tx1"/>
                </a:solidFill>
                <a:effectLst/>
                <a:latin typeface="+mn-lt"/>
                <a:ea typeface="+mn-ea"/>
                <a:cs typeface="+mn-cs"/>
              </a:rPr>
              <a:t>Improvise and compose music for a range of purposes using the interrelated dimensions of music</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5: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Create a musical palindrome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Listen with attention to detail and recall sounds with increasing aural memory </a:t>
            </a:r>
          </a:p>
          <a:p>
            <a:r>
              <a:rPr lang="en-GB" sz="1200" kern="1200" dirty="0" smtClean="0">
                <a:solidFill>
                  <a:schemeClr val="tx1"/>
                </a:solidFill>
                <a:effectLst/>
                <a:latin typeface="+mn-lt"/>
                <a:ea typeface="+mn-ea"/>
                <a:cs typeface="+mn-cs"/>
              </a:rPr>
              <a:t>Play and perform in solo and ensemble contexts, using their voices and playing musical instruments with increasing accuracy, fluency, control and expression</a:t>
            </a:r>
          </a:p>
          <a:p>
            <a:r>
              <a:rPr lang="en-GB" sz="1200" kern="1200" dirty="0" smtClean="0">
                <a:solidFill>
                  <a:schemeClr val="tx1"/>
                </a:solidFill>
                <a:effectLst/>
                <a:latin typeface="+mn-lt"/>
                <a:ea typeface="+mn-ea"/>
                <a:cs typeface="+mn-cs"/>
              </a:rPr>
              <a:t>Improvise and compose music for a range of purposes using the interrelated dimensions of music</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Structure pieces into a concert</a:t>
            </a:r>
          </a:p>
          <a:p>
            <a:r>
              <a:rPr lang="en-GB" sz="1200" kern="1200" dirty="0" smtClean="0">
                <a:solidFill>
                  <a:schemeClr val="tx1"/>
                </a:solidFill>
                <a:effectLst/>
                <a:latin typeface="+mn-lt"/>
                <a:ea typeface="+mn-ea"/>
                <a:cs typeface="+mn-cs"/>
              </a:rPr>
              <a:t>Perform in front of an audience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p>
          <a:p>
            <a:r>
              <a:rPr lang="en-GB" sz="1200" kern="1200" dirty="0" smtClean="0">
                <a:solidFill>
                  <a:schemeClr val="tx1"/>
                </a:solidFill>
                <a:effectLst/>
                <a:latin typeface="+mn-lt"/>
                <a:ea typeface="+mn-ea"/>
                <a:cs typeface="+mn-cs"/>
              </a:rPr>
              <a:t>Improvise and compose music for a range of purposes using the interrelated dimensions of music</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a:t>
            </a:fld>
            <a:endParaRPr lang="en-US"/>
          </a:p>
        </p:txBody>
      </p:sp>
    </p:spTree>
    <p:extLst>
      <p:ext uri="{BB962C8B-B14F-4D97-AF65-F5344CB8AC3E}">
        <p14:creationId xmlns:p14="http://schemas.microsoft.com/office/powerpoint/2010/main" val="8178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FINALLY – </a:t>
            </a:r>
            <a:r>
              <a:rPr lang="en-US" sz="1200" kern="1200" dirty="0" smtClean="0">
                <a:solidFill>
                  <a:schemeClr val="tx1"/>
                </a:solidFill>
                <a:effectLst/>
                <a:latin typeface="+mn-lt"/>
                <a:ea typeface="+mn-ea"/>
                <a:cs typeface="+mn-cs"/>
              </a:rPr>
              <a:t>have a poetry recital. Ask volunteers to come forward and share their poetry with the class for feedback and discussion</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20</a:t>
            </a:fld>
            <a:endParaRPr lang="en-US"/>
          </a:p>
        </p:txBody>
      </p:sp>
    </p:spTree>
    <p:extLst>
      <p:ext uri="{BB962C8B-B14F-4D97-AF65-F5344CB8AC3E}">
        <p14:creationId xmlns:p14="http://schemas.microsoft.com/office/powerpoint/2010/main" val="3079557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Create musical motifs for an imaginary animal</a:t>
            </a:r>
          </a:p>
          <a:p>
            <a:r>
              <a:rPr lang="en-US" sz="1200" kern="1200" dirty="0" smtClean="0">
                <a:solidFill>
                  <a:schemeClr val="tx1"/>
                </a:solidFill>
                <a:effectLst/>
                <a:latin typeface="+mn-lt"/>
                <a:ea typeface="+mn-ea"/>
                <a:cs typeface="+mn-cs"/>
              </a:rPr>
              <a:t>Select appropriate instruments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Structure ideas into a piece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p>
          <a:p>
            <a:r>
              <a:rPr lang="en-GB" sz="1200" kern="1200" dirty="0" smtClean="0">
                <a:solidFill>
                  <a:schemeClr val="tx1"/>
                </a:solidFill>
                <a:effectLst/>
                <a:latin typeface="+mn-lt"/>
                <a:ea typeface="+mn-ea"/>
                <a:cs typeface="+mn-cs"/>
              </a:rPr>
              <a:t>Improvise and compose music for a range of purposes using the interrelated dimensions of music</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21</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three ideas - musical animal</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For this lesson, you will need instruments – anything will do, </a:t>
            </a:r>
            <a:r>
              <a:rPr lang="en-GB" sz="1200" b="1" i="1" kern="1200" dirty="0" smtClean="0">
                <a:solidFill>
                  <a:schemeClr val="tx1"/>
                </a:solidFill>
                <a:effectLst/>
                <a:latin typeface="+mn-lt"/>
                <a:ea typeface="+mn-ea"/>
                <a:cs typeface="+mn-cs"/>
              </a:rPr>
              <a:t>pitched</a:t>
            </a:r>
            <a:r>
              <a:rPr lang="en-GB" sz="1200" i="1" kern="1200" dirty="0" smtClean="0">
                <a:solidFill>
                  <a:schemeClr val="tx1"/>
                </a:solidFill>
                <a:effectLst/>
                <a:latin typeface="+mn-lt"/>
                <a:ea typeface="+mn-ea"/>
                <a:cs typeface="+mn-cs"/>
              </a:rPr>
              <a:t>, </a:t>
            </a:r>
            <a:r>
              <a:rPr lang="en-GB" sz="1200" b="1" i="1" kern="1200" dirty="0" smtClean="0">
                <a:solidFill>
                  <a:schemeClr val="tx1"/>
                </a:solidFill>
                <a:effectLst/>
                <a:latin typeface="+mn-lt"/>
                <a:ea typeface="+mn-ea"/>
                <a:cs typeface="+mn-cs"/>
              </a:rPr>
              <a:t>unpitched</a:t>
            </a:r>
            <a:r>
              <a:rPr lang="en-GB" sz="1200" i="1" kern="1200" dirty="0" smtClean="0">
                <a:solidFill>
                  <a:schemeClr val="tx1"/>
                </a:solidFill>
                <a:effectLst/>
                <a:latin typeface="+mn-lt"/>
                <a:ea typeface="+mn-ea"/>
                <a:cs typeface="+mn-cs"/>
              </a:rPr>
              <a:t>, orchestra or even homemade! And your children should be split into groups of 3. If they haven’t been in groups so far, ask them to pool the animals they have created and choose their favourite to work with from now onwards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Warm-up. </a:t>
            </a:r>
            <a:r>
              <a:rPr lang="en-US" sz="1200" kern="1200" dirty="0" smtClean="0">
                <a:solidFill>
                  <a:schemeClr val="tx1"/>
                </a:solidFill>
                <a:effectLst/>
                <a:latin typeface="+mn-lt"/>
                <a:ea typeface="+mn-ea"/>
                <a:cs typeface="+mn-cs"/>
              </a:rPr>
              <a:t>Clear your classroom and sit the children in a circle on the floor. Begin with a fun focusing warm up.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you have listened to Bates’ other piece ‘Sprite’,</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you can quickly recreate it by passing a clap around the circle, then a short burst of claps and then other ideas suggested by your children - just as Bates passes musical ideas across the orchestra.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22</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Explain </a:t>
            </a:r>
            <a:r>
              <a:rPr lang="en-US" sz="1200" kern="1200" dirty="0" smtClean="0">
                <a:solidFill>
                  <a:schemeClr val="tx1"/>
                </a:solidFill>
                <a:effectLst/>
                <a:latin typeface="+mn-lt"/>
                <a:ea typeface="+mn-ea"/>
                <a:cs typeface="+mn-cs"/>
              </a:rPr>
              <a:t>that you are going to turn the imaginary animals into music.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Demonstrate </a:t>
            </a:r>
            <a:r>
              <a:rPr lang="en-US" sz="1200" kern="1200" dirty="0" smtClean="0">
                <a:solidFill>
                  <a:schemeClr val="tx1"/>
                </a:solidFill>
                <a:effectLst/>
                <a:latin typeface="+mn-lt"/>
                <a:ea typeface="+mn-ea"/>
                <a:cs typeface="+mn-cs"/>
              </a:rPr>
              <a:t>the following method to the class using your own invented animal – e.g. the </a:t>
            </a:r>
            <a:r>
              <a:rPr lang="en-US" sz="1200" kern="1200" dirty="0" err="1" smtClean="0">
                <a:solidFill>
                  <a:schemeClr val="tx1"/>
                </a:solidFill>
                <a:effectLst/>
                <a:latin typeface="+mn-lt"/>
                <a:ea typeface="+mn-ea"/>
                <a:cs typeface="+mn-cs"/>
              </a:rPr>
              <a:t>tulaphant</a:t>
            </a:r>
            <a:r>
              <a:rPr lang="en-US" sz="1200" kern="1200" dirty="0" smtClean="0">
                <a:solidFill>
                  <a:schemeClr val="tx1"/>
                </a:solidFill>
                <a:effectLst/>
                <a:latin typeface="+mn-lt"/>
                <a:ea typeface="+mn-ea"/>
                <a:cs typeface="+mn-cs"/>
              </a:rPr>
              <a:t> from earlier. </a:t>
            </a:r>
            <a:endParaRPr lang="en-GB"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Choose three things that the </a:t>
            </a:r>
            <a:r>
              <a:rPr lang="en-US" sz="1200" kern="1200" dirty="0" err="1" smtClean="0">
                <a:solidFill>
                  <a:schemeClr val="tx1"/>
                </a:solidFill>
                <a:effectLst/>
                <a:latin typeface="+mn-lt"/>
                <a:ea typeface="+mn-ea"/>
                <a:cs typeface="+mn-cs"/>
              </a:rPr>
              <a:t>tulaphant</a:t>
            </a:r>
            <a:r>
              <a:rPr lang="en-US" sz="1200" kern="1200" dirty="0" smtClean="0">
                <a:solidFill>
                  <a:schemeClr val="tx1"/>
                </a:solidFill>
                <a:effectLst/>
                <a:latin typeface="+mn-lt"/>
                <a:ea typeface="+mn-ea"/>
                <a:cs typeface="+mn-cs"/>
              </a:rPr>
              <a:t> does -</a:t>
            </a:r>
            <a:endParaRPr lang="en-GB" sz="1200" kern="1200" dirty="0" smtClean="0">
              <a:solidFill>
                <a:schemeClr val="tx1"/>
              </a:solidFill>
              <a:effectLst/>
              <a:latin typeface="+mn-lt"/>
              <a:ea typeface="+mn-ea"/>
              <a:cs typeface="+mn-cs"/>
            </a:endParaRPr>
          </a:p>
          <a:p>
            <a:pPr lvl="3"/>
            <a:r>
              <a:rPr lang="en-US" sz="1200" i="1" kern="1200" dirty="0" smtClean="0">
                <a:solidFill>
                  <a:schemeClr val="tx1"/>
                </a:solidFill>
                <a:effectLst/>
                <a:latin typeface="+mn-lt"/>
                <a:ea typeface="+mn-ea"/>
                <a:cs typeface="+mn-cs"/>
              </a:rPr>
              <a:t>He blasts a </a:t>
            </a:r>
            <a:r>
              <a:rPr lang="en-US" sz="1200" i="1" kern="1200" dirty="0" err="1" smtClean="0">
                <a:solidFill>
                  <a:schemeClr val="tx1"/>
                </a:solidFill>
                <a:effectLst/>
                <a:latin typeface="+mn-lt"/>
                <a:ea typeface="+mn-ea"/>
                <a:cs typeface="+mn-cs"/>
              </a:rPr>
              <a:t>trumpety</a:t>
            </a:r>
            <a:r>
              <a:rPr lang="en-US" sz="1200" i="1" kern="1200" dirty="0" smtClean="0">
                <a:solidFill>
                  <a:schemeClr val="tx1"/>
                </a:solidFill>
                <a:effectLst/>
                <a:latin typeface="+mn-lt"/>
                <a:ea typeface="+mn-ea"/>
                <a:cs typeface="+mn-cs"/>
              </a:rPr>
              <a:t> sound</a:t>
            </a:r>
            <a:endParaRPr lang="en-GB" sz="1200" kern="1200" dirty="0" smtClean="0">
              <a:solidFill>
                <a:schemeClr val="tx1"/>
              </a:solidFill>
              <a:effectLst/>
              <a:latin typeface="+mn-lt"/>
              <a:ea typeface="+mn-ea"/>
              <a:cs typeface="+mn-cs"/>
            </a:endParaRPr>
          </a:p>
          <a:p>
            <a:pPr lvl="3"/>
            <a:r>
              <a:rPr lang="en-US" sz="1200" i="1" kern="1200" dirty="0" smtClean="0">
                <a:solidFill>
                  <a:schemeClr val="tx1"/>
                </a:solidFill>
                <a:effectLst/>
                <a:latin typeface="+mn-lt"/>
                <a:ea typeface="+mn-ea"/>
                <a:cs typeface="+mn-cs"/>
              </a:rPr>
              <a:t>He creeps</a:t>
            </a:r>
            <a:endParaRPr lang="en-GB" sz="1200" kern="1200" dirty="0" smtClean="0">
              <a:solidFill>
                <a:schemeClr val="tx1"/>
              </a:solidFill>
              <a:effectLst/>
              <a:latin typeface="+mn-lt"/>
              <a:ea typeface="+mn-ea"/>
              <a:cs typeface="+mn-cs"/>
            </a:endParaRPr>
          </a:p>
          <a:p>
            <a:pPr lvl="3"/>
            <a:r>
              <a:rPr lang="en-US" sz="1200" i="1" kern="1200" dirty="0" smtClean="0">
                <a:solidFill>
                  <a:schemeClr val="tx1"/>
                </a:solidFill>
                <a:effectLst/>
                <a:latin typeface="+mn-lt"/>
                <a:ea typeface="+mn-ea"/>
                <a:cs typeface="+mn-cs"/>
              </a:rPr>
              <a:t>He shakes his head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Invent a short musical sound (</a:t>
            </a:r>
            <a:r>
              <a:rPr lang="en-US" sz="1200" b="1" kern="1200" dirty="0" smtClean="0">
                <a:solidFill>
                  <a:schemeClr val="tx1"/>
                </a:solidFill>
                <a:effectLst/>
                <a:latin typeface="+mn-lt"/>
                <a:ea typeface="+mn-ea"/>
                <a:cs typeface="+mn-cs"/>
              </a:rPr>
              <a:t>motif)</a:t>
            </a:r>
            <a:r>
              <a:rPr lang="en-US" sz="1200" kern="1200" dirty="0" smtClean="0">
                <a:solidFill>
                  <a:schemeClr val="tx1"/>
                </a:solidFill>
                <a:effectLst/>
                <a:latin typeface="+mn-lt"/>
                <a:ea typeface="+mn-ea"/>
                <a:cs typeface="+mn-cs"/>
              </a:rPr>
              <a:t> for each of these things (choose three children to help you, one on each instrument/ sound) -</a:t>
            </a:r>
            <a:endParaRPr lang="en-GB" sz="1200" kern="1200" dirty="0" smtClean="0">
              <a:solidFill>
                <a:schemeClr val="tx1"/>
              </a:solidFill>
              <a:effectLst/>
              <a:latin typeface="+mn-lt"/>
              <a:ea typeface="+mn-ea"/>
              <a:cs typeface="+mn-cs"/>
            </a:endParaRPr>
          </a:p>
          <a:p>
            <a:pPr lvl="3"/>
            <a:r>
              <a:rPr lang="en-US" sz="1200" i="1" kern="1200" dirty="0" smtClean="0">
                <a:solidFill>
                  <a:schemeClr val="tx1"/>
                </a:solidFill>
                <a:effectLst/>
                <a:latin typeface="+mn-lt"/>
                <a:ea typeface="+mn-ea"/>
                <a:cs typeface="+mn-cs"/>
              </a:rPr>
              <a:t>A blast from a real trumpet</a:t>
            </a:r>
            <a:endParaRPr lang="en-GB" sz="1200" kern="1200" dirty="0" smtClean="0">
              <a:solidFill>
                <a:schemeClr val="tx1"/>
              </a:solidFill>
              <a:effectLst/>
              <a:latin typeface="+mn-lt"/>
              <a:ea typeface="+mn-ea"/>
              <a:cs typeface="+mn-cs"/>
            </a:endParaRPr>
          </a:p>
          <a:p>
            <a:pPr lvl="3"/>
            <a:r>
              <a:rPr lang="en-US" sz="1200" i="1" kern="1200" dirty="0" smtClean="0">
                <a:solidFill>
                  <a:schemeClr val="tx1"/>
                </a:solidFill>
                <a:effectLst/>
                <a:latin typeface="+mn-lt"/>
                <a:ea typeface="+mn-ea"/>
                <a:cs typeface="+mn-cs"/>
              </a:rPr>
              <a:t>Very soft footsteps on a drum</a:t>
            </a:r>
            <a:endParaRPr lang="en-GB" sz="1200" kern="1200" dirty="0" smtClean="0">
              <a:solidFill>
                <a:schemeClr val="tx1"/>
              </a:solidFill>
              <a:effectLst/>
              <a:latin typeface="+mn-lt"/>
              <a:ea typeface="+mn-ea"/>
              <a:cs typeface="+mn-cs"/>
            </a:endParaRPr>
          </a:p>
          <a:p>
            <a:pPr lvl="3"/>
            <a:r>
              <a:rPr lang="en-US" sz="1200" i="1" kern="1200" dirty="0" smtClean="0">
                <a:solidFill>
                  <a:schemeClr val="tx1"/>
                </a:solidFill>
                <a:effectLst/>
                <a:latin typeface="+mn-lt"/>
                <a:ea typeface="+mn-ea"/>
                <a:cs typeface="+mn-cs"/>
              </a:rPr>
              <a:t>A loud shake on a tambourine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2"/>
            <a:r>
              <a:rPr lang="en-US" sz="1200" kern="1200" dirty="0" smtClean="0">
                <a:solidFill>
                  <a:schemeClr val="tx1"/>
                </a:solidFill>
                <a:effectLst/>
                <a:latin typeface="+mn-lt"/>
                <a:ea typeface="+mn-ea"/>
                <a:cs typeface="+mn-cs"/>
              </a:rPr>
              <a:t>Put these short sounds together to make a short piece that describes your animal, thinking carefully about the order</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Mason Bates’ piece features just three ideas too – a waltz rhythm (is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dancing?), upward sounds (The A </a:t>
            </a:r>
            <a:r>
              <a:rPr lang="en-GB" sz="1200" i="1" kern="1200" dirty="0" err="1" smtClean="0">
                <a:solidFill>
                  <a:schemeClr val="tx1"/>
                </a:solidFill>
                <a:effectLst/>
                <a:latin typeface="+mn-lt"/>
                <a:ea typeface="+mn-ea"/>
                <a:cs typeface="+mn-cs"/>
              </a:rPr>
              <a:t>Bao</a:t>
            </a:r>
            <a:r>
              <a:rPr lang="en-GB" sz="1200" i="1" kern="1200" baseline="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A Qu is climbing), a shaking sound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sheds its skin)</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23</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Mason Bates’ piece features just three ideas too – a waltz rhythm (is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dancing?), upward sounds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is climbing), a shaking sound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sheds its skin)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 your class into groups of 3. </a:t>
            </a:r>
            <a:r>
              <a:rPr lang="en-US" sz="1200" kern="1200" dirty="0" smtClean="0">
                <a:solidFill>
                  <a:schemeClr val="tx1"/>
                </a:solidFill>
                <a:effectLst/>
                <a:latin typeface="+mn-lt"/>
                <a:ea typeface="+mn-ea"/>
                <a:cs typeface="+mn-cs"/>
              </a:rPr>
              <a:t>Ask them to create a short piece of music using this method and focusing on just one animal. Each child in the group plays one instrument and one</a:t>
            </a:r>
            <a:r>
              <a:rPr lang="en-US" sz="1200" b="1" kern="1200" dirty="0" smtClean="0">
                <a:solidFill>
                  <a:schemeClr val="tx1"/>
                </a:solidFill>
                <a:effectLst/>
                <a:latin typeface="+mn-lt"/>
                <a:ea typeface="+mn-ea"/>
                <a:cs typeface="+mn-cs"/>
              </a:rPr>
              <a:t> motif</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hear your groups one by one. </a:t>
            </a:r>
            <a:r>
              <a:rPr lang="en-US" sz="1200" kern="1200" dirty="0" smtClean="0">
                <a:solidFill>
                  <a:schemeClr val="tx1"/>
                </a:solidFill>
                <a:effectLst/>
                <a:latin typeface="+mn-lt"/>
                <a:ea typeface="+mn-ea"/>
                <a:cs typeface="+mn-cs"/>
              </a:rPr>
              <a:t>To save time and energy, simply give the groups an order which circles around the room and ask them to play in turn without leaving a gap for applause. Groups should simply nod to each other when they are done. This will get through them quicker, give you a rest from having to think up feedback and keep the focus of the children as they wait their turn.</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24</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Mason Bates’ piece features just three ideas too – a waltz rhythm (is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dancing?), upward sounds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is climbing), a shaking sound (The A </a:t>
            </a:r>
            <a:r>
              <a:rPr lang="en-GB" sz="1200" i="1" kern="1200" dirty="0" err="1" smtClean="0">
                <a:solidFill>
                  <a:schemeClr val="tx1"/>
                </a:solidFill>
                <a:effectLst/>
                <a:latin typeface="+mn-lt"/>
                <a:ea typeface="+mn-ea"/>
                <a:cs typeface="+mn-cs"/>
              </a:rPr>
              <a:t>Bao</a:t>
            </a:r>
            <a:r>
              <a:rPr lang="en-GB" sz="1200" i="1" kern="1200" dirty="0" smtClean="0">
                <a:solidFill>
                  <a:schemeClr val="tx1"/>
                </a:solidFill>
                <a:effectLst/>
                <a:latin typeface="+mn-lt"/>
                <a:ea typeface="+mn-ea"/>
                <a:cs typeface="+mn-cs"/>
              </a:rPr>
              <a:t> A Qu sheds its skin)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 your class into groups of 3. </a:t>
            </a:r>
            <a:r>
              <a:rPr lang="en-US" sz="1200" kern="1200" dirty="0" smtClean="0">
                <a:solidFill>
                  <a:schemeClr val="tx1"/>
                </a:solidFill>
                <a:effectLst/>
                <a:latin typeface="+mn-lt"/>
                <a:ea typeface="+mn-ea"/>
                <a:cs typeface="+mn-cs"/>
              </a:rPr>
              <a:t>Ask them to create a short piece of music using this method and focusing on just one animal. Each child in the group plays one instrument and one</a:t>
            </a:r>
            <a:r>
              <a:rPr lang="en-US" sz="1200" b="1" kern="1200" dirty="0" smtClean="0">
                <a:solidFill>
                  <a:schemeClr val="tx1"/>
                </a:solidFill>
                <a:effectLst/>
                <a:latin typeface="+mn-lt"/>
                <a:ea typeface="+mn-ea"/>
                <a:cs typeface="+mn-cs"/>
              </a:rPr>
              <a:t> motif</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hear your groups one by one. </a:t>
            </a:r>
            <a:r>
              <a:rPr lang="en-US" sz="1200" kern="1200" dirty="0" smtClean="0">
                <a:solidFill>
                  <a:schemeClr val="tx1"/>
                </a:solidFill>
                <a:effectLst/>
                <a:latin typeface="+mn-lt"/>
                <a:ea typeface="+mn-ea"/>
                <a:cs typeface="+mn-cs"/>
              </a:rPr>
              <a:t>To save time and energy, simply give the groups an order which circles around the room and ask them to play in turn without leaving a gap for applause. Groups should simply nod to each other when they are done. This will get through them quicker, give you a rest from having to think up feedback and keep the focus of the children as they wait their turn.</a:t>
            </a:r>
            <a:endParaRPr lang="en-GB" sz="12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25</a:t>
            </a:fld>
            <a:endParaRPr lang="en-US"/>
          </a:p>
        </p:txBody>
      </p:sp>
    </p:spTree>
    <p:extLst>
      <p:ext uri="{BB962C8B-B14F-4D97-AF65-F5344CB8AC3E}">
        <p14:creationId xmlns:p14="http://schemas.microsoft.com/office/powerpoint/2010/main" val="14590195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Create a musical palindrome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Listen with attention to detail and recall sounds with increasing aural memory </a:t>
            </a:r>
          </a:p>
          <a:p>
            <a:r>
              <a:rPr lang="en-GB" sz="1200" kern="1200" dirty="0" smtClean="0">
                <a:solidFill>
                  <a:schemeClr val="tx1"/>
                </a:solidFill>
                <a:effectLst/>
                <a:latin typeface="+mn-lt"/>
                <a:ea typeface="+mn-ea"/>
                <a:cs typeface="+mn-cs"/>
              </a:rPr>
              <a:t>Play and perform in solo and ensemble contexts, using their voices and playing musical instruments with increasing accuracy, fluency, control and expression</a:t>
            </a:r>
          </a:p>
          <a:p>
            <a:r>
              <a:rPr lang="en-GB" sz="1200" kern="1200" dirty="0" smtClean="0">
                <a:solidFill>
                  <a:schemeClr val="tx1"/>
                </a:solidFill>
                <a:effectLst/>
                <a:latin typeface="+mn-lt"/>
                <a:ea typeface="+mn-ea"/>
                <a:cs typeface="+mn-cs"/>
              </a:rPr>
              <a:t>Improvise and compose music for a range of purposes using the interrelated dimensions of music</a:t>
            </a:r>
          </a:p>
          <a:p>
            <a:pPr algn="l"/>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26</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Musical palindromes</a:t>
            </a:r>
          </a:p>
          <a:p>
            <a:r>
              <a:rPr lang="en-GB" sz="1200" b="1" u="sng"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Warm-up – </a:t>
            </a:r>
            <a:r>
              <a:rPr lang="en-US" sz="1200" kern="1200" dirty="0" smtClean="0">
                <a:solidFill>
                  <a:schemeClr val="tx1"/>
                </a:solidFill>
                <a:effectLst/>
                <a:latin typeface="+mn-lt"/>
                <a:ea typeface="+mn-ea"/>
                <a:cs typeface="+mn-cs"/>
              </a:rPr>
              <a:t>begin in a large circle with a quick focusing activity and reminder of what happened during the last session.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 </a:t>
            </a:r>
            <a:r>
              <a:rPr lang="en-US" sz="1200" kern="1200" dirty="0" smtClean="0">
                <a:solidFill>
                  <a:schemeClr val="tx1"/>
                </a:solidFill>
                <a:effectLst/>
                <a:latin typeface="+mn-lt"/>
                <a:ea typeface="+mn-ea"/>
                <a:cs typeface="+mn-cs"/>
              </a:rPr>
              <a:t>back into groups and get the instruments out. Allow the children to have a few minutes remembering their piece so far. Give them a short amount of time to do this to avoid too much confusion</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Listen to the recording of Bates’ piece again, or watch the film. </a:t>
            </a:r>
            <a:r>
              <a:rPr lang="en-US" sz="1200" kern="1200" dirty="0" smtClean="0">
                <a:solidFill>
                  <a:schemeClr val="tx1"/>
                </a:solidFill>
                <a:effectLst/>
                <a:latin typeface="+mn-lt"/>
                <a:ea typeface="+mn-ea"/>
                <a:cs typeface="+mn-cs"/>
              </a:rPr>
              <a:t>Remind your children that his piece is a </a:t>
            </a:r>
            <a:r>
              <a:rPr lang="en-US" sz="1200" b="1" kern="1200" dirty="0" smtClean="0">
                <a:solidFill>
                  <a:schemeClr val="tx1"/>
                </a:solidFill>
                <a:effectLst/>
                <a:latin typeface="+mn-lt"/>
                <a:ea typeface="+mn-ea"/>
                <a:cs typeface="+mn-cs"/>
              </a:rPr>
              <a:t>palindrome</a:t>
            </a:r>
            <a:r>
              <a:rPr lang="en-US" sz="1200" kern="1200" dirty="0" smtClean="0">
                <a:solidFill>
                  <a:schemeClr val="tx1"/>
                </a:solidFill>
                <a:effectLst/>
                <a:latin typeface="+mn-lt"/>
                <a:ea typeface="+mn-ea"/>
                <a:cs typeface="+mn-cs"/>
              </a:rPr>
              <a:t> and what one is (i.e. the same forwards as backwards). </a:t>
            </a:r>
            <a:r>
              <a:rPr lang="en-US" sz="1200" b="1" kern="1200" dirty="0" smtClean="0">
                <a:solidFill>
                  <a:schemeClr val="tx1"/>
                </a:solidFill>
                <a:effectLst/>
                <a:latin typeface="+mn-lt"/>
                <a:ea typeface="+mn-ea"/>
                <a:cs typeface="+mn-cs"/>
              </a:rPr>
              <a:t>Ask your composing groups to </a:t>
            </a:r>
            <a:r>
              <a:rPr lang="en-US" sz="1200" kern="1200" dirty="0" smtClean="0">
                <a:solidFill>
                  <a:schemeClr val="tx1"/>
                </a:solidFill>
                <a:effectLst/>
                <a:latin typeface="+mn-lt"/>
                <a:ea typeface="+mn-ea"/>
                <a:cs typeface="+mn-cs"/>
              </a:rPr>
              <a:t>transform their musical animals into a palindrome too. To do this they must make sure the order of events is clear (maybe they could write this down), where the middle point is, and then figure out how to perform the ideas in reverse order</a:t>
            </a:r>
          </a:p>
          <a:p>
            <a:pPr lvl="0"/>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musical term for ‘going backwards’ is </a:t>
            </a:r>
            <a:r>
              <a:rPr lang="en-GB" sz="1200" b="1" kern="1200" dirty="0" smtClean="0">
                <a:solidFill>
                  <a:schemeClr val="tx1"/>
                </a:solidFill>
                <a:effectLst/>
                <a:latin typeface="+mn-lt"/>
                <a:ea typeface="+mn-ea"/>
                <a:cs typeface="+mn-cs"/>
              </a:rPr>
              <a:t>retrograde</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There are several ways of going backwards in music. You can faithfully play everything backwards - rhythms, melodies and rests all therefore in a different order (as in Bates’ piece). Or, much easier, you can just run the order of events backwards but leave the content of each event the same (so rhythms and melodies remain the same, it is just the order that they appear that is different)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27</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When this is achieved </a:t>
            </a:r>
            <a:r>
              <a:rPr lang="en-US" sz="1200" kern="1200" dirty="0" smtClean="0">
                <a:solidFill>
                  <a:schemeClr val="tx1"/>
                </a:solidFill>
                <a:effectLst/>
                <a:latin typeface="+mn-lt"/>
                <a:ea typeface="+mn-ea"/>
                <a:cs typeface="+mn-cs"/>
              </a:rPr>
              <a:t>(don’t worry if it takes the rest of the session to do this – it is a tricky task!), ask each group to invent a short motif, perhaps played by the full group, for the middle of their palindrome that describes what the animal is doing before s/he turns backwards. (In Mason’s piece there is a long slithering sound as the A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 Qu sheds his skin). Your children may choose to select an idea from their poems or drawings that they haven’t yet explored.</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 – again, finish the session </a:t>
            </a:r>
            <a:r>
              <a:rPr lang="en-US" sz="1200" kern="1200" dirty="0" smtClean="0">
                <a:solidFill>
                  <a:schemeClr val="tx1"/>
                </a:solidFill>
                <a:effectLst/>
                <a:latin typeface="+mn-lt"/>
                <a:ea typeface="+mn-ea"/>
                <a:cs typeface="+mn-cs"/>
              </a:rPr>
              <a:t>with a performance from all the groups and allow the rest of the class to give feedback, especially on the palindrome shapes. Also, begin to discuss the order of these pieces paying particular attention to the first one (who has a good beginning?) and the end (who has the best ending?)</a:t>
            </a:r>
            <a:endParaRPr lang="en-GB" sz="1200" kern="1200" dirty="0" smtClean="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28</a:t>
            </a:fld>
            <a:endParaRPr lang="en-US"/>
          </a:p>
        </p:txBody>
      </p:sp>
    </p:spTree>
    <p:extLst>
      <p:ext uri="{BB962C8B-B14F-4D97-AF65-F5344CB8AC3E}">
        <p14:creationId xmlns:p14="http://schemas.microsoft.com/office/powerpoint/2010/main" val="2353085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Structure pieces into a concert</a:t>
            </a:r>
          </a:p>
          <a:p>
            <a:r>
              <a:rPr lang="en-GB" sz="1200" kern="1200" dirty="0" smtClean="0">
                <a:solidFill>
                  <a:schemeClr val="tx1"/>
                </a:solidFill>
                <a:effectLst/>
                <a:latin typeface="+mn-lt"/>
                <a:ea typeface="+mn-ea"/>
                <a:cs typeface="+mn-cs"/>
              </a:rPr>
              <a:t>Perform in front of an audience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p>
          <a:p>
            <a:r>
              <a:rPr lang="en-GB" sz="1200" kern="1200" dirty="0" smtClean="0">
                <a:solidFill>
                  <a:schemeClr val="tx1"/>
                </a:solidFill>
                <a:effectLst/>
                <a:latin typeface="+mn-lt"/>
                <a:ea typeface="+mn-ea"/>
                <a:cs typeface="+mn-cs"/>
              </a:rPr>
              <a:t>Improvise and compose music for a range of purposes using the interrelated dimensions of music</a:t>
            </a: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29</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3</a:t>
            </a:fld>
            <a:endParaRPr lang="en-US"/>
          </a:p>
        </p:txBody>
      </p:sp>
    </p:spTree>
    <p:extLst>
      <p:ext uri="{BB962C8B-B14F-4D97-AF65-F5344CB8AC3E}">
        <p14:creationId xmlns:p14="http://schemas.microsoft.com/office/powerpoint/2010/main" val="1739531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Create a musical zoo!</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This session is all about making a performance out of your pieces, art-work and poems. You may like to work in a large space for this such as the hall and do remember invite an audience!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Prepare your class. </a:t>
            </a:r>
            <a:r>
              <a:rPr lang="en-US" sz="1200" kern="1200" dirty="0" smtClean="0">
                <a:solidFill>
                  <a:schemeClr val="tx1"/>
                </a:solidFill>
                <a:effectLst/>
                <a:latin typeface="+mn-lt"/>
                <a:ea typeface="+mn-ea"/>
                <a:cs typeface="+mn-cs"/>
              </a:rPr>
              <a:t>Tell them that you are going to create a musical zoo from their pieces. It will feature their poetry, artwork and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Split back into groups </a:t>
            </a:r>
            <a:r>
              <a:rPr lang="en-US" sz="1200" kern="1200" dirty="0" smtClean="0">
                <a:solidFill>
                  <a:schemeClr val="tx1"/>
                </a:solidFill>
                <a:effectLst/>
                <a:latin typeface="+mn-lt"/>
                <a:ea typeface="+mn-ea"/>
                <a:cs typeface="+mn-cs"/>
              </a:rPr>
              <a:t>and give each team a short amount of time to remember and practice their piece from last lesson. They should also find a way of incorporating their poem – should this be read by one person or shared amongst the team? Should it come before, after or during the music?</a:t>
            </a:r>
            <a:endParaRPr lang="en-GB" sz="12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 </a:t>
            </a:r>
          </a:p>
          <a:p>
            <a:pPr lvl="0" rtl="0"/>
            <a:r>
              <a:rPr lang="en-US" sz="1200" b="1" kern="1200" dirty="0" smtClean="0">
                <a:solidFill>
                  <a:schemeClr val="tx1"/>
                </a:solidFill>
                <a:effectLst/>
                <a:latin typeface="+mn-lt"/>
                <a:ea typeface="+mn-ea"/>
                <a:cs typeface="+mn-cs"/>
              </a:rPr>
              <a:t>Hear all the pieces one by one </a:t>
            </a:r>
            <a:r>
              <a:rPr lang="en-US" sz="1200" kern="1200" dirty="0" smtClean="0">
                <a:solidFill>
                  <a:schemeClr val="tx1"/>
                </a:solidFill>
                <a:effectLst/>
                <a:latin typeface="+mn-lt"/>
                <a:ea typeface="+mn-ea"/>
                <a:cs typeface="+mn-cs"/>
              </a:rPr>
              <a:t>and discuss the order. Appoint team members to take charge of signaling the end of their piece to the following team (i.e. by pointing or nodding). Also spend some time organizing the children into a shape that is audience friendly. This is often a large semi-circle, but you might want to dot the groups around the space and have the audience wander amongst them like in a real zoo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Think about the art-work. </a:t>
            </a:r>
            <a:r>
              <a:rPr lang="en-US" sz="1200" kern="1200" dirty="0" smtClean="0">
                <a:solidFill>
                  <a:schemeClr val="tx1"/>
                </a:solidFill>
                <a:effectLst/>
                <a:latin typeface="+mn-lt"/>
                <a:ea typeface="+mn-ea"/>
                <a:cs typeface="+mn-cs"/>
              </a:rPr>
              <a:t>Where should this go? Should it be held up before each musical piece as the name is announced, placed on the floor in front of your orchestra or pinned onto the wall behind them?</a:t>
            </a:r>
            <a:endParaRPr lang="en-GB" sz="1200" kern="1200" dirty="0" smtClean="0">
              <a:solidFill>
                <a:schemeClr val="tx1"/>
              </a:solidFill>
              <a:effectLst/>
              <a:latin typeface="+mn-lt"/>
              <a:ea typeface="+mn-ea"/>
              <a:cs typeface="+mn-cs"/>
            </a:endParaRPr>
          </a:p>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30</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FINALLY – end this project </a:t>
            </a:r>
            <a:r>
              <a:rPr lang="en-US" sz="1200" kern="1200" dirty="0" smtClean="0">
                <a:solidFill>
                  <a:schemeClr val="tx1"/>
                </a:solidFill>
                <a:effectLst/>
                <a:latin typeface="+mn-lt"/>
                <a:ea typeface="+mn-ea"/>
                <a:cs typeface="+mn-cs"/>
              </a:rPr>
              <a:t>with a performance of your musical zoo of imaginary creatures to an invited audience</a:t>
            </a:r>
            <a:endParaRPr lang="en-GB" sz="1200" kern="1200" dirty="0" smtClean="0">
              <a:solidFill>
                <a:schemeClr val="tx1"/>
              </a:solidFill>
              <a:effectLst/>
              <a:latin typeface="+mn-lt"/>
              <a:ea typeface="+mn-ea"/>
              <a:cs typeface="+mn-cs"/>
            </a:endParaRPr>
          </a:p>
          <a:p>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31</a:t>
            </a:fld>
            <a:endParaRPr lang="en-US"/>
          </a:p>
        </p:txBody>
      </p:sp>
    </p:spTree>
    <p:extLst>
      <p:ext uri="{BB962C8B-B14F-4D97-AF65-F5344CB8AC3E}">
        <p14:creationId xmlns:p14="http://schemas.microsoft.com/office/powerpoint/2010/main" val="2758221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32</a:t>
            </a:fld>
            <a:endParaRPr lang="en-US"/>
          </a:p>
        </p:txBody>
      </p:sp>
    </p:spTree>
    <p:extLst>
      <p:ext uri="{BB962C8B-B14F-4D97-AF65-F5344CB8AC3E}">
        <p14:creationId xmlns:p14="http://schemas.microsoft.com/office/powerpoint/2010/main" val="93444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4</a:t>
            </a:fld>
            <a:endParaRPr lang="en-US"/>
          </a:p>
        </p:txBody>
      </p:sp>
    </p:spTree>
    <p:extLst>
      <p:ext uri="{BB962C8B-B14F-4D97-AF65-F5344CB8AC3E}">
        <p14:creationId xmlns:p14="http://schemas.microsoft.com/office/powerpoint/2010/main" val="984910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Activities: 		Listen to a piece of music and create art-work to describe it</a:t>
            </a:r>
          </a:p>
          <a:p>
            <a:r>
              <a:rPr lang="en-US" sz="1200" kern="1200" dirty="0" smtClean="0">
                <a:solidFill>
                  <a:schemeClr val="tx1"/>
                </a:solidFill>
                <a:effectLst/>
                <a:latin typeface="+mn-lt"/>
                <a:ea typeface="+mn-ea"/>
                <a:cs typeface="+mn-cs"/>
              </a:rPr>
              <a:t>Watch the film and discuss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Curriculum link:	Listen with attention to detail and recall sounds with increasing aural memory</a:t>
            </a:r>
          </a:p>
          <a:p>
            <a:r>
              <a:rPr lang="en-GB" sz="1200" kern="1200" dirty="0" smtClean="0">
                <a:solidFill>
                  <a:schemeClr val="tx1"/>
                </a:solidFill>
                <a:effectLst/>
                <a:latin typeface="+mn-lt"/>
                <a:ea typeface="+mn-ea"/>
                <a:cs typeface="+mn-cs"/>
              </a:rPr>
              <a:t>Appreciate and understand a wide range of high-quality live and recorded music drawn from different traditions and from great composers and musicians</a:t>
            </a:r>
          </a:p>
          <a:p>
            <a:endParaRPr lang="en-GB" sz="10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5</a:t>
            </a:fld>
            <a:endParaRPr lang="en-US"/>
          </a:p>
        </p:txBody>
      </p:sp>
    </p:spTree>
    <p:extLst>
      <p:ext uri="{BB962C8B-B14F-4D97-AF65-F5344CB8AC3E}">
        <p14:creationId xmlns:p14="http://schemas.microsoft.com/office/powerpoint/2010/main" val="4111767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b="1" kern="1200" dirty="0" smtClean="0">
                <a:solidFill>
                  <a:schemeClr val="tx1"/>
                </a:solidFill>
                <a:effectLst/>
                <a:latin typeface="+mn-lt"/>
                <a:ea typeface="+mn-ea"/>
                <a:cs typeface="+mn-cs"/>
              </a:rPr>
              <a:t>LESSON 1:</a:t>
            </a:r>
            <a:r>
              <a:rPr lang="en-GB" sz="800" kern="1200" dirty="0" smtClean="0">
                <a:solidFill>
                  <a:schemeClr val="tx1"/>
                </a:solidFill>
                <a:effectLst/>
                <a:latin typeface="+mn-lt"/>
                <a:ea typeface="+mn-ea"/>
                <a:cs typeface="+mn-cs"/>
              </a:rPr>
              <a:t>Watching and listening</a:t>
            </a:r>
          </a:p>
          <a:p>
            <a:r>
              <a:rPr lang="en-GB" sz="800" kern="1200" dirty="0" smtClean="0">
                <a:solidFill>
                  <a:schemeClr val="tx1"/>
                </a:solidFill>
                <a:effectLst/>
                <a:latin typeface="+mn-lt"/>
                <a:ea typeface="+mn-ea"/>
                <a:cs typeface="+mn-cs"/>
              </a:rPr>
              <a:t> </a:t>
            </a:r>
          </a:p>
          <a:p>
            <a:pPr lvl="0" rtl="0"/>
            <a:r>
              <a:rPr lang="en-US" sz="1000" b="1" kern="1200" dirty="0" smtClean="0">
                <a:solidFill>
                  <a:schemeClr val="tx1"/>
                </a:solidFill>
                <a:effectLst/>
                <a:latin typeface="+mn-lt"/>
                <a:ea typeface="+mn-ea"/>
                <a:cs typeface="+mn-cs"/>
              </a:rPr>
              <a:t>Prepare your class</a:t>
            </a:r>
            <a:endParaRPr lang="en-GB" sz="1000" kern="1200" dirty="0" smtClean="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Explain to your class that you are going to begin a 6-week music project focusing on  fantastic music by a living American composer called Mason Bates but at this stage, don’t tell them anything else!</a:t>
            </a:r>
            <a:endParaRPr lang="en-GB" sz="1000" kern="1200" dirty="0" smtClean="0">
              <a:solidFill>
                <a:schemeClr val="tx1"/>
              </a:solidFill>
              <a:effectLst/>
              <a:latin typeface="+mn-lt"/>
              <a:ea typeface="+mn-ea"/>
              <a:cs typeface="+mn-cs"/>
            </a:endParaRPr>
          </a:p>
          <a:p>
            <a:endParaRPr lang="en-GB" sz="1000" dirty="0"/>
          </a:p>
        </p:txBody>
      </p:sp>
      <p:sp>
        <p:nvSpPr>
          <p:cNvPr id="4" name="Slide Number Placeholder 3"/>
          <p:cNvSpPr>
            <a:spLocks noGrp="1"/>
          </p:cNvSpPr>
          <p:nvPr>
            <p:ph type="sldNum" sz="quarter" idx="10"/>
          </p:nvPr>
        </p:nvSpPr>
        <p:spPr/>
        <p:txBody>
          <a:bodyPr/>
          <a:lstStyle/>
          <a:p>
            <a:fld id="{6289F494-1822-9445-98EB-F7F0987FA13D}" type="slidenum">
              <a:rPr lang="en-US" smtClean="0"/>
              <a:t>6</a:t>
            </a:fld>
            <a:endParaRPr lang="en-US"/>
          </a:p>
        </p:txBody>
      </p:sp>
    </p:spTree>
    <p:extLst>
      <p:ext uri="{BB962C8B-B14F-4D97-AF65-F5344CB8AC3E}">
        <p14:creationId xmlns:p14="http://schemas.microsoft.com/office/powerpoint/2010/main" val="1094065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Listen</a:t>
            </a:r>
            <a:endParaRPr lang="en-GB"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Listen to a recording of ‘A </a:t>
            </a:r>
            <a:r>
              <a:rPr lang="en-US" sz="1200" u="sng" kern="1200" dirty="0" err="1" smtClean="0">
                <a:solidFill>
                  <a:schemeClr val="tx1"/>
                </a:solidFill>
                <a:effectLst/>
                <a:latin typeface="+mn-lt"/>
                <a:ea typeface="+mn-ea"/>
                <a:cs typeface="+mn-cs"/>
                <a:hlinkClick r:id="rId3"/>
              </a:rPr>
              <a:t>Bao</a:t>
            </a:r>
            <a:r>
              <a:rPr lang="en-US" sz="1200" u="sng" kern="1200" dirty="0" smtClean="0">
                <a:solidFill>
                  <a:schemeClr val="tx1"/>
                </a:solidFill>
                <a:effectLst/>
                <a:latin typeface="+mn-lt"/>
                <a:ea typeface="+mn-ea"/>
                <a:cs typeface="+mn-cs"/>
                <a:hlinkClick r:id="rId3"/>
              </a:rPr>
              <a:t> A Qu’</a:t>
            </a:r>
            <a:r>
              <a:rPr lang="en-US" sz="1200" kern="1200" dirty="0" smtClean="0">
                <a:solidFill>
                  <a:schemeClr val="tx1"/>
                </a:solidFill>
                <a:effectLst/>
                <a:latin typeface="+mn-lt"/>
                <a:ea typeface="+mn-ea"/>
                <a:cs typeface="+mn-cs"/>
              </a:rPr>
              <a:t> without images and ask your children to close their eyes as they listen. Afterwards, ask them ‘what was that music describing?’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taking a few of their suggestions, tell them that it described an imaginary animal.</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7</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Pronunciation: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a:t>
            </a:r>
            <a:r>
              <a:rPr lang="en-GB" sz="1200" kern="1200" dirty="0" err="1" smtClean="0">
                <a:solidFill>
                  <a:schemeClr val="tx1"/>
                </a:solidFill>
                <a:effectLst/>
                <a:latin typeface="+mn-lt"/>
                <a:ea typeface="+mn-ea"/>
                <a:cs typeface="+mn-cs"/>
              </a:rPr>
              <a:t>Bao</a:t>
            </a:r>
            <a:r>
              <a:rPr lang="en-GB" sz="1200" kern="1200" dirty="0" smtClean="0">
                <a:solidFill>
                  <a:schemeClr val="tx1"/>
                </a:solidFill>
                <a:effectLst/>
                <a:latin typeface="+mn-lt"/>
                <a:ea typeface="+mn-ea"/>
                <a:cs typeface="+mn-cs"/>
              </a:rPr>
              <a:t> a Qu (referring to Mason Bates’ piece)		</a:t>
            </a:r>
            <a:r>
              <a:rPr lang="en-GB" sz="1200" b="1" kern="1200" dirty="0" smtClean="0">
                <a:solidFill>
                  <a:schemeClr val="tx1"/>
                </a:solidFill>
                <a:effectLst/>
                <a:latin typeface="+mn-lt"/>
                <a:ea typeface="+mn-ea"/>
                <a:cs typeface="+mn-cs"/>
              </a:rPr>
              <a:t>aa BOW aa KOO</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-aa as in father</a:t>
            </a:r>
          </a:p>
          <a:p>
            <a:r>
              <a:rPr lang="en-GB" sz="1200" kern="1200" dirty="0" smtClean="0">
                <a:solidFill>
                  <a:schemeClr val="tx1"/>
                </a:solidFill>
                <a:effectLst/>
                <a:latin typeface="+mn-lt"/>
                <a:ea typeface="+mn-ea"/>
                <a:cs typeface="+mn-cs"/>
              </a:rPr>
              <a:t>							-ow as in now</a:t>
            </a:r>
          </a:p>
          <a:p>
            <a:r>
              <a:rPr lang="en-GB" sz="1200" kern="1200" dirty="0" smtClean="0">
                <a:solidFill>
                  <a:schemeClr val="tx1"/>
                </a:solidFill>
                <a:effectLst/>
                <a:latin typeface="+mn-lt"/>
                <a:ea typeface="+mn-ea"/>
                <a:cs typeface="+mn-cs"/>
              </a:rPr>
              <a:t>							-k as in king</a:t>
            </a:r>
          </a:p>
          <a:p>
            <a:r>
              <a:rPr lang="en-GB" sz="1200" kern="1200" dirty="0" smtClean="0">
                <a:solidFill>
                  <a:schemeClr val="tx1"/>
                </a:solidFill>
                <a:effectLst/>
                <a:latin typeface="+mn-lt"/>
                <a:ea typeface="+mn-ea"/>
                <a:cs typeface="+mn-cs"/>
              </a:rPr>
              <a:t>							-suggestion, this reflects the original Spanish pronunciation</a:t>
            </a:r>
            <a:endParaRPr lang="en-GB" sz="1000" b="0" kern="1200" dirty="0" smtClean="0">
              <a:solidFill>
                <a:schemeClr val="tx1"/>
              </a:solidFill>
              <a:effectLst/>
              <a:latin typeface="+mn-lt"/>
              <a:ea typeface="+mn-ea"/>
              <a:cs typeface="+mn-cs"/>
            </a:endParaRPr>
          </a:p>
          <a:p>
            <a:endParaRPr lang="en-GB" dirty="0" smtClean="0"/>
          </a:p>
          <a:p>
            <a:pPr lvl="0" rtl="0"/>
            <a:r>
              <a:rPr lang="en-US" sz="1200" b="1" kern="1200" dirty="0" smtClean="0">
                <a:solidFill>
                  <a:schemeClr val="tx1"/>
                </a:solidFill>
                <a:effectLst/>
                <a:latin typeface="+mn-lt"/>
                <a:ea typeface="+mn-ea"/>
                <a:cs typeface="+mn-cs"/>
              </a:rPr>
              <a:t>Listen</a:t>
            </a:r>
            <a:endParaRPr lang="en-GB"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3"/>
              </a:rPr>
              <a:t>Listen to a recording of ‘A </a:t>
            </a:r>
            <a:r>
              <a:rPr lang="en-US" sz="1200" u="sng" kern="1200" dirty="0" err="1" smtClean="0">
                <a:solidFill>
                  <a:schemeClr val="tx1"/>
                </a:solidFill>
                <a:effectLst/>
                <a:latin typeface="+mn-lt"/>
                <a:ea typeface="+mn-ea"/>
                <a:cs typeface="+mn-cs"/>
                <a:hlinkClick r:id="rId3"/>
              </a:rPr>
              <a:t>Bao</a:t>
            </a:r>
            <a:r>
              <a:rPr lang="en-US" sz="1200" u="sng" kern="1200" dirty="0" smtClean="0">
                <a:solidFill>
                  <a:schemeClr val="tx1"/>
                </a:solidFill>
                <a:effectLst/>
                <a:latin typeface="+mn-lt"/>
                <a:ea typeface="+mn-ea"/>
                <a:cs typeface="+mn-cs"/>
                <a:hlinkClick r:id="rId3"/>
              </a:rPr>
              <a:t> A Qu’</a:t>
            </a:r>
            <a:r>
              <a:rPr lang="en-US" sz="1200" kern="1200" dirty="0" smtClean="0">
                <a:solidFill>
                  <a:schemeClr val="tx1"/>
                </a:solidFill>
                <a:effectLst/>
                <a:latin typeface="+mn-lt"/>
                <a:ea typeface="+mn-ea"/>
                <a:cs typeface="+mn-cs"/>
              </a:rPr>
              <a:t> without images and ask your children to close their eyes as they listen. Afterwards, ask them ‘what was that music describing?’</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taking a few of their suggestions, tell them that it described an imaginary animal.</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Give out paper, pencils and </a:t>
            </a:r>
            <a:r>
              <a:rPr lang="en-US" sz="1200" b="1" kern="1200" dirty="0" err="1" smtClean="0">
                <a:solidFill>
                  <a:schemeClr val="tx1"/>
                </a:solidFill>
                <a:effectLst/>
                <a:latin typeface="+mn-lt"/>
                <a:ea typeface="+mn-ea"/>
                <a:cs typeface="+mn-cs"/>
              </a:rPr>
              <a:t>coloured</a:t>
            </a:r>
            <a:r>
              <a:rPr lang="en-US" sz="1200" b="1" kern="1200" dirty="0" smtClean="0">
                <a:solidFill>
                  <a:schemeClr val="tx1"/>
                </a:solidFill>
                <a:effectLst/>
                <a:latin typeface="+mn-lt"/>
                <a:ea typeface="+mn-ea"/>
                <a:cs typeface="+mn-cs"/>
              </a:rPr>
              <a:t> pens. </a:t>
            </a:r>
            <a:r>
              <a:rPr lang="en-US" sz="1200" kern="1200" dirty="0" smtClean="0">
                <a:solidFill>
                  <a:schemeClr val="tx1"/>
                </a:solidFill>
                <a:effectLst/>
                <a:latin typeface="+mn-lt"/>
                <a:ea typeface="+mn-ea"/>
                <a:cs typeface="+mn-cs"/>
              </a:rPr>
              <a:t>As you listen again, ask your children to draw the animal they think is being portrayed by the music. Remind them that it is an imaginary animal so they are free to invent something new however, the ‘A </a:t>
            </a:r>
            <a:r>
              <a:rPr lang="en-US" sz="1200" kern="1200" dirty="0" err="1" smtClean="0">
                <a:solidFill>
                  <a:schemeClr val="tx1"/>
                </a:solidFill>
                <a:effectLst/>
                <a:latin typeface="+mn-lt"/>
                <a:ea typeface="+mn-ea"/>
                <a:cs typeface="+mn-cs"/>
              </a:rPr>
              <a:t>Bao</a:t>
            </a:r>
            <a:r>
              <a:rPr lang="en-US" sz="1200" kern="1200" dirty="0" smtClean="0">
                <a:solidFill>
                  <a:schemeClr val="tx1"/>
                </a:solidFill>
                <a:effectLst/>
                <a:latin typeface="+mn-lt"/>
                <a:ea typeface="+mn-ea"/>
                <a:cs typeface="+mn-cs"/>
              </a:rPr>
              <a:t> A Qu’ is based on a real animal…. Can they guess which one?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8</a:t>
            </a:fld>
            <a:endParaRPr lang="en-US"/>
          </a:p>
        </p:txBody>
      </p:sp>
    </p:spTree>
    <p:extLst>
      <p:ext uri="{BB962C8B-B14F-4D97-AF65-F5344CB8AC3E}">
        <p14:creationId xmlns:p14="http://schemas.microsoft.com/office/powerpoint/2010/main" val="124338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u="sng" kern="1200" dirty="0" smtClean="0">
                <a:solidFill>
                  <a:schemeClr val="tx1"/>
                </a:solidFill>
                <a:effectLst/>
                <a:latin typeface="+mn-lt"/>
                <a:ea typeface="+mn-ea"/>
                <a:cs typeface="+mn-cs"/>
                <a:hlinkClick r:id="rId3"/>
              </a:rPr>
              <a:t>Listen once again</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this time challenge your children to finish their picture and give their animal a name. They should write this name on their picture along with what the animal is doing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i.e. ‘the cat-snake eats a strawberry’</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Have a look at the artwork</a:t>
            </a:r>
            <a:r>
              <a:rPr lang="en-US" sz="1200" kern="1200" dirty="0" smtClean="0">
                <a:solidFill>
                  <a:schemeClr val="tx1"/>
                </a:solidFill>
                <a:effectLst/>
                <a:latin typeface="+mn-lt"/>
                <a:ea typeface="+mn-ea"/>
                <a:cs typeface="+mn-cs"/>
              </a:rPr>
              <a:t> and encourage a few volunteers to come forward and share their pictures and ideas with the class</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If you have time, you might like to repeat this activity with the ‘</a:t>
            </a:r>
            <a:r>
              <a:rPr lang="en-GB" sz="1200" i="1" u="sng" kern="1200" dirty="0" smtClean="0">
                <a:solidFill>
                  <a:schemeClr val="tx1"/>
                </a:solidFill>
                <a:effectLst/>
                <a:latin typeface="+mn-lt"/>
                <a:ea typeface="+mn-ea"/>
                <a:cs typeface="+mn-cs"/>
                <a:hlinkClick r:id="rId4"/>
              </a:rPr>
              <a:t>Sprite’ recording</a:t>
            </a:r>
            <a:r>
              <a:rPr lang="en-GB" sz="1200" i="1" kern="1200" dirty="0" smtClean="0">
                <a:solidFill>
                  <a:schemeClr val="tx1"/>
                </a:solidFill>
                <a:effectLst/>
                <a:latin typeface="+mn-lt"/>
                <a:ea typeface="+mn-ea"/>
                <a:cs typeface="+mn-cs"/>
              </a:rPr>
              <a:t>. The ‘Sprite’ is like a small fairy flying across the orchestra</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9</a:t>
            </a:fld>
            <a:endParaRPr lang="en-US"/>
          </a:p>
        </p:txBody>
      </p:sp>
    </p:spTree>
    <p:extLst>
      <p:ext uri="{BB962C8B-B14F-4D97-AF65-F5344CB8AC3E}">
        <p14:creationId xmlns:p14="http://schemas.microsoft.com/office/powerpoint/2010/main" val="3226198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43769" y="2208213"/>
            <a:ext cx="7024687" cy="712787"/>
          </a:xfrm>
          <a:prstGeom prst="rect">
            <a:avLst/>
          </a:prstGeom>
        </p:spPr>
        <p:txBody>
          <a:bodyPr vert="horz"/>
          <a:lstStyle>
            <a:lvl1pPr marL="0" indent="0">
              <a:buFontTx/>
              <a:buNone/>
              <a:defRPr sz="3200" b="1" i="0" baseline="0">
                <a:solidFill>
                  <a:schemeClr val="tx1"/>
                </a:solidFill>
              </a:defRPr>
            </a:lvl1pPr>
          </a:lstStyle>
          <a:p>
            <a:pPr lvl="0"/>
            <a:r>
              <a:rPr lang="en-US" b="1" i="0" dirty="0" smtClean="0">
                <a:solidFill>
                  <a:schemeClr val="bg1"/>
                </a:solidFill>
              </a:rPr>
              <a:t>Composer name</a:t>
            </a:r>
            <a:endParaRPr lang="en-US" dirty="0"/>
          </a:p>
        </p:txBody>
      </p:sp>
      <p:sp>
        <p:nvSpPr>
          <p:cNvPr id="10" name="Text Placeholder 9"/>
          <p:cNvSpPr>
            <a:spLocks noGrp="1"/>
          </p:cNvSpPr>
          <p:nvPr>
            <p:ph type="body" sz="quarter" idx="14" hasCustomPrompt="1"/>
          </p:nvPr>
        </p:nvSpPr>
        <p:spPr>
          <a:xfrm>
            <a:off x="944563" y="3390280"/>
            <a:ext cx="7023100" cy="1370012"/>
          </a:xfrm>
          <a:prstGeom prst="rect">
            <a:avLst/>
          </a:prstGeom>
        </p:spPr>
        <p:txBody>
          <a:bodyPr vert="horz"/>
          <a:lstStyle>
            <a:lvl1pPr marL="0" indent="0">
              <a:buFontTx/>
              <a:buNone/>
              <a:defRPr sz="3200" b="1" i="0" baseline="0">
                <a:solidFill>
                  <a:schemeClr val="tx1"/>
                </a:solidFill>
              </a:defRPr>
            </a:lvl1pPr>
            <a:lvl2pPr marL="457200" indent="0">
              <a:buFontTx/>
              <a:buNone/>
              <a:defRPr sz="3200" b="1" i="0" baseline="0">
                <a:solidFill>
                  <a:schemeClr val="bg1"/>
                </a:solidFill>
              </a:defRPr>
            </a:lvl2pPr>
            <a:lvl3pPr marL="914400" indent="0">
              <a:buFontTx/>
              <a:buNone/>
              <a:defRPr sz="3200" b="1" i="0" baseline="0">
                <a:solidFill>
                  <a:schemeClr val="bg1"/>
                </a:solidFill>
              </a:defRPr>
            </a:lvl3pPr>
            <a:lvl4pPr marL="1371600" indent="0">
              <a:buFontTx/>
              <a:buNone/>
              <a:defRPr sz="3200" b="1" i="0" baseline="0">
                <a:solidFill>
                  <a:schemeClr val="bg1"/>
                </a:solidFill>
              </a:defRPr>
            </a:lvl4pPr>
            <a:lvl5pPr marL="1828800" indent="0">
              <a:buFontTx/>
              <a:buNone/>
              <a:defRPr sz="3200" b="1" i="0" baseline="0">
                <a:solidFill>
                  <a:schemeClr val="bg1"/>
                </a:solidFill>
              </a:defRPr>
            </a:lvl5pPr>
          </a:lstStyle>
          <a:p>
            <a:pPr lvl="0"/>
            <a:r>
              <a:rPr lang="en-GB" dirty="0" smtClean="0"/>
              <a:t>Piece name</a:t>
            </a:r>
            <a:endParaRPr lang="en-US" dirty="0"/>
          </a:p>
        </p:txBody>
      </p:sp>
      <p:sp>
        <p:nvSpPr>
          <p:cNvPr id="12" name="Text Placeholder 11"/>
          <p:cNvSpPr>
            <a:spLocks noGrp="1"/>
          </p:cNvSpPr>
          <p:nvPr>
            <p:ph type="body" sz="quarter" idx="15" hasCustomPrompt="1"/>
          </p:nvPr>
        </p:nvSpPr>
        <p:spPr>
          <a:xfrm>
            <a:off x="3008313" y="5178702"/>
            <a:ext cx="2895600" cy="784225"/>
          </a:xfrm>
          <a:prstGeom prst="rect">
            <a:avLst/>
          </a:prstGeom>
        </p:spPr>
        <p:txBody>
          <a:bodyPr vert="horz"/>
          <a:lstStyle>
            <a:lvl1pPr marL="0" indent="0">
              <a:buFontTx/>
              <a:buNone/>
              <a:defRPr sz="2000" baseline="0">
                <a:solidFill>
                  <a:schemeClr val="tx1"/>
                </a:solidFill>
                <a:latin typeface="Gill Sans"/>
              </a:defRPr>
            </a:lvl1pPr>
          </a:lstStyle>
          <a:p>
            <a:pPr lvl="0"/>
            <a:r>
              <a:rPr lang="en-GB" dirty="0" smtClean="0"/>
              <a:t>Author</a:t>
            </a:r>
            <a:endParaRPr lang="en-US" dirty="0"/>
          </a:p>
        </p:txBody>
      </p:sp>
    </p:spTree>
    <p:extLst>
      <p:ext uri="{BB962C8B-B14F-4D97-AF65-F5344CB8AC3E}">
        <p14:creationId xmlns:p14="http://schemas.microsoft.com/office/powerpoint/2010/main" val="18524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11"/>
          <p:cNvSpPr>
            <a:spLocks noGrp="1"/>
          </p:cNvSpPr>
          <p:nvPr>
            <p:ph type="dt" sz="half" idx="2"/>
          </p:nvPr>
        </p:nvSpPr>
        <p:spPr>
          <a:xfrm>
            <a:off x="1074590"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a:p>
        </p:txBody>
      </p:sp>
      <p:sp>
        <p:nvSpPr>
          <p:cNvPr id="10"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Gill Sans"/>
                <a:cs typeface="Gill Sans"/>
              </a:defRPr>
            </a:lvl1pPr>
          </a:lstStyle>
          <a:p>
            <a:r>
              <a:rPr lang="en-US" smtClean="0"/>
              <a:t>Copyright Rachel Leach </a:t>
            </a:r>
            <a:endParaRPr lang="en-US" dirty="0"/>
          </a:p>
        </p:txBody>
      </p:sp>
      <p:sp>
        <p:nvSpPr>
          <p:cNvPr id="11" name="Slide Number Placeholder 13"/>
          <p:cNvSpPr>
            <a:spLocks noGrp="1"/>
          </p:cNvSpPr>
          <p:nvPr>
            <p:ph type="sldNum" sz="quarter" idx="4"/>
          </p:nvPr>
        </p:nvSpPr>
        <p:spPr>
          <a:xfrm>
            <a:off x="6189990"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Gill Sans"/>
                <a:cs typeface="Gill Sans"/>
              </a:defRPr>
            </a:lvl1pPr>
          </a:lstStyle>
          <a:p>
            <a:pPr algn="l"/>
            <a:fld id="{FCCA3061-2AE2-5E4F-A955-D3D92C168D6F}" type="slidenum">
              <a:rPr lang="en-US" smtClean="0"/>
              <a:pPr algn="l"/>
              <a:t>‹#›</a:t>
            </a:fld>
            <a:endParaRPr lang="en-US" dirty="0"/>
          </a:p>
        </p:txBody>
      </p:sp>
      <p:sp>
        <p:nvSpPr>
          <p:cNvPr id="7"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8" name="Text Placeholder 10"/>
          <p:cNvSpPr>
            <a:spLocks noGrp="1"/>
          </p:cNvSpPr>
          <p:nvPr>
            <p:ph idx="1" hasCustomPrompt="1"/>
          </p:nvPr>
        </p:nvSpPr>
        <p:spPr>
          <a:xfrm>
            <a:off x="1074589" y="2388276"/>
            <a:ext cx="7012582" cy="3737887"/>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Tree>
    <p:extLst>
      <p:ext uri="{BB962C8B-B14F-4D97-AF65-F5344CB8AC3E}">
        <p14:creationId xmlns:p14="http://schemas.microsoft.com/office/powerpoint/2010/main" val="195646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7" name="Text Placeholder 15"/>
          <p:cNvSpPr>
            <a:spLocks noGrp="1"/>
          </p:cNvSpPr>
          <p:nvPr>
            <p:ph type="body" sz="quarter" idx="14" hasCustomPrompt="1"/>
          </p:nvPr>
        </p:nvSpPr>
        <p:spPr>
          <a:xfrm>
            <a:off x="1074739" y="2388276"/>
            <a:ext cx="3154914" cy="3737887"/>
          </a:xfrm>
        </p:spPr>
        <p:txBody>
          <a:bodyPr>
            <a:normAutofit/>
          </a:bodyPr>
          <a:lstStyle>
            <a:lvl1pPr>
              <a:defRPr sz="2800" b="1" i="0">
                <a:latin typeface="+mj-lt"/>
              </a:defRPr>
            </a:lvl1pPr>
            <a:lvl2pPr>
              <a:defRPr sz="2400" b="0" i="0">
                <a:latin typeface="+mn-lt"/>
              </a:defRPr>
            </a:lvl2pPr>
            <a:lvl3pPr>
              <a:defRPr sz="2400" b="0" i="0">
                <a:latin typeface="+mn-lt"/>
              </a:defRPr>
            </a:lvl3pPr>
            <a:lvl4pPr>
              <a:defRPr sz="1600" b="1" i="0">
                <a:latin typeface="+mj-lt"/>
              </a:defRPr>
            </a:lvl4pPr>
            <a:lvl5pPr>
              <a:defRPr sz="1600" b="0" i="0">
                <a:latin typeface="+mn-lt"/>
              </a:defRPr>
            </a:lvl5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9" name="Text Placeholder 8"/>
          <p:cNvSpPr>
            <a:spLocks noGrp="1"/>
          </p:cNvSpPr>
          <p:nvPr>
            <p:ph type="body" sz="quarter" idx="15" hasCustomPrompt="1"/>
          </p:nvPr>
        </p:nvSpPr>
        <p:spPr>
          <a:xfrm>
            <a:off x="4671391" y="2388276"/>
            <a:ext cx="3415334" cy="3737887"/>
          </a:xfrm>
        </p:spPr>
        <p:txBody>
          <a:bodyPr/>
          <a:lstStyle>
            <a:lvl1pPr>
              <a:defRPr b="1"/>
            </a:lvl1pPr>
            <a:lvl2pPr>
              <a:defRPr sz="2400"/>
            </a:lvl2pPr>
            <a:lvl3pPr>
              <a:defRPr sz="2400"/>
            </a:lvl3pPr>
            <a:lvl4pPr>
              <a:defRPr b="1"/>
            </a:lvl4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11"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Tree>
    <p:extLst>
      <p:ext uri="{BB962C8B-B14F-4D97-AF65-F5344CB8AC3E}">
        <p14:creationId xmlns:p14="http://schemas.microsoft.com/office/powerpoint/2010/main" val="387244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7"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8"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407704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11"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4"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6"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36967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9"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0" name="Text Placeholder 10"/>
          <p:cNvSpPr>
            <a:spLocks noGrp="1"/>
          </p:cNvSpPr>
          <p:nvPr>
            <p:ph idx="1" hasCustomPrompt="1"/>
          </p:nvPr>
        </p:nvSpPr>
        <p:spPr>
          <a:xfrm>
            <a:off x="1044602" y="5297802"/>
            <a:ext cx="7012582" cy="828361"/>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2" name="Picture Placeholder 11"/>
          <p:cNvSpPr>
            <a:spLocks noGrp="1"/>
          </p:cNvSpPr>
          <p:nvPr>
            <p:ph type="pic" sz="quarter" idx="13"/>
          </p:nvPr>
        </p:nvSpPr>
        <p:spPr>
          <a:xfrm>
            <a:off x="1044575" y="2056571"/>
            <a:ext cx="7011988" cy="3109154"/>
          </a:xfrm>
        </p:spPr>
        <p:txBody>
          <a:bodyPr/>
          <a:lstStyle/>
          <a:p>
            <a:endParaRPr lang="en-US"/>
          </a:p>
        </p:txBody>
      </p:sp>
    </p:spTree>
    <p:extLst>
      <p:ext uri="{BB962C8B-B14F-4D97-AF65-F5344CB8AC3E}">
        <p14:creationId xmlns:p14="http://schemas.microsoft.com/office/powerpoint/2010/main" val="132738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9" name="Media Placeholder 8"/>
          <p:cNvSpPr>
            <a:spLocks noGrp="1"/>
          </p:cNvSpPr>
          <p:nvPr>
            <p:ph type="media" sz="quarter" idx="13"/>
          </p:nvPr>
        </p:nvSpPr>
        <p:spPr>
          <a:xfrm>
            <a:off x="1074738" y="2425700"/>
            <a:ext cx="7011987" cy="3697288"/>
          </a:xfrm>
        </p:spPr>
        <p:txBody>
          <a:bodyPr/>
          <a:lstStyle/>
          <a:p>
            <a:endParaRPr lang="en-US"/>
          </a:p>
        </p:txBody>
      </p:sp>
    </p:spTree>
    <p:extLst>
      <p:ext uri="{BB962C8B-B14F-4D97-AF65-F5344CB8AC3E}">
        <p14:creationId xmlns:p14="http://schemas.microsoft.com/office/powerpoint/2010/main" val="348905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Title Placeholder 9"/>
          <p:cNvSpPr>
            <a:spLocks noGrp="1"/>
          </p:cNvSpPr>
          <p:nvPr>
            <p:ph type="title" hasCustomPrompt="1"/>
          </p:nvPr>
        </p:nvSpPr>
        <p:spPr>
          <a:xfrm>
            <a:off x="1074589" y="1228618"/>
            <a:ext cx="7012582" cy="937442"/>
          </a:xfrm>
          <a:prstGeom prst="rect">
            <a:avLst/>
          </a:prstGeom>
        </p:spPr>
        <p:txBody>
          <a:bodyPr vert="horz" lIns="91440" tIns="45720" rIns="91440" bIns="45720" rtlCol="0" anchor="ctr">
            <a:normAutofit/>
          </a:bodyPr>
          <a:lstStyle/>
          <a:p>
            <a:r>
              <a:rPr lang="en-GB" dirty="0" smtClean="0"/>
              <a:t>Glossary</a:t>
            </a:r>
            <a:endParaRPr lang="en-US" dirty="0"/>
          </a:p>
        </p:txBody>
      </p:sp>
      <p:sp>
        <p:nvSpPr>
          <p:cNvPr id="7" name="Table Placeholder 6"/>
          <p:cNvSpPr>
            <a:spLocks noGrp="1"/>
          </p:cNvSpPr>
          <p:nvPr>
            <p:ph type="tbl" sz="quarter" idx="13"/>
          </p:nvPr>
        </p:nvSpPr>
        <p:spPr>
          <a:xfrm>
            <a:off x="1074738" y="2482850"/>
            <a:ext cx="7011987" cy="3743325"/>
          </a:xfrm>
        </p:spPr>
        <p:txBody>
          <a:bodyPr/>
          <a:lstStyle/>
          <a:p>
            <a:endParaRPr lang="en-US"/>
          </a:p>
        </p:txBody>
      </p:sp>
    </p:spTree>
    <p:extLst>
      <p:ext uri="{BB962C8B-B14F-4D97-AF65-F5344CB8AC3E}">
        <p14:creationId xmlns:p14="http://schemas.microsoft.com/office/powerpoint/2010/main" val="259857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Rectangle 7"/>
          <p:cNvSpPr/>
          <p:nvPr userDrawn="1"/>
        </p:nvSpPr>
        <p:spPr>
          <a:xfrm flipV="1">
            <a:off x="1044602" y="1971276"/>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9"/>
          <p:cNvSpPr>
            <a:spLocks noGrp="1"/>
          </p:cNvSpPr>
          <p:nvPr>
            <p:ph type="title" hasCustomPrompt="1"/>
          </p:nvPr>
        </p:nvSpPr>
        <p:spPr>
          <a:xfrm>
            <a:off x="1044602" y="1127798"/>
            <a:ext cx="7012582" cy="843478"/>
          </a:xfrm>
          <a:prstGeom prst="rect">
            <a:avLst/>
          </a:prstGeom>
        </p:spPr>
        <p:txBody>
          <a:bodyPr vert="horz" lIns="91440" tIns="45720" rIns="91440" bIns="45720" rtlCol="0" anchor="ctr">
            <a:normAutofit/>
          </a:bodyPr>
          <a:lstStyle/>
          <a:p>
            <a:r>
              <a:rPr lang="en-GB" dirty="0" smtClean="0"/>
              <a:t>Lesson outcomes</a:t>
            </a:r>
            <a:endParaRPr lang="en-US" dirty="0"/>
          </a:p>
        </p:txBody>
      </p:sp>
      <p:sp>
        <p:nvSpPr>
          <p:cNvPr id="10" name="Text Placeholder 10"/>
          <p:cNvSpPr>
            <a:spLocks noGrp="1"/>
          </p:cNvSpPr>
          <p:nvPr>
            <p:ph type="body" idx="1" hasCustomPrompt="1"/>
          </p:nvPr>
        </p:nvSpPr>
        <p:spPr>
          <a:xfrm>
            <a:off x="1044602" y="2217686"/>
            <a:ext cx="7012582" cy="3908478"/>
          </a:xfrm>
          <a:prstGeom prst="rect">
            <a:avLst/>
          </a:prstGeom>
        </p:spPr>
        <p:txBody>
          <a:bodyPr vert="horz" lIns="91440" tIns="45720" rIns="91440" bIns="45720" rtlCol="0">
            <a:normAutofit/>
          </a:bodyPr>
          <a:lstStyle>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a:lvl3pPr>
          </a:lstStyle>
          <a:p>
            <a:pPr lvl="2"/>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lvl="2"/>
            <a:endParaRPr lang="en-GB" dirty="0" smtClean="0"/>
          </a:p>
        </p:txBody>
      </p:sp>
    </p:spTree>
    <p:extLst>
      <p:ext uri="{BB962C8B-B14F-4D97-AF65-F5344CB8AC3E}">
        <p14:creationId xmlns:p14="http://schemas.microsoft.com/office/powerpoint/2010/main" val="248363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emf"/><Relationship Id="rId5" Type="http://schemas.openxmlformats.org/officeDocument/2006/relationships/slideLayout" Target="../slideLayouts/slideLayout6.xml"/><Relationship Id="rId10"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4C99"/>
        </a:solidFill>
        <a:effectLst/>
      </p:bgPr>
    </p:bg>
    <p:spTree>
      <p:nvGrpSpPr>
        <p:cNvPr id="1" name=""/>
        <p:cNvGrpSpPr/>
        <p:nvPr/>
      </p:nvGrpSpPr>
      <p:grpSpPr>
        <a:xfrm>
          <a:off x="0" y="0"/>
          <a:ext cx="0" cy="0"/>
          <a:chOff x="0" y="0"/>
          <a:chExt cx="0" cy="0"/>
        </a:xfrm>
      </p:grpSpPr>
      <p:sp>
        <p:nvSpPr>
          <p:cNvPr id="7" name="Right Triangle 6"/>
          <p:cNvSpPr/>
          <p:nvPr/>
        </p:nvSpPr>
        <p:spPr>
          <a:xfrm flipH="1">
            <a:off x="7862957" y="4538870"/>
            <a:ext cx="1281043" cy="2319130"/>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4545" y="-185036"/>
            <a:ext cx="2125550" cy="2673324"/>
          </a:xfrm>
          <a:prstGeom prst="rect">
            <a:avLst/>
          </a:prstGeom>
        </p:spPr>
      </p:pic>
      <p:pic>
        <p:nvPicPr>
          <p:cNvPr id="10" name="Picture 9"/>
          <p:cNvPicPr>
            <a:picLocks noChangeAspect="1"/>
          </p:cNvPicPr>
          <p:nvPr/>
        </p:nvPicPr>
        <p:blipFill>
          <a:blip r:embed="rId4"/>
          <a:stretch>
            <a:fillRect/>
          </a:stretch>
        </p:blipFill>
        <p:spPr>
          <a:xfrm>
            <a:off x="7553423" y="4129443"/>
            <a:ext cx="1688898" cy="27285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56" y="918812"/>
            <a:ext cx="5502513" cy="461104"/>
          </a:xfrm>
          <a:prstGeom prst="rect">
            <a:avLst/>
          </a:prstGeom>
        </p:spPr>
      </p:pic>
    </p:spTree>
    <p:extLst>
      <p:ext uri="{BB962C8B-B14F-4D97-AF65-F5344CB8AC3E}">
        <p14:creationId xmlns:p14="http://schemas.microsoft.com/office/powerpoint/2010/main" val="2178718544"/>
      </p:ext>
    </p:extLst>
  </p:cSld>
  <p:clrMap bg1="dk1" tx1="lt1" bg2="dk2" tx2="lt2" accent1="accent1" accent2="accent2" accent3="accent3" accent4="accent4" accent5="accent5" accent6="accent6" hlink="hlink" folHlink="folHlink"/>
  <p:sldLayoutIdLst>
    <p:sldLayoutId id="2147483660"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stretch>
            <a:fillRect/>
          </a:stretch>
        </p:blipFill>
        <p:spPr>
          <a:xfrm>
            <a:off x="-816454" y="-734410"/>
            <a:ext cx="2701478" cy="3397674"/>
          </a:xfrm>
          <a:prstGeom prst="rect">
            <a:avLst/>
          </a:prstGeom>
        </p:spPr>
      </p:pic>
      <p:pic>
        <p:nvPicPr>
          <p:cNvPr id="8" name="Picture 7"/>
          <p:cNvPicPr>
            <a:picLocks noChangeAspect="1"/>
          </p:cNvPicPr>
          <p:nvPr/>
        </p:nvPicPr>
        <p:blipFill>
          <a:blip r:embed="rId11"/>
          <a:stretch>
            <a:fillRect/>
          </a:stretch>
        </p:blipFill>
        <p:spPr>
          <a:xfrm>
            <a:off x="7430207" y="4372356"/>
            <a:ext cx="2171111" cy="3507613"/>
          </a:xfrm>
          <a:prstGeom prst="rect">
            <a:avLst/>
          </a:prstGeom>
        </p:spPr>
      </p:pic>
      <p:sp>
        <p:nvSpPr>
          <p:cNvPr id="10"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1" name="Text Placeholder 10"/>
          <p:cNvSpPr>
            <a:spLocks noGrp="1"/>
          </p:cNvSpPr>
          <p:nvPr>
            <p:ph type="body" idx="1"/>
          </p:nvPr>
        </p:nvSpPr>
        <p:spPr>
          <a:xfrm>
            <a:off x="1044602" y="2217686"/>
            <a:ext cx="7012582" cy="3908478"/>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
        <p:nvSpPr>
          <p:cNvPr id="12" name="Date Placeholder 11"/>
          <p:cNvSpPr>
            <a:spLocks noGrp="1"/>
          </p:cNvSpPr>
          <p:nvPr>
            <p:ph type="dt" sz="half" idx="2"/>
          </p:nvPr>
        </p:nvSpPr>
        <p:spPr>
          <a:xfrm>
            <a:off x="1044603"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smtClean="0"/>
          </a:p>
        </p:txBody>
      </p:sp>
      <p:sp>
        <p:nvSpPr>
          <p:cNvPr id="13" name="Footer Placeholder 12"/>
          <p:cNvSpPr>
            <a:spLocks noGrp="1"/>
          </p:cNvSpPr>
          <p:nvPr>
            <p:ph type="ftr" sz="quarter" idx="3"/>
          </p:nvPr>
        </p:nvSpPr>
        <p:spPr>
          <a:xfrm>
            <a:off x="3094213" y="6356350"/>
            <a:ext cx="2895600" cy="365125"/>
          </a:xfrm>
          <a:prstGeom prst="rect">
            <a:avLst/>
          </a:prstGeom>
        </p:spPr>
        <p:txBody>
          <a:bodyPr vert="horz" lIns="91440" tIns="45720" rIns="91440" bIns="45720" rtlCol="0" anchor="ctr"/>
          <a:lstStyle>
            <a:lvl1pPr algn="ctr">
              <a:defRPr lang="en-US" sz="900" smtClean="0">
                <a:solidFill>
                  <a:schemeClr val="bg1">
                    <a:lumMod val="75000"/>
                  </a:schemeClr>
                </a:solidFill>
                <a:latin typeface="+mn-lt"/>
              </a:defRPr>
            </a:lvl1pPr>
          </a:lstStyle>
          <a:p>
            <a:r>
              <a:rPr lang="en-US" dirty="0" smtClean="0"/>
              <a:t>Copyright Rachel Leach </a:t>
            </a:r>
            <a:endParaRPr lang="en-US" dirty="0"/>
          </a:p>
        </p:txBody>
      </p:sp>
      <p:sp>
        <p:nvSpPr>
          <p:cNvPr id="14" name="Slide Number Placeholder 13"/>
          <p:cNvSpPr>
            <a:spLocks noGrp="1"/>
          </p:cNvSpPr>
          <p:nvPr>
            <p:ph type="sldNum" sz="quarter" idx="4"/>
          </p:nvPr>
        </p:nvSpPr>
        <p:spPr>
          <a:xfrm>
            <a:off x="6160003"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mn-lt"/>
                <a:cs typeface="Gill Sans"/>
              </a:defRPr>
            </a:lvl1pPr>
          </a:lstStyle>
          <a:p>
            <a:pPr algn="l"/>
            <a:fld id="{FCCA3061-2AE2-5E4F-A955-D3D92C168D6F}" type="slidenum">
              <a:rPr lang="en-US" smtClean="0"/>
              <a:pPr algn="l"/>
              <a:t>‹#›</a:t>
            </a:fld>
            <a:endParaRPr lang="en-US"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0048" y="504670"/>
            <a:ext cx="4381690" cy="367180"/>
          </a:xfrm>
          <a:prstGeom prst="rect">
            <a:avLst/>
          </a:prstGeom>
        </p:spPr>
      </p:pic>
    </p:spTree>
    <p:extLst>
      <p:ext uri="{BB962C8B-B14F-4D97-AF65-F5344CB8AC3E}">
        <p14:creationId xmlns:p14="http://schemas.microsoft.com/office/powerpoint/2010/main" val="45463506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5" r:id="rId4"/>
    <p:sldLayoutId id="2147483658" r:id="rId5"/>
    <p:sldLayoutId id="2147483661" r:id="rId6"/>
    <p:sldLayoutId id="2147483656" r:id="rId7"/>
    <p:sldLayoutId id="2147483657" r:id="rId8"/>
  </p:sldLayoutIdLst>
  <p:hf hdr="0"/>
  <p:txStyles>
    <p:titleStyle>
      <a:lvl1pPr algn="l" defTabSz="457200" rtl="0" eaLnBrk="1" latinLnBrk="0" hangingPunct="1">
        <a:spcBef>
          <a:spcPct val="0"/>
        </a:spcBef>
        <a:buNone/>
        <a:defRPr sz="3200" b="1" i="0" kern="1200" baseline="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bbc.co.uk/programmes/articles/5t3vS7Bk966KKlJrGns66RP"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jpg"/><Relationship Id="rId4" Type="http://schemas.openxmlformats.org/officeDocument/2006/relationships/hyperlink" Target="http://www.bbc.co.uk/programmes/articles/3VvpyGscqK0djZbfTvjSQRH"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bbc.co.uk/programmes/p0282x1z"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www.bbc.co.uk/programmes/p027wsnz"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www.bbc.co.uk/programmes/p05dm9xj"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www.bbc.co.uk/programmes/articles/5t3vS7Bk966KKlJrGns66RP"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hyperlink" Target="http://www.bbc.co.uk/programmes/p05dm802"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hyperlink" Target="http://www.bbc.co.uk/programmes/p05dm802"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112445" y="2019684"/>
            <a:ext cx="7024687" cy="712787"/>
          </a:xfrm>
        </p:spPr>
        <p:txBody>
          <a:bodyPr/>
          <a:lstStyle/>
          <a:p>
            <a:pPr algn="ctr"/>
            <a:r>
              <a:rPr lang="en-US" sz="4400" dirty="0" smtClean="0"/>
              <a:t>Mason Bates</a:t>
            </a:r>
            <a:r>
              <a:rPr lang="en-US" dirty="0" smtClean="0"/>
              <a:t>	</a:t>
            </a:r>
            <a:endParaRPr lang="en-US" dirty="0"/>
          </a:p>
        </p:txBody>
      </p:sp>
      <p:sp>
        <p:nvSpPr>
          <p:cNvPr id="3" name="Text Placeholder 2"/>
          <p:cNvSpPr>
            <a:spLocks noGrp="1"/>
          </p:cNvSpPr>
          <p:nvPr>
            <p:ph type="body" sz="quarter" idx="14"/>
          </p:nvPr>
        </p:nvSpPr>
        <p:spPr>
          <a:xfrm>
            <a:off x="974793" y="2850482"/>
            <a:ext cx="7023100" cy="1370012"/>
          </a:xfrm>
        </p:spPr>
        <p:txBody>
          <a:bodyPr/>
          <a:lstStyle/>
          <a:p>
            <a:pPr algn="ctr"/>
            <a:r>
              <a:rPr lang="en-GB" dirty="0"/>
              <a:t>Anthology of Fantastic Zoology – Sprite; A </a:t>
            </a:r>
            <a:r>
              <a:rPr lang="en-GB" dirty="0" err="1"/>
              <a:t>Bao</a:t>
            </a:r>
            <a:r>
              <a:rPr lang="en-GB" dirty="0"/>
              <a:t> A Qu </a:t>
            </a:r>
            <a:endParaRPr lang="en-GB" dirty="0" smtClean="0"/>
          </a:p>
          <a:p>
            <a:pPr algn="ctr"/>
            <a:r>
              <a:rPr lang="en-US" sz="2400" dirty="0" smtClean="0"/>
              <a:t>Primary classroom </a:t>
            </a:r>
            <a:r>
              <a:rPr lang="en-US" sz="2400" dirty="0"/>
              <a:t>l</a:t>
            </a:r>
            <a:r>
              <a:rPr lang="en-US" sz="2400" dirty="0" smtClean="0"/>
              <a:t>esson </a:t>
            </a:r>
            <a:r>
              <a:rPr lang="en-US" sz="2400" dirty="0"/>
              <a:t>p</a:t>
            </a:r>
            <a:r>
              <a:rPr lang="en-US" sz="2400" dirty="0" smtClean="0"/>
              <a:t>lan</a:t>
            </a:r>
            <a:endParaRPr lang="en-US" sz="2400" dirty="0"/>
          </a:p>
        </p:txBody>
      </p:sp>
      <p:sp>
        <p:nvSpPr>
          <p:cNvPr id="4" name="Text Placeholder 3"/>
          <p:cNvSpPr>
            <a:spLocks noGrp="1"/>
          </p:cNvSpPr>
          <p:nvPr>
            <p:ph type="body" sz="quarter" idx="15"/>
          </p:nvPr>
        </p:nvSpPr>
        <p:spPr/>
        <p:txBody>
          <a:bodyPr/>
          <a:lstStyle/>
          <a:p>
            <a:pPr algn="ctr"/>
            <a:r>
              <a:rPr lang="en-US" dirty="0" smtClean="0"/>
              <a:t>Written by</a:t>
            </a:r>
          </a:p>
          <a:p>
            <a:pPr algn="ctr"/>
            <a:r>
              <a:rPr lang="en-US" dirty="0" smtClean="0"/>
              <a:t>Rachel Leach</a:t>
            </a:r>
            <a:endParaRPr lang="en-US" dirty="0"/>
          </a:p>
        </p:txBody>
      </p:sp>
    </p:spTree>
    <p:extLst>
      <p:ext uri="{BB962C8B-B14F-4D97-AF65-F5344CB8AC3E}">
        <p14:creationId xmlns:p14="http://schemas.microsoft.com/office/powerpoint/2010/main" val="4207143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10</a:t>
            </a:fld>
            <a:endParaRPr lang="en-US" dirty="0"/>
          </a:p>
        </p:txBody>
      </p:sp>
      <p:sp>
        <p:nvSpPr>
          <p:cNvPr id="5" name="Title 4"/>
          <p:cNvSpPr>
            <a:spLocks noGrp="1"/>
          </p:cNvSpPr>
          <p:nvPr>
            <p:ph type="title"/>
          </p:nvPr>
        </p:nvSpPr>
        <p:spPr/>
        <p:txBody>
          <a:bodyPr>
            <a:normAutofit/>
          </a:bodyPr>
          <a:lstStyle/>
          <a:p>
            <a:pPr algn="ctr"/>
            <a:r>
              <a:rPr lang="en-GB" dirty="0" smtClean="0"/>
              <a:t>Get to know Mason </a:t>
            </a:r>
            <a:r>
              <a:rPr lang="en-GB" dirty="0" err="1" smtClean="0"/>
              <a:t>Bates’s</a:t>
            </a:r>
            <a:r>
              <a:rPr lang="en-GB" dirty="0" smtClean="0"/>
              <a:t> ‘A </a:t>
            </a:r>
            <a:r>
              <a:rPr lang="en-GB" dirty="0" err="1" smtClean="0"/>
              <a:t>Bao</a:t>
            </a:r>
            <a:r>
              <a:rPr lang="en-GB" dirty="0" smtClean="0"/>
              <a:t> A Qu’</a:t>
            </a:r>
            <a:endParaRPr lang="en-GB" dirty="0"/>
          </a:p>
        </p:txBody>
      </p:sp>
      <p:sp>
        <p:nvSpPr>
          <p:cNvPr id="6" name="Content Placeholder 5"/>
          <p:cNvSpPr>
            <a:spLocks noGrp="1"/>
          </p:cNvSpPr>
          <p:nvPr>
            <p:ph idx="1"/>
          </p:nvPr>
        </p:nvSpPr>
        <p:spPr/>
        <p:txBody>
          <a:bodyPr>
            <a:normAutofit fontScale="92500" lnSpcReduction="10000"/>
          </a:bodyPr>
          <a:lstStyle/>
          <a:p>
            <a:r>
              <a:rPr lang="en-GB" u="sng" dirty="0">
                <a:hlinkClick r:id="rId3"/>
              </a:rPr>
              <a:t>http://www.bbc.co.uk/programmes/articles/5t3vS7Bk966KKlJrGns66RP</a:t>
            </a:r>
            <a:endParaRPr lang="en-GB" dirty="0"/>
          </a:p>
        </p:txBody>
      </p:sp>
      <p:pic>
        <p:nvPicPr>
          <p:cNvPr id="8" name="Picture Placeholder 7">
            <a:hlinkClick r:id="rId4"/>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tretch>
            <a:fillRect/>
          </a:stretch>
        </p:blipFill>
        <p:spPr>
          <a:xfrm>
            <a:off x="1786876" y="2057843"/>
            <a:ext cx="5527384" cy="3106610"/>
          </a:xfrm>
        </p:spPr>
      </p:pic>
    </p:spTree>
    <p:extLst>
      <p:ext uri="{BB962C8B-B14F-4D97-AF65-F5344CB8AC3E}">
        <p14:creationId xmlns:p14="http://schemas.microsoft.com/office/powerpoint/2010/main" val="28225577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Mason Bates</a:t>
            </a:r>
            <a:r>
              <a:rPr lang="en-GB" sz="4000" dirty="0" smtClean="0"/>
              <a:t> </a:t>
            </a:r>
            <a:r>
              <a:rPr lang="en-GB" sz="4000" dirty="0"/>
              <a:t>– Lesson 2</a:t>
            </a:r>
            <a:endParaRPr lang="en-GB" sz="4000" dirty="0" smtClean="0"/>
          </a:p>
          <a:p>
            <a:pPr algn="ctr"/>
            <a:r>
              <a:rPr lang="en-GB" dirty="0" smtClean="0"/>
              <a:t>Imaginary animals</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56807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12</a:t>
            </a:fld>
            <a:endParaRPr lang="en-US" dirty="0"/>
          </a:p>
        </p:txBody>
      </p:sp>
      <p:sp>
        <p:nvSpPr>
          <p:cNvPr id="5" name="Title 4"/>
          <p:cNvSpPr>
            <a:spLocks noGrp="1"/>
          </p:cNvSpPr>
          <p:nvPr>
            <p:ph type="title"/>
          </p:nvPr>
        </p:nvSpPr>
        <p:spPr/>
        <p:txBody>
          <a:bodyPr>
            <a:normAutofit fontScale="90000"/>
          </a:bodyPr>
          <a:lstStyle/>
          <a:p>
            <a:pPr algn="ctr"/>
            <a:r>
              <a:rPr lang="en-GB" dirty="0" smtClean="0"/>
              <a:t>Today is all about inventing imaginary animals</a:t>
            </a:r>
            <a:endParaRPr lang="en-GB" dirty="0"/>
          </a:p>
        </p:txBody>
      </p:sp>
      <p:pic>
        <p:nvPicPr>
          <p:cNvPr id="1026" name="Picture 2" descr="C:\Users\unadks03\AppData\Local\Microsoft\Windows\Temporary Internet Files\Content.IE5\72ZWWJMQ\sheikh-tuhin-Book[1].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69141" y="1970741"/>
            <a:ext cx="5479693" cy="40549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245563">
            <a:off x="4975412" y="2709610"/>
            <a:ext cx="2124635" cy="2308324"/>
          </a:xfrm>
          <a:prstGeom prst="rect">
            <a:avLst/>
          </a:prstGeom>
          <a:noFill/>
        </p:spPr>
        <p:txBody>
          <a:bodyPr wrap="square" rtlCol="0">
            <a:spAutoFit/>
          </a:bodyPr>
          <a:lstStyle/>
          <a:p>
            <a:pPr algn="ctr"/>
            <a:r>
              <a:rPr lang="en-GB" sz="3600" b="1" dirty="0" smtClean="0">
                <a:solidFill>
                  <a:schemeClr val="bg1"/>
                </a:solidFill>
                <a:effectLst>
                  <a:outerShdw blurRad="38100" dist="38100" dir="2700000" algn="tl">
                    <a:srgbClr val="000000">
                      <a:alpha val="43137"/>
                    </a:srgbClr>
                  </a:outerShdw>
                </a:effectLst>
                <a:latin typeface="Freestyle Script" panose="030804020302050B0404" pitchFamily="66" charset="0"/>
              </a:rPr>
              <a:t>The book </a:t>
            </a:r>
          </a:p>
          <a:p>
            <a:pPr algn="ctr"/>
            <a:r>
              <a:rPr lang="en-GB" sz="3600" b="1" dirty="0" smtClean="0">
                <a:solidFill>
                  <a:schemeClr val="bg1"/>
                </a:solidFill>
                <a:effectLst>
                  <a:outerShdw blurRad="38100" dist="38100" dir="2700000" algn="tl">
                    <a:srgbClr val="000000">
                      <a:alpha val="43137"/>
                    </a:srgbClr>
                  </a:outerShdw>
                </a:effectLst>
                <a:latin typeface="Freestyle Script" panose="030804020302050B0404" pitchFamily="66" charset="0"/>
              </a:rPr>
              <a:t>of </a:t>
            </a:r>
          </a:p>
          <a:p>
            <a:pPr algn="ctr"/>
            <a:r>
              <a:rPr lang="en-GB" sz="3600" b="1" dirty="0" smtClean="0">
                <a:solidFill>
                  <a:schemeClr val="bg1"/>
                </a:solidFill>
                <a:effectLst>
                  <a:outerShdw blurRad="38100" dist="38100" dir="2700000" algn="tl">
                    <a:srgbClr val="000000">
                      <a:alpha val="43137"/>
                    </a:srgbClr>
                  </a:outerShdw>
                </a:effectLst>
                <a:latin typeface="Freestyle Script" panose="030804020302050B0404" pitchFamily="66" charset="0"/>
              </a:rPr>
              <a:t>Imaginary Beings</a:t>
            </a:r>
            <a:endParaRPr lang="en-GB" sz="3600" b="1" dirty="0">
              <a:solidFill>
                <a:schemeClr val="bg1"/>
              </a:solidFill>
              <a:effectLst>
                <a:outerShdw blurRad="38100" dist="38100" dir="2700000" algn="tl">
                  <a:srgbClr val="000000">
                    <a:alpha val="43137"/>
                  </a:srgbClr>
                </a:outerShdw>
              </a:effectLst>
              <a:latin typeface="Freestyle Script" panose="030804020302050B0404" pitchFamily="66" charset="0"/>
            </a:endParaRPr>
          </a:p>
        </p:txBody>
      </p:sp>
    </p:spTree>
    <p:extLst>
      <p:ext uri="{BB962C8B-B14F-4D97-AF65-F5344CB8AC3E}">
        <p14:creationId xmlns:p14="http://schemas.microsoft.com/office/powerpoint/2010/main" val="21305186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13</a:t>
            </a:fld>
            <a:endParaRPr lang="en-US" dirty="0"/>
          </a:p>
        </p:txBody>
      </p:sp>
      <p:sp>
        <p:nvSpPr>
          <p:cNvPr id="5" name="Title 4"/>
          <p:cNvSpPr>
            <a:spLocks noGrp="1"/>
          </p:cNvSpPr>
          <p:nvPr>
            <p:ph type="title"/>
          </p:nvPr>
        </p:nvSpPr>
        <p:spPr/>
        <p:txBody>
          <a:bodyPr>
            <a:normAutofit/>
          </a:bodyPr>
          <a:lstStyle/>
          <a:p>
            <a:pPr algn="ctr"/>
            <a:r>
              <a:rPr lang="en-GB" dirty="0" smtClean="0"/>
              <a:t>Create an imaginary animal name</a:t>
            </a:r>
            <a:endParaRPr lang="en-GB" dirty="0"/>
          </a:p>
        </p:txBody>
      </p:sp>
      <p:sp>
        <p:nvSpPr>
          <p:cNvPr id="8" name="Content Placeholder 7"/>
          <p:cNvSpPr>
            <a:spLocks noGrp="1"/>
          </p:cNvSpPr>
          <p:nvPr>
            <p:ph idx="1"/>
          </p:nvPr>
        </p:nvSpPr>
        <p:spPr/>
        <p:txBody>
          <a:bodyPr>
            <a:normAutofit/>
          </a:bodyPr>
          <a:lstStyle/>
          <a:p>
            <a:pPr marL="514350" indent="-514350">
              <a:buAutoNum type="arabicParenR"/>
            </a:pPr>
            <a:r>
              <a:rPr lang="en-GB" b="0" dirty="0" smtClean="0"/>
              <a:t>Think of a real animal:</a:t>
            </a:r>
            <a:r>
              <a:rPr lang="en-GB" b="0" dirty="0"/>
              <a:t> </a:t>
            </a:r>
            <a:br>
              <a:rPr lang="en-GB" b="0" dirty="0"/>
            </a:br>
            <a:r>
              <a:rPr lang="en-GB" b="0" dirty="0" smtClean="0"/>
              <a:t>				_______________</a:t>
            </a:r>
            <a:endParaRPr lang="en-GB" b="0" dirty="0"/>
          </a:p>
          <a:p>
            <a:pPr marL="514350" indent="-514350">
              <a:buAutoNum type="arabicParenR"/>
            </a:pPr>
            <a:r>
              <a:rPr lang="en-GB" b="0" dirty="0" smtClean="0"/>
              <a:t>Think of another animal:</a:t>
            </a:r>
          </a:p>
          <a:p>
            <a:pPr lvl="1"/>
            <a:r>
              <a:rPr lang="en-GB" dirty="0"/>
              <a:t>	</a:t>
            </a:r>
            <a:r>
              <a:rPr lang="en-GB" dirty="0" smtClean="0"/>
              <a:t>				_________________</a:t>
            </a:r>
            <a:endParaRPr lang="en-GB" b="0" dirty="0"/>
          </a:p>
          <a:p>
            <a:pPr marL="514350" indent="-514350">
              <a:buAutoNum type="arabicParenR"/>
            </a:pPr>
            <a:r>
              <a:rPr lang="en-GB" b="0" dirty="0" smtClean="0"/>
              <a:t>Divide these animal names up into syllables: </a:t>
            </a:r>
            <a:endParaRPr lang="en-GB" dirty="0" smtClean="0"/>
          </a:p>
          <a:p>
            <a:r>
              <a:rPr lang="en-GB" dirty="0" smtClean="0"/>
              <a:t>		 ___  ___  ___         ___  ___  ___  ___</a:t>
            </a:r>
            <a:endParaRPr lang="en-GB" dirty="0"/>
          </a:p>
          <a:p>
            <a:pPr marL="514350" indent="-514350">
              <a:buAutoNum type="arabicParenR"/>
            </a:pPr>
            <a:endParaRPr lang="en-GB" dirty="0" smtClean="0"/>
          </a:p>
          <a:p>
            <a:endParaRPr lang="en-GB" dirty="0" smtClean="0"/>
          </a:p>
          <a:p>
            <a:endParaRPr lang="en-GB" u="sng" dirty="0" smtClean="0"/>
          </a:p>
        </p:txBody>
      </p:sp>
    </p:spTree>
    <p:extLst>
      <p:ext uri="{BB962C8B-B14F-4D97-AF65-F5344CB8AC3E}">
        <p14:creationId xmlns:p14="http://schemas.microsoft.com/office/powerpoint/2010/main" val="572964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14</a:t>
            </a:fld>
            <a:endParaRPr lang="en-US" dirty="0"/>
          </a:p>
        </p:txBody>
      </p:sp>
      <p:sp>
        <p:nvSpPr>
          <p:cNvPr id="5" name="Title 4"/>
          <p:cNvSpPr>
            <a:spLocks noGrp="1"/>
          </p:cNvSpPr>
          <p:nvPr>
            <p:ph type="title"/>
          </p:nvPr>
        </p:nvSpPr>
        <p:spPr/>
        <p:txBody>
          <a:bodyPr>
            <a:normAutofit/>
          </a:bodyPr>
          <a:lstStyle/>
          <a:p>
            <a:pPr algn="ctr"/>
            <a:r>
              <a:rPr lang="en-GB" dirty="0" smtClean="0"/>
              <a:t>Create an imaginary animal name</a:t>
            </a:r>
            <a:endParaRPr lang="en-GB" dirty="0"/>
          </a:p>
        </p:txBody>
      </p:sp>
      <p:sp>
        <p:nvSpPr>
          <p:cNvPr id="8" name="Content Placeholder 7"/>
          <p:cNvSpPr>
            <a:spLocks noGrp="1"/>
          </p:cNvSpPr>
          <p:nvPr>
            <p:ph idx="1"/>
          </p:nvPr>
        </p:nvSpPr>
        <p:spPr>
          <a:xfrm>
            <a:off x="1074589" y="2388274"/>
            <a:ext cx="7012582" cy="3737887"/>
          </a:xfrm>
        </p:spPr>
        <p:txBody>
          <a:bodyPr>
            <a:normAutofit lnSpcReduction="10000"/>
          </a:bodyPr>
          <a:lstStyle/>
          <a:p>
            <a:pPr marL="514350" indent="-514350">
              <a:buAutoNum type="arabicParenR"/>
            </a:pPr>
            <a:r>
              <a:rPr lang="en-GB" b="0" dirty="0" smtClean="0"/>
              <a:t>Choose a mix of random syllables from each word:</a:t>
            </a:r>
          </a:p>
          <a:p>
            <a:endParaRPr lang="en-GB" b="0" dirty="0" smtClean="0"/>
          </a:p>
          <a:p>
            <a:r>
              <a:rPr lang="en-GB" b="0" dirty="0"/>
              <a:t>	</a:t>
            </a:r>
            <a:r>
              <a:rPr lang="en-GB" b="0" dirty="0" smtClean="0"/>
              <a:t>	___ </a:t>
            </a:r>
            <a:r>
              <a:rPr lang="en-GB" b="0" dirty="0"/>
              <a:t>___ ___       ___ ___ ___ </a:t>
            </a:r>
            <a:r>
              <a:rPr lang="en-GB" b="0" dirty="0" smtClean="0"/>
              <a:t>___</a:t>
            </a:r>
          </a:p>
          <a:p>
            <a:r>
              <a:rPr lang="en-GB" b="0" dirty="0" smtClean="0"/>
              <a:t>2) Put them in a random order to create a new word:</a:t>
            </a:r>
          </a:p>
          <a:p>
            <a:endParaRPr lang="en-GB" dirty="0" smtClean="0"/>
          </a:p>
          <a:p>
            <a:r>
              <a:rPr lang="en-GB" b="0" dirty="0" smtClean="0"/>
              <a:t>					___ </a:t>
            </a:r>
            <a:r>
              <a:rPr lang="en-GB" b="0" dirty="0"/>
              <a:t>___ ___ </a:t>
            </a:r>
            <a:r>
              <a:rPr lang="en-GB" b="0" dirty="0" smtClean="0"/>
              <a:t>___</a:t>
            </a:r>
            <a:endParaRPr lang="en-GB" b="0" dirty="0"/>
          </a:p>
          <a:p>
            <a:endParaRPr lang="en-GB" dirty="0" smtClean="0"/>
          </a:p>
          <a:p>
            <a:endParaRPr lang="en-GB" u="sng" dirty="0" smtClean="0"/>
          </a:p>
        </p:txBody>
      </p:sp>
    </p:spTree>
    <p:extLst>
      <p:ext uri="{BB962C8B-B14F-4D97-AF65-F5344CB8AC3E}">
        <p14:creationId xmlns:p14="http://schemas.microsoft.com/office/powerpoint/2010/main" val="24814980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15</a:t>
            </a:fld>
            <a:endParaRPr lang="en-US" dirty="0"/>
          </a:p>
        </p:txBody>
      </p:sp>
      <p:sp>
        <p:nvSpPr>
          <p:cNvPr id="5" name="Title 4"/>
          <p:cNvSpPr>
            <a:spLocks noGrp="1"/>
          </p:cNvSpPr>
          <p:nvPr>
            <p:ph type="title"/>
          </p:nvPr>
        </p:nvSpPr>
        <p:spPr/>
        <p:txBody>
          <a:bodyPr>
            <a:normAutofit/>
          </a:bodyPr>
          <a:lstStyle/>
          <a:p>
            <a:pPr algn="ctr"/>
            <a:r>
              <a:rPr lang="en-GB" dirty="0" smtClean="0"/>
              <a:t>Draw your imaginary animal</a:t>
            </a:r>
            <a:endParaRPr lang="en-GB" dirty="0"/>
          </a:p>
        </p:txBody>
      </p:sp>
      <p:sp>
        <p:nvSpPr>
          <p:cNvPr id="8" name="Content Placeholder 7"/>
          <p:cNvSpPr>
            <a:spLocks noGrp="1"/>
          </p:cNvSpPr>
          <p:nvPr>
            <p:ph idx="1"/>
          </p:nvPr>
        </p:nvSpPr>
        <p:spPr/>
        <p:txBody>
          <a:bodyPr/>
          <a:lstStyle/>
          <a:p>
            <a:r>
              <a:rPr lang="en-GB" b="0" dirty="0" smtClean="0"/>
              <a:t>You have now created a new animal:</a:t>
            </a:r>
          </a:p>
          <a:p>
            <a:r>
              <a:rPr lang="en-GB" dirty="0" smtClean="0"/>
              <a:t>					_______________</a:t>
            </a:r>
            <a:endParaRPr lang="en-GB" dirty="0"/>
          </a:p>
          <a:p>
            <a:r>
              <a:rPr lang="en-GB" b="0" dirty="0" smtClean="0"/>
              <a:t>Draw it here:</a:t>
            </a:r>
          </a:p>
          <a:p>
            <a:endParaRPr lang="en-GB" dirty="0" smtClean="0"/>
          </a:p>
          <a:p>
            <a:endParaRPr lang="en-GB" u="sng" dirty="0" smtClean="0"/>
          </a:p>
        </p:txBody>
      </p:sp>
    </p:spTree>
    <p:extLst>
      <p:ext uri="{BB962C8B-B14F-4D97-AF65-F5344CB8AC3E}">
        <p14:creationId xmlns:p14="http://schemas.microsoft.com/office/powerpoint/2010/main" val="10650635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16</a:t>
            </a:fld>
            <a:endParaRPr lang="en-US" dirty="0"/>
          </a:p>
        </p:txBody>
      </p:sp>
      <p:sp>
        <p:nvSpPr>
          <p:cNvPr id="5" name="Title 4"/>
          <p:cNvSpPr>
            <a:spLocks noGrp="1"/>
          </p:cNvSpPr>
          <p:nvPr>
            <p:ph type="title"/>
          </p:nvPr>
        </p:nvSpPr>
        <p:spPr/>
        <p:txBody>
          <a:bodyPr>
            <a:normAutofit/>
          </a:bodyPr>
          <a:lstStyle/>
          <a:p>
            <a:pPr algn="ctr"/>
            <a:r>
              <a:rPr lang="en-GB" dirty="0" smtClean="0"/>
              <a:t>Create more imaginary animals</a:t>
            </a:r>
            <a:endParaRPr lang="en-GB" dirty="0"/>
          </a:p>
        </p:txBody>
      </p:sp>
      <p:sp>
        <p:nvSpPr>
          <p:cNvPr id="8" name="Content Placeholder 7"/>
          <p:cNvSpPr>
            <a:spLocks noGrp="1"/>
          </p:cNvSpPr>
          <p:nvPr>
            <p:ph idx="1"/>
          </p:nvPr>
        </p:nvSpPr>
        <p:spPr/>
        <p:txBody>
          <a:bodyPr/>
          <a:lstStyle/>
          <a:p>
            <a:r>
              <a:rPr lang="en-GB" b="0" dirty="0" smtClean="0"/>
              <a:t>Draw and stick them up around the room.</a:t>
            </a:r>
          </a:p>
          <a:p>
            <a:r>
              <a:rPr lang="en-GB" b="0" dirty="0" smtClean="0"/>
              <a:t>You can watch our </a:t>
            </a:r>
            <a:r>
              <a:rPr lang="en-GB" b="0" dirty="0" smtClean="0">
                <a:hlinkClick r:id="rId3"/>
              </a:rPr>
              <a:t>Art</a:t>
            </a:r>
            <a:r>
              <a:rPr lang="en-GB" b="0" dirty="0" smtClean="0"/>
              <a:t> and </a:t>
            </a:r>
            <a:r>
              <a:rPr lang="en-GB" b="0" dirty="0" smtClean="0">
                <a:hlinkClick r:id="rId4"/>
              </a:rPr>
              <a:t>Digital Art </a:t>
            </a:r>
            <a:r>
              <a:rPr lang="en-GB" b="0" dirty="0" smtClean="0"/>
              <a:t>masterclasses for more ideas. </a:t>
            </a:r>
          </a:p>
          <a:p>
            <a:endParaRPr lang="en-GB" dirty="0" smtClean="0"/>
          </a:p>
          <a:p>
            <a:endParaRPr lang="en-GB" u="sng" dirty="0" smtClean="0"/>
          </a:p>
        </p:txBody>
      </p:sp>
      <p:pic>
        <p:nvPicPr>
          <p:cNvPr id="1026" name="Picture 2">
            <a:hlinkClick r:id="rId3"/>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61" y="3926541"/>
            <a:ext cx="3603679" cy="202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4"/>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010" y="3926540"/>
            <a:ext cx="3606135" cy="202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08466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Mason Bates </a:t>
            </a:r>
            <a:r>
              <a:rPr lang="en-GB" sz="4000" dirty="0" smtClean="0"/>
              <a:t>– </a:t>
            </a:r>
            <a:r>
              <a:rPr lang="en-GB" sz="4000" dirty="0"/>
              <a:t>Lesson </a:t>
            </a:r>
            <a:r>
              <a:rPr lang="en-GB" sz="4000" dirty="0" smtClean="0"/>
              <a:t>3</a:t>
            </a:r>
          </a:p>
          <a:p>
            <a:pPr algn="ctr"/>
            <a:r>
              <a:rPr lang="en-GB" dirty="0" smtClean="0"/>
              <a:t>Animal poems</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77327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18</a:t>
            </a:fld>
            <a:endParaRPr lang="en-US" dirty="0"/>
          </a:p>
        </p:txBody>
      </p:sp>
      <p:sp>
        <p:nvSpPr>
          <p:cNvPr id="5" name="Title 4"/>
          <p:cNvSpPr>
            <a:spLocks noGrp="1"/>
          </p:cNvSpPr>
          <p:nvPr>
            <p:ph type="title"/>
          </p:nvPr>
        </p:nvSpPr>
        <p:spPr/>
        <p:txBody>
          <a:bodyPr>
            <a:normAutofit/>
          </a:bodyPr>
          <a:lstStyle/>
          <a:p>
            <a:pPr algn="ctr"/>
            <a:r>
              <a:rPr lang="en-GB" dirty="0" smtClean="0"/>
              <a:t>Let’s find out more about your animals</a:t>
            </a:r>
            <a:endParaRPr lang="en-GB" dirty="0"/>
          </a:p>
        </p:txBody>
      </p:sp>
      <p:sp>
        <p:nvSpPr>
          <p:cNvPr id="6" name="Content Placeholder 5"/>
          <p:cNvSpPr>
            <a:spLocks noGrp="1"/>
          </p:cNvSpPr>
          <p:nvPr>
            <p:ph idx="1"/>
          </p:nvPr>
        </p:nvSpPr>
        <p:spPr/>
        <p:txBody>
          <a:bodyPr>
            <a:normAutofit fontScale="85000" lnSpcReduction="20000"/>
          </a:bodyPr>
          <a:lstStyle/>
          <a:p>
            <a:r>
              <a:rPr lang="en-GB" b="0" dirty="0" smtClean="0"/>
              <a:t>Think about the animals you created and write down the following about them: </a:t>
            </a:r>
          </a:p>
          <a:p>
            <a:endParaRPr lang="en-GB" b="0" dirty="0" smtClean="0"/>
          </a:p>
          <a:p>
            <a:pPr marL="457200" lvl="0" indent="-457200">
              <a:buFont typeface="Arial" panose="020B0604020202020204" pitchFamily="34" charset="0"/>
              <a:buChar char="•"/>
            </a:pPr>
            <a:r>
              <a:rPr lang="en-US" b="0" dirty="0"/>
              <a:t>Three </a:t>
            </a:r>
            <a:r>
              <a:rPr lang="en-US" b="0" dirty="0" err="1"/>
              <a:t>colours</a:t>
            </a:r>
            <a:r>
              <a:rPr lang="en-US" b="0" dirty="0"/>
              <a:t> </a:t>
            </a:r>
            <a:endParaRPr lang="en-GB" b="0" dirty="0"/>
          </a:p>
          <a:p>
            <a:pPr marL="457200" lvl="0" indent="-457200">
              <a:buFont typeface="Arial" panose="020B0604020202020204" pitchFamily="34" charset="0"/>
              <a:buChar char="•"/>
            </a:pPr>
            <a:r>
              <a:rPr lang="en-US" b="0" dirty="0"/>
              <a:t>Three things the animals </a:t>
            </a:r>
            <a:r>
              <a:rPr lang="en-US" b="0" dirty="0" smtClean="0"/>
              <a:t>does</a:t>
            </a:r>
            <a:endParaRPr lang="en-GB" b="0" dirty="0"/>
          </a:p>
          <a:p>
            <a:pPr marL="457200" lvl="0" indent="-457200">
              <a:buFont typeface="Arial" panose="020B0604020202020204" pitchFamily="34" charset="0"/>
              <a:buChar char="•"/>
            </a:pPr>
            <a:r>
              <a:rPr lang="en-US" b="0" dirty="0"/>
              <a:t>Three sounds the animal </a:t>
            </a:r>
            <a:r>
              <a:rPr lang="en-US" b="0" dirty="0" smtClean="0"/>
              <a:t>makes</a:t>
            </a:r>
            <a:endParaRPr lang="en-GB" b="0" dirty="0"/>
          </a:p>
          <a:p>
            <a:pPr marL="457200" lvl="0" indent="-457200">
              <a:buFont typeface="Arial" panose="020B0604020202020204" pitchFamily="34" charset="0"/>
              <a:buChar char="•"/>
            </a:pPr>
            <a:r>
              <a:rPr lang="en-US" b="0" dirty="0"/>
              <a:t>Three emotions the animal feels</a:t>
            </a:r>
            <a:endParaRPr lang="en-GB" b="0" dirty="0"/>
          </a:p>
          <a:p>
            <a:pPr marL="457200" lvl="0" indent="-457200">
              <a:buFont typeface="Arial" panose="020B0604020202020204" pitchFamily="34" charset="0"/>
              <a:buChar char="•"/>
            </a:pPr>
            <a:r>
              <a:rPr lang="en-US" b="0" dirty="0"/>
              <a:t>Three things in the animal’s </a:t>
            </a:r>
            <a:r>
              <a:rPr lang="en-US" b="0" dirty="0" smtClean="0"/>
              <a:t>world (i.e</a:t>
            </a:r>
            <a:r>
              <a:rPr lang="en-US" b="0" dirty="0"/>
              <a:t>. his home, food, view)</a:t>
            </a:r>
            <a:endParaRPr lang="en-GB" b="0" dirty="0"/>
          </a:p>
          <a:p>
            <a:pPr marL="457200" lvl="0" indent="-457200">
              <a:buFont typeface="Arial" panose="020B0604020202020204" pitchFamily="34" charset="0"/>
              <a:buChar char="•"/>
            </a:pPr>
            <a:r>
              <a:rPr lang="en-US" b="0" dirty="0"/>
              <a:t>T</a:t>
            </a:r>
            <a:r>
              <a:rPr lang="en-US" b="0" dirty="0" smtClean="0"/>
              <a:t>hree </a:t>
            </a:r>
            <a:r>
              <a:rPr lang="en-US" b="0" dirty="0"/>
              <a:t>other </a:t>
            </a:r>
            <a:r>
              <a:rPr lang="en-US" b="0" dirty="0" smtClean="0"/>
              <a:t>characteristics</a:t>
            </a:r>
            <a:endParaRPr lang="en-GB" b="0" dirty="0"/>
          </a:p>
          <a:p>
            <a:endParaRPr lang="en-GB" b="0" dirty="0" smtClean="0"/>
          </a:p>
        </p:txBody>
      </p:sp>
    </p:spTree>
    <p:extLst>
      <p:ext uri="{BB962C8B-B14F-4D97-AF65-F5344CB8AC3E}">
        <p14:creationId xmlns:p14="http://schemas.microsoft.com/office/powerpoint/2010/main" val="2389658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19</a:t>
            </a:fld>
            <a:endParaRPr lang="en-US" dirty="0"/>
          </a:p>
        </p:txBody>
      </p:sp>
      <p:sp>
        <p:nvSpPr>
          <p:cNvPr id="5" name="Title 4"/>
          <p:cNvSpPr>
            <a:spLocks noGrp="1"/>
          </p:cNvSpPr>
          <p:nvPr>
            <p:ph type="title"/>
          </p:nvPr>
        </p:nvSpPr>
        <p:spPr/>
        <p:txBody>
          <a:bodyPr>
            <a:normAutofit/>
          </a:bodyPr>
          <a:lstStyle/>
          <a:p>
            <a:pPr algn="ctr"/>
            <a:r>
              <a:rPr lang="en-GB" dirty="0" smtClean="0"/>
              <a:t>Make an animal poem</a:t>
            </a:r>
            <a:endParaRPr lang="en-GB" dirty="0"/>
          </a:p>
        </p:txBody>
      </p:sp>
      <p:sp>
        <p:nvSpPr>
          <p:cNvPr id="6" name="Content Placeholder 5"/>
          <p:cNvSpPr>
            <a:spLocks noGrp="1"/>
          </p:cNvSpPr>
          <p:nvPr>
            <p:ph idx="1"/>
          </p:nvPr>
        </p:nvSpPr>
        <p:spPr/>
        <p:txBody>
          <a:bodyPr>
            <a:normAutofit fontScale="92500" lnSpcReduction="20000"/>
          </a:bodyPr>
          <a:lstStyle/>
          <a:p>
            <a:r>
              <a:rPr lang="en-GB" b="0" dirty="0" smtClean="0"/>
              <a:t>Can you use your descriptions to create a poem about your animal? </a:t>
            </a:r>
          </a:p>
          <a:p>
            <a:endParaRPr lang="en-GB" b="0" dirty="0"/>
          </a:p>
          <a:p>
            <a:r>
              <a:rPr lang="en-GB" b="0" dirty="0" smtClean="0"/>
              <a:t>Here’s a suggested structure to help you put it together: </a:t>
            </a:r>
          </a:p>
          <a:p>
            <a:pPr algn="ctr"/>
            <a:r>
              <a:rPr lang="en-GB" i="1" dirty="0"/>
              <a:t>The (</a:t>
            </a:r>
            <a:r>
              <a:rPr lang="en-GB" i="1" u="sng" dirty="0"/>
              <a:t>animal</a:t>
            </a:r>
            <a:r>
              <a:rPr lang="en-GB" i="1" dirty="0"/>
              <a:t>) </a:t>
            </a:r>
            <a:r>
              <a:rPr lang="en-GB" i="1" dirty="0" smtClean="0"/>
              <a:t>(</a:t>
            </a:r>
            <a:r>
              <a:rPr lang="en-GB" i="1" u="sng" dirty="0" smtClean="0"/>
              <a:t>verb</a:t>
            </a:r>
            <a:r>
              <a:rPr lang="en-GB" i="1" dirty="0" smtClean="0"/>
              <a:t>) like a (</a:t>
            </a:r>
            <a:r>
              <a:rPr lang="en-GB" i="1" u="sng" dirty="0" smtClean="0"/>
              <a:t>noun</a:t>
            </a:r>
            <a:r>
              <a:rPr lang="en-GB" i="1" dirty="0"/>
              <a:t>)</a:t>
            </a:r>
            <a:endParaRPr lang="en-GB" dirty="0"/>
          </a:p>
          <a:p>
            <a:pPr algn="ctr"/>
            <a:r>
              <a:rPr lang="en-GB" i="1" dirty="0"/>
              <a:t>S/he </a:t>
            </a:r>
            <a:r>
              <a:rPr lang="en-GB" i="1" dirty="0" smtClean="0"/>
              <a:t>is (</a:t>
            </a:r>
            <a:r>
              <a:rPr lang="en-GB" i="1" u="sng" dirty="0" smtClean="0"/>
              <a:t>colour</a:t>
            </a:r>
            <a:r>
              <a:rPr lang="en-GB" i="1" dirty="0" smtClean="0"/>
              <a:t>)/has (</a:t>
            </a:r>
            <a:r>
              <a:rPr lang="en-GB" i="1" u="sng" dirty="0" smtClean="0"/>
              <a:t>emotion</a:t>
            </a:r>
            <a:r>
              <a:rPr lang="en-GB" i="1" dirty="0"/>
              <a:t>)</a:t>
            </a:r>
            <a:endParaRPr lang="en-GB" dirty="0"/>
          </a:p>
          <a:p>
            <a:pPr algn="ctr"/>
            <a:r>
              <a:rPr lang="en-GB" i="1" dirty="0" smtClean="0"/>
              <a:t>(</a:t>
            </a:r>
            <a:r>
              <a:rPr lang="en-GB" i="1" u="sng" dirty="0" smtClean="0"/>
              <a:t>Adverb</a:t>
            </a:r>
            <a:r>
              <a:rPr lang="en-GB" i="1" dirty="0"/>
              <a:t>), the (</a:t>
            </a:r>
            <a:r>
              <a:rPr lang="en-GB" i="1" u="sng" dirty="0"/>
              <a:t>animal</a:t>
            </a:r>
            <a:r>
              <a:rPr lang="en-GB" i="1" dirty="0"/>
              <a:t>) (</a:t>
            </a:r>
            <a:r>
              <a:rPr lang="en-GB" i="1" u="sng" dirty="0" smtClean="0"/>
              <a:t>sounds</a:t>
            </a:r>
            <a:r>
              <a:rPr lang="en-GB" i="1" dirty="0" smtClean="0"/>
              <a:t>)</a:t>
            </a:r>
            <a:endParaRPr lang="en-GB" dirty="0"/>
          </a:p>
          <a:p>
            <a:pPr algn="ctr"/>
            <a:r>
              <a:rPr lang="en-GB" i="1" dirty="0"/>
              <a:t>The (</a:t>
            </a:r>
            <a:r>
              <a:rPr lang="en-GB" i="1" u="sng" dirty="0"/>
              <a:t>animal</a:t>
            </a:r>
            <a:r>
              <a:rPr lang="en-GB" i="1" dirty="0"/>
              <a:t>) is (</a:t>
            </a:r>
            <a:r>
              <a:rPr lang="en-GB" i="1" u="sng" dirty="0"/>
              <a:t>adjective</a:t>
            </a:r>
            <a:r>
              <a:rPr lang="en-GB" i="1" dirty="0"/>
              <a:t>)</a:t>
            </a:r>
            <a:endParaRPr lang="en-GB" dirty="0"/>
          </a:p>
          <a:p>
            <a:endParaRPr lang="en-GB" b="0" dirty="0" smtClean="0"/>
          </a:p>
          <a:p>
            <a:endParaRPr lang="en-GB" b="0" dirty="0" smtClean="0"/>
          </a:p>
        </p:txBody>
      </p:sp>
    </p:spTree>
    <p:extLst>
      <p:ext uri="{BB962C8B-B14F-4D97-AF65-F5344CB8AC3E}">
        <p14:creationId xmlns:p14="http://schemas.microsoft.com/office/powerpoint/2010/main" val="1869863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Lesson outcomes</a:t>
            </a:r>
            <a:endParaRPr lang="en-US" dirty="0"/>
          </a:p>
        </p:txBody>
      </p:sp>
      <p:sp>
        <p:nvSpPr>
          <p:cNvPr id="3" name="Text Placeholder 2"/>
          <p:cNvSpPr>
            <a:spLocks noGrp="1"/>
          </p:cNvSpPr>
          <p:nvPr>
            <p:ph type="body" idx="1"/>
          </p:nvPr>
        </p:nvSpPr>
        <p:spPr/>
        <p:txBody>
          <a:bodyPr>
            <a:normAutofit/>
          </a:bodyPr>
          <a:lstStyle/>
          <a:p>
            <a:pPr lvl="0"/>
            <a:r>
              <a:rPr lang="en-GB" sz="2000" b="0" dirty="0" smtClean="0"/>
              <a:t>After this lesson, pupils will be able to:</a:t>
            </a:r>
          </a:p>
          <a:p>
            <a:pPr marL="342900" lvl="0" indent="-342900">
              <a:buFont typeface="Wingdings" charset="2"/>
              <a:buChar char="§"/>
            </a:pPr>
            <a:r>
              <a:rPr lang="en-GB" sz="2000" b="0" dirty="0"/>
              <a:t>c</a:t>
            </a:r>
            <a:r>
              <a:rPr lang="en-GB" sz="2000" b="0" dirty="0" smtClean="0"/>
              <a:t>reate </a:t>
            </a:r>
            <a:r>
              <a:rPr lang="en-GB" sz="2000" b="0" dirty="0"/>
              <a:t>art-work, poetry and music inspired by a piece of orchestral music</a:t>
            </a:r>
          </a:p>
          <a:p>
            <a:pPr marL="342900" lvl="0" indent="-342900">
              <a:buFont typeface="Wingdings" charset="2"/>
              <a:buChar char="§"/>
            </a:pPr>
            <a:r>
              <a:rPr lang="en-GB" sz="2000" b="0" dirty="0"/>
              <a:t>l</a:t>
            </a:r>
            <a:r>
              <a:rPr lang="en-GB" sz="2000" b="0" dirty="0" smtClean="0"/>
              <a:t>isten </a:t>
            </a:r>
            <a:r>
              <a:rPr lang="en-GB" sz="2000" b="0" dirty="0"/>
              <a:t>and reflect on a work for orchestra</a:t>
            </a:r>
          </a:p>
          <a:p>
            <a:pPr marL="342900" lvl="0" indent="-342900">
              <a:buFont typeface="Wingdings" charset="2"/>
              <a:buChar char="§"/>
            </a:pPr>
            <a:r>
              <a:rPr lang="en-GB" sz="2000" b="0" dirty="0" smtClean="0"/>
              <a:t>perform </a:t>
            </a:r>
            <a:r>
              <a:rPr lang="en-GB" sz="2000" b="0" dirty="0"/>
              <a:t>as an ensemble</a:t>
            </a:r>
          </a:p>
        </p:txBody>
      </p:sp>
      <p:sp>
        <p:nvSpPr>
          <p:cNvPr id="4" name="Footer Placeholder 3"/>
          <p:cNvSpPr>
            <a:spLocks noGrp="1"/>
          </p:cNvSpPr>
          <p:nvPr>
            <p:ph type="ftr" sz="quarter" idx="11"/>
          </p:nvPr>
        </p:nvSpPr>
        <p:spPr/>
        <p:txBody>
          <a:bodyPr/>
          <a:lstStyle/>
          <a:p>
            <a:r>
              <a:rPr lang="en-US" dirty="0" smtClean="0">
                <a:solidFill>
                  <a:schemeClr val="bg1">
                    <a:lumMod val="75000"/>
                  </a:schemeClr>
                </a:solidFill>
              </a:rPr>
              <a:t>Copyright </a:t>
            </a:r>
            <a:r>
              <a:rPr lang="en-US" dirty="0" smtClean="0"/>
              <a:t>: Words - </a:t>
            </a:r>
            <a:r>
              <a:rPr lang="en-US" dirty="0" smtClean="0">
                <a:solidFill>
                  <a:schemeClr val="bg1">
                    <a:lumMod val="75000"/>
                  </a:schemeClr>
                </a:solidFill>
              </a:rPr>
              <a:t>Rachel Leach, Design - BBC</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2</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29791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3</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20</a:t>
            </a:fld>
            <a:endParaRPr lang="en-US" dirty="0"/>
          </a:p>
        </p:txBody>
      </p:sp>
      <p:sp>
        <p:nvSpPr>
          <p:cNvPr id="5" name="Title 4"/>
          <p:cNvSpPr>
            <a:spLocks noGrp="1"/>
          </p:cNvSpPr>
          <p:nvPr>
            <p:ph type="title"/>
          </p:nvPr>
        </p:nvSpPr>
        <p:spPr/>
        <p:txBody>
          <a:bodyPr>
            <a:normAutofit/>
          </a:bodyPr>
          <a:lstStyle/>
          <a:p>
            <a:pPr algn="ctr"/>
            <a:r>
              <a:rPr lang="en-GB" dirty="0" smtClean="0"/>
              <a:t>Poetry recital</a:t>
            </a:r>
            <a:endParaRPr lang="en-GB" dirty="0"/>
          </a:p>
        </p:txBody>
      </p:sp>
      <p:sp>
        <p:nvSpPr>
          <p:cNvPr id="6" name="Content Placeholder 5"/>
          <p:cNvSpPr>
            <a:spLocks noGrp="1"/>
          </p:cNvSpPr>
          <p:nvPr>
            <p:ph idx="1"/>
          </p:nvPr>
        </p:nvSpPr>
        <p:spPr/>
        <p:txBody>
          <a:bodyPr>
            <a:normAutofit/>
          </a:bodyPr>
          <a:lstStyle/>
          <a:p>
            <a:r>
              <a:rPr lang="en-GB" b="0" dirty="0" smtClean="0"/>
              <a:t>Recite your poem to the rest of the class</a:t>
            </a:r>
            <a:endParaRPr lang="en-GB" dirty="0"/>
          </a:p>
          <a:p>
            <a:endParaRPr lang="en-GB" b="0" dirty="0" smtClean="0"/>
          </a:p>
          <a:p>
            <a:endParaRPr lang="en-GB" b="0" dirty="0" smtClean="0"/>
          </a:p>
        </p:txBody>
      </p:sp>
      <p:pic>
        <p:nvPicPr>
          <p:cNvPr id="2050" name="Picture 2" descr="\\bbcrd2024\Education\Learning With The Bbc\Campaigns\Ten Pieces Phase 3\Year 4\Website\Photos and images\Lesson plan pics\10_Pieces_R3_060217_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766" y="2997191"/>
            <a:ext cx="4648200" cy="322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242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Mason Bates </a:t>
            </a:r>
            <a:r>
              <a:rPr lang="en-GB" sz="4000" dirty="0" smtClean="0"/>
              <a:t>– </a:t>
            </a:r>
            <a:r>
              <a:rPr lang="en-GB" sz="4000" dirty="0"/>
              <a:t>Lesson 4</a:t>
            </a:r>
            <a:endParaRPr lang="en-GB" sz="4000" dirty="0" smtClean="0"/>
          </a:p>
          <a:p>
            <a:pPr algn="ctr"/>
            <a:r>
              <a:rPr lang="en-GB" dirty="0" smtClean="0"/>
              <a:t>The three ideas – musical animal</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899414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22</a:t>
            </a:fld>
            <a:endParaRPr lang="en-US" dirty="0"/>
          </a:p>
        </p:txBody>
      </p:sp>
      <p:sp>
        <p:nvSpPr>
          <p:cNvPr id="5" name="Title 4"/>
          <p:cNvSpPr>
            <a:spLocks noGrp="1"/>
          </p:cNvSpPr>
          <p:nvPr>
            <p:ph type="title"/>
          </p:nvPr>
        </p:nvSpPr>
        <p:spPr>
          <a:xfrm>
            <a:off x="1074590" y="1228618"/>
            <a:ext cx="7012582" cy="937442"/>
          </a:xfrm>
        </p:spPr>
        <p:txBody>
          <a:bodyPr>
            <a:normAutofit fontScale="90000"/>
          </a:bodyPr>
          <a:lstStyle/>
          <a:p>
            <a:pPr algn="ctr"/>
            <a:r>
              <a:rPr lang="en-GB" dirty="0" smtClean="0"/>
              <a:t>Warm up! </a:t>
            </a:r>
            <a:br>
              <a:rPr lang="en-GB" dirty="0" smtClean="0"/>
            </a:br>
            <a:r>
              <a:rPr lang="en-GB" dirty="0" smtClean="0"/>
              <a:t>Pass a clap around the circle in a similar way to the </a:t>
            </a:r>
            <a:r>
              <a:rPr lang="en-GB" dirty="0" smtClean="0">
                <a:hlinkClick r:id="rId3"/>
              </a:rPr>
              <a:t>‘Sprite’</a:t>
            </a:r>
            <a:endParaRPr lang="en-GB" dirty="0"/>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817157" y="2387600"/>
            <a:ext cx="5527148" cy="3738563"/>
          </a:xfrm>
        </p:spPr>
      </p:pic>
    </p:spTree>
    <p:extLst>
      <p:ext uri="{BB962C8B-B14F-4D97-AF65-F5344CB8AC3E}">
        <p14:creationId xmlns:p14="http://schemas.microsoft.com/office/powerpoint/2010/main" val="23459297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23</a:t>
            </a:fld>
            <a:endParaRPr lang="en-US" dirty="0"/>
          </a:p>
        </p:txBody>
      </p:sp>
      <p:sp>
        <p:nvSpPr>
          <p:cNvPr id="5" name="Title 4"/>
          <p:cNvSpPr>
            <a:spLocks noGrp="1"/>
          </p:cNvSpPr>
          <p:nvPr>
            <p:ph type="title"/>
          </p:nvPr>
        </p:nvSpPr>
        <p:spPr>
          <a:xfrm>
            <a:off x="1074590" y="1228618"/>
            <a:ext cx="7012582" cy="937442"/>
          </a:xfrm>
        </p:spPr>
        <p:txBody>
          <a:bodyPr>
            <a:normAutofit fontScale="90000"/>
          </a:bodyPr>
          <a:lstStyle/>
          <a:p>
            <a:pPr algn="ctr"/>
            <a:r>
              <a:rPr lang="en-GB" dirty="0" smtClean="0"/>
              <a:t>Let’s turn your imaginary animals into music</a:t>
            </a:r>
            <a:endParaRPr lang="en-GB" dirty="0"/>
          </a:p>
        </p:txBody>
      </p:sp>
      <p:sp>
        <p:nvSpPr>
          <p:cNvPr id="6" name="Content Placeholder 5"/>
          <p:cNvSpPr>
            <a:spLocks noGrp="1"/>
          </p:cNvSpPr>
          <p:nvPr>
            <p:ph idx="1"/>
          </p:nvPr>
        </p:nvSpPr>
        <p:spPr/>
        <p:txBody>
          <a:bodyPr>
            <a:normAutofit lnSpcReduction="10000"/>
          </a:bodyPr>
          <a:lstStyle/>
          <a:p>
            <a:r>
              <a:rPr lang="en-GB" dirty="0" smtClean="0"/>
              <a:t>Using your own invented animal: </a:t>
            </a:r>
          </a:p>
          <a:p>
            <a:pPr marL="457200" indent="-457200">
              <a:buFont typeface="Wingdings" panose="05000000000000000000" pitchFamily="2" charset="2"/>
              <a:buChar char="§"/>
            </a:pPr>
            <a:r>
              <a:rPr lang="en-GB" b="0" dirty="0" smtClean="0"/>
              <a:t>Choose three things that the animal does: </a:t>
            </a:r>
            <a:endParaRPr lang="en-GB" dirty="0" smtClean="0"/>
          </a:p>
          <a:p>
            <a:pPr lvl="3" algn="ctr"/>
            <a:r>
              <a:rPr lang="en-US" b="0" i="1" dirty="0" smtClean="0"/>
              <a:t>E.g. He </a:t>
            </a:r>
            <a:r>
              <a:rPr lang="en-US" b="0" i="1" dirty="0"/>
              <a:t>blasts a </a:t>
            </a:r>
            <a:r>
              <a:rPr lang="en-US" b="0" i="1" dirty="0" err="1"/>
              <a:t>trumpety</a:t>
            </a:r>
            <a:r>
              <a:rPr lang="en-US" b="0" i="1" dirty="0"/>
              <a:t> sound</a:t>
            </a:r>
            <a:endParaRPr lang="en-GB" b="0" dirty="0"/>
          </a:p>
          <a:p>
            <a:pPr lvl="3" algn="ctr"/>
            <a:r>
              <a:rPr lang="en-US" b="0" i="1" dirty="0"/>
              <a:t>He creeps</a:t>
            </a:r>
            <a:endParaRPr lang="en-GB" b="0" dirty="0"/>
          </a:p>
          <a:p>
            <a:pPr lvl="3" algn="ctr"/>
            <a:r>
              <a:rPr lang="en-US" b="0" i="1" dirty="0"/>
              <a:t>He shakes his </a:t>
            </a:r>
            <a:r>
              <a:rPr lang="en-US" b="0" i="1" dirty="0" smtClean="0"/>
              <a:t>head</a:t>
            </a:r>
          </a:p>
          <a:p>
            <a:pPr lvl="3" algn="ctr"/>
            <a:endParaRPr lang="en-GB" sz="1200" dirty="0"/>
          </a:p>
          <a:p>
            <a:pPr lvl="2"/>
            <a:r>
              <a:rPr lang="en-US" sz="2800" dirty="0"/>
              <a:t>Invent a short musical sound (</a:t>
            </a:r>
            <a:r>
              <a:rPr lang="en-US" sz="2800" b="1" dirty="0"/>
              <a:t>motif</a:t>
            </a:r>
            <a:r>
              <a:rPr lang="en-US" sz="2800" dirty="0"/>
              <a:t>) for each of these </a:t>
            </a:r>
            <a:r>
              <a:rPr lang="en-US" sz="2800" dirty="0" smtClean="0"/>
              <a:t>things:</a:t>
            </a:r>
          </a:p>
          <a:p>
            <a:pPr marL="0" lvl="2" indent="0" algn="ctr">
              <a:buNone/>
            </a:pPr>
            <a:r>
              <a:rPr lang="en-US" sz="1600" i="1" dirty="0" smtClean="0"/>
              <a:t>A </a:t>
            </a:r>
            <a:r>
              <a:rPr lang="en-US" sz="1600" i="1" dirty="0"/>
              <a:t>blast from a real trumpet</a:t>
            </a:r>
            <a:endParaRPr lang="en-GB" sz="1600" dirty="0"/>
          </a:p>
          <a:p>
            <a:pPr lvl="3" algn="ctr"/>
            <a:r>
              <a:rPr lang="en-US" b="0" i="1" dirty="0"/>
              <a:t>Very soft footsteps on a drum</a:t>
            </a:r>
            <a:endParaRPr lang="en-GB" b="0" dirty="0"/>
          </a:p>
          <a:p>
            <a:pPr lvl="3" algn="ctr"/>
            <a:r>
              <a:rPr lang="en-US" b="0" i="1" dirty="0"/>
              <a:t>A loud shake on a tambourine</a:t>
            </a:r>
            <a:endParaRPr lang="en-GB" b="0" dirty="0"/>
          </a:p>
          <a:p>
            <a:endParaRPr lang="en-GB" dirty="0"/>
          </a:p>
        </p:txBody>
      </p:sp>
    </p:spTree>
    <p:extLst>
      <p:ext uri="{BB962C8B-B14F-4D97-AF65-F5344CB8AC3E}">
        <p14:creationId xmlns:p14="http://schemas.microsoft.com/office/powerpoint/2010/main" val="12275572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24</a:t>
            </a:fld>
            <a:endParaRPr lang="en-US" dirty="0"/>
          </a:p>
        </p:txBody>
      </p:sp>
      <p:sp>
        <p:nvSpPr>
          <p:cNvPr id="5" name="Title 4"/>
          <p:cNvSpPr>
            <a:spLocks noGrp="1"/>
          </p:cNvSpPr>
          <p:nvPr>
            <p:ph type="title"/>
          </p:nvPr>
        </p:nvSpPr>
        <p:spPr>
          <a:xfrm>
            <a:off x="1074590" y="1228618"/>
            <a:ext cx="7012582" cy="937442"/>
          </a:xfrm>
        </p:spPr>
        <p:txBody>
          <a:bodyPr>
            <a:normAutofit/>
          </a:bodyPr>
          <a:lstStyle/>
          <a:p>
            <a:pPr algn="ctr"/>
            <a:r>
              <a:rPr lang="en-GB" dirty="0" smtClean="0"/>
              <a:t>Turn your three ideas into a piece</a:t>
            </a:r>
            <a:endParaRPr lang="en-GB" dirty="0"/>
          </a:p>
        </p:txBody>
      </p:sp>
      <p:sp>
        <p:nvSpPr>
          <p:cNvPr id="6" name="Content Placeholder 5"/>
          <p:cNvSpPr>
            <a:spLocks noGrp="1"/>
          </p:cNvSpPr>
          <p:nvPr>
            <p:ph idx="1"/>
          </p:nvPr>
        </p:nvSpPr>
        <p:spPr/>
        <p:txBody>
          <a:bodyPr>
            <a:normAutofit fontScale="92500" lnSpcReduction="20000"/>
          </a:bodyPr>
          <a:lstStyle/>
          <a:p>
            <a:r>
              <a:rPr lang="en-GB" dirty="0"/>
              <a:t>Mason </a:t>
            </a:r>
            <a:r>
              <a:rPr lang="en-GB" dirty="0" err="1" smtClean="0"/>
              <a:t>Bates’s</a:t>
            </a:r>
            <a:r>
              <a:rPr lang="en-GB" dirty="0" smtClean="0"/>
              <a:t> </a:t>
            </a:r>
            <a:r>
              <a:rPr lang="en-GB" dirty="0"/>
              <a:t>piece features just three ideas </a:t>
            </a:r>
            <a:r>
              <a:rPr lang="en-GB" dirty="0" smtClean="0"/>
              <a:t>too:</a:t>
            </a:r>
          </a:p>
          <a:p>
            <a:pPr marL="457200" indent="-457200">
              <a:buFontTx/>
              <a:buChar char="-"/>
            </a:pPr>
            <a:r>
              <a:rPr lang="en-GB" b="0" i="1" dirty="0" smtClean="0"/>
              <a:t>a </a:t>
            </a:r>
            <a:r>
              <a:rPr lang="en-GB" b="0" i="1" dirty="0"/>
              <a:t>waltz rhythm (is the </a:t>
            </a:r>
            <a:r>
              <a:rPr lang="en-GB" b="0" i="1" dirty="0" smtClean="0"/>
              <a:t>‘A </a:t>
            </a:r>
            <a:r>
              <a:rPr lang="en-GB" b="0" i="1" dirty="0" err="1" smtClean="0"/>
              <a:t>Bao</a:t>
            </a:r>
            <a:r>
              <a:rPr lang="en-GB" b="0" i="1" dirty="0" smtClean="0"/>
              <a:t> </a:t>
            </a:r>
            <a:r>
              <a:rPr lang="en-GB" b="0" i="1" dirty="0"/>
              <a:t>A </a:t>
            </a:r>
            <a:r>
              <a:rPr lang="en-GB" b="0" i="1" dirty="0" smtClean="0"/>
              <a:t>Qu’ </a:t>
            </a:r>
            <a:r>
              <a:rPr lang="en-GB" b="0" i="1" dirty="0"/>
              <a:t>dancing</a:t>
            </a:r>
            <a:r>
              <a:rPr lang="en-GB" b="0" i="1" dirty="0" smtClean="0"/>
              <a:t>?)</a:t>
            </a:r>
          </a:p>
          <a:p>
            <a:pPr marL="457200" indent="-457200">
              <a:buFontTx/>
              <a:buChar char="-"/>
            </a:pPr>
            <a:r>
              <a:rPr lang="en-GB" b="0" i="1" dirty="0" smtClean="0"/>
              <a:t>upward </a:t>
            </a:r>
            <a:r>
              <a:rPr lang="en-GB" b="0" i="1" dirty="0"/>
              <a:t>sounds </a:t>
            </a:r>
            <a:r>
              <a:rPr lang="en-GB" b="0" i="1" dirty="0" smtClean="0"/>
              <a:t>(the ‘A </a:t>
            </a:r>
            <a:r>
              <a:rPr lang="en-GB" b="0" i="1" dirty="0" err="1" smtClean="0"/>
              <a:t>Bao</a:t>
            </a:r>
            <a:r>
              <a:rPr lang="en-GB" b="0" i="1" dirty="0" smtClean="0"/>
              <a:t> </a:t>
            </a:r>
            <a:r>
              <a:rPr lang="en-GB" b="0" i="1" dirty="0"/>
              <a:t>A </a:t>
            </a:r>
            <a:r>
              <a:rPr lang="en-GB" b="0" i="1" dirty="0" smtClean="0"/>
              <a:t>Qu’ </a:t>
            </a:r>
            <a:r>
              <a:rPr lang="en-GB" b="0" i="1" dirty="0"/>
              <a:t>is climbing</a:t>
            </a:r>
            <a:r>
              <a:rPr lang="en-GB" b="0" i="1" dirty="0" smtClean="0"/>
              <a:t>)</a:t>
            </a:r>
          </a:p>
          <a:p>
            <a:pPr marL="457200" indent="-457200">
              <a:buFontTx/>
              <a:buChar char="-"/>
            </a:pPr>
            <a:r>
              <a:rPr lang="en-GB" b="0" i="1" dirty="0" smtClean="0"/>
              <a:t>a </a:t>
            </a:r>
            <a:r>
              <a:rPr lang="en-GB" b="0" i="1" dirty="0"/>
              <a:t>shaking sound </a:t>
            </a:r>
            <a:r>
              <a:rPr lang="en-GB" b="0" i="1" dirty="0" smtClean="0"/>
              <a:t>(the ‘A </a:t>
            </a:r>
            <a:r>
              <a:rPr lang="en-GB" b="0" i="1" dirty="0" err="1" smtClean="0"/>
              <a:t>Bao</a:t>
            </a:r>
            <a:r>
              <a:rPr lang="en-GB" b="0" i="1" dirty="0" smtClean="0"/>
              <a:t> </a:t>
            </a:r>
            <a:r>
              <a:rPr lang="en-GB" b="0" i="1" dirty="0"/>
              <a:t>A </a:t>
            </a:r>
            <a:r>
              <a:rPr lang="en-GB" b="0" i="1" dirty="0" smtClean="0"/>
              <a:t>Qu’ </a:t>
            </a:r>
            <a:r>
              <a:rPr lang="en-GB" b="0" i="1" dirty="0"/>
              <a:t>sheds its skin</a:t>
            </a:r>
            <a:r>
              <a:rPr lang="en-GB" b="0" i="1" dirty="0" smtClean="0"/>
              <a:t>)</a:t>
            </a:r>
          </a:p>
          <a:p>
            <a:pPr marL="457200" indent="-457200">
              <a:buFontTx/>
              <a:buChar char="-"/>
            </a:pPr>
            <a:endParaRPr lang="en-GB" dirty="0"/>
          </a:p>
          <a:p>
            <a:pPr marL="457200" indent="-457200">
              <a:buFont typeface="Arial" panose="020B0604020202020204" pitchFamily="34" charset="0"/>
              <a:buChar char="•"/>
            </a:pPr>
            <a:r>
              <a:rPr lang="en-GB" dirty="0" smtClean="0"/>
              <a:t>In groups of three, pick one of your imaginary animals </a:t>
            </a:r>
          </a:p>
          <a:p>
            <a:pPr marL="457200" indent="-457200">
              <a:buFont typeface="Arial" panose="020B0604020202020204" pitchFamily="34" charset="0"/>
              <a:buChar char="•"/>
            </a:pPr>
            <a:r>
              <a:rPr lang="en-GB" dirty="0" smtClean="0"/>
              <a:t>Split the animal’s motifs between the three of you </a:t>
            </a:r>
            <a:endParaRPr lang="en-GB" dirty="0"/>
          </a:p>
        </p:txBody>
      </p:sp>
    </p:spTree>
    <p:extLst>
      <p:ext uri="{BB962C8B-B14F-4D97-AF65-F5344CB8AC3E}">
        <p14:creationId xmlns:p14="http://schemas.microsoft.com/office/powerpoint/2010/main" val="35865008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25</a:t>
            </a:fld>
            <a:endParaRPr lang="en-US" dirty="0"/>
          </a:p>
        </p:txBody>
      </p:sp>
      <p:sp>
        <p:nvSpPr>
          <p:cNvPr id="5" name="Title 4"/>
          <p:cNvSpPr>
            <a:spLocks noGrp="1"/>
          </p:cNvSpPr>
          <p:nvPr>
            <p:ph type="title"/>
          </p:nvPr>
        </p:nvSpPr>
        <p:spPr>
          <a:xfrm>
            <a:off x="1074590" y="1228618"/>
            <a:ext cx="7012582" cy="937442"/>
          </a:xfrm>
        </p:spPr>
        <p:txBody>
          <a:bodyPr>
            <a:normAutofit/>
          </a:bodyPr>
          <a:lstStyle/>
          <a:p>
            <a:pPr algn="ctr"/>
            <a:r>
              <a:rPr lang="en-GB" dirty="0" smtClean="0"/>
              <a:t>Perform your piece</a:t>
            </a:r>
            <a:endParaRPr lang="en-GB" dirty="0"/>
          </a:p>
        </p:txBody>
      </p:sp>
      <p:sp>
        <p:nvSpPr>
          <p:cNvPr id="6" name="Content Placeholder 5"/>
          <p:cNvSpPr>
            <a:spLocks noGrp="1"/>
          </p:cNvSpPr>
          <p:nvPr>
            <p:ph idx="1"/>
          </p:nvPr>
        </p:nvSpPr>
        <p:spPr/>
        <p:txBody>
          <a:bodyPr>
            <a:normAutofit/>
          </a:bodyPr>
          <a:lstStyle/>
          <a:p>
            <a:r>
              <a:rPr lang="en-GB" b="0" dirty="0" smtClean="0"/>
              <a:t>Play your piece of three motifs to the rest </a:t>
            </a:r>
          </a:p>
          <a:p>
            <a:r>
              <a:rPr lang="en-GB" b="0" dirty="0" smtClean="0"/>
              <a:t>of the class: </a:t>
            </a:r>
            <a:endParaRPr lang="en-GB" b="0" dirty="0"/>
          </a:p>
        </p:txBody>
      </p:sp>
      <p:pic>
        <p:nvPicPr>
          <p:cNvPr id="3074" name="Picture 2" descr="\\bbcrd2024\Education\Learning With The Bbc\Campaigns\Ten Pieces Phase 3\Year 4\Website\Photos and images\Lesson plan pics\Percussion Assemb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104" y="3462071"/>
            <a:ext cx="4656417" cy="2882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413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Mason Bates</a:t>
            </a:r>
            <a:r>
              <a:rPr lang="en-GB" sz="4000" dirty="0" smtClean="0"/>
              <a:t> </a:t>
            </a:r>
            <a:r>
              <a:rPr lang="en-GB" sz="4000" dirty="0"/>
              <a:t>– Lesson </a:t>
            </a:r>
            <a:r>
              <a:rPr lang="en-GB" sz="4000" dirty="0" smtClean="0"/>
              <a:t>5</a:t>
            </a:r>
          </a:p>
          <a:p>
            <a:pPr algn="ctr"/>
            <a:r>
              <a:rPr lang="en-GB" dirty="0" smtClean="0"/>
              <a:t>Musical palindromes</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558542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27</a:t>
            </a:fld>
            <a:endParaRPr lang="en-US" dirty="0"/>
          </a:p>
        </p:txBody>
      </p:sp>
      <p:sp>
        <p:nvSpPr>
          <p:cNvPr id="5" name="Title 4"/>
          <p:cNvSpPr>
            <a:spLocks noGrp="1"/>
          </p:cNvSpPr>
          <p:nvPr>
            <p:ph type="title"/>
          </p:nvPr>
        </p:nvSpPr>
        <p:spPr/>
        <p:txBody>
          <a:bodyPr>
            <a:normAutofit fontScale="90000"/>
          </a:bodyPr>
          <a:lstStyle/>
          <a:p>
            <a:pPr algn="ctr"/>
            <a:r>
              <a:rPr lang="en-GB" dirty="0" smtClean="0"/>
              <a:t>Listen/watch the </a:t>
            </a:r>
            <a:r>
              <a:rPr lang="en-GB" dirty="0" smtClean="0">
                <a:hlinkClick r:id="rId3"/>
              </a:rPr>
              <a:t>Bates introduction </a:t>
            </a:r>
            <a:br>
              <a:rPr lang="en-GB" dirty="0" smtClean="0">
                <a:hlinkClick r:id="rId3"/>
              </a:rPr>
            </a:br>
            <a:r>
              <a:rPr lang="en-GB" dirty="0" smtClean="0">
                <a:hlinkClick r:id="rId3"/>
              </a:rPr>
              <a:t>film again</a:t>
            </a:r>
            <a:endParaRPr lang="en-GB" dirty="0"/>
          </a:p>
        </p:txBody>
      </p:sp>
      <p:sp>
        <p:nvSpPr>
          <p:cNvPr id="6" name="Content Placeholder 5"/>
          <p:cNvSpPr>
            <a:spLocks noGrp="1"/>
          </p:cNvSpPr>
          <p:nvPr>
            <p:ph idx="1"/>
          </p:nvPr>
        </p:nvSpPr>
        <p:spPr>
          <a:xfrm>
            <a:off x="1044603" y="2056572"/>
            <a:ext cx="7012581" cy="2851604"/>
          </a:xfrm>
        </p:spPr>
        <p:txBody>
          <a:bodyPr>
            <a:normAutofit fontScale="85000" lnSpcReduction="10000"/>
          </a:bodyPr>
          <a:lstStyle/>
          <a:p>
            <a:pPr marL="457200" indent="-457200">
              <a:buFont typeface="Arial" panose="020B0604020202020204" pitchFamily="34" charset="0"/>
              <a:buChar char="•"/>
            </a:pPr>
            <a:endParaRPr lang="en-GB" b="0" dirty="0" smtClean="0"/>
          </a:p>
          <a:p>
            <a:pPr marL="457200" indent="-457200">
              <a:buFont typeface="Arial" panose="020B0604020202020204" pitchFamily="34" charset="0"/>
              <a:buChar char="•"/>
            </a:pPr>
            <a:r>
              <a:rPr lang="en-GB" b="0" dirty="0" smtClean="0"/>
              <a:t>Can you hear the </a:t>
            </a:r>
            <a:r>
              <a:rPr lang="en-GB" dirty="0" smtClean="0"/>
              <a:t>palindrome </a:t>
            </a:r>
            <a:r>
              <a:rPr lang="en-GB" b="0" dirty="0" smtClean="0"/>
              <a:t>(same forwards as backwards)?</a:t>
            </a:r>
          </a:p>
          <a:p>
            <a:pPr marL="457200" indent="-457200">
              <a:buFont typeface="Arial" panose="020B0604020202020204" pitchFamily="34" charset="0"/>
              <a:buChar char="•"/>
            </a:pPr>
            <a:r>
              <a:rPr lang="en-GB" b="0" dirty="0" smtClean="0"/>
              <a:t>Can you turn your musical piece into a palindrome? (It might help to write down the structure)  </a:t>
            </a:r>
          </a:p>
          <a:p>
            <a:pPr marL="457200" indent="-457200">
              <a:buFont typeface="Arial" panose="020B0604020202020204" pitchFamily="34" charset="0"/>
              <a:buChar char="•"/>
            </a:pPr>
            <a:r>
              <a:rPr lang="en-GB" b="0" dirty="0" smtClean="0"/>
              <a:t>The musical term for going backwards is </a:t>
            </a:r>
            <a:r>
              <a:rPr lang="en-GB" dirty="0" smtClean="0"/>
              <a:t>retrograde</a:t>
            </a:r>
          </a:p>
        </p:txBody>
      </p:sp>
      <p:cxnSp>
        <p:nvCxnSpPr>
          <p:cNvPr id="8" name="Straight Arrow Connector 7"/>
          <p:cNvCxnSpPr/>
          <p:nvPr/>
        </p:nvCxnSpPr>
        <p:spPr>
          <a:xfrm flipV="1">
            <a:off x="2689411" y="5130056"/>
            <a:ext cx="1658470" cy="914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935068" y="5178145"/>
            <a:ext cx="1703296" cy="948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9797925">
            <a:off x="2393576" y="5163671"/>
            <a:ext cx="1815353" cy="369332"/>
          </a:xfrm>
          <a:prstGeom prst="rect">
            <a:avLst/>
          </a:prstGeom>
          <a:noFill/>
        </p:spPr>
        <p:txBody>
          <a:bodyPr wrap="square" rtlCol="0">
            <a:spAutoFit/>
          </a:bodyPr>
          <a:lstStyle/>
          <a:p>
            <a:r>
              <a:rPr lang="en-GB" dirty="0" smtClean="0"/>
              <a:t>F O R W A R D S</a:t>
            </a:r>
            <a:endParaRPr lang="en-GB" dirty="0"/>
          </a:p>
        </p:txBody>
      </p:sp>
      <p:sp>
        <p:nvSpPr>
          <p:cNvPr id="17" name="TextBox 16"/>
          <p:cNvSpPr txBox="1"/>
          <p:nvPr/>
        </p:nvSpPr>
        <p:spPr>
          <a:xfrm rot="1807682">
            <a:off x="5082138" y="5244477"/>
            <a:ext cx="1815353" cy="369332"/>
          </a:xfrm>
          <a:prstGeom prst="rect">
            <a:avLst/>
          </a:prstGeom>
          <a:noFill/>
        </p:spPr>
        <p:txBody>
          <a:bodyPr wrap="square" rtlCol="0">
            <a:spAutoFit/>
          </a:bodyPr>
          <a:lstStyle/>
          <a:p>
            <a:r>
              <a:rPr lang="en-GB" dirty="0" smtClean="0"/>
              <a:t>S D R A W R O F</a:t>
            </a:r>
            <a:endParaRPr lang="en-GB"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38" y="4570504"/>
            <a:ext cx="1147267" cy="675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2670" y="4570504"/>
            <a:ext cx="1369028" cy="559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4841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5</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28</a:t>
            </a:fld>
            <a:endParaRPr lang="en-US" dirty="0"/>
          </a:p>
        </p:txBody>
      </p:sp>
      <p:sp>
        <p:nvSpPr>
          <p:cNvPr id="5" name="Title 4"/>
          <p:cNvSpPr>
            <a:spLocks noGrp="1"/>
          </p:cNvSpPr>
          <p:nvPr>
            <p:ph type="title"/>
          </p:nvPr>
        </p:nvSpPr>
        <p:spPr/>
        <p:txBody>
          <a:bodyPr/>
          <a:lstStyle/>
          <a:p>
            <a:pPr algn="ctr"/>
            <a:r>
              <a:rPr lang="en-GB" dirty="0" smtClean="0"/>
              <a:t>Stuck in the middle? </a:t>
            </a:r>
            <a:endParaRPr lang="en-GB" dirty="0"/>
          </a:p>
        </p:txBody>
      </p:sp>
      <p:sp>
        <p:nvSpPr>
          <p:cNvPr id="6" name="Content Placeholder 5"/>
          <p:cNvSpPr>
            <a:spLocks noGrp="1"/>
          </p:cNvSpPr>
          <p:nvPr>
            <p:ph idx="1"/>
          </p:nvPr>
        </p:nvSpPr>
        <p:spPr>
          <a:xfrm>
            <a:off x="1044603" y="2056572"/>
            <a:ext cx="7012581" cy="4069592"/>
          </a:xfrm>
        </p:spPr>
        <p:txBody>
          <a:bodyPr>
            <a:normAutofit/>
          </a:bodyPr>
          <a:lstStyle/>
          <a:p>
            <a:pPr marL="457200" indent="-457200">
              <a:buFont typeface="Arial" panose="020B0604020202020204" pitchFamily="34" charset="0"/>
              <a:buChar char="•"/>
            </a:pPr>
            <a:r>
              <a:rPr lang="en-GB" b="0" dirty="0" smtClean="0"/>
              <a:t>What do you want the middle of your palindrome to sound like? </a:t>
            </a:r>
          </a:p>
          <a:p>
            <a:pPr marL="457200" indent="-457200">
              <a:buFont typeface="Arial" panose="020B0604020202020204" pitchFamily="34" charset="0"/>
              <a:buChar char="•"/>
            </a:pPr>
            <a:r>
              <a:rPr lang="en-GB" b="0" dirty="0" smtClean="0"/>
              <a:t>What sound will represent your animal turning backwards? </a:t>
            </a:r>
          </a:p>
          <a:p>
            <a:pPr marL="457200" indent="-457200">
              <a:buFont typeface="Arial" panose="020B0604020202020204" pitchFamily="34" charset="0"/>
              <a:buChar char="•"/>
            </a:pPr>
            <a:r>
              <a:rPr lang="en-GB" b="0" dirty="0" smtClean="0"/>
              <a:t>Try bringing it all together and perform your piece</a:t>
            </a:r>
          </a:p>
        </p:txBody>
      </p:sp>
      <p:cxnSp>
        <p:nvCxnSpPr>
          <p:cNvPr id="8" name="Straight Arrow Connector 7"/>
          <p:cNvCxnSpPr/>
          <p:nvPr/>
        </p:nvCxnSpPr>
        <p:spPr>
          <a:xfrm flipV="1">
            <a:off x="2689411" y="5130056"/>
            <a:ext cx="1658470" cy="914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935068" y="5178145"/>
            <a:ext cx="1703296" cy="948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19797925">
            <a:off x="2393576" y="5163671"/>
            <a:ext cx="1815353" cy="369332"/>
          </a:xfrm>
          <a:prstGeom prst="rect">
            <a:avLst/>
          </a:prstGeom>
          <a:noFill/>
        </p:spPr>
        <p:txBody>
          <a:bodyPr wrap="square" rtlCol="0">
            <a:spAutoFit/>
          </a:bodyPr>
          <a:lstStyle/>
          <a:p>
            <a:r>
              <a:rPr lang="en-GB" dirty="0" smtClean="0"/>
              <a:t>F O R W A R D S</a:t>
            </a:r>
            <a:endParaRPr lang="en-GB" dirty="0"/>
          </a:p>
        </p:txBody>
      </p:sp>
      <p:sp>
        <p:nvSpPr>
          <p:cNvPr id="17" name="TextBox 16"/>
          <p:cNvSpPr txBox="1"/>
          <p:nvPr/>
        </p:nvSpPr>
        <p:spPr>
          <a:xfrm rot="1807682">
            <a:off x="5082138" y="5244477"/>
            <a:ext cx="1815353" cy="369332"/>
          </a:xfrm>
          <a:prstGeom prst="rect">
            <a:avLst/>
          </a:prstGeom>
          <a:noFill/>
        </p:spPr>
        <p:txBody>
          <a:bodyPr wrap="square" rtlCol="0">
            <a:spAutoFit/>
          </a:bodyPr>
          <a:lstStyle/>
          <a:p>
            <a:r>
              <a:rPr lang="en-GB" dirty="0" smtClean="0"/>
              <a:t>S D R A W R O F</a:t>
            </a:r>
            <a:endParaRPr lang="en-GB" dirty="0"/>
          </a:p>
        </p:txBody>
      </p:sp>
      <p:sp>
        <p:nvSpPr>
          <p:cNvPr id="19" name="TextBox 18"/>
          <p:cNvSpPr txBox="1"/>
          <p:nvPr/>
        </p:nvSpPr>
        <p:spPr>
          <a:xfrm>
            <a:off x="4415117" y="4747384"/>
            <a:ext cx="430303" cy="1754326"/>
          </a:xfrm>
          <a:prstGeom prst="rect">
            <a:avLst/>
          </a:prstGeom>
          <a:noFill/>
        </p:spPr>
        <p:txBody>
          <a:bodyPr wrap="square" rtlCol="0">
            <a:spAutoFit/>
          </a:bodyPr>
          <a:lstStyle/>
          <a:p>
            <a:pPr algn="ctr"/>
            <a:r>
              <a:rPr lang="en-GB" dirty="0" smtClean="0"/>
              <a:t>M</a:t>
            </a:r>
          </a:p>
          <a:p>
            <a:pPr algn="ctr"/>
            <a:r>
              <a:rPr lang="en-GB" dirty="0" smtClean="0"/>
              <a:t>I </a:t>
            </a:r>
          </a:p>
          <a:p>
            <a:pPr algn="ctr"/>
            <a:r>
              <a:rPr lang="en-GB" dirty="0" smtClean="0"/>
              <a:t>D</a:t>
            </a:r>
          </a:p>
          <a:p>
            <a:pPr algn="ctr"/>
            <a:r>
              <a:rPr lang="en-GB" dirty="0" smtClean="0"/>
              <a:t>D</a:t>
            </a:r>
          </a:p>
          <a:p>
            <a:pPr algn="ctr"/>
            <a:r>
              <a:rPr lang="en-GB" dirty="0" smtClean="0"/>
              <a:t>L </a:t>
            </a:r>
          </a:p>
          <a:p>
            <a:pPr algn="ctr"/>
            <a:r>
              <a:rPr lang="en-GB" dirty="0"/>
              <a:t>E</a:t>
            </a:r>
          </a:p>
        </p:txBody>
      </p:sp>
    </p:spTree>
    <p:extLst>
      <p:ext uri="{BB962C8B-B14F-4D97-AF65-F5344CB8AC3E}">
        <p14:creationId xmlns:p14="http://schemas.microsoft.com/office/powerpoint/2010/main" val="37524825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Mason Bates</a:t>
            </a:r>
            <a:r>
              <a:rPr lang="en-GB" sz="4000" dirty="0" smtClean="0"/>
              <a:t> </a:t>
            </a:r>
            <a:r>
              <a:rPr lang="en-GB" sz="4000" dirty="0"/>
              <a:t>– Lesson 6</a:t>
            </a:r>
            <a:endParaRPr lang="en-GB" sz="4000" dirty="0" smtClean="0"/>
          </a:p>
          <a:p>
            <a:pPr algn="ctr"/>
            <a:r>
              <a:rPr lang="en-US" dirty="0" smtClean="0"/>
              <a:t>Create a musical zoo!</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63859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Curriculum checklist</a:t>
            </a:r>
          </a:p>
        </p:txBody>
      </p:sp>
      <p:sp>
        <p:nvSpPr>
          <p:cNvPr id="3" name="Text Placeholder 2"/>
          <p:cNvSpPr>
            <a:spLocks noGrp="1"/>
          </p:cNvSpPr>
          <p:nvPr>
            <p:ph type="body" idx="1"/>
          </p:nvPr>
        </p:nvSpPr>
        <p:spPr/>
        <p:txBody>
          <a:bodyPr>
            <a:normAutofit/>
          </a:bodyPr>
          <a:lstStyle/>
          <a:p>
            <a:pPr lvl="0"/>
            <a:r>
              <a:rPr lang="en-GB" sz="2000" b="0" dirty="0" smtClean="0"/>
              <a:t>Learners will: </a:t>
            </a:r>
          </a:p>
          <a:p>
            <a:pPr marL="342900" lvl="0" indent="-342900">
              <a:buFont typeface="Wingdings" charset="2"/>
              <a:buChar char="§"/>
            </a:pPr>
            <a:r>
              <a:rPr lang="en-GB" sz="2000" b="0" dirty="0" smtClean="0"/>
              <a:t>play </a:t>
            </a:r>
            <a:r>
              <a:rPr lang="en-GB" sz="2000" b="0" dirty="0"/>
              <a:t>and perform in ensemble contexts, using their voices and playing musical instruments</a:t>
            </a:r>
          </a:p>
          <a:p>
            <a:pPr marL="342900" lvl="0" indent="-342900">
              <a:buFont typeface="Wingdings" charset="2"/>
              <a:buChar char="§"/>
            </a:pPr>
            <a:r>
              <a:rPr lang="en-GB" sz="2000" b="0" dirty="0" smtClean="0"/>
              <a:t>improvise </a:t>
            </a:r>
            <a:r>
              <a:rPr lang="en-GB" sz="2000" b="0" dirty="0"/>
              <a:t>and compose music for a range of purposes using the interrelated dimensions of music</a:t>
            </a:r>
          </a:p>
          <a:p>
            <a:pPr marL="342900" indent="-342900">
              <a:buFont typeface="Wingdings" charset="2"/>
              <a:buChar char="§"/>
            </a:pPr>
            <a:endParaRPr lang="en-US" sz="2000" b="0" dirty="0"/>
          </a:p>
          <a:p>
            <a:endParaRPr lang="en-US" sz="2000" dirty="0"/>
          </a:p>
        </p:txBody>
      </p:sp>
      <p:sp>
        <p:nvSpPr>
          <p:cNvPr id="4" name="Footer Placeholder 3"/>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3</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5221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30</a:t>
            </a:fld>
            <a:endParaRPr lang="en-US" dirty="0"/>
          </a:p>
        </p:txBody>
      </p:sp>
      <p:sp>
        <p:nvSpPr>
          <p:cNvPr id="5" name="Title 4"/>
          <p:cNvSpPr>
            <a:spLocks noGrp="1"/>
          </p:cNvSpPr>
          <p:nvPr>
            <p:ph type="title"/>
          </p:nvPr>
        </p:nvSpPr>
        <p:spPr/>
        <p:txBody>
          <a:bodyPr>
            <a:normAutofit fontScale="90000"/>
          </a:bodyPr>
          <a:lstStyle/>
          <a:p>
            <a:pPr algn="ctr"/>
            <a:r>
              <a:rPr lang="en-GB" dirty="0" smtClean="0"/>
              <a:t>Create a musical zoo from your pieces, </a:t>
            </a:r>
            <a:br>
              <a:rPr lang="en-GB" dirty="0" smtClean="0"/>
            </a:br>
            <a:r>
              <a:rPr lang="en-GB" dirty="0" smtClean="0"/>
              <a:t>art-work and poems!</a:t>
            </a:r>
            <a:endParaRPr lang="en-GB" dirty="0"/>
          </a:p>
        </p:txBody>
      </p:sp>
      <p:sp>
        <p:nvSpPr>
          <p:cNvPr id="6" name="Content Placeholder 5"/>
          <p:cNvSpPr>
            <a:spLocks noGrp="1"/>
          </p:cNvSpPr>
          <p:nvPr>
            <p:ph idx="1"/>
          </p:nvPr>
        </p:nvSpPr>
        <p:spPr>
          <a:xfrm>
            <a:off x="1074589" y="2433918"/>
            <a:ext cx="7012582" cy="3692245"/>
          </a:xfrm>
        </p:spPr>
        <p:txBody>
          <a:bodyPr/>
          <a:lstStyle/>
          <a:p>
            <a:pPr marL="457200" indent="-457200">
              <a:buFont typeface="Arial" panose="020B0604020202020204" pitchFamily="34" charset="0"/>
              <a:buChar char="•"/>
            </a:pPr>
            <a:r>
              <a:rPr lang="en-GB" b="0" dirty="0" smtClean="0"/>
              <a:t>Get back in your teams and practise</a:t>
            </a:r>
            <a:br>
              <a:rPr lang="en-GB" b="0" dirty="0" smtClean="0"/>
            </a:br>
            <a:r>
              <a:rPr lang="en-GB" b="0" dirty="0" smtClean="0"/>
              <a:t>your pieces</a:t>
            </a:r>
          </a:p>
          <a:p>
            <a:pPr marL="457200" indent="-457200">
              <a:buFont typeface="Arial" panose="020B0604020202020204" pitchFamily="34" charset="0"/>
              <a:buChar char="•"/>
            </a:pPr>
            <a:r>
              <a:rPr lang="en-GB" b="0" dirty="0" smtClean="0"/>
              <a:t>Find a way to incorporate your poems </a:t>
            </a:r>
            <a:br>
              <a:rPr lang="en-GB" b="0" dirty="0" smtClean="0"/>
            </a:br>
            <a:r>
              <a:rPr lang="en-GB" b="0" dirty="0" smtClean="0"/>
              <a:t>into it</a:t>
            </a:r>
          </a:p>
          <a:p>
            <a:pPr marL="457200" indent="-457200">
              <a:buFont typeface="Arial" panose="020B0604020202020204" pitchFamily="34" charset="0"/>
              <a:buChar char="•"/>
            </a:pPr>
            <a:r>
              <a:rPr lang="en-GB" b="0" dirty="0" smtClean="0"/>
              <a:t>Think about the art-work – how can you incorporate that into your performance? </a:t>
            </a:r>
          </a:p>
          <a:p>
            <a:pPr algn="ctr"/>
            <a:endParaRPr lang="en-GB" b="0" dirty="0" smtClean="0"/>
          </a:p>
        </p:txBody>
      </p:sp>
    </p:spTree>
    <p:extLst>
      <p:ext uri="{BB962C8B-B14F-4D97-AF65-F5344CB8AC3E}">
        <p14:creationId xmlns:p14="http://schemas.microsoft.com/office/powerpoint/2010/main" val="3793830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6</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31</a:t>
            </a:fld>
            <a:endParaRPr lang="en-US" dirty="0"/>
          </a:p>
        </p:txBody>
      </p:sp>
      <p:sp>
        <p:nvSpPr>
          <p:cNvPr id="5" name="Title 4"/>
          <p:cNvSpPr>
            <a:spLocks noGrp="1"/>
          </p:cNvSpPr>
          <p:nvPr>
            <p:ph type="title"/>
          </p:nvPr>
        </p:nvSpPr>
        <p:spPr/>
        <p:txBody>
          <a:bodyPr>
            <a:normAutofit fontScale="90000"/>
          </a:bodyPr>
          <a:lstStyle/>
          <a:p>
            <a:pPr algn="ctr"/>
            <a:r>
              <a:rPr lang="en-GB" dirty="0" smtClean="0"/>
              <a:t>Bring all the elements of your musical </a:t>
            </a:r>
            <a:br>
              <a:rPr lang="en-GB" dirty="0" smtClean="0"/>
            </a:br>
            <a:r>
              <a:rPr lang="en-GB" dirty="0" smtClean="0"/>
              <a:t>zoo together</a:t>
            </a:r>
            <a:endParaRPr lang="en-GB" dirty="0"/>
          </a:p>
        </p:txBody>
      </p:sp>
      <p:sp>
        <p:nvSpPr>
          <p:cNvPr id="6" name="Content Placeholder 5"/>
          <p:cNvSpPr>
            <a:spLocks noGrp="1"/>
          </p:cNvSpPr>
          <p:nvPr>
            <p:ph idx="1"/>
          </p:nvPr>
        </p:nvSpPr>
        <p:spPr>
          <a:xfrm>
            <a:off x="1003151" y="2433544"/>
            <a:ext cx="7012582" cy="3692245"/>
          </a:xfrm>
        </p:spPr>
        <p:txBody>
          <a:bodyPr/>
          <a:lstStyle/>
          <a:p>
            <a:pPr marL="457200" indent="-457200">
              <a:buFont typeface="Arial" panose="020B0604020202020204" pitchFamily="34" charset="0"/>
              <a:buChar char="•"/>
            </a:pPr>
            <a:r>
              <a:rPr lang="en-GB" b="0" dirty="0" smtClean="0"/>
              <a:t>Arrange yourselves in a shape to best showcase your musical zoo</a:t>
            </a:r>
          </a:p>
          <a:p>
            <a:pPr marL="457200" indent="-457200">
              <a:buFont typeface="Arial" panose="020B0604020202020204" pitchFamily="34" charset="0"/>
              <a:buChar char="•"/>
            </a:pPr>
            <a:r>
              <a:rPr lang="en-GB" b="0" dirty="0" smtClean="0"/>
              <a:t>Perform/display your musical zoo to </a:t>
            </a:r>
            <a:r>
              <a:rPr lang="en-GB" b="0" dirty="0"/>
              <a:t/>
            </a:r>
            <a:br>
              <a:rPr lang="en-GB" b="0" dirty="0"/>
            </a:br>
            <a:r>
              <a:rPr lang="en-GB" b="0" dirty="0" smtClean="0"/>
              <a:t>an audience</a:t>
            </a:r>
          </a:p>
          <a:p>
            <a:pPr algn="ctr"/>
            <a:endParaRPr lang="en-GB" b="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94856" y="4446587"/>
            <a:ext cx="3395134" cy="190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445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32</a:t>
            </a:fld>
            <a:endParaRPr lang="en-US" dirty="0"/>
          </a:p>
        </p:txBody>
      </p:sp>
      <p:sp>
        <p:nvSpPr>
          <p:cNvPr id="5" name="Title 4"/>
          <p:cNvSpPr>
            <a:spLocks noGrp="1"/>
          </p:cNvSpPr>
          <p:nvPr>
            <p:ph type="title"/>
          </p:nvPr>
        </p:nvSpPr>
        <p:spPr>
          <a:xfrm>
            <a:off x="1074589" y="994158"/>
            <a:ext cx="7012582" cy="937442"/>
          </a:xfrm>
        </p:spPr>
        <p:txBody>
          <a:bodyPr>
            <a:normAutofit fontScale="90000"/>
          </a:bodyPr>
          <a:lstStyle/>
          <a:p>
            <a:r>
              <a:rPr lang="en-GB" dirty="0" smtClean="0"/>
              <a:t>Taking it further :  Cross-curricular activities</a:t>
            </a:r>
            <a:endParaRPr lang="en-GB" dirty="0"/>
          </a:p>
        </p:txBody>
      </p:sp>
      <p:sp>
        <p:nvSpPr>
          <p:cNvPr id="6" name="Content Placeholder 5"/>
          <p:cNvSpPr>
            <a:spLocks noGrp="1"/>
          </p:cNvSpPr>
          <p:nvPr>
            <p:ph idx="1"/>
          </p:nvPr>
        </p:nvSpPr>
        <p:spPr>
          <a:xfrm>
            <a:off x="1074589" y="1922586"/>
            <a:ext cx="7012582" cy="4203578"/>
          </a:xfrm>
        </p:spPr>
        <p:txBody>
          <a:bodyPr>
            <a:normAutofit fontScale="70000" lnSpcReduction="20000"/>
          </a:bodyPr>
          <a:lstStyle/>
          <a:p>
            <a:pPr lvl="0"/>
            <a:r>
              <a:rPr lang="en-US" dirty="0"/>
              <a:t>ART: </a:t>
            </a:r>
            <a:r>
              <a:rPr lang="en-US" b="0" dirty="0"/>
              <a:t>Draw re-imaginings of your imaginary animals and/or design a </a:t>
            </a:r>
            <a:r>
              <a:rPr lang="en-US" b="0" dirty="0" err="1" smtClean="0"/>
              <a:t>programme</a:t>
            </a:r>
            <a:r>
              <a:rPr lang="en-US" b="0" dirty="0" smtClean="0"/>
              <a:t>/leaflet </a:t>
            </a:r>
            <a:r>
              <a:rPr lang="en-US" b="0" dirty="0"/>
              <a:t>for your final performance</a:t>
            </a:r>
            <a:endParaRPr lang="en-GB" b="0" dirty="0"/>
          </a:p>
          <a:p>
            <a:r>
              <a:rPr lang="en-US" b="0" dirty="0"/>
              <a:t> </a:t>
            </a:r>
            <a:endParaRPr lang="en-GB" b="0" dirty="0"/>
          </a:p>
          <a:p>
            <a:pPr lvl="0"/>
            <a:r>
              <a:rPr lang="en-US" dirty="0"/>
              <a:t>MUSIC: </a:t>
            </a:r>
            <a:r>
              <a:rPr lang="en-US" b="0" dirty="0"/>
              <a:t>L</a:t>
            </a:r>
            <a:r>
              <a:rPr lang="en-US" b="0" dirty="0" smtClean="0"/>
              <a:t>isten </a:t>
            </a:r>
            <a:r>
              <a:rPr lang="en-US" b="0" dirty="0"/>
              <a:t>to the other sections of </a:t>
            </a:r>
            <a:r>
              <a:rPr lang="en-US" b="0" dirty="0" err="1" smtClean="0"/>
              <a:t>Bates’s</a:t>
            </a:r>
            <a:r>
              <a:rPr lang="en-US" b="0" dirty="0" smtClean="0"/>
              <a:t> </a:t>
            </a:r>
            <a:r>
              <a:rPr lang="en-US" b="0" dirty="0"/>
              <a:t>piece – there are 11 </a:t>
            </a:r>
            <a:r>
              <a:rPr lang="en-US" b="0" dirty="0" smtClean="0"/>
              <a:t>movements/animals </a:t>
            </a:r>
            <a:r>
              <a:rPr lang="en-US" b="0" dirty="0"/>
              <a:t>in total. Or listen to some other musical animals – Malcolm Arnold and Camille Saint-Saëns both wrote ‘Carnival of </a:t>
            </a:r>
            <a:r>
              <a:rPr lang="en-US" b="0" dirty="0" smtClean="0"/>
              <a:t>the Animals</a:t>
            </a:r>
            <a:r>
              <a:rPr lang="en-US" b="0" dirty="0"/>
              <a:t>’ pieces describing (mostly) real animals</a:t>
            </a:r>
            <a:endParaRPr lang="en-GB" b="0" dirty="0"/>
          </a:p>
          <a:p>
            <a:r>
              <a:rPr lang="en-US" b="0" dirty="0"/>
              <a:t> </a:t>
            </a:r>
            <a:endParaRPr lang="en-GB" b="0" dirty="0"/>
          </a:p>
          <a:p>
            <a:pPr lvl="0"/>
            <a:r>
              <a:rPr lang="en-US" dirty="0"/>
              <a:t>RESEARCH: </a:t>
            </a:r>
            <a:r>
              <a:rPr lang="en-US" b="0" dirty="0"/>
              <a:t>Jorge Luis </a:t>
            </a:r>
            <a:r>
              <a:rPr lang="en-US" b="0" dirty="0" smtClean="0"/>
              <a:t>Borges‘s </a:t>
            </a:r>
            <a:r>
              <a:rPr lang="en-US" b="0" dirty="0"/>
              <a:t>book features 250 creatures for you to draw, write poems about and make into music</a:t>
            </a:r>
            <a:endParaRPr lang="en-GB" b="0" dirty="0"/>
          </a:p>
          <a:p>
            <a:r>
              <a:rPr lang="en-US" b="0" dirty="0"/>
              <a:t> </a:t>
            </a:r>
            <a:endParaRPr lang="en-GB" b="0" dirty="0"/>
          </a:p>
          <a:p>
            <a:pPr lvl="0"/>
            <a:r>
              <a:rPr lang="en-US" dirty="0"/>
              <a:t>SCHOOL JOURNEY: </a:t>
            </a:r>
            <a:r>
              <a:rPr lang="en-US" b="0" dirty="0" smtClean="0"/>
              <a:t>Visit </a:t>
            </a:r>
            <a:r>
              <a:rPr lang="en-US" b="0" dirty="0"/>
              <a:t>some real animals and be even more inspired!</a:t>
            </a:r>
            <a:endParaRPr lang="en-GB" b="0" dirty="0"/>
          </a:p>
        </p:txBody>
      </p:sp>
    </p:spTree>
    <p:extLst>
      <p:ext uri="{BB962C8B-B14F-4D97-AF65-F5344CB8AC3E}">
        <p14:creationId xmlns:p14="http://schemas.microsoft.com/office/powerpoint/2010/main" val="24030842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603" y="1287596"/>
            <a:ext cx="7012582" cy="937442"/>
          </a:xfrm>
        </p:spPr>
        <p:txBody>
          <a:bodyPr/>
          <a:lstStyle/>
          <a:p>
            <a:pPr algn="ctr"/>
            <a:r>
              <a:rPr lang="en-US" dirty="0" smtClean="0"/>
              <a:t>Glossary of music terms</a:t>
            </a:r>
            <a:endParaRPr lang="en-US" dirty="0"/>
          </a:p>
        </p:txBody>
      </p:sp>
      <p:graphicFrame>
        <p:nvGraphicFramePr>
          <p:cNvPr id="4" name="Table Placeholder 3"/>
          <p:cNvGraphicFramePr>
            <a:graphicFrameLocks noGrp="1"/>
          </p:cNvGraphicFramePr>
          <p:nvPr>
            <p:ph type="tbl" sz="quarter" idx="13"/>
            <p:extLst>
              <p:ext uri="{D42A27DB-BD31-4B8C-83A1-F6EECF244321}">
                <p14:modId xmlns:p14="http://schemas.microsoft.com/office/powerpoint/2010/main" val="3440441714"/>
              </p:ext>
            </p:extLst>
          </p:nvPr>
        </p:nvGraphicFramePr>
        <p:xfrm>
          <a:off x="1044602" y="2225038"/>
          <a:ext cx="7354530" cy="2688720"/>
        </p:xfrm>
        <a:graphic>
          <a:graphicData uri="http://schemas.openxmlformats.org/drawingml/2006/table">
            <a:tbl>
              <a:tblPr firstRow="1" bandRow="1">
                <a:tableStyleId>{5C22544A-7EE6-4342-B048-85BDC9FD1C3A}</a:tableStyleId>
              </a:tblPr>
              <a:tblGrid>
                <a:gridCol w="2645099"/>
                <a:gridCol w="4709431"/>
              </a:tblGrid>
              <a:tr h="392038">
                <a:tc>
                  <a:txBody>
                    <a:bodyPr/>
                    <a:lstStyle/>
                    <a:p>
                      <a:r>
                        <a:rPr lang="en-US" dirty="0" smtClean="0"/>
                        <a:t>Term</a:t>
                      </a:r>
                      <a:endParaRPr lang="en-US" dirty="0"/>
                    </a:p>
                  </a:txBody>
                  <a:tcPr/>
                </a:tc>
                <a:tc>
                  <a:txBody>
                    <a:bodyPr/>
                    <a:lstStyle/>
                    <a:p>
                      <a:r>
                        <a:rPr lang="en-US" dirty="0" smtClean="0"/>
                        <a:t>Definition</a:t>
                      </a:r>
                      <a:endParaRPr lang="en-US" dirty="0"/>
                    </a:p>
                  </a:txBody>
                  <a:tcPr/>
                </a:tc>
              </a:tr>
              <a:tr h="398058">
                <a:tc>
                  <a:txBody>
                    <a:bodyPr/>
                    <a:lstStyle/>
                    <a:p>
                      <a:r>
                        <a:rPr lang="en-GB" sz="1400" b="1" kern="1200" dirty="0" smtClean="0">
                          <a:solidFill>
                            <a:schemeClr val="dk1"/>
                          </a:solidFill>
                          <a:effectLst/>
                          <a:latin typeface="+mn-lt"/>
                          <a:ea typeface="+mn-ea"/>
                          <a:cs typeface="+mn-cs"/>
                        </a:rPr>
                        <a:t>Motif</a:t>
                      </a:r>
                      <a:endParaRPr lang="en-US" sz="1400" b="1" dirty="0"/>
                    </a:p>
                  </a:txBody>
                  <a:tcPr/>
                </a:tc>
                <a:tc>
                  <a:txBody>
                    <a:bodyPr/>
                    <a:lstStyle/>
                    <a:p>
                      <a:r>
                        <a:rPr lang="en-GB" sz="1200" kern="1200" dirty="0" smtClean="0">
                          <a:solidFill>
                            <a:schemeClr val="dk1"/>
                          </a:solidFill>
                          <a:effectLst/>
                          <a:latin typeface="+mn-lt"/>
                          <a:ea typeface="+mn-ea"/>
                          <a:cs typeface="+mn-cs"/>
                        </a:rPr>
                        <a:t>a very short musical ‘idea’ – often just a small</a:t>
                      </a:r>
                      <a:r>
                        <a:rPr lang="en-GB" sz="1200" kern="1200" baseline="0" dirty="0" smtClean="0">
                          <a:solidFill>
                            <a:schemeClr val="dk1"/>
                          </a:solidFill>
                          <a:effectLst/>
                          <a:latin typeface="+mn-lt"/>
                          <a:ea typeface="+mn-ea"/>
                          <a:cs typeface="+mn-cs"/>
                        </a:rPr>
                        <a:t> group of notes </a:t>
                      </a:r>
                      <a:r>
                        <a:rPr lang="en-GB" sz="1200" kern="1200" dirty="0" smtClean="0">
                          <a:solidFill>
                            <a:schemeClr val="dk1"/>
                          </a:solidFill>
                          <a:effectLst/>
                          <a:latin typeface="+mn-lt"/>
                          <a:ea typeface="+mn-ea"/>
                          <a:cs typeface="+mn-cs"/>
                        </a:rPr>
                        <a:t>or a rhythm</a:t>
                      </a:r>
                      <a:endParaRPr lang="en-US" sz="1200" dirty="0"/>
                    </a:p>
                  </a:txBody>
                  <a:tcPr/>
                </a:tc>
              </a:tr>
              <a:tr h="474656">
                <a:tc>
                  <a:txBody>
                    <a:bodyPr/>
                    <a:lstStyle/>
                    <a:p>
                      <a:r>
                        <a:rPr lang="en-US" sz="1400" b="1" dirty="0" smtClean="0"/>
                        <a:t>Palindrome</a:t>
                      </a:r>
                      <a:endParaRPr lang="en-US" sz="1400" b="1" dirty="0"/>
                    </a:p>
                  </a:txBody>
                  <a:tcPr/>
                </a:tc>
                <a:tc>
                  <a:txBody>
                    <a:bodyPr/>
                    <a:lstStyle/>
                    <a:p>
                      <a:r>
                        <a:rPr lang="en-GB" sz="1200" kern="1200" dirty="0" smtClean="0">
                          <a:solidFill>
                            <a:schemeClr val="dk1"/>
                          </a:solidFill>
                          <a:effectLst/>
                          <a:latin typeface="+mn-lt"/>
                          <a:ea typeface="+mn-ea"/>
                          <a:cs typeface="+mn-cs"/>
                        </a:rPr>
                        <a:t>something</a:t>
                      </a:r>
                      <a:r>
                        <a:rPr lang="en-GB" sz="1200" kern="1200" baseline="0" dirty="0" smtClean="0">
                          <a:solidFill>
                            <a:schemeClr val="dk1"/>
                          </a:solidFill>
                          <a:effectLst/>
                          <a:latin typeface="+mn-lt"/>
                          <a:ea typeface="+mn-ea"/>
                          <a:cs typeface="+mn-cs"/>
                        </a:rPr>
                        <a:t> </a:t>
                      </a:r>
                      <a:r>
                        <a:rPr lang="en-GB" sz="1200" kern="1200" dirty="0" smtClean="0">
                          <a:solidFill>
                            <a:schemeClr val="dk1"/>
                          </a:solidFill>
                          <a:effectLst/>
                          <a:latin typeface="+mn-lt"/>
                          <a:ea typeface="+mn-ea"/>
                          <a:cs typeface="+mn-cs"/>
                        </a:rPr>
                        <a:t>that is the same forwards as</a:t>
                      </a:r>
                      <a:r>
                        <a:rPr lang="en-GB" sz="1200" kern="1200" baseline="0" dirty="0" smtClean="0">
                          <a:solidFill>
                            <a:schemeClr val="dk1"/>
                          </a:solidFill>
                          <a:effectLst/>
                          <a:latin typeface="+mn-lt"/>
                          <a:ea typeface="+mn-ea"/>
                          <a:cs typeface="+mn-cs"/>
                        </a:rPr>
                        <a:t> it is </a:t>
                      </a:r>
                      <a:r>
                        <a:rPr lang="en-GB" sz="1200" kern="1200" dirty="0" smtClean="0">
                          <a:solidFill>
                            <a:schemeClr val="dk1"/>
                          </a:solidFill>
                          <a:effectLst/>
                          <a:latin typeface="+mn-lt"/>
                          <a:ea typeface="+mn-ea"/>
                          <a:cs typeface="+mn-cs"/>
                        </a:rPr>
                        <a:t>backwards </a:t>
                      </a:r>
                      <a:endParaRPr lang="en-US" sz="1200" dirty="0"/>
                    </a:p>
                  </a:txBody>
                  <a:tcPr/>
                </a:tc>
              </a:tr>
              <a:tr h="474656">
                <a:tc>
                  <a:txBody>
                    <a:bodyPr/>
                    <a:lstStyle/>
                    <a:p>
                      <a:r>
                        <a:rPr lang="en-US" sz="1400" b="1" dirty="0" smtClean="0"/>
                        <a:t>Pitched percussion</a:t>
                      </a:r>
                      <a:endParaRPr lang="en-US" sz="1400" b="1" dirty="0"/>
                    </a:p>
                  </a:txBody>
                  <a:tcPr/>
                </a:tc>
                <a:tc>
                  <a:txBody>
                    <a:bodyPr/>
                    <a:lstStyle/>
                    <a:p>
                      <a:r>
                        <a:rPr lang="en-GB" sz="1200" kern="1200" dirty="0" smtClean="0">
                          <a:solidFill>
                            <a:schemeClr val="dk1"/>
                          </a:solidFill>
                          <a:effectLst/>
                          <a:latin typeface="+mn-lt"/>
                          <a:ea typeface="+mn-ea"/>
                          <a:cs typeface="+mn-cs"/>
                        </a:rPr>
                        <a:t>percussion instruments that can play different pitches (or ‘notes’) – xylophones, glockenspiels, chime bars etc.</a:t>
                      </a:r>
                      <a:endParaRPr lang="en-US" sz="1200" dirty="0"/>
                    </a:p>
                  </a:txBody>
                  <a:tcPr/>
                </a:tc>
              </a:tr>
              <a:tr h="474656">
                <a:tc>
                  <a:txBody>
                    <a:bodyPr/>
                    <a:lstStyle/>
                    <a:p>
                      <a:r>
                        <a:rPr lang="en-US" sz="1400" b="1" dirty="0" smtClean="0"/>
                        <a:t>Retrograde</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a ‘posh’ word for backwards, often used in music</a:t>
                      </a:r>
                    </a:p>
                  </a:txBody>
                  <a:tcPr/>
                </a:tc>
              </a:tr>
              <a:tr h="474656">
                <a:tc>
                  <a:txBody>
                    <a:bodyPr/>
                    <a:lstStyle/>
                    <a:p>
                      <a:r>
                        <a:rPr lang="en-US" sz="1400" b="1" dirty="0" smtClean="0"/>
                        <a:t>Unpitched percussion</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dk1"/>
                          </a:solidFill>
                          <a:effectLst/>
                          <a:latin typeface="+mn-lt"/>
                          <a:ea typeface="+mn-ea"/>
                          <a:cs typeface="+mn-cs"/>
                        </a:rPr>
                        <a:t>Percussion instruments that make sounds that don’t have a specific pitch (or ‘note’)  – drums, shakers, woodblocks, tambourine</a:t>
                      </a:r>
                      <a:r>
                        <a:rPr lang="en-GB" sz="1200" kern="1200" baseline="0" dirty="0" smtClean="0">
                          <a:solidFill>
                            <a:schemeClr val="dk1"/>
                          </a:solidFill>
                          <a:effectLst/>
                          <a:latin typeface="+mn-lt"/>
                          <a:ea typeface="+mn-ea"/>
                          <a:cs typeface="+mn-cs"/>
                        </a:rPr>
                        <a:t> etc.</a:t>
                      </a:r>
                      <a:endParaRPr lang="en-GB" sz="1200" kern="1200" dirty="0" smtClean="0">
                        <a:solidFill>
                          <a:schemeClr val="dk1"/>
                        </a:solidFill>
                        <a:effectLst/>
                        <a:latin typeface="+mn-lt"/>
                        <a:ea typeface="+mn-ea"/>
                        <a:cs typeface="+mn-cs"/>
                      </a:endParaRPr>
                    </a:p>
                  </a:txBody>
                  <a:tcPr/>
                </a:tc>
              </a:tr>
            </a:tbl>
          </a:graphicData>
        </a:graphic>
      </p:graphicFrame>
      <p:sp>
        <p:nvSpPr>
          <p:cNvPr id="3" name="Footer Placeholder 2"/>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4</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43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US" sz="4000" dirty="0" smtClean="0"/>
              <a:t>Mason Bates </a:t>
            </a:r>
            <a:r>
              <a:rPr lang="en-GB" sz="4000" dirty="0" smtClean="0"/>
              <a:t>– </a:t>
            </a:r>
            <a:r>
              <a:rPr lang="en-GB" sz="4000" dirty="0"/>
              <a:t>Lesson </a:t>
            </a:r>
            <a:r>
              <a:rPr lang="en-GB" sz="4000" dirty="0" smtClean="0"/>
              <a:t>1</a:t>
            </a:r>
          </a:p>
          <a:p>
            <a:pPr algn="ctr"/>
            <a:r>
              <a:rPr lang="en-GB" dirty="0" smtClean="0"/>
              <a:t>Watching and </a:t>
            </a:r>
            <a:r>
              <a:rPr lang="en-GB" dirty="0"/>
              <a:t>l</a:t>
            </a:r>
            <a:r>
              <a:rPr lang="en-GB" dirty="0" smtClean="0"/>
              <a:t>istening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192563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6</a:t>
            </a:fld>
            <a:endParaRPr lang="en-US" dirty="0"/>
          </a:p>
        </p:txBody>
      </p:sp>
      <p:sp>
        <p:nvSpPr>
          <p:cNvPr id="5" name="Title 4"/>
          <p:cNvSpPr>
            <a:spLocks noGrp="1"/>
          </p:cNvSpPr>
          <p:nvPr>
            <p:ph type="title"/>
          </p:nvPr>
        </p:nvSpPr>
        <p:spPr/>
        <p:txBody>
          <a:bodyPr/>
          <a:lstStyle/>
          <a:p>
            <a:r>
              <a:rPr lang="en-GB" dirty="0" smtClean="0"/>
              <a:t>Background – the composer</a:t>
            </a:r>
            <a:endParaRPr lang="en-GB" dirty="0"/>
          </a:p>
        </p:txBody>
      </p:sp>
      <p:sp>
        <p:nvSpPr>
          <p:cNvPr id="6" name="Content Placeholder 5"/>
          <p:cNvSpPr>
            <a:spLocks noGrp="1"/>
          </p:cNvSpPr>
          <p:nvPr>
            <p:ph idx="1"/>
          </p:nvPr>
        </p:nvSpPr>
        <p:spPr>
          <a:xfrm>
            <a:off x="4577923" y="2056572"/>
            <a:ext cx="3745461" cy="3252232"/>
          </a:xfrm>
        </p:spPr>
        <p:txBody>
          <a:bodyPr>
            <a:normAutofit fontScale="77500" lnSpcReduction="20000"/>
          </a:bodyPr>
          <a:lstStyle/>
          <a:p>
            <a:r>
              <a:rPr lang="en-GB" sz="4100" dirty="0"/>
              <a:t>Mason BATES </a:t>
            </a:r>
            <a:endParaRPr lang="en-GB" sz="4100" dirty="0" smtClean="0"/>
          </a:p>
          <a:p>
            <a:r>
              <a:rPr lang="en-GB" sz="4100" dirty="0" smtClean="0"/>
              <a:t>(born </a:t>
            </a:r>
            <a:r>
              <a:rPr lang="en-GB" sz="4100" dirty="0"/>
              <a:t>1977</a:t>
            </a:r>
            <a:r>
              <a:rPr lang="en-GB" sz="4100" dirty="0" smtClean="0"/>
              <a:t>)</a:t>
            </a:r>
            <a:endParaRPr lang="en-GB" sz="4100" dirty="0"/>
          </a:p>
          <a:p>
            <a:pPr marL="457200" indent="-457200">
              <a:buFont typeface="Arial" panose="020B0604020202020204" pitchFamily="34" charset="0"/>
              <a:buChar char="•"/>
            </a:pPr>
            <a:r>
              <a:rPr lang="en-GB" sz="3100" b="0" dirty="0" smtClean="0"/>
              <a:t>American composer</a:t>
            </a:r>
          </a:p>
          <a:p>
            <a:pPr marL="457200" indent="-457200">
              <a:buFont typeface="Arial" panose="020B0604020202020204" pitchFamily="34" charset="0"/>
              <a:buChar char="•"/>
            </a:pPr>
            <a:r>
              <a:rPr lang="en-GB" sz="3100" b="0" dirty="0" smtClean="0"/>
              <a:t>Is </a:t>
            </a:r>
            <a:r>
              <a:rPr lang="en-GB" sz="3100" b="0" dirty="0"/>
              <a:t>becoming famous for mixing different styles of music together, for example – DJ-</a:t>
            </a:r>
            <a:r>
              <a:rPr lang="en-GB" sz="3100" b="0" dirty="0" err="1"/>
              <a:t>ing</a:t>
            </a:r>
            <a:r>
              <a:rPr lang="en-GB" sz="3100" b="0" dirty="0"/>
              <a:t> and orchestral music, jazz mixed with </a:t>
            </a:r>
            <a:r>
              <a:rPr lang="en-GB" sz="3100" b="0" dirty="0" smtClean="0"/>
              <a:t>techno</a:t>
            </a:r>
            <a:endParaRPr lang="en-GB" sz="3100" b="0" dirty="0"/>
          </a:p>
        </p:txBody>
      </p:sp>
      <p:pic>
        <p:nvPicPr>
          <p:cNvPr id="8" name="Picture Placeholder 7"/>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2941" t="-424" r="16919"/>
          <a:stretch/>
        </p:blipFill>
        <p:spPr>
          <a:xfrm>
            <a:off x="1479175" y="1971276"/>
            <a:ext cx="2820187" cy="3192395"/>
          </a:xfrm>
        </p:spPr>
      </p:pic>
    </p:spTree>
    <p:extLst>
      <p:ext uri="{BB962C8B-B14F-4D97-AF65-F5344CB8AC3E}">
        <p14:creationId xmlns:p14="http://schemas.microsoft.com/office/powerpoint/2010/main" val="224891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7</a:t>
            </a:fld>
            <a:endParaRPr lang="en-US" dirty="0"/>
          </a:p>
        </p:txBody>
      </p:sp>
      <p:sp>
        <p:nvSpPr>
          <p:cNvPr id="5" name="Title 4"/>
          <p:cNvSpPr>
            <a:spLocks noGrp="1"/>
          </p:cNvSpPr>
          <p:nvPr>
            <p:ph type="title"/>
          </p:nvPr>
        </p:nvSpPr>
        <p:spPr/>
        <p:txBody>
          <a:bodyPr/>
          <a:lstStyle/>
          <a:p>
            <a:pPr algn="ctr"/>
            <a:r>
              <a:rPr lang="en-GB" dirty="0" smtClean="0"/>
              <a:t>Listen to the piece</a:t>
            </a:r>
            <a:endParaRPr lang="en-GB" dirty="0"/>
          </a:p>
        </p:txBody>
      </p:sp>
      <p:sp>
        <p:nvSpPr>
          <p:cNvPr id="10" name="TextBox 9"/>
          <p:cNvSpPr txBox="1"/>
          <p:nvPr/>
        </p:nvSpPr>
        <p:spPr>
          <a:xfrm>
            <a:off x="3343253" y="2812391"/>
            <a:ext cx="2290823" cy="369332"/>
          </a:xfrm>
          <a:prstGeom prst="rect">
            <a:avLst/>
          </a:prstGeom>
          <a:noFill/>
        </p:spPr>
        <p:txBody>
          <a:bodyPr wrap="square" rtlCol="0">
            <a:spAutoFit/>
          </a:bodyPr>
          <a:lstStyle/>
          <a:p>
            <a:pPr algn="ctr"/>
            <a:r>
              <a:rPr lang="en-GB" b="1" dirty="0" smtClean="0"/>
              <a:t>Listen to ‘A </a:t>
            </a:r>
            <a:r>
              <a:rPr lang="en-GB" b="1" dirty="0" err="1" smtClean="0"/>
              <a:t>Bao</a:t>
            </a:r>
            <a:r>
              <a:rPr lang="en-GB" b="1" dirty="0" smtClean="0"/>
              <a:t> A Qu’</a:t>
            </a:r>
          </a:p>
        </p:txBody>
      </p:sp>
      <p:sp>
        <p:nvSpPr>
          <p:cNvPr id="11" name="TextBox 10"/>
          <p:cNvSpPr txBox="1"/>
          <p:nvPr/>
        </p:nvSpPr>
        <p:spPr>
          <a:xfrm>
            <a:off x="1074589" y="2166060"/>
            <a:ext cx="6828152" cy="923330"/>
          </a:xfrm>
          <a:prstGeom prst="rect">
            <a:avLst/>
          </a:prstGeom>
          <a:noFill/>
        </p:spPr>
        <p:txBody>
          <a:bodyPr wrap="square" rtlCol="0">
            <a:spAutoFit/>
          </a:bodyPr>
          <a:lstStyle/>
          <a:p>
            <a:pPr algn="ctr"/>
            <a:r>
              <a:rPr lang="en-GB" dirty="0" smtClean="0"/>
              <a:t>Listen to the full orchestral performance of </a:t>
            </a:r>
            <a:r>
              <a:rPr lang="en-GB" dirty="0" smtClean="0">
                <a:hlinkClick r:id="rId5"/>
              </a:rPr>
              <a:t>‘A </a:t>
            </a:r>
            <a:r>
              <a:rPr lang="en-GB" dirty="0" err="1" smtClean="0">
                <a:hlinkClick r:id="rId5"/>
              </a:rPr>
              <a:t>Bao</a:t>
            </a:r>
            <a:r>
              <a:rPr lang="en-GB" dirty="0" smtClean="0">
                <a:hlinkClick r:id="rId5"/>
              </a:rPr>
              <a:t> A Qu’</a:t>
            </a:r>
            <a:r>
              <a:rPr lang="en-GB" dirty="0" smtClean="0"/>
              <a:t> from </a:t>
            </a:r>
            <a:r>
              <a:rPr lang="en-GB" i="1" dirty="0" smtClean="0"/>
              <a:t>Anthology of Fantastic Zoology</a:t>
            </a:r>
          </a:p>
          <a:p>
            <a:r>
              <a:rPr lang="en-GB" dirty="0" smtClean="0"/>
              <a:t> </a:t>
            </a:r>
            <a:endParaRPr lang="en-GB" dirty="0"/>
          </a:p>
        </p:txBody>
      </p:sp>
      <p:sp>
        <p:nvSpPr>
          <p:cNvPr id="13" name="TextBox 12"/>
          <p:cNvSpPr txBox="1"/>
          <p:nvPr/>
        </p:nvSpPr>
        <p:spPr>
          <a:xfrm>
            <a:off x="1299485" y="2806668"/>
            <a:ext cx="6477064" cy="2031325"/>
          </a:xfrm>
          <a:prstGeom prst="rect">
            <a:avLst/>
          </a:prstGeom>
          <a:noFill/>
        </p:spPr>
        <p:txBody>
          <a:bodyPr wrap="square" rtlCol="0">
            <a:spAutoFit/>
          </a:bodyPr>
          <a:lstStyle/>
          <a:p>
            <a:pPr algn="ctr"/>
            <a:endParaRPr lang="en-GB" dirty="0" smtClean="0"/>
          </a:p>
          <a:p>
            <a:pPr algn="ctr"/>
            <a:endParaRPr lang="en-GB" dirty="0" smtClean="0"/>
          </a:p>
          <a:p>
            <a:pPr algn="ctr"/>
            <a:endParaRPr lang="en-GB" dirty="0"/>
          </a:p>
          <a:p>
            <a:pPr algn="ctr"/>
            <a:endParaRPr lang="en-GB" dirty="0" smtClean="0"/>
          </a:p>
          <a:p>
            <a:pPr algn="ctr"/>
            <a:endParaRPr lang="en-GB" dirty="0" smtClean="0"/>
          </a:p>
          <a:p>
            <a:pPr algn="ctr"/>
            <a:endParaRPr lang="en-GB" dirty="0"/>
          </a:p>
          <a:p>
            <a:pPr algn="ctr"/>
            <a:r>
              <a:rPr lang="en-GB" dirty="0" smtClean="0"/>
              <a:t>As you listen, close your eyes and write down what you imagine</a:t>
            </a:r>
          </a:p>
        </p:txBody>
      </p:sp>
      <p:pic>
        <p:nvPicPr>
          <p:cNvPr id="1027" name="Picture 3" descr="C:\Users\unadks03\AppData\Local\Microsoft\Windows\Temporary Internet Files\Content.IE5\GSUMDBNB\pencil-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88" y="5106892"/>
            <a:ext cx="1081697" cy="11218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unadks03\AppData\Local\Microsoft\Windows\Temporary Internet Files\Content.IE5\GSUMDBNB\pencil-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flipV="1">
            <a:off x="7499345" y="5086200"/>
            <a:ext cx="1115677" cy="1157059"/>
          </a:xfrm>
          <a:prstGeom prst="rect">
            <a:avLst/>
          </a:prstGeom>
          <a:noFill/>
          <a:extLst>
            <a:ext uri="{909E8E84-426E-40DD-AFC4-6F175D3DCCD1}">
              <a14:hiddenFill xmlns:a14="http://schemas.microsoft.com/office/drawing/2010/main">
                <a:solidFill>
                  <a:srgbClr val="FFFFFF"/>
                </a:solidFill>
              </a14:hiddenFill>
            </a:ext>
          </a:extLst>
        </p:spPr>
      </p:pic>
      <p:pic>
        <p:nvPicPr>
          <p:cNvPr id="7" name="Bates B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940442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8</a:t>
            </a:fld>
            <a:endParaRPr lang="en-US" dirty="0"/>
          </a:p>
        </p:txBody>
      </p:sp>
      <p:sp>
        <p:nvSpPr>
          <p:cNvPr id="5" name="Title 4"/>
          <p:cNvSpPr>
            <a:spLocks noGrp="1"/>
          </p:cNvSpPr>
          <p:nvPr>
            <p:ph type="title"/>
          </p:nvPr>
        </p:nvSpPr>
        <p:spPr/>
        <p:txBody>
          <a:bodyPr/>
          <a:lstStyle/>
          <a:p>
            <a:pPr algn="ctr"/>
            <a:r>
              <a:rPr lang="en-GB" dirty="0" smtClean="0"/>
              <a:t>Background – the music</a:t>
            </a:r>
            <a:endParaRPr lang="en-GB" dirty="0"/>
          </a:p>
        </p:txBody>
      </p:sp>
      <p:sp>
        <p:nvSpPr>
          <p:cNvPr id="8" name="TextBox 7"/>
          <p:cNvSpPr txBox="1"/>
          <p:nvPr/>
        </p:nvSpPr>
        <p:spPr>
          <a:xfrm>
            <a:off x="4693890" y="5802998"/>
            <a:ext cx="3479260" cy="369332"/>
          </a:xfrm>
          <a:prstGeom prst="rect">
            <a:avLst/>
          </a:prstGeom>
          <a:solidFill>
            <a:schemeClr val="accent1">
              <a:lumMod val="60000"/>
              <a:lumOff val="40000"/>
            </a:schemeClr>
          </a:solidFill>
        </p:spPr>
        <p:txBody>
          <a:bodyPr wrap="square" rtlCol="0">
            <a:spAutoFit/>
          </a:bodyPr>
          <a:lstStyle/>
          <a:p>
            <a:r>
              <a:rPr lang="en-GB" b="1" dirty="0" smtClean="0"/>
              <a:t>PRONUNCIATION: </a:t>
            </a:r>
            <a:r>
              <a:rPr lang="en-GB" dirty="0" smtClean="0"/>
              <a:t>aa </a:t>
            </a:r>
            <a:r>
              <a:rPr lang="en-GB" dirty="0"/>
              <a:t>BOW aa </a:t>
            </a:r>
            <a:r>
              <a:rPr lang="en-GB" dirty="0" smtClean="0"/>
              <a:t>KOO</a:t>
            </a:r>
            <a:endParaRPr lang="en-GB" dirty="0"/>
          </a:p>
        </p:txBody>
      </p:sp>
      <p:pic>
        <p:nvPicPr>
          <p:cNvPr id="10" name="Picture Placeholder 9"/>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28758" t="7206" r="20814"/>
          <a:stretch/>
        </p:blipFill>
        <p:spPr>
          <a:xfrm>
            <a:off x="1044603" y="2051130"/>
            <a:ext cx="3411510" cy="4075033"/>
          </a:xfrm>
        </p:spPr>
      </p:pic>
      <p:sp>
        <p:nvSpPr>
          <p:cNvPr id="11" name="TextBox 10"/>
          <p:cNvSpPr txBox="1"/>
          <p:nvPr/>
        </p:nvSpPr>
        <p:spPr>
          <a:xfrm>
            <a:off x="4553757" y="2051130"/>
            <a:ext cx="3759526" cy="3693319"/>
          </a:xfrm>
          <a:prstGeom prst="rect">
            <a:avLst/>
          </a:prstGeom>
          <a:noFill/>
        </p:spPr>
        <p:txBody>
          <a:bodyPr wrap="square" rtlCol="0">
            <a:spAutoFit/>
          </a:bodyPr>
          <a:lstStyle/>
          <a:p>
            <a:r>
              <a:rPr lang="en-GB" b="1" dirty="0"/>
              <a:t>‘A </a:t>
            </a:r>
            <a:r>
              <a:rPr lang="en-GB" b="1" dirty="0" err="1" smtClean="0"/>
              <a:t>Bao</a:t>
            </a:r>
            <a:r>
              <a:rPr lang="en-GB" b="1" dirty="0" smtClean="0"/>
              <a:t> </a:t>
            </a:r>
            <a:r>
              <a:rPr lang="en-GB" b="1" dirty="0"/>
              <a:t>A Qu’ </a:t>
            </a:r>
            <a:r>
              <a:rPr lang="en-GB" b="1" dirty="0" smtClean="0"/>
              <a:t>and </a:t>
            </a:r>
            <a:r>
              <a:rPr lang="en-GB" b="1" dirty="0"/>
              <a:t>‘Sprite’ from ‘Anthology of Fantastic Zoology’</a:t>
            </a:r>
          </a:p>
          <a:p>
            <a:pPr marL="285750" indent="-285750">
              <a:buFont typeface="Arial" panose="020B0604020202020204" pitchFamily="34" charset="0"/>
              <a:buChar char="•"/>
            </a:pPr>
            <a:r>
              <a:rPr lang="en-GB" dirty="0" smtClean="0"/>
              <a:t>Written </a:t>
            </a:r>
            <a:r>
              <a:rPr lang="en-GB" dirty="0"/>
              <a:t>in 2015</a:t>
            </a:r>
          </a:p>
          <a:p>
            <a:pPr marL="285750" indent="-285750">
              <a:buFont typeface="Arial" panose="020B0604020202020204" pitchFamily="34" charset="0"/>
              <a:buChar char="•"/>
            </a:pPr>
            <a:r>
              <a:rPr lang="en-GB" dirty="0" smtClean="0"/>
              <a:t>Inspired </a:t>
            </a:r>
            <a:r>
              <a:rPr lang="en-GB" dirty="0"/>
              <a:t>by Jorge Luis </a:t>
            </a:r>
            <a:r>
              <a:rPr lang="en-GB" dirty="0" smtClean="0"/>
              <a:t>Borges’s </a:t>
            </a:r>
            <a:r>
              <a:rPr lang="en-GB" i="1" dirty="0"/>
              <a:t>‘Book of Imaginary Beings’ </a:t>
            </a:r>
            <a:r>
              <a:rPr lang="en-GB" dirty="0"/>
              <a:t>(1957)</a:t>
            </a:r>
          </a:p>
          <a:p>
            <a:pPr marL="285750" indent="-285750">
              <a:buFont typeface="Arial" panose="020B0604020202020204" pitchFamily="34" charset="0"/>
              <a:buChar char="•"/>
            </a:pPr>
            <a:r>
              <a:rPr lang="en-GB" dirty="0" smtClean="0"/>
              <a:t>‘</a:t>
            </a:r>
            <a:r>
              <a:rPr lang="en-GB" dirty="0"/>
              <a:t>A </a:t>
            </a:r>
            <a:r>
              <a:rPr lang="en-GB" dirty="0" err="1" smtClean="0"/>
              <a:t>Bao</a:t>
            </a:r>
            <a:r>
              <a:rPr lang="en-GB" dirty="0" smtClean="0"/>
              <a:t> </a:t>
            </a:r>
            <a:r>
              <a:rPr lang="en-GB" dirty="0"/>
              <a:t>A Qu’ is an imaginary breed of snake that slithers up and down the staircase of a famous tower in India</a:t>
            </a:r>
          </a:p>
          <a:p>
            <a:pPr marL="285750" indent="-285750">
              <a:buFont typeface="Arial" panose="020B0604020202020204" pitchFamily="34" charset="0"/>
              <a:buChar char="•"/>
            </a:pPr>
            <a:r>
              <a:rPr lang="en-GB" dirty="0" smtClean="0"/>
              <a:t>A ‘sprite</a:t>
            </a:r>
            <a:r>
              <a:rPr lang="en-GB" dirty="0"/>
              <a:t>’ is a fairy-like creature or elf </a:t>
            </a:r>
            <a:r>
              <a:rPr lang="en-GB" dirty="0" smtClean="0"/>
              <a:t>that flies </a:t>
            </a:r>
            <a:r>
              <a:rPr lang="en-GB" dirty="0"/>
              <a:t>and flickers across water. This one jumps across the orchestra too</a:t>
            </a:r>
            <a:r>
              <a:rPr lang="en-GB" dirty="0" smtClean="0"/>
              <a:t>!</a:t>
            </a:r>
            <a:endParaRPr lang="en-GB" dirty="0"/>
          </a:p>
        </p:txBody>
      </p:sp>
    </p:spTree>
    <p:extLst>
      <p:ext uri="{BB962C8B-B14F-4D97-AF65-F5344CB8AC3E}">
        <p14:creationId xmlns:p14="http://schemas.microsoft.com/office/powerpoint/2010/main" val="1108594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9</a:t>
            </a:fld>
            <a:endParaRPr lang="en-US" dirty="0"/>
          </a:p>
        </p:txBody>
      </p:sp>
      <p:sp>
        <p:nvSpPr>
          <p:cNvPr id="5" name="Title 4"/>
          <p:cNvSpPr>
            <a:spLocks noGrp="1"/>
          </p:cNvSpPr>
          <p:nvPr>
            <p:ph type="title"/>
          </p:nvPr>
        </p:nvSpPr>
        <p:spPr/>
        <p:txBody>
          <a:bodyPr/>
          <a:lstStyle/>
          <a:p>
            <a:pPr algn="ctr"/>
            <a:r>
              <a:rPr lang="en-GB" dirty="0" smtClean="0"/>
              <a:t>Listen and draw</a:t>
            </a:r>
            <a:endParaRPr lang="en-GB" dirty="0"/>
          </a:p>
        </p:txBody>
      </p:sp>
      <p:sp>
        <p:nvSpPr>
          <p:cNvPr id="10" name="TextBox 9"/>
          <p:cNvSpPr txBox="1"/>
          <p:nvPr/>
        </p:nvSpPr>
        <p:spPr>
          <a:xfrm>
            <a:off x="3343253" y="2812391"/>
            <a:ext cx="2290823" cy="369332"/>
          </a:xfrm>
          <a:prstGeom prst="rect">
            <a:avLst/>
          </a:prstGeom>
          <a:noFill/>
        </p:spPr>
        <p:txBody>
          <a:bodyPr wrap="square" rtlCol="0">
            <a:spAutoFit/>
          </a:bodyPr>
          <a:lstStyle/>
          <a:p>
            <a:pPr algn="ctr"/>
            <a:r>
              <a:rPr lang="en-GB" b="1" dirty="0" smtClean="0"/>
              <a:t>Listen to ‘A </a:t>
            </a:r>
            <a:r>
              <a:rPr lang="en-GB" b="1" dirty="0" err="1" smtClean="0"/>
              <a:t>Bao</a:t>
            </a:r>
            <a:r>
              <a:rPr lang="en-GB" b="1" dirty="0" smtClean="0"/>
              <a:t> A Qu’</a:t>
            </a:r>
          </a:p>
        </p:txBody>
      </p:sp>
      <p:sp>
        <p:nvSpPr>
          <p:cNvPr id="11" name="TextBox 10"/>
          <p:cNvSpPr txBox="1"/>
          <p:nvPr/>
        </p:nvSpPr>
        <p:spPr>
          <a:xfrm>
            <a:off x="1074589" y="2166060"/>
            <a:ext cx="6828152" cy="646331"/>
          </a:xfrm>
          <a:prstGeom prst="rect">
            <a:avLst/>
          </a:prstGeom>
          <a:noFill/>
        </p:spPr>
        <p:txBody>
          <a:bodyPr wrap="square" rtlCol="0">
            <a:spAutoFit/>
          </a:bodyPr>
          <a:lstStyle/>
          <a:p>
            <a:r>
              <a:rPr lang="en-GB" dirty="0" smtClean="0"/>
              <a:t>Listen again to the full orchestral performance of </a:t>
            </a:r>
            <a:r>
              <a:rPr lang="en-GB" dirty="0" smtClean="0">
                <a:hlinkClick r:id="rId5"/>
              </a:rPr>
              <a:t>‘A </a:t>
            </a:r>
            <a:r>
              <a:rPr lang="en-GB" dirty="0" err="1" smtClean="0">
                <a:hlinkClick r:id="rId5"/>
              </a:rPr>
              <a:t>Bao</a:t>
            </a:r>
            <a:r>
              <a:rPr lang="en-GB" dirty="0" smtClean="0">
                <a:hlinkClick r:id="rId5"/>
              </a:rPr>
              <a:t> A Qu’</a:t>
            </a:r>
            <a:endParaRPr lang="en-GB" dirty="0" smtClean="0"/>
          </a:p>
          <a:p>
            <a:r>
              <a:rPr lang="en-GB" dirty="0" smtClean="0"/>
              <a:t> </a:t>
            </a:r>
            <a:endParaRPr lang="en-GB" dirty="0"/>
          </a:p>
        </p:txBody>
      </p:sp>
      <p:sp>
        <p:nvSpPr>
          <p:cNvPr id="13" name="TextBox 12"/>
          <p:cNvSpPr txBox="1"/>
          <p:nvPr/>
        </p:nvSpPr>
        <p:spPr>
          <a:xfrm>
            <a:off x="1299485" y="2806668"/>
            <a:ext cx="6477064" cy="2585323"/>
          </a:xfrm>
          <a:prstGeom prst="rect">
            <a:avLst/>
          </a:prstGeom>
          <a:noFill/>
        </p:spPr>
        <p:txBody>
          <a:bodyPr wrap="square" rtlCol="0">
            <a:spAutoFit/>
          </a:bodyPr>
          <a:lstStyle/>
          <a:p>
            <a:pPr algn="ctr"/>
            <a:endParaRPr lang="en-GB" dirty="0" smtClean="0"/>
          </a:p>
          <a:p>
            <a:pPr algn="ctr"/>
            <a:endParaRPr lang="en-GB" dirty="0" smtClean="0"/>
          </a:p>
          <a:p>
            <a:pPr algn="ctr"/>
            <a:endParaRPr lang="en-GB" dirty="0"/>
          </a:p>
          <a:p>
            <a:pPr algn="ctr"/>
            <a:endParaRPr lang="en-GB" dirty="0" smtClean="0"/>
          </a:p>
          <a:p>
            <a:pPr algn="ctr"/>
            <a:endParaRPr lang="en-GB" dirty="0" smtClean="0"/>
          </a:p>
          <a:p>
            <a:pPr algn="ctr"/>
            <a:endParaRPr lang="en-GB" dirty="0"/>
          </a:p>
          <a:p>
            <a:pPr algn="ctr"/>
            <a:r>
              <a:rPr lang="en-GB" dirty="0" smtClean="0"/>
              <a:t>As you listen, draw pictures of the animal</a:t>
            </a:r>
          </a:p>
          <a:p>
            <a:pPr algn="ctr"/>
            <a:endParaRPr lang="en-GB" dirty="0"/>
          </a:p>
          <a:p>
            <a:pPr algn="ctr"/>
            <a:r>
              <a:rPr lang="en-GB" dirty="0" smtClean="0"/>
              <a:t>What will you call the animal? Give it a name.</a:t>
            </a:r>
          </a:p>
        </p:txBody>
      </p:sp>
      <p:pic>
        <p:nvPicPr>
          <p:cNvPr id="1027" name="Picture 3" descr="C:\Users\unadks03\AppData\Local\Microsoft\Windows\Temporary Internet Files\Content.IE5\GSUMDBNB\pencil-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788" y="5106892"/>
            <a:ext cx="1081697" cy="112181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unadks03\AppData\Local\Microsoft\Windows\Temporary Internet Files\Content.IE5\GSUMDBNB\pencil-1[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H="1" flipV="1">
            <a:off x="7499345" y="5086200"/>
            <a:ext cx="1115677" cy="1157059"/>
          </a:xfrm>
          <a:prstGeom prst="rect">
            <a:avLst/>
          </a:prstGeom>
          <a:noFill/>
          <a:extLst>
            <a:ext uri="{909E8E84-426E-40DD-AFC4-6F175D3DCCD1}">
              <a14:hiddenFill xmlns:a14="http://schemas.microsoft.com/office/drawing/2010/main">
                <a:solidFill>
                  <a:srgbClr val="FFFFFF"/>
                </a:solidFill>
              </a14:hiddenFill>
            </a:ext>
          </a:extLst>
        </p:spPr>
      </p:pic>
      <p:pic>
        <p:nvPicPr>
          <p:cNvPr id="7" name="Bates Ba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29750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2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nP 2017 Test v2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TenP 2017 Test v2b.potx</Template>
  <TotalTime>3266</TotalTime>
  <Words>2036</Words>
  <Application>Microsoft Office PowerPoint</Application>
  <PresentationFormat>On-screen Show (4:3)</PresentationFormat>
  <Paragraphs>573</Paragraphs>
  <Slides>32</Slides>
  <Notes>32</Notes>
  <HiddenSlides>0</HiddenSlides>
  <MMClips>2</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TenP 2017 Test v2b</vt:lpstr>
      <vt:lpstr>Office Theme</vt:lpstr>
      <vt:lpstr>PowerPoint Presentation</vt:lpstr>
      <vt:lpstr>Lesson outcomes</vt:lpstr>
      <vt:lpstr>Curriculum checklist</vt:lpstr>
      <vt:lpstr>Glossary of music terms</vt:lpstr>
      <vt:lpstr>PowerPoint Presentation</vt:lpstr>
      <vt:lpstr>Background – the composer</vt:lpstr>
      <vt:lpstr>Listen to the piece</vt:lpstr>
      <vt:lpstr>Background – the music</vt:lpstr>
      <vt:lpstr>Listen and draw</vt:lpstr>
      <vt:lpstr>Get to know Mason Bates’s ‘A Bao A Qu’</vt:lpstr>
      <vt:lpstr>PowerPoint Presentation</vt:lpstr>
      <vt:lpstr>Today is all about inventing imaginary animals</vt:lpstr>
      <vt:lpstr>Create an imaginary animal name</vt:lpstr>
      <vt:lpstr>Create an imaginary animal name</vt:lpstr>
      <vt:lpstr>Draw your imaginary animal</vt:lpstr>
      <vt:lpstr>Create more imaginary animals</vt:lpstr>
      <vt:lpstr>PowerPoint Presentation</vt:lpstr>
      <vt:lpstr>Let’s find out more about your animals</vt:lpstr>
      <vt:lpstr>Make an animal poem</vt:lpstr>
      <vt:lpstr>Poetry recital</vt:lpstr>
      <vt:lpstr>PowerPoint Presentation</vt:lpstr>
      <vt:lpstr>Warm up!  Pass a clap around the circle in a similar way to the ‘Sprite’</vt:lpstr>
      <vt:lpstr>Let’s turn your imaginary animals into music</vt:lpstr>
      <vt:lpstr>Turn your three ideas into a piece</vt:lpstr>
      <vt:lpstr>Perform your piece</vt:lpstr>
      <vt:lpstr>PowerPoint Presentation</vt:lpstr>
      <vt:lpstr>Listen/watch the Bates introduction  film again</vt:lpstr>
      <vt:lpstr>Stuck in the middle? </vt:lpstr>
      <vt:lpstr>PowerPoint Presentation</vt:lpstr>
      <vt:lpstr>Create a musical zoo from your pieces,  art-work and poems!</vt:lpstr>
      <vt:lpstr>Bring all the elements of your musical  zoo together</vt:lpstr>
      <vt:lpstr>Taking it further :  Cross-curricular activities</vt:lpstr>
    </vt:vector>
  </TitlesOfParts>
  <Company>BBC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Warmington</dc:creator>
  <cp:lastModifiedBy>Claire-Louise McGinn</cp:lastModifiedBy>
  <cp:revision>153</cp:revision>
  <cp:lastPrinted>2017-09-08T11:19:58Z</cp:lastPrinted>
  <dcterms:created xsi:type="dcterms:W3CDTF">2017-08-23T12:43:02Z</dcterms:created>
  <dcterms:modified xsi:type="dcterms:W3CDTF">2017-09-18T10:55:19Z</dcterms:modified>
</cp:coreProperties>
</file>