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7" r:id="rId3"/>
    <p:sldId id="261"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2"/>
    <p:restoredTop sz="94694"/>
  </p:normalViewPr>
  <p:slideViewPr>
    <p:cSldViewPr snapToGrid="0">
      <p:cViewPr varScale="1">
        <p:scale>
          <a:sx n="121" d="100"/>
          <a:sy n="121" d="100"/>
        </p:scale>
        <p:origin x="62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B4956C-E404-1C49-96C5-1FDE028F9EFF}" type="datetimeFigureOut">
              <a:rPr lang="en-US" smtClean="0"/>
              <a:t>12/12/24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9E607-BD3F-4243-B5E5-CB579D418D89}" type="slidenum">
              <a:rPr lang="en-US" smtClean="0"/>
              <a:t>‹#›</a:t>
            </a:fld>
            <a:endParaRPr lang="en-US"/>
          </a:p>
        </p:txBody>
      </p:sp>
    </p:spTree>
    <p:extLst>
      <p:ext uri="{BB962C8B-B14F-4D97-AF65-F5344CB8AC3E}">
        <p14:creationId xmlns:p14="http://schemas.microsoft.com/office/powerpoint/2010/main" val="2198885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69E607-BD3F-4243-B5E5-CB579D418D89}" type="slidenum">
              <a:rPr lang="en-US" smtClean="0"/>
              <a:t>3</a:t>
            </a:fld>
            <a:endParaRPr lang="en-US"/>
          </a:p>
        </p:txBody>
      </p:sp>
    </p:spTree>
    <p:extLst>
      <p:ext uri="{BB962C8B-B14F-4D97-AF65-F5344CB8AC3E}">
        <p14:creationId xmlns:p14="http://schemas.microsoft.com/office/powerpoint/2010/main" val="725395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FD87-5F0C-59A8-AA11-C5A20A08659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56D8196-9A0F-79F2-33D0-5767289915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2E0AECF-008C-28A0-EB3E-1FDFB8DC1C4B}"/>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5" name="Footer Placeholder 4">
            <a:extLst>
              <a:ext uri="{FF2B5EF4-FFF2-40B4-BE49-F238E27FC236}">
                <a16:creationId xmlns:a16="http://schemas.microsoft.com/office/drawing/2014/main" id="{6588161F-A0F2-277D-918C-F9F8027AE6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C8645-EE81-86C0-EDA2-7FED0E0D4418}"/>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265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EEBA0-E7CD-36BD-DB38-2F88EEF662D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0655E37-B975-85E1-7515-FCFCF7A4890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A2C9B3A-ED8B-2F76-3087-5C7ED5C7CBC7}"/>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5" name="Footer Placeholder 4">
            <a:extLst>
              <a:ext uri="{FF2B5EF4-FFF2-40B4-BE49-F238E27FC236}">
                <a16:creationId xmlns:a16="http://schemas.microsoft.com/office/drawing/2014/main" id="{5F336A90-E7AA-3C1B-B42A-E7B3B47C0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847FD0-F418-50AF-1F1C-485E3E466D59}"/>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3974447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899AF3-4FA1-5209-5FC1-803F6978E3A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E8DD4E2-796C-3B33-0E06-3618E1C15B8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B8789D5-7548-ED6D-9607-8194D15C7BB7}"/>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5" name="Footer Placeholder 4">
            <a:extLst>
              <a:ext uri="{FF2B5EF4-FFF2-40B4-BE49-F238E27FC236}">
                <a16:creationId xmlns:a16="http://schemas.microsoft.com/office/drawing/2014/main" id="{79C0171C-7E91-ACD7-3108-357F0F9AD8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FD4527-65FB-9848-6639-8FFC415C5797}"/>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390538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2304F-E81B-506A-3ABB-4F889203743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E981B9-0F2C-AA79-1CD0-4A8C2EB9C11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8DF7EA7-3880-FFD4-A1AD-1886C3E3D33A}"/>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5" name="Footer Placeholder 4">
            <a:extLst>
              <a:ext uri="{FF2B5EF4-FFF2-40B4-BE49-F238E27FC236}">
                <a16:creationId xmlns:a16="http://schemas.microsoft.com/office/drawing/2014/main" id="{E41E6AF8-431F-8C1C-82B2-66301D7FAF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B4611-C5DA-9F45-0355-FE46C3600268}"/>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1980686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F3D57-5768-C089-A91A-5BC2ED04090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7F34346-FCC7-1A53-AF3D-C7FA7D80FB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047386D-2ABA-1BC8-DCEB-05DF9D7B0BE2}"/>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5" name="Footer Placeholder 4">
            <a:extLst>
              <a:ext uri="{FF2B5EF4-FFF2-40B4-BE49-F238E27FC236}">
                <a16:creationId xmlns:a16="http://schemas.microsoft.com/office/drawing/2014/main" id="{18D06EAB-B154-BC41-F3F5-D78EEB2983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68A54F-FA71-50A8-5008-88810C0048F6}"/>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2113434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1711D-BB87-9D11-9BA5-4D0BDD88A83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07CE43B-9FDD-3CF9-15DE-0C8DFCFCA93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F695443-C892-A8B0-A484-C60E943C232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CDB885F-E880-9A5D-BF24-B86C6FDA8837}"/>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6" name="Footer Placeholder 5">
            <a:extLst>
              <a:ext uri="{FF2B5EF4-FFF2-40B4-BE49-F238E27FC236}">
                <a16:creationId xmlns:a16="http://schemas.microsoft.com/office/drawing/2014/main" id="{3366ECF8-FDB0-B80A-B951-B38B11E568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24439B-968C-B1F1-2727-8BD3B73A886C}"/>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250559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FE817-3233-9EF9-C529-B3373976D06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2FB0E1B-BB8B-684A-197B-ED262D6D5B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21903D5-0B49-A10E-52B6-8620B7551E5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F83EF11-DF4B-3CEE-EAC6-FE3542ABE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C00D7E6-8992-D70F-7CC1-FD9A1093FD3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33DD8E1-473A-DE77-3366-CBDFCA74CA06}"/>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8" name="Footer Placeholder 7">
            <a:extLst>
              <a:ext uri="{FF2B5EF4-FFF2-40B4-BE49-F238E27FC236}">
                <a16:creationId xmlns:a16="http://schemas.microsoft.com/office/drawing/2014/main" id="{D034DD2F-CD14-D662-17D4-02B09B8C9C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9083E7-F52F-C2BC-77A8-EAEB705A4436}"/>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147475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EB29B-2CF0-BC95-7D92-9E372F2655E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29C56C7-4AB4-CDB6-B408-592A531587C7}"/>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4" name="Footer Placeholder 3">
            <a:extLst>
              <a:ext uri="{FF2B5EF4-FFF2-40B4-BE49-F238E27FC236}">
                <a16:creationId xmlns:a16="http://schemas.microsoft.com/office/drawing/2014/main" id="{0848C4E1-00A6-34AB-2CFF-BFA4A319C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B21CBE-05CF-3850-C1BD-059B6F373D37}"/>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134376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7553A9-F99B-0BB9-FAC9-F784A59A3EC2}"/>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3" name="Footer Placeholder 2">
            <a:extLst>
              <a:ext uri="{FF2B5EF4-FFF2-40B4-BE49-F238E27FC236}">
                <a16:creationId xmlns:a16="http://schemas.microsoft.com/office/drawing/2014/main" id="{BBD4DCF8-35CA-9DAA-1BC6-114C9F7628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325DF2-354F-3D75-5C8E-1D4F0BA3BD4B}"/>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327977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6EEBB-A253-C126-42D2-E9DD3137FFA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8ECD835-3F5D-9FB6-6B55-701BDD5F6E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419C034-596B-0995-D2E5-7332A8F4AE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0A307F5-A817-4F23-13DB-237FB9F8CBD0}"/>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6" name="Footer Placeholder 5">
            <a:extLst>
              <a:ext uri="{FF2B5EF4-FFF2-40B4-BE49-F238E27FC236}">
                <a16:creationId xmlns:a16="http://schemas.microsoft.com/office/drawing/2014/main" id="{9FF8899C-4D23-67A6-1FB4-7EDCABB22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9A1663-B0B9-32EC-DC0E-2409E4E26680}"/>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3025610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65D27-1E9D-83E2-B72E-3CCB8504017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C485E20-C1AB-5B2A-1980-B05D14FD5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2878155-55D8-0319-6EE4-B61EBB56E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AE4F248-B2EF-81E8-0E93-F2CE77CF675D}"/>
              </a:ext>
            </a:extLst>
          </p:cNvPr>
          <p:cNvSpPr>
            <a:spLocks noGrp="1"/>
          </p:cNvSpPr>
          <p:nvPr>
            <p:ph type="dt" sz="half" idx="10"/>
          </p:nvPr>
        </p:nvSpPr>
        <p:spPr/>
        <p:txBody>
          <a:bodyPr/>
          <a:lstStyle/>
          <a:p>
            <a:fld id="{99BB0FFD-69E7-114F-84EB-E423A17B7579}" type="datetimeFigureOut">
              <a:rPr lang="en-US" smtClean="0"/>
              <a:t>12/12/24</a:t>
            </a:fld>
            <a:endParaRPr lang="en-US"/>
          </a:p>
        </p:txBody>
      </p:sp>
      <p:sp>
        <p:nvSpPr>
          <p:cNvPr id="6" name="Footer Placeholder 5">
            <a:extLst>
              <a:ext uri="{FF2B5EF4-FFF2-40B4-BE49-F238E27FC236}">
                <a16:creationId xmlns:a16="http://schemas.microsoft.com/office/drawing/2014/main" id="{F6185CE0-E039-35C3-390B-CD64F37B86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C29A54-A9F2-2760-91C2-BED85A7BADC3}"/>
              </a:ext>
            </a:extLst>
          </p:cNvPr>
          <p:cNvSpPr>
            <a:spLocks noGrp="1"/>
          </p:cNvSpPr>
          <p:nvPr>
            <p:ph type="sldNum" sz="quarter" idx="12"/>
          </p:nvPr>
        </p:nvSpPr>
        <p:spPr/>
        <p:txBody>
          <a:bodyPr/>
          <a:lstStyle/>
          <a:p>
            <a:fld id="{3866057C-4069-8C49-B486-B71A1B173C19}" type="slidenum">
              <a:rPr lang="en-US" smtClean="0"/>
              <a:t>‹#›</a:t>
            </a:fld>
            <a:endParaRPr lang="en-US"/>
          </a:p>
        </p:txBody>
      </p:sp>
    </p:spTree>
    <p:extLst>
      <p:ext uri="{BB962C8B-B14F-4D97-AF65-F5344CB8AC3E}">
        <p14:creationId xmlns:p14="http://schemas.microsoft.com/office/powerpoint/2010/main" val="396432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5C0AB1-0F9F-35EC-1334-BD29F93B1F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5A5F933-8ED4-8FFE-7230-E24EEA9E2E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9C5F344-12F1-DCAE-711F-B51B427CA9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BB0FFD-69E7-114F-84EB-E423A17B7579}" type="datetimeFigureOut">
              <a:rPr lang="en-US" smtClean="0"/>
              <a:t>12/12/24</a:t>
            </a:fld>
            <a:endParaRPr lang="en-US"/>
          </a:p>
        </p:txBody>
      </p:sp>
      <p:sp>
        <p:nvSpPr>
          <p:cNvPr id="5" name="Footer Placeholder 4">
            <a:extLst>
              <a:ext uri="{FF2B5EF4-FFF2-40B4-BE49-F238E27FC236}">
                <a16:creationId xmlns:a16="http://schemas.microsoft.com/office/drawing/2014/main" id="{EBD3D9F9-5701-1520-616E-C3517D4BBC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8DEE5A6-7319-2746-E64D-52CA6FFFA1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66057C-4069-8C49-B486-B71A1B173C19}" type="slidenum">
              <a:rPr lang="en-US" smtClean="0"/>
              <a:t>‹#›</a:t>
            </a:fld>
            <a:endParaRPr lang="en-US"/>
          </a:p>
        </p:txBody>
      </p:sp>
    </p:spTree>
    <p:extLst>
      <p:ext uri="{BB962C8B-B14F-4D97-AF65-F5344CB8AC3E}">
        <p14:creationId xmlns:p14="http://schemas.microsoft.com/office/powerpoint/2010/main" val="1404190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urple rectangle on a black background&#10;&#10;Description automatically generated">
            <a:extLst>
              <a:ext uri="{FF2B5EF4-FFF2-40B4-BE49-F238E27FC236}">
                <a16:creationId xmlns:a16="http://schemas.microsoft.com/office/drawing/2014/main" id="{034C2823-66E7-70A1-A87A-7DCABCD5A5B8}"/>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E5A093B-A949-0653-85E0-525C0E3CBC6D}"/>
              </a:ext>
            </a:extLst>
          </p:cNvPr>
          <p:cNvSpPr>
            <a:spLocks noGrp="1"/>
          </p:cNvSpPr>
          <p:nvPr>
            <p:ph type="ctrTitle"/>
          </p:nvPr>
        </p:nvSpPr>
        <p:spPr/>
        <p:txBody>
          <a:bodyPr/>
          <a:lstStyle/>
          <a:p>
            <a:r>
              <a:rPr lang="en-US" dirty="0">
                <a:latin typeface="BBC Reith Sans" panose="020B0603020204020204" pitchFamily="34" charset="0"/>
                <a:ea typeface="BBC Reith Sans" panose="020B0603020204020204" pitchFamily="34" charset="0"/>
                <a:cs typeface="BBC Reith Sans" panose="020B0603020204020204" pitchFamily="34" charset="0"/>
              </a:rPr>
              <a:t>Anti-Bullying Week</a:t>
            </a:r>
          </a:p>
        </p:txBody>
      </p:sp>
    </p:spTree>
    <p:extLst>
      <p:ext uri="{BB962C8B-B14F-4D97-AF65-F5344CB8AC3E}">
        <p14:creationId xmlns:p14="http://schemas.microsoft.com/office/powerpoint/2010/main" val="54166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urple rectangle on a black background&#10;&#10;Description automatically generated">
            <a:extLst>
              <a:ext uri="{FF2B5EF4-FFF2-40B4-BE49-F238E27FC236}">
                <a16:creationId xmlns:a16="http://schemas.microsoft.com/office/drawing/2014/main" id="{BB1866E5-14F1-03AB-729B-052220EB556D}"/>
              </a:ext>
            </a:extLst>
          </p:cNvPr>
          <p:cNvPicPr>
            <a:picLocks noChangeAspect="1"/>
          </p:cNvPicPr>
          <p:nvPr/>
        </p:nvPicPr>
        <p:blipFill>
          <a:blip r:embed="rId2"/>
          <a:stretch>
            <a:fillRect/>
          </a:stretch>
        </p:blipFill>
        <p:spPr>
          <a:xfrm>
            <a:off x="0" y="6101"/>
            <a:ext cx="12192000" cy="6858000"/>
          </a:xfrm>
          <a:prstGeom prst="rect">
            <a:avLst/>
          </a:prstGeom>
        </p:spPr>
      </p:pic>
      <p:sp>
        <p:nvSpPr>
          <p:cNvPr id="2" name="Title 1">
            <a:extLst>
              <a:ext uri="{FF2B5EF4-FFF2-40B4-BE49-F238E27FC236}">
                <a16:creationId xmlns:a16="http://schemas.microsoft.com/office/drawing/2014/main" id="{9146471B-81DD-EA3F-4644-64EF403207DA}"/>
              </a:ext>
            </a:extLst>
          </p:cNvPr>
          <p:cNvSpPr>
            <a:spLocks noGrp="1"/>
          </p:cNvSpPr>
          <p:nvPr>
            <p:ph type="title"/>
          </p:nvPr>
        </p:nvSpPr>
        <p:spPr>
          <a:xfrm>
            <a:off x="838200" y="596353"/>
            <a:ext cx="10515600" cy="1325563"/>
          </a:xfrm>
        </p:spPr>
        <p:txBody>
          <a:bodyPr>
            <a:normAutofit/>
          </a:bodyPr>
          <a:lstStyle/>
          <a:p>
            <a:pPr algn="ctr"/>
            <a:r>
              <a:rPr lang="en-US" sz="5400" dirty="0">
                <a:latin typeface="BBC Reith Sans" panose="020B0603020204020204" pitchFamily="34" charset="0"/>
                <a:ea typeface="BBC Reith Sans" panose="020B0603020204020204" pitchFamily="34" charset="0"/>
                <a:cs typeface="BBC Reith Sans" panose="020B0603020204020204" pitchFamily="34" charset="0"/>
              </a:rPr>
              <a:t>Bullying:</a:t>
            </a:r>
          </a:p>
        </p:txBody>
      </p:sp>
      <p:sp>
        <p:nvSpPr>
          <p:cNvPr id="3" name="Content Placeholder 2">
            <a:extLst>
              <a:ext uri="{FF2B5EF4-FFF2-40B4-BE49-F238E27FC236}">
                <a16:creationId xmlns:a16="http://schemas.microsoft.com/office/drawing/2014/main" id="{0CBC1422-CA0F-8E39-D3A8-40BD9CAC4C2B}"/>
              </a:ext>
            </a:extLst>
          </p:cNvPr>
          <p:cNvSpPr>
            <a:spLocks noGrp="1"/>
          </p:cNvSpPr>
          <p:nvPr>
            <p:ph idx="1"/>
          </p:nvPr>
        </p:nvSpPr>
        <p:spPr>
          <a:xfrm>
            <a:off x="838200" y="2203996"/>
            <a:ext cx="10515600" cy="4351338"/>
          </a:xfrm>
        </p:spPr>
        <p:txBody>
          <a:bodyPr>
            <a:normAutofit/>
          </a:bodyPr>
          <a:lstStyle/>
          <a:p>
            <a:pPr marL="0" indent="0" algn="ctr">
              <a:buNone/>
            </a:pPr>
            <a:r>
              <a:rPr lang="en-GB" sz="4000" b="0" i="0" u="none" strike="noStrike" dirty="0">
                <a:effectLst/>
                <a:latin typeface="BBC Reith Sans" panose="020B0603020204020204" pitchFamily="34" charset="0"/>
                <a:ea typeface="BBC Reith Sans" panose="020B0603020204020204" pitchFamily="34" charset="0"/>
                <a:cs typeface="BBC Reith Sans" panose="020B0603020204020204" pitchFamily="34" charset="0"/>
              </a:rPr>
              <a:t>‘The repetitive, intentional hurting of one person or group by another person or group, where the relationship involves an imbalance of power. Bullying can be physical, verbal or psychological. It can happen face-to-face or online.’ </a:t>
            </a:r>
            <a:r>
              <a:rPr lang="en-GB" sz="2000" b="0" i="0" u="none" strike="noStrike" dirty="0">
                <a:effectLst/>
                <a:latin typeface="BBC Reith Sans" panose="020B0603020204020204" pitchFamily="34" charset="0"/>
                <a:ea typeface="BBC Reith Sans" panose="020B0603020204020204" pitchFamily="34" charset="0"/>
                <a:cs typeface="BBC Reith Sans" panose="020B0603020204020204" pitchFamily="34" charset="0"/>
              </a:rPr>
              <a:t>(Anti-Bullying Alliance)</a:t>
            </a:r>
            <a:endParaRPr lang="en-US" sz="2000" dirty="0">
              <a:latin typeface="BBC Reith Sans" panose="020B0603020204020204" pitchFamily="34" charset="0"/>
              <a:ea typeface="BBC Reith Sans" panose="020B0603020204020204" pitchFamily="34" charset="0"/>
              <a:cs typeface="BBC Reith Sans" panose="020B0603020204020204" pitchFamily="34" charset="0"/>
            </a:endParaRPr>
          </a:p>
        </p:txBody>
      </p:sp>
    </p:spTree>
    <p:extLst>
      <p:ext uri="{BB962C8B-B14F-4D97-AF65-F5344CB8AC3E}">
        <p14:creationId xmlns:p14="http://schemas.microsoft.com/office/powerpoint/2010/main" val="1147082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12BCB-522C-C140-DC7C-A8477E262399}"/>
            </a:ext>
          </a:extLst>
        </p:cNvPr>
        <p:cNvGrpSpPr/>
        <p:nvPr/>
      </p:nvGrpSpPr>
      <p:grpSpPr>
        <a:xfrm>
          <a:off x="0" y="0"/>
          <a:ext cx="0" cy="0"/>
          <a:chOff x="0" y="0"/>
          <a:chExt cx="0" cy="0"/>
        </a:xfrm>
      </p:grpSpPr>
      <p:pic>
        <p:nvPicPr>
          <p:cNvPr id="5" name="Picture 4" descr="A purple rectangle on a black background&#10;&#10;Description automatically generated">
            <a:extLst>
              <a:ext uri="{FF2B5EF4-FFF2-40B4-BE49-F238E27FC236}">
                <a16:creationId xmlns:a16="http://schemas.microsoft.com/office/drawing/2014/main" id="{5ED98131-B66C-C912-A204-CB4A49EABF99}"/>
              </a:ext>
            </a:extLst>
          </p:cNvPr>
          <p:cNvPicPr>
            <a:picLocks noChangeAspect="1"/>
          </p:cNvPicPr>
          <p:nvPr/>
        </p:nvPicPr>
        <p:blipFill>
          <a:blip r:embed="rId3"/>
          <a:stretch>
            <a:fillRect/>
          </a:stretch>
        </p:blipFill>
        <p:spPr>
          <a:xfrm>
            <a:off x="0" y="8384"/>
            <a:ext cx="12192000" cy="6858000"/>
          </a:xfrm>
          <a:prstGeom prst="rect">
            <a:avLst/>
          </a:prstGeom>
        </p:spPr>
      </p:pic>
      <p:sp>
        <p:nvSpPr>
          <p:cNvPr id="3" name="Content Placeholder 2">
            <a:extLst>
              <a:ext uri="{FF2B5EF4-FFF2-40B4-BE49-F238E27FC236}">
                <a16:creationId xmlns:a16="http://schemas.microsoft.com/office/drawing/2014/main" id="{82EC33C8-274D-43EC-1178-283D146C0454}"/>
              </a:ext>
            </a:extLst>
          </p:cNvPr>
          <p:cNvSpPr>
            <a:spLocks noGrp="1"/>
          </p:cNvSpPr>
          <p:nvPr>
            <p:ph idx="1"/>
          </p:nvPr>
        </p:nvSpPr>
        <p:spPr>
          <a:xfrm>
            <a:off x="838200" y="923844"/>
            <a:ext cx="10515600" cy="5010312"/>
          </a:xfrm>
        </p:spPr>
        <p:txBody>
          <a:bodyPr>
            <a:normAutofit/>
          </a:bodyPr>
          <a:lstStyle/>
          <a:p>
            <a:pPr marL="0" indent="0" algn="ctr">
              <a:lnSpc>
                <a:spcPct val="115000"/>
              </a:lnSpc>
              <a:spcAft>
                <a:spcPts val="800"/>
              </a:spcAft>
              <a:buNone/>
            </a:pPr>
            <a:r>
              <a:rPr lang="en-GB" sz="3600" dirty="0">
                <a:effectLst/>
                <a:latin typeface="BBC Reith Sans" panose="020B0603020204020204" pitchFamily="34" charset="0"/>
              </a:rPr>
              <a:t>An estimated 1,544,000 children aged 10 to 15 years (34.9%) experienced an in-person bullying behaviour and 847,000 (19.1%) experienced an online bullying behaviour, in the year ending March 2023. </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(The Office for National Statistics)</a:t>
            </a:r>
            <a:r>
              <a:rPr lang="en-GB" sz="44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6454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40FA3-88BA-BCC3-E06E-9F5C4BD4C3C0}"/>
            </a:ext>
          </a:extLst>
        </p:cNvPr>
        <p:cNvGrpSpPr/>
        <p:nvPr/>
      </p:nvGrpSpPr>
      <p:grpSpPr>
        <a:xfrm>
          <a:off x="0" y="0"/>
          <a:ext cx="0" cy="0"/>
          <a:chOff x="0" y="0"/>
          <a:chExt cx="0" cy="0"/>
        </a:xfrm>
      </p:grpSpPr>
      <p:pic>
        <p:nvPicPr>
          <p:cNvPr id="5" name="Picture 4" descr="A purple rectangle on a black background&#10;&#10;Description automatically generated">
            <a:extLst>
              <a:ext uri="{FF2B5EF4-FFF2-40B4-BE49-F238E27FC236}">
                <a16:creationId xmlns:a16="http://schemas.microsoft.com/office/drawing/2014/main" id="{E50DEC7C-B105-FCEF-D22C-41B3977113CC}"/>
              </a:ext>
            </a:extLst>
          </p:cNvPr>
          <p:cNvPicPr>
            <a:picLocks noChangeAspect="1"/>
          </p:cNvPicPr>
          <p:nvPr/>
        </p:nvPicPr>
        <p:blipFill>
          <a:blip r:embed="rId2"/>
          <a:stretch>
            <a:fillRect/>
          </a:stretch>
        </p:blipFill>
        <p:spPr>
          <a:xfrm>
            <a:off x="0" y="8214"/>
            <a:ext cx="12192000" cy="6858000"/>
          </a:xfrm>
          <a:prstGeom prst="rect">
            <a:avLst/>
          </a:prstGeom>
        </p:spPr>
      </p:pic>
      <p:sp>
        <p:nvSpPr>
          <p:cNvPr id="3" name="Content Placeholder 2">
            <a:extLst>
              <a:ext uri="{FF2B5EF4-FFF2-40B4-BE49-F238E27FC236}">
                <a16:creationId xmlns:a16="http://schemas.microsoft.com/office/drawing/2014/main" id="{8A9F9809-924D-16BD-08B5-79C3A114B041}"/>
              </a:ext>
            </a:extLst>
          </p:cNvPr>
          <p:cNvSpPr>
            <a:spLocks noGrp="1"/>
          </p:cNvSpPr>
          <p:nvPr>
            <p:ph idx="1"/>
          </p:nvPr>
        </p:nvSpPr>
        <p:spPr>
          <a:xfrm>
            <a:off x="838200" y="654269"/>
            <a:ext cx="10515600" cy="5549462"/>
          </a:xfrm>
        </p:spPr>
        <p:txBody>
          <a:bodyPr>
            <a:normAutofit fontScale="92500" lnSpcReduction="10000"/>
          </a:bodyPr>
          <a:lstStyle/>
          <a:p>
            <a:pPr marL="0" indent="0" algn="ctr">
              <a:buNone/>
            </a:pPr>
            <a:r>
              <a:rPr lang="en-GB" sz="3700" dirty="0">
                <a:latin typeface="BBC Reith Sans" panose="020B0603020204020204" pitchFamily="34" charset="0"/>
                <a:ea typeface="BBC Reith Sans" panose="020B0603020204020204" pitchFamily="34" charset="0"/>
                <a:cs typeface="BBC Reith Sans" panose="020B0603020204020204" pitchFamily="34" charset="0"/>
              </a:rPr>
              <a:t>‘…You shouldn’t come near us because we’re all going to get sick…’</a:t>
            </a:r>
          </a:p>
          <a:p>
            <a:pPr marL="0" indent="0" algn="ctr">
              <a:buNone/>
            </a:pPr>
            <a:endParaRPr lang="en-GB" sz="3700" dirty="0">
              <a:latin typeface="BBC Reith Sans" panose="020B0603020204020204" pitchFamily="34" charset="0"/>
              <a:ea typeface="BBC Reith Sans" panose="020B0603020204020204" pitchFamily="34" charset="0"/>
              <a:cs typeface="BBC Reith Sans" panose="020B0603020204020204" pitchFamily="34" charset="0"/>
            </a:endParaRPr>
          </a:p>
          <a:p>
            <a:pPr marL="0" indent="0" algn="ctr">
              <a:buNone/>
            </a:pPr>
            <a:r>
              <a:rPr lang="en-GB" sz="3700" dirty="0">
                <a:latin typeface="BBC Reith Sans" panose="020B0603020204020204" pitchFamily="34" charset="0"/>
                <a:ea typeface="BBC Reith Sans" panose="020B0603020204020204" pitchFamily="34" charset="0"/>
                <a:cs typeface="BBC Reith Sans" panose="020B0603020204020204" pitchFamily="34" charset="0"/>
              </a:rPr>
              <a:t>‘…I’m not touching your skin because I think it’s contagious…’</a:t>
            </a:r>
          </a:p>
          <a:p>
            <a:pPr marL="0" indent="0" algn="ctr">
              <a:buNone/>
            </a:pPr>
            <a:endParaRPr lang="en-GB" sz="3700" dirty="0">
              <a:latin typeface="BBC Reith Sans" panose="020B0603020204020204" pitchFamily="34" charset="0"/>
              <a:ea typeface="BBC Reith Sans" panose="020B0603020204020204" pitchFamily="34" charset="0"/>
              <a:cs typeface="BBC Reith Sans" panose="020B0603020204020204" pitchFamily="34" charset="0"/>
            </a:endParaRPr>
          </a:p>
          <a:p>
            <a:pPr marL="0" indent="0" algn="ctr">
              <a:buNone/>
            </a:pPr>
            <a:r>
              <a:rPr lang="en-GB" sz="3700" dirty="0">
                <a:latin typeface="BBC Reith Sans" panose="020B0603020204020204" pitchFamily="34" charset="0"/>
                <a:ea typeface="BBC Reith Sans" panose="020B0603020204020204" pitchFamily="34" charset="0"/>
                <a:cs typeface="BBC Reith Sans" panose="020B0603020204020204" pitchFamily="34" charset="0"/>
              </a:rPr>
              <a:t>‘…They would say my name in a really sort of camp, theatrical, effeminate manner…’</a:t>
            </a:r>
          </a:p>
          <a:p>
            <a:pPr marL="0" indent="0" algn="ctr">
              <a:buNone/>
            </a:pPr>
            <a:endParaRPr lang="en-GB" sz="3700" dirty="0">
              <a:latin typeface="BBC Reith Sans" panose="020B0603020204020204" pitchFamily="34" charset="0"/>
              <a:ea typeface="BBC Reith Sans" panose="020B0603020204020204" pitchFamily="34" charset="0"/>
              <a:cs typeface="BBC Reith Sans" panose="020B0603020204020204" pitchFamily="34" charset="0"/>
            </a:endParaRPr>
          </a:p>
          <a:p>
            <a:pPr marL="0" indent="0" algn="ctr">
              <a:buNone/>
            </a:pPr>
            <a:r>
              <a:rPr lang="en-GB" sz="3700" dirty="0">
                <a:latin typeface="BBC Reith Sans" panose="020B0603020204020204" pitchFamily="34" charset="0"/>
                <a:ea typeface="BBC Reith Sans" panose="020B0603020204020204" pitchFamily="34" charset="0"/>
                <a:cs typeface="BBC Reith Sans" panose="020B0603020204020204" pitchFamily="34" charset="0"/>
              </a:rPr>
              <a:t>‘…I </a:t>
            </a:r>
            <a:r>
              <a:rPr lang="en-GB" sz="3700" dirty="0">
                <a:effectLst/>
                <a:latin typeface="BBC Reith Sans" panose="020B0603020204020204" pitchFamily="34" charset="0"/>
                <a:ea typeface="BBC Reith Sans" panose="020B0603020204020204" pitchFamily="34" charset="0"/>
                <a:cs typeface="BBC Reith Sans" panose="020B0603020204020204" pitchFamily="34" charset="0"/>
              </a:rPr>
              <a:t>didn't want to look the way I did. I didn't want to accept my own culture…’</a:t>
            </a:r>
          </a:p>
          <a:p>
            <a:pPr marL="0" indent="0">
              <a:buNone/>
            </a:pPr>
            <a:endParaRPr lang="en-US" sz="1600" dirty="0"/>
          </a:p>
        </p:txBody>
      </p:sp>
    </p:spTree>
    <p:extLst>
      <p:ext uri="{BB962C8B-B14F-4D97-AF65-F5344CB8AC3E}">
        <p14:creationId xmlns:p14="http://schemas.microsoft.com/office/powerpoint/2010/main" val="2219691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1318</TotalTime>
  <Words>157</Words>
  <Application>Microsoft Macintosh PowerPoint</Application>
  <PresentationFormat>Widescreen</PresentationFormat>
  <Paragraphs>12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BBC Reith Sans</vt:lpstr>
      <vt:lpstr>Office Theme</vt:lpstr>
      <vt:lpstr>Anti-Bullying Week</vt:lpstr>
      <vt:lpstr>Bullying: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Barnes</dc:creator>
  <cp:lastModifiedBy>Morgan Makin</cp:lastModifiedBy>
  <cp:revision>10</cp:revision>
  <dcterms:created xsi:type="dcterms:W3CDTF">2024-11-05T13:15:11Z</dcterms:created>
  <dcterms:modified xsi:type="dcterms:W3CDTF">2024-12-12T08:56:03Z</dcterms:modified>
</cp:coreProperties>
</file>