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93" r:id="rId3"/>
    <p:sldId id="257" r:id="rId4"/>
    <p:sldId id="259" r:id="rId5"/>
    <p:sldId id="294" r:id="rId6"/>
    <p:sldId id="295" r:id="rId7"/>
    <p:sldId id="296" r:id="rId8"/>
    <p:sldId id="298" r:id="rId9"/>
    <p:sldId id="299" r:id="rId10"/>
    <p:sldId id="265" r:id="rId11"/>
    <p:sldId id="266" r:id="rId12"/>
    <p:sldId id="267" r:id="rId13"/>
    <p:sldId id="269" r:id="rId14"/>
    <p:sldId id="268" r:id="rId15"/>
    <p:sldId id="270" r:id="rId16"/>
    <p:sldId id="271" r:id="rId17"/>
    <p:sldId id="304" r:id="rId18"/>
    <p:sldId id="302" r:id="rId19"/>
    <p:sldId id="275" r:id="rId20"/>
    <p:sldId id="305" r:id="rId21"/>
    <p:sldId id="306" r:id="rId22"/>
    <p:sldId id="307" r:id="rId23"/>
    <p:sldId id="278" r:id="rId24"/>
    <p:sldId id="287" r:id="rId25"/>
    <p:sldId id="303" r:id="rId26"/>
    <p:sldId id="281" r:id="rId27"/>
  </p:sldIdLst>
  <p:sldSz cx="18288000" cy="10287000"/>
  <p:notesSz cx="6858000" cy="9144000"/>
  <p:embeddedFontLst>
    <p:embeddedFont>
      <p:font typeface="BBC Reith Sans" panose="020B0603020204020204" pitchFamily="34" charset="0"/>
      <p:regular r:id="rId29"/>
      <p:bold r:id="rId30"/>
      <p:italic r:id="rId31"/>
      <p:boldItalic r:id="rId32"/>
    </p:embeddedFont>
    <p:embeddedFont>
      <p:font typeface="Canva Sans Bold" panose="020B0703020204020204" pitchFamily="34" charset="-78"/>
      <p:regular r:id="rId33"/>
      <p:bold r:id="rId34"/>
      <p:italic r:id="rId35"/>
    </p:embeddedFont>
    <p:embeddedFont>
      <p:font typeface="Segoe UI" panose="020B0502040204020203"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Ny3JVk4wCI8fvdGVveLA==" hashData="eLl4T1x8yJa1JzKcBimT5BWrtr3N8JYptJar6oFecNrJUL1iq//AW05x90vBlewcqsOBcX9b+06DloEVUvTpN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3CE1"/>
    <a:srgbClr val="3F84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1" autoAdjust="0"/>
    <p:restoredTop sz="59477" autoAdjust="0"/>
  </p:normalViewPr>
  <p:slideViewPr>
    <p:cSldViewPr>
      <p:cViewPr varScale="1">
        <p:scale>
          <a:sx n="46" d="100"/>
          <a:sy n="46" d="100"/>
        </p:scale>
        <p:origin x="2104" y="5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TEACHER NOTES</a:t>
            </a:r>
          </a:p>
          <a:p>
            <a:endParaRPr lang="en-US" dirty="0"/>
          </a:p>
          <a:p>
            <a:r>
              <a:rPr lang="en-US" dirty="0"/>
              <a:t>The lesson begins with a ‘Big Question’. Display this as students enter the classroom. The purpose of this task is to engage students immediately and encourage early independent thinking whilst giving time for administrative tasks. </a:t>
            </a:r>
          </a:p>
          <a:p>
            <a:endParaRPr lang="en-US" dirty="0"/>
          </a:p>
          <a:p>
            <a:r>
              <a:rPr lang="en-US" dirty="0"/>
              <a:t>Students could jot down their initial thoughts or ideas, or you may choose to collate ideas on the board or a sheet of flipchart paper. Students will revisit the 'Big Question' at the end of the lesson to reflect on whether their opinions have changed.</a:t>
            </a:r>
          </a:p>
          <a:p>
            <a:endParaRPr lang="en-US" dirty="0"/>
          </a:p>
          <a:p>
            <a:r>
              <a:rPr lang="en-US" dirty="0"/>
              <a:t>If students are struggling to engage with the question, offer the following prompts:</a:t>
            </a:r>
          </a:p>
          <a:p>
            <a:pPr marL="171450" indent="-171450">
              <a:buFont typeface="Arial" panose="020B0604020202020204" pitchFamily="34" charset="0"/>
              <a:buChar char="•"/>
            </a:pPr>
            <a:r>
              <a:rPr lang="en-US" dirty="0"/>
              <a:t>Can you think of a time when something you saw on social media changed your opinion or </a:t>
            </a:r>
            <a:r>
              <a:rPr lang="en-US" dirty="0" err="1"/>
              <a:t>behaviour</a:t>
            </a:r>
            <a:r>
              <a:rPr lang="en-US" dirty="0"/>
              <a:t>? What was it?</a:t>
            </a:r>
          </a:p>
          <a:p>
            <a:pPr marL="171450" indent="-171450">
              <a:buFont typeface="Arial" panose="020B0604020202020204" pitchFamily="34" charset="0"/>
              <a:buChar char="•"/>
            </a:pPr>
            <a:r>
              <a:rPr lang="en-US" dirty="0"/>
              <a:t>Do you think social media affects how you feel about yourself or others?</a:t>
            </a:r>
          </a:p>
          <a:p>
            <a:pPr marL="171450" indent="-171450">
              <a:buFont typeface="Arial" panose="020B0604020202020204" pitchFamily="34" charset="0"/>
              <a:buChar char="•"/>
            </a:pPr>
            <a:r>
              <a:rPr lang="en-US" dirty="0"/>
              <a:t>Have you ever felt pressured to act or look a certain way because of what you see on social media? How did that make you feel?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sz="9600" dirty="0"/>
              <a:t>TEACHER NOTES</a:t>
            </a:r>
          </a:p>
          <a:p>
            <a:endParaRPr lang="en-GB" sz="9600" dirty="0"/>
          </a:p>
          <a:p>
            <a:r>
              <a:rPr lang="en-GB" sz="9600" dirty="0"/>
              <a:t>The purpose of this activity is to engage students in critical thinking about viral fake news stories and understand the factors that contribute to their spread.</a:t>
            </a:r>
          </a:p>
          <a:p>
            <a:endParaRPr lang="en-GB" sz="9600" dirty="0"/>
          </a:p>
          <a:p>
            <a:pPr marL="0" indent="0">
              <a:buFont typeface="Arial" panose="020B0604020202020204" pitchFamily="34" charset="0"/>
              <a:buNone/>
            </a:pPr>
            <a:r>
              <a:rPr lang="en-GB" sz="9600" dirty="0"/>
              <a:t>Present the two questions to the class:</a:t>
            </a:r>
          </a:p>
          <a:p>
            <a:pPr marL="0" indent="0">
              <a:buFont typeface="Arial" panose="020B0604020202020204" pitchFamily="34" charset="0"/>
              <a:buNone/>
            </a:pPr>
            <a:r>
              <a:rPr lang="en-GB" sz="9600" dirty="0"/>
              <a:t>Can you think of a viral fake news story?</a:t>
            </a:r>
          </a:p>
          <a:p>
            <a:pPr marL="0" indent="0">
              <a:buFont typeface="Arial" panose="020B0604020202020204" pitchFamily="34" charset="0"/>
              <a:buNone/>
            </a:pPr>
            <a:r>
              <a:rPr lang="en-GB" sz="9600" dirty="0"/>
              <a:t>Why do you think it became so famous?</a:t>
            </a:r>
          </a:p>
          <a:p>
            <a:endParaRPr lang="en-GB" sz="9600" dirty="0"/>
          </a:p>
          <a:p>
            <a:r>
              <a:rPr lang="en-GB" sz="9600" dirty="0"/>
              <a:t>Give students a few minutes to think individually about the questions. Encourage them to jot down their thoughts and any examples they can recall then have students pair up with a partner to discuss their answers.</a:t>
            </a:r>
          </a:p>
          <a:p>
            <a:r>
              <a:rPr lang="en-GB" sz="9600" dirty="0"/>
              <a:t>Instruct them to share their examples of viral fake news stories and discuss the reasons behind why they became viral. What made people share these stories? Is there a common thread?</a:t>
            </a:r>
          </a:p>
          <a:p>
            <a:r>
              <a:rPr lang="en-GB" sz="9600" dirty="0"/>
              <a:t>Encourage them to consider factors such as sensationalism, emotional appeal, and the role of social media in spreading the story.</a:t>
            </a:r>
          </a:p>
          <a:p>
            <a:endParaRPr lang="en-GB" sz="9600" dirty="0"/>
          </a:p>
          <a:p>
            <a:r>
              <a:rPr lang="en-GB" sz="9600" dirty="0"/>
              <a:t>Bring the class back together and ask pairs to share their discussions with the group. Highlight key points and common themes that emerge from the discussion.</a:t>
            </a:r>
          </a:p>
          <a:p>
            <a:endParaRPr lang="en-GB" sz="9600" dirty="0"/>
          </a:p>
          <a:p>
            <a:r>
              <a:rPr lang="en-GB" sz="9600" dirty="0"/>
              <a:t>It may be useful to have a few examples of viral fake news stories that are appropriate for your group to help students who may struggle to think of one.</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112669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TEACHER NOTES</a:t>
            </a:r>
          </a:p>
          <a:p>
            <a:endParaRPr lang="en-GB" dirty="0"/>
          </a:p>
          <a:p>
            <a:r>
              <a:rPr lang="en-GB" dirty="0"/>
              <a:t>Ask students to pause and reflect on what kind of content they are likely to interact with on social media. Is it cute animal videos, people pulling pranks, makeup tutorials, fitness advice, gaming advice or something else? This is priming students to understand algorithms.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630472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TEACHER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Pose the question and gauge the level of understanding of your group. </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316355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Source: @</a:t>
            </a:r>
            <a:r>
              <a:rPr lang="en-US" dirty="0" err="1"/>
              <a:t>otter.central</a:t>
            </a:r>
            <a:r>
              <a:rPr lang="en-US" dirty="0"/>
              <a:t> on X (formerly known as Twitter)</a:t>
            </a: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29103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TEACHER NOTE</a:t>
            </a:r>
          </a:p>
          <a:p>
            <a:endParaRPr lang="en-GB" dirty="0"/>
          </a:p>
          <a:p>
            <a:r>
              <a:rPr lang="en-GB" dirty="0"/>
              <a:t>Pose the question. Collect some answers about why this may be problematic. If students are struggling, go straight to the next slide.</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471217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a:t>TEACHER NOTES</a:t>
            </a:r>
          </a:p>
          <a:p>
            <a:endParaRPr lang="en-GB"/>
          </a:p>
          <a:p>
            <a:r>
              <a:rPr lang="en-GB"/>
              <a:t>Ask students to predict what kind of videos TikTok will show them next time they open the app. (They will likely see more videos that deny climate change.)</a:t>
            </a:r>
          </a:p>
          <a:p>
            <a:endParaRPr lang="en-GB"/>
          </a:p>
          <a:p>
            <a:r>
              <a:rPr lang="en-GB" b="0" i="0">
                <a:solidFill>
                  <a:srgbClr val="242424"/>
                </a:solidFill>
                <a:effectLst/>
                <a:latin typeface="Segoe UI" panose="020B0502040204020203" pitchFamily="34" charset="0"/>
              </a:rPr>
              <a:t>Split the class into groups of four. One person will be feeding back to the group so will need to make notes. Give the groups the following questions to consider:</a:t>
            </a:r>
            <a:endParaRPr lang="en-GB"/>
          </a:p>
          <a:p>
            <a:pPr marL="171450" indent="-171450">
              <a:buFont typeface="Arial" panose="020B0604020202020204" pitchFamily="34" charset="0"/>
              <a:buChar char="•"/>
            </a:pPr>
            <a:r>
              <a:rPr lang="en-GB"/>
              <a:t>Why could this be a problem?</a:t>
            </a:r>
          </a:p>
          <a:p>
            <a:pPr marL="171450" indent="-171450">
              <a:buFont typeface="Arial" panose="020B0604020202020204" pitchFamily="34" charset="0"/>
              <a:buChar char="•"/>
            </a:pPr>
            <a:r>
              <a:rPr lang="en-GB"/>
              <a:t>How might seeing only one side of the story affect your understanding of the topic?</a:t>
            </a:r>
          </a:p>
          <a:p>
            <a:pPr marL="171450" indent="-171450">
              <a:buFont typeface="Arial" panose="020B0604020202020204" pitchFamily="34" charset="0"/>
              <a:buChar char="•"/>
            </a:pPr>
            <a:r>
              <a:rPr lang="en-GB"/>
              <a:t>What are the dangers of only getting information from sources that agree with each other? Challenge point: you may want to introduce the concept of echo chambers.</a:t>
            </a:r>
          </a:p>
          <a:p>
            <a:endParaRPr lang="en-GB"/>
          </a:p>
          <a:p>
            <a:r>
              <a:rPr lang="en-GB"/>
              <a:t>This scenario helps students understand that algorithms can create an echo chamber, where they only see content that reinforces their existing beliefs. This can lead to a biased view of the world and make it harder to see other perspectives.</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934662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567914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926AA-21F1-797E-EBD7-81073EC32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69C58-292E-C13D-388C-7401D528896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1DB10C4A-F8A6-70D5-59FD-F8F4820CCB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a:extLst>
              <a:ext uri="{FF2B5EF4-FFF2-40B4-BE49-F238E27FC236}">
                <a16:creationId xmlns:a16="http://schemas.microsoft.com/office/drawing/2014/main" id="{D259DF2C-098C-5371-24BC-98EED618F137}"/>
              </a:ext>
            </a:extLst>
          </p:cNvPr>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512382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buFont typeface="+mj-lt"/>
              <a:buNone/>
            </a:pPr>
            <a:r>
              <a:rPr lang="en-GB" b="0" i="0" dirty="0">
                <a:solidFill>
                  <a:srgbClr val="242424"/>
                </a:solidFill>
                <a:effectLst/>
                <a:latin typeface="Segoe UI" panose="020B0502040204020203" pitchFamily="34" charset="0"/>
              </a:rPr>
              <a:t>TEACHER NOTES</a:t>
            </a:r>
          </a:p>
          <a:p>
            <a:pPr algn="l">
              <a:buFont typeface="+mj-lt"/>
              <a:buNone/>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Split the class into groups of four. One person will be feeding back to the group so will need to make notes. Ask each group to consider if a platform like TikTok should be banned for teenagers in the UK.</a:t>
            </a:r>
          </a:p>
          <a:p>
            <a:pPr algn="l">
              <a:buFont typeface="+mj-lt"/>
              <a:buNone/>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Students may need support with this question. They may wish to consider mental health, inappropriate content, data privacy, cyberbullying, addiction, creativity, connection, educational content, freedom of expression.</a:t>
            </a:r>
          </a:p>
          <a:p>
            <a:pPr algn="l">
              <a:buFont typeface="+mj-lt"/>
              <a:buNone/>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A supporting framework to help students to engage in discussion is available on the next slide if needed. You may wish to print this and give a copy to each group.</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562600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01E1F-FD35-08F3-AAD5-E0DC1CA2D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0D516-3010-ED6D-9EF4-EFAA62D97D7A}"/>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314FE375-7791-E08D-21E4-AE209E231E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ABF9AB-F95B-9F6F-5E8E-2A4D0AAF0947}"/>
              </a:ext>
            </a:extLst>
          </p:cNvPr>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3418797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082F0-38D6-041F-C872-226199C52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15C9D-73BB-714A-F7A7-C3B5AA252482}"/>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A6996680-A13D-55E5-2748-430EC34ED6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4B9255-A26E-1381-2F55-B854990C5030}"/>
              </a:ext>
            </a:extLst>
          </p:cNvPr>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513625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This can also be used a a printed-out worksheet to stimulate the discussion.</a:t>
            </a: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dirty="0"/>
          </a:p>
        </p:txBody>
      </p:sp>
    </p:spTree>
    <p:extLst>
      <p:ext uri="{BB962C8B-B14F-4D97-AF65-F5344CB8AC3E}">
        <p14:creationId xmlns:p14="http://schemas.microsoft.com/office/powerpoint/2010/main" val="1234786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77E39-52A8-8787-CC92-2D266E801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F033B-5EAA-AF5D-F152-33DA5B493B9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FE165B3A-4639-2581-BAC2-7D117C007A00}"/>
              </a:ext>
            </a:extLst>
          </p:cNvPr>
          <p:cNvSpPr>
            <a:spLocks noGrp="1"/>
          </p:cNvSpPr>
          <p:nvPr>
            <p:ph type="body" idx="1"/>
          </p:nvPr>
        </p:nvSpPr>
        <p:spPr/>
        <p:txBody>
          <a:bodyPr/>
          <a:lstStyle/>
          <a:p>
            <a:r>
              <a:rPr lang="en-US"/>
              <a:t>This can also be used a a printed-out worksheet to stimulate the discussion.</a:t>
            </a:r>
          </a:p>
        </p:txBody>
      </p:sp>
      <p:sp>
        <p:nvSpPr>
          <p:cNvPr id="4" name="Slide Number Placeholder 3">
            <a:extLst>
              <a:ext uri="{FF2B5EF4-FFF2-40B4-BE49-F238E27FC236}">
                <a16:creationId xmlns:a16="http://schemas.microsoft.com/office/drawing/2014/main" id="{FE54E331-3B64-C089-723A-0513D32C3C16}"/>
              </a:ext>
            </a:extLst>
          </p:cNvPr>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367203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TEACHER NOTES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Come back to the ‘Big Question’. </a:t>
            </a:r>
            <a:r>
              <a:rPr lang="en-GB" dirty="0">
                <a:cs typeface="Calibri"/>
              </a:rPr>
              <a:t>Have students changed their minds since the beginning of the lesson?</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4256438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TEACHER NOTES</a:t>
            </a:r>
          </a:p>
          <a:p>
            <a:endParaRPr lang="en-GB" dirty="0"/>
          </a:p>
          <a:p>
            <a:r>
              <a:rPr lang="en-GB" dirty="0"/>
              <a:t>This activity can be completed physically with students moving to different spaces in the classroom or it can be done by raising hands.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2140655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TEACHER NOTES</a:t>
            </a:r>
          </a:p>
          <a:p>
            <a:endParaRPr lang="en-GB" dirty="0"/>
          </a:p>
          <a:p>
            <a:r>
              <a:rPr lang="en-GB" dirty="0"/>
              <a:t>It is important that students take time to reflect on what they have learnt. Encourage them to jot notes, journal or talk to a partner about their experiences and takeaways from this lesson.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2140655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401562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TEACHER NOTES</a:t>
            </a:r>
          </a:p>
          <a:p>
            <a:pPr marL="0" indent="0">
              <a:buFont typeface="Arial,Sans-Serif"/>
              <a:buNone/>
            </a:pPr>
            <a:endParaRPr lang="en-US" dirty="0">
              <a:cs typeface="+mn-cs"/>
            </a:endParaRPr>
          </a:p>
          <a:p>
            <a:pPr marL="0" indent="0">
              <a:buFont typeface="Arial,Sans-Serif"/>
              <a:buNone/>
            </a:pPr>
            <a:r>
              <a:rPr lang="en-US" dirty="0">
                <a:cs typeface="Calibri"/>
              </a:rPr>
              <a:t>The lesson begins with a ‘Big Question’. Display this as students enter the </a:t>
            </a:r>
            <a:r>
              <a:rPr lang="en-GB" dirty="0">
                <a:cs typeface="Calibri"/>
              </a:rPr>
              <a:t>classroom. The purpose of this task is to engage students immediately and encourage early independent thinking whilst giving time for administrative tasks. </a:t>
            </a:r>
          </a:p>
          <a:p>
            <a:pPr marL="0" indent="0">
              <a:buFont typeface="Arial,Sans-Serif"/>
              <a:buNone/>
            </a:pPr>
            <a:endParaRPr lang="en-GB" dirty="0">
              <a:cs typeface="Calibri"/>
            </a:endParaRPr>
          </a:p>
          <a:p>
            <a:pPr marL="0" indent="0">
              <a:buFont typeface="Arial,Sans-Serif"/>
              <a:buNone/>
            </a:pPr>
            <a:r>
              <a:rPr lang="en-GB" dirty="0">
                <a:cs typeface="Calibri"/>
              </a:rPr>
              <a:t>Students could jot down their initial thoughts or ideas, or you may choose to collate ideas on the board or a sheet of flipchart paper. Students will revisit the 'Big Question' at the end of the lesson to reflect on whether their opinions have changed.</a:t>
            </a:r>
          </a:p>
          <a:p>
            <a:pPr marL="0" indent="0">
              <a:buFont typeface="Arial,Sans-Serif"/>
              <a:buNone/>
            </a:pPr>
            <a:endParaRPr lang="en-GB" dirty="0">
              <a:cs typeface="Calibri"/>
            </a:endParaRPr>
          </a:p>
          <a:p>
            <a:pPr marL="0" indent="0">
              <a:buFont typeface="Arial,Sans-Serif"/>
              <a:buNone/>
            </a:pPr>
            <a:r>
              <a:rPr lang="en-GB" dirty="0">
                <a:cs typeface="Calibri"/>
              </a:rPr>
              <a:t>If students are struggling to engage with the question, offer the following prompts:</a:t>
            </a:r>
          </a:p>
          <a:p>
            <a:pPr marL="171450" indent="-171450">
              <a:buFont typeface="Arial" panose="020B0604020202020204" pitchFamily="34" charset="0"/>
              <a:buChar char="•"/>
            </a:pPr>
            <a:r>
              <a:rPr lang="en-GB" dirty="0">
                <a:cs typeface="Calibri"/>
              </a:rPr>
              <a:t>Can you think of a time when something you saw on social media changed your opinion or behaviour? What was it?</a:t>
            </a:r>
          </a:p>
          <a:p>
            <a:pPr marL="171450" indent="-171450">
              <a:buFont typeface="Arial" panose="020B0604020202020204" pitchFamily="34" charset="0"/>
              <a:buChar char="•"/>
            </a:pPr>
            <a:r>
              <a:rPr lang="en-GB" dirty="0">
                <a:cs typeface="Calibri"/>
              </a:rPr>
              <a:t>Do you think social media affects how you feel about yourself or others?</a:t>
            </a:r>
          </a:p>
          <a:p>
            <a:pPr marL="171450" indent="-171450">
              <a:buFont typeface="Arial" panose="020B0604020202020204" pitchFamily="34" charset="0"/>
              <a:buChar char="•"/>
            </a:pPr>
            <a:r>
              <a:rPr lang="en-GB" dirty="0">
                <a:cs typeface="Calibri"/>
              </a:rPr>
              <a:t>Have you ever felt pressured to act or look a certain way because of what you see on social media? How did that make you feel?</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684787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dirty="0"/>
              <a:t>Go through the vocabulary that is going to be used. Ask students to vote for the correct answer by raising their hands.</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748499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85814-5DBF-D4C3-A911-19D597FDF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04C4A-3C6F-08CA-A487-F7D9D39A17C5}"/>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7C306782-6171-E95E-A44F-2F779241CE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a:t>Go through the vocabulary that is going to be used. Ask students to vote for the correct answer by raising their hands.</a:t>
            </a:r>
            <a:endParaRPr lang="en-US"/>
          </a:p>
        </p:txBody>
      </p:sp>
      <p:sp>
        <p:nvSpPr>
          <p:cNvPr id="4" name="Slide Number Placeholder 3">
            <a:extLst>
              <a:ext uri="{FF2B5EF4-FFF2-40B4-BE49-F238E27FC236}">
                <a16:creationId xmlns:a16="http://schemas.microsoft.com/office/drawing/2014/main" id="{46D12766-6D67-A61F-CD67-747B546A7156}"/>
              </a:ext>
            </a:extLst>
          </p:cNvPr>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592925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3B623-197A-6D55-533B-F75DCBB04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417A0-F003-5B19-C185-B10A5A4D9D17}"/>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773153BA-32BE-7255-9A43-2A0E9EC4B0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a:t>Go through the vocabulary that is going to be used. Ask students to vote for the correct answer by raising their hands.</a:t>
            </a:r>
            <a:endParaRPr lang="en-US"/>
          </a:p>
        </p:txBody>
      </p:sp>
      <p:sp>
        <p:nvSpPr>
          <p:cNvPr id="4" name="Slide Number Placeholder 3">
            <a:extLst>
              <a:ext uri="{FF2B5EF4-FFF2-40B4-BE49-F238E27FC236}">
                <a16:creationId xmlns:a16="http://schemas.microsoft.com/office/drawing/2014/main" id="{BF672C52-24CC-C7D0-F495-F08668AB1BE2}"/>
              </a:ext>
            </a:extLst>
          </p:cNvPr>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77278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80533-E41B-D8AB-8BCC-88BA06C72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248D4-EF05-EFD5-E6EB-CFD35B43375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EB72EA40-EE26-FC07-A932-804F4BE29B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a:t>Go through the vocabulary that is going to be used. Ask students to vote for the correct answer by raising their hands.</a:t>
            </a:r>
            <a:endParaRPr lang="en-US"/>
          </a:p>
        </p:txBody>
      </p:sp>
      <p:sp>
        <p:nvSpPr>
          <p:cNvPr id="4" name="Slide Number Placeholder 3">
            <a:extLst>
              <a:ext uri="{FF2B5EF4-FFF2-40B4-BE49-F238E27FC236}">
                <a16:creationId xmlns:a16="http://schemas.microsoft.com/office/drawing/2014/main" id="{98B1941E-6A5D-76B9-2CC6-1DF52C789194}"/>
              </a:ext>
            </a:extLst>
          </p:cNvPr>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33426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F74D9-525A-8FB7-494B-260E20505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BD13E-1503-A76A-74C3-907771D62892}"/>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A774501B-7C78-6F77-1284-959CD25EDD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dirty="0"/>
              <a:t>Go through the vocabulary that is going to be used. Ask students to vote for the correct answer by raising their hands.</a:t>
            </a:r>
            <a:endParaRPr lang="en-US" dirty="0"/>
          </a:p>
        </p:txBody>
      </p:sp>
      <p:sp>
        <p:nvSpPr>
          <p:cNvPr id="4" name="Slide Number Placeholder 3">
            <a:extLst>
              <a:ext uri="{FF2B5EF4-FFF2-40B4-BE49-F238E27FC236}">
                <a16:creationId xmlns:a16="http://schemas.microsoft.com/office/drawing/2014/main" id="{4E7A6B63-54A1-2C03-CB57-81B3B485FDBC}"/>
              </a:ext>
            </a:extLst>
          </p:cNvPr>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353510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CD599-FC05-7CF4-1205-148F98E20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45200-DE10-9D1A-D8C7-E15BC379160C}"/>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E9040A77-A239-2777-CFF8-BC193AFBEB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dirty="0"/>
              <a:t>Go through the vocabulary that is going to be used. Ask students to vote for the correct answer by raising their hands.</a:t>
            </a:r>
            <a:endParaRPr lang="en-US" dirty="0"/>
          </a:p>
        </p:txBody>
      </p:sp>
      <p:sp>
        <p:nvSpPr>
          <p:cNvPr id="4" name="Slide Number Placeholder 3">
            <a:extLst>
              <a:ext uri="{FF2B5EF4-FFF2-40B4-BE49-F238E27FC236}">
                <a16:creationId xmlns:a16="http://schemas.microsoft.com/office/drawing/2014/main" id="{2B92E0A2-3F74-FB7E-6346-270A082209A8}"/>
              </a:ext>
            </a:extLst>
          </p:cNvPr>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426963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dirty="0"/>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dirty="0"/>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dirty="0"/>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dirty="0"/>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dirty="0"/>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dirty="0"/>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dirty="0"/>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dirty="0"/>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dirty="0"/>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dirty="0"/>
            </a:p>
          </p:txBody>
        </p:sp>
      </p:grpSp>
      <p:sp>
        <p:nvSpPr>
          <p:cNvPr id="32" name="Freeform 32"/>
          <p:cNvSpPr/>
          <p:nvPr/>
        </p:nvSpPr>
        <p:spPr>
          <a:xfrm rot="2333314">
            <a:off x="-4736960" y="4250808"/>
            <a:ext cx="13457222" cy="7569687"/>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dirty="0"/>
          </a:p>
        </p:txBody>
      </p:sp>
      <p:sp>
        <p:nvSpPr>
          <p:cNvPr id="33" name="Freeform 33"/>
          <p:cNvSpPr/>
          <p:nvPr/>
        </p:nvSpPr>
        <p:spPr>
          <a:xfrm rot="1900949">
            <a:off x="-1286796" y="35820"/>
            <a:ext cx="6034500" cy="3394406"/>
          </a:xfrm>
          <a:custGeom>
            <a:avLst/>
            <a:gdLst/>
            <a:ahLst/>
            <a:cxnLst/>
            <a:rect l="l" t="t" r="r" b="b"/>
            <a:pathLst>
              <a:path w="6034500" h="3394406">
                <a:moveTo>
                  <a:pt x="0" y="0"/>
                </a:moveTo>
                <a:lnTo>
                  <a:pt x="6034500" y="0"/>
                </a:lnTo>
                <a:lnTo>
                  <a:pt x="6034500" y="3394407"/>
                </a:lnTo>
                <a:lnTo>
                  <a:pt x="0" y="3394407"/>
                </a:lnTo>
                <a:lnTo>
                  <a:pt x="0" y="0"/>
                </a:lnTo>
                <a:close/>
              </a:path>
            </a:pathLst>
          </a:custGeom>
          <a:blipFill>
            <a:blip r:embed="rId4"/>
            <a:stretch>
              <a:fillRect/>
            </a:stretch>
          </a:blipFill>
        </p:spPr>
        <p:txBody>
          <a:bodyPr/>
          <a:lstStyle/>
          <a:p>
            <a:endParaRPr lang="en-US" dirty="0"/>
          </a:p>
        </p:txBody>
      </p:sp>
      <p:sp>
        <p:nvSpPr>
          <p:cNvPr id="34" name="Freeform 34"/>
          <p:cNvSpPr/>
          <p:nvPr/>
        </p:nvSpPr>
        <p:spPr>
          <a:xfrm>
            <a:off x="12344400" y="-848647"/>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5"/>
            <a:stretch>
              <a:fillRect/>
            </a:stretch>
          </a:blipFill>
        </p:spPr>
        <p:txBody>
          <a:bodyPr/>
          <a:lstStyle/>
          <a:p>
            <a:endParaRPr lang="en-US" dirty="0"/>
          </a:p>
        </p:txBody>
      </p:sp>
      <p:sp>
        <p:nvSpPr>
          <p:cNvPr id="35" name="TextBox 35"/>
          <p:cNvSpPr txBox="1"/>
          <p:nvPr/>
        </p:nvSpPr>
        <p:spPr>
          <a:xfrm>
            <a:off x="4536416" y="5627364"/>
            <a:ext cx="9656280" cy="3400996"/>
          </a:xfrm>
          <a:prstGeom prst="rect">
            <a:avLst/>
          </a:prstGeom>
        </p:spPr>
        <p:txBody>
          <a:bodyPr lIns="0" tIns="0" rIns="0" bIns="0" rtlCol="0" anchor="t">
            <a:spAutoFit/>
          </a:bodyPr>
          <a:lstStyle/>
          <a:p>
            <a:pPr algn="ctr">
              <a:lnSpc>
                <a:spcPts val="9100"/>
              </a:lnSpc>
            </a:pPr>
            <a:r>
              <a:rPr lang="en-US" sz="65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HOW CAN SOCIAL MEDIA IMPACT YOUR VIEWS?</a:t>
            </a:r>
          </a:p>
        </p:txBody>
      </p:sp>
      <p:pic>
        <p:nvPicPr>
          <p:cNvPr id="37" name="Picture 36" descr="A close-up of a sign&#10;&#10;AI-generated content may be incorrect.">
            <a:extLst>
              <a:ext uri="{FF2B5EF4-FFF2-40B4-BE49-F238E27FC236}">
                <a16:creationId xmlns:a16="http://schemas.microsoft.com/office/drawing/2014/main" id="{19A0B048-A9B0-611F-A1C6-81807BDC0A88}"/>
              </a:ext>
            </a:extLst>
          </p:cNvPr>
          <p:cNvPicPr>
            <a:picLocks noChangeAspect="1"/>
          </p:cNvPicPr>
          <p:nvPr/>
        </p:nvPicPr>
        <p:blipFill>
          <a:blip r:embed="rId6"/>
          <a:stretch>
            <a:fillRect/>
          </a:stretch>
        </p:blipFill>
        <p:spPr>
          <a:xfrm>
            <a:off x="5685015" y="1248498"/>
            <a:ext cx="6917970" cy="32975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0" name="Freeform 30"/>
          <p:cNvSpPr/>
          <p:nvPr/>
        </p:nvSpPr>
        <p:spPr>
          <a:xfrm>
            <a:off x="9570569" y="-772364"/>
            <a:ext cx="13457222" cy="7569687"/>
          </a:xfrm>
          <a:custGeom>
            <a:avLst/>
            <a:gdLst/>
            <a:ahLst/>
            <a:cxnLst/>
            <a:rect l="l" t="t" r="r" b="b"/>
            <a:pathLst>
              <a:path w="13457222" h="7569687">
                <a:moveTo>
                  <a:pt x="0" y="0"/>
                </a:moveTo>
                <a:lnTo>
                  <a:pt x="13457222" y="0"/>
                </a:lnTo>
                <a:lnTo>
                  <a:pt x="13457222" y="7569688"/>
                </a:lnTo>
                <a:lnTo>
                  <a:pt x="0" y="7569688"/>
                </a:lnTo>
                <a:lnTo>
                  <a:pt x="0" y="0"/>
                </a:lnTo>
                <a:close/>
              </a:path>
            </a:pathLst>
          </a:custGeom>
          <a:blipFill>
            <a:blip r:embed="rId3"/>
            <a:stretch>
              <a:fillRect/>
            </a:stretch>
          </a:blipFill>
        </p:spPr>
        <p:txBody>
          <a:bodyPr/>
          <a:lstStyle/>
          <a:p>
            <a:endParaRPr lang="en-US"/>
          </a:p>
        </p:txBody>
      </p:sp>
      <p:sp>
        <p:nvSpPr>
          <p:cNvPr id="35" name="TextBox 35"/>
          <p:cNvSpPr txBox="1"/>
          <p:nvPr/>
        </p:nvSpPr>
        <p:spPr>
          <a:xfrm>
            <a:off x="3407162" y="923925"/>
            <a:ext cx="11473676" cy="988732"/>
          </a:xfrm>
          <a:prstGeom prst="rect">
            <a:avLst/>
          </a:prstGeom>
        </p:spPr>
        <p:txBody>
          <a:bodyPr lIns="0" tIns="0" rIns="0" bIns="0" rtlCol="0" anchor="t">
            <a:spAutoFit/>
          </a:bodyPr>
          <a:lstStyle/>
          <a:p>
            <a:pPr algn="ctr">
              <a:lnSpc>
                <a:spcPts val="7420"/>
              </a:lnSpc>
            </a:pPr>
            <a:r>
              <a:rPr lang="en-US" sz="7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Two: Viral News​</a:t>
            </a:r>
          </a:p>
        </p:txBody>
      </p:sp>
      <p:sp>
        <p:nvSpPr>
          <p:cNvPr id="36" name="Freeform 31">
            <a:extLst>
              <a:ext uri="{FF2B5EF4-FFF2-40B4-BE49-F238E27FC236}">
                <a16:creationId xmlns:a16="http://schemas.microsoft.com/office/drawing/2014/main" id="{428E29BC-5005-63A5-788A-219F75FF96E9}"/>
              </a:ext>
            </a:extLst>
          </p:cNvPr>
          <p:cNvSpPr/>
          <p:nvPr/>
        </p:nvSpPr>
        <p:spPr>
          <a:xfrm>
            <a:off x="-1278157" y="6512739"/>
            <a:ext cx="6108935" cy="3727585"/>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4"/>
            <a:stretch>
              <a:fillRect/>
            </a:stretch>
          </a:blipFill>
        </p:spPr>
        <p:txBody>
          <a:bodyPr/>
          <a:lstStyle/>
          <a:p>
            <a:endParaRPr lang="en-US"/>
          </a:p>
        </p:txBody>
      </p:sp>
      <p:pic>
        <p:nvPicPr>
          <p:cNvPr id="34" name="Picture 33" descr="A close-up of a sign&#10;&#10;AI-generated content may be incorrect.">
            <a:extLst>
              <a:ext uri="{FF2B5EF4-FFF2-40B4-BE49-F238E27FC236}">
                <a16:creationId xmlns:a16="http://schemas.microsoft.com/office/drawing/2014/main" id="{CE0948E6-FCC8-91BD-0C4F-452C439E4A1D}"/>
              </a:ext>
            </a:extLst>
          </p:cNvPr>
          <p:cNvPicPr>
            <a:picLocks noChangeAspect="1"/>
          </p:cNvPicPr>
          <p:nvPr/>
        </p:nvPicPr>
        <p:blipFill>
          <a:blip r:embed="rId5"/>
          <a:stretch>
            <a:fillRect/>
          </a:stretch>
        </p:blipFill>
        <p:spPr>
          <a:xfrm>
            <a:off x="14857554" y="8211667"/>
            <a:ext cx="2648612" cy="1262497"/>
          </a:xfrm>
          <a:prstGeom prst="rect">
            <a:avLst/>
          </a:prstGeom>
        </p:spPr>
      </p:pic>
      <p:sp>
        <p:nvSpPr>
          <p:cNvPr id="29" name="TextBox 29"/>
          <p:cNvSpPr txBox="1"/>
          <p:nvPr/>
        </p:nvSpPr>
        <p:spPr>
          <a:xfrm>
            <a:off x="3657600" y="3012479"/>
            <a:ext cx="11223238" cy="6046527"/>
          </a:xfrm>
          <a:prstGeom prst="rect">
            <a:avLst/>
          </a:prstGeom>
        </p:spPr>
        <p:txBody>
          <a:bodyPr wrap="square" lIns="0" tIns="0" rIns="0" bIns="0" rtlCol="0" anchor="t">
            <a:spAutoFit/>
          </a:bodyPr>
          <a:lstStyle/>
          <a:p>
            <a:pPr marL="685800" indent="-685800">
              <a:lnSpc>
                <a:spcPts val="6779"/>
              </a:lnSpc>
              <a:buFont typeface="Arial" panose="020B0604020202020204" pitchFamily="34" charset="0"/>
              <a:buChar char="•"/>
            </a:pPr>
            <a:r>
              <a:rPr lang="en-US" sz="5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Can you think of a viral fake news story that you’ve seen on social media?​</a:t>
            </a:r>
          </a:p>
          <a:p>
            <a:pPr>
              <a:lnSpc>
                <a:spcPts val="6779"/>
              </a:lnSpc>
            </a:pPr>
            <a:r>
              <a:rPr lang="en-US" sz="5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marL="685800" indent="-685800">
              <a:lnSpc>
                <a:spcPts val="6779"/>
              </a:lnSpc>
              <a:buFont typeface="Arial" panose="020B0604020202020204" pitchFamily="34" charset="0"/>
              <a:buChar char="•"/>
            </a:pPr>
            <a:r>
              <a:rPr lang="en-US" sz="5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Why do you think it became so famous?​</a:t>
            </a:r>
          </a:p>
          <a:p>
            <a:pPr algn="ctr">
              <a:lnSpc>
                <a:spcPts val="6779"/>
              </a:lnSpc>
            </a:pPr>
            <a:endParaRPr lang="en-US" sz="4842" b="1" dirty="0">
              <a:solidFill>
                <a:srgbClr val="015D79"/>
              </a:solidFill>
              <a:latin typeface="Canva Sans Bold"/>
              <a:ea typeface="Canva Sans Bold"/>
              <a:cs typeface="Canva Sans Bold"/>
              <a:sym typeface="Canva Sans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1057308" y="2798971"/>
            <a:ext cx="15974651" cy="6136873"/>
          </a:xfrm>
          <a:prstGeom prst="rect">
            <a:avLst/>
          </a:prstGeom>
        </p:spPr>
        <p:txBody>
          <a:bodyPr lIns="0" tIns="0" rIns="0" bIns="0" rtlCol="0" anchor="t">
            <a:spAutoFit/>
          </a:bodyPr>
          <a:lstStyle/>
          <a:p>
            <a:pPr algn="ctr">
              <a:lnSpc>
                <a:spcPts val="6939"/>
              </a:lnSpc>
            </a:pPr>
            <a:r>
              <a:rPr lang="en-US" sz="49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News stories on social media can be very powerful, and these posts or videos can play on your emotions to trick you into liking or sharing.​</a:t>
            </a:r>
          </a:p>
          <a:p>
            <a:pPr algn="ctr">
              <a:lnSpc>
                <a:spcPts val="6939"/>
              </a:lnSpc>
            </a:pPr>
            <a:endParaRPr lang="en-US" sz="49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6939"/>
              </a:lnSpc>
            </a:pPr>
            <a:r>
              <a:rPr lang="en-US" sz="49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​It all depends on the type of content that you watch and​ how you interact with it. ​​</a:t>
            </a:r>
          </a:p>
          <a:p>
            <a:pPr algn="ctr">
              <a:lnSpc>
                <a:spcPts val="6939"/>
              </a:lnSpc>
            </a:pPr>
            <a:endParaRPr lang="en-US" sz="4956" b="1" dirty="0">
              <a:solidFill>
                <a:srgbClr val="015D79"/>
              </a:solidFill>
              <a:latin typeface="Canva Sans Bold"/>
              <a:ea typeface="Canva Sans Bold"/>
              <a:cs typeface="Canva Sans Bold"/>
              <a:sym typeface="Canva Sans Bold"/>
            </a:endParaRPr>
          </a:p>
        </p:txBody>
      </p:sp>
      <p:sp>
        <p:nvSpPr>
          <p:cNvPr id="33" name="Freeform 33"/>
          <p:cNvSpPr/>
          <p:nvPr/>
        </p:nvSpPr>
        <p:spPr>
          <a:xfrm rot="1515050">
            <a:off x="-3573958" y="6990558"/>
            <a:ext cx="10652419" cy="5338750"/>
          </a:xfrm>
          <a:custGeom>
            <a:avLst/>
            <a:gdLst/>
            <a:ahLst/>
            <a:cxnLst/>
            <a:rect l="l" t="t" r="r" b="b"/>
            <a:pathLst>
              <a:path w="10133907" h="5700323">
                <a:moveTo>
                  <a:pt x="0" y="0"/>
                </a:moveTo>
                <a:lnTo>
                  <a:pt x="10133908" y="0"/>
                </a:lnTo>
                <a:lnTo>
                  <a:pt x="10133908" y="5700322"/>
                </a:lnTo>
                <a:lnTo>
                  <a:pt x="0" y="5700322"/>
                </a:lnTo>
                <a:lnTo>
                  <a:pt x="0" y="0"/>
                </a:lnTo>
                <a:close/>
              </a:path>
            </a:pathLst>
          </a:custGeom>
          <a:blipFill>
            <a:blip r:embed="rId3"/>
            <a:stretch>
              <a:fillRect/>
            </a:stretch>
          </a:blipFill>
        </p:spPr>
        <p:txBody>
          <a:bodyPr/>
          <a:lstStyle/>
          <a:p>
            <a:endParaRPr lang="en-US"/>
          </a:p>
        </p:txBody>
      </p:sp>
      <p:sp>
        <p:nvSpPr>
          <p:cNvPr id="34" name="TextBox 34"/>
          <p:cNvSpPr txBox="1"/>
          <p:nvPr/>
        </p:nvSpPr>
        <p:spPr>
          <a:xfrm>
            <a:off x="659169" y="1100652"/>
            <a:ext cx="16770928" cy="1002197"/>
          </a:xfrm>
          <a:prstGeom prst="rect">
            <a:avLst/>
          </a:prstGeom>
        </p:spPr>
        <p:txBody>
          <a:bodyPr lIns="0" tIns="0" rIns="0" bIns="0" rtlCol="0" anchor="t">
            <a:spAutoFit/>
          </a:bodyPr>
          <a:lstStyle/>
          <a:p>
            <a:pPr algn="ctr">
              <a:lnSpc>
                <a:spcPts val="8120"/>
              </a:lnSpc>
            </a:pPr>
            <a:r>
              <a:rPr lang="en-US" sz="58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Can social media change the way you think?​</a:t>
            </a:r>
          </a:p>
        </p:txBody>
      </p:sp>
      <p:pic>
        <p:nvPicPr>
          <p:cNvPr id="35" name="Picture 34" descr="A close-up of a sign&#10;&#10;AI-generated content may be incorrect.">
            <a:extLst>
              <a:ext uri="{FF2B5EF4-FFF2-40B4-BE49-F238E27FC236}">
                <a16:creationId xmlns:a16="http://schemas.microsoft.com/office/drawing/2014/main" id="{5053BF39-1C24-0358-3417-E4D01CE87DBF}"/>
              </a:ext>
            </a:extLst>
          </p:cNvPr>
          <p:cNvPicPr>
            <a:picLocks noChangeAspect="1"/>
          </p:cNvPicPr>
          <p:nvPr/>
        </p:nvPicPr>
        <p:blipFill>
          <a:blip r:embed="rId4"/>
          <a:stretch>
            <a:fillRect/>
          </a:stretch>
        </p:blipFill>
        <p:spPr>
          <a:xfrm>
            <a:off x="14857554" y="8211667"/>
            <a:ext cx="2648612" cy="12624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2262148" y="3524751"/>
            <a:ext cx="13763704" cy="2922595"/>
          </a:xfrm>
          <a:prstGeom prst="rect">
            <a:avLst/>
          </a:prstGeom>
        </p:spPr>
        <p:txBody>
          <a:bodyPr wrap="square" lIns="0" tIns="0" rIns="0" bIns="0" rtlCol="0" anchor="t">
            <a:spAutoFit/>
          </a:bodyPr>
          <a:lstStyle/>
          <a:p>
            <a:pPr algn="ctr">
              <a:lnSpc>
                <a:spcPts val="11620"/>
              </a:lnSpc>
            </a:pPr>
            <a:r>
              <a:rPr lang="en-US" sz="83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Do you know what an algorithm is?​</a:t>
            </a:r>
          </a:p>
        </p:txBody>
      </p:sp>
      <p:sp>
        <p:nvSpPr>
          <p:cNvPr id="30" name="Freeform 30"/>
          <p:cNvSpPr/>
          <p:nvPr/>
        </p:nvSpPr>
        <p:spPr>
          <a:xfrm>
            <a:off x="-2755950" y="6176999"/>
            <a:ext cx="8335269" cy="5229591"/>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1" name="Freeform 31"/>
          <p:cNvSpPr/>
          <p:nvPr/>
        </p:nvSpPr>
        <p:spPr>
          <a:xfrm>
            <a:off x="-1245404" y="-177527"/>
            <a:ext cx="6108935" cy="3727585"/>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4"/>
            <a:stretch>
              <a:fillRect/>
            </a:stretch>
          </a:blipFill>
        </p:spPr>
        <p:txBody>
          <a:bodyPr/>
          <a:lstStyle/>
          <a:p>
            <a:endParaRPr lang="en-US"/>
          </a:p>
        </p:txBody>
      </p:sp>
      <p:sp>
        <p:nvSpPr>
          <p:cNvPr id="32" name="TextBox 32"/>
          <p:cNvSpPr txBox="1"/>
          <p:nvPr/>
        </p:nvSpPr>
        <p:spPr>
          <a:xfrm>
            <a:off x="3077038" y="556894"/>
            <a:ext cx="13457222" cy="1311898"/>
          </a:xfrm>
          <a:prstGeom prst="rect">
            <a:avLst/>
          </a:prstGeom>
        </p:spPr>
        <p:txBody>
          <a:bodyPr wrap="square" lIns="0" tIns="0" rIns="0" bIns="0" rtlCol="0" anchor="t">
            <a:spAutoFit/>
          </a:bodyPr>
          <a:lstStyle/>
          <a:p>
            <a:pPr algn="ctr">
              <a:lnSpc>
                <a:spcPts val="10640"/>
              </a:lnSpc>
            </a:pPr>
            <a:r>
              <a:rPr lang="en-US" sz="7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Three: Algorithms​</a:t>
            </a:r>
          </a:p>
        </p:txBody>
      </p:sp>
      <p:pic>
        <p:nvPicPr>
          <p:cNvPr id="36" name="Picture 35" descr="A close-up of a sign&#10;&#10;AI-generated content may be incorrect.">
            <a:extLst>
              <a:ext uri="{FF2B5EF4-FFF2-40B4-BE49-F238E27FC236}">
                <a16:creationId xmlns:a16="http://schemas.microsoft.com/office/drawing/2014/main" id="{CBB57C17-6E06-98B5-01AF-7CECB8435156}"/>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2378436" y="-854725"/>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33" name="TextBox 33"/>
          <p:cNvSpPr txBox="1"/>
          <p:nvPr/>
        </p:nvSpPr>
        <p:spPr>
          <a:xfrm>
            <a:off x="7137374" y="3120507"/>
            <a:ext cx="10292723" cy="5597173"/>
          </a:xfrm>
          <a:prstGeom prst="rect">
            <a:avLst/>
          </a:prstGeom>
        </p:spPr>
        <p:txBody>
          <a:bodyPr lIns="0" tIns="0" rIns="0" bIns="0" rtlCol="0" anchor="t">
            <a:spAutoFit/>
          </a:bodyPr>
          <a:lstStyle/>
          <a:p>
            <a:pPr algn="ctr">
              <a:lnSpc>
                <a:spcPts val="5536"/>
              </a:lnSpc>
            </a:pPr>
            <a:r>
              <a:rPr lang="en-US" sz="3954"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Imagine you like, save and share five cute otter videos on TikTok.​</a:t>
            </a:r>
          </a:p>
          <a:p>
            <a:pPr algn="ctr">
              <a:lnSpc>
                <a:spcPts val="5536"/>
              </a:lnSpc>
            </a:pPr>
            <a:r>
              <a:rPr lang="en-US" sz="3954"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5536"/>
              </a:lnSpc>
            </a:pPr>
            <a:r>
              <a:rPr lang="en-US" sz="3954"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When you open TikTok next what are you likely to see?​</a:t>
            </a:r>
          </a:p>
          <a:p>
            <a:pPr algn="ctr">
              <a:lnSpc>
                <a:spcPts val="5536"/>
              </a:lnSpc>
            </a:pPr>
            <a:r>
              <a:rPr lang="en-US" sz="3954"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5536"/>
              </a:lnSpc>
            </a:pPr>
            <a:r>
              <a:rPr lang="en-US" sz="3954"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Why do you think that might be?​</a:t>
            </a:r>
          </a:p>
          <a:p>
            <a:pPr algn="ctr">
              <a:lnSpc>
                <a:spcPts val="5536"/>
              </a:lnSpc>
            </a:pPr>
            <a:endParaRPr lang="en-US" sz="3954" b="1" dirty="0">
              <a:solidFill>
                <a:srgbClr val="015D79"/>
              </a:solidFill>
              <a:latin typeface="Canva Sans Bold"/>
              <a:ea typeface="Canva Sans Bold"/>
              <a:cs typeface="Canva Sans Bold"/>
              <a:sym typeface="Canva Sans Bold"/>
            </a:endParaRPr>
          </a:p>
        </p:txBody>
      </p:sp>
      <p:sp>
        <p:nvSpPr>
          <p:cNvPr id="34" name="TextBox 34"/>
          <p:cNvSpPr txBox="1"/>
          <p:nvPr/>
        </p:nvSpPr>
        <p:spPr>
          <a:xfrm>
            <a:off x="7890844" y="1802834"/>
            <a:ext cx="8785782" cy="1138773"/>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Algorithms</a:t>
            </a:r>
          </a:p>
        </p:txBody>
      </p:sp>
      <p:pic>
        <p:nvPicPr>
          <p:cNvPr id="36" name="Picture 35" descr="A close-up of a sign&#10;&#10;AI-generated content may be incorrect.">
            <a:extLst>
              <a:ext uri="{FF2B5EF4-FFF2-40B4-BE49-F238E27FC236}">
                <a16:creationId xmlns:a16="http://schemas.microsoft.com/office/drawing/2014/main" id="{2A190432-BE9B-AD14-F3CC-5D3D6CD0F4CE}"/>
              </a:ext>
            </a:extLst>
          </p:cNvPr>
          <p:cNvPicPr>
            <a:picLocks noChangeAspect="1"/>
          </p:cNvPicPr>
          <p:nvPr/>
        </p:nvPicPr>
        <p:blipFill>
          <a:blip r:embed="rId4"/>
          <a:stretch>
            <a:fillRect/>
          </a:stretch>
        </p:blipFill>
        <p:spPr>
          <a:xfrm>
            <a:off x="14857554" y="8211667"/>
            <a:ext cx="2648612" cy="1262497"/>
          </a:xfrm>
          <a:prstGeom prst="rect">
            <a:avLst/>
          </a:prstGeom>
        </p:spPr>
      </p:pic>
      <p:pic>
        <p:nvPicPr>
          <p:cNvPr id="30" name="Picture 29" descr="A screenshot of a phone&#10;&#10;AI-generated content may be incorrect.">
            <a:extLst>
              <a:ext uri="{FF2B5EF4-FFF2-40B4-BE49-F238E27FC236}">
                <a16:creationId xmlns:a16="http://schemas.microsoft.com/office/drawing/2014/main" id="{593987DA-73F9-AE36-BE2B-C953844D3BAE}"/>
              </a:ext>
            </a:extLst>
          </p:cNvPr>
          <p:cNvPicPr>
            <a:picLocks noChangeAspect="1"/>
          </p:cNvPicPr>
          <p:nvPr/>
        </p:nvPicPr>
        <p:blipFill>
          <a:blip r:embed="rId5">
            <a:extLst>
              <a:ext uri="{28A0092B-C50C-407E-A947-70E740481C1C}">
                <a14:useLocalDpi xmlns:a14="http://schemas.microsoft.com/office/drawing/2010/main" val="0"/>
              </a:ext>
            </a:extLst>
          </a:blip>
          <a:srcRect t="5634"/>
          <a:stretch>
            <a:fillRect/>
          </a:stretch>
        </p:blipFill>
        <p:spPr>
          <a:xfrm>
            <a:off x="781834" y="668488"/>
            <a:ext cx="4704566" cy="891199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1028699" y="1819242"/>
            <a:ext cx="16401397" cy="4697376"/>
          </a:xfrm>
          <a:prstGeom prst="rect">
            <a:avLst/>
          </a:prstGeom>
        </p:spPr>
        <p:txBody>
          <a:bodyPr wrap="square" lIns="0" tIns="0" rIns="0" bIns="0" rtlCol="0" anchor="t">
            <a:spAutoFit/>
          </a:bodyPr>
          <a:lstStyle/>
          <a:p>
            <a:pPr>
              <a:lnSpc>
                <a:spcPts val="4091"/>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marL="457200" indent="-457200">
              <a:lnSpc>
                <a:spcPts val="4091"/>
              </a:lnSpc>
              <a:buFont typeface="Arial" panose="020B0604020202020204" pitchFamily="34" charset="0"/>
              <a:buChar char="•"/>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Social media platforms like TikTok will use an algorithm to remember which content you watch and how you react with it.​</a:t>
            </a:r>
          </a:p>
          <a:p>
            <a:pPr>
              <a:lnSpc>
                <a:spcPts val="4091"/>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marL="457200" indent="-457200">
              <a:lnSpc>
                <a:spcPts val="4091"/>
              </a:lnSpc>
              <a:buFont typeface="Arial" panose="020B0604020202020204" pitchFamily="34" charset="0"/>
              <a:buChar char="•"/>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This might result in TikTok showing you similar content that reflects your biases, and not conflicting content that may offer the other side of the story.​ </a:t>
            </a:r>
          </a:p>
          <a:p>
            <a:pPr algn="ctr">
              <a:lnSpc>
                <a:spcPts val="4091"/>
              </a:lnSpc>
            </a:pPr>
            <a:r>
              <a:rPr lang="en-US" sz="2922" b="1" dirty="0">
                <a:solidFill>
                  <a:srgbClr val="015D79"/>
                </a:solidFill>
                <a:latin typeface="Canva Sans Bold"/>
                <a:ea typeface="Canva Sans Bold"/>
                <a:cs typeface="Canva Sans Bold"/>
                <a:sym typeface="Canva Sans Bold"/>
              </a:rPr>
              <a:t>​</a:t>
            </a:r>
          </a:p>
          <a:p>
            <a:pPr algn="ctr">
              <a:lnSpc>
                <a:spcPts val="4091"/>
              </a:lnSpc>
            </a:pPr>
            <a:endParaRPr lang="en-US" sz="2922" b="1" dirty="0">
              <a:solidFill>
                <a:srgbClr val="015D79"/>
              </a:solidFill>
              <a:latin typeface="Canva Sans Bold"/>
              <a:ea typeface="Canva Sans Bold"/>
              <a:cs typeface="Canva Sans Bold"/>
              <a:sym typeface="Canva Sans Bold"/>
            </a:endParaRPr>
          </a:p>
        </p:txBody>
      </p:sp>
      <p:sp>
        <p:nvSpPr>
          <p:cNvPr id="38" name="Rectangle 37">
            <a:extLst>
              <a:ext uri="{FF2B5EF4-FFF2-40B4-BE49-F238E27FC236}">
                <a16:creationId xmlns:a16="http://schemas.microsoft.com/office/drawing/2014/main" id="{A3173E7C-9FF7-11C3-FCFD-6CEB33E1BE3E}"/>
              </a:ext>
            </a:extLst>
          </p:cNvPr>
          <p:cNvSpPr/>
          <p:nvPr/>
        </p:nvSpPr>
        <p:spPr>
          <a:xfrm>
            <a:off x="621919" y="6826441"/>
            <a:ext cx="5778881" cy="285876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6"/>
          <p:cNvSpPr txBox="1"/>
          <p:nvPr/>
        </p:nvSpPr>
        <p:spPr>
          <a:xfrm>
            <a:off x="3630346" y="544202"/>
            <a:ext cx="11164468" cy="1061829"/>
          </a:xfrm>
          <a:prstGeom prst="rect">
            <a:avLst/>
          </a:prstGeom>
        </p:spPr>
        <p:txBody>
          <a:bodyPr lIns="0" tIns="0" rIns="0" bIns="0" rtlCol="0" anchor="t">
            <a:spAutoFit/>
          </a:bodyPr>
          <a:lstStyle/>
          <a:p>
            <a:pPr algn="ctr">
              <a:lnSpc>
                <a:spcPts val="8400"/>
              </a:lnSpc>
            </a:pPr>
            <a:r>
              <a:rPr lang="en-US" sz="66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Algorithms</a:t>
            </a:r>
          </a:p>
        </p:txBody>
      </p:sp>
      <p:sp>
        <p:nvSpPr>
          <p:cNvPr id="37" name="TextBox 37"/>
          <p:cNvSpPr txBox="1"/>
          <p:nvPr/>
        </p:nvSpPr>
        <p:spPr>
          <a:xfrm>
            <a:off x="645594" y="7165261"/>
            <a:ext cx="5778881" cy="2441759"/>
          </a:xfrm>
          <a:prstGeom prst="rect">
            <a:avLst/>
          </a:prstGeom>
        </p:spPr>
        <p:txBody>
          <a:bodyPr wrap="square" lIns="0" tIns="0" rIns="0" bIns="0" rtlCol="0" anchor="t">
            <a:spAutoFit/>
          </a:bodyPr>
          <a:lstStyle/>
          <a:p>
            <a:pPr algn="ctr">
              <a:lnSpc>
                <a:spcPts val="2390"/>
              </a:lnSpc>
            </a:pPr>
            <a:r>
              <a:rPr lang="en-US" sz="36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Word Watch!</a:t>
            </a:r>
          </a:p>
          <a:p>
            <a:pPr algn="ctr">
              <a:lnSpc>
                <a:spcPts val="2390"/>
              </a:lnSpc>
            </a:pPr>
            <a:r>
              <a:rPr lang="en-US" sz="1707"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a:t>
            </a:r>
          </a:p>
          <a:p>
            <a:pPr algn="ctr">
              <a:lnSpc>
                <a:spcPts val="2390"/>
              </a:lnSpc>
            </a:pPr>
            <a:r>
              <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Echo Chamber​</a:t>
            </a:r>
          </a:p>
          <a:p>
            <a:pPr algn="ctr">
              <a:lnSpc>
                <a:spcPts val="2390"/>
              </a:lnSpc>
            </a:pPr>
            <a:endParaRPr lang="en-US" sz="1707"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2390"/>
              </a:lnSpc>
            </a:pP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An echo chamber is a situation where people only hear or see opinions that are the same as their own. ​</a:t>
            </a:r>
          </a:p>
          <a:p>
            <a:pPr algn="ctr">
              <a:lnSpc>
                <a:spcPts val="2390"/>
              </a:lnSpc>
              <a:spcBef>
                <a:spcPct val="0"/>
              </a:spcBef>
            </a:pPr>
            <a:endParaRPr lang="en-US" sz="1707" b="1" dirty="0">
              <a:solidFill>
                <a:srgbClr val="000000"/>
              </a:solidFill>
              <a:latin typeface="Canva Sans Bold"/>
              <a:ea typeface="Canva Sans Bold"/>
              <a:cs typeface="Canva Sans Bold"/>
              <a:sym typeface="Canva Sans Bold"/>
            </a:endParaRPr>
          </a:p>
        </p:txBody>
      </p:sp>
      <p:pic>
        <p:nvPicPr>
          <p:cNvPr id="30" name="Picture 29" descr="A close-up of a sign&#10;&#10;AI-generated content may be incorrect.">
            <a:extLst>
              <a:ext uri="{FF2B5EF4-FFF2-40B4-BE49-F238E27FC236}">
                <a16:creationId xmlns:a16="http://schemas.microsoft.com/office/drawing/2014/main" id="{B948E95B-3E66-BF8E-F404-8DD608606F7E}"/>
              </a:ext>
            </a:extLst>
          </p:cNvPr>
          <p:cNvPicPr>
            <a:picLocks noChangeAspect="1"/>
          </p:cNvPicPr>
          <p:nvPr/>
        </p:nvPicPr>
        <p:blipFill>
          <a:blip r:embed="rId2"/>
          <a:stretch>
            <a:fillRect/>
          </a:stretch>
        </p:blipFill>
        <p:spPr>
          <a:xfrm>
            <a:off x="14857554" y="8211667"/>
            <a:ext cx="2648612" cy="12624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2281712" y="-733347"/>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34" name="Freeform 34"/>
          <p:cNvSpPr/>
          <p:nvPr/>
        </p:nvSpPr>
        <p:spPr>
          <a:xfrm rot="2849117">
            <a:off x="-2312448" y="6154291"/>
            <a:ext cx="7969777" cy="4482999"/>
          </a:xfrm>
          <a:custGeom>
            <a:avLst/>
            <a:gdLst/>
            <a:ahLst/>
            <a:cxnLst/>
            <a:rect l="l" t="t" r="r" b="b"/>
            <a:pathLst>
              <a:path w="7969777" h="4482999">
                <a:moveTo>
                  <a:pt x="0" y="0"/>
                </a:moveTo>
                <a:lnTo>
                  <a:pt x="7969777" y="0"/>
                </a:lnTo>
                <a:lnTo>
                  <a:pt x="7969777" y="4483000"/>
                </a:lnTo>
                <a:lnTo>
                  <a:pt x="0" y="4483000"/>
                </a:lnTo>
                <a:lnTo>
                  <a:pt x="0" y="0"/>
                </a:lnTo>
                <a:close/>
              </a:path>
            </a:pathLst>
          </a:custGeom>
          <a:blipFill>
            <a:blip r:embed="rId4"/>
            <a:stretch>
              <a:fillRect/>
            </a:stretch>
          </a:blipFill>
        </p:spPr>
        <p:txBody>
          <a:bodyPr/>
          <a:lstStyle/>
          <a:p>
            <a:endParaRPr lang="en-US"/>
          </a:p>
        </p:txBody>
      </p:sp>
      <p:sp>
        <p:nvSpPr>
          <p:cNvPr id="35" name="TextBox 35"/>
          <p:cNvSpPr txBox="1"/>
          <p:nvPr/>
        </p:nvSpPr>
        <p:spPr>
          <a:xfrm>
            <a:off x="2525656" y="3314194"/>
            <a:ext cx="13236689" cy="3502049"/>
          </a:xfrm>
          <a:prstGeom prst="rect">
            <a:avLst/>
          </a:prstGeom>
        </p:spPr>
        <p:txBody>
          <a:bodyPr lIns="0" tIns="0" rIns="0" bIns="0" rtlCol="0" anchor="t">
            <a:spAutoFit/>
          </a:bodyPr>
          <a:lstStyle/>
          <a:p>
            <a:pPr algn="ctr">
              <a:lnSpc>
                <a:spcPts val="13922"/>
              </a:lnSpc>
            </a:pPr>
            <a:r>
              <a:rPr lang="en-US" sz="9944"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Could this be a problem?</a:t>
            </a:r>
          </a:p>
        </p:txBody>
      </p:sp>
      <p:pic>
        <p:nvPicPr>
          <p:cNvPr id="33" name="Picture 32" descr="A close-up of a sign&#10;&#10;AI-generated content may be incorrect.">
            <a:extLst>
              <a:ext uri="{FF2B5EF4-FFF2-40B4-BE49-F238E27FC236}">
                <a16:creationId xmlns:a16="http://schemas.microsoft.com/office/drawing/2014/main" id="{30A86C5B-FB40-D537-AA9E-4748B825E9B9}"/>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3099640" y="2747028"/>
            <a:ext cx="12445843" cy="4355295"/>
          </a:xfrm>
          <a:prstGeom prst="rect">
            <a:avLst/>
          </a:prstGeom>
        </p:spPr>
        <p:txBody>
          <a:bodyPr lIns="0" tIns="0" rIns="0" bIns="0" rtlCol="0" anchor="t">
            <a:spAutoFit/>
          </a:bodyPr>
          <a:lstStyle/>
          <a:p>
            <a:pPr algn="ctr">
              <a:lnSpc>
                <a:spcPts val="4931"/>
              </a:lnSpc>
            </a:pPr>
            <a:r>
              <a:rPr lang="en-US" sz="3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Now imagine you have watched, liked, saved, and shared 5 videos on TikTok that all show one-sided opinions about a controversial topic, like climate change.</a:t>
            </a:r>
          </a:p>
          <a:p>
            <a:pPr algn="ctr">
              <a:lnSpc>
                <a:spcPts val="4931"/>
              </a:lnSpc>
            </a:pPr>
            <a:endParaRPr lang="en-US" sz="3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4931"/>
              </a:lnSpc>
            </a:pPr>
            <a:r>
              <a:rPr lang="en-US" sz="3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These videos only present information that says climate change isn't real and ignore all the scientific evidence that shows it is happening.​</a:t>
            </a:r>
          </a:p>
        </p:txBody>
      </p:sp>
      <p:sp>
        <p:nvSpPr>
          <p:cNvPr id="34" name="Freeform 34"/>
          <p:cNvSpPr/>
          <p:nvPr/>
        </p:nvSpPr>
        <p:spPr>
          <a:xfrm>
            <a:off x="-3264170" y="-500963"/>
            <a:ext cx="10133907" cy="5700323"/>
          </a:xfrm>
          <a:custGeom>
            <a:avLst/>
            <a:gdLst/>
            <a:ahLst/>
            <a:cxnLst/>
            <a:rect l="l" t="t" r="r" b="b"/>
            <a:pathLst>
              <a:path w="10133907" h="5700323">
                <a:moveTo>
                  <a:pt x="0" y="0"/>
                </a:moveTo>
                <a:lnTo>
                  <a:pt x="10133908" y="0"/>
                </a:lnTo>
                <a:lnTo>
                  <a:pt x="10133908" y="5700322"/>
                </a:lnTo>
                <a:lnTo>
                  <a:pt x="0" y="5700322"/>
                </a:lnTo>
                <a:lnTo>
                  <a:pt x="0" y="0"/>
                </a:lnTo>
                <a:close/>
              </a:path>
            </a:pathLst>
          </a:custGeom>
          <a:blipFill>
            <a:blip r:embed="rId3"/>
            <a:stretch>
              <a:fillRect/>
            </a:stretch>
          </a:blipFill>
        </p:spPr>
        <p:txBody>
          <a:bodyPr/>
          <a:lstStyle/>
          <a:p>
            <a:endParaRPr lang="en-US"/>
          </a:p>
        </p:txBody>
      </p:sp>
      <p:sp>
        <p:nvSpPr>
          <p:cNvPr id="35" name="Freeform 35"/>
          <p:cNvSpPr/>
          <p:nvPr/>
        </p:nvSpPr>
        <p:spPr>
          <a:xfrm>
            <a:off x="-1610611" y="6515100"/>
            <a:ext cx="6944612" cy="3943854"/>
          </a:xfrm>
          <a:custGeom>
            <a:avLst/>
            <a:gdLst/>
            <a:ahLst/>
            <a:cxnLst/>
            <a:rect l="l" t="t" r="r" b="b"/>
            <a:pathLst>
              <a:path w="8616185" h="4846604">
                <a:moveTo>
                  <a:pt x="0" y="0"/>
                </a:moveTo>
                <a:lnTo>
                  <a:pt x="8616184" y="0"/>
                </a:lnTo>
                <a:lnTo>
                  <a:pt x="8616184" y="4846604"/>
                </a:lnTo>
                <a:lnTo>
                  <a:pt x="0" y="4846604"/>
                </a:lnTo>
                <a:lnTo>
                  <a:pt x="0" y="0"/>
                </a:lnTo>
                <a:close/>
              </a:path>
            </a:pathLst>
          </a:custGeom>
          <a:blipFill>
            <a:blip r:embed="rId4"/>
            <a:stretch>
              <a:fillRect/>
            </a:stretch>
          </a:blipFill>
        </p:spPr>
        <p:txBody>
          <a:bodyPr/>
          <a:lstStyle/>
          <a:p>
            <a:endParaRPr lang="en-US"/>
          </a:p>
        </p:txBody>
      </p:sp>
      <p:sp>
        <p:nvSpPr>
          <p:cNvPr id="36" name="TextBox 36"/>
          <p:cNvSpPr txBox="1"/>
          <p:nvPr/>
        </p:nvSpPr>
        <p:spPr>
          <a:xfrm>
            <a:off x="3630346" y="544202"/>
            <a:ext cx="11164468" cy="2115964"/>
          </a:xfrm>
          <a:prstGeom prst="rect">
            <a:avLst/>
          </a:prstGeom>
        </p:spPr>
        <p:txBody>
          <a:bodyPr lIns="0" tIns="0" rIns="0" bIns="0" rtlCol="0" anchor="t">
            <a:spAutoFit/>
          </a:bodyPr>
          <a:lstStyle/>
          <a:p>
            <a:pPr algn="ctr">
              <a:lnSpc>
                <a:spcPts val="8400"/>
              </a:lnSpc>
            </a:pPr>
            <a:r>
              <a:rPr lang="en-US" sz="60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if it wasn’t an otter video?​</a:t>
            </a:r>
          </a:p>
        </p:txBody>
      </p:sp>
      <p:pic>
        <p:nvPicPr>
          <p:cNvPr id="30" name="Picture 29" descr="A close-up of a sign&#10;&#10;AI-generated content may be incorrect.">
            <a:extLst>
              <a:ext uri="{FF2B5EF4-FFF2-40B4-BE49-F238E27FC236}">
                <a16:creationId xmlns:a16="http://schemas.microsoft.com/office/drawing/2014/main" id="{4CB3DAD8-AE13-7332-74E9-FF7BEC58DBF2}"/>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E9036-D536-D9B0-8351-94CE2354117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8BC2620-CB5C-99D7-5FEB-733C5FD03766}"/>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A4BF6773-B459-BA96-1358-A8ACB4DD5144}"/>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A3BF2F82-E7D4-9C6C-12CF-4139F48D48C9}"/>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AA7154DF-1CC1-96D7-E7B5-FC3D811F3156}"/>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B883E254-3C40-452E-566A-265F28EE8186}"/>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F5515770-E1EA-3CD6-C5E3-693A7053E7C4}"/>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37CF8672-6F7B-E655-CA10-0DF0B22BE791}"/>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9F0DA012-100C-795D-9060-034B26A1391B}"/>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7A744587-E508-21A4-06B3-499D72B065C1}"/>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71AC991B-A7C8-6E02-DE39-ADDC8FD41EAF}"/>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2C235122-6381-964B-557C-9464AACE9109}"/>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F490349F-1004-08F0-39F2-3C4ABC404620}"/>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493A175D-A02F-4A73-996A-5E4F0BC952F7}"/>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0FBE4A25-0CEF-390F-AA96-450D22B70F57}"/>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4CF74485-E602-64F2-3C12-C68D4BB01BC4}"/>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F7B0A476-8903-26C0-517B-7FD103338BC3}"/>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40C809BB-CE16-FB4D-7F50-0C7B65B4E1B2}"/>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C73F88B8-1574-972C-9E15-6F3F79B6EA9C}"/>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E068FFFF-20DD-35D4-0E21-B8E792346B84}"/>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6359B43B-1BBD-FA76-AABF-D5650F01FB25}"/>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A40417C7-820C-47C2-9C70-5DE224DF1FE1}"/>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62B3D954-14DC-B9DB-5426-647189B6A7C6}"/>
              </a:ext>
            </a:extLst>
          </p:cNvPr>
          <p:cNvGrpSpPr/>
          <p:nvPr/>
        </p:nvGrpSpPr>
        <p:grpSpPr>
          <a:xfrm rot="-5400000">
            <a:off x="1658950" y="8508071"/>
            <a:ext cx="331261" cy="3274307"/>
            <a:chOff x="0" y="0"/>
            <a:chExt cx="87246" cy="862369"/>
          </a:xfrm>
        </p:grpSpPr>
        <p:sp>
          <p:nvSpPr>
            <p:cNvPr id="24" name="Freeform 24">
              <a:extLst>
                <a:ext uri="{FF2B5EF4-FFF2-40B4-BE49-F238E27FC236}">
                  <a16:creationId xmlns:a16="http://schemas.microsoft.com/office/drawing/2014/main" id="{9FDA1A9F-E2E8-F8F4-0394-27F98BEBCC34}"/>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542DA70A-532F-990F-FBF1-3D46EAB3B70E}"/>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D8238980-8340-859F-AA96-8ABD12437B17}"/>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5DE3136E-4ECA-BB47-C9F6-B00430DD690F}"/>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5B5A320F-F558-5C76-1744-28304F10770A}"/>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2" name="Oval Callout 41">
            <a:extLst>
              <a:ext uri="{FF2B5EF4-FFF2-40B4-BE49-F238E27FC236}">
                <a16:creationId xmlns:a16="http://schemas.microsoft.com/office/drawing/2014/main" id="{CE286722-9E87-2E19-E3D3-297916EF4342}"/>
              </a:ext>
            </a:extLst>
          </p:cNvPr>
          <p:cNvSpPr/>
          <p:nvPr/>
        </p:nvSpPr>
        <p:spPr>
          <a:xfrm>
            <a:off x="7534809" y="5232617"/>
            <a:ext cx="6351659" cy="3962466"/>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Callout 42">
            <a:extLst>
              <a:ext uri="{FF2B5EF4-FFF2-40B4-BE49-F238E27FC236}">
                <a16:creationId xmlns:a16="http://schemas.microsoft.com/office/drawing/2014/main" id="{A34D99AA-EBD7-D3E3-056F-203DEED06961}"/>
              </a:ext>
            </a:extLst>
          </p:cNvPr>
          <p:cNvSpPr/>
          <p:nvPr/>
        </p:nvSpPr>
        <p:spPr>
          <a:xfrm>
            <a:off x="11734368" y="1516416"/>
            <a:ext cx="6048011" cy="3862304"/>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Callout 40">
            <a:extLst>
              <a:ext uri="{FF2B5EF4-FFF2-40B4-BE49-F238E27FC236}">
                <a16:creationId xmlns:a16="http://schemas.microsoft.com/office/drawing/2014/main" id="{B2D6E8BB-1DEB-710D-9244-EF2EE511CA19}"/>
              </a:ext>
            </a:extLst>
          </p:cNvPr>
          <p:cNvSpPr/>
          <p:nvPr/>
        </p:nvSpPr>
        <p:spPr>
          <a:xfrm>
            <a:off x="4619800" y="1535939"/>
            <a:ext cx="6295131" cy="3611088"/>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Callout 60">
            <a:extLst>
              <a:ext uri="{FF2B5EF4-FFF2-40B4-BE49-F238E27FC236}">
                <a16:creationId xmlns:a16="http://schemas.microsoft.com/office/drawing/2014/main" id="{2B89819E-2AF4-F742-E207-D2C6F587075C}"/>
              </a:ext>
            </a:extLst>
          </p:cNvPr>
          <p:cNvSpPr/>
          <p:nvPr/>
        </p:nvSpPr>
        <p:spPr>
          <a:xfrm>
            <a:off x="525629" y="5144344"/>
            <a:ext cx="6482538" cy="4050739"/>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9">
            <a:extLst>
              <a:ext uri="{FF2B5EF4-FFF2-40B4-BE49-F238E27FC236}">
                <a16:creationId xmlns:a16="http://schemas.microsoft.com/office/drawing/2014/main" id="{B2B247C9-0D03-9AB6-0B50-FBDD34D560C8}"/>
              </a:ext>
            </a:extLst>
          </p:cNvPr>
          <p:cNvSpPr txBox="1"/>
          <p:nvPr/>
        </p:nvSpPr>
        <p:spPr>
          <a:xfrm>
            <a:off x="2032188" y="8237451"/>
            <a:ext cx="5654725" cy="788036"/>
          </a:xfrm>
          <a:prstGeom prst="rect">
            <a:avLst/>
          </a:prstGeom>
        </p:spPr>
        <p:txBody>
          <a:bodyPr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own view is</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different because…”​</a:t>
            </a:r>
          </a:p>
        </p:txBody>
      </p:sp>
      <p:sp>
        <p:nvSpPr>
          <p:cNvPr id="36" name="TextBox 36">
            <a:extLst>
              <a:ext uri="{FF2B5EF4-FFF2-40B4-BE49-F238E27FC236}">
                <a16:creationId xmlns:a16="http://schemas.microsoft.com/office/drawing/2014/main" id="{319D9786-DE21-8579-AFAE-6B9F3C2B32FD}"/>
              </a:ext>
            </a:extLst>
          </p:cNvPr>
          <p:cNvSpPr txBox="1"/>
          <p:nvPr/>
        </p:nvSpPr>
        <p:spPr>
          <a:xfrm>
            <a:off x="42766" y="501169"/>
            <a:ext cx="18079603" cy="902170"/>
          </a:xfrm>
          <a:prstGeom prst="rect">
            <a:avLst/>
          </a:prstGeom>
        </p:spPr>
        <p:txBody>
          <a:bodyPr wrap="square" lIns="0" tIns="0" rIns="0" bIns="0" rtlCol="0" anchor="t">
            <a:spAutoFit/>
          </a:bodyPr>
          <a:lstStyle/>
          <a:p>
            <a:pPr algn="ctr">
              <a:lnSpc>
                <a:spcPts val="7280"/>
              </a:lnSpc>
            </a:pPr>
            <a:r>
              <a:rPr lang="en-US" sz="48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Here are some ways you can contribute to the discussion:</a:t>
            </a:r>
          </a:p>
        </p:txBody>
      </p:sp>
      <p:sp>
        <p:nvSpPr>
          <p:cNvPr id="37" name="TextBox 37">
            <a:extLst>
              <a:ext uri="{FF2B5EF4-FFF2-40B4-BE49-F238E27FC236}">
                <a16:creationId xmlns:a16="http://schemas.microsoft.com/office/drawing/2014/main" id="{4C9233E0-D4E3-F334-A23E-19097ACA5D22}"/>
              </a:ext>
            </a:extLst>
          </p:cNvPr>
          <p:cNvSpPr txBox="1"/>
          <p:nvPr/>
        </p:nvSpPr>
        <p:spPr>
          <a:xfrm>
            <a:off x="5149438" y="2020984"/>
            <a:ext cx="5334002" cy="444352"/>
          </a:xfrm>
          <a:prstGeom prst="rect">
            <a:avLst/>
          </a:prstGeom>
        </p:spPr>
        <p:txBody>
          <a:bodyPr wrap="square" lIns="0" tIns="0" rIns="0" bIns="0" rtlCol="0" anchor="t">
            <a:spAutoFit/>
          </a:bodyPr>
          <a:lstStyle/>
          <a:p>
            <a:pPr algn="ctr">
              <a:lnSpc>
                <a:spcPts val="3466"/>
              </a:lnSpc>
              <a:spcBef>
                <a:spcPct val="0"/>
              </a:spcBef>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Give a new opinion e.g.​</a:t>
            </a:r>
          </a:p>
        </p:txBody>
      </p:sp>
      <p:sp>
        <p:nvSpPr>
          <p:cNvPr id="38" name="TextBox 38">
            <a:extLst>
              <a:ext uri="{FF2B5EF4-FFF2-40B4-BE49-F238E27FC236}">
                <a16:creationId xmlns:a16="http://schemas.microsoft.com/office/drawing/2014/main" id="{62E12759-36A4-0D10-9535-CDFD93C56AC0}"/>
              </a:ext>
            </a:extLst>
          </p:cNvPr>
          <p:cNvSpPr txBox="1"/>
          <p:nvPr/>
        </p:nvSpPr>
        <p:spPr>
          <a:xfrm>
            <a:off x="11940693" y="2059288"/>
            <a:ext cx="5928866" cy="444352"/>
          </a:xfrm>
          <a:prstGeom prst="rect">
            <a:avLst/>
          </a:prstGeom>
        </p:spPr>
        <p:txBody>
          <a:bodyPr lIns="0" tIns="0" rIns="0" bIns="0" rtlCol="0" anchor="t">
            <a:spAutoFit/>
          </a:bodyPr>
          <a:lstStyle/>
          <a:p>
            <a:pPr algn="ctr">
              <a:lnSpc>
                <a:spcPts val="3472"/>
              </a:lnSpc>
              <a:spcBef>
                <a:spcPct val="0"/>
              </a:spcBef>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Agree with someone e.g.</a:t>
            </a:r>
            <a:r>
              <a:rPr lang="en-US" sz="28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44" name="TextBox 43">
            <a:extLst>
              <a:ext uri="{FF2B5EF4-FFF2-40B4-BE49-F238E27FC236}">
                <a16:creationId xmlns:a16="http://schemas.microsoft.com/office/drawing/2014/main" id="{8F14FFA4-24CA-1185-3C0F-C2B4C0FB3F8D}"/>
              </a:ext>
            </a:extLst>
          </p:cNvPr>
          <p:cNvSpPr txBox="1"/>
          <p:nvPr/>
        </p:nvSpPr>
        <p:spPr>
          <a:xfrm>
            <a:off x="6251044" y="4140681"/>
            <a:ext cx="4419600" cy="521297"/>
          </a:xfrm>
          <a:prstGeom prst="rect">
            <a:avLst/>
          </a:prstGeom>
          <a:noFill/>
        </p:spPr>
        <p:txBody>
          <a:bodyPr wrap="square" rtlCol="0">
            <a:spAutoFit/>
          </a:bodyPr>
          <a:lstStyle/>
          <a:p>
            <a:pPr algn="ctr">
              <a:lnSpc>
                <a:spcPts val="3466"/>
              </a:lnSpc>
              <a:spcBef>
                <a:spcPct val="0"/>
              </a:spcBef>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my view…”</a:t>
            </a:r>
          </a:p>
        </p:txBody>
      </p:sp>
      <p:sp>
        <p:nvSpPr>
          <p:cNvPr id="45" name="TextBox 44">
            <a:extLst>
              <a:ext uri="{FF2B5EF4-FFF2-40B4-BE49-F238E27FC236}">
                <a16:creationId xmlns:a16="http://schemas.microsoft.com/office/drawing/2014/main" id="{5C7D10F2-602A-7F40-6714-AA14147A7F6C}"/>
              </a:ext>
            </a:extLst>
          </p:cNvPr>
          <p:cNvSpPr txBox="1"/>
          <p:nvPr/>
        </p:nvSpPr>
        <p:spPr>
          <a:xfrm>
            <a:off x="3997654" y="2538718"/>
            <a:ext cx="4419600" cy="521297"/>
          </a:xfrm>
          <a:prstGeom prst="rect">
            <a:avLst/>
          </a:prstGeom>
          <a:noFill/>
        </p:spPr>
        <p:txBody>
          <a:bodyPr wrap="square" rtlCol="0">
            <a:spAutoFit/>
          </a:bodyPr>
          <a:lstStyle/>
          <a:p>
            <a:pPr algn="ctr">
              <a:lnSpc>
                <a:spcPts val="3466"/>
              </a:lnSpc>
              <a:spcBef>
                <a:spcPct val="0"/>
              </a:spcBef>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think that…​”</a:t>
            </a:r>
          </a:p>
        </p:txBody>
      </p:sp>
      <p:sp>
        <p:nvSpPr>
          <p:cNvPr id="48" name="TextBox 47">
            <a:extLst>
              <a:ext uri="{FF2B5EF4-FFF2-40B4-BE49-F238E27FC236}">
                <a16:creationId xmlns:a16="http://schemas.microsoft.com/office/drawing/2014/main" id="{2C3B18B7-8F98-6069-AC58-3E2ED75D89AF}"/>
              </a:ext>
            </a:extLst>
          </p:cNvPr>
          <p:cNvSpPr txBox="1"/>
          <p:nvPr/>
        </p:nvSpPr>
        <p:spPr>
          <a:xfrm>
            <a:off x="7306663" y="2969104"/>
            <a:ext cx="2835228"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opinion is…​”</a:t>
            </a:r>
          </a:p>
        </p:txBody>
      </p:sp>
      <p:sp>
        <p:nvSpPr>
          <p:cNvPr id="49" name="TextBox 48">
            <a:extLst>
              <a:ext uri="{FF2B5EF4-FFF2-40B4-BE49-F238E27FC236}">
                <a16:creationId xmlns:a16="http://schemas.microsoft.com/office/drawing/2014/main" id="{AE052278-C15A-566F-E21B-D0B4719E787F}"/>
              </a:ext>
            </a:extLst>
          </p:cNvPr>
          <p:cNvSpPr txBox="1"/>
          <p:nvPr/>
        </p:nvSpPr>
        <p:spPr>
          <a:xfrm>
            <a:off x="3997654" y="3607800"/>
            <a:ext cx="4419600" cy="521297"/>
          </a:xfrm>
          <a:prstGeom prst="rect">
            <a:avLst/>
          </a:prstGeom>
          <a:noFill/>
        </p:spPr>
        <p:txBody>
          <a:bodyPr wrap="square" rtlCol="0">
            <a:spAutoFit/>
          </a:bodyPr>
          <a:lstStyle/>
          <a:p>
            <a:pPr algn="ctr">
              <a:lnSpc>
                <a:spcPts val="3466"/>
              </a:lnSpc>
              <a:spcBef>
                <a:spcPct val="0"/>
              </a:spcBef>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believe that…​”</a:t>
            </a:r>
          </a:p>
        </p:txBody>
      </p:sp>
      <p:sp>
        <p:nvSpPr>
          <p:cNvPr id="52" name="TextBox 38">
            <a:extLst>
              <a:ext uri="{FF2B5EF4-FFF2-40B4-BE49-F238E27FC236}">
                <a16:creationId xmlns:a16="http://schemas.microsoft.com/office/drawing/2014/main" id="{CE9E6759-F558-595F-620A-B4E1A0FC69CE}"/>
              </a:ext>
            </a:extLst>
          </p:cNvPr>
          <p:cNvSpPr txBox="1"/>
          <p:nvPr/>
        </p:nvSpPr>
        <p:spPr>
          <a:xfrm>
            <a:off x="11734367" y="2701486"/>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argue the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same thing because…”</a:t>
            </a:r>
            <a:r>
              <a:rPr lang="en-US" sz="228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a:t>
            </a:r>
          </a:p>
        </p:txBody>
      </p:sp>
      <p:sp>
        <p:nvSpPr>
          <p:cNvPr id="53" name="TextBox 38">
            <a:extLst>
              <a:ext uri="{FF2B5EF4-FFF2-40B4-BE49-F238E27FC236}">
                <a16:creationId xmlns:a16="http://schemas.microsoft.com/office/drawing/2014/main" id="{E2E82D2B-31CF-FCB5-BE65-CD7568DA4370}"/>
              </a:ext>
            </a:extLst>
          </p:cNvPr>
          <p:cNvSpPr txBox="1"/>
          <p:nvPr/>
        </p:nvSpPr>
        <p:spPr>
          <a:xfrm>
            <a:off x="15191439" y="3323017"/>
            <a:ext cx="5928866" cy="810478"/>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agree with ___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because…”​</a:t>
            </a:r>
          </a:p>
        </p:txBody>
      </p:sp>
      <p:sp>
        <p:nvSpPr>
          <p:cNvPr id="57" name="TextBox 38">
            <a:extLst>
              <a:ext uri="{FF2B5EF4-FFF2-40B4-BE49-F238E27FC236}">
                <a16:creationId xmlns:a16="http://schemas.microsoft.com/office/drawing/2014/main" id="{CFC1F609-23F9-5AF5-0DB0-53534A1B708F}"/>
              </a:ext>
            </a:extLst>
          </p:cNvPr>
          <p:cNvSpPr txBox="1"/>
          <p:nvPr/>
        </p:nvSpPr>
        <p:spPr>
          <a:xfrm>
            <a:off x="12877800" y="4195383"/>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“That is an interesting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point because…”</a:t>
            </a:r>
          </a:p>
        </p:txBody>
      </p:sp>
      <p:sp>
        <p:nvSpPr>
          <p:cNvPr id="40" name="TextBox 40">
            <a:extLst>
              <a:ext uri="{FF2B5EF4-FFF2-40B4-BE49-F238E27FC236}">
                <a16:creationId xmlns:a16="http://schemas.microsoft.com/office/drawing/2014/main" id="{B5AEC2B3-3AB0-F432-77D5-7BCC93454B40}"/>
              </a:ext>
            </a:extLst>
          </p:cNvPr>
          <p:cNvSpPr txBox="1"/>
          <p:nvPr/>
        </p:nvSpPr>
        <p:spPr>
          <a:xfrm>
            <a:off x="8978212" y="8283798"/>
            <a:ext cx="4786083" cy="698268"/>
          </a:xfrm>
          <a:prstGeom prst="rect">
            <a:avLst/>
          </a:prstGeom>
        </p:spPr>
        <p:txBody>
          <a:bodyPr wrap="square" lIns="0" tIns="0" rIns="0" bIns="0" rtlCol="0" anchor="t">
            <a:spAutoFit/>
          </a:bodyPr>
          <a:lstStyle/>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addition to ___’s</a:t>
            </a:r>
          </a:p>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point…​</a:t>
            </a:r>
          </a:p>
        </p:txBody>
      </p:sp>
      <p:sp>
        <p:nvSpPr>
          <p:cNvPr id="58" name="TextBox 40">
            <a:extLst>
              <a:ext uri="{FF2B5EF4-FFF2-40B4-BE49-F238E27FC236}">
                <a16:creationId xmlns:a16="http://schemas.microsoft.com/office/drawing/2014/main" id="{DF973F65-4E3E-FFCF-A3DF-D62E07542A9F}"/>
              </a:ext>
            </a:extLst>
          </p:cNvPr>
          <p:cNvSpPr txBox="1"/>
          <p:nvPr/>
        </p:nvSpPr>
        <p:spPr>
          <a:xfrm>
            <a:off x="8192891" y="5795586"/>
            <a:ext cx="5577111" cy="444352"/>
          </a:xfrm>
          <a:prstGeom prst="rect">
            <a:avLst/>
          </a:prstGeom>
        </p:spPr>
        <p:txBody>
          <a:bodyPr lIns="0" tIns="0" rIns="0" bIns="0" rtlCol="0" anchor="t">
            <a:spAutoFit/>
          </a:bodyPr>
          <a:lstStyle/>
          <a:p>
            <a:pPr algn="ctr">
              <a:lnSpc>
                <a:spcPts val="3472"/>
              </a:lnSpc>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Build on a point e.g.</a:t>
            </a:r>
            <a:r>
              <a:rPr lang="en-US" sz="28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59" name="TextBox 40">
            <a:extLst>
              <a:ext uri="{FF2B5EF4-FFF2-40B4-BE49-F238E27FC236}">
                <a16:creationId xmlns:a16="http://schemas.microsoft.com/office/drawing/2014/main" id="{B67A0B37-A039-F7B1-C5BD-A425ADFD629F}"/>
              </a:ext>
            </a:extLst>
          </p:cNvPr>
          <p:cNvSpPr txBox="1"/>
          <p:nvPr/>
        </p:nvSpPr>
        <p:spPr>
          <a:xfrm>
            <a:off x="10975740" y="7386664"/>
            <a:ext cx="5577111" cy="698268"/>
          </a:xfrm>
          <a:prstGeom prst="rect">
            <a:avLst/>
          </a:prstGeom>
        </p:spPr>
        <p:txBody>
          <a:bodyPr lIns="0" tIns="0" rIns="0" bIns="0" rtlCol="0" anchor="t">
            <a:spAutoFit/>
          </a:bodyPr>
          <a:lstStyle/>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“Building on </a:t>
            </a:r>
          </a:p>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what ___ said…​”</a:t>
            </a:r>
          </a:p>
        </p:txBody>
      </p:sp>
      <p:sp>
        <p:nvSpPr>
          <p:cNvPr id="60" name="TextBox 40">
            <a:extLst>
              <a:ext uri="{FF2B5EF4-FFF2-40B4-BE49-F238E27FC236}">
                <a16:creationId xmlns:a16="http://schemas.microsoft.com/office/drawing/2014/main" id="{75CF3B38-0393-F73E-60C8-A1BA71F0B569}"/>
              </a:ext>
            </a:extLst>
          </p:cNvPr>
          <p:cNvSpPr txBox="1"/>
          <p:nvPr/>
        </p:nvSpPr>
        <p:spPr>
          <a:xfrm>
            <a:off x="7922082" y="6512171"/>
            <a:ext cx="5577111" cy="698268"/>
          </a:xfrm>
          <a:prstGeom prst="rect">
            <a:avLst/>
          </a:prstGeom>
        </p:spPr>
        <p:txBody>
          <a:bodyPr lIns="0" tIns="0" rIns="0" bIns="0" rtlCol="0" anchor="t">
            <a:spAutoFit/>
          </a:bodyPr>
          <a:lstStyle/>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build </a:t>
            </a:r>
          </a:p>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on ___’s point because…​”</a:t>
            </a:r>
          </a:p>
        </p:txBody>
      </p:sp>
      <p:sp>
        <p:nvSpPr>
          <p:cNvPr id="64" name="TextBox 39">
            <a:extLst>
              <a:ext uri="{FF2B5EF4-FFF2-40B4-BE49-F238E27FC236}">
                <a16:creationId xmlns:a16="http://schemas.microsoft.com/office/drawing/2014/main" id="{412EAECC-26A8-AFBE-EF1D-EE58BEB23A8C}"/>
              </a:ext>
            </a:extLst>
          </p:cNvPr>
          <p:cNvSpPr txBox="1"/>
          <p:nvPr/>
        </p:nvSpPr>
        <p:spPr>
          <a:xfrm>
            <a:off x="802869" y="6349022"/>
            <a:ext cx="5654725" cy="788036"/>
          </a:xfrm>
          <a:prstGeom prst="rect">
            <a:avLst/>
          </a:prstGeom>
        </p:spPr>
        <p:txBody>
          <a:bodyPr lIns="0" tIns="0" rIns="0" bIns="0" rtlCol="0" anchor="t">
            <a:spAutoFit/>
          </a:bodyPr>
          <a:lstStyle/>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don’t think ____ is </a:t>
            </a:r>
          </a:p>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right because…”​</a:t>
            </a:r>
          </a:p>
        </p:txBody>
      </p:sp>
      <p:sp>
        <p:nvSpPr>
          <p:cNvPr id="67" name="TextBox 39">
            <a:extLst>
              <a:ext uri="{FF2B5EF4-FFF2-40B4-BE49-F238E27FC236}">
                <a16:creationId xmlns:a16="http://schemas.microsoft.com/office/drawing/2014/main" id="{E76217A8-0B55-A41F-BCC6-6727A8396E56}"/>
              </a:ext>
            </a:extLst>
          </p:cNvPr>
          <p:cNvSpPr txBox="1"/>
          <p:nvPr/>
        </p:nvSpPr>
        <p:spPr>
          <a:xfrm>
            <a:off x="1898440" y="5727425"/>
            <a:ext cx="4039310" cy="444352"/>
          </a:xfrm>
          <a:prstGeom prst="rect">
            <a:avLst/>
          </a:prstGeom>
        </p:spPr>
        <p:txBody>
          <a:bodyPr wrap="square" lIns="0" tIns="0" rIns="0" bIns="0" rtlCol="0" anchor="t">
            <a:spAutoFit/>
          </a:bodyPr>
          <a:lstStyle/>
          <a:p>
            <a:pPr algn="ctr">
              <a:lnSpc>
                <a:spcPts val="3472"/>
              </a:lnSpc>
              <a:spcBef>
                <a:spcPct val="0"/>
              </a:spcBef>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Challenge a point e.g. </a:t>
            </a:r>
          </a:p>
        </p:txBody>
      </p:sp>
      <p:sp>
        <p:nvSpPr>
          <p:cNvPr id="68" name="TextBox 39">
            <a:extLst>
              <a:ext uri="{FF2B5EF4-FFF2-40B4-BE49-F238E27FC236}">
                <a16:creationId xmlns:a16="http://schemas.microsoft.com/office/drawing/2014/main" id="{7A6707F5-3980-49E7-7E5E-79740BA78851}"/>
              </a:ext>
            </a:extLst>
          </p:cNvPr>
          <p:cNvSpPr txBox="1"/>
          <p:nvPr/>
        </p:nvSpPr>
        <p:spPr>
          <a:xfrm>
            <a:off x="3058294" y="7241633"/>
            <a:ext cx="6788397" cy="788036"/>
          </a:xfrm>
          <a:prstGeom prst="rect">
            <a:avLst/>
          </a:prstGeom>
        </p:spPr>
        <p:txBody>
          <a:bodyPr wrap="square" lIns="0" tIns="0" rIns="0" bIns="0" rtlCol="0" anchor="t">
            <a:spAutoFit/>
          </a:bodyPr>
          <a:lstStyle/>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challenge</a:t>
            </a:r>
          </a:p>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this because…”​</a:t>
            </a:r>
          </a:p>
        </p:txBody>
      </p:sp>
      <p:pic>
        <p:nvPicPr>
          <p:cNvPr id="32" name="Picture 31" descr="A close-up of a sign&#10;&#10;AI-generated content may be incorrect.">
            <a:extLst>
              <a:ext uri="{FF2B5EF4-FFF2-40B4-BE49-F238E27FC236}">
                <a16:creationId xmlns:a16="http://schemas.microsoft.com/office/drawing/2014/main" id="{24EF39BF-B5DD-4999-EA59-E06FBDA10255}"/>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2986174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71DE2-8E79-4AD0-6893-3F1E13B18B9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E3A9947-589B-164B-8A43-B06B02676D56}"/>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03BFD66F-DB09-DF3C-BDCE-A975650C6631}"/>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91040563-E96D-EFF5-293A-975842DBB800}"/>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B087555D-45A8-300F-8A53-5DC3BF7D3463}"/>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7BA5CA51-54D3-94F9-71A3-BDD2A99EA55F}"/>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A9F08B30-84FA-04F5-EDCE-08012526EF82}"/>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80A6A7DF-B310-4E0E-AE2D-C015ACC28DA4}"/>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D87E82D6-38D7-59D8-A4EE-616431347BC9}"/>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77DDB9F1-5BFD-EB85-823B-99521ACF9042}"/>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30D4C4E4-C712-082E-B9A2-CCEAD64BC816}"/>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483D35E8-04E0-F5A1-678D-81CF510E66FD}"/>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D929080E-6FC9-7971-9578-5C71480179AF}"/>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8D23C71B-E7C9-62A4-27B4-249058F2C875}"/>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64168FE1-C684-380F-ECEB-A213E81B9E05}"/>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ECD6A726-2B4B-3E16-919A-CAC820B26AD5}"/>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5734BD6F-6040-AA07-4C4C-BDABE193428B}"/>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FBD36AF3-98BE-0E26-1904-08C6BA576489}"/>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4B3A97A1-EF67-DB0F-12E8-E5C42B5D0188}"/>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564AA8D1-82EC-BBD5-BD69-B6AF69C87F50}"/>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3F7BF6FF-9BE9-868A-F35A-286A5BB9EEF0}"/>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7C69008B-2569-95D6-0C5E-CFA76C82468D}"/>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C5B754EF-3015-BCC8-E685-AA36C1F52D0F}"/>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B63168BB-3EB6-978A-DB36-A863117B76FF}"/>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BF7D1B73-8667-7801-CA2B-751D035636CC}"/>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24B18F89-12AB-9EB7-8C86-2AAC0F8C32BC}"/>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4FCFBB01-E235-2500-33C9-F3EB93E34E74}"/>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71EA37E4-E333-9DA1-1B93-5BE6E2EE3F30}"/>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a:extLst>
              <a:ext uri="{FF2B5EF4-FFF2-40B4-BE49-F238E27FC236}">
                <a16:creationId xmlns:a16="http://schemas.microsoft.com/office/drawing/2014/main" id="{61A7BE97-8180-46FE-F72A-73F392D7A068}"/>
              </a:ext>
            </a:extLst>
          </p:cNvPr>
          <p:cNvSpPr txBox="1"/>
          <p:nvPr/>
        </p:nvSpPr>
        <p:spPr>
          <a:xfrm>
            <a:off x="2262148" y="3524751"/>
            <a:ext cx="13763704" cy="2922595"/>
          </a:xfrm>
          <a:prstGeom prst="rect">
            <a:avLst/>
          </a:prstGeom>
        </p:spPr>
        <p:txBody>
          <a:bodyPr wrap="square" lIns="0" tIns="0" rIns="0" bIns="0" rtlCol="0" anchor="t">
            <a:spAutoFit/>
          </a:bodyPr>
          <a:lstStyle/>
          <a:p>
            <a:pPr algn="ctr">
              <a:lnSpc>
                <a:spcPts val="11620"/>
              </a:lnSpc>
            </a:pPr>
            <a:r>
              <a:rPr lang="en-US" sz="83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Should social media be banned?​</a:t>
            </a:r>
          </a:p>
        </p:txBody>
      </p:sp>
      <p:sp>
        <p:nvSpPr>
          <p:cNvPr id="30" name="Freeform 30">
            <a:extLst>
              <a:ext uri="{FF2B5EF4-FFF2-40B4-BE49-F238E27FC236}">
                <a16:creationId xmlns:a16="http://schemas.microsoft.com/office/drawing/2014/main" id="{23BBA0BE-BCD6-5E9B-76FD-040F9B8E6EA1}"/>
              </a:ext>
            </a:extLst>
          </p:cNvPr>
          <p:cNvSpPr/>
          <p:nvPr/>
        </p:nvSpPr>
        <p:spPr>
          <a:xfrm>
            <a:off x="-2542725" y="6395986"/>
            <a:ext cx="7648126" cy="4641710"/>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1" name="Freeform 31">
            <a:extLst>
              <a:ext uri="{FF2B5EF4-FFF2-40B4-BE49-F238E27FC236}">
                <a16:creationId xmlns:a16="http://schemas.microsoft.com/office/drawing/2014/main" id="{42C4CB0F-AAE7-1461-981C-47500EC21629}"/>
              </a:ext>
            </a:extLst>
          </p:cNvPr>
          <p:cNvSpPr/>
          <p:nvPr/>
        </p:nvSpPr>
        <p:spPr>
          <a:xfrm rot="712626">
            <a:off x="14151519" y="4637354"/>
            <a:ext cx="4807692" cy="3236843"/>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4"/>
            <a:stretch>
              <a:fillRect/>
            </a:stretch>
          </a:blipFill>
        </p:spPr>
        <p:txBody>
          <a:bodyPr/>
          <a:lstStyle/>
          <a:p>
            <a:endParaRPr lang="en-US"/>
          </a:p>
        </p:txBody>
      </p:sp>
      <p:sp>
        <p:nvSpPr>
          <p:cNvPr id="32" name="TextBox 32">
            <a:extLst>
              <a:ext uri="{FF2B5EF4-FFF2-40B4-BE49-F238E27FC236}">
                <a16:creationId xmlns:a16="http://schemas.microsoft.com/office/drawing/2014/main" id="{DD41C678-B31B-0149-B104-7D723CF86D56}"/>
              </a:ext>
            </a:extLst>
          </p:cNvPr>
          <p:cNvSpPr txBox="1"/>
          <p:nvPr/>
        </p:nvSpPr>
        <p:spPr>
          <a:xfrm>
            <a:off x="1752600" y="556894"/>
            <a:ext cx="14781660" cy="1311898"/>
          </a:xfrm>
          <a:prstGeom prst="rect">
            <a:avLst/>
          </a:prstGeom>
        </p:spPr>
        <p:txBody>
          <a:bodyPr wrap="square" lIns="0" tIns="0" rIns="0" bIns="0" rtlCol="0" anchor="t">
            <a:spAutoFit/>
          </a:bodyPr>
          <a:lstStyle/>
          <a:p>
            <a:pPr algn="ctr">
              <a:lnSpc>
                <a:spcPts val="10640"/>
              </a:lnSpc>
            </a:pPr>
            <a:r>
              <a:rPr lang="en-US" sz="7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Four: The Big Debate​</a:t>
            </a:r>
          </a:p>
        </p:txBody>
      </p:sp>
      <p:pic>
        <p:nvPicPr>
          <p:cNvPr id="36" name="Picture 35" descr="A close-up of a sign&#10;&#10;AI-generated content may be incorrect.">
            <a:extLst>
              <a:ext uri="{FF2B5EF4-FFF2-40B4-BE49-F238E27FC236}">
                <a16:creationId xmlns:a16="http://schemas.microsoft.com/office/drawing/2014/main" id="{2D425FE9-BFDD-1B73-F7E4-F7909FFEB739}"/>
              </a:ext>
            </a:extLst>
          </p:cNvPr>
          <p:cNvPicPr>
            <a:picLocks noChangeAspect="1"/>
          </p:cNvPicPr>
          <p:nvPr/>
        </p:nvPicPr>
        <p:blipFill>
          <a:blip r:embed="rId5"/>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1987167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6577026" y="3690836"/>
            <a:ext cx="5133948" cy="5133948"/>
          </a:xfrm>
          <a:custGeom>
            <a:avLst/>
            <a:gdLst/>
            <a:ahLst/>
            <a:cxnLst/>
            <a:rect l="l" t="t" r="r" b="b"/>
            <a:pathLst>
              <a:path w="5133948" h="5133948">
                <a:moveTo>
                  <a:pt x="0" y="0"/>
                </a:moveTo>
                <a:lnTo>
                  <a:pt x="5133948" y="0"/>
                </a:lnTo>
                <a:lnTo>
                  <a:pt x="5133948" y="5133948"/>
                </a:lnTo>
                <a:lnTo>
                  <a:pt x="0" y="5133948"/>
                </a:lnTo>
                <a:lnTo>
                  <a:pt x="0" y="0"/>
                </a:lnTo>
                <a:close/>
              </a:path>
            </a:pathLst>
          </a:custGeom>
          <a:blipFill>
            <a:blip r:embed="rId3"/>
            <a:stretch>
              <a:fillRect/>
            </a:stretch>
          </a:blipFill>
        </p:spPr>
        <p:txBody>
          <a:bodyPr/>
          <a:lstStyle/>
          <a:p>
            <a:endParaRPr lang="en-US"/>
          </a:p>
        </p:txBody>
      </p:sp>
      <p:sp>
        <p:nvSpPr>
          <p:cNvPr id="33" name="Freeform 33"/>
          <p:cNvSpPr/>
          <p:nvPr/>
        </p:nvSpPr>
        <p:spPr>
          <a:xfrm>
            <a:off x="6131447" y="3441126"/>
            <a:ext cx="6025107" cy="6085967"/>
          </a:xfrm>
          <a:custGeom>
            <a:avLst/>
            <a:gdLst/>
            <a:ahLst/>
            <a:cxnLst/>
            <a:rect l="l" t="t" r="r" b="b"/>
            <a:pathLst>
              <a:path w="6025107" h="6085967">
                <a:moveTo>
                  <a:pt x="0" y="0"/>
                </a:moveTo>
                <a:lnTo>
                  <a:pt x="6025106" y="0"/>
                </a:lnTo>
                <a:lnTo>
                  <a:pt x="6025106" y="6085967"/>
                </a:lnTo>
                <a:lnTo>
                  <a:pt x="0" y="6085967"/>
                </a:lnTo>
                <a:lnTo>
                  <a:pt x="0" y="0"/>
                </a:lnTo>
                <a:close/>
              </a:path>
            </a:pathLst>
          </a:custGeom>
          <a:blipFill>
            <a:blip r:embed="rId4"/>
            <a:stretch>
              <a:fillRect/>
            </a:stretch>
          </a:blipFill>
        </p:spPr>
        <p:txBody>
          <a:bodyPr/>
          <a:lstStyle/>
          <a:p>
            <a:endParaRPr lang="en-US"/>
          </a:p>
        </p:txBody>
      </p:sp>
      <p:sp>
        <p:nvSpPr>
          <p:cNvPr id="34" name="TextBox 34"/>
          <p:cNvSpPr txBox="1"/>
          <p:nvPr/>
        </p:nvSpPr>
        <p:spPr>
          <a:xfrm>
            <a:off x="-4361151" y="3790441"/>
            <a:ext cx="15006374" cy="692497"/>
          </a:xfrm>
          <a:prstGeom prst="rect">
            <a:avLst/>
          </a:prstGeom>
        </p:spPr>
        <p:txBody>
          <a:bodyPr lIns="0" tIns="0" rIns="0" bIns="0" rtlCol="0" anchor="t">
            <a:spAutoFit/>
          </a:bodyPr>
          <a:lstStyle/>
          <a:p>
            <a:pPr algn="ctr">
              <a:lnSpc>
                <a:spcPts val="5599"/>
              </a:lnSpc>
            </a:pPr>
            <a:r>
              <a:rPr lang="en-US" sz="3999"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Educational content ​</a:t>
            </a:r>
          </a:p>
        </p:txBody>
      </p:sp>
      <p:sp>
        <p:nvSpPr>
          <p:cNvPr id="35" name="TextBox 35"/>
          <p:cNvSpPr txBox="1"/>
          <p:nvPr/>
        </p:nvSpPr>
        <p:spPr>
          <a:xfrm>
            <a:off x="1471913" y="713157"/>
            <a:ext cx="15787387" cy="2299323"/>
          </a:xfrm>
          <a:prstGeom prst="rect">
            <a:avLst/>
          </a:prstGeom>
        </p:spPr>
        <p:txBody>
          <a:bodyPr lIns="0" tIns="0" rIns="0" bIns="0" rtlCol="0" anchor="t">
            <a:spAutoFit/>
          </a:bodyPr>
          <a:lstStyle/>
          <a:p>
            <a:pPr algn="ctr">
              <a:lnSpc>
                <a:spcPts val="9240"/>
              </a:lnSpc>
            </a:pPr>
            <a:r>
              <a:rPr lang="en-US" sz="66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Should a platform like TikTok​</a:t>
            </a:r>
          </a:p>
          <a:p>
            <a:pPr algn="ctr">
              <a:lnSpc>
                <a:spcPts val="9240"/>
              </a:lnSpc>
            </a:pPr>
            <a:r>
              <a:rPr lang="en-US" sz="66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be banned for teenagers in the UK?​</a:t>
            </a:r>
          </a:p>
        </p:txBody>
      </p:sp>
      <p:sp>
        <p:nvSpPr>
          <p:cNvPr id="36" name="TextBox 36"/>
          <p:cNvSpPr txBox="1"/>
          <p:nvPr/>
        </p:nvSpPr>
        <p:spPr>
          <a:xfrm>
            <a:off x="-4361151" y="4794135"/>
            <a:ext cx="15006374" cy="692497"/>
          </a:xfrm>
          <a:prstGeom prst="rect">
            <a:avLst/>
          </a:prstGeom>
        </p:spPr>
        <p:txBody>
          <a:bodyPr lIns="0" tIns="0" rIns="0" bIns="0" rtlCol="0" anchor="t">
            <a:spAutoFit/>
          </a:bodyPr>
          <a:lstStyle/>
          <a:p>
            <a:pPr algn="ctr">
              <a:lnSpc>
                <a:spcPts val="5599"/>
              </a:lnSpc>
            </a:pPr>
            <a:r>
              <a:rPr lang="en-US" sz="3999"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Creativity</a:t>
            </a:r>
          </a:p>
        </p:txBody>
      </p:sp>
      <p:sp>
        <p:nvSpPr>
          <p:cNvPr id="37" name="TextBox 37"/>
          <p:cNvSpPr txBox="1"/>
          <p:nvPr/>
        </p:nvSpPr>
        <p:spPr>
          <a:xfrm>
            <a:off x="-4361151" y="6072949"/>
            <a:ext cx="15006374" cy="692497"/>
          </a:xfrm>
          <a:prstGeom prst="rect">
            <a:avLst/>
          </a:prstGeom>
        </p:spPr>
        <p:txBody>
          <a:bodyPr lIns="0" tIns="0" rIns="0" bIns="0" rtlCol="0" anchor="t">
            <a:spAutoFit/>
          </a:bodyPr>
          <a:lstStyle/>
          <a:p>
            <a:pPr algn="ctr">
              <a:lnSpc>
                <a:spcPts val="5599"/>
              </a:lnSpc>
            </a:pPr>
            <a:r>
              <a:rPr lang="en-US" sz="3999"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Cyberbullying</a:t>
            </a:r>
          </a:p>
        </p:txBody>
      </p:sp>
      <p:sp>
        <p:nvSpPr>
          <p:cNvPr id="38" name="TextBox 38"/>
          <p:cNvSpPr txBox="1"/>
          <p:nvPr/>
        </p:nvSpPr>
        <p:spPr>
          <a:xfrm>
            <a:off x="-4361151" y="7170788"/>
            <a:ext cx="15006374" cy="692497"/>
          </a:xfrm>
          <a:prstGeom prst="rect">
            <a:avLst/>
          </a:prstGeom>
        </p:spPr>
        <p:txBody>
          <a:bodyPr lIns="0" tIns="0" rIns="0" bIns="0" rtlCol="0" anchor="t">
            <a:spAutoFit/>
          </a:bodyPr>
          <a:lstStyle/>
          <a:p>
            <a:pPr algn="ctr">
              <a:lnSpc>
                <a:spcPts val="5599"/>
              </a:lnSpc>
            </a:pPr>
            <a:r>
              <a:rPr lang="en-US" sz="3999"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Mental health​</a:t>
            </a:r>
          </a:p>
        </p:txBody>
      </p:sp>
      <p:sp>
        <p:nvSpPr>
          <p:cNvPr id="39" name="TextBox 39"/>
          <p:cNvSpPr txBox="1"/>
          <p:nvPr/>
        </p:nvSpPr>
        <p:spPr>
          <a:xfrm>
            <a:off x="7632725" y="3790441"/>
            <a:ext cx="15006374" cy="692497"/>
          </a:xfrm>
          <a:prstGeom prst="rect">
            <a:avLst/>
          </a:prstGeom>
        </p:spPr>
        <p:txBody>
          <a:bodyPr lIns="0" tIns="0" rIns="0" bIns="0" rtlCol="0" anchor="t">
            <a:spAutoFit/>
          </a:bodyPr>
          <a:lstStyle/>
          <a:p>
            <a:pPr algn="ctr">
              <a:lnSpc>
                <a:spcPts val="5599"/>
              </a:lnSpc>
            </a:pPr>
            <a:r>
              <a:rPr lang="en-US" sz="3999"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Inappropriate content ​</a:t>
            </a:r>
          </a:p>
        </p:txBody>
      </p:sp>
      <p:sp>
        <p:nvSpPr>
          <p:cNvPr id="40" name="TextBox 40"/>
          <p:cNvSpPr txBox="1"/>
          <p:nvPr/>
        </p:nvSpPr>
        <p:spPr>
          <a:xfrm>
            <a:off x="7632725" y="4794135"/>
            <a:ext cx="15006374" cy="679450"/>
          </a:xfrm>
          <a:prstGeom prst="rect">
            <a:avLst/>
          </a:prstGeom>
        </p:spPr>
        <p:txBody>
          <a:bodyPr lIns="0" tIns="0" rIns="0" bIns="0" rtlCol="0" anchor="t">
            <a:spAutoFit/>
          </a:bodyPr>
          <a:lstStyle/>
          <a:p>
            <a:pPr algn="ctr">
              <a:lnSpc>
                <a:spcPts val="5599"/>
              </a:lnSpc>
            </a:pPr>
            <a:r>
              <a:rPr lang="en-US" sz="3999"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Connection</a:t>
            </a:r>
            <a:r>
              <a:rPr lang="en-US" sz="3999" b="1">
                <a:solidFill>
                  <a:srgbClr val="015D79"/>
                </a:solidFill>
                <a:latin typeface="Canva Sans Bold"/>
                <a:ea typeface="Canva Sans Bold"/>
                <a:cs typeface="Canva Sans Bold"/>
                <a:sym typeface="Canva Sans Bold"/>
              </a:rPr>
              <a:t>​</a:t>
            </a:r>
          </a:p>
        </p:txBody>
      </p:sp>
      <p:sp>
        <p:nvSpPr>
          <p:cNvPr id="41" name="TextBox 41"/>
          <p:cNvSpPr txBox="1"/>
          <p:nvPr/>
        </p:nvSpPr>
        <p:spPr>
          <a:xfrm>
            <a:off x="7788927" y="6072949"/>
            <a:ext cx="15006374" cy="692497"/>
          </a:xfrm>
          <a:prstGeom prst="rect">
            <a:avLst/>
          </a:prstGeom>
        </p:spPr>
        <p:txBody>
          <a:bodyPr lIns="0" tIns="0" rIns="0" bIns="0" rtlCol="0" anchor="t">
            <a:spAutoFit/>
          </a:bodyPr>
          <a:lstStyle/>
          <a:p>
            <a:pPr algn="ctr">
              <a:lnSpc>
                <a:spcPts val="5599"/>
              </a:lnSpc>
            </a:pPr>
            <a:r>
              <a:rPr lang="en-US" sz="3999"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Addiction </a:t>
            </a:r>
          </a:p>
        </p:txBody>
      </p:sp>
      <p:sp>
        <p:nvSpPr>
          <p:cNvPr id="42" name="TextBox 42"/>
          <p:cNvSpPr txBox="1"/>
          <p:nvPr/>
        </p:nvSpPr>
        <p:spPr>
          <a:xfrm>
            <a:off x="7632725" y="7170788"/>
            <a:ext cx="15006374" cy="692497"/>
          </a:xfrm>
          <a:prstGeom prst="rect">
            <a:avLst/>
          </a:prstGeom>
        </p:spPr>
        <p:txBody>
          <a:bodyPr lIns="0" tIns="0" rIns="0" bIns="0" rtlCol="0" anchor="t">
            <a:spAutoFit/>
          </a:bodyPr>
          <a:lstStyle/>
          <a:p>
            <a:pPr algn="ctr">
              <a:lnSpc>
                <a:spcPts val="5599"/>
              </a:lnSpc>
            </a:pPr>
            <a:r>
              <a:rPr lang="en-US" sz="3999"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Freedom of expression​</a:t>
            </a:r>
          </a:p>
        </p:txBody>
      </p:sp>
      <p:pic>
        <p:nvPicPr>
          <p:cNvPr id="43" name="Picture 42" descr="A close-up of a sign&#10;&#10;AI-generated content may be incorrect.">
            <a:extLst>
              <a:ext uri="{FF2B5EF4-FFF2-40B4-BE49-F238E27FC236}">
                <a16:creationId xmlns:a16="http://schemas.microsoft.com/office/drawing/2014/main" id="{787FA367-4322-1853-8E92-492F9714F43A}"/>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306E6-3088-B8DA-0B55-42192986786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630353C-3A7B-AF04-48D0-0F750F208233}"/>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E5594F03-F8DC-5E32-FD88-0C0F9607C79E}"/>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2C57EF10-BED0-F90A-15DC-C92A26548E82}"/>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4357F24F-FC8C-F84A-1583-B7EBCAF19CF3}"/>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28FF15ED-2B5A-4AFF-B531-01C20C104960}"/>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7F14282D-83A8-91F6-A818-006AD1568758}"/>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33317B39-FF17-B630-0419-4B532DE6FEE0}"/>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3640799E-CE10-45B7-BF6D-19371D6C9C3D}"/>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15F81A63-BB90-8A07-8D18-3B8ABFAF23E2}"/>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4227DD2C-BEFD-9123-8E0B-58FDF055363A}"/>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D3B1B933-5589-FE63-FBCC-B690A45956DB}"/>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EEE1078D-3FE8-94E3-7EE1-EEA9FA81097D}"/>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9D8A387D-CDF3-A0B8-95C9-974A3C5977ED}"/>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28D0BA42-1A9B-4E7B-2CEB-1AEB4E39E019}"/>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5E6A01AE-A2AD-3A9E-CABF-A743EA982240}"/>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5F74378E-8816-16F7-9587-5D80E539AD6F}"/>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4B0166BB-142C-8DC3-9EA4-3AB7685FF17E}"/>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4CD420DC-FD39-2385-CC8E-3B47DDE6D10D}"/>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D13852C4-5DAC-7D93-3148-E852197BF43A}"/>
              </a:ext>
            </a:extLst>
          </p:cNvPr>
          <p:cNvGrpSpPr/>
          <p:nvPr/>
        </p:nvGrpSpPr>
        <p:grpSpPr>
          <a:xfrm rot="-5400000">
            <a:off x="17564636" y="9775233"/>
            <a:ext cx="331261" cy="692272"/>
            <a:chOff x="0" y="0"/>
            <a:chExt cx="87246" cy="182327"/>
          </a:xfrm>
        </p:grpSpPr>
        <p:sp>
          <p:nvSpPr>
            <p:cNvPr id="21" name="Freeform 21">
              <a:extLst>
                <a:ext uri="{FF2B5EF4-FFF2-40B4-BE49-F238E27FC236}">
                  <a16:creationId xmlns:a16="http://schemas.microsoft.com/office/drawing/2014/main" id="{F9F8D738-1AE7-0492-8CC9-4B531DEA569B}"/>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4371C5F8-29F3-7BDA-17F8-51F912864655}"/>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6DEE4AC4-4415-8FC5-F8F1-E3FA2060CFD2}"/>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7FA2D400-3C42-7E2B-1503-59E7FA293089}"/>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A3C8D0DE-44DC-FFEF-DDAA-BF8263D96E83}"/>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345D6918-C0F9-0F3F-3AC7-1CA70413B398}"/>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EEAF82C7-A69A-534D-68F3-58922FADF99E}"/>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6954A6AD-D32D-35DC-FB0E-B97AAFE786D5}"/>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1" name="TextBox 40">
            <a:extLst>
              <a:ext uri="{FF2B5EF4-FFF2-40B4-BE49-F238E27FC236}">
                <a16:creationId xmlns:a16="http://schemas.microsoft.com/office/drawing/2014/main" id="{8B8B8E73-CBDC-F2CF-BA82-53A00A4DCA0A}"/>
              </a:ext>
            </a:extLst>
          </p:cNvPr>
          <p:cNvSpPr txBox="1"/>
          <p:nvPr/>
        </p:nvSpPr>
        <p:spPr>
          <a:xfrm>
            <a:off x="781834" y="2205528"/>
            <a:ext cx="16703297" cy="8928085"/>
          </a:xfrm>
          <a:prstGeom prst="rect">
            <a:avLst/>
          </a:prstGeom>
          <a:noFill/>
        </p:spPr>
        <p:txBody>
          <a:bodyPr wrap="square" rtlCol="0">
            <a:spAutoFit/>
          </a:bodyPr>
          <a:lstStyle/>
          <a:p>
            <a:r>
              <a:rPr lang="en-US" sz="3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Influence			</a:t>
            </a: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When something or someone changes the way you think, feel, or 					act. For example, friends can influence your choices.​</a:t>
            </a:r>
          </a:p>
          <a:p>
            <a:endParaRPr lang="en-US" sz="3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endParaRPr>
          </a:p>
          <a:p>
            <a:r>
              <a:rPr lang="en-US" sz="3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Peers  			</a:t>
            </a: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People who are the same age or have the same 									interests as you.​ For example, your classmates.​</a:t>
            </a:r>
          </a:p>
          <a:p>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nSpc>
                <a:spcPts val="3840"/>
              </a:lnSpc>
              <a:spcBef>
                <a:spcPts val="120"/>
              </a:spcBef>
              <a:spcAft>
                <a:spcPts val="120"/>
              </a:spcAft>
            </a:pPr>
            <a:r>
              <a:rPr lang="en-US" sz="3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Echo Chamber	</a:t>
            </a: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An echo chamber is a situation where people </a:t>
            </a:r>
          </a:p>
          <a:p>
            <a:pPr>
              <a:lnSpc>
                <a:spcPts val="3840"/>
              </a:lnSpc>
              <a:spcBef>
                <a:spcPts val="120"/>
              </a:spcBef>
              <a:spcAft>
                <a:spcPts val="120"/>
              </a:spcAft>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only hear or see opinions that are the same as their own. ​</a:t>
            </a:r>
          </a:p>
          <a:p>
            <a:endParaRPr lang="en-US" sz="3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r>
              <a:rPr lang="en-US" sz="3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Algorithm  		</a:t>
            </a: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Social media platforms like TikTok will use an algorithm to 						remember which content you watch and how you react with it.​</a:t>
            </a:r>
          </a:p>
          <a:p>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nSpc>
                <a:spcPts val="3859"/>
              </a:lnSpc>
              <a:spcBef>
                <a:spcPts val="120"/>
              </a:spcBef>
              <a:spcAft>
                <a:spcPts val="120"/>
              </a:spcAft>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nSpc>
                <a:spcPts val="3840"/>
              </a:lnSpc>
              <a:spcBef>
                <a:spcPts val="120"/>
              </a:spcBef>
              <a:spcAft>
                <a:spcPts val="120"/>
              </a:spcAft>
            </a:pPr>
            <a:endPar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endParaRPr lang="en-US" sz="44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endPar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endParaRPr>
          </a:p>
          <a:p>
            <a:endParaRPr lang="en-US" sz="3600" dirty="0">
              <a:solidFill>
                <a:schemeClr val="accent5">
                  <a:lumMod val="50000"/>
                </a:schemeClr>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29" name="Freeform 30">
            <a:extLst>
              <a:ext uri="{FF2B5EF4-FFF2-40B4-BE49-F238E27FC236}">
                <a16:creationId xmlns:a16="http://schemas.microsoft.com/office/drawing/2014/main" id="{7828F5D2-F45D-0C4B-1CB9-380BA19D29CB}"/>
              </a:ext>
            </a:extLst>
          </p:cNvPr>
          <p:cNvSpPr/>
          <p:nvPr/>
        </p:nvSpPr>
        <p:spPr>
          <a:xfrm>
            <a:off x="12725400" y="1863582"/>
            <a:ext cx="7467601" cy="4373763"/>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0" name="TextBox 29">
            <a:extLst>
              <a:ext uri="{FF2B5EF4-FFF2-40B4-BE49-F238E27FC236}">
                <a16:creationId xmlns:a16="http://schemas.microsoft.com/office/drawing/2014/main" id="{D76D36BF-E00D-F2D9-261E-6104B13BD4C2}"/>
              </a:ext>
            </a:extLst>
          </p:cNvPr>
          <p:cNvSpPr txBox="1"/>
          <p:nvPr/>
        </p:nvSpPr>
        <p:spPr>
          <a:xfrm>
            <a:off x="706154" y="1251593"/>
            <a:ext cx="13981854" cy="584775"/>
          </a:xfrm>
          <a:prstGeom prst="rect">
            <a:avLst/>
          </a:prstGeom>
          <a:noFill/>
        </p:spPr>
        <p:txBody>
          <a:bodyPr wrap="square" rtlCol="0">
            <a:spAutoFit/>
          </a:bodyPr>
          <a:lstStyle/>
          <a:p>
            <a:r>
              <a:rPr lang="en-US" sz="32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In this lesson you will come across words such as:</a:t>
            </a:r>
          </a:p>
        </p:txBody>
      </p:sp>
      <p:sp>
        <p:nvSpPr>
          <p:cNvPr id="36" name="TextBox 35">
            <a:extLst>
              <a:ext uri="{FF2B5EF4-FFF2-40B4-BE49-F238E27FC236}">
                <a16:creationId xmlns:a16="http://schemas.microsoft.com/office/drawing/2014/main" id="{669845FA-8069-98F8-4673-28392CB00D8C}"/>
              </a:ext>
            </a:extLst>
          </p:cNvPr>
          <p:cNvSpPr txBox="1"/>
          <p:nvPr/>
        </p:nvSpPr>
        <p:spPr>
          <a:xfrm>
            <a:off x="5285382" y="605261"/>
            <a:ext cx="7696200" cy="646331"/>
          </a:xfrm>
          <a:prstGeom prst="rect">
            <a:avLst/>
          </a:prstGeom>
          <a:noFill/>
        </p:spPr>
        <p:txBody>
          <a:bodyPr wrap="square" rtlCol="0">
            <a:spAutoFit/>
          </a:bodyPr>
          <a:lstStyle/>
          <a:p>
            <a:pPr algn="ctr"/>
            <a:r>
              <a:rPr lang="en-US" sz="36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GLOSSARY</a:t>
            </a:r>
          </a:p>
        </p:txBody>
      </p:sp>
      <p:pic>
        <p:nvPicPr>
          <p:cNvPr id="34" name="Picture 33" descr="A close-up of a sign&#10;&#10;AI-generated content may be incorrect.">
            <a:extLst>
              <a:ext uri="{FF2B5EF4-FFF2-40B4-BE49-F238E27FC236}">
                <a16:creationId xmlns:a16="http://schemas.microsoft.com/office/drawing/2014/main" id="{77A56E61-A32D-6225-FE0B-376C3713C170}"/>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1247278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66180-E22A-3832-FA6E-3252E635AE1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A4EA327-871F-D28D-964C-9613E42E882C}"/>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28102843-77D6-6D0B-B71F-3A9FC5EBC0CF}"/>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7AD28F47-9216-4518-8CE5-0A7661A03730}"/>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4F2E9603-DBF6-D73E-B829-EA49CCD0A82F}"/>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9227006E-E63F-7C1F-E881-80EF1E0C7489}"/>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CDE18BDD-D172-8E95-B22B-CD44529D146E}"/>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DD3FA7D0-6227-C324-BDA0-9D88729789A5}"/>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213A2B95-D30F-7D10-A872-434D346169EE}"/>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FEDC368A-0B69-0D85-92E7-DCE558919A13}"/>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97B587FD-BBF6-A057-173A-750907BC7CFE}"/>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DA783B73-3B4D-E8D5-198E-5FF200EABEA9}"/>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BFFA0D78-CBCC-B8B6-DC2D-4A5F06E16116}"/>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1973323D-2466-5028-43E0-5020B5DFA64C}"/>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8C49625B-333D-6325-A71D-8766F7386B74}"/>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F38B58C3-7F31-557A-7F16-61C5648046CC}"/>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5604F047-00FA-7B58-6DE9-BB98258B7393}"/>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CAB97497-E942-758F-168A-2F9CAB8BE6E5}"/>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DEB6F3BD-4E86-8E0A-5489-936B0F826BF0}"/>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4950AF54-DC16-1A85-0D2B-8B66905E9789}"/>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27CF0A96-55D0-9152-E672-2A9A460A98D2}"/>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F1C6D7AF-943A-D1F4-1743-2CF3292B56E1}"/>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7DD079F8-2FDC-2721-2AE5-5A5F4175F9E8}"/>
              </a:ext>
            </a:extLst>
          </p:cNvPr>
          <p:cNvGrpSpPr/>
          <p:nvPr/>
        </p:nvGrpSpPr>
        <p:grpSpPr>
          <a:xfrm rot="-5400000">
            <a:off x="1658950" y="8508071"/>
            <a:ext cx="331261" cy="3274307"/>
            <a:chOff x="0" y="0"/>
            <a:chExt cx="87246" cy="862369"/>
          </a:xfrm>
        </p:grpSpPr>
        <p:sp>
          <p:nvSpPr>
            <p:cNvPr id="24" name="Freeform 24">
              <a:extLst>
                <a:ext uri="{FF2B5EF4-FFF2-40B4-BE49-F238E27FC236}">
                  <a16:creationId xmlns:a16="http://schemas.microsoft.com/office/drawing/2014/main" id="{3ED66678-17C2-2344-848F-B4579B720E86}"/>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7651F367-FE42-4AD4-382C-02C3F9685717}"/>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0BE5348C-94FF-8CB9-2EEC-9B8E12942EA9}"/>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12FC83A8-01E6-55AB-31F8-68146812FC22}"/>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092EDE1E-F408-923B-0703-0E6B01ED5DDD}"/>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2" name="Oval Callout 41">
            <a:extLst>
              <a:ext uri="{FF2B5EF4-FFF2-40B4-BE49-F238E27FC236}">
                <a16:creationId xmlns:a16="http://schemas.microsoft.com/office/drawing/2014/main" id="{EEEA7C8E-5242-757B-1DFF-1A12BA7042C8}"/>
              </a:ext>
            </a:extLst>
          </p:cNvPr>
          <p:cNvSpPr/>
          <p:nvPr/>
        </p:nvSpPr>
        <p:spPr>
          <a:xfrm>
            <a:off x="7534809" y="5232617"/>
            <a:ext cx="6351659" cy="3962466"/>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Callout 42">
            <a:extLst>
              <a:ext uri="{FF2B5EF4-FFF2-40B4-BE49-F238E27FC236}">
                <a16:creationId xmlns:a16="http://schemas.microsoft.com/office/drawing/2014/main" id="{37EF16B0-E797-C091-6DC8-62CB78F9FC32}"/>
              </a:ext>
            </a:extLst>
          </p:cNvPr>
          <p:cNvSpPr/>
          <p:nvPr/>
        </p:nvSpPr>
        <p:spPr>
          <a:xfrm>
            <a:off x="11734368" y="1516416"/>
            <a:ext cx="6048011" cy="3862304"/>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Callout 40">
            <a:extLst>
              <a:ext uri="{FF2B5EF4-FFF2-40B4-BE49-F238E27FC236}">
                <a16:creationId xmlns:a16="http://schemas.microsoft.com/office/drawing/2014/main" id="{D96D8781-8BE9-4546-C9B5-46DB86B380EC}"/>
              </a:ext>
            </a:extLst>
          </p:cNvPr>
          <p:cNvSpPr/>
          <p:nvPr/>
        </p:nvSpPr>
        <p:spPr>
          <a:xfrm>
            <a:off x="4619800" y="1535939"/>
            <a:ext cx="6295131" cy="3611088"/>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Callout 60">
            <a:extLst>
              <a:ext uri="{FF2B5EF4-FFF2-40B4-BE49-F238E27FC236}">
                <a16:creationId xmlns:a16="http://schemas.microsoft.com/office/drawing/2014/main" id="{A29AA126-06DA-FA27-A2E4-C97CBFD58632}"/>
              </a:ext>
            </a:extLst>
          </p:cNvPr>
          <p:cNvSpPr/>
          <p:nvPr/>
        </p:nvSpPr>
        <p:spPr>
          <a:xfrm>
            <a:off x="525629" y="5144344"/>
            <a:ext cx="6482538" cy="4050739"/>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9">
            <a:extLst>
              <a:ext uri="{FF2B5EF4-FFF2-40B4-BE49-F238E27FC236}">
                <a16:creationId xmlns:a16="http://schemas.microsoft.com/office/drawing/2014/main" id="{9063BA6C-5FAC-3569-17C5-BC2F6848DDFC}"/>
              </a:ext>
            </a:extLst>
          </p:cNvPr>
          <p:cNvSpPr txBox="1"/>
          <p:nvPr/>
        </p:nvSpPr>
        <p:spPr>
          <a:xfrm>
            <a:off x="2032188" y="8237451"/>
            <a:ext cx="5654725" cy="788036"/>
          </a:xfrm>
          <a:prstGeom prst="rect">
            <a:avLst/>
          </a:prstGeom>
        </p:spPr>
        <p:txBody>
          <a:bodyPr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own view is</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different because…”​</a:t>
            </a:r>
          </a:p>
        </p:txBody>
      </p:sp>
      <p:sp>
        <p:nvSpPr>
          <p:cNvPr id="36" name="TextBox 36">
            <a:extLst>
              <a:ext uri="{FF2B5EF4-FFF2-40B4-BE49-F238E27FC236}">
                <a16:creationId xmlns:a16="http://schemas.microsoft.com/office/drawing/2014/main" id="{57A29C23-C0A9-0EE1-2B17-45757BE6B596}"/>
              </a:ext>
            </a:extLst>
          </p:cNvPr>
          <p:cNvSpPr txBox="1"/>
          <p:nvPr/>
        </p:nvSpPr>
        <p:spPr>
          <a:xfrm>
            <a:off x="42766" y="501169"/>
            <a:ext cx="18079603" cy="902170"/>
          </a:xfrm>
          <a:prstGeom prst="rect">
            <a:avLst/>
          </a:prstGeom>
        </p:spPr>
        <p:txBody>
          <a:bodyPr wrap="square" lIns="0" tIns="0" rIns="0" bIns="0" rtlCol="0" anchor="t">
            <a:spAutoFit/>
          </a:bodyPr>
          <a:lstStyle/>
          <a:p>
            <a:pPr algn="ctr">
              <a:lnSpc>
                <a:spcPts val="7280"/>
              </a:lnSpc>
            </a:pPr>
            <a:r>
              <a:rPr lang="en-US" sz="48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Here are some ways you can contribute to the discussion:</a:t>
            </a:r>
          </a:p>
        </p:txBody>
      </p:sp>
      <p:sp>
        <p:nvSpPr>
          <p:cNvPr id="37" name="TextBox 37">
            <a:extLst>
              <a:ext uri="{FF2B5EF4-FFF2-40B4-BE49-F238E27FC236}">
                <a16:creationId xmlns:a16="http://schemas.microsoft.com/office/drawing/2014/main" id="{AB1485B5-6FF7-BE2F-EEA7-F0AF104ED731}"/>
              </a:ext>
            </a:extLst>
          </p:cNvPr>
          <p:cNvSpPr txBox="1"/>
          <p:nvPr/>
        </p:nvSpPr>
        <p:spPr>
          <a:xfrm>
            <a:off x="5149438" y="2020984"/>
            <a:ext cx="5334002" cy="444352"/>
          </a:xfrm>
          <a:prstGeom prst="rect">
            <a:avLst/>
          </a:prstGeom>
        </p:spPr>
        <p:txBody>
          <a:bodyPr wrap="square" lIns="0" tIns="0" rIns="0" bIns="0" rtlCol="0" anchor="t">
            <a:spAutoFit/>
          </a:bodyPr>
          <a:lstStyle/>
          <a:p>
            <a:pPr algn="ctr">
              <a:lnSpc>
                <a:spcPts val="3466"/>
              </a:lnSpc>
              <a:spcBef>
                <a:spcPct val="0"/>
              </a:spcBef>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Give a new opinion e.g.​</a:t>
            </a:r>
          </a:p>
        </p:txBody>
      </p:sp>
      <p:sp>
        <p:nvSpPr>
          <p:cNvPr id="38" name="TextBox 38">
            <a:extLst>
              <a:ext uri="{FF2B5EF4-FFF2-40B4-BE49-F238E27FC236}">
                <a16:creationId xmlns:a16="http://schemas.microsoft.com/office/drawing/2014/main" id="{B8B8750C-DFE3-AF1F-4ED6-79BC0C090616}"/>
              </a:ext>
            </a:extLst>
          </p:cNvPr>
          <p:cNvSpPr txBox="1"/>
          <p:nvPr/>
        </p:nvSpPr>
        <p:spPr>
          <a:xfrm>
            <a:off x="11940693" y="2059288"/>
            <a:ext cx="5928866" cy="444352"/>
          </a:xfrm>
          <a:prstGeom prst="rect">
            <a:avLst/>
          </a:prstGeom>
        </p:spPr>
        <p:txBody>
          <a:bodyPr lIns="0" tIns="0" rIns="0" bIns="0" rtlCol="0" anchor="t">
            <a:spAutoFit/>
          </a:bodyPr>
          <a:lstStyle/>
          <a:p>
            <a:pPr algn="ctr">
              <a:lnSpc>
                <a:spcPts val="3472"/>
              </a:lnSpc>
              <a:spcBef>
                <a:spcPct val="0"/>
              </a:spcBef>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Agree with someone e.g.</a:t>
            </a:r>
            <a:r>
              <a:rPr lang="en-US" sz="28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44" name="TextBox 43">
            <a:extLst>
              <a:ext uri="{FF2B5EF4-FFF2-40B4-BE49-F238E27FC236}">
                <a16:creationId xmlns:a16="http://schemas.microsoft.com/office/drawing/2014/main" id="{1B09D8EA-9E60-33BA-E0F7-49B95D1FA431}"/>
              </a:ext>
            </a:extLst>
          </p:cNvPr>
          <p:cNvSpPr txBox="1"/>
          <p:nvPr/>
        </p:nvSpPr>
        <p:spPr>
          <a:xfrm>
            <a:off x="6251044" y="4140681"/>
            <a:ext cx="4419600" cy="521297"/>
          </a:xfrm>
          <a:prstGeom prst="rect">
            <a:avLst/>
          </a:prstGeom>
          <a:noFill/>
        </p:spPr>
        <p:txBody>
          <a:bodyPr wrap="square" rtlCol="0">
            <a:spAutoFit/>
          </a:bodyPr>
          <a:lstStyle/>
          <a:p>
            <a:pPr algn="ctr">
              <a:lnSpc>
                <a:spcPts val="3466"/>
              </a:lnSpc>
              <a:spcBef>
                <a:spcPct val="0"/>
              </a:spcBef>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my view…”</a:t>
            </a:r>
          </a:p>
        </p:txBody>
      </p:sp>
      <p:sp>
        <p:nvSpPr>
          <p:cNvPr id="45" name="TextBox 44">
            <a:extLst>
              <a:ext uri="{FF2B5EF4-FFF2-40B4-BE49-F238E27FC236}">
                <a16:creationId xmlns:a16="http://schemas.microsoft.com/office/drawing/2014/main" id="{CC0B4BC7-0C7A-3405-DB1A-19C0A8CD222A}"/>
              </a:ext>
            </a:extLst>
          </p:cNvPr>
          <p:cNvSpPr txBox="1"/>
          <p:nvPr/>
        </p:nvSpPr>
        <p:spPr>
          <a:xfrm>
            <a:off x="3997654" y="2538718"/>
            <a:ext cx="4419600" cy="521297"/>
          </a:xfrm>
          <a:prstGeom prst="rect">
            <a:avLst/>
          </a:prstGeom>
          <a:noFill/>
        </p:spPr>
        <p:txBody>
          <a:bodyPr wrap="square" rtlCol="0">
            <a:spAutoFit/>
          </a:bodyPr>
          <a:lstStyle/>
          <a:p>
            <a:pPr algn="ctr">
              <a:lnSpc>
                <a:spcPts val="3466"/>
              </a:lnSpc>
              <a:spcBef>
                <a:spcPct val="0"/>
              </a:spcBef>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think that…​”</a:t>
            </a:r>
          </a:p>
        </p:txBody>
      </p:sp>
      <p:sp>
        <p:nvSpPr>
          <p:cNvPr id="48" name="TextBox 47">
            <a:extLst>
              <a:ext uri="{FF2B5EF4-FFF2-40B4-BE49-F238E27FC236}">
                <a16:creationId xmlns:a16="http://schemas.microsoft.com/office/drawing/2014/main" id="{A2849595-853B-F7CC-55A1-8E1AC20F3CE1}"/>
              </a:ext>
            </a:extLst>
          </p:cNvPr>
          <p:cNvSpPr txBox="1"/>
          <p:nvPr/>
        </p:nvSpPr>
        <p:spPr>
          <a:xfrm>
            <a:off x="7306663" y="2969104"/>
            <a:ext cx="2835228"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opinion is…​”</a:t>
            </a:r>
          </a:p>
        </p:txBody>
      </p:sp>
      <p:sp>
        <p:nvSpPr>
          <p:cNvPr id="49" name="TextBox 48">
            <a:extLst>
              <a:ext uri="{FF2B5EF4-FFF2-40B4-BE49-F238E27FC236}">
                <a16:creationId xmlns:a16="http://schemas.microsoft.com/office/drawing/2014/main" id="{320C3722-3617-1FA5-CBB7-96777B43483C}"/>
              </a:ext>
            </a:extLst>
          </p:cNvPr>
          <p:cNvSpPr txBox="1"/>
          <p:nvPr/>
        </p:nvSpPr>
        <p:spPr>
          <a:xfrm>
            <a:off x="3997654" y="3607800"/>
            <a:ext cx="4419600" cy="521297"/>
          </a:xfrm>
          <a:prstGeom prst="rect">
            <a:avLst/>
          </a:prstGeom>
          <a:noFill/>
        </p:spPr>
        <p:txBody>
          <a:bodyPr wrap="square" rtlCol="0">
            <a:spAutoFit/>
          </a:bodyPr>
          <a:lstStyle/>
          <a:p>
            <a:pPr algn="ctr">
              <a:lnSpc>
                <a:spcPts val="3466"/>
              </a:lnSpc>
              <a:spcBef>
                <a:spcPct val="0"/>
              </a:spcBef>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believe that…​”</a:t>
            </a:r>
          </a:p>
        </p:txBody>
      </p:sp>
      <p:sp>
        <p:nvSpPr>
          <p:cNvPr id="52" name="TextBox 38">
            <a:extLst>
              <a:ext uri="{FF2B5EF4-FFF2-40B4-BE49-F238E27FC236}">
                <a16:creationId xmlns:a16="http://schemas.microsoft.com/office/drawing/2014/main" id="{4A3AF437-664B-D8A8-8989-1ED39767DF49}"/>
              </a:ext>
            </a:extLst>
          </p:cNvPr>
          <p:cNvSpPr txBox="1"/>
          <p:nvPr/>
        </p:nvSpPr>
        <p:spPr>
          <a:xfrm>
            <a:off x="11734367" y="2701486"/>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argue the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same thing because…”</a:t>
            </a:r>
            <a:r>
              <a:rPr lang="en-US" sz="228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a:t>
            </a:r>
          </a:p>
        </p:txBody>
      </p:sp>
      <p:sp>
        <p:nvSpPr>
          <p:cNvPr id="53" name="TextBox 38">
            <a:extLst>
              <a:ext uri="{FF2B5EF4-FFF2-40B4-BE49-F238E27FC236}">
                <a16:creationId xmlns:a16="http://schemas.microsoft.com/office/drawing/2014/main" id="{AF497043-9045-4286-049A-3B8994D356D6}"/>
              </a:ext>
            </a:extLst>
          </p:cNvPr>
          <p:cNvSpPr txBox="1"/>
          <p:nvPr/>
        </p:nvSpPr>
        <p:spPr>
          <a:xfrm>
            <a:off x="15191439" y="3323017"/>
            <a:ext cx="5928866" cy="810478"/>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agree with ___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because…”​</a:t>
            </a:r>
          </a:p>
        </p:txBody>
      </p:sp>
      <p:sp>
        <p:nvSpPr>
          <p:cNvPr id="57" name="TextBox 38">
            <a:extLst>
              <a:ext uri="{FF2B5EF4-FFF2-40B4-BE49-F238E27FC236}">
                <a16:creationId xmlns:a16="http://schemas.microsoft.com/office/drawing/2014/main" id="{61B75196-DF6C-C139-4DEA-01F4A86DE413}"/>
              </a:ext>
            </a:extLst>
          </p:cNvPr>
          <p:cNvSpPr txBox="1"/>
          <p:nvPr/>
        </p:nvSpPr>
        <p:spPr>
          <a:xfrm>
            <a:off x="12877800" y="4195383"/>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“That is an interesting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point because…”</a:t>
            </a:r>
          </a:p>
        </p:txBody>
      </p:sp>
      <p:sp>
        <p:nvSpPr>
          <p:cNvPr id="40" name="TextBox 40">
            <a:extLst>
              <a:ext uri="{FF2B5EF4-FFF2-40B4-BE49-F238E27FC236}">
                <a16:creationId xmlns:a16="http://schemas.microsoft.com/office/drawing/2014/main" id="{22E57E12-DE6B-D191-25E3-2039C5F29598}"/>
              </a:ext>
            </a:extLst>
          </p:cNvPr>
          <p:cNvSpPr txBox="1"/>
          <p:nvPr/>
        </p:nvSpPr>
        <p:spPr>
          <a:xfrm>
            <a:off x="8978212" y="8283798"/>
            <a:ext cx="4786083" cy="698268"/>
          </a:xfrm>
          <a:prstGeom prst="rect">
            <a:avLst/>
          </a:prstGeom>
        </p:spPr>
        <p:txBody>
          <a:bodyPr wrap="square" lIns="0" tIns="0" rIns="0" bIns="0" rtlCol="0" anchor="t">
            <a:spAutoFit/>
          </a:bodyPr>
          <a:lstStyle/>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addition to ___’s</a:t>
            </a:r>
          </a:p>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point…​</a:t>
            </a:r>
          </a:p>
        </p:txBody>
      </p:sp>
      <p:sp>
        <p:nvSpPr>
          <p:cNvPr id="58" name="TextBox 40">
            <a:extLst>
              <a:ext uri="{FF2B5EF4-FFF2-40B4-BE49-F238E27FC236}">
                <a16:creationId xmlns:a16="http://schemas.microsoft.com/office/drawing/2014/main" id="{83AB2BEE-2DC1-FAB4-2AAF-32E2DB3A8665}"/>
              </a:ext>
            </a:extLst>
          </p:cNvPr>
          <p:cNvSpPr txBox="1"/>
          <p:nvPr/>
        </p:nvSpPr>
        <p:spPr>
          <a:xfrm>
            <a:off x="8192891" y="5795586"/>
            <a:ext cx="5577111" cy="444352"/>
          </a:xfrm>
          <a:prstGeom prst="rect">
            <a:avLst/>
          </a:prstGeom>
        </p:spPr>
        <p:txBody>
          <a:bodyPr lIns="0" tIns="0" rIns="0" bIns="0" rtlCol="0" anchor="t">
            <a:spAutoFit/>
          </a:bodyPr>
          <a:lstStyle/>
          <a:p>
            <a:pPr algn="ctr">
              <a:lnSpc>
                <a:spcPts val="3472"/>
              </a:lnSpc>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Build on a point e.g.</a:t>
            </a:r>
            <a:r>
              <a:rPr lang="en-US" sz="28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59" name="TextBox 40">
            <a:extLst>
              <a:ext uri="{FF2B5EF4-FFF2-40B4-BE49-F238E27FC236}">
                <a16:creationId xmlns:a16="http://schemas.microsoft.com/office/drawing/2014/main" id="{2381874E-3FB6-F501-E936-22E3F4C91196}"/>
              </a:ext>
            </a:extLst>
          </p:cNvPr>
          <p:cNvSpPr txBox="1"/>
          <p:nvPr/>
        </p:nvSpPr>
        <p:spPr>
          <a:xfrm>
            <a:off x="10975740" y="7386664"/>
            <a:ext cx="5577111" cy="698268"/>
          </a:xfrm>
          <a:prstGeom prst="rect">
            <a:avLst/>
          </a:prstGeom>
        </p:spPr>
        <p:txBody>
          <a:bodyPr lIns="0" tIns="0" rIns="0" bIns="0" rtlCol="0" anchor="t">
            <a:spAutoFit/>
          </a:bodyPr>
          <a:lstStyle/>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“Building on </a:t>
            </a:r>
          </a:p>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what ___ said…​”</a:t>
            </a:r>
          </a:p>
        </p:txBody>
      </p:sp>
      <p:sp>
        <p:nvSpPr>
          <p:cNvPr id="60" name="TextBox 40">
            <a:extLst>
              <a:ext uri="{FF2B5EF4-FFF2-40B4-BE49-F238E27FC236}">
                <a16:creationId xmlns:a16="http://schemas.microsoft.com/office/drawing/2014/main" id="{B701ACC0-7C8B-4356-B505-2A975D3BBA7E}"/>
              </a:ext>
            </a:extLst>
          </p:cNvPr>
          <p:cNvSpPr txBox="1"/>
          <p:nvPr/>
        </p:nvSpPr>
        <p:spPr>
          <a:xfrm>
            <a:off x="7922082" y="6512171"/>
            <a:ext cx="5577111" cy="698268"/>
          </a:xfrm>
          <a:prstGeom prst="rect">
            <a:avLst/>
          </a:prstGeom>
        </p:spPr>
        <p:txBody>
          <a:bodyPr lIns="0" tIns="0" rIns="0" bIns="0" rtlCol="0" anchor="t">
            <a:spAutoFit/>
          </a:bodyPr>
          <a:lstStyle/>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build </a:t>
            </a:r>
          </a:p>
          <a:p>
            <a:pPr marL="205104" lvl="1" algn="l">
              <a:lnSpc>
                <a:spcPts val="265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on ___’s point because…​”</a:t>
            </a:r>
          </a:p>
        </p:txBody>
      </p:sp>
      <p:sp>
        <p:nvSpPr>
          <p:cNvPr id="64" name="TextBox 39">
            <a:extLst>
              <a:ext uri="{FF2B5EF4-FFF2-40B4-BE49-F238E27FC236}">
                <a16:creationId xmlns:a16="http://schemas.microsoft.com/office/drawing/2014/main" id="{F708E32F-B9C1-E1F2-A87F-694C987DEDE5}"/>
              </a:ext>
            </a:extLst>
          </p:cNvPr>
          <p:cNvSpPr txBox="1"/>
          <p:nvPr/>
        </p:nvSpPr>
        <p:spPr>
          <a:xfrm>
            <a:off x="802869" y="6349022"/>
            <a:ext cx="5654725" cy="788036"/>
          </a:xfrm>
          <a:prstGeom prst="rect">
            <a:avLst/>
          </a:prstGeom>
        </p:spPr>
        <p:txBody>
          <a:bodyPr lIns="0" tIns="0" rIns="0" bIns="0" rtlCol="0" anchor="t">
            <a:spAutoFit/>
          </a:bodyPr>
          <a:lstStyle/>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don’t think ____ is </a:t>
            </a:r>
          </a:p>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right because…”​</a:t>
            </a:r>
          </a:p>
        </p:txBody>
      </p:sp>
      <p:sp>
        <p:nvSpPr>
          <p:cNvPr id="67" name="TextBox 39">
            <a:extLst>
              <a:ext uri="{FF2B5EF4-FFF2-40B4-BE49-F238E27FC236}">
                <a16:creationId xmlns:a16="http://schemas.microsoft.com/office/drawing/2014/main" id="{1DAF0293-952A-CAA4-FC11-388EE1C82E21}"/>
              </a:ext>
            </a:extLst>
          </p:cNvPr>
          <p:cNvSpPr txBox="1"/>
          <p:nvPr/>
        </p:nvSpPr>
        <p:spPr>
          <a:xfrm>
            <a:off x="1898440" y="5727425"/>
            <a:ext cx="4039310" cy="444352"/>
          </a:xfrm>
          <a:prstGeom prst="rect">
            <a:avLst/>
          </a:prstGeom>
        </p:spPr>
        <p:txBody>
          <a:bodyPr wrap="square" lIns="0" tIns="0" rIns="0" bIns="0" rtlCol="0" anchor="t">
            <a:spAutoFit/>
          </a:bodyPr>
          <a:lstStyle/>
          <a:p>
            <a:pPr algn="ctr">
              <a:lnSpc>
                <a:spcPts val="3472"/>
              </a:lnSpc>
              <a:spcBef>
                <a:spcPct val="0"/>
              </a:spcBef>
            </a:pPr>
            <a:r>
              <a:rPr lang="en-US" sz="2800" b="1">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Challenge a point e.g. </a:t>
            </a:r>
          </a:p>
        </p:txBody>
      </p:sp>
      <p:sp>
        <p:nvSpPr>
          <p:cNvPr id="68" name="TextBox 39">
            <a:extLst>
              <a:ext uri="{FF2B5EF4-FFF2-40B4-BE49-F238E27FC236}">
                <a16:creationId xmlns:a16="http://schemas.microsoft.com/office/drawing/2014/main" id="{3555231C-327B-8974-7E76-D1AC94CC26C6}"/>
              </a:ext>
            </a:extLst>
          </p:cNvPr>
          <p:cNvSpPr txBox="1"/>
          <p:nvPr/>
        </p:nvSpPr>
        <p:spPr>
          <a:xfrm>
            <a:off x="3058294" y="7241633"/>
            <a:ext cx="6788397" cy="788036"/>
          </a:xfrm>
          <a:prstGeom prst="rect">
            <a:avLst/>
          </a:prstGeom>
        </p:spPr>
        <p:txBody>
          <a:bodyPr wrap="square" lIns="0" tIns="0" rIns="0" bIns="0" rtlCol="0" anchor="t">
            <a:spAutoFit/>
          </a:bodyPr>
          <a:lstStyle/>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challenge</a:t>
            </a:r>
          </a:p>
          <a:p>
            <a:pPr marL="237489" lvl="1" algn="l">
              <a:lnSpc>
                <a:spcPts val="3079"/>
              </a:lnSpc>
            </a:pPr>
            <a:r>
              <a:rPr lang="en-US" sz="240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this because…”​</a:t>
            </a:r>
          </a:p>
        </p:txBody>
      </p:sp>
      <p:pic>
        <p:nvPicPr>
          <p:cNvPr id="32" name="Picture 31" descr="A close-up of a sign&#10;&#10;AI-generated content may be incorrect.">
            <a:extLst>
              <a:ext uri="{FF2B5EF4-FFF2-40B4-BE49-F238E27FC236}">
                <a16:creationId xmlns:a16="http://schemas.microsoft.com/office/drawing/2014/main" id="{B31FEAC3-328D-CEE4-E4D0-37D2220021D8}"/>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928088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3" name="TextBox 33"/>
          <p:cNvSpPr txBox="1"/>
          <p:nvPr/>
        </p:nvSpPr>
        <p:spPr>
          <a:xfrm>
            <a:off x="432997" y="1067831"/>
            <a:ext cx="16938906" cy="8608832"/>
          </a:xfrm>
          <a:prstGeom prst="rect">
            <a:avLst/>
          </a:prstGeom>
        </p:spPr>
        <p:txBody>
          <a:bodyPr lIns="0" tIns="0" rIns="0" bIns="0" rtlCol="0" anchor="t">
            <a:spAutoFit/>
          </a:bodyPr>
          <a:lstStyle/>
          <a:p>
            <a:pPr algn="ctr">
              <a:spcAft>
                <a:spcPts val="120"/>
              </a:spcAft>
            </a:pP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marL="658254" lvl="1" indent="-457200">
              <a:spcAft>
                <a:spcPts val="120"/>
              </a:spcAft>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There are mental health concerns. Excessive use of social media has been linked to increased anxiety, depression, and other mental health issues among teenagers​</a:t>
            </a:r>
          </a:p>
          <a:p>
            <a:pPr marL="201054" lvl="1">
              <a:spcAft>
                <a:spcPts val="120"/>
              </a:spcAft>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658254" lvl="1" indent="-457200">
              <a:spcAft>
                <a:spcPts val="120"/>
              </a:spcAft>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There is a risk of exposure to inappropriate content. Teenagers can easily access harmful or inappropriate content, including dangerous trends and challenges​</a:t>
            </a:r>
          </a:p>
          <a:p>
            <a:pPr marL="201054" lvl="1">
              <a:spcAft>
                <a:spcPts val="120"/>
              </a:spcAft>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658254" lvl="1" indent="-457200">
              <a:spcAft>
                <a:spcPts val="120"/>
              </a:spcAft>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Social media platforms often collect a significant amount of personal data, raising concerns about privacy and data security​</a:t>
            </a:r>
          </a:p>
          <a:p>
            <a:pPr marL="201054" lvl="1">
              <a:spcAft>
                <a:spcPts val="120"/>
              </a:spcAft>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658254" lvl="1" indent="-457200">
              <a:spcAft>
                <a:spcPts val="120"/>
              </a:spcAft>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Some social media platforms have been associated with high rates of cyberbullying, which can negatively impact teenagers' well-being​</a:t>
            </a:r>
          </a:p>
          <a:p>
            <a:pPr marL="658254" lvl="1" indent="-457200">
              <a:spcAft>
                <a:spcPts val="120"/>
              </a:spcAft>
              <a:buFont typeface="Arial" panose="020B0604020202020204" pitchFamily="34" charset="0"/>
              <a:buChar char="•"/>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658254" lvl="1" indent="-457200">
              <a:spcAft>
                <a:spcPts val="120"/>
              </a:spcAft>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 design of social media apps can encourage addictive </a:t>
            </a:r>
            <a:r>
              <a:rPr lang="en-US" sz="3200" b="1" dirty="0" err="1">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behaviour</a:t>
            </a: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leading to excessive screen time and distraction from activities like studying​</a:t>
            </a:r>
          </a:p>
          <a:p>
            <a:pPr>
              <a:lnSpc>
                <a:spcPts val="3407"/>
              </a:lnSpc>
              <a:spcAft>
                <a:spcPts val="120"/>
              </a:spcAft>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nSpc>
                <a:spcPts val="2607"/>
              </a:lnSpc>
            </a:pPr>
            <a:r>
              <a:rPr lang="en-US" sz="1862" b="1" dirty="0">
                <a:solidFill>
                  <a:srgbClr val="015D79"/>
                </a:solidFill>
                <a:latin typeface="Canva Sans Bold"/>
                <a:ea typeface="Canva Sans Bold"/>
                <a:cs typeface="Canva Sans Bold"/>
                <a:sym typeface="Canva Sans Bold"/>
              </a:rPr>
              <a:t>​</a:t>
            </a:r>
          </a:p>
          <a:p>
            <a:pPr algn="ctr">
              <a:lnSpc>
                <a:spcPts val="2607"/>
              </a:lnSpc>
            </a:pPr>
            <a:endParaRPr lang="en-US" sz="1862" b="1" dirty="0">
              <a:solidFill>
                <a:srgbClr val="015D79"/>
              </a:solidFill>
              <a:latin typeface="Canva Sans Bold"/>
              <a:ea typeface="Canva Sans Bold"/>
              <a:cs typeface="Canva Sans Bold"/>
              <a:sym typeface="Canva Sans Bold"/>
            </a:endParaRPr>
          </a:p>
        </p:txBody>
      </p:sp>
      <p:sp>
        <p:nvSpPr>
          <p:cNvPr id="35" name="TextBox 34">
            <a:extLst>
              <a:ext uri="{FF2B5EF4-FFF2-40B4-BE49-F238E27FC236}">
                <a16:creationId xmlns:a16="http://schemas.microsoft.com/office/drawing/2014/main" id="{221BD40B-3067-44C1-D1F9-DD47108867F3}"/>
              </a:ext>
            </a:extLst>
          </p:cNvPr>
          <p:cNvSpPr txBox="1"/>
          <p:nvPr/>
        </p:nvSpPr>
        <p:spPr>
          <a:xfrm>
            <a:off x="1219200" y="953532"/>
            <a:ext cx="15240000" cy="472245"/>
          </a:xfrm>
          <a:prstGeom prst="rect">
            <a:avLst/>
          </a:prstGeom>
          <a:noFill/>
        </p:spPr>
        <p:txBody>
          <a:bodyPr wrap="square" rtlCol="0">
            <a:spAutoFit/>
          </a:bodyPr>
          <a:lstStyle/>
          <a:p>
            <a:pPr>
              <a:lnSpc>
                <a:spcPts val="2607"/>
              </a:lnSpc>
            </a:pPr>
            <a:r>
              <a:rPr lang="en-US" sz="44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Possible reasons </a:t>
            </a: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for</a:t>
            </a:r>
            <a:r>
              <a:rPr lang="en-US" sz="44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banning social media for teenagers​</a:t>
            </a:r>
          </a:p>
        </p:txBody>
      </p:sp>
      <p:pic>
        <p:nvPicPr>
          <p:cNvPr id="32" name="Picture 31" descr="A close-up of a sign&#10;&#10;AI-generated content may be incorrect.">
            <a:extLst>
              <a:ext uri="{FF2B5EF4-FFF2-40B4-BE49-F238E27FC236}">
                <a16:creationId xmlns:a16="http://schemas.microsoft.com/office/drawing/2014/main" id="{59D445F4-8385-FE59-595F-EA6E37C55EEE}"/>
              </a:ext>
            </a:extLst>
          </p:cNvPr>
          <p:cNvPicPr>
            <a:picLocks noChangeAspect="1"/>
          </p:cNvPicPr>
          <p:nvPr/>
        </p:nvPicPr>
        <p:blipFill>
          <a:blip r:embed="rId3"/>
          <a:stretch>
            <a:fillRect/>
          </a:stretch>
        </p:blipFill>
        <p:spPr>
          <a:xfrm>
            <a:off x="14857554" y="8211667"/>
            <a:ext cx="2648612" cy="12624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89DD3-9A2A-018E-C6DC-C40ADFC8D6A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CD5BC9E-C283-C7D7-7FFC-2EDE9DA7FBEB}"/>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CF265F11-683D-7D4F-1406-7F26FDF1DEEE}"/>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dirty="0"/>
            </a:p>
          </p:txBody>
        </p:sp>
        <p:sp>
          <p:nvSpPr>
            <p:cNvPr id="4" name="TextBox 4">
              <a:extLst>
                <a:ext uri="{FF2B5EF4-FFF2-40B4-BE49-F238E27FC236}">
                  <a16:creationId xmlns:a16="http://schemas.microsoft.com/office/drawing/2014/main" id="{05AE957E-07AD-06FB-71A0-F01B7B123351}"/>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5" name="Group 5">
            <a:extLst>
              <a:ext uri="{FF2B5EF4-FFF2-40B4-BE49-F238E27FC236}">
                <a16:creationId xmlns:a16="http://schemas.microsoft.com/office/drawing/2014/main" id="{803CBF27-694B-1660-1291-950E1D340613}"/>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4354A038-6B0E-8948-2CA8-E4425D57AC34}"/>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dirty="0"/>
            </a:p>
          </p:txBody>
        </p:sp>
        <p:sp>
          <p:nvSpPr>
            <p:cNvPr id="7" name="TextBox 7">
              <a:extLst>
                <a:ext uri="{FF2B5EF4-FFF2-40B4-BE49-F238E27FC236}">
                  <a16:creationId xmlns:a16="http://schemas.microsoft.com/office/drawing/2014/main" id="{82CF3F79-80A2-D5FC-AD56-50345050CE3D}"/>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8" name="Group 8">
            <a:extLst>
              <a:ext uri="{FF2B5EF4-FFF2-40B4-BE49-F238E27FC236}">
                <a16:creationId xmlns:a16="http://schemas.microsoft.com/office/drawing/2014/main" id="{EF855432-5430-3C26-1877-CACDDA6F2DE8}"/>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83C10B3F-3C1A-381A-366F-CDCA6391BF2D}"/>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dirty="0"/>
            </a:p>
          </p:txBody>
        </p:sp>
        <p:sp>
          <p:nvSpPr>
            <p:cNvPr id="10" name="TextBox 10">
              <a:extLst>
                <a:ext uri="{FF2B5EF4-FFF2-40B4-BE49-F238E27FC236}">
                  <a16:creationId xmlns:a16="http://schemas.microsoft.com/office/drawing/2014/main" id="{B81B9A55-0D57-AB00-1CE2-230537ACF01F}"/>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11" name="Group 11">
            <a:extLst>
              <a:ext uri="{FF2B5EF4-FFF2-40B4-BE49-F238E27FC236}">
                <a16:creationId xmlns:a16="http://schemas.microsoft.com/office/drawing/2014/main" id="{0F7D6DFA-3223-F0B1-5B42-E9C69D538697}"/>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09444DE8-BAC6-EE1D-82C0-9E51B64728DF}"/>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dirty="0"/>
            </a:p>
          </p:txBody>
        </p:sp>
        <p:sp>
          <p:nvSpPr>
            <p:cNvPr id="13" name="TextBox 13">
              <a:extLst>
                <a:ext uri="{FF2B5EF4-FFF2-40B4-BE49-F238E27FC236}">
                  <a16:creationId xmlns:a16="http://schemas.microsoft.com/office/drawing/2014/main" id="{62721B27-DC57-EA92-A318-3B1F235640BF}"/>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14" name="Group 14">
            <a:extLst>
              <a:ext uri="{FF2B5EF4-FFF2-40B4-BE49-F238E27FC236}">
                <a16:creationId xmlns:a16="http://schemas.microsoft.com/office/drawing/2014/main" id="{8616E3B1-6039-0465-3C6B-BCC17C45E8DE}"/>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C857F54B-AE0F-858D-EFC6-A062C9A38989}"/>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dirty="0"/>
            </a:p>
          </p:txBody>
        </p:sp>
        <p:sp>
          <p:nvSpPr>
            <p:cNvPr id="16" name="TextBox 16">
              <a:extLst>
                <a:ext uri="{FF2B5EF4-FFF2-40B4-BE49-F238E27FC236}">
                  <a16:creationId xmlns:a16="http://schemas.microsoft.com/office/drawing/2014/main" id="{F14B0F37-4928-D547-AB90-FCD44C1DA429}"/>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17" name="Group 17">
            <a:extLst>
              <a:ext uri="{FF2B5EF4-FFF2-40B4-BE49-F238E27FC236}">
                <a16:creationId xmlns:a16="http://schemas.microsoft.com/office/drawing/2014/main" id="{0EB74EA2-6D30-3C4E-7B93-71F4A694FD20}"/>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E4E44382-0452-6C79-A926-493981F465B8}"/>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dirty="0"/>
            </a:p>
          </p:txBody>
        </p:sp>
        <p:sp>
          <p:nvSpPr>
            <p:cNvPr id="19" name="TextBox 19">
              <a:extLst>
                <a:ext uri="{FF2B5EF4-FFF2-40B4-BE49-F238E27FC236}">
                  <a16:creationId xmlns:a16="http://schemas.microsoft.com/office/drawing/2014/main" id="{15358F79-BE57-D821-C36C-807DF7A9A631}"/>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0" name="Group 20">
            <a:extLst>
              <a:ext uri="{FF2B5EF4-FFF2-40B4-BE49-F238E27FC236}">
                <a16:creationId xmlns:a16="http://schemas.microsoft.com/office/drawing/2014/main" id="{1A542F55-EBBF-8B3B-67F9-74092CD3C512}"/>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F4210DA2-45AB-5F51-4F71-15DD007398A2}"/>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dirty="0"/>
            </a:p>
          </p:txBody>
        </p:sp>
        <p:sp>
          <p:nvSpPr>
            <p:cNvPr id="22" name="TextBox 22">
              <a:extLst>
                <a:ext uri="{FF2B5EF4-FFF2-40B4-BE49-F238E27FC236}">
                  <a16:creationId xmlns:a16="http://schemas.microsoft.com/office/drawing/2014/main" id="{1B81AA8D-8D12-EC8D-5EB5-EBB158F4985E}"/>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3" name="Group 23">
            <a:extLst>
              <a:ext uri="{FF2B5EF4-FFF2-40B4-BE49-F238E27FC236}">
                <a16:creationId xmlns:a16="http://schemas.microsoft.com/office/drawing/2014/main" id="{21835AB2-732C-7A70-F3E3-01E5664E14B3}"/>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73ABB898-0A40-018B-092D-1147E3204CF9}"/>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dirty="0"/>
            </a:p>
          </p:txBody>
        </p:sp>
        <p:sp>
          <p:nvSpPr>
            <p:cNvPr id="25" name="TextBox 25">
              <a:extLst>
                <a:ext uri="{FF2B5EF4-FFF2-40B4-BE49-F238E27FC236}">
                  <a16:creationId xmlns:a16="http://schemas.microsoft.com/office/drawing/2014/main" id="{9FADC5A3-6BF6-E975-7113-D5596A0CD968}"/>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6" name="Group 26">
            <a:extLst>
              <a:ext uri="{FF2B5EF4-FFF2-40B4-BE49-F238E27FC236}">
                <a16:creationId xmlns:a16="http://schemas.microsoft.com/office/drawing/2014/main" id="{DB399E7E-F39D-A700-E1A6-AF343FA0C438}"/>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108B4CC2-D6EB-70D5-FE4A-C57A54DF6448}"/>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dirty="0"/>
            </a:p>
          </p:txBody>
        </p:sp>
        <p:sp>
          <p:nvSpPr>
            <p:cNvPr id="28" name="TextBox 28">
              <a:extLst>
                <a:ext uri="{FF2B5EF4-FFF2-40B4-BE49-F238E27FC236}">
                  <a16:creationId xmlns:a16="http://schemas.microsoft.com/office/drawing/2014/main" id="{51615266-F318-C047-BA1C-9DDA4C551617}"/>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dirty="0"/>
            </a:p>
          </p:txBody>
        </p:sp>
      </p:grpSp>
      <p:sp>
        <p:nvSpPr>
          <p:cNvPr id="33" name="TextBox 33">
            <a:extLst>
              <a:ext uri="{FF2B5EF4-FFF2-40B4-BE49-F238E27FC236}">
                <a16:creationId xmlns:a16="http://schemas.microsoft.com/office/drawing/2014/main" id="{AF2233FA-F6E1-A7C8-F135-D24F33B65EC0}"/>
              </a:ext>
            </a:extLst>
          </p:cNvPr>
          <p:cNvSpPr txBox="1"/>
          <p:nvPr/>
        </p:nvSpPr>
        <p:spPr>
          <a:xfrm>
            <a:off x="857903" y="1454157"/>
            <a:ext cx="16474433" cy="8159285"/>
          </a:xfrm>
          <a:prstGeom prst="rect">
            <a:avLst/>
          </a:prstGeom>
        </p:spPr>
        <p:txBody>
          <a:bodyPr wrap="square" lIns="0" tIns="0" rIns="0" bIns="0" rtlCol="0" anchor="t">
            <a:spAutoFit/>
          </a:bodyPr>
          <a:lstStyle/>
          <a:p>
            <a:r>
              <a:rPr lang="en-US" sz="1862" b="1" dirty="0">
                <a:solidFill>
                  <a:srgbClr val="015D79"/>
                </a:solidFill>
                <a:latin typeface="Canva Sans Bold"/>
                <a:ea typeface="Canva Sans Bold"/>
                <a:cs typeface="Canva Sans Bold"/>
                <a:sym typeface="Canva Sans Bold"/>
              </a:rPr>
              <a:t>​</a:t>
            </a:r>
          </a:p>
          <a:p>
            <a:pPr marL="571500" indent="-571500">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Social media platforms can allow teenagers to express their creativity through videos, music, and other forms of content</a:t>
            </a:r>
          </a:p>
          <a:p>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571500" indent="-571500">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They can help teenagers stay connected with friends and peers, especially during times when in-person interaction is limited​</a:t>
            </a:r>
          </a:p>
          <a:p>
            <a:pPr marL="571500" indent="-571500">
              <a:buFont typeface="Arial" panose="020B0604020202020204" pitchFamily="34" charset="0"/>
              <a:buChar char="•"/>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571500" indent="-571500">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There is a wealth of educational content available on some social media platforms that can be beneficial for learning new skills and information​</a:t>
            </a:r>
          </a:p>
          <a:p>
            <a:pPr marL="571500" indent="-571500">
              <a:buFont typeface="Arial" panose="020B0604020202020204" pitchFamily="34" charset="0"/>
              <a:buChar char="•"/>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571500" indent="-571500">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Banning a social media platform could be seen as an infringement on teenagers' freedom of expression and access to information​</a:t>
            </a:r>
          </a:p>
          <a:p>
            <a:pPr marL="571500" indent="-571500">
              <a:buFont typeface="Arial" panose="020B0604020202020204" pitchFamily="34" charset="0"/>
              <a:buChar char="•"/>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571500" indent="-571500">
              <a:buFont typeface="Arial" panose="020B0604020202020204" pitchFamily="34" charset="0"/>
              <a:buChar char="•"/>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Many older teenagers use social media to build personal brands and even earn money, so a ban could negatively affect their economic opportunities​</a:t>
            </a:r>
          </a:p>
          <a:p>
            <a:pPr algn="ctr">
              <a:lnSpc>
                <a:spcPts val="2607"/>
              </a:lnSpc>
            </a:pPr>
            <a:r>
              <a:rPr lang="en-US" sz="1862" b="1" dirty="0">
                <a:solidFill>
                  <a:srgbClr val="015D79"/>
                </a:solidFill>
                <a:latin typeface="Canva Sans Bold"/>
                <a:ea typeface="Canva Sans Bold"/>
                <a:cs typeface="Canva Sans Bold"/>
                <a:sym typeface="Canva Sans Bold"/>
              </a:rPr>
              <a:t>​</a:t>
            </a:r>
          </a:p>
          <a:p>
            <a:pPr algn="ctr">
              <a:lnSpc>
                <a:spcPts val="2607"/>
              </a:lnSpc>
            </a:pPr>
            <a:r>
              <a:rPr lang="en-US" sz="1862" b="1" dirty="0">
                <a:solidFill>
                  <a:srgbClr val="015D79"/>
                </a:solidFill>
                <a:latin typeface="Canva Sans Bold"/>
                <a:ea typeface="Canva Sans Bold"/>
                <a:cs typeface="Canva Sans Bold"/>
                <a:sym typeface="Canva Sans Bold"/>
              </a:rPr>
              <a:t>​</a:t>
            </a:r>
          </a:p>
          <a:p>
            <a:pPr algn="ctr">
              <a:lnSpc>
                <a:spcPts val="2607"/>
              </a:lnSpc>
            </a:pPr>
            <a:endParaRPr lang="en-US" sz="1862" b="1" dirty="0">
              <a:solidFill>
                <a:srgbClr val="015D79"/>
              </a:solidFill>
              <a:latin typeface="Canva Sans Bold"/>
              <a:ea typeface="Canva Sans Bold"/>
              <a:cs typeface="Canva Sans Bold"/>
              <a:sym typeface="Canva Sans Bold"/>
            </a:endParaRPr>
          </a:p>
        </p:txBody>
      </p:sp>
      <p:sp>
        <p:nvSpPr>
          <p:cNvPr id="34" name="TextBox 34">
            <a:extLst>
              <a:ext uri="{FF2B5EF4-FFF2-40B4-BE49-F238E27FC236}">
                <a16:creationId xmlns:a16="http://schemas.microsoft.com/office/drawing/2014/main" id="{ACADE3C8-2DD1-BD5A-C154-8920CC619C23}"/>
              </a:ext>
            </a:extLst>
          </p:cNvPr>
          <p:cNvSpPr txBox="1"/>
          <p:nvPr/>
        </p:nvSpPr>
        <p:spPr>
          <a:xfrm>
            <a:off x="955664" y="722833"/>
            <a:ext cx="14927803" cy="1414939"/>
          </a:xfrm>
          <a:prstGeom prst="rect">
            <a:avLst/>
          </a:prstGeom>
        </p:spPr>
        <p:txBody>
          <a:bodyPr wrap="square" lIns="0" tIns="0" rIns="0" bIns="0" rtlCol="0" anchor="t">
            <a:spAutoFit/>
          </a:bodyPr>
          <a:lstStyle/>
          <a:p>
            <a:pPr algn="ctr">
              <a:lnSpc>
                <a:spcPts val="5739"/>
              </a:lnSpc>
              <a:spcBef>
                <a:spcPct val="0"/>
              </a:spcBef>
            </a:pPr>
            <a:r>
              <a:rPr lang="en-US" sz="41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Possible reasons </a:t>
            </a:r>
            <a:r>
              <a:rPr lang="en-US" sz="41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against</a:t>
            </a:r>
            <a:r>
              <a:rPr lang="en-US" sz="41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banning social media for teenagers​</a:t>
            </a:r>
          </a:p>
          <a:p>
            <a:pPr algn="ctr">
              <a:lnSpc>
                <a:spcPts val="5739"/>
              </a:lnSpc>
              <a:spcBef>
                <a:spcPct val="0"/>
              </a:spcBef>
            </a:pPr>
            <a:endParaRPr lang="en-US" sz="4099" b="1" dirty="0">
              <a:solidFill>
                <a:srgbClr val="B00348"/>
              </a:solidFill>
              <a:latin typeface="Canva Sans Bold"/>
              <a:ea typeface="Canva Sans Bold"/>
              <a:cs typeface="Canva Sans Bold"/>
              <a:sym typeface="Canva Sans Bold"/>
            </a:endParaRPr>
          </a:p>
        </p:txBody>
      </p:sp>
      <p:pic>
        <p:nvPicPr>
          <p:cNvPr id="32" name="Picture 31" descr="A close-up of a sign&#10;&#10;AI-generated content may be incorrect.">
            <a:extLst>
              <a:ext uri="{FF2B5EF4-FFF2-40B4-BE49-F238E27FC236}">
                <a16:creationId xmlns:a16="http://schemas.microsoft.com/office/drawing/2014/main" id="{123A5BFD-C17C-DBC6-CA48-6AD020CCA485}"/>
              </a:ext>
            </a:extLst>
          </p:cNvPr>
          <p:cNvPicPr>
            <a:picLocks noChangeAspect="1"/>
          </p:cNvPicPr>
          <p:nvPr/>
        </p:nvPicPr>
        <p:blipFill>
          <a:blip r:embed="rId3"/>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1784615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4" name="TextBox 34"/>
          <p:cNvSpPr txBox="1"/>
          <p:nvPr/>
        </p:nvSpPr>
        <p:spPr>
          <a:xfrm>
            <a:off x="1430890" y="2231877"/>
            <a:ext cx="15675386" cy="834844"/>
          </a:xfrm>
          <a:prstGeom prst="rect">
            <a:avLst/>
          </a:prstGeom>
        </p:spPr>
        <p:txBody>
          <a:bodyPr wrap="square" lIns="0" tIns="0" rIns="0" bIns="0" rtlCol="0" anchor="t">
            <a:spAutoFit/>
          </a:bodyPr>
          <a:lstStyle/>
          <a:p>
            <a:pPr algn="ctr">
              <a:lnSpc>
                <a:spcPts val="6379"/>
              </a:lnSpc>
            </a:pPr>
            <a:r>
              <a:rPr lang="en-US" sz="57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How can social media impact your views?​</a:t>
            </a:r>
          </a:p>
        </p:txBody>
      </p:sp>
      <p:sp>
        <p:nvSpPr>
          <p:cNvPr id="36" name="TextBox 36"/>
          <p:cNvSpPr txBox="1"/>
          <p:nvPr/>
        </p:nvSpPr>
        <p:spPr>
          <a:xfrm>
            <a:off x="-2197510" y="9167689"/>
            <a:ext cx="17742992" cy="400110"/>
          </a:xfrm>
          <a:prstGeom prst="rect">
            <a:avLst/>
          </a:prstGeom>
        </p:spPr>
        <p:txBody>
          <a:bodyPr wrap="square" lIns="0" tIns="0" rIns="0" bIns="0" rtlCol="0" anchor="t">
            <a:spAutoFit/>
          </a:bodyPr>
          <a:lstStyle/>
          <a:p>
            <a:pPr algn="ctr">
              <a:lnSpc>
                <a:spcPts val="3220"/>
              </a:lnSpc>
            </a:pPr>
            <a:r>
              <a:rPr lang="en-US" sz="24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Key Vocabulary:  Algorithm, Trustworthy, Genuine, Authentic, Balanced, Informative​</a:t>
            </a:r>
          </a:p>
        </p:txBody>
      </p:sp>
      <p:sp>
        <p:nvSpPr>
          <p:cNvPr id="37" name="TextBox 37"/>
          <p:cNvSpPr txBox="1"/>
          <p:nvPr/>
        </p:nvSpPr>
        <p:spPr>
          <a:xfrm>
            <a:off x="1730454" y="3599739"/>
            <a:ext cx="13815028" cy="3860031"/>
          </a:xfrm>
          <a:prstGeom prst="rect">
            <a:avLst/>
          </a:prstGeom>
        </p:spPr>
        <p:txBody>
          <a:bodyPr wrap="square" lIns="0" tIns="0" rIns="0" bIns="0" rtlCol="0" anchor="t">
            <a:spAutoFit/>
          </a:bodyPr>
          <a:lstStyle/>
          <a:p>
            <a:pPr marL="457200" indent="-457200">
              <a:lnSpc>
                <a:spcPts val="4339"/>
              </a:lnSpc>
              <a:spcBef>
                <a:spcPct val="0"/>
              </a:spcBef>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 believe social media can/can’t change my views because…​</a:t>
            </a:r>
          </a:p>
          <a:p>
            <a:pPr>
              <a:lnSpc>
                <a:spcPts val="4339"/>
              </a:lnSpc>
              <a:spcBef>
                <a:spcPct val="0"/>
              </a:spcBef>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marL="457200" indent="-457200">
              <a:lnSpc>
                <a:spcPts val="4339"/>
              </a:lnSpc>
              <a:spcBef>
                <a:spcPct val="0"/>
              </a:spcBef>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 my opinion, the best way to present news is…​</a:t>
            </a:r>
          </a:p>
          <a:p>
            <a:pPr>
              <a:lnSpc>
                <a:spcPts val="4339"/>
              </a:lnSpc>
              <a:spcBef>
                <a:spcPct val="0"/>
              </a:spcBef>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marL="457200" indent="-457200">
              <a:lnSpc>
                <a:spcPts val="4339"/>
              </a:lnSpc>
              <a:spcBef>
                <a:spcPct val="0"/>
              </a:spcBef>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 conclusion, as a young person consuming news online I will…​</a:t>
            </a:r>
          </a:p>
        </p:txBody>
      </p:sp>
      <p:sp>
        <p:nvSpPr>
          <p:cNvPr id="38" name="TextBox 32">
            <a:extLst>
              <a:ext uri="{FF2B5EF4-FFF2-40B4-BE49-F238E27FC236}">
                <a16:creationId xmlns:a16="http://schemas.microsoft.com/office/drawing/2014/main" id="{8DB51DD0-CFEF-4E45-3314-3B628A733572}"/>
              </a:ext>
            </a:extLst>
          </p:cNvPr>
          <p:cNvSpPr txBox="1"/>
          <p:nvPr/>
        </p:nvSpPr>
        <p:spPr>
          <a:xfrm>
            <a:off x="4876216" y="941731"/>
            <a:ext cx="8535568" cy="1005192"/>
          </a:xfrm>
          <a:prstGeom prst="rect">
            <a:avLst/>
          </a:prstGeom>
        </p:spPr>
        <p:txBody>
          <a:bodyPr lIns="0" tIns="0" rIns="0" bIns="0" rtlCol="0" anchor="t">
            <a:spAutoFit/>
          </a:bodyPr>
          <a:lstStyle/>
          <a:p>
            <a:pPr algn="ctr">
              <a:lnSpc>
                <a:spcPts val="8120"/>
              </a:lnSpc>
            </a:pPr>
            <a:r>
              <a:rPr lang="en-US" sz="58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Today’s Big Question:​</a:t>
            </a:r>
          </a:p>
        </p:txBody>
      </p:sp>
      <p:pic>
        <p:nvPicPr>
          <p:cNvPr id="32" name="Picture 31" descr="A close-up of a sign&#10;&#10;AI-generated content may be incorrect.">
            <a:extLst>
              <a:ext uri="{FF2B5EF4-FFF2-40B4-BE49-F238E27FC236}">
                <a16:creationId xmlns:a16="http://schemas.microsoft.com/office/drawing/2014/main" id="{CDE7F629-6694-5313-136E-5F65ED3AC314}"/>
              </a:ext>
            </a:extLst>
          </p:cNvPr>
          <p:cNvPicPr>
            <a:picLocks noChangeAspect="1"/>
          </p:cNvPicPr>
          <p:nvPr/>
        </p:nvPicPr>
        <p:blipFill>
          <a:blip r:embed="rId3"/>
          <a:stretch>
            <a:fillRect/>
          </a:stretch>
        </p:blipFill>
        <p:spPr>
          <a:xfrm>
            <a:off x="14857554" y="8211667"/>
            <a:ext cx="2648612" cy="126249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893766" y="2714298"/>
            <a:ext cx="16744297" cy="3491340"/>
          </a:xfrm>
          <a:prstGeom prst="rect">
            <a:avLst/>
          </a:prstGeom>
        </p:spPr>
        <p:txBody>
          <a:bodyPr wrap="square" lIns="0" tIns="0" rIns="0" bIns="0" rtlCol="0" anchor="t">
            <a:spAutoFit/>
          </a:bodyPr>
          <a:lstStyle/>
          <a:p>
            <a:pPr algn="ctr">
              <a:lnSpc>
                <a:spcPts val="5399"/>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So, could social media change the way you think?​</a:t>
            </a:r>
          </a:p>
          <a:p>
            <a:pPr algn="ctr">
              <a:lnSpc>
                <a:spcPts val="5399"/>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Which group are you?​</a:t>
            </a:r>
          </a:p>
          <a:p>
            <a:pPr algn="ctr">
              <a:lnSpc>
                <a:spcPts val="5399"/>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5399"/>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Hands up for the group that matches your opinion.​</a:t>
            </a:r>
          </a:p>
          <a:p>
            <a:pPr>
              <a:lnSpc>
                <a:spcPts val="5880"/>
              </a:lnSpc>
            </a:pPr>
            <a:endPar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30" name="Rectangle 29">
            <a:extLst>
              <a:ext uri="{FF2B5EF4-FFF2-40B4-BE49-F238E27FC236}">
                <a16:creationId xmlns:a16="http://schemas.microsoft.com/office/drawing/2014/main" id="{6D027649-7905-A393-A4FF-3C90E3304BB3}"/>
              </a:ext>
            </a:extLst>
          </p:cNvPr>
          <p:cNvSpPr/>
          <p:nvPr/>
        </p:nvSpPr>
        <p:spPr>
          <a:xfrm>
            <a:off x="1089808" y="6194888"/>
            <a:ext cx="4239152" cy="1917120"/>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4577D86-1E63-DA2F-E1A1-04B2FB246FB3}"/>
              </a:ext>
            </a:extLst>
          </p:cNvPr>
          <p:cNvSpPr/>
          <p:nvPr/>
        </p:nvSpPr>
        <p:spPr>
          <a:xfrm>
            <a:off x="6834336" y="6098438"/>
            <a:ext cx="4098750" cy="1937214"/>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1">
            <a:extLst>
              <a:ext uri="{FF2B5EF4-FFF2-40B4-BE49-F238E27FC236}">
                <a16:creationId xmlns:a16="http://schemas.microsoft.com/office/drawing/2014/main" id="{0744E374-F951-DCFA-F010-AED952154EE0}"/>
              </a:ext>
            </a:extLst>
          </p:cNvPr>
          <p:cNvSpPr/>
          <p:nvPr/>
        </p:nvSpPr>
        <p:spPr>
          <a:xfrm>
            <a:off x="-947215" y="-142421"/>
            <a:ext cx="5037759" cy="2861837"/>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3"/>
            <a:stretch>
              <a:fillRect/>
            </a:stretch>
          </a:blipFill>
        </p:spPr>
        <p:txBody>
          <a:bodyPr/>
          <a:lstStyle/>
          <a:p>
            <a:endParaRPr lang="en-US"/>
          </a:p>
        </p:txBody>
      </p:sp>
      <p:sp>
        <p:nvSpPr>
          <p:cNvPr id="48" name="Rectangle 47">
            <a:extLst>
              <a:ext uri="{FF2B5EF4-FFF2-40B4-BE49-F238E27FC236}">
                <a16:creationId xmlns:a16="http://schemas.microsoft.com/office/drawing/2014/main" id="{71C36CF9-CD54-9533-FC5A-79D3F37ACCB9}"/>
              </a:ext>
            </a:extLst>
          </p:cNvPr>
          <p:cNvSpPr/>
          <p:nvPr/>
        </p:nvSpPr>
        <p:spPr>
          <a:xfrm>
            <a:off x="12438462" y="6112627"/>
            <a:ext cx="4239152" cy="1917120"/>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A96A97D-A0AF-7B29-F932-2EFD6C2F25D6}"/>
              </a:ext>
            </a:extLst>
          </p:cNvPr>
          <p:cNvSpPr txBox="1"/>
          <p:nvPr/>
        </p:nvSpPr>
        <p:spPr>
          <a:xfrm>
            <a:off x="814799" y="6779172"/>
            <a:ext cx="4671180" cy="769441"/>
          </a:xfrm>
          <a:prstGeom prst="rect">
            <a:avLst/>
          </a:prstGeom>
          <a:noFill/>
        </p:spPr>
        <p:txBody>
          <a:bodyPr wrap="square" rtlCol="0">
            <a:spAutoFit/>
          </a:bodyPr>
          <a:lstStyle/>
          <a:p>
            <a:pPr algn="ctr"/>
            <a:r>
              <a:rPr lang="en-US" sz="4400" b="1" dirty="0">
                <a:latin typeface="BBC Reith Sans" panose="020B0603020204020204" pitchFamily="34" charset="0"/>
                <a:ea typeface="BBC Reith Sans" panose="020B0603020204020204" pitchFamily="34" charset="0"/>
                <a:cs typeface="BBC Reith Sans" panose="020B0603020204020204" pitchFamily="34" charset="0"/>
              </a:rPr>
              <a:t>DEFINITELY</a:t>
            </a:r>
          </a:p>
        </p:txBody>
      </p:sp>
      <p:sp>
        <p:nvSpPr>
          <p:cNvPr id="45" name="TextBox 44">
            <a:extLst>
              <a:ext uri="{FF2B5EF4-FFF2-40B4-BE49-F238E27FC236}">
                <a16:creationId xmlns:a16="http://schemas.microsoft.com/office/drawing/2014/main" id="{679E440D-126E-60FE-48DB-C5A22DC8ABD2}"/>
              </a:ext>
            </a:extLst>
          </p:cNvPr>
          <p:cNvSpPr txBox="1"/>
          <p:nvPr/>
        </p:nvSpPr>
        <p:spPr>
          <a:xfrm>
            <a:off x="12754436" y="6709924"/>
            <a:ext cx="3607203" cy="769441"/>
          </a:xfrm>
          <a:prstGeom prst="rect">
            <a:avLst/>
          </a:prstGeom>
          <a:noFill/>
        </p:spPr>
        <p:txBody>
          <a:bodyPr wrap="square" rtlCol="0">
            <a:spAutoFit/>
          </a:bodyPr>
          <a:lstStyle/>
          <a:p>
            <a:pPr algn="ctr"/>
            <a:r>
              <a:rPr lang="en-US" sz="4400" b="1" dirty="0">
                <a:latin typeface="BBC Reith Sans" panose="020B0603020204020204" pitchFamily="34" charset="0"/>
                <a:ea typeface="BBC Reith Sans" panose="020B0603020204020204" pitchFamily="34" charset="0"/>
                <a:cs typeface="BBC Reith Sans" panose="020B0603020204020204" pitchFamily="34" charset="0"/>
              </a:rPr>
              <a:t>NEVER</a:t>
            </a:r>
          </a:p>
        </p:txBody>
      </p:sp>
      <p:sp>
        <p:nvSpPr>
          <p:cNvPr id="47" name="TextBox 46">
            <a:extLst>
              <a:ext uri="{FF2B5EF4-FFF2-40B4-BE49-F238E27FC236}">
                <a16:creationId xmlns:a16="http://schemas.microsoft.com/office/drawing/2014/main" id="{3F5C7B5C-751D-D2DB-6B4A-AA1E42DB18D4}"/>
              </a:ext>
            </a:extLst>
          </p:cNvPr>
          <p:cNvSpPr txBox="1"/>
          <p:nvPr/>
        </p:nvSpPr>
        <p:spPr>
          <a:xfrm>
            <a:off x="6877261" y="6709924"/>
            <a:ext cx="4098750" cy="769441"/>
          </a:xfrm>
          <a:prstGeom prst="rect">
            <a:avLst/>
          </a:prstGeom>
          <a:noFill/>
        </p:spPr>
        <p:txBody>
          <a:bodyPr wrap="square" rtlCol="0">
            <a:spAutoFit/>
          </a:bodyPr>
          <a:lstStyle/>
          <a:p>
            <a:pPr algn="ctr"/>
            <a:r>
              <a:rPr lang="en-US" sz="4400" b="1" dirty="0">
                <a:latin typeface="BBC Reith Sans" panose="020B0603020204020204" pitchFamily="34" charset="0"/>
                <a:ea typeface="BBC Reith Sans" panose="020B0603020204020204" pitchFamily="34" charset="0"/>
                <a:cs typeface="BBC Reith Sans" panose="020B0603020204020204" pitchFamily="34" charset="0"/>
              </a:rPr>
              <a:t>POSSIBLY</a:t>
            </a:r>
          </a:p>
        </p:txBody>
      </p:sp>
      <p:pic>
        <p:nvPicPr>
          <p:cNvPr id="32" name="Picture 31" descr="A close-up of a sign&#10;&#10;AI-generated content may be incorrect.">
            <a:extLst>
              <a:ext uri="{FF2B5EF4-FFF2-40B4-BE49-F238E27FC236}">
                <a16:creationId xmlns:a16="http://schemas.microsoft.com/office/drawing/2014/main" id="{43F31859-FDF8-9A3A-7AA6-51314E828F00}"/>
              </a:ext>
            </a:extLst>
          </p:cNvPr>
          <p:cNvPicPr>
            <a:picLocks noChangeAspect="1"/>
          </p:cNvPicPr>
          <p:nvPr/>
        </p:nvPicPr>
        <p:blipFill>
          <a:blip r:embed="rId4"/>
          <a:stretch>
            <a:fillRect/>
          </a:stretch>
        </p:blipFill>
        <p:spPr>
          <a:xfrm>
            <a:off x="14857554" y="8211667"/>
            <a:ext cx="2648612" cy="12624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876791" y="2531699"/>
            <a:ext cx="16744297" cy="3747821"/>
          </a:xfrm>
          <a:prstGeom prst="rect">
            <a:avLst/>
          </a:prstGeom>
        </p:spPr>
        <p:txBody>
          <a:bodyPr wrap="square" lIns="0" tIns="0" rIns="0" bIns="0" rtlCol="0" anchor="t">
            <a:spAutoFit/>
          </a:bodyPr>
          <a:lstStyle/>
          <a:p>
            <a:pPr>
              <a:lnSpc>
                <a:spcPts val="5880"/>
              </a:lnSpc>
            </a:pPr>
            <a:r>
              <a:rPr lang="en-GB"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In this lesson, you've explored social media. You've learned about the algorithms and thought about whether social media platforms are suitable for teenagers. To help you reflect on today’s lesson try a SIT exercise:</a:t>
            </a:r>
          </a:p>
          <a:p>
            <a:pPr>
              <a:lnSpc>
                <a:spcPts val="5880"/>
              </a:lnSpc>
            </a:pPr>
            <a:endPar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32" name="TextBox 32"/>
          <p:cNvSpPr txBox="1"/>
          <p:nvPr/>
        </p:nvSpPr>
        <p:spPr>
          <a:xfrm>
            <a:off x="4176999" y="941731"/>
            <a:ext cx="10148601" cy="1002197"/>
          </a:xfrm>
          <a:prstGeom prst="rect">
            <a:avLst/>
          </a:prstGeom>
        </p:spPr>
        <p:txBody>
          <a:bodyPr wrap="square" lIns="0" tIns="0" rIns="0" bIns="0" rtlCol="0" anchor="t">
            <a:spAutoFit/>
          </a:bodyPr>
          <a:lstStyle/>
          <a:p>
            <a:pPr algn="ctr">
              <a:lnSpc>
                <a:spcPts val="8120"/>
              </a:lnSpc>
            </a:pPr>
            <a:r>
              <a:rPr lang="en-US" sz="58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Reflecting on Social Media​</a:t>
            </a:r>
          </a:p>
        </p:txBody>
      </p:sp>
      <p:sp>
        <p:nvSpPr>
          <p:cNvPr id="30" name="Rectangle 29">
            <a:extLst>
              <a:ext uri="{FF2B5EF4-FFF2-40B4-BE49-F238E27FC236}">
                <a16:creationId xmlns:a16="http://schemas.microsoft.com/office/drawing/2014/main" id="{6D027649-7905-A393-A4FF-3C90E3304BB3}"/>
              </a:ext>
            </a:extLst>
          </p:cNvPr>
          <p:cNvSpPr/>
          <p:nvPr/>
        </p:nvSpPr>
        <p:spPr>
          <a:xfrm>
            <a:off x="1089807" y="5829300"/>
            <a:ext cx="4396171" cy="2282708"/>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FE3BCEB-F124-5252-7511-E48107E145CD}"/>
              </a:ext>
            </a:extLst>
          </p:cNvPr>
          <p:cNvSpPr/>
          <p:nvPr/>
        </p:nvSpPr>
        <p:spPr>
          <a:xfrm>
            <a:off x="12341322" y="5826409"/>
            <a:ext cx="4396171" cy="2282708"/>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7A72792-1DAD-7CB5-9FC2-2B571C7DF20F}"/>
              </a:ext>
            </a:extLst>
          </p:cNvPr>
          <p:cNvSpPr/>
          <p:nvPr/>
        </p:nvSpPr>
        <p:spPr>
          <a:xfrm>
            <a:off x="6728549" y="5826409"/>
            <a:ext cx="4396171" cy="2282708"/>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1">
            <a:extLst>
              <a:ext uri="{FF2B5EF4-FFF2-40B4-BE49-F238E27FC236}">
                <a16:creationId xmlns:a16="http://schemas.microsoft.com/office/drawing/2014/main" id="{0744E374-F951-DCFA-F010-AED952154EE0}"/>
              </a:ext>
            </a:extLst>
          </p:cNvPr>
          <p:cNvSpPr/>
          <p:nvPr/>
        </p:nvSpPr>
        <p:spPr>
          <a:xfrm>
            <a:off x="-147270" y="-97955"/>
            <a:ext cx="5037759" cy="2861837"/>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3"/>
            <a:stretch>
              <a:fillRect/>
            </a:stretch>
          </a:blipFill>
        </p:spPr>
        <p:txBody>
          <a:bodyPr/>
          <a:lstStyle/>
          <a:p>
            <a:endParaRPr lang="en-US"/>
          </a:p>
        </p:txBody>
      </p:sp>
      <p:sp>
        <p:nvSpPr>
          <p:cNvPr id="39" name="Freeform 30">
            <a:extLst>
              <a:ext uri="{FF2B5EF4-FFF2-40B4-BE49-F238E27FC236}">
                <a16:creationId xmlns:a16="http://schemas.microsoft.com/office/drawing/2014/main" id="{4261EE78-AEE7-64BA-ECE7-F90E34B379B1}"/>
              </a:ext>
            </a:extLst>
          </p:cNvPr>
          <p:cNvSpPr/>
          <p:nvPr/>
        </p:nvSpPr>
        <p:spPr>
          <a:xfrm>
            <a:off x="11668737" y="-1234316"/>
            <a:ext cx="8616185" cy="5603583"/>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4"/>
            <a:stretch>
              <a:fillRect/>
            </a:stretch>
          </a:blipFill>
        </p:spPr>
        <p:txBody>
          <a:bodyPr/>
          <a:lstStyle/>
          <a:p>
            <a:endParaRPr lang="en-US"/>
          </a:p>
        </p:txBody>
      </p:sp>
      <p:sp>
        <p:nvSpPr>
          <p:cNvPr id="41" name="TextBox 40">
            <a:extLst>
              <a:ext uri="{FF2B5EF4-FFF2-40B4-BE49-F238E27FC236}">
                <a16:creationId xmlns:a16="http://schemas.microsoft.com/office/drawing/2014/main" id="{BCBED7CA-A7BC-B225-776A-A6E559A5FE5F}"/>
              </a:ext>
            </a:extLst>
          </p:cNvPr>
          <p:cNvSpPr txBox="1"/>
          <p:nvPr/>
        </p:nvSpPr>
        <p:spPr>
          <a:xfrm>
            <a:off x="1089807" y="6544302"/>
            <a:ext cx="3920335" cy="1446550"/>
          </a:xfrm>
          <a:prstGeom prst="rect">
            <a:avLst/>
          </a:prstGeom>
          <a:noFill/>
        </p:spPr>
        <p:txBody>
          <a:bodyPr wrap="square" rtlCol="0">
            <a:spAutoFit/>
          </a:bodyPr>
          <a:lstStyle/>
          <a:p>
            <a:pPr marL="453390" lvl="1" algn="ctr"/>
            <a:r>
              <a:rPr lang="en-US" sz="4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 </a:t>
            </a: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surprising fact or idea​</a:t>
            </a:r>
          </a:p>
        </p:txBody>
      </p:sp>
      <p:sp>
        <p:nvSpPr>
          <p:cNvPr id="42" name="TextBox 41">
            <a:extLst>
              <a:ext uri="{FF2B5EF4-FFF2-40B4-BE49-F238E27FC236}">
                <a16:creationId xmlns:a16="http://schemas.microsoft.com/office/drawing/2014/main" id="{EA96A97D-A0AF-7B29-F932-2EFD6C2F25D6}"/>
              </a:ext>
            </a:extLst>
          </p:cNvPr>
          <p:cNvSpPr txBox="1"/>
          <p:nvPr/>
        </p:nvSpPr>
        <p:spPr>
          <a:xfrm>
            <a:off x="2702876" y="5934857"/>
            <a:ext cx="1474123" cy="769441"/>
          </a:xfrm>
          <a:prstGeom prst="rect">
            <a:avLst/>
          </a:prstGeom>
          <a:noFill/>
        </p:spPr>
        <p:txBody>
          <a:bodyPr wrap="square" rtlCol="0">
            <a:spAutoFit/>
          </a:bodyPr>
          <a:lstStyle/>
          <a:p>
            <a:pPr algn="ct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1</a:t>
            </a:r>
          </a:p>
        </p:txBody>
      </p:sp>
      <p:sp>
        <p:nvSpPr>
          <p:cNvPr id="45" name="TextBox 44">
            <a:extLst>
              <a:ext uri="{FF2B5EF4-FFF2-40B4-BE49-F238E27FC236}">
                <a16:creationId xmlns:a16="http://schemas.microsoft.com/office/drawing/2014/main" id="{679E440D-126E-60FE-48DB-C5A22DC8ABD2}"/>
              </a:ext>
            </a:extLst>
          </p:cNvPr>
          <p:cNvSpPr txBox="1"/>
          <p:nvPr/>
        </p:nvSpPr>
        <p:spPr>
          <a:xfrm>
            <a:off x="8188251" y="5920898"/>
            <a:ext cx="1474123" cy="769441"/>
          </a:xfrm>
          <a:prstGeom prst="rect">
            <a:avLst/>
          </a:prstGeom>
          <a:noFill/>
        </p:spPr>
        <p:txBody>
          <a:bodyPr wrap="square" rtlCol="0">
            <a:spAutoFit/>
          </a:bodyPr>
          <a:lstStyle/>
          <a:p>
            <a:pPr algn="ct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1</a:t>
            </a:r>
          </a:p>
        </p:txBody>
      </p:sp>
      <p:sp>
        <p:nvSpPr>
          <p:cNvPr id="47" name="TextBox 46">
            <a:extLst>
              <a:ext uri="{FF2B5EF4-FFF2-40B4-BE49-F238E27FC236}">
                <a16:creationId xmlns:a16="http://schemas.microsoft.com/office/drawing/2014/main" id="{3F5C7B5C-751D-D2DB-6B4A-AA1E42DB18D4}"/>
              </a:ext>
            </a:extLst>
          </p:cNvPr>
          <p:cNvSpPr txBox="1"/>
          <p:nvPr/>
        </p:nvSpPr>
        <p:spPr>
          <a:xfrm>
            <a:off x="13831666" y="5884896"/>
            <a:ext cx="1474123" cy="769441"/>
          </a:xfrm>
          <a:prstGeom prst="rect">
            <a:avLst/>
          </a:prstGeom>
          <a:noFill/>
        </p:spPr>
        <p:txBody>
          <a:bodyPr wrap="square" rtlCol="0">
            <a:spAutoFit/>
          </a:bodyPr>
          <a:lstStyle/>
          <a:p>
            <a:pPr algn="ct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1</a:t>
            </a:r>
          </a:p>
        </p:txBody>
      </p:sp>
      <p:sp>
        <p:nvSpPr>
          <p:cNvPr id="43" name="TextBox 42">
            <a:extLst>
              <a:ext uri="{FF2B5EF4-FFF2-40B4-BE49-F238E27FC236}">
                <a16:creationId xmlns:a16="http://schemas.microsoft.com/office/drawing/2014/main" id="{F1F1E488-B5BC-459F-4A89-2E277509982E}"/>
              </a:ext>
            </a:extLst>
          </p:cNvPr>
          <p:cNvSpPr txBox="1"/>
          <p:nvPr/>
        </p:nvSpPr>
        <p:spPr>
          <a:xfrm>
            <a:off x="12367973" y="6557324"/>
            <a:ext cx="3920335" cy="1446550"/>
          </a:xfrm>
          <a:prstGeom prst="rect">
            <a:avLst/>
          </a:prstGeom>
          <a:noFill/>
        </p:spPr>
        <p:txBody>
          <a:bodyPr wrap="square" rtlCol="0">
            <a:spAutoFit/>
          </a:bodyPr>
          <a:lstStyle/>
          <a:p>
            <a:pPr marL="453390" lvl="1" algn="ctr"/>
            <a:r>
              <a:rPr lang="en-US" sz="4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 </a:t>
            </a: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troubling fact or idea​</a:t>
            </a:r>
          </a:p>
        </p:txBody>
      </p:sp>
      <p:sp>
        <p:nvSpPr>
          <p:cNvPr id="46" name="TextBox 45">
            <a:extLst>
              <a:ext uri="{FF2B5EF4-FFF2-40B4-BE49-F238E27FC236}">
                <a16:creationId xmlns:a16="http://schemas.microsoft.com/office/drawing/2014/main" id="{3943DE18-956A-D5A1-1D0C-31F414C23398}"/>
              </a:ext>
            </a:extLst>
          </p:cNvPr>
          <p:cNvSpPr txBox="1"/>
          <p:nvPr/>
        </p:nvSpPr>
        <p:spPr>
          <a:xfrm>
            <a:off x="6728549" y="6536582"/>
            <a:ext cx="3920335" cy="1446550"/>
          </a:xfrm>
          <a:prstGeom prst="rect">
            <a:avLst/>
          </a:prstGeom>
          <a:noFill/>
        </p:spPr>
        <p:txBody>
          <a:bodyPr wrap="square" rtlCol="0">
            <a:spAutoFit/>
          </a:bodyPr>
          <a:lstStyle/>
          <a:p>
            <a:pPr marL="453390" lvl="1" algn="ctr"/>
            <a:r>
              <a:rPr lang="en-US" sz="4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 </a:t>
            </a: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interesting fact or idea​</a:t>
            </a:r>
          </a:p>
        </p:txBody>
      </p:sp>
      <p:pic>
        <p:nvPicPr>
          <p:cNvPr id="31" name="Picture 30" descr="A close-up of a sign&#10;&#10;AI-generated content may be incorrect.">
            <a:extLst>
              <a:ext uri="{FF2B5EF4-FFF2-40B4-BE49-F238E27FC236}">
                <a16:creationId xmlns:a16="http://schemas.microsoft.com/office/drawing/2014/main" id="{3751C73A-13A5-5EAC-6B20-99152A7A77D0}"/>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4683621" y="3749034"/>
            <a:ext cx="9509075" cy="1394466"/>
          </a:xfrm>
          <a:prstGeom prst="rect">
            <a:avLst/>
          </a:prstGeom>
        </p:spPr>
        <p:txBody>
          <a:bodyPr lIns="0" tIns="0" rIns="0" bIns="0" rtlCol="0" anchor="t">
            <a:spAutoFit/>
          </a:bodyPr>
          <a:lstStyle/>
          <a:p>
            <a:pPr algn="ctr">
              <a:lnSpc>
                <a:spcPts val="11339"/>
              </a:lnSpc>
              <a:spcBef>
                <a:spcPct val="0"/>
              </a:spcBef>
            </a:pPr>
            <a:r>
              <a:rPr lang="en-US" sz="8099"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Lesson 2 Complete​</a:t>
            </a:r>
          </a:p>
        </p:txBody>
      </p:sp>
      <p:sp>
        <p:nvSpPr>
          <p:cNvPr id="33" name="Freeform 34">
            <a:extLst>
              <a:ext uri="{FF2B5EF4-FFF2-40B4-BE49-F238E27FC236}">
                <a16:creationId xmlns:a16="http://schemas.microsoft.com/office/drawing/2014/main" id="{5E5C8A0F-03C8-FDEA-DC77-5A2748E6BAEA}"/>
              </a:ext>
            </a:extLst>
          </p:cNvPr>
          <p:cNvSpPr/>
          <p:nvPr/>
        </p:nvSpPr>
        <p:spPr>
          <a:xfrm>
            <a:off x="-2735234" y="165631"/>
            <a:ext cx="10133907" cy="5700323"/>
          </a:xfrm>
          <a:custGeom>
            <a:avLst/>
            <a:gdLst/>
            <a:ahLst/>
            <a:cxnLst/>
            <a:rect l="l" t="t" r="r" b="b"/>
            <a:pathLst>
              <a:path w="10133907" h="5700323">
                <a:moveTo>
                  <a:pt x="0" y="0"/>
                </a:moveTo>
                <a:lnTo>
                  <a:pt x="10133908" y="0"/>
                </a:lnTo>
                <a:lnTo>
                  <a:pt x="10133908" y="5700322"/>
                </a:lnTo>
                <a:lnTo>
                  <a:pt x="0" y="5700322"/>
                </a:lnTo>
                <a:lnTo>
                  <a:pt x="0" y="0"/>
                </a:lnTo>
                <a:close/>
              </a:path>
            </a:pathLst>
          </a:custGeom>
          <a:blipFill>
            <a:blip r:embed="rId3"/>
            <a:stretch>
              <a:fillRect/>
            </a:stretch>
          </a:blipFill>
        </p:spPr>
        <p:txBody>
          <a:bodyPr/>
          <a:lstStyle/>
          <a:p>
            <a:endParaRPr lang="en-US"/>
          </a:p>
        </p:txBody>
      </p:sp>
      <p:pic>
        <p:nvPicPr>
          <p:cNvPr id="34" name="Picture 33" descr="A close-up of a sign&#10;&#10;AI-generated content may be incorrect.">
            <a:extLst>
              <a:ext uri="{FF2B5EF4-FFF2-40B4-BE49-F238E27FC236}">
                <a16:creationId xmlns:a16="http://schemas.microsoft.com/office/drawing/2014/main" id="{ADFB4109-EAD5-744F-7F92-DA67508406E1}"/>
              </a:ext>
            </a:extLst>
          </p:cNvPr>
          <p:cNvPicPr>
            <a:picLocks noChangeAspect="1"/>
          </p:cNvPicPr>
          <p:nvPr/>
        </p:nvPicPr>
        <p:blipFill>
          <a:blip r:embed="rId4"/>
          <a:stretch>
            <a:fillRect/>
          </a:stretch>
        </p:blipFill>
        <p:spPr>
          <a:xfrm>
            <a:off x="14857554" y="8211667"/>
            <a:ext cx="2648612" cy="12624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3493648" y="4323001"/>
            <a:ext cx="11338438" cy="2234010"/>
          </a:xfrm>
          <a:prstGeom prst="rect">
            <a:avLst/>
          </a:prstGeom>
        </p:spPr>
        <p:txBody>
          <a:bodyPr wrap="square" lIns="0" tIns="0" rIns="0" bIns="0" rtlCol="0" anchor="t">
            <a:spAutoFit/>
          </a:bodyPr>
          <a:lstStyle/>
          <a:p>
            <a:pPr algn="ctr">
              <a:lnSpc>
                <a:spcPts val="9100"/>
              </a:lnSpc>
            </a:pPr>
            <a:r>
              <a:rPr lang="en-US" sz="65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How can social media impact your views?​</a:t>
            </a:r>
          </a:p>
        </p:txBody>
      </p:sp>
      <p:sp>
        <p:nvSpPr>
          <p:cNvPr id="30" name="Freeform 30"/>
          <p:cNvSpPr/>
          <p:nvPr/>
        </p:nvSpPr>
        <p:spPr>
          <a:xfrm>
            <a:off x="8427569" y="-1476630"/>
            <a:ext cx="13457222" cy="7569687"/>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1" name="Freeform 31"/>
          <p:cNvSpPr/>
          <p:nvPr/>
        </p:nvSpPr>
        <p:spPr>
          <a:xfrm>
            <a:off x="-1562251" y="-60233"/>
            <a:ext cx="8616185" cy="4846604"/>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4"/>
            <a:stretch>
              <a:fillRect/>
            </a:stretch>
          </a:blipFill>
        </p:spPr>
        <p:txBody>
          <a:bodyPr/>
          <a:lstStyle/>
          <a:p>
            <a:endParaRPr lang="en-US"/>
          </a:p>
        </p:txBody>
      </p:sp>
      <p:sp>
        <p:nvSpPr>
          <p:cNvPr id="38" name="Rectangle 37">
            <a:extLst>
              <a:ext uri="{FF2B5EF4-FFF2-40B4-BE49-F238E27FC236}">
                <a16:creationId xmlns:a16="http://schemas.microsoft.com/office/drawing/2014/main" id="{CE849637-6894-2C61-573B-782ADB573D47}"/>
              </a:ext>
            </a:extLst>
          </p:cNvPr>
          <p:cNvSpPr/>
          <p:nvPr/>
        </p:nvSpPr>
        <p:spPr>
          <a:xfrm>
            <a:off x="621919" y="6935675"/>
            <a:ext cx="5169281" cy="2749535"/>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p:cNvSpPr txBox="1"/>
          <p:nvPr/>
        </p:nvSpPr>
        <p:spPr>
          <a:xfrm>
            <a:off x="4876216" y="3255739"/>
            <a:ext cx="8535568" cy="1002197"/>
          </a:xfrm>
          <a:prstGeom prst="rect">
            <a:avLst/>
          </a:prstGeom>
        </p:spPr>
        <p:txBody>
          <a:bodyPr lIns="0" tIns="0" rIns="0" bIns="0" rtlCol="0" anchor="t">
            <a:spAutoFit/>
          </a:bodyPr>
          <a:lstStyle/>
          <a:p>
            <a:pPr algn="ctr">
              <a:lnSpc>
                <a:spcPts val="8120"/>
              </a:lnSpc>
            </a:pPr>
            <a:r>
              <a:rPr lang="en-US" sz="58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Today’s Big Question:​</a:t>
            </a:r>
          </a:p>
        </p:txBody>
      </p:sp>
      <p:sp>
        <p:nvSpPr>
          <p:cNvPr id="37" name="TextBox 37"/>
          <p:cNvSpPr txBox="1"/>
          <p:nvPr/>
        </p:nvSpPr>
        <p:spPr>
          <a:xfrm>
            <a:off x="694973" y="7151917"/>
            <a:ext cx="4956538" cy="2749535"/>
          </a:xfrm>
          <a:prstGeom prst="rect">
            <a:avLst/>
          </a:prstGeom>
        </p:spPr>
        <p:txBody>
          <a:bodyPr wrap="square" lIns="0" tIns="0" rIns="0" bIns="0" rtlCol="0" anchor="t">
            <a:spAutoFit/>
          </a:bodyPr>
          <a:lstStyle/>
          <a:p>
            <a:pPr algn="ctr">
              <a:lnSpc>
                <a:spcPts val="2390"/>
              </a:lnSpc>
            </a:pPr>
            <a:r>
              <a:rPr lang="en-US" sz="32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Word Watch!</a:t>
            </a:r>
          </a:p>
          <a:p>
            <a:pPr algn="ctr">
              <a:lnSpc>
                <a:spcPts val="2390"/>
              </a:lnSpc>
            </a:pPr>
            <a:endPar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2390"/>
              </a:lnSpc>
            </a:pPr>
            <a:r>
              <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Influence​</a:t>
            </a:r>
          </a:p>
          <a:p>
            <a:pPr algn="ctr">
              <a:lnSpc>
                <a:spcPts val="2390"/>
              </a:lnSpc>
            </a:pPr>
            <a:endPar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2390"/>
              </a:lnSpc>
            </a:pP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When something or someone changes the way you think, feel, or act. For example, friends can  influence your choices.​</a:t>
            </a:r>
          </a:p>
          <a:p>
            <a:pPr algn="ctr">
              <a:lnSpc>
                <a:spcPts val="2390"/>
              </a:lnSpc>
              <a:spcBef>
                <a:spcPct val="0"/>
              </a:spcBef>
            </a:pPr>
            <a:endParaRPr lang="en-US" sz="1707" b="1" dirty="0">
              <a:solidFill>
                <a:srgbClr val="000000"/>
              </a:solidFill>
              <a:latin typeface="Canva Sans Bold"/>
              <a:ea typeface="Canva Sans Bold"/>
              <a:cs typeface="Canva Sans Bold"/>
              <a:sym typeface="Canva Sans Bold"/>
            </a:endParaRPr>
          </a:p>
        </p:txBody>
      </p:sp>
      <p:pic>
        <p:nvPicPr>
          <p:cNvPr id="36" name="Picture 35" descr="A close-up of a sign&#10;&#10;AI-generated content may be incorrect.">
            <a:extLst>
              <a:ext uri="{FF2B5EF4-FFF2-40B4-BE49-F238E27FC236}">
                <a16:creationId xmlns:a16="http://schemas.microsoft.com/office/drawing/2014/main" id="{362C9EC0-C92A-ED73-272E-C8FBADEC9D74}"/>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3" name="Rectangle 42">
            <a:extLst>
              <a:ext uri="{FF2B5EF4-FFF2-40B4-BE49-F238E27FC236}">
                <a16:creationId xmlns:a16="http://schemas.microsoft.com/office/drawing/2014/main" id="{07E14890-1400-0AFE-BD80-DB21787F47B8}"/>
              </a:ext>
            </a:extLst>
          </p:cNvPr>
          <p:cNvSpPr/>
          <p:nvPr/>
        </p:nvSpPr>
        <p:spPr>
          <a:xfrm>
            <a:off x="8534401" y="194835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C284AB2-146C-B8C9-F4F2-41A46F170B8E}"/>
              </a:ext>
            </a:extLst>
          </p:cNvPr>
          <p:cNvSpPr/>
          <p:nvPr/>
        </p:nvSpPr>
        <p:spPr>
          <a:xfrm>
            <a:off x="8534400" y="403564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F656261-A81E-0DFE-672F-CC5A1108F640}"/>
              </a:ext>
            </a:extLst>
          </p:cNvPr>
          <p:cNvSpPr/>
          <p:nvPr/>
        </p:nvSpPr>
        <p:spPr>
          <a:xfrm>
            <a:off x="8553450" y="6127758"/>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p:cNvSpPr txBox="1"/>
          <p:nvPr/>
        </p:nvSpPr>
        <p:spPr>
          <a:xfrm>
            <a:off x="177075" y="3456892"/>
            <a:ext cx="7461654" cy="2963055"/>
          </a:xfrm>
          <a:prstGeom prst="rect">
            <a:avLst/>
          </a:prstGeom>
        </p:spPr>
        <p:txBody>
          <a:bodyPr lIns="0" tIns="0" rIns="0" bIns="0" rtlCol="0" anchor="t">
            <a:spAutoFit/>
          </a:bodyPr>
          <a:lstStyle/>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does misinformation mean?</a:t>
            </a:r>
          </a:p>
        </p:txBody>
      </p:sp>
      <p:sp>
        <p:nvSpPr>
          <p:cNvPr id="34" name="TextBox 34"/>
          <p:cNvSpPr txBox="1"/>
          <p:nvPr/>
        </p:nvSpPr>
        <p:spPr>
          <a:xfrm>
            <a:off x="10553135" y="2121435"/>
            <a:ext cx="6629399" cy="1443985"/>
          </a:xfrm>
          <a:prstGeom prst="rect">
            <a:avLst/>
          </a:prstGeom>
        </p:spPr>
        <p:txBody>
          <a:bodyPr wrap="square" lIns="0" tIns="0" rIns="0" bIns="0" rtlCol="0" anchor="t">
            <a:spAutoFit/>
          </a:bodyPr>
          <a:lstStyle/>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Videos, picture or audio clips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made with artificial intelligence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 look real.​</a:t>
            </a:r>
          </a:p>
        </p:txBody>
      </p:sp>
      <p:sp>
        <p:nvSpPr>
          <p:cNvPr id="35" name="TextBox 35"/>
          <p:cNvSpPr txBox="1"/>
          <p:nvPr/>
        </p:nvSpPr>
        <p:spPr>
          <a:xfrm>
            <a:off x="3618106" y="477552"/>
            <a:ext cx="11301628" cy="1038746"/>
          </a:xfrm>
          <a:prstGeom prst="rect">
            <a:avLst/>
          </a:prstGeom>
        </p:spPr>
        <p:txBody>
          <a:bodyPr lIns="0" tIns="0" rIns="0" bIns="0" rtlCol="0" anchor="t">
            <a:spAutoFit/>
          </a:bodyPr>
          <a:lstStyle/>
          <a:p>
            <a:pPr algn="ctr">
              <a:lnSpc>
                <a:spcPts val="8400"/>
              </a:lnSpc>
            </a:pPr>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One: Word Watch ​</a:t>
            </a:r>
          </a:p>
        </p:txBody>
      </p:sp>
      <p:sp>
        <p:nvSpPr>
          <p:cNvPr id="37" name="TextBox 37"/>
          <p:cNvSpPr txBox="1"/>
          <p:nvPr/>
        </p:nvSpPr>
        <p:spPr>
          <a:xfrm>
            <a:off x="10649271" y="6283450"/>
            <a:ext cx="6668866" cy="2008242"/>
          </a:xfrm>
          <a:prstGeom prst="rect">
            <a:avLst/>
          </a:prstGeom>
        </p:spPr>
        <p:txBody>
          <a:bodyPr wrap="square" lIns="0" tIns="0" rIns="0" bIns="0" rtlCol="0" anchor="t">
            <a:spAutoFit/>
          </a:bodyPr>
          <a:lstStyle/>
          <a:p>
            <a:pPr algn="ctr">
              <a:lnSpc>
                <a:spcPts val="3859"/>
              </a:lnSpc>
              <a:spcBef>
                <a:spcPts val="120"/>
              </a:spcBef>
              <a:spcAft>
                <a:spcPts val="120"/>
              </a:spcAft>
            </a:pPr>
            <a:r>
              <a:rPr lang="en-US" sz="28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deliberately spread to influence public opinion or hide the </a:t>
            </a:r>
          </a:p>
          <a:p>
            <a:pPr algn="ctr">
              <a:lnSpc>
                <a:spcPts val="3859"/>
              </a:lnSpc>
              <a:spcBef>
                <a:spcPts val="120"/>
              </a:spcBef>
              <a:spcAft>
                <a:spcPts val="120"/>
              </a:spcAft>
            </a:pPr>
            <a:r>
              <a:rPr lang="en-US" sz="28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other side of the story​.</a:t>
            </a:r>
          </a:p>
          <a:p>
            <a:pPr algn="ctr">
              <a:lnSpc>
                <a:spcPts val="3779"/>
              </a:lnSpc>
            </a:pPr>
            <a:endParaRPr lang="en-US" sz="2699"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1" name="TextBox 41"/>
          <p:cNvSpPr txBox="1"/>
          <p:nvPr/>
        </p:nvSpPr>
        <p:spPr>
          <a:xfrm>
            <a:off x="10553135" y="4142027"/>
            <a:ext cx="6682016" cy="1931298"/>
          </a:xfrm>
          <a:prstGeom prst="rect">
            <a:avLst/>
          </a:prstGeom>
        </p:spPr>
        <p:txBody>
          <a:bodyPr wrap="square" lIns="0" tIns="0" rIns="0" bIns="0" rtlCol="0" anchor="t">
            <a:spAutoFit/>
          </a:bodyPr>
          <a:lstStyle/>
          <a:p>
            <a:pPr algn="ctr">
              <a:lnSpc>
                <a:spcPts val="3779"/>
              </a:lnSpc>
            </a:pPr>
            <a:r>
              <a:rPr lang="en-GB" sz="2800" b="1">
                <a:latin typeface="BBC Reith Sans" panose="020B0603020204020204" pitchFamily="34" charset="0"/>
                <a:ea typeface="BBC Reith Sans" panose="020B0603020204020204" pitchFamily="34" charset="0"/>
                <a:cs typeface="BBC Reith Sans" panose="020B0603020204020204" pitchFamily="34" charset="0"/>
              </a:rPr>
              <a:t>F</a:t>
            </a:r>
            <a:r>
              <a:rPr lang="en-GB" sz="2800" b="1" i="0" u="none" strike="noStrike">
                <a:effectLst/>
                <a:latin typeface="BBC Reith Sans" panose="020B0603020204020204" pitchFamily="34" charset="0"/>
                <a:ea typeface="BBC Reith Sans" panose="020B0603020204020204" pitchFamily="34" charset="0"/>
                <a:cs typeface="BBC Reith Sans" panose="020B0603020204020204" pitchFamily="34" charset="0"/>
              </a:rPr>
              <a:t>alse information that the person sharing doesn’t realise is false or misleading.</a:t>
            </a:r>
            <a:endPar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7" name="TextBox 46">
            <a:extLst>
              <a:ext uri="{FF2B5EF4-FFF2-40B4-BE49-F238E27FC236}">
                <a16:creationId xmlns:a16="http://schemas.microsoft.com/office/drawing/2014/main" id="{D228FB9D-32F8-1578-361C-C4BBFC99D3F7}"/>
              </a:ext>
            </a:extLst>
          </p:cNvPr>
          <p:cNvSpPr txBox="1"/>
          <p:nvPr/>
        </p:nvSpPr>
        <p:spPr>
          <a:xfrm>
            <a:off x="9144000" y="4382791"/>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B</a:t>
            </a:r>
          </a:p>
        </p:txBody>
      </p:sp>
      <p:sp>
        <p:nvSpPr>
          <p:cNvPr id="51" name="TextBox 50">
            <a:extLst>
              <a:ext uri="{FF2B5EF4-FFF2-40B4-BE49-F238E27FC236}">
                <a16:creationId xmlns:a16="http://schemas.microsoft.com/office/drawing/2014/main" id="{B93BA108-7C43-855E-826C-364716CEC814}"/>
              </a:ext>
            </a:extLst>
          </p:cNvPr>
          <p:cNvSpPr txBox="1"/>
          <p:nvPr/>
        </p:nvSpPr>
        <p:spPr>
          <a:xfrm>
            <a:off x="9137117" y="2428620"/>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A</a:t>
            </a:r>
          </a:p>
        </p:txBody>
      </p:sp>
      <p:sp>
        <p:nvSpPr>
          <p:cNvPr id="52" name="TextBox 51">
            <a:extLst>
              <a:ext uri="{FF2B5EF4-FFF2-40B4-BE49-F238E27FC236}">
                <a16:creationId xmlns:a16="http://schemas.microsoft.com/office/drawing/2014/main" id="{0D1A0516-974D-8E2D-25A7-AB8DC1304D31}"/>
              </a:ext>
            </a:extLst>
          </p:cNvPr>
          <p:cNvSpPr txBox="1"/>
          <p:nvPr/>
        </p:nvSpPr>
        <p:spPr>
          <a:xfrm>
            <a:off x="9148413" y="6530477"/>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C</a:t>
            </a:r>
          </a:p>
        </p:txBody>
      </p:sp>
      <p:sp>
        <p:nvSpPr>
          <p:cNvPr id="53" name="Freeform 40">
            <a:extLst>
              <a:ext uri="{FF2B5EF4-FFF2-40B4-BE49-F238E27FC236}">
                <a16:creationId xmlns:a16="http://schemas.microsoft.com/office/drawing/2014/main" id="{63BF7088-6544-7EF7-96C7-B47996984D60}"/>
              </a:ext>
            </a:extLst>
          </p:cNvPr>
          <p:cNvSpPr/>
          <p:nvPr/>
        </p:nvSpPr>
        <p:spPr>
          <a:xfrm>
            <a:off x="-1297899" y="7176829"/>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pic>
        <p:nvPicPr>
          <p:cNvPr id="33" name="Picture 32" descr="A close-up of a sign&#10;&#10;AI-generated content may be incorrect.">
            <a:extLst>
              <a:ext uri="{FF2B5EF4-FFF2-40B4-BE49-F238E27FC236}">
                <a16:creationId xmlns:a16="http://schemas.microsoft.com/office/drawing/2014/main" id="{EA0D45B8-3D5D-E742-B522-DC2F8067542D}"/>
              </a:ext>
            </a:extLst>
          </p:cNvPr>
          <p:cNvPicPr>
            <a:picLocks noChangeAspect="1"/>
          </p:cNvPicPr>
          <p:nvPr/>
        </p:nvPicPr>
        <p:blipFill>
          <a:blip r:embed="rId4"/>
          <a:stretch>
            <a:fillRect/>
          </a:stretch>
        </p:blipFill>
        <p:spPr>
          <a:xfrm>
            <a:off x="14857554" y="8211667"/>
            <a:ext cx="2648612" cy="12624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170A1-C287-3037-7A9C-CEC25D25FDD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B2AD37B-B144-6DED-CEA0-5543B5F1A65D}"/>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83005CE1-CE88-9061-1995-9541FF8BD33E}"/>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BDFCB39E-E102-50CC-A2AF-2C7447FC1696}"/>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4EFDC300-0289-FDC0-8E4C-21C1DDF76A8F}"/>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1E24A0EF-2C99-7794-6B89-7C27260055F2}"/>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B5064AD3-E998-E819-1068-83BFAB245A7C}"/>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119469A6-3BE0-AE98-4344-9B00AB1C17C0}"/>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D9C52D00-6493-9185-DAA9-663F63CF7549}"/>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74674286-D714-34A7-0B15-39247CD49AA5}"/>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26C67628-B8C8-7274-6944-3F3BD57A55A0}"/>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E1FCD00C-5E6A-020D-411E-E6BA6BCA5F87}"/>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FF6CF868-855B-23A0-9E27-1241113F16A4}"/>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FE459A06-0C72-1CBA-765D-36FFA45E12C1}"/>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B5575B6D-6C11-62B3-5D7C-417156D18256}"/>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D4E439B0-6D0A-2A7A-0F48-CA2FBFBBBFF2}"/>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C2407396-1754-FB12-F940-88861BE4570A}"/>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0D2B3127-C924-3C4C-7E54-CC70279898EF}"/>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4B2D4E36-97CB-5A0A-CCB3-48C486F71692}"/>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FE0979C0-2664-23DB-E14C-1336F90F9FAB}"/>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81A8FB97-B719-1051-9576-4DE8E787BA60}"/>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2D08DC5A-7D6D-5D96-6DEE-00EEA45356EC}"/>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C1806B7D-E36C-0CED-FA09-8F111FE90962}"/>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37165E62-C841-278B-5778-81E24D6C81A0}"/>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77895933-16E4-E69E-CF7E-A4FC40BAC619}"/>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23DA7BA5-EFE5-7EA5-3425-7706F1950535}"/>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E34942B1-63AB-46A2-8255-9FA834BD4B14}"/>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2F8DD55A-676C-45AF-AB58-66890CD3AB9F}"/>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3" name="Rectangle 42">
            <a:extLst>
              <a:ext uri="{FF2B5EF4-FFF2-40B4-BE49-F238E27FC236}">
                <a16:creationId xmlns:a16="http://schemas.microsoft.com/office/drawing/2014/main" id="{4273C086-F0CD-411A-A5EE-833D4436447C}"/>
              </a:ext>
            </a:extLst>
          </p:cNvPr>
          <p:cNvSpPr/>
          <p:nvPr/>
        </p:nvSpPr>
        <p:spPr>
          <a:xfrm>
            <a:off x="8534401" y="194835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38368FE-56E3-AEAE-7CA4-6AAEF762E832}"/>
              </a:ext>
            </a:extLst>
          </p:cNvPr>
          <p:cNvSpPr/>
          <p:nvPr/>
        </p:nvSpPr>
        <p:spPr>
          <a:xfrm>
            <a:off x="8534400" y="4035647"/>
            <a:ext cx="8758788" cy="1794489"/>
          </a:xfrm>
          <a:prstGeom prst="rect">
            <a:avLst/>
          </a:prstGeom>
          <a:solidFill>
            <a:srgbClr val="3F84A9">
              <a:alpha val="686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6FD4FB-9A03-3DF4-6B98-415E3D38B188}"/>
              </a:ext>
            </a:extLst>
          </p:cNvPr>
          <p:cNvSpPr/>
          <p:nvPr/>
        </p:nvSpPr>
        <p:spPr>
          <a:xfrm>
            <a:off x="8553450" y="6127758"/>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a:extLst>
              <a:ext uri="{FF2B5EF4-FFF2-40B4-BE49-F238E27FC236}">
                <a16:creationId xmlns:a16="http://schemas.microsoft.com/office/drawing/2014/main" id="{5D97A6E0-8045-19A2-EA02-CD5E8EBCDB82}"/>
              </a:ext>
            </a:extLst>
          </p:cNvPr>
          <p:cNvSpPr txBox="1"/>
          <p:nvPr/>
        </p:nvSpPr>
        <p:spPr>
          <a:xfrm>
            <a:off x="177075" y="3456892"/>
            <a:ext cx="7461654" cy="2963055"/>
          </a:xfrm>
          <a:prstGeom prst="rect">
            <a:avLst/>
          </a:prstGeom>
        </p:spPr>
        <p:txBody>
          <a:bodyPr lIns="0" tIns="0" rIns="0" bIns="0" rtlCol="0" anchor="t">
            <a:spAutoFit/>
          </a:bodyPr>
          <a:lstStyle/>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does misinformation mean?</a:t>
            </a:r>
          </a:p>
        </p:txBody>
      </p:sp>
      <p:sp>
        <p:nvSpPr>
          <p:cNvPr id="34" name="TextBox 34">
            <a:extLst>
              <a:ext uri="{FF2B5EF4-FFF2-40B4-BE49-F238E27FC236}">
                <a16:creationId xmlns:a16="http://schemas.microsoft.com/office/drawing/2014/main" id="{0B4A4FE8-80AA-4220-B13C-4D2E3578712F}"/>
              </a:ext>
            </a:extLst>
          </p:cNvPr>
          <p:cNvSpPr txBox="1"/>
          <p:nvPr/>
        </p:nvSpPr>
        <p:spPr>
          <a:xfrm>
            <a:off x="10553135" y="2121435"/>
            <a:ext cx="6629399" cy="1443985"/>
          </a:xfrm>
          <a:prstGeom prst="rect">
            <a:avLst/>
          </a:prstGeom>
        </p:spPr>
        <p:txBody>
          <a:bodyPr wrap="square" lIns="0" tIns="0" rIns="0" bIns="0" rtlCol="0" anchor="t">
            <a:spAutoFit/>
          </a:bodyPr>
          <a:lstStyle/>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Videos, picture or audio clips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made with artificial intelligence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 look real.​</a:t>
            </a:r>
          </a:p>
        </p:txBody>
      </p:sp>
      <p:sp>
        <p:nvSpPr>
          <p:cNvPr id="35" name="TextBox 35">
            <a:extLst>
              <a:ext uri="{FF2B5EF4-FFF2-40B4-BE49-F238E27FC236}">
                <a16:creationId xmlns:a16="http://schemas.microsoft.com/office/drawing/2014/main" id="{7581BE03-26FE-45B1-E246-7F7E584430CF}"/>
              </a:ext>
            </a:extLst>
          </p:cNvPr>
          <p:cNvSpPr txBox="1"/>
          <p:nvPr/>
        </p:nvSpPr>
        <p:spPr>
          <a:xfrm>
            <a:off x="3618106" y="477552"/>
            <a:ext cx="11301628" cy="1038746"/>
          </a:xfrm>
          <a:prstGeom prst="rect">
            <a:avLst/>
          </a:prstGeom>
        </p:spPr>
        <p:txBody>
          <a:bodyPr lIns="0" tIns="0" rIns="0" bIns="0" rtlCol="0" anchor="t">
            <a:spAutoFit/>
          </a:bodyPr>
          <a:lstStyle/>
          <a:p>
            <a:pPr algn="ctr">
              <a:lnSpc>
                <a:spcPts val="8400"/>
              </a:lnSpc>
            </a:pPr>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One: Word Watch ​</a:t>
            </a:r>
          </a:p>
        </p:txBody>
      </p:sp>
      <p:sp>
        <p:nvSpPr>
          <p:cNvPr id="37" name="TextBox 37">
            <a:extLst>
              <a:ext uri="{FF2B5EF4-FFF2-40B4-BE49-F238E27FC236}">
                <a16:creationId xmlns:a16="http://schemas.microsoft.com/office/drawing/2014/main" id="{D23330A8-0B5F-F9CC-4683-618FE5F2B91C}"/>
              </a:ext>
            </a:extLst>
          </p:cNvPr>
          <p:cNvSpPr txBox="1"/>
          <p:nvPr/>
        </p:nvSpPr>
        <p:spPr>
          <a:xfrm>
            <a:off x="10649271" y="6283450"/>
            <a:ext cx="6668866" cy="2008242"/>
          </a:xfrm>
          <a:prstGeom prst="rect">
            <a:avLst/>
          </a:prstGeom>
        </p:spPr>
        <p:txBody>
          <a:bodyPr wrap="square" lIns="0" tIns="0" rIns="0" bIns="0" rtlCol="0" anchor="t">
            <a:spAutoFit/>
          </a:bodyPr>
          <a:lstStyle/>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deliberately spread to influence public opinion or hide the </a:t>
            </a:r>
          </a:p>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other side of the story​.</a:t>
            </a: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1" name="TextBox 41">
            <a:extLst>
              <a:ext uri="{FF2B5EF4-FFF2-40B4-BE49-F238E27FC236}">
                <a16:creationId xmlns:a16="http://schemas.microsoft.com/office/drawing/2014/main" id="{6611AD81-5F60-1E9E-E47A-8186ADF3473D}"/>
              </a:ext>
            </a:extLst>
          </p:cNvPr>
          <p:cNvSpPr txBox="1"/>
          <p:nvPr/>
        </p:nvSpPr>
        <p:spPr>
          <a:xfrm>
            <a:off x="10553135" y="4142027"/>
            <a:ext cx="6682016" cy="1931298"/>
          </a:xfrm>
          <a:prstGeom prst="rect">
            <a:avLst/>
          </a:prstGeom>
        </p:spPr>
        <p:txBody>
          <a:bodyPr wrap="square" lIns="0" tIns="0" rIns="0" bIns="0" rtlCol="0" anchor="t">
            <a:spAutoFit/>
          </a:bodyPr>
          <a:lstStyle/>
          <a:p>
            <a:pPr algn="ctr">
              <a:lnSpc>
                <a:spcPts val="3779"/>
              </a:lnSpc>
            </a:pPr>
            <a:r>
              <a:rPr lang="en-GB" sz="2800" b="1">
                <a:latin typeface="BBC Reith Sans" panose="020B0603020204020204" pitchFamily="34" charset="0"/>
                <a:ea typeface="BBC Reith Sans" panose="020B0603020204020204" pitchFamily="34" charset="0"/>
                <a:cs typeface="BBC Reith Sans" panose="020B0603020204020204" pitchFamily="34" charset="0"/>
              </a:rPr>
              <a:t>F</a:t>
            </a:r>
            <a:r>
              <a:rPr lang="en-GB" sz="2800" b="1" i="0" u="none" strike="noStrike">
                <a:effectLst/>
                <a:latin typeface="BBC Reith Sans" panose="020B0603020204020204" pitchFamily="34" charset="0"/>
                <a:ea typeface="BBC Reith Sans" panose="020B0603020204020204" pitchFamily="34" charset="0"/>
                <a:cs typeface="BBC Reith Sans" panose="020B0603020204020204" pitchFamily="34" charset="0"/>
              </a:rPr>
              <a:t>alse information that the person sharing doesn’t realise is false or misleading.</a:t>
            </a:r>
            <a:endPar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7" name="TextBox 46">
            <a:extLst>
              <a:ext uri="{FF2B5EF4-FFF2-40B4-BE49-F238E27FC236}">
                <a16:creationId xmlns:a16="http://schemas.microsoft.com/office/drawing/2014/main" id="{245B153C-9AC0-E7E5-04DA-9AE9B7D020FB}"/>
              </a:ext>
            </a:extLst>
          </p:cNvPr>
          <p:cNvSpPr txBox="1"/>
          <p:nvPr/>
        </p:nvSpPr>
        <p:spPr>
          <a:xfrm>
            <a:off x="9144000" y="4382791"/>
            <a:ext cx="914400" cy="1015663"/>
          </a:xfrm>
          <a:prstGeom prst="rect">
            <a:avLst/>
          </a:prstGeom>
          <a:noFill/>
        </p:spPr>
        <p:txBody>
          <a:bodyPr wrap="square" rtlCol="0">
            <a:spAutoFit/>
          </a:bodyPr>
          <a:lstStyle/>
          <a:p>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B</a:t>
            </a:r>
          </a:p>
        </p:txBody>
      </p:sp>
      <p:sp>
        <p:nvSpPr>
          <p:cNvPr id="51" name="TextBox 50">
            <a:extLst>
              <a:ext uri="{FF2B5EF4-FFF2-40B4-BE49-F238E27FC236}">
                <a16:creationId xmlns:a16="http://schemas.microsoft.com/office/drawing/2014/main" id="{0D1B10B4-45AB-988B-32AE-7DBA405565BA}"/>
              </a:ext>
            </a:extLst>
          </p:cNvPr>
          <p:cNvSpPr txBox="1"/>
          <p:nvPr/>
        </p:nvSpPr>
        <p:spPr>
          <a:xfrm>
            <a:off x="9137117" y="2428620"/>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A</a:t>
            </a:r>
          </a:p>
        </p:txBody>
      </p:sp>
      <p:sp>
        <p:nvSpPr>
          <p:cNvPr id="52" name="TextBox 51">
            <a:extLst>
              <a:ext uri="{FF2B5EF4-FFF2-40B4-BE49-F238E27FC236}">
                <a16:creationId xmlns:a16="http://schemas.microsoft.com/office/drawing/2014/main" id="{58CDF70C-27D1-EB1B-B8B3-6BB173D01A7E}"/>
              </a:ext>
            </a:extLst>
          </p:cNvPr>
          <p:cNvSpPr txBox="1"/>
          <p:nvPr/>
        </p:nvSpPr>
        <p:spPr>
          <a:xfrm>
            <a:off x="9148413" y="6530477"/>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C</a:t>
            </a:r>
          </a:p>
        </p:txBody>
      </p:sp>
      <p:pic>
        <p:nvPicPr>
          <p:cNvPr id="33" name="Picture 32" descr="A close-up of a sign&#10;&#10;AI-generated content may be incorrect.">
            <a:extLst>
              <a:ext uri="{FF2B5EF4-FFF2-40B4-BE49-F238E27FC236}">
                <a16:creationId xmlns:a16="http://schemas.microsoft.com/office/drawing/2014/main" id="{F9514CA7-60AA-F9E5-9688-10C9500F57D5}"/>
              </a:ext>
            </a:extLst>
          </p:cNvPr>
          <p:cNvPicPr>
            <a:picLocks noChangeAspect="1"/>
          </p:cNvPicPr>
          <p:nvPr/>
        </p:nvPicPr>
        <p:blipFill>
          <a:blip r:embed="rId3"/>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835831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34B01-46F8-96BF-D128-F333B7558D7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3B1E0DC-32D0-72B2-667B-F5C1EFA03628}"/>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C5247A6A-3E37-3F77-1726-17FF33E0B1AC}"/>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5E31BDA6-A9A2-16D2-BD69-7A7888F6EBFE}"/>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F2F825D3-25C9-70C3-D267-1ED8127821B3}"/>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2D44ECBF-709C-DD6B-992F-A80D129FFE2D}"/>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1DA5DF35-6FFB-1285-1276-7C11AA372E76}"/>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4FEA6967-6AB2-B516-EF8E-0FDFCB70BA48}"/>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CE970422-2227-7434-E017-EF59FF79410D}"/>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21FDE4DF-D1F4-60C9-531E-CF0A9B972D55}"/>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0822B9A6-70EB-B004-8934-69E45376C76F}"/>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8EDBD396-0EE4-D1C8-8F8E-76C23CC7690D}"/>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F0152CDD-A656-BED2-01C4-8B5A87ECF58A}"/>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C5842C5A-7EA8-D3D1-24D0-4AB8A2355BC8}"/>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5BAF62E7-7E3F-A1D6-8579-2ADA578A8091}"/>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D2FC8BD8-3858-4F5F-AA27-38B229E1B085}"/>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B165A37E-87C9-7D5E-848B-A9910953CCF2}"/>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C155589A-EB8B-A956-BC3C-EECA8598D4BC}"/>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2DDF6DCA-E369-357F-C7E1-7EA70ACF1478}"/>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76A7FB97-51E6-A198-7B11-FDEE8601A156}"/>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C0F278F3-1DC9-9DB8-E62F-9A11D410E677}"/>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EF439CE6-7613-AA26-92C0-2719F520AAA4}"/>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89D176E1-8BD9-2E93-5BE9-54FFED2B56A4}"/>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10AAF2A6-356E-0F4A-4234-598479B1A695}"/>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878E953F-C2D4-4396-C78D-FC4F2CD76501}"/>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A3485F7E-A7A9-B967-94DC-8B12E6A1E997}"/>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E3059AE0-C98A-CCC3-A20C-764CE1F9C4A3}"/>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2FA0E5F5-1DA9-5D34-7776-BBAACB6F5AC2}"/>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3" name="Rectangle 42">
            <a:extLst>
              <a:ext uri="{FF2B5EF4-FFF2-40B4-BE49-F238E27FC236}">
                <a16:creationId xmlns:a16="http://schemas.microsoft.com/office/drawing/2014/main" id="{008DF0F0-FFCB-4620-7E88-F428CFCDC5B4}"/>
              </a:ext>
            </a:extLst>
          </p:cNvPr>
          <p:cNvSpPr/>
          <p:nvPr/>
        </p:nvSpPr>
        <p:spPr>
          <a:xfrm>
            <a:off x="8534401" y="194835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82C6E44-8539-0CDB-7062-69C81CED765C}"/>
              </a:ext>
            </a:extLst>
          </p:cNvPr>
          <p:cNvSpPr/>
          <p:nvPr/>
        </p:nvSpPr>
        <p:spPr>
          <a:xfrm>
            <a:off x="8534400" y="403564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E4664E2-23BF-C1BA-F81D-4F8EC6F90AE7}"/>
              </a:ext>
            </a:extLst>
          </p:cNvPr>
          <p:cNvSpPr/>
          <p:nvPr/>
        </p:nvSpPr>
        <p:spPr>
          <a:xfrm>
            <a:off x="8553450" y="6127758"/>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a:extLst>
              <a:ext uri="{FF2B5EF4-FFF2-40B4-BE49-F238E27FC236}">
                <a16:creationId xmlns:a16="http://schemas.microsoft.com/office/drawing/2014/main" id="{79AE010B-4D7A-D5F8-60C5-CF14BEF2DC73}"/>
              </a:ext>
            </a:extLst>
          </p:cNvPr>
          <p:cNvSpPr txBox="1"/>
          <p:nvPr/>
        </p:nvSpPr>
        <p:spPr>
          <a:xfrm>
            <a:off x="177075" y="3456892"/>
            <a:ext cx="7461654" cy="2963055"/>
          </a:xfrm>
          <a:prstGeom prst="rect">
            <a:avLst/>
          </a:prstGeom>
        </p:spPr>
        <p:txBody>
          <a:bodyPr lIns="0" tIns="0" rIns="0" bIns="0" rtlCol="0" anchor="t">
            <a:spAutoFit/>
          </a:bodyPr>
          <a:lstStyle/>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does disinformation mean?</a:t>
            </a:r>
          </a:p>
        </p:txBody>
      </p:sp>
      <p:sp>
        <p:nvSpPr>
          <p:cNvPr id="34" name="TextBox 34">
            <a:extLst>
              <a:ext uri="{FF2B5EF4-FFF2-40B4-BE49-F238E27FC236}">
                <a16:creationId xmlns:a16="http://schemas.microsoft.com/office/drawing/2014/main" id="{21C2B0B4-AA4C-9573-6E97-9CF6AD819B47}"/>
              </a:ext>
            </a:extLst>
          </p:cNvPr>
          <p:cNvSpPr txBox="1"/>
          <p:nvPr/>
        </p:nvSpPr>
        <p:spPr>
          <a:xfrm>
            <a:off x="10553135" y="2121435"/>
            <a:ext cx="6629399" cy="1443985"/>
          </a:xfrm>
          <a:prstGeom prst="rect">
            <a:avLst/>
          </a:prstGeom>
        </p:spPr>
        <p:txBody>
          <a:bodyPr wrap="square" lIns="0" tIns="0" rIns="0" bIns="0" rtlCol="0" anchor="t">
            <a:spAutoFit/>
          </a:bodyPr>
          <a:lstStyle/>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Videos, picture or audio clips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made with artificial intelligence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 look real.​</a:t>
            </a:r>
          </a:p>
        </p:txBody>
      </p:sp>
      <p:sp>
        <p:nvSpPr>
          <p:cNvPr id="35" name="TextBox 35">
            <a:extLst>
              <a:ext uri="{FF2B5EF4-FFF2-40B4-BE49-F238E27FC236}">
                <a16:creationId xmlns:a16="http://schemas.microsoft.com/office/drawing/2014/main" id="{06624512-8595-5880-3496-9495E57F6FEF}"/>
              </a:ext>
            </a:extLst>
          </p:cNvPr>
          <p:cNvSpPr txBox="1"/>
          <p:nvPr/>
        </p:nvSpPr>
        <p:spPr>
          <a:xfrm>
            <a:off x="3618106" y="477552"/>
            <a:ext cx="11301628" cy="1038746"/>
          </a:xfrm>
          <a:prstGeom prst="rect">
            <a:avLst/>
          </a:prstGeom>
        </p:spPr>
        <p:txBody>
          <a:bodyPr lIns="0" tIns="0" rIns="0" bIns="0" rtlCol="0" anchor="t">
            <a:spAutoFit/>
          </a:bodyPr>
          <a:lstStyle/>
          <a:p>
            <a:pPr algn="ctr">
              <a:lnSpc>
                <a:spcPts val="8400"/>
              </a:lnSpc>
            </a:pPr>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One: Word Watch ​</a:t>
            </a:r>
          </a:p>
        </p:txBody>
      </p:sp>
      <p:sp>
        <p:nvSpPr>
          <p:cNvPr id="37" name="TextBox 37">
            <a:extLst>
              <a:ext uri="{FF2B5EF4-FFF2-40B4-BE49-F238E27FC236}">
                <a16:creationId xmlns:a16="http://schemas.microsoft.com/office/drawing/2014/main" id="{2EE6D7B2-5638-0606-A820-7C3A8322360D}"/>
              </a:ext>
            </a:extLst>
          </p:cNvPr>
          <p:cNvSpPr txBox="1"/>
          <p:nvPr/>
        </p:nvSpPr>
        <p:spPr>
          <a:xfrm>
            <a:off x="10649271" y="6283450"/>
            <a:ext cx="6668866" cy="2008242"/>
          </a:xfrm>
          <a:prstGeom prst="rect">
            <a:avLst/>
          </a:prstGeom>
        </p:spPr>
        <p:txBody>
          <a:bodyPr wrap="square" lIns="0" tIns="0" rIns="0" bIns="0" rtlCol="0" anchor="t">
            <a:spAutoFit/>
          </a:bodyPr>
          <a:lstStyle/>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deliberately spread to influence public opinion or hide the </a:t>
            </a:r>
          </a:p>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other side of the story​.</a:t>
            </a: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1" name="TextBox 41">
            <a:extLst>
              <a:ext uri="{FF2B5EF4-FFF2-40B4-BE49-F238E27FC236}">
                <a16:creationId xmlns:a16="http://schemas.microsoft.com/office/drawing/2014/main" id="{2E4807A2-89E5-EAFD-87C7-4A9F3FC11A3B}"/>
              </a:ext>
            </a:extLst>
          </p:cNvPr>
          <p:cNvSpPr txBox="1"/>
          <p:nvPr/>
        </p:nvSpPr>
        <p:spPr>
          <a:xfrm>
            <a:off x="10553135" y="4142027"/>
            <a:ext cx="6682016" cy="1931298"/>
          </a:xfrm>
          <a:prstGeom prst="rect">
            <a:avLst/>
          </a:prstGeom>
        </p:spPr>
        <p:txBody>
          <a:bodyPr wrap="square" lIns="0" tIns="0" rIns="0" bIns="0" rtlCol="0" anchor="t">
            <a:spAutoFit/>
          </a:bodyPr>
          <a:lstStyle/>
          <a:p>
            <a:pPr algn="ctr">
              <a:lnSpc>
                <a:spcPts val="3779"/>
              </a:lnSpc>
            </a:pPr>
            <a:r>
              <a:rPr lang="en-GB" sz="2800" b="1">
                <a:latin typeface="BBC Reith Sans" panose="020B0603020204020204" pitchFamily="34" charset="0"/>
                <a:ea typeface="BBC Reith Sans" panose="020B0603020204020204" pitchFamily="34" charset="0"/>
                <a:cs typeface="BBC Reith Sans" panose="020B0603020204020204" pitchFamily="34" charset="0"/>
              </a:rPr>
              <a:t>F</a:t>
            </a:r>
            <a:r>
              <a:rPr lang="en-GB" sz="2800" b="1" i="0" u="none" strike="noStrike">
                <a:effectLst/>
                <a:latin typeface="BBC Reith Sans" panose="020B0603020204020204" pitchFamily="34" charset="0"/>
                <a:ea typeface="BBC Reith Sans" panose="020B0603020204020204" pitchFamily="34" charset="0"/>
                <a:cs typeface="BBC Reith Sans" panose="020B0603020204020204" pitchFamily="34" charset="0"/>
              </a:rPr>
              <a:t>alse information that the person sharing doesn’t realise is false or misleading.</a:t>
            </a:r>
            <a:endPar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7" name="TextBox 46">
            <a:extLst>
              <a:ext uri="{FF2B5EF4-FFF2-40B4-BE49-F238E27FC236}">
                <a16:creationId xmlns:a16="http://schemas.microsoft.com/office/drawing/2014/main" id="{BFFD1A61-70A3-6ADE-B743-A7D3325CF0DB}"/>
              </a:ext>
            </a:extLst>
          </p:cNvPr>
          <p:cNvSpPr txBox="1"/>
          <p:nvPr/>
        </p:nvSpPr>
        <p:spPr>
          <a:xfrm>
            <a:off x="9144000" y="4382791"/>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B</a:t>
            </a:r>
          </a:p>
        </p:txBody>
      </p:sp>
      <p:sp>
        <p:nvSpPr>
          <p:cNvPr id="51" name="TextBox 50">
            <a:extLst>
              <a:ext uri="{FF2B5EF4-FFF2-40B4-BE49-F238E27FC236}">
                <a16:creationId xmlns:a16="http://schemas.microsoft.com/office/drawing/2014/main" id="{27E55633-05AA-2267-9DF7-66D2F38EC504}"/>
              </a:ext>
            </a:extLst>
          </p:cNvPr>
          <p:cNvSpPr txBox="1"/>
          <p:nvPr/>
        </p:nvSpPr>
        <p:spPr>
          <a:xfrm>
            <a:off x="9137117" y="2428620"/>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A</a:t>
            </a:r>
          </a:p>
        </p:txBody>
      </p:sp>
      <p:sp>
        <p:nvSpPr>
          <p:cNvPr id="52" name="TextBox 51">
            <a:extLst>
              <a:ext uri="{FF2B5EF4-FFF2-40B4-BE49-F238E27FC236}">
                <a16:creationId xmlns:a16="http://schemas.microsoft.com/office/drawing/2014/main" id="{98C4136E-5424-244B-42D1-51D3FD6AE7E2}"/>
              </a:ext>
            </a:extLst>
          </p:cNvPr>
          <p:cNvSpPr txBox="1"/>
          <p:nvPr/>
        </p:nvSpPr>
        <p:spPr>
          <a:xfrm>
            <a:off x="9148413" y="6530477"/>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C</a:t>
            </a:r>
          </a:p>
        </p:txBody>
      </p:sp>
      <p:sp>
        <p:nvSpPr>
          <p:cNvPr id="33" name="Freeform 40">
            <a:extLst>
              <a:ext uri="{FF2B5EF4-FFF2-40B4-BE49-F238E27FC236}">
                <a16:creationId xmlns:a16="http://schemas.microsoft.com/office/drawing/2014/main" id="{F2EF5916-FF09-5545-785D-BF50202897E9}"/>
              </a:ext>
            </a:extLst>
          </p:cNvPr>
          <p:cNvSpPr/>
          <p:nvPr/>
        </p:nvSpPr>
        <p:spPr>
          <a:xfrm>
            <a:off x="-1202598" y="7287571"/>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pic>
        <p:nvPicPr>
          <p:cNvPr id="36" name="Picture 35" descr="A close-up of a sign&#10;&#10;AI-generated content may be incorrect.">
            <a:extLst>
              <a:ext uri="{FF2B5EF4-FFF2-40B4-BE49-F238E27FC236}">
                <a16:creationId xmlns:a16="http://schemas.microsoft.com/office/drawing/2014/main" id="{F5283A2E-AE3F-0E0C-F2E3-C15B3DB0D3A4}"/>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2461723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434A4-156D-938A-C1FB-9F4BB3ED8E4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7B67499-50FE-985D-FC0B-E793D50E6106}"/>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179D3B3A-0736-8DA5-C603-CD389DE8D3C5}"/>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2529B568-B4D4-90FB-456C-F9C2779EC939}"/>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DC819956-D0ED-EFC8-190D-85717081D27E}"/>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1AB9749B-6F96-2DD2-0009-6DA3555A20C3}"/>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C4CB7A35-EC41-ADA1-7A94-FDEBF205ED43}"/>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6B8C2C8C-54A7-1764-ABB7-2BEC819CD8EB}"/>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2D037C27-375B-5D6E-8BED-F74957C4FF1E}"/>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E5EECB42-6853-10CC-55B7-39C95B6150E0}"/>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375C832A-C595-20C9-5A6E-84785CB5DD99}"/>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B4056165-9349-13E2-31F1-A02C06FC2801}"/>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615C15F5-3F27-9E40-6D6D-02FCC30072F4}"/>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46D283BE-01E9-E958-99AA-13DC19B0987C}"/>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EE2A7B27-6173-115D-3B5E-81F18A1D7B4C}"/>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CCC33699-8B3D-506D-2561-681DC0A2DA9D}"/>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4CFF6A72-0ABE-1DDC-11D2-9727037036A2}"/>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1A9E24CC-EC18-2586-6EB4-F7A275270066}"/>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C4FB3BEC-0DC8-1D59-E129-50538DA12BA4}"/>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04204572-88AC-7198-B957-08FA23534165}"/>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086E267C-7EE5-4A55-68A3-E83B33FDA4B3}"/>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4524F319-64F4-E9B0-9203-0F6D5D809409}"/>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0E509B48-1634-6689-9D63-94F4CE07154A}"/>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166B51D8-E388-E18B-773C-6B9A11AB9B89}"/>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0048A707-7DE7-F2E0-E66F-B296022237DC}"/>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2246B917-106A-04F0-AC51-C68B7E585C1E}"/>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277E6F77-DA42-B5E9-DFFD-5F949BB3DAE7}"/>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4CCC1E0F-553D-C4D5-F761-4FBACD7FC414}"/>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6" name="Rectangle 35">
            <a:extLst>
              <a:ext uri="{FF2B5EF4-FFF2-40B4-BE49-F238E27FC236}">
                <a16:creationId xmlns:a16="http://schemas.microsoft.com/office/drawing/2014/main" id="{E4C915A9-176C-A987-F2DE-EBAEC3D8FBF3}"/>
              </a:ext>
            </a:extLst>
          </p:cNvPr>
          <p:cNvSpPr/>
          <p:nvPr/>
        </p:nvSpPr>
        <p:spPr>
          <a:xfrm>
            <a:off x="8559349" y="6094131"/>
            <a:ext cx="8758788" cy="1794489"/>
          </a:xfrm>
          <a:prstGeom prst="rect">
            <a:avLst/>
          </a:prstGeom>
          <a:solidFill>
            <a:srgbClr val="3F84A9">
              <a:alpha val="686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A0BA8D1-629B-2518-AC72-BDB95D859AD7}"/>
              </a:ext>
            </a:extLst>
          </p:cNvPr>
          <p:cNvSpPr/>
          <p:nvPr/>
        </p:nvSpPr>
        <p:spPr>
          <a:xfrm>
            <a:off x="8534401" y="194835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D538EEF-4ABC-8FB0-C191-5269F895385C}"/>
              </a:ext>
            </a:extLst>
          </p:cNvPr>
          <p:cNvSpPr/>
          <p:nvPr/>
        </p:nvSpPr>
        <p:spPr>
          <a:xfrm>
            <a:off x="8534400" y="403564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a:extLst>
              <a:ext uri="{FF2B5EF4-FFF2-40B4-BE49-F238E27FC236}">
                <a16:creationId xmlns:a16="http://schemas.microsoft.com/office/drawing/2014/main" id="{963C3804-EF0D-8472-B8AD-86BDBD238BC8}"/>
              </a:ext>
            </a:extLst>
          </p:cNvPr>
          <p:cNvSpPr txBox="1"/>
          <p:nvPr/>
        </p:nvSpPr>
        <p:spPr>
          <a:xfrm>
            <a:off x="177075" y="3456892"/>
            <a:ext cx="7461654" cy="2963055"/>
          </a:xfrm>
          <a:prstGeom prst="rect">
            <a:avLst/>
          </a:prstGeom>
        </p:spPr>
        <p:txBody>
          <a:bodyPr lIns="0" tIns="0" rIns="0" bIns="0" rtlCol="0" anchor="t">
            <a:spAutoFit/>
          </a:bodyPr>
          <a:lstStyle/>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does disinformation mean?</a:t>
            </a:r>
          </a:p>
        </p:txBody>
      </p:sp>
      <p:sp>
        <p:nvSpPr>
          <p:cNvPr id="34" name="TextBox 34">
            <a:extLst>
              <a:ext uri="{FF2B5EF4-FFF2-40B4-BE49-F238E27FC236}">
                <a16:creationId xmlns:a16="http://schemas.microsoft.com/office/drawing/2014/main" id="{ADB1DF94-F465-0192-C17D-B7670FF5C86C}"/>
              </a:ext>
            </a:extLst>
          </p:cNvPr>
          <p:cNvSpPr txBox="1"/>
          <p:nvPr/>
        </p:nvSpPr>
        <p:spPr>
          <a:xfrm>
            <a:off x="10553135" y="2121435"/>
            <a:ext cx="6629399" cy="1443985"/>
          </a:xfrm>
          <a:prstGeom prst="rect">
            <a:avLst/>
          </a:prstGeom>
        </p:spPr>
        <p:txBody>
          <a:bodyPr wrap="square" lIns="0" tIns="0" rIns="0" bIns="0" rtlCol="0" anchor="t">
            <a:spAutoFit/>
          </a:bodyPr>
          <a:lstStyle/>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Videos, picture or audio clips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made with artificial intelligence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 look real.​</a:t>
            </a:r>
          </a:p>
        </p:txBody>
      </p:sp>
      <p:sp>
        <p:nvSpPr>
          <p:cNvPr id="35" name="TextBox 35">
            <a:extLst>
              <a:ext uri="{FF2B5EF4-FFF2-40B4-BE49-F238E27FC236}">
                <a16:creationId xmlns:a16="http://schemas.microsoft.com/office/drawing/2014/main" id="{354BEACF-9383-149B-EDA4-E9E35E4C1831}"/>
              </a:ext>
            </a:extLst>
          </p:cNvPr>
          <p:cNvSpPr txBox="1"/>
          <p:nvPr/>
        </p:nvSpPr>
        <p:spPr>
          <a:xfrm>
            <a:off x="3618106" y="477552"/>
            <a:ext cx="11301628" cy="1038746"/>
          </a:xfrm>
          <a:prstGeom prst="rect">
            <a:avLst/>
          </a:prstGeom>
        </p:spPr>
        <p:txBody>
          <a:bodyPr lIns="0" tIns="0" rIns="0" bIns="0" rtlCol="0" anchor="t">
            <a:spAutoFit/>
          </a:bodyPr>
          <a:lstStyle/>
          <a:p>
            <a:pPr algn="ctr">
              <a:lnSpc>
                <a:spcPts val="8400"/>
              </a:lnSpc>
            </a:pPr>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One: Word Watch ​</a:t>
            </a:r>
          </a:p>
        </p:txBody>
      </p:sp>
      <p:sp>
        <p:nvSpPr>
          <p:cNvPr id="37" name="TextBox 37">
            <a:extLst>
              <a:ext uri="{FF2B5EF4-FFF2-40B4-BE49-F238E27FC236}">
                <a16:creationId xmlns:a16="http://schemas.microsoft.com/office/drawing/2014/main" id="{BB453D31-462C-3D6A-4A1A-FAE217597D12}"/>
              </a:ext>
            </a:extLst>
          </p:cNvPr>
          <p:cNvSpPr txBox="1"/>
          <p:nvPr/>
        </p:nvSpPr>
        <p:spPr>
          <a:xfrm>
            <a:off x="10649271" y="6283450"/>
            <a:ext cx="6668866" cy="2008242"/>
          </a:xfrm>
          <a:prstGeom prst="rect">
            <a:avLst/>
          </a:prstGeom>
        </p:spPr>
        <p:txBody>
          <a:bodyPr wrap="square" lIns="0" tIns="0" rIns="0" bIns="0" rtlCol="0" anchor="t">
            <a:spAutoFit/>
          </a:bodyPr>
          <a:lstStyle/>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deliberately spread to influence public opinion or hide the </a:t>
            </a:r>
          </a:p>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other side of the story​.</a:t>
            </a: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1" name="TextBox 41">
            <a:extLst>
              <a:ext uri="{FF2B5EF4-FFF2-40B4-BE49-F238E27FC236}">
                <a16:creationId xmlns:a16="http://schemas.microsoft.com/office/drawing/2014/main" id="{43C31EAE-4C87-4EF4-7483-1CF92E931F90}"/>
              </a:ext>
            </a:extLst>
          </p:cNvPr>
          <p:cNvSpPr txBox="1"/>
          <p:nvPr/>
        </p:nvSpPr>
        <p:spPr>
          <a:xfrm>
            <a:off x="10553135" y="4142027"/>
            <a:ext cx="6682016" cy="1931298"/>
          </a:xfrm>
          <a:prstGeom prst="rect">
            <a:avLst/>
          </a:prstGeom>
        </p:spPr>
        <p:txBody>
          <a:bodyPr wrap="square" lIns="0" tIns="0" rIns="0" bIns="0" rtlCol="0" anchor="t">
            <a:spAutoFit/>
          </a:bodyPr>
          <a:lstStyle/>
          <a:p>
            <a:pPr algn="ctr">
              <a:lnSpc>
                <a:spcPts val="3779"/>
              </a:lnSpc>
            </a:pPr>
            <a:r>
              <a:rPr lang="en-GB" sz="2800" b="1">
                <a:latin typeface="BBC Reith Sans" panose="020B0603020204020204" pitchFamily="34" charset="0"/>
                <a:ea typeface="BBC Reith Sans" panose="020B0603020204020204" pitchFamily="34" charset="0"/>
                <a:cs typeface="BBC Reith Sans" panose="020B0603020204020204" pitchFamily="34" charset="0"/>
              </a:rPr>
              <a:t>F</a:t>
            </a:r>
            <a:r>
              <a:rPr lang="en-GB" sz="2800" b="1" i="0" u="none" strike="noStrike">
                <a:effectLst/>
                <a:latin typeface="BBC Reith Sans" panose="020B0603020204020204" pitchFamily="34" charset="0"/>
                <a:ea typeface="BBC Reith Sans" panose="020B0603020204020204" pitchFamily="34" charset="0"/>
                <a:cs typeface="BBC Reith Sans" panose="020B0603020204020204" pitchFamily="34" charset="0"/>
              </a:rPr>
              <a:t>alse information that the person sharing doesn’t realise is false or misleading.</a:t>
            </a:r>
            <a:endPar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7" name="TextBox 46">
            <a:extLst>
              <a:ext uri="{FF2B5EF4-FFF2-40B4-BE49-F238E27FC236}">
                <a16:creationId xmlns:a16="http://schemas.microsoft.com/office/drawing/2014/main" id="{8F0BCDF4-D129-D121-1E9B-A38027ACE25B}"/>
              </a:ext>
            </a:extLst>
          </p:cNvPr>
          <p:cNvSpPr txBox="1"/>
          <p:nvPr/>
        </p:nvSpPr>
        <p:spPr>
          <a:xfrm>
            <a:off x="9144000" y="4382791"/>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B</a:t>
            </a:r>
          </a:p>
        </p:txBody>
      </p:sp>
      <p:sp>
        <p:nvSpPr>
          <p:cNvPr id="51" name="TextBox 50">
            <a:extLst>
              <a:ext uri="{FF2B5EF4-FFF2-40B4-BE49-F238E27FC236}">
                <a16:creationId xmlns:a16="http://schemas.microsoft.com/office/drawing/2014/main" id="{B55EA97D-43E4-8671-E623-C39E866E9D50}"/>
              </a:ext>
            </a:extLst>
          </p:cNvPr>
          <p:cNvSpPr txBox="1"/>
          <p:nvPr/>
        </p:nvSpPr>
        <p:spPr>
          <a:xfrm>
            <a:off x="9137117" y="2428620"/>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A</a:t>
            </a:r>
          </a:p>
        </p:txBody>
      </p:sp>
      <p:sp>
        <p:nvSpPr>
          <p:cNvPr id="33" name="Freeform 40">
            <a:extLst>
              <a:ext uri="{FF2B5EF4-FFF2-40B4-BE49-F238E27FC236}">
                <a16:creationId xmlns:a16="http://schemas.microsoft.com/office/drawing/2014/main" id="{422CCBD5-C27D-51D3-D0DB-56602C757754}"/>
              </a:ext>
            </a:extLst>
          </p:cNvPr>
          <p:cNvSpPr/>
          <p:nvPr/>
        </p:nvSpPr>
        <p:spPr>
          <a:xfrm>
            <a:off x="-799970" y="7089654"/>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52" name="TextBox 51">
            <a:extLst>
              <a:ext uri="{FF2B5EF4-FFF2-40B4-BE49-F238E27FC236}">
                <a16:creationId xmlns:a16="http://schemas.microsoft.com/office/drawing/2014/main" id="{DE227880-F405-4625-A4E7-127382C30CCD}"/>
              </a:ext>
            </a:extLst>
          </p:cNvPr>
          <p:cNvSpPr txBox="1"/>
          <p:nvPr/>
        </p:nvSpPr>
        <p:spPr>
          <a:xfrm>
            <a:off x="9148413" y="6530477"/>
            <a:ext cx="914400" cy="1015663"/>
          </a:xfrm>
          <a:prstGeom prst="rect">
            <a:avLst/>
          </a:prstGeom>
          <a:noFill/>
        </p:spPr>
        <p:txBody>
          <a:bodyPr wrap="square" rtlCol="0">
            <a:spAutoFit/>
          </a:bodyPr>
          <a:lstStyle/>
          <a:p>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a:t>
            </a:r>
          </a:p>
        </p:txBody>
      </p:sp>
      <p:pic>
        <p:nvPicPr>
          <p:cNvPr id="38" name="Picture 37" descr="A close-up of a sign&#10;&#10;AI-generated content may be incorrect.">
            <a:extLst>
              <a:ext uri="{FF2B5EF4-FFF2-40B4-BE49-F238E27FC236}">
                <a16:creationId xmlns:a16="http://schemas.microsoft.com/office/drawing/2014/main" id="{D15EDF27-6765-D37B-98D4-F4E7098C105C}"/>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572065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3E98A-D70B-543D-17FF-37DA27EFB5F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3204CEF-65F8-EA33-F966-A0C5915CBC1F}"/>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2570725F-050D-5AB7-960F-5FCDEFED5A43}"/>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73B7F27D-922D-B1CC-72DD-708735E26A4C}"/>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D556211E-C8E3-3B45-6EB8-FAD60593338C}"/>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2160D7A2-1BB3-73D4-1A87-B8FBFEAA184E}"/>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E7282154-1454-EF12-2708-6ED8A8F5E56A}"/>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C34BBC48-3A54-F043-3447-09BED6FC0A58}"/>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D51E2886-E29C-19B1-A3E2-D8D00CE0068E}"/>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92739178-5F09-8D60-80E2-B14640961F9B}"/>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EC3F7527-71F3-DE85-A033-804694C698B0}"/>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CA2EB9B5-98DF-FE12-7B70-E8E515EBB38C}"/>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308928D6-CB8C-6D32-4351-0A44527F2BF0}"/>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A6D0185B-16B1-F9F7-01B1-CA1C06366E48}"/>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6FEDDD99-BFFF-A473-CC21-28FFBD20B81E}"/>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3DF6A92E-8676-AD4D-BC70-483A70C9A9EB}"/>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C2744E2D-8263-7E4D-7AA3-1598E2DBA248}"/>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EB8E07F6-64BA-857A-061E-BB85F486F6AB}"/>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482349FD-BAFE-ABC5-CE0C-E76D9E779EDA}"/>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3353DE36-C1B0-7703-C9FE-8A9A388067E1}"/>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2E5BCA3B-F35A-3218-C834-7AC17057F724}"/>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CCD476D2-1BBA-1B4E-8B43-559773ED684D}"/>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C3CCED61-42D4-5C59-7F37-5531DC9F2140}"/>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CFCBB9F3-1502-B539-42CE-8F85210F41C7}"/>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7ECAEFEE-6079-AE92-C930-486C8319117B}"/>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71EC5A5A-A560-197E-D009-556D83BEA9D0}"/>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C41EA593-31CA-06B4-4113-5CCC7E9A4D04}"/>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D0DD11F3-A54D-3E32-16CA-22C37A7225A6}"/>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3" name="Rectangle 42">
            <a:extLst>
              <a:ext uri="{FF2B5EF4-FFF2-40B4-BE49-F238E27FC236}">
                <a16:creationId xmlns:a16="http://schemas.microsoft.com/office/drawing/2014/main" id="{EC88CF16-8C64-5F33-5B98-CE294AC0211A}"/>
              </a:ext>
            </a:extLst>
          </p:cNvPr>
          <p:cNvSpPr/>
          <p:nvPr/>
        </p:nvSpPr>
        <p:spPr>
          <a:xfrm>
            <a:off x="8534401" y="194835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5A11377-513F-9775-79AD-F450C5179DAE}"/>
              </a:ext>
            </a:extLst>
          </p:cNvPr>
          <p:cNvSpPr/>
          <p:nvPr/>
        </p:nvSpPr>
        <p:spPr>
          <a:xfrm>
            <a:off x="8534400" y="403564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ABC043D-0D78-B10A-DAAE-38D10BB135F5}"/>
              </a:ext>
            </a:extLst>
          </p:cNvPr>
          <p:cNvSpPr/>
          <p:nvPr/>
        </p:nvSpPr>
        <p:spPr>
          <a:xfrm>
            <a:off x="8553450" y="6127758"/>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a:extLst>
              <a:ext uri="{FF2B5EF4-FFF2-40B4-BE49-F238E27FC236}">
                <a16:creationId xmlns:a16="http://schemas.microsoft.com/office/drawing/2014/main" id="{E06ECEE0-7646-C998-56DE-2CACECE98CBB}"/>
              </a:ext>
            </a:extLst>
          </p:cNvPr>
          <p:cNvSpPr txBox="1"/>
          <p:nvPr/>
        </p:nvSpPr>
        <p:spPr>
          <a:xfrm>
            <a:off x="177075" y="3456892"/>
            <a:ext cx="7461654" cy="2003754"/>
          </a:xfrm>
          <a:prstGeom prst="rect">
            <a:avLst/>
          </a:prstGeom>
        </p:spPr>
        <p:txBody>
          <a:bodyPr lIns="0" tIns="0" rIns="0" bIns="0" rtlCol="0" anchor="t">
            <a:spAutoFit/>
          </a:bodyPr>
          <a:lstStyle/>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does </a:t>
            </a:r>
          </a:p>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deepfake mean?</a:t>
            </a:r>
          </a:p>
        </p:txBody>
      </p:sp>
      <p:sp>
        <p:nvSpPr>
          <p:cNvPr id="34" name="TextBox 34">
            <a:extLst>
              <a:ext uri="{FF2B5EF4-FFF2-40B4-BE49-F238E27FC236}">
                <a16:creationId xmlns:a16="http://schemas.microsoft.com/office/drawing/2014/main" id="{F8C10DC1-9393-D075-1B1A-F89BA148FB18}"/>
              </a:ext>
            </a:extLst>
          </p:cNvPr>
          <p:cNvSpPr txBox="1"/>
          <p:nvPr/>
        </p:nvSpPr>
        <p:spPr>
          <a:xfrm>
            <a:off x="10553135" y="2121435"/>
            <a:ext cx="6629399" cy="1443985"/>
          </a:xfrm>
          <a:prstGeom prst="rect">
            <a:avLst/>
          </a:prstGeom>
        </p:spPr>
        <p:txBody>
          <a:bodyPr wrap="square" lIns="0" tIns="0" rIns="0" bIns="0" rtlCol="0" anchor="t">
            <a:spAutoFit/>
          </a:bodyPr>
          <a:lstStyle/>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Videos, picture or audio clips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made with artificial intelligence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 look real.​</a:t>
            </a:r>
          </a:p>
        </p:txBody>
      </p:sp>
      <p:sp>
        <p:nvSpPr>
          <p:cNvPr id="35" name="TextBox 35">
            <a:extLst>
              <a:ext uri="{FF2B5EF4-FFF2-40B4-BE49-F238E27FC236}">
                <a16:creationId xmlns:a16="http://schemas.microsoft.com/office/drawing/2014/main" id="{8307076F-ECEC-9CFF-3970-DDA034FAE433}"/>
              </a:ext>
            </a:extLst>
          </p:cNvPr>
          <p:cNvSpPr txBox="1"/>
          <p:nvPr/>
        </p:nvSpPr>
        <p:spPr>
          <a:xfrm>
            <a:off x="3618106" y="477552"/>
            <a:ext cx="11301628" cy="1038746"/>
          </a:xfrm>
          <a:prstGeom prst="rect">
            <a:avLst/>
          </a:prstGeom>
        </p:spPr>
        <p:txBody>
          <a:bodyPr lIns="0" tIns="0" rIns="0" bIns="0" rtlCol="0" anchor="t">
            <a:spAutoFit/>
          </a:bodyPr>
          <a:lstStyle/>
          <a:p>
            <a:pPr algn="ctr">
              <a:lnSpc>
                <a:spcPts val="8400"/>
              </a:lnSpc>
            </a:pPr>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One: Word Watch ​</a:t>
            </a:r>
          </a:p>
        </p:txBody>
      </p:sp>
      <p:sp>
        <p:nvSpPr>
          <p:cNvPr id="37" name="TextBox 37">
            <a:extLst>
              <a:ext uri="{FF2B5EF4-FFF2-40B4-BE49-F238E27FC236}">
                <a16:creationId xmlns:a16="http://schemas.microsoft.com/office/drawing/2014/main" id="{411EC369-91AF-1828-8E66-2E0CB47ADBE7}"/>
              </a:ext>
            </a:extLst>
          </p:cNvPr>
          <p:cNvSpPr txBox="1"/>
          <p:nvPr/>
        </p:nvSpPr>
        <p:spPr>
          <a:xfrm>
            <a:off x="10649271" y="6283450"/>
            <a:ext cx="6668866" cy="2008242"/>
          </a:xfrm>
          <a:prstGeom prst="rect">
            <a:avLst/>
          </a:prstGeom>
        </p:spPr>
        <p:txBody>
          <a:bodyPr wrap="square" lIns="0" tIns="0" rIns="0" bIns="0" rtlCol="0" anchor="t">
            <a:spAutoFit/>
          </a:bodyPr>
          <a:lstStyle/>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deliberately spread to influence public opinion or hide the </a:t>
            </a:r>
          </a:p>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other side of the story​.</a:t>
            </a: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1" name="TextBox 41">
            <a:extLst>
              <a:ext uri="{FF2B5EF4-FFF2-40B4-BE49-F238E27FC236}">
                <a16:creationId xmlns:a16="http://schemas.microsoft.com/office/drawing/2014/main" id="{F634EA37-5C77-10B5-86DE-7BBD69688A24}"/>
              </a:ext>
            </a:extLst>
          </p:cNvPr>
          <p:cNvSpPr txBox="1"/>
          <p:nvPr/>
        </p:nvSpPr>
        <p:spPr>
          <a:xfrm>
            <a:off x="10553135" y="4142027"/>
            <a:ext cx="6682016" cy="1931298"/>
          </a:xfrm>
          <a:prstGeom prst="rect">
            <a:avLst/>
          </a:prstGeom>
        </p:spPr>
        <p:txBody>
          <a:bodyPr wrap="square" lIns="0" tIns="0" rIns="0" bIns="0" rtlCol="0" anchor="t">
            <a:spAutoFit/>
          </a:bodyPr>
          <a:lstStyle/>
          <a:p>
            <a:pPr algn="ctr">
              <a:lnSpc>
                <a:spcPts val="3779"/>
              </a:lnSpc>
            </a:pPr>
            <a:r>
              <a:rPr lang="en-GB" sz="2800" b="1">
                <a:latin typeface="BBC Reith Sans" panose="020B0603020204020204" pitchFamily="34" charset="0"/>
                <a:ea typeface="BBC Reith Sans" panose="020B0603020204020204" pitchFamily="34" charset="0"/>
                <a:cs typeface="BBC Reith Sans" panose="020B0603020204020204" pitchFamily="34" charset="0"/>
              </a:rPr>
              <a:t>F</a:t>
            </a:r>
            <a:r>
              <a:rPr lang="en-GB" sz="2800" b="1" i="0" u="none" strike="noStrike">
                <a:effectLst/>
                <a:latin typeface="BBC Reith Sans" panose="020B0603020204020204" pitchFamily="34" charset="0"/>
                <a:ea typeface="BBC Reith Sans" panose="020B0603020204020204" pitchFamily="34" charset="0"/>
                <a:cs typeface="BBC Reith Sans" panose="020B0603020204020204" pitchFamily="34" charset="0"/>
              </a:rPr>
              <a:t>alse information that the person sharing doesn’t realise is false or misleading.</a:t>
            </a:r>
            <a:endPar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7" name="TextBox 46">
            <a:extLst>
              <a:ext uri="{FF2B5EF4-FFF2-40B4-BE49-F238E27FC236}">
                <a16:creationId xmlns:a16="http://schemas.microsoft.com/office/drawing/2014/main" id="{0B93FBC8-4BBB-B3C3-89C4-057E6E5735DA}"/>
              </a:ext>
            </a:extLst>
          </p:cNvPr>
          <p:cNvSpPr txBox="1"/>
          <p:nvPr/>
        </p:nvSpPr>
        <p:spPr>
          <a:xfrm>
            <a:off x="9144000" y="4382791"/>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B</a:t>
            </a:r>
          </a:p>
        </p:txBody>
      </p:sp>
      <p:sp>
        <p:nvSpPr>
          <p:cNvPr id="51" name="TextBox 50">
            <a:extLst>
              <a:ext uri="{FF2B5EF4-FFF2-40B4-BE49-F238E27FC236}">
                <a16:creationId xmlns:a16="http://schemas.microsoft.com/office/drawing/2014/main" id="{ADCCA783-D750-BFBB-7914-4D98694FFF6C}"/>
              </a:ext>
            </a:extLst>
          </p:cNvPr>
          <p:cNvSpPr txBox="1"/>
          <p:nvPr/>
        </p:nvSpPr>
        <p:spPr>
          <a:xfrm>
            <a:off x="9137117" y="2428620"/>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A</a:t>
            </a:r>
          </a:p>
        </p:txBody>
      </p:sp>
      <p:sp>
        <p:nvSpPr>
          <p:cNvPr id="52" name="TextBox 51">
            <a:extLst>
              <a:ext uri="{FF2B5EF4-FFF2-40B4-BE49-F238E27FC236}">
                <a16:creationId xmlns:a16="http://schemas.microsoft.com/office/drawing/2014/main" id="{FE4DE448-A32C-0B24-058D-746286A3482D}"/>
              </a:ext>
            </a:extLst>
          </p:cNvPr>
          <p:cNvSpPr txBox="1"/>
          <p:nvPr/>
        </p:nvSpPr>
        <p:spPr>
          <a:xfrm>
            <a:off x="9148413" y="6530477"/>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C</a:t>
            </a:r>
          </a:p>
        </p:txBody>
      </p:sp>
      <p:sp>
        <p:nvSpPr>
          <p:cNvPr id="33" name="Freeform 40">
            <a:extLst>
              <a:ext uri="{FF2B5EF4-FFF2-40B4-BE49-F238E27FC236}">
                <a16:creationId xmlns:a16="http://schemas.microsoft.com/office/drawing/2014/main" id="{A467F1F2-AD3A-FC47-C9F8-B96418E56913}"/>
              </a:ext>
            </a:extLst>
          </p:cNvPr>
          <p:cNvSpPr/>
          <p:nvPr/>
        </p:nvSpPr>
        <p:spPr>
          <a:xfrm>
            <a:off x="-778999" y="7168887"/>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pic>
        <p:nvPicPr>
          <p:cNvPr id="36" name="Picture 35" descr="A close-up of a sign&#10;&#10;AI-generated content may be incorrect.">
            <a:extLst>
              <a:ext uri="{FF2B5EF4-FFF2-40B4-BE49-F238E27FC236}">
                <a16:creationId xmlns:a16="http://schemas.microsoft.com/office/drawing/2014/main" id="{676D65E4-529C-5B52-1964-47C9EE1D5BB1}"/>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3605166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3DD58-3C24-BC71-E2A1-0A7FFB3B963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D44789B-88EA-5652-5AB2-A64EC7A31BA1}"/>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FDBF1545-CE0E-066C-F543-061331DEB89F}"/>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D8D4D033-5DC3-E679-E673-214FD2C98487}"/>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C2A88231-3058-7054-63F5-B32CBFF036FB}"/>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9D28EE32-2EF4-7A4A-DCD1-9AE0AA89FF8E}"/>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03C4FABC-D023-6C6F-19DE-834411088052}"/>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4644918A-FC4F-B5F9-D48E-0608CD11EC1A}"/>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896E0876-163A-7F1C-4070-CFF8D450C3FA}"/>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F1A4463B-D5AA-B849-9274-FC9C2853017B}"/>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0E6E2CF1-CCC8-E5EE-B973-2916B2B31807}"/>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C40B9412-B3CF-FC7E-09A8-655AFA063F21}"/>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4A522812-4EB2-8162-FC0D-F4E9C2270E1A}"/>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F03CB70E-3845-C538-0C0B-37C523930B17}"/>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65F81272-ECB2-6D74-C657-D59CF40FE053}"/>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08E1D4F9-A595-020B-CF63-36162CAB471B}"/>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01369917-58FB-4760-4762-D685CE6A8408}"/>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43C90D96-0F5F-5F65-9E8E-DA3A782249E0}"/>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148F150A-FC19-5C38-1437-0F9BE26FBE6B}"/>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7E00BA74-7C76-8C45-4E43-1CA73B472880}"/>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C0DF030E-1525-D702-51E5-7C7DA321F56A}"/>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1B1EAFA6-509E-E528-39F4-98D2AE5755DD}"/>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BA53FC6A-E95E-3BDE-CA67-FCE9BE3B1DB1}"/>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DB03F576-9B7F-22A7-A5A9-3FA9603B1E34}"/>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6AAF971D-9FA7-8B56-E0CA-9D302C1481E1}"/>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6F3CDABB-2B75-CF79-84CE-854083FCCD80}"/>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3A5153E1-78FA-40D5-4702-7E9A8DF2BF9F}"/>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B005F351-7042-0E92-7751-0B2F8C17A229}"/>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6" name="Rectangle 35">
            <a:extLst>
              <a:ext uri="{FF2B5EF4-FFF2-40B4-BE49-F238E27FC236}">
                <a16:creationId xmlns:a16="http://schemas.microsoft.com/office/drawing/2014/main" id="{A2FDD5BE-DB1D-F613-FA6A-E573C6DB4DCA}"/>
              </a:ext>
            </a:extLst>
          </p:cNvPr>
          <p:cNvSpPr/>
          <p:nvPr/>
        </p:nvSpPr>
        <p:spPr>
          <a:xfrm>
            <a:off x="8553450" y="1978919"/>
            <a:ext cx="8758788" cy="1794489"/>
          </a:xfrm>
          <a:prstGeom prst="rect">
            <a:avLst/>
          </a:prstGeom>
          <a:solidFill>
            <a:srgbClr val="3F84A9">
              <a:alpha val="686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96B7C9C-19A3-2C95-2490-71A6748D5261}"/>
              </a:ext>
            </a:extLst>
          </p:cNvPr>
          <p:cNvSpPr/>
          <p:nvPr/>
        </p:nvSpPr>
        <p:spPr>
          <a:xfrm>
            <a:off x="8534400" y="4035647"/>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97E336B-9B35-4E1F-C1CB-05851BAC0CA6}"/>
              </a:ext>
            </a:extLst>
          </p:cNvPr>
          <p:cNvSpPr/>
          <p:nvPr/>
        </p:nvSpPr>
        <p:spPr>
          <a:xfrm>
            <a:off x="8553450" y="6127758"/>
            <a:ext cx="8758788" cy="1794489"/>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a:extLst>
              <a:ext uri="{FF2B5EF4-FFF2-40B4-BE49-F238E27FC236}">
                <a16:creationId xmlns:a16="http://schemas.microsoft.com/office/drawing/2014/main" id="{9ED2DBC5-C34B-6507-F79A-B145908255DD}"/>
              </a:ext>
            </a:extLst>
          </p:cNvPr>
          <p:cNvSpPr txBox="1"/>
          <p:nvPr/>
        </p:nvSpPr>
        <p:spPr>
          <a:xfrm>
            <a:off x="177075" y="3456892"/>
            <a:ext cx="7461654" cy="2003754"/>
          </a:xfrm>
          <a:prstGeom prst="rect">
            <a:avLst/>
          </a:prstGeom>
        </p:spPr>
        <p:txBody>
          <a:bodyPr lIns="0" tIns="0" rIns="0" bIns="0" rtlCol="0" anchor="t">
            <a:spAutoFit/>
          </a:bodyPr>
          <a:lstStyle/>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does </a:t>
            </a:r>
          </a:p>
          <a:p>
            <a:pPr algn="ctr">
              <a:lnSpc>
                <a:spcPts val="7919"/>
              </a:lnSpc>
            </a:pPr>
            <a:r>
              <a:rPr lang="en-US" sz="6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deepfake mean?</a:t>
            </a:r>
          </a:p>
        </p:txBody>
      </p:sp>
      <p:sp>
        <p:nvSpPr>
          <p:cNvPr id="34" name="TextBox 34">
            <a:extLst>
              <a:ext uri="{FF2B5EF4-FFF2-40B4-BE49-F238E27FC236}">
                <a16:creationId xmlns:a16="http://schemas.microsoft.com/office/drawing/2014/main" id="{7862D99C-0D8B-F66B-B601-03C465E5117E}"/>
              </a:ext>
            </a:extLst>
          </p:cNvPr>
          <p:cNvSpPr txBox="1"/>
          <p:nvPr/>
        </p:nvSpPr>
        <p:spPr>
          <a:xfrm>
            <a:off x="10553135" y="2121435"/>
            <a:ext cx="6629399" cy="1443985"/>
          </a:xfrm>
          <a:prstGeom prst="rect">
            <a:avLst/>
          </a:prstGeom>
        </p:spPr>
        <p:txBody>
          <a:bodyPr wrap="square" lIns="0" tIns="0" rIns="0" bIns="0" rtlCol="0" anchor="t">
            <a:spAutoFit/>
          </a:bodyPr>
          <a:lstStyle/>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Videos, picture or audio clips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made with artificial intelligence </a:t>
            </a:r>
          </a:p>
          <a:p>
            <a:pPr algn="ctr">
              <a:lnSpc>
                <a:spcPts val="3779"/>
              </a:lnSpc>
            </a:pPr>
            <a:r>
              <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 look real.​</a:t>
            </a:r>
          </a:p>
        </p:txBody>
      </p:sp>
      <p:sp>
        <p:nvSpPr>
          <p:cNvPr id="35" name="TextBox 35">
            <a:extLst>
              <a:ext uri="{FF2B5EF4-FFF2-40B4-BE49-F238E27FC236}">
                <a16:creationId xmlns:a16="http://schemas.microsoft.com/office/drawing/2014/main" id="{AB6227F7-CA48-BAB7-F860-869A294B1F9B}"/>
              </a:ext>
            </a:extLst>
          </p:cNvPr>
          <p:cNvSpPr txBox="1"/>
          <p:nvPr/>
        </p:nvSpPr>
        <p:spPr>
          <a:xfrm>
            <a:off x="3618106" y="477552"/>
            <a:ext cx="11301628" cy="1038746"/>
          </a:xfrm>
          <a:prstGeom prst="rect">
            <a:avLst/>
          </a:prstGeom>
        </p:spPr>
        <p:txBody>
          <a:bodyPr lIns="0" tIns="0" rIns="0" bIns="0" rtlCol="0" anchor="t">
            <a:spAutoFit/>
          </a:bodyPr>
          <a:lstStyle/>
          <a:p>
            <a:pPr algn="ctr">
              <a:lnSpc>
                <a:spcPts val="8400"/>
              </a:lnSpc>
            </a:pPr>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One: Word Watch ​</a:t>
            </a:r>
          </a:p>
        </p:txBody>
      </p:sp>
      <p:sp>
        <p:nvSpPr>
          <p:cNvPr id="37" name="TextBox 37">
            <a:extLst>
              <a:ext uri="{FF2B5EF4-FFF2-40B4-BE49-F238E27FC236}">
                <a16:creationId xmlns:a16="http://schemas.microsoft.com/office/drawing/2014/main" id="{2875507F-AA6A-5FE5-9F62-529D215D1E0D}"/>
              </a:ext>
            </a:extLst>
          </p:cNvPr>
          <p:cNvSpPr txBox="1"/>
          <p:nvPr/>
        </p:nvSpPr>
        <p:spPr>
          <a:xfrm>
            <a:off x="10649271" y="6283450"/>
            <a:ext cx="6668866" cy="2008242"/>
          </a:xfrm>
          <a:prstGeom prst="rect">
            <a:avLst/>
          </a:prstGeom>
        </p:spPr>
        <p:txBody>
          <a:bodyPr wrap="square" lIns="0" tIns="0" rIns="0" bIns="0" rtlCol="0" anchor="t">
            <a:spAutoFit/>
          </a:bodyPr>
          <a:lstStyle/>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deliberately spread to influence public opinion or hide the </a:t>
            </a:r>
          </a:p>
          <a:p>
            <a:pPr algn="ctr">
              <a:lnSpc>
                <a:spcPts val="3859"/>
              </a:lnSpc>
              <a:spcBef>
                <a:spcPts val="120"/>
              </a:spcBef>
              <a:spcAft>
                <a:spcPts val="120"/>
              </a:spcAft>
            </a:pPr>
            <a:r>
              <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rPr>
              <a:t>other side of the story​.</a:t>
            </a: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1" name="TextBox 41">
            <a:extLst>
              <a:ext uri="{FF2B5EF4-FFF2-40B4-BE49-F238E27FC236}">
                <a16:creationId xmlns:a16="http://schemas.microsoft.com/office/drawing/2014/main" id="{0032A9D3-5BB7-C999-6FF5-79C219EAABDD}"/>
              </a:ext>
            </a:extLst>
          </p:cNvPr>
          <p:cNvSpPr txBox="1"/>
          <p:nvPr/>
        </p:nvSpPr>
        <p:spPr>
          <a:xfrm>
            <a:off x="10553135" y="4142027"/>
            <a:ext cx="6682016" cy="1931298"/>
          </a:xfrm>
          <a:prstGeom prst="rect">
            <a:avLst/>
          </a:prstGeom>
        </p:spPr>
        <p:txBody>
          <a:bodyPr wrap="square" lIns="0" tIns="0" rIns="0" bIns="0" rtlCol="0" anchor="t">
            <a:spAutoFit/>
          </a:bodyPr>
          <a:lstStyle/>
          <a:p>
            <a:pPr algn="ctr">
              <a:lnSpc>
                <a:spcPts val="3779"/>
              </a:lnSpc>
            </a:pPr>
            <a:r>
              <a:rPr lang="en-GB" sz="2800" b="1">
                <a:latin typeface="BBC Reith Sans" panose="020B0603020204020204" pitchFamily="34" charset="0"/>
                <a:ea typeface="BBC Reith Sans" panose="020B0603020204020204" pitchFamily="34" charset="0"/>
                <a:cs typeface="BBC Reith Sans" panose="020B0603020204020204" pitchFamily="34" charset="0"/>
              </a:rPr>
              <a:t>F</a:t>
            </a:r>
            <a:r>
              <a:rPr lang="en-GB" sz="2800" b="1" i="0" u="none" strike="noStrike">
                <a:effectLst/>
                <a:latin typeface="BBC Reith Sans" panose="020B0603020204020204" pitchFamily="34" charset="0"/>
                <a:ea typeface="BBC Reith Sans" panose="020B0603020204020204" pitchFamily="34" charset="0"/>
                <a:cs typeface="BBC Reith Sans" panose="020B0603020204020204" pitchFamily="34" charset="0"/>
              </a:rPr>
              <a:t>alse information that the person sharing doesn’t realise is false or misleading.</a:t>
            </a:r>
            <a:endParaRPr lang="en-US" sz="2800" b="1">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3779"/>
              </a:lnSpc>
            </a:pPr>
            <a:endParaRPr lang="en-US" sz="2699" b="1">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7" name="TextBox 46">
            <a:extLst>
              <a:ext uri="{FF2B5EF4-FFF2-40B4-BE49-F238E27FC236}">
                <a16:creationId xmlns:a16="http://schemas.microsoft.com/office/drawing/2014/main" id="{47EE70C8-D363-CC52-BAF5-4A673DAD0DC3}"/>
              </a:ext>
            </a:extLst>
          </p:cNvPr>
          <p:cNvSpPr txBox="1"/>
          <p:nvPr/>
        </p:nvSpPr>
        <p:spPr>
          <a:xfrm>
            <a:off x="9144000" y="4382791"/>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B</a:t>
            </a:r>
          </a:p>
        </p:txBody>
      </p:sp>
      <p:sp>
        <p:nvSpPr>
          <p:cNvPr id="51" name="TextBox 50">
            <a:extLst>
              <a:ext uri="{FF2B5EF4-FFF2-40B4-BE49-F238E27FC236}">
                <a16:creationId xmlns:a16="http://schemas.microsoft.com/office/drawing/2014/main" id="{59716617-336B-C30F-88D7-E08B215446A5}"/>
              </a:ext>
            </a:extLst>
          </p:cNvPr>
          <p:cNvSpPr txBox="1"/>
          <p:nvPr/>
        </p:nvSpPr>
        <p:spPr>
          <a:xfrm>
            <a:off x="9137117" y="2428620"/>
            <a:ext cx="914400" cy="1015663"/>
          </a:xfrm>
          <a:prstGeom prst="rect">
            <a:avLst/>
          </a:prstGeom>
          <a:noFill/>
        </p:spPr>
        <p:txBody>
          <a:bodyPr wrap="square" rtlCol="0">
            <a:spAutoFit/>
          </a:bodyPr>
          <a:lstStyle/>
          <a:p>
            <a:r>
              <a:rPr lang="en-US" sz="6000" b="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A</a:t>
            </a:r>
          </a:p>
        </p:txBody>
      </p:sp>
      <p:sp>
        <p:nvSpPr>
          <p:cNvPr id="52" name="TextBox 51">
            <a:extLst>
              <a:ext uri="{FF2B5EF4-FFF2-40B4-BE49-F238E27FC236}">
                <a16:creationId xmlns:a16="http://schemas.microsoft.com/office/drawing/2014/main" id="{F7CC2E1E-068E-71C4-60A9-29BDC0E8F780}"/>
              </a:ext>
            </a:extLst>
          </p:cNvPr>
          <p:cNvSpPr txBox="1"/>
          <p:nvPr/>
        </p:nvSpPr>
        <p:spPr>
          <a:xfrm>
            <a:off x="9148413" y="6530477"/>
            <a:ext cx="914400" cy="1015663"/>
          </a:xfrm>
          <a:prstGeom prst="rect">
            <a:avLst/>
          </a:prstGeom>
          <a:noFill/>
        </p:spPr>
        <p:txBody>
          <a:bodyPr wrap="square" rtlCol="0">
            <a:spAutoFit/>
          </a:bodyPr>
          <a:lstStyle/>
          <a:p>
            <a:r>
              <a:rPr lang="en-US" sz="6000" b="1">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C</a:t>
            </a:r>
          </a:p>
        </p:txBody>
      </p:sp>
      <p:sp>
        <p:nvSpPr>
          <p:cNvPr id="33" name="Freeform 40">
            <a:extLst>
              <a:ext uri="{FF2B5EF4-FFF2-40B4-BE49-F238E27FC236}">
                <a16:creationId xmlns:a16="http://schemas.microsoft.com/office/drawing/2014/main" id="{B6CCDF44-7B90-632A-C633-DC22E33D3720}"/>
              </a:ext>
            </a:extLst>
          </p:cNvPr>
          <p:cNvSpPr/>
          <p:nvPr/>
        </p:nvSpPr>
        <p:spPr>
          <a:xfrm>
            <a:off x="-987666" y="7164335"/>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pic>
        <p:nvPicPr>
          <p:cNvPr id="38" name="Picture 37" descr="A close-up of a sign&#10;&#10;AI-generated content may be incorrect.">
            <a:extLst>
              <a:ext uri="{FF2B5EF4-FFF2-40B4-BE49-F238E27FC236}">
                <a16:creationId xmlns:a16="http://schemas.microsoft.com/office/drawing/2014/main" id="{8472688D-72DB-EC28-1695-A0F6AF5C2776}"/>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691749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2765</Words>
  <Application>Microsoft Macintosh PowerPoint</Application>
  <PresentationFormat>Custom</PresentationFormat>
  <Paragraphs>343</Paragraphs>
  <Slides>26</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Calibri</vt:lpstr>
      <vt:lpstr>BBC Reith Sans</vt:lpstr>
      <vt:lpstr>Canva Sans Bold</vt:lpstr>
      <vt:lpstr>Arial,Sans-Serif</vt:lpstr>
      <vt:lpstr>Segoe UI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2</dc:title>
  <dc:creator>Poppy Walmsley</dc:creator>
  <cp:lastModifiedBy>Beth Turner - Education Teens</cp:lastModifiedBy>
  <cp:revision>29</cp:revision>
  <dcterms:created xsi:type="dcterms:W3CDTF">2006-08-16T00:00:00Z</dcterms:created>
  <dcterms:modified xsi:type="dcterms:W3CDTF">2025-12-16T15:02:58Z</dcterms:modified>
  <dc:identifier>DAGfdpkQV4M</dc:identifier>
</cp:coreProperties>
</file>