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93" r:id="rId3"/>
    <p:sldId id="257" r:id="rId4"/>
    <p:sldId id="258" r:id="rId5"/>
    <p:sldId id="267" r:id="rId6"/>
    <p:sldId id="294" r:id="rId7"/>
    <p:sldId id="291" r:id="rId8"/>
    <p:sldId id="269" r:id="rId9"/>
    <p:sldId id="292" r:id="rId10"/>
    <p:sldId id="270" r:id="rId11"/>
    <p:sldId id="271" r:id="rId12"/>
    <p:sldId id="272" r:id="rId13"/>
    <p:sldId id="273" r:id="rId14"/>
    <p:sldId id="274" r:id="rId15"/>
    <p:sldId id="275" r:id="rId16"/>
    <p:sldId id="276" r:id="rId17"/>
    <p:sldId id="277" r:id="rId18"/>
    <p:sldId id="278" r:id="rId19"/>
    <p:sldId id="279" r:id="rId20"/>
    <p:sldId id="296" r:id="rId21"/>
    <p:sldId id="281" r:id="rId22"/>
    <p:sldId id="282" r:id="rId23"/>
    <p:sldId id="283" r:id="rId24"/>
    <p:sldId id="295" r:id="rId25"/>
    <p:sldId id="285" r:id="rId26"/>
    <p:sldId id="286" r:id="rId27"/>
    <p:sldId id="287" r:id="rId28"/>
    <p:sldId id="288" r:id="rId29"/>
  </p:sldIdLst>
  <p:sldSz cx="18288000" cy="10287000"/>
  <p:notesSz cx="6858000" cy="9144000"/>
  <p:embeddedFontLst>
    <p:embeddedFont>
      <p:font typeface="BBC Reith Qalam" panose="020B0603020204020204" pitchFamily="34" charset="-78"/>
      <p:regular r:id="rId31"/>
      <p:bold r:id="rId32"/>
    </p:embeddedFont>
    <p:embeddedFont>
      <p:font typeface="BBC Reith Sans" panose="020B0603020204020204" pitchFamily="34" charset="0"/>
      <p:regular r:id="rId33"/>
      <p:bold r:id="rId34"/>
      <p:italic r:id="rId35"/>
      <p:boldItalic r:id="rId36"/>
    </p:embeddedFont>
    <p:embeddedFont>
      <p:font typeface="Canva Sans Bold" panose="020B0703020204020204" pitchFamily="34" charset="-78"/>
      <p:regular r:id="rId37"/>
      <p:bold r:id="rId37"/>
      <p:italic r:id="rId38"/>
    </p:embeddedFont>
    <p:embeddedFont>
      <p:font typeface="Segoe UI" panose="020B0502040204020203"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mU68LoPRhR9sFXWZ1y/8PQ==" hashData="ZzrUGu7dCJa/uUFQyv6UEXSPE7VLXYtb3d9TjEfkhHXa7+cBTCOM9UAfjmokOJCLvkW8HHffgBrL0Mh/bK4iS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D79"/>
    <a:srgbClr val="3F84A9"/>
    <a:srgbClr val="963CE1"/>
    <a:srgbClr val="CC9CFF"/>
    <a:srgbClr val="ED403D"/>
    <a:srgbClr val="F68224"/>
    <a:srgbClr val="F8A61A"/>
    <a:srgbClr val="028584"/>
    <a:srgbClr val="B003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5EB86E-62DC-4949-AF57-1B249C0F3109}" v="4" dt="2025-12-16T11:41:54.2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75743" autoAdjust="0"/>
  </p:normalViewPr>
  <p:slideViewPr>
    <p:cSldViewPr>
      <p:cViewPr varScale="1">
        <p:scale>
          <a:sx n="61" d="100"/>
          <a:sy n="61" d="100"/>
        </p:scale>
        <p:origin x="592"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9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761103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sz="1200" dirty="0">
                <a:solidFill>
                  <a:schemeClr val="tx1"/>
                </a:solidFill>
                <a:effectLst/>
                <a:latin typeface="BBC Reith Sans" panose="020B0603020204020204" pitchFamily="34" charset="0"/>
                <a:ea typeface="BBC Reith Sans" panose="020B0603020204020204" pitchFamily="34" charset="0"/>
                <a:cs typeface="BBC Reith Sans" panose="020B0603020204020204" pitchFamily="34" charset="0"/>
              </a:rPr>
              <a:t>TEACHER NOTES</a:t>
            </a:r>
          </a:p>
          <a:p>
            <a:endParaRPr lang="en-GB" sz="1200" dirty="0">
              <a:solidFill>
                <a:schemeClr val="tx1"/>
              </a:solidFill>
              <a:effectLst/>
              <a:latin typeface="BBC Reith Sans" panose="020B0603020204020204" pitchFamily="34" charset="0"/>
              <a:ea typeface="BBC Reith Sans" panose="020B0603020204020204" pitchFamily="34" charset="0"/>
              <a:cs typeface="BBC Reith Sans" panose="020B0603020204020204" pitchFamily="34" charset="0"/>
            </a:endParaRPr>
          </a:p>
          <a:p>
            <a:r>
              <a:rPr lang="en-GB" sz="1200" dirty="0">
                <a:solidFill>
                  <a:schemeClr val="tx1"/>
                </a:solidFill>
                <a:effectLst/>
                <a:latin typeface="BBC Reith Sans" panose="020B0603020204020204" pitchFamily="34" charset="0"/>
                <a:ea typeface="BBC Reith Sans" panose="020B0603020204020204" pitchFamily="34" charset="0"/>
                <a:cs typeface="BBC Reith Sans" panose="020B0603020204020204" pitchFamily="34" charset="0"/>
              </a:rPr>
              <a:t>Introduce the vocabulary. Students must understand these terms well. Read through the definitions with students and check for understanding. </a:t>
            </a:r>
          </a:p>
          <a:p>
            <a:endParaRPr lang="en-GB" sz="1200" dirty="0">
              <a:solidFill>
                <a:schemeClr val="tx1"/>
              </a:solidFill>
              <a:effectLst/>
              <a:latin typeface="BBC Reith Sans" panose="020B0603020204020204" pitchFamily="34" charset="0"/>
              <a:ea typeface="BBC Reith Sans" panose="020B0603020204020204" pitchFamily="34" charset="0"/>
              <a:cs typeface="BBC Reith Sans" panose="020B0603020204020204" pitchFamily="34" charset="0"/>
            </a:endParaRPr>
          </a:p>
          <a:p>
            <a:r>
              <a:rPr lang="en-GB" sz="1200" dirty="0">
                <a:solidFill>
                  <a:schemeClr val="tx1"/>
                </a:solidFill>
                <a:effectLst/>
                <a:latin typeface="BBC Reith Sans" panose="020B0603020204020204" pitchFamily="34" charset="0"/>
                <a:ea typeface="BBC Reith Sans" panose="020B0603020204020204" pitchFamily="34" charset="0"/>
                <a:cs typeface="BBC Reith Sans" panose="020B0603020204020204" pitchFamily="34" charset="0"/>
              </a:rPr>
              <a:t>You could use the following scenarios:</a:t>
            </a:r>
          </a:p>
          <a:p>
            <a:pPr marL="342900" indent="-342900">
              <a:buAutoNum type="arabicPeriod"/>
            </a:pPr>
            <a:r>
              <a:rPr lang="en-GB" sz="1200" dirty="0">
                <a:solidFill>
                  <a:schemeClr val="tx1"/>
                </a:solidFill>
                <a:effectLst/>
                <a:latin typeface="BBC Reith Sans" panose="020B0603020204020204" pitchFamily="34" charset="0"/>
                <a:ea typeface="BBC Reith Sans" panose="020B0603020204020204" pitchFamily="34" charset="0"/>
                <a:cs typeface="BBC Reith Sans" panose="020B0603020204020204" pitchFamily="34" charset="0"/>
              </a:rPr>
              <a:t>Misinformation - A student shares a news article in a year 11 group chat that says all exams have been cancelled. The article looks official, but it turns out the student misread the date, and the article was actually from 2020 when exams were cancelled due to the Covid-19 pandemic.</a:t>
            </a:r>
          </a:p>
          <a:p>
            <a:pPr marL="342900" indent="-342900">
              <a:buAutoNum type="arabicPeriod"/>
            </a:pPr>
            <a:r>
              <a:rPr lang="en-GB" sz="1200" dirty="0">
                <a:solidFill>
                  <a:schemeClr val="tx1"/>
                </a:solidFill>
                <a:effectLst/>
                <a:latin typeface="BBC Reith Sans" panose="020B0603020204020204" pitchFamily="34" charset="0"/>
                <a:ea typeface="BBC Reith Sans" panose="020B0603020204020204" pitchFamily="34" charset="0"/>
                <a:cs typeface="BBC Reith Sans" panose="020B0603020204020204" pitchFamily="34" charset="0"/>
              </a:rPr>
              <a:t>Disinformation - A person creates a fake social media post claiming that a celebrity has endorsed a product that helps people build muscle just by drinking it. They use edited photos and fake quotes to make the post look real, intending to trick people into buying the product.</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696237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Source: @</a:t>
            </a:r>
            <a:r>
              <a:rPr lang="en-GB" sz="1200" dirty="0" err="1">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barstoolsports</a:t>
            </a:r>
            <a:r>
              <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 on X (formerly known as Twitter)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Picture credit: Rost-9D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443146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Source: @</a:t>
            </a:r>
            <a:r>
              <a:rPr lang="en-GB" sz="1200" dirty="0" err="1">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barstoolsports</a:t>
            </a:r>
            <a:r>
              <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 on X (formerly known as Twitter)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Picture credit: Rost-9D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TEACHER NOTE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OPTIONAL </a:t>
            </a:r>
          </a:p>
          <a:p>
            <a:r>
              <a:rPr lang="en-GB" sz="1200" kern="100" dirty="0">
                <a:effectLst/>
                <a:latin typeface="BBC Reith Sans" panose="020B0603020204020204" pitchFamily="34" charset="0"/>
                <a:ea typeface="Aptos" panose="020B0004020202020204" pitchFamily="34" charset="0"/>
                <a:cs typeface="Times New Roman" panose="02020603050405020304" pitchFamily="18" charset="0"/>
              </a:rPr>
              <a:t>You could extend the discussion by asking the students about the source.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200" kern="100" dirty="0">
                <a:effectLst/>
                <a:latin typeface="BBC Reith Sans" panose="020B0603020204020204" pitchFamily="34" charset="0"/>
                <a:ea typeface="Aptos" panose="020B0004020202020204" pitchFamily="34" charset="0"/>
                <a:cs typeface="Times New Roman" panose="02020603050405020304" pitchFamily="18" charset="0"/>
              </a:rPr>
              <a:t>The post was shared by a page that usually posts sport news. Does this sound like the best place to get this scientific information from? Why or why not? Where could we check this information?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336302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Source: @</a:t>
            </a:r>
            <a:r>
              <a:rPr lang="en-GB" sz="1200" dirty="0" err="1">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spencergilmor</a:t>
            </a:r>
            <a:r>
              <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 on TikTok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TEACHER NOTE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OPTIONAL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BBC Reith Sans" panose="020B0603020204020204" pitchFamily="34" charset="0"/>
                <a:ea typeface="BBC Reith Sans" panose="020B0603020204020204" pitchFamily="34" charset="0"/>
                <a:cs typeface="BBC Reith Sans" panose="020B0603020204020204" pitchFamily="34" charset="0"/>
              </a:rPr>
              <a:t>Check if students know who Greta Thunberg is. If they are unsure, offer this short explanation: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BBC Reith Sans" panose="020B0603020204020204" pitchFamily="34" charset="0"/>
                <a:ea typeface="BBC Reith Sans" panose="020B0603020204020204" pitchFamily="34" charset="0"/>
                <a:cs typeface="BBC Reith Sans" panose="020B0603020204020204" pitchFamily="34" charset="0"/>
              </a:rPr>
              <a:t>As a child, Greta Thunberg started a global movement to fight climate change by protesting and inspiring kids worldwide to join 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1"/>
              </a:solidFill>
              <a:effectLst/>
              <a:uLnTx/>
              <a:uFillTx/>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BBC Reith Sans" panose="020B0603020204020204" pitchFamily="34" charset="0"/>
                <a:ea typeface="BBC Reith Sans" panose="020B0603020204020204" pitchFamily="34" charset="0"/>
                <a:cs typeface="BBC Reith Sans" panose="020B0603020204020204" pitchFamily="34" charset="0"/>
              </a:rPr>
              <a:t>WATCH THE VIDEO</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300660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OPTIONAL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BBC Reith Sans" panose="020B0603020204020204" pitchFamily="34" charset="0"/>
                <a:ea typeface="BBC Reith Sans" panose="020B0603020204020204" pitchFamily="34" charset="0"/>
                <a:cs typeface="BBC Reith Sans" panose="020B0603020204020204" pitchFamily="34" charset="0"/>
              </a:rPr>
              <a:t>Ask students if they think this person would be safe to trust. What steps could they take to check if this is disinformation? Encourage answers around checking multiple sources, looking at mainstream media versions.</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1164627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Source: @POLITICSUK on X (formerly known as Twitter)</a:t>
            </a: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820541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TEACHER NOTE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OPTIONAL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You may want to extend this discussion further. You could place students into groups and use the following prompts to get them to explore the importance of quotation: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Why is it important to use the exact words when quoting someone?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How can shortening a quote change its meaning?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What could happen if someone misquotes a health official or an expert?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Can you think of a time when you heard or read a quote that was taken out of context? How did it affect your understanding?</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2109263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Credit: ITV and Tiger Aspect Productions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BBC Reith Sans" panose="020B0603020204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BBC Reith Sans" panose="020B0603020204020204" pitchFamily="34" charset="0"/>
                <a:ea typeface="Aptos" panose="020B0004020202020204" pitchFamily="34" charset="0"/>
                <a:cs typeface="Times New Roman" panose="02020603050405020304" pitchFamily="18" charset="0"/>
              </a:rPr>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BBC Reith Sans" panose="020B0603020204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BBC Reith Sans" panose="020B0603020204020204" pitchFamily="34" charset="0"/>
                <a:ea typeface="Aptos" panose="020B0004020202020204" pitchFamily="34" charset="0"/>
                <a:cs typeface="Times New Roman" panose="02020603050405020304" pitchFamily="18" charset="0"/>
              </a:rPr>
              <a:t>This task is designed to get classes discussing how convincing deepfake and AI technology is becoming. Watch the clip, identify deepfake features to look out for (which are listed on the next slide) , before watching it back and picking out inconsistencies.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360307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446083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Credit: Kendrick Lamar, </a:t>
            </a:r>
            <a:r>
              <a:rPr lang="en-GB" sz="12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Dave Free</a:t>
            </a:r>
            <a:r>
              <a:rPr lang="en-US" sz="12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 </a:t>
            </a:r>
            <a:r>
              <a:rPr lang="en-US" sz="1200" dirty="0" err="1">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PGLang</a:t>
            </a:r>
            <a:r>
              <a:rPr lang="en-US" sz="12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 Project 3 and Deep Voodoo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Credit: ITV and Tiger Aspect Productions</a:t>
            </a:r>
          </a:p>
          <a:p>
            <a:endParaRPr lang="en-US" dirty="0"/>
          </a:p>
          <a:p>
            <a:r>
              <a:rPr lang="en-US" dirty="0"/>
              <a:t>Teachers notes</a:t>
            </a:r>
          </a:p>
          <a:p>
            <a:endParaRPr lang="en-US" dirty="0"/>
          </a:p>
          <a:p>
            <a:r>
              <a:rPr lang="en-US" dirty="0"/>
              <a:t>Be creative – In Kendrick Lamar’s “The Heart Part 5” music video </a:t>
            </a:r>
            <a:r>
              <a:rPr lang="en-GB" sz="1200" b="0" i="0" u="none" strike="noStrike" kern="1200" dirty="0">
                <a:solidFill>
                  <a:schemeClr val="tx1"/>
                </a:solidFill>
                <a:effectLst/>
                <a:latin typeface="+mn-lt"/>
                <a:ea typeface="+mn-ea"/>
                <a:cs typeface="+mn-cs"/>
              </a:rPr>
              <a:t>the rapper morphs into the faces of several public figures using deepfake technology.</a:t>
            </a:r>
            <a:endParaRPr lang="en-US" dirty="0"/>
          </a:p>
          <a:p>
            <a:endParaRPr lang="en-US" dirty="0"/>
          </a:p>
          <a:p>
            <a:r>
              <a:rPr lang="en-US" dirty="0"/>
              <a:t>Be funny – In ITV’s “Deepfake </a:t>
            </a:r>
            <a:r>
              <a:rPr lang="en-US" dirty="0" err="1"/>
              <a:t>Neighbour</a:t>
            </a:r>
            <a:r>
              <a:rPr lang="en-US" dirty="0"/>
              <a:t> Wars” deepfakes of well-known celebrities in ridiculously mundane situations and relationships are used to make people laugh. </a:t>
            </a:r>
          </a:p>
          <a:p>
            <a:endParaRPr lang="en-US" dirty="0"/>
          </a:p>
          <a:p>
            <a:pPr fontAlgn="base"/>
            <a:r>
              <a:rPr lang="en-US" dirty="0"/>
              <a:t>Increasingly, for news – In 2022, a </a:t>
            </a:r>
            <a:r>
              <a:rPr lang="en-GB" sz="1200" b="0" i="0" u="none" strike="noStrike" kern="1200" dirty="0">
                <a:solidFill>
                  <a:schemeClr val="tx1"/>
                </a:solidFill>
                <a:effectLst/>
                <a:latin typeface="+mn-lt"/>
                <a:ea typeface="+mn-ea"/>
                <a:cs typeface="+mn-cs"/>
              </a:rPr>
              <a:t>deepfake video of Ukraine’s President Zelensky appeared on the hacked website of Ukrainian TV network </a:t>
            </a:r>
            <a:r>
              <a:rPr lang="en-GB" sz="1200" b="0" i="0" u="none" strike="noStrike" kern="1200" dirty="0" err="1">
                <a:solidFill>
                  <a:schemeClr val="tx1"/>
                </a:solidFill>
                <a:effectLst/>
                <a:latin typeface="+mn-lt"/>
                <a:ea typeface="+mn-ea"/>
                <a:cs typeface="+mn-cs"/>
              </a:rPr>
              <a:t>Ukrayina</a:t>
            </a:r>
            <a:r>
              <a:rPr lang="en-GB" sz="1200" b="0" i="0" u="none" strike="noStrike" kern="1200" dirty="0">
                <a:solidFill>
                  <a:schemeClr val="tx1"/>
                </a:solidFill>
                <a:effectLst/>
                <a:latin typeface="+mn-lt"/>
                <a:ea typeface="+mn-ea"/>
                <a:cs typeface="+mn-cs"/>
              </a:rPr>
              <a:t> 24. In it, he was telling Ukrainian troops to put down their weapons and surrender to Russia. More information: https://www.bbc.co.uk/news/technology-60780142</a:t>
            </a:r>
          </a:p>
          <a:p>
            <a:pPr fontAlgn="base"/>
            <a:endParaRPr lang="en-GB" sz="1200" b="0" i="0" u="none" strike="noStrike" kern="1200" dirty="0">
              <a:solidFill>
                <a:schemeClr val="tx1"/>
              </a:solidFill>
              <a:effectLst/>
              <a:latin typeface="+mn-lt"/>
              <a:ea typeface="+mn-ea"/>
              <a:cs typeface="+mn-cs"/>
            </a:endParaRPr>
          </a:p>
          <a:p>
            <a:br>
              <a:rPr lang="en-GB" dirty="0"/>
            </a:b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409056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082F0-38D6-041F-C872-226199C52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315C9D-73BB-714A-F7A7-C3B5AA252482}"/>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A6996680-A13D-55E5-2748-430EC34ED6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4B9255-A26E-1381-2F55-B854990C5030}"/>
              </a:ext>
            </a:extLst>
          </p:cNvPr>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513625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a:buFont typeface="+mj-lt"/>
              <a:buNone/>
            </a:pPr>
            <a:r>
              <a:rPr lang="en-GB" b="0" i="0" dirty="0">
                <a:solidFill>
                  <a:srgbClr val="242424"/>
                </a:solidFill>
                <a:effectLst/>
                <a:latin typeface="Segoe UI" panose="020B0502040204020203" pitchFamily="34" charset="0"/>
              </a:rPr>
              <a:t>OPTIONAL – GROUP DISCUSSION</a:t>
            </a:r>
          </a:p>
          <a:p>
            <a:pPr algn="l">
              <a:buFont typeface="+mj-lt"/>
              <a:buNone/>
            </a:pPr>
            <a:endParaRPr lang="en-GB" b="0" i="0" dirty="0">
              <a:solidFill>
                <a:srgbClr val="242424"/>
              </a:solidFill>
              <a:effectLst/>
              <a:latin typeface="Segoe UI" panose="020B0502040204020203" pitchFamily="34" charset="0"/>
            </a:endParaRPr>
          </a:p>
          <a:p>
            <a:pPr algn="l">
              <a:buFont typeface="+mj-lt"/>
              <a:buNone/>
            </a:pPr>
            <a:r>
              <a:rPr lang="en-GB" b="0" i="0" dirty="0">
                <a:solidFill>
                  <a:srgbClr val="242424"/>
                </a:solidFill>
                <a:effectLst/>
                <a:latin typeface="Segoe UI" panose="020B0502040204020203" pitchFamily="34" charset="0"/>
              </a:rPr>
              <a:t>Depending on the timing of your lesson, you may choose to expand this activity into a discussion. Split the class into groups of four. One person will be feeding back to the group so will need to make notes. Ask each group to consider the questions:</a:t>
            </a:r>
          </a:p>
          <a:p>
            <a:pPr marL="285750" indent="-285750">
              <a:buFont typeface="Arial" panose="020B0604020202020204" pitchFamily="34" charset="0"/>
              <a:buChar char="•"/>
            </a:pPr>
            <a:r>
              <a:rPr lang="en-GB" sz="1200" dirty="0"/>
              <a:t>Do you think it's fair to use someone's face or voice in a deepfake without asking them first? Why or why not?</a:t>
            </a:r>
          </a:p>
          <a:p>
            <a:pPr marL="285750" indent="-285750">
              <a:buFont typeface="Arial" panose="020B0604020202020204" pitchFamily="34" charset="0"/>
              <a:buChar char="•"/>
            </a:pPr>
            <a:r>
              <a:rPr lang="en-GB" sz="1200" dirty="0"/>
              <a:t>What are some possible consequences of creating and sharing deepfakes of real people?</a:t>
            </a:r>
          </a:p>
          <a:p>
            <a:pPr marL="285750" indent="-285750">
              <a:buFont typeface="Arial" panose="020B0604020202020204" pitchFamily="34" charset="0"/>
              <a:buChar char="•"/>
            </a:pPr>
            <a:r>
              <a:rPr lang="en-GB" sz="1200" dirty="0"/>
              <a:t>How can deepfakes affect the trust we have in what we see online?</a:t>
            </a:r>
          </a:p>
          <a:p>
            <a:endParaRPr lang="en-GB" sz="1200" dirty="0"/>
          </a:p>
          <a:p>
            <a:r>
              <a:rPr lang="en-GB" sz="1200" dirty="0"/>
              <a:t>Finally, have the groups create 3 rules or guidelines that they think should be in place for creating and sharing deepfakes.</a:t>
            </a:r>
          </a:p>
          <a:p>
            <a:pPr marL="1143000" lvl="2" indent="-228600" algn="l">
              <a:spcBef>
                <a:spcPts val="750"/>
              </a:spcBef>
              <a:spcAft>
                <a:spcPts val="750"/>
              </a:spcAft>
              <a:buFont typeface="+mj-lt"/>
              <a:buAutoNum type="arabicPeriod"/>
            </a:pPr>
            <a:endParaRPr lang="en-GB" b="0" i="0" dirty="0">
              <a:solidFill>
                <a:srgbClr val="242424"/>
              </a:solidFill>
              <a:effectLst/>
              <a:latin typeface="Segoe UI" panose="020B0502040204020203" pitchFamily="34" charset="0"/>
            </a:endParaRPr>
          </a:p>
          <a:p>
            <a:pPr algn="l">
              <a:buFont typeface="+mj-lt"/>
              <a:buNone/>
            </a:pPr>
            <a:r>
              <a:rPr lang="en-GB" b="0" i="0" dirty="0">
                <a:solidFill>
                  <a:srgbClr val="242424"/>
                </a:solidFill>
                <a:effectLst/>
                <a:latin typeface="Segoe UI" panose="020B0502040204020203" pitchFamily="34" charset="0"/>
              </a:rPr>
              <a:t>A supporting framework to help students to engage in discussion is available on the next slide if needed. You may wish to print this and give a copy to each group.</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2705257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2567914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Credit:  Malaria No More</a:t>
            </a:r>
          </a:p>
          <a:p>
            <a:endParaRPr lang="en-GB" dirty="0"/>
          </a:p>
          <a:p>
            <a:r>
              <a:rPr lang="en-GB" dirty="0"/>
              <a:t>TEACHER NOTES</a:t>
            </a:r>
          </a:p>
          <a:p>
            <a:endParaRPr lang="en-GB" dirty="0"/>
          </a:p>
          <a:p>
            <a:r>
              <a:rPr lang="en-GB" dirty="0"/>
              <a:t>Watch the video.</a:t>
            </a:r>
          </a:p>
          <a:p>
            <a:endParaRPr lang="en-GB" dirty="0"/>
          </a:p>
          <a:p>
            <a:r>
              <a:rPr lang="en-GB" dirty="0"/>
              <a:t>Pose the question, ‘Is there a possibility a deepfake could be used for good?’ Ask students to consider it but not share their answers yet. Show the video of David Beckham speaking different languages as part of a malaria campaign. Ask the students if this is an example of a deepfake being used for good.</a:t>
            </a:r>
          </a:p>
          <a:p>
            <a:endParaRPr lang="en-GB" dirty="0"/>
          </a:p>
          <a:p>
            <a:r>
              <a:rPr lang="en-GB" dirty="0"/>
              <a:t>Ask students to think of other examples of how deepfakes could have a positive impact.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2627324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TEACHER NOTES</a:t>
            </a:r>
          </a:p>
          <a:p>
            <a:pPr marL="0" indent="0">
              <a:buFont typeface="Arial,Sans-Serif"/>
              <a:buNone/>
            </a:pPr>
            <a:endParaRPr lang="en-US" dirty="0">
              <a:cs typeface="+mn-cs"/>
            </a:endParaRPr>
          </a:p>
          <a:p>
            <a:pPr marL="0" indent="0">
              <a:buFont typeface="Arial,Sans-Serif"/>
              <a:buNone/>
            </a:pPr>
            <a:r>
              <a:rPr lang="en-US" dirty="0">
                <a:cs typeface="Calibri"/>
              </a:rPr>
              <a:t>Come back to the ‘Big Question’. </a:t>
            </a:r>
            <a:r>
              <a:rPr lang="en-GB" dirty="0">
                <a:cs typeface="Calibri"/>
              </a:rPr>
              <a:t>Have students added any strategies to their toolkit?</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440841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TEACHER NOTES</a:t>
            </a:r>
          </a:p>
          <a:p>
            <a:endParaRPr lang="en-GB" dirty="0"/>
          </a:p>
          <a:p>
            <a:r>
              <a:rPr lang="en-GB" dirty="0"/>
              <a:t>It is important that students take time to reflect on what they have learnt. Encourage them to jot notes, journal or talk to a partner about their experiences and takeaways from this lesson. You may also want to have a go at the quiz on the next slide or set this as homework.</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2140655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1000132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TEACHER NOTES</a:t>
            </a:r>
          </a:p>
          <a:p>
            <a:endParaRPr lang="en-US" dirty="0"/>
          </a:p>
          <a:p>
            <a:r>
              <a:rPr lang="en-US" dirty="0"/>
              <a:t>The lesson begins with a ‘Big Question’. Display this as students enter the classroom. The purpose of this task is to engage students immediately and encourage early independent thinking whilst giving time for administrative tasks. </a:t>
            </a:r>
          </a:p>
          <a:p>
            <a:endParaRPr lang="en-US" dirty="0"/>
          </a:p>
          <a:p>
            <a:r>
              <a:rPr lang="en-US" dirty="0"/>
              <a:t>Students could jot down their initial thoughts or ideas, or you may choose to collate ideas on the board or a sheet of flipchart paper. Students will revisit the 'Big Question' at the end of the lesson to reflect on whether their opinions have changed.</a:t>
            </a:r>
          </a:p>
          <a:p>
            <a:endParaRPr lang="en-US" dirty="0"/>
          </a:p>
          <a:p>
            <a:r>
              <a:rPr lang="en-US" dirty="0"/>
              <a:t>If students are struggling to engage with the question, offer the following prompts:</a:t>
            </a:r>
          </a:p>
          <a:p>
            <a:r>
              <a:rPr lang="en-US" dirty="0"/>
              <a:t>Have you ever seen something that looked real but turned out to be fake? How did you find out?</a:t>
            </a:r>
          </a:p>
          <a:p>
            <a:r>
              <a:rPr lang="en-US" dirty="0"/>
              <a:t>What makes you trust some things you see but not others?</a:t>
            </a:r>
          </a:p>
          <a:p>
            <a:r>
              <a:rPr lang="en-US" dirty="0"/>
              <a:t>What clues do you look for to decide if something is true or not?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9600" dirty="0" err="1"/>
              <a:t>Source:https</a:t>
            </a:r>
            <a:r>
              <a:rPr lang="en-US" sz="9600" dirty="0"/>
              <a:t>://</a:t>
            </a:r>
            <a:r>
              <a:rPr lang="en-US" sz="9600" dirty="0" err="1"/>
              <a:t>www.bbc.co.uk</a:t>
            </a:r>
            <a:r>
              <a:rPr lang="en-US" sz="9600" dirty="0"/>
              <a:t>/bitesize/articles/zkfy239#ztwjb7h</a:t>
            </a:r>
          </a:p>
          <a:p>
            <a:endParaRPr lang="en-US" sz="9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TEACHER NOTES</a:t>
            </a:r>
          </a:p>
          <a:p>
            <a:endParaRPr lang="en-US" sz="9600" dirty="0"/>
          </a:p>
          <a:p>
            <a:r>
              <a:rPr lang="en-GB" sz="9600" dirty="0"/>
              <a:t>Encourage students to think about their own experiences with fake news and what they know about their peers. Highlight the Word Watch box if you think your students will need support with the word peers.</a:t>
            </a:r>
          </a:p>
          <a:p>
            <a:endParaRPr lang="en-GB" sz="9600" dirty="0"/>
          </a:p>
          <a:p>
            <a:r>
              <a:rPr lang="en-GB" sz="9600" dirty="0"/>
              <a:t>Go through the statistics and discuss any surprising or interesting findings.</a:t>
            </a:r>
          </a:p>
          <a:p>
            <a:endParaRPr lang="en-GB" sz="9600"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755516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t>Source: https://</a:t>
            </a:r>
            <a:r>
              <a:rPr lang="en-US" sz="1200" dirty="0" err="1"/>
              <a:t>www.bbc.co.uk</a:t>
            </a:r>
            <a:r>
              <a:rPr lang="en-US" sz="1200" dirty="0"/>
              <a:t>/bitesize/articles/zkfy239#ztwjb7h</a:t>
            </a:r>
            <a:endParaRPr lang="en-GB" b="0" i="0" dirty="0">
              <a:solidFill>
                <a:srgbClr val="242424"/>
              </a:solidFill>
              <a:effectLst/>
              <a:latin typeface="Segoe UI" panose="020B0502040204020203" pitchFamily="34" charset="0"/>
            </a:endParaRPr>
          </a:p>
          <a:p>
            <a:pPr algn="l">
              <a:buFont typeface="+mj-lt"/>
              <a:buNone/>
            </a:pPr>
            <a:endParaRPr lang="en-GB" b="0" i="0" dirty="0">
              <a:solidFill>
                <a:srgbClr val="242424"/>
              </a:solidFill>
              <a:effectLst/>
              <a:latin typeface="Segoe UI" panose="020B0502040204020203" pitchFamily="34" charset="0"/>
            </a:endParaRPr>
          </a:p>
          <a:p>
            <a:br>
              <a:rPr lang="en-GB" dirty="0"/>
            </a:b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2371613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72185-9BE4-C2D0-E53D-C4C890EBF4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2FF12E-A6BB-6817-7B90-D1EAC6051B2B}"/>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6AF1ACC6-1286-30F4-532C-6666258228C1}"/>
              </a:ext>
            </a:extLst>
          </p:cNvPr>
          <p:cNvSpPr>
            <a:spLocks noGrp="1"/>
          </p:cNvSpPr>
          <p:nvPr>
            <p:ph type="body" idx="1"/>
          </p:nvPr>
        </p:nvSpPr>
        <p:spPr/>
        <p:txBody>
          <a:bodyPr/>
          <a:lstStyle/>
          <a:p>
            <a:pPr algn="l">
              <a:buFont typeface="+mj-lt"/>
              <a:buNone/>
            </a:pPr>
            <a:r>
              <a:rPr lang="en-GB" b="0" i="0" dirty="0">
                <a:solidFill>
                  <a:srgbClr val="242424"/>
                </a:solidFill>
                <a:effectLst/>
                <a:latin typeface="Segoe UI" panose="020B0502040204020203" pitchFamily="34" charset="0"/>
              </a:rPr>
              <a:t>TEACHER NOTES</a:t>
            </a:r>
          </a:p>
          <a:p>
            <a:pPr algn="l">
              <a:buFont typeface="+mj-lt"/>
              <a:buNone/>
            </a:pPr>
            <a:endParaRPr lang="en-GB" b="0" i="0" dirty="0">
              <a:solidFill>
                <a:srgbClr val="242424"/>
              </a:solidFill>
              <a:effectLst/>
              <a:latin typeface="Segoe UI" panose="020B0502040204020203" pitchFamily="34" charset="0"/>
            </a:endParaRPr>
          </a:p>
          <a:p>
            <a:pPr algn="l">
              <a:buFont typeface="+mj-lt"/>
              <a:buNone/>
            </a:pPr>
            <a:r>
              <a:rPr lang="en-GB" b="0" i="0" dirty="0">
                <a:solidFill>
                  <a:srgbClr val="242424"/>
                </a:solidFill>
                <a:effectLst/>
                <a:latin typeface="Segoe UI" panose="020B0502040204020203" pitchFamily="34" charset="0"/>
              </a:rPr>
              <a:t>OPTIONAL – GROUP DISCUSSION</a:t>
            </a:r>
          </a:p>
          <a:p>
            <a:pPr algn="l">
              <a:buFont typeface="+mj-lt"/>
              <a:buNone/>
            </a:pPr>
            <a:endParaRPr lang="en-GB" b="0" i="0" dirty="0">
              <a:solidFill>
                <a:srgbClr val="242424"/>
              </a:solidFill>
              <a:effectLst/>
              <a:latin typeface="Segoe UI" panose="020B0502040204020203" pitchFamily="34" charset="0"/>
            </a:endParaRPr>
          </a:p>
          <a:p>
            <a:pPr algn="l">
              <a:buFont typeface="+mj-lt"/>
              <a:buNone/>
            </a:pPr>
            <a:r>
              <a:rPr lang="en-GB" b="0" i="0" dirty="0">
                <a:solidFill>
                  <a:srgbClr val="242424"/>
                </a:solidFill>
                <a:effectLst/>
                <a:latin typeface="Segoe UI" panose="020B0502040204020203" pitchFamily="34" charset="0"/>
              </a:rPr>
              <a:t>Depending on the timing of your lesson, you may choose to expand this activity into a discussion. Split the class into groups. One person will be feeding back to the group so will need to make notes. Ask them to consider the following questions:</a:t>
            </a:r>
          </a:p>
          <a:p>
            <a:pPr algn="l">
              <a:buFont typeface="+mj-lt"/>
              <a:buNone/>
            </a:pPr>
            <a:endParaRPr lang="en-GB" b="0" i="0" dirty="0">
              <a:solidFill>
                <a:srgbClr val="242424"/>
              </a:solidFill>
              <a:effectLst/>
              <a:latin typeface="Segoe UI" panose="020B0502040204020203" pitchFamily="34" charset="0"/>
            </a:endParaRPr>
          </a:p>
          <a:p>
            <a:pPr marL="1143000" lvl="2" indent="-228600" algn="l">
              <a:spcBef>
                <a:spcPts val="750"/>
              </a:spcBef>
              <a:spcAft>
                <a:spcPts val="750"/>
              </a:spcAft>
              <a:buFont typeface="+mj-lt"/>
              <a:buAutoNum type="arabicPeriod"/>
            </a:pPr>
            <a:r>
              <a:rPr lang="en-GB" dirty="0"/>
              <a:t>Do you think social media platforms are trustworthy? </a:t>
            </a:r>
          </a:p>
          <a:p>
            <a:pPr marL="1143000" lvl="2" indent="-228600" algn="l">
              <a:spcBef>
                <a:spcPts val="750"/>
              </a:spcBef>
              <a:spcAft>
                <a:spcPts val="750"/>
              </a:spcAft>
              <a:buFont typeface="+mj-lt"/>
              <a:buAutoNum type="arabicPeriod"/>
            </a:pPr>
            <a:r>
              <a:rPr lang="en-GB" dirty="0"/>
              <a:t>Do you think young people trust influencers more than politicians?</a:t>
            </a:r>
          </a:p>
          <a:p>
            <a:pPr marL="1143000" lvl="2" indent="-228600" algn="l">
              <a:spcBef>
                <a:spcPts val="750"/>
              </a:spcBef>
              <a:spcAft>
                <a:spcPts val="750"/>
              </a:spcAft>
              <a:buFont typeface="+mj-lt"/>
              <a:buAutoNum type="arabicPeriod"/>
            </a:pPr>
            <a:r>
              <a:rPr lang="en-GB" dirty="0"/>
              <a:t>Does the BBC seem more trustworthy than other news sources? Why?</a:t>
            </a:r>
          </a:p>
          <a:p>
            <a:pPr marL="1143000" lvl="2" indent="-228600" algn="l">
              <a:spcBef>
                <a:spcPts val="750"/>
              </a:spcBef>
              <a:spcAft>
                <a:spcPts val="750"/>
              </a:spcAft>
              <a:buFont typeface="+mj-lt"/>
              <a:buAutoNum type="arabicPeriod"/>
            </a:pPr>
            <a:r>
              <a:rPr lang="en-GB" dirty="0"/>
              <a:t>Where do your parents get their news from? </a:t>
            </a:r>
            <a:endParaRPr lang="en-GB" b="0" i="0" dirty="0">
              <a:solidFill>
                <a:srgbClr val="242424"/>
              </a:solidFill>
              <a:effectLst/>
              <a:latin typeface="Segoe UI" panose="020B0502040204020203" pitchFamily="34" charset="0"/>
            </a:endParaRPr>
          </a:p>
          <a:p>
            <a:pPr marL="1143000" lvl="2" indent="-228600" algn="l">
              <a:spcBef>
                <a:spcPts val="750"/>
              </a:spcBef>
              <a:spcAft>
                <a:spcPts val="750"/>
              </a:spcAft>
              <a:buFont typeface="+mj-lt"/>
              <a:buAutoNum type="arabicPeriod"/>
            </a:pPr>
            <a:endParaRPr lang="en-GB" b="0" i="0" dirty="0">
              <a:solidFill>
                <a:srgbClr val="242424"/>
              </a:solidFill>
              <a:effectLst/>
              <a:latin typeface="Segoe UI" panose="020B0502040204020203" pitchFamily="34" charset="0"/>
            </a:endParaRPr>
          </a:p>
          <a:p>
            <a:pPr algn="l">
              <a:buFont typeface="+mj-lt"/>
              <a:buNone/>
            </a:pPr>
            <a:r>
              <a:rPr lang="en-GB" b="0" i="0" dirty="0">
                <a:solidFill>
                  <a:srgbClr val="242424"/>
                </a:solidFill>
                <a:effectLst/>
                <a:latin typeface="Segoe UI" panose="020B0502040204020203" pitchFamily="34" charset="0"/>
              </a:rPr>
              <a:t>A supporting framework to help students to engage in discussion is available on the next slide. You may wish to print this and give a copy to each group.</a:t>
            </a:r>
          </a:p>
          <a:p>
            <a:pPr algn="l">
              <a:buFont typeface="+mj-lt"/>
              <a:buNone/>
            </a:pPr>
            <a:r>
              <a:rPr lang="en-GB" b="0" i="0" dirty="0">
                <a:solidFill>
                  <a:srgbClr val="242424"/>
                </a:solidFill>
                <a:effectLst/>
                <a:latin typeface="Segoe UI" panose="020B0502040204020203" pitchFamily="34" charset="0"/>
              </a:rPr>
              <a:t>Have one person from each group present their group's thoughts to the class.</a:t>
            </a:r>
          </a:p>
          <a:p>
            <a:br>
              <a:rPr lang="en-GB" dirty="0"/>
            </a:br>
            <a:endParaRPr lang="en-US" dirty="0"/>
          </a:p>
          <a:p>
            <a:endParaRPr lang="en-US" dirty="0"/>
          </a:p>
        </p:txBody>
      </p:sp>
      <p:sp>
        <p:nvSpPr>
          <p:cNvPr id="4" name="Slide Number Placeholder 3">
            <a:extLst>
              <a:ext uri="{FF2B5EF4-FFF2-40B4-BE49-F238E27FC236}">
                <a16:creationId xmlns:a16="http://schemas.microsoft.com/office/drawing/2014/main" id="{CBEA2504-CBB4-9AA5-CC71-508C3C896013}"/>
              </a:ext>
            </a:extLst>
          </p:cNvPr>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866123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567914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3570970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BB0A8-C687-04D9-1DC1-5C0D6B90A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82A90-8DF9-0B3B-5C6F-6DDE2D6D1312}"/>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16AA2F1E-463F-2AF0-8FFD-6DB51029048D}"/>
              </a:ext>
            </a:extLst>
          </p:cNvPr>
          <p:cNvSpPr>
            <a:spLocks noGrp="1"/>
          </p:cNvSpPr>
          <p:nvPr>
            <p:ph type="body" idx="1"/>
          </p:nvPr>
        </p:nvSpPr>
        <p:spPr/>
        <p:txBody>
          <a:bodyPr/>
          <a:lstStyle/>
          <a:p>
            <a:r>
              <a:rPr lang="en-GB" dirty="0"/>
              <a:t>TEACHER NOTES</a:t>
            </a:r>
          </a:p>
          <a:p>
            <a:endParaRPr lang="en-GB" dirty="0"/>
          </a:p>
          <a:p>
            <a:pPr algn="l"/>
            <a:r>
              <a:rPr lang="en-GB" b="0" i="0" dirty="0">
                <a:solidFill>
                  <a:srgbClr val="242424"/>
                </a:solidFill>
                <a:effectLst/>
                <a:latin typeface="Segoe UI" panose="020B0502040204020203" pitchFamily="34" charset="0"/>
              </a:rPr>
              <a:t>When it comes to trusted news channels and social media sites, several sources are often cited for their reliability and credibility. It is likely that students will give you answers such as the BBC, Sky News, ITV News, C4 News, The Daily Mail, The Sun, The Guardian, or The Times. They may also mention sites such as TikTok or Instagram. It is important to explore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42424"/>
                </a:solidFill>
                <a:effectLst/>
                <a:latin typeface="Segoe UI" panose="020B0502040204020203" pitchFamily="34" charset="0"/>
              </a:rPr>
              <a:t>Unlike regulated news sources, social media outlets allow anyone to publish news. This isn’t necessarily a bad thing. It helps democratise information, allowing more people to have a platform and a voice, but it also allows the spread of misinformation. On platforms like TikTok, identify and discuss pages that are known for reliable information. What makes these pages trustworthy? You may wish to introduce the term ‘regulation’.</a:t>
            </a:r>
          </a:p>
          <a:p>
            <a:pPr algn="l"/>
            <a:endParaRPr lang="en-GB" b="0" i="0" dirty="0">
              <a:solidFill>
                <a:srgbClr val="242424"/>
              </a:solidFill>
              <a:effectLst/>
              <a:latin typeface="Segoe UI" panose="020B0502040204020203" pitchFamily="34" charset="0"/>
            </a:endParaRPr>
          </a:p>
          <a:p>
            <a:pPr algn="l"/>
            <a:r>
              <a:rPr lang="en-GB" b="1" i="0" dirty="0">
                <a:solidFill>
                  <a:srgbClr val="242424"/>
                </a:solidFill>
                <a:effectLst/>
                <a:latin typeface="Segoe UI" panose="020B0502040204020203" pitchFamily="34" charset="0"/>
              </a:rPr>
              <a:t>For students who need a further challenge, you may wish to pose the following questions:</a:t>
            </a:r>
          </a:p>
          <a:p>
            <a:pPr algn="l"/>
            <a:endParaRPr lang="en-GB" b="0" i="0" dirty="0">
              <a:solidFill>
                <a:srgbClr val="242424"/>
              </a:solidFill>
              <a:effectLst/>
              <a:latin typeface="Segoe UI" panose="020B0502040204020203" pitchFamily="34" charset="0"/>
            </a:endParaRPr>
          </a:p>
          <a:p>
            <a:pPr algn="l">
              <a:spcBef>
                <a:spcPts val="750"/>
              </a:spcBef>
              <a:spcAft>
                <a:spcPts val="750"/>
              </a:spcAft>
              <a:buFont typeface="Arial" panose="020B0604020202020204" pitchFamily="34" charset="0"/>
              <a:buChar char="•"/>
            </a:pPr>
            <a:r>
              <a:rPr lang="en-GB" b="0" i="0" dirty="0">
                <a:solidFill>
                  <a:srgbClr val="242424"/>
                </a:solidFill>
                <a:effectLst/>
                <a:latin typeface="Segoe UI" panose="020B0502040204020203" pitchFamily="34" charset="0"/>
              </a:rPr>
              <a:t>Ask students to explain why they trust certain sources. </a:t>
            </a:r>
          </a:p>
          <a:p>
            <a:pPr algn="l">
              <a:spcBef>
                <a:spcPts val="750"/>
              </a:spcBef>
              <a:spcAft>
                <a:spcPts val="750"/>
              </a:spcAft>
              <a:buFont typeface="Arial" panose="020B0604020202020204" pitchFamily="34" charset="0"/>
              <a:buChar char="•"/>
            </a:pPr>
            <a:endParaRPr lang="en-GB" b="0" i="0" dirty="0">
              <a:solidFill>
                <a:srgbClr val="242424"/>
              </a:solidFill>
              <a:effectLst/>
              <a:latin typeface="Segoe UI" panose="020B0502040204020203" pitchFamily="34" charset="0"/>
            </a:endParaRPr>
          </a:p>
          <a:p>
            <a:pPr algn="l">
              <a:spcBef>
                <a:spcPts val="750"/>
              </a:spcBef>
              <a:spcAft>
                <a:spcPts val="750"/>
              </a:spcAft>
              <a:buFont typeface="Arial" panose="020B0604020202020204" pitchFamily="34" charset="0"/>
              <a:buChar char="•"/>
            </a:pPr>
            <a:r>
              <a:rPr lang="en-GB" b="0" i="0" dirty="0">
                <a:solidFill>
                  <a:srgbClr val="242424"/>
                </a:solidFill>
                <a:effectLst/>
                <a:latin typeface="Segoe UI" panose="020B0502040204020203" pitchFamily="34" charset="0"/>
              </a:rPr>
              <a:t>Do certain news sources have rules they have to follow? Why is regulation important? </a:t>
            </a:r>
            <a:r>
              <a:rPr lang="en-GB" u="none" strike="noStrike" dirty="0">
                <a:solidFill>
                  <a:srgbClr val="1F1F1F"/>
                </a:solidFill>
                <a:effectLst/>
                <a:latin typeface="BBC Reith Sans" panose="020B0603020204020204" pitchFamily="34" charset="0"/>
              </a:rPr>
              <a:t>The Independent Press Standards Organisation (IPSO) is the largest independent regulator for the newspaper and magazine industry in the UK and Ofcom regulates TV and radio. </a:t>
            </a:r>
          </a:p>
          <a:p>
            <a:pPr algn="l">
              <a:spcBef>
                <a:spcPts val="750"/>
              </a:spcBef>
              <a:spcAft>
                <a:spcPts val="750"/>
              </a:spcAft>
              <a:buFont typeface="Arial" panose="020B0604020202020204" pitchFamily="34" charset="0"/>
              <a:buChar char="•"/>
            </a:pPr>
            <a:endParaRPr lang="en-GB" b="0" i="0" dirty="0">
              <a:solidFill>
                <a:srgbClr val="242424"/>
              </a:solidFill>
              <a:effectLst/>
              <a:latin typeface="Segoe UI" panose="020B0502040204020203" pitchFamily="34" charset="0"/>
            </a:endParaRPr>
          </a:p>
          <a:p>
            <a:pPr algn="l">
              <a:spcBef>
                <a:spcPts val="750"/>
              </a:spcBef>
              <a:spcAft>
                <a:spcPts val="750"/>
              </a:spcAft>
              <a:buFont typeface="Arial" panose="020B0604020202020204" pitchFamily="34" charset="0"/>
              <a:buChar char="•"/>
            </a:pPr>
            <a:r>
              <a:rPr lang="en-GB" b="0" i="0" dirty="0">
                <a:solidFill>
                  <a:srgbClr val="242424"/>
                </a:solidFill>
                <a:effectLst/>
                <a:latin typeface="Segoe UI" panose="020B0502040204020203" pitchFamily="34" charset="0"/>
              </a:rPr>
              <a:t>How can they check the information found on them? Check other websites, reverse image search the pictures.</a:t>
            </a:r>
          </a:p>
          <a:p>
            <a:pPr algn="l">
              <a:spcBef>
                <a:spcPts val="750"/>
              </a:spcBef>
              <a:spcAft>
                <a:spcPts val="750"/>
              </a:spcAft>
              <a:buFont typeface="Arial" panose="020B0604020202020204" pitchFamily="34" charset="0"/>
              <a:buChar char="•"/>
            </a:pPr>
            <a:endParaRPr lang="en-GB" b="0" i="0" dirty="0">
              <a:solidFill>
                <a:srgbClr val="242424"/>
              </a:solidFill>
              <a:effectLst/>
              <a:latin typeface="Segoe UI" panose="020B0502040204020203" pitchFamily="34" charset="0"/>
            </a:endParaRPr>
          </a:p>
          <a:p>
            <a:pPr marL="0" marR="0" lvl="0" indent="0" algn="l" defTabSz="914400" rtl="0" eaLnBrk="1" fontAlgn="auto" latinLnBrk="0" hangingPunct="1">
              <a:lnSpc>
                <a:spcPct val="100000"/>
              </a:lnSpc>
              <a:spcBef>
                <a:spcPts val="750"/>
              </a:spcBef>
              <a:spcAft>
                <a:spcPts val="750"/>
              </a:spcAft>
              <a:buClrTx/>
              <a:buSzTx/>
              <a:buFont typeface="Arial" panose="020B0604020202020204" pitchFamily="34" charset="0"/>
              <a:buChar char="•"/>
              <a:tabLst/>
              <a:defRPr/>
            </a:pPr>
            <a:r>
              <a:rPr lang="en-US" sz="1200" b="0"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Why is it important to seek out multiple sources and </a:t>
            </a:r>
            <a:r>
              <a:rPr lang="en-GB" sz="1200" b="0"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consider different perspectives?</a:t>
            </a:r>
            <a:endParaRPr lang="en-US" sz="1200" b="0"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endParaRPr>
          </a:p>
          <a:p>
            <a:pPr algn="l">
              <a:spcBef>
                <a:spcPts val="750"/>
              </a:spcBef>
              <a:spcAft>
                <a:spcPts val="750"/>
              </a:spcAft>
              <a:buFont typeface="Arial" panose="020B0604020202020204" pitchFamily="34" charset="0"/>
              <a:buChar char="•"/>
            </a:pPr>
            <a:endParaRPr lang="en-GB" b="0" i="0" dirty="0">
              <a:solidFill>
                <a:srgbClr val="242424"/>
              </a:solidFill>
              <a:effectLst/>
              <a:latin typeface="Segoe UI" panose="020B0502040204020203" pitchFamily="34" charset="0"/>
            </a:endParaRPr>
          </a:p>
          <a:p>
            <a:endParaRPr lang="en-US" dirty="0"/>
          </a:p>
        </p:txBody>
      </p:sp>
      <p:sp>
        <p:nvSpPr>
          <p:cNvPr id="4" name="Slide Number Placeholder 3">
            <a:extLst>
              <a:ext uri="{FF2B5EF4-FFF2-40B4-BE49-F238E27FC236}">
                <a16:creationId xmlns:a16="http://schemas.microsoft.com/office/drawing/2014/main" id="{2D8427F2-B585-C623-D638-86A7F36BE9D2}"/>
              </a:ext>
            </a:extLst>
          </p:cNvPr>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770655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10.jp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4.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13.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4.jp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4.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5.png"/><Relationship Id="rId5" Type="http://schemas.openxmlformats.org/officeDocument/2006/relationships/image" Target="../media/image4.jp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hyperlink" Target="https://www.bbc.co.uk/bitesize/groups/c2e2vnnkje7t" TargetMode="Externa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rot="2333314">
            <a:off x="-3874827" y="3471004"/>
            <a:ext cx="13457222" cy="7569687"/>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3"/>
            <a:stretch>
              <a:fillRect/>
            </a:stretch>
          </a:blipFill>
        </p:spPr>
        <p:txBody>
          <a:bodyPr/>
          <a:lstStyle/>
          <a:p>
            <a:endParaRPr lang="en-US"/>
          </a:p>
        </p:txBody>
      </p:sp>
      <p:sp>
        <p:nvSpPr>
          <p:cNvPr id="33" name="Freeform 33"/>
          <p:cNvSpPr/>
          <p:nvPr/>
        </p:nvSpPr>
        <p:spPr>
          <a:xfrm rot="1900949">
            <a:off x="-342719" y="417330"/>
            <a:ext cx="6034500" cy="3394406"/>
          </a:xfrm>
          <a:custGeom>
            <a:avLst/>
            <a:gdLst/>
            <a:ahLst/>
            <a:cxnLst/>
            <a:rect l="l" t="t" r="r" b="b"/>
            <a:pathLst>
              <a:path w="6034500" h="3394406">
                <a:moveTo>
                  <a:pt x="0" y="0"/>
                </a:moveTo>
                <a:lnTo>
                  <a:pt x="6034500" y="0"/>
                </a:lnTo>
                <a:lnTo>
                  <a:pt x="6034500" y="3394407"/>
                </a:lnTo>
                <a:lnTo>
                  <a:pt x="0" y="3394407"/>
                </a:lnTo>
                <a:lnTo>
                  <a:pt x="0" y="0"/>
                </a:lnTo>
                <a:close/>
              </a:path>
            </a:pathLst>
          </a:custGeom>
          <a:blipFill>
            <a:blip r:embed="rId4"/>
            <a:stretch>
              <a:fillRect/>
            </a:stretch>
          </a:blipFill>
        </p:spPr>
        <p:txBody>
          <a:bodyPr/>
          <a:lstStyle/>
          <a:p>
            <a:endParaRPr lang="en-US"/>
          </a:p>
        </p:txBody>
      </p:sp>
      <p:sp>
        <p:nvSpPr>
          <p:cNvPr id="34" name="Freeform 34"/>
          <p:cNvSpPr/>
          <p:nvPr/>
        </p:nvSpPr>
        <p:spPr>
          <a:xfrm>
            <a:off x="11749853" y="85570"/>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5"/>
            <a:stretch>
              <a:fillRect/>
            </a:stretch>
          </a:blipFill>
        </p:spPr>
        <p:txBody>
          <a:bodyPr/>
          <a:lstStyle/>
          <a:p>
            <a:endParaRPr lang="en-US"/>
          </a:p>
        </p:txBody>
      </p:sp>
      <p:sp>
        <p:nvSpPr>
          <p:cNvPr id="35" name="TextBox 35"/>
          <p:cNvSpPr txBox="1"/>
          <p:nvPr/>
        </p:nvSpPr>
        <p:spPr>
          <a:xfrm>
            <a:off x="4315859" y="5740959"/>
            <a:ext cx="9656280" cy="2319225"/>
          </a:xfrm>
          <a:prstGeom prst="rect">
            <a:avLst/>
          </a:prstGeom>
        </p:spPr>
        <p:txBody>
          <a:bodyPr lIns="0" tIns="0" rIns="0" bIns="0" rtlCol="0" anchor="t">
            <a:spAutoFit/>
          </a:bodyPr>
          <a:lstStyle/>
          <a:p>
            <a:pPr algn="ctr">
              <a:lnSpc>
                <a:spcPts val="9100"/>
              </a:lnSpc>
            </a:pPr>
            <a:r>
              <a:rPr lang="en-US" sz="7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IS FAKE NEWS?</a:t>
            </a:r>
          </a:p>
        </p:txBody>
      </p:sp>
      <p:pic>
        <p:nvPicPr>
          <p:cNvPr id="37" name="Picture 36" descr="A close-up of a sign&#10;&#10;AI-generated content may be incorrect.">
            <a:extLst>
              <a:ext uri="{FF2B5EF4-FFF2-40B4-BE49-F238E27FC236}">
                <a16:creationId xmlns:a16="http://schemas.microsoft.com/office/drawing/2014/main" id="{9C4AC6B4-1796-574D-8FFC-A5B3F513926F}"/>
              </a:ext>
            </a:extLst>
          </p:cNvPr>
          <p:cNvPicPr>
            <a:picLocks noChangeAspect="1"/>
          </p:cNvPicPr>
          <p:nvPr/>
        </p:nvPicPr>
        <p:blipFill>
          <a:blip r:embed="rId6"/>
          <a:stretch>
            <a:fillRect/>
          </a:stretch>
        </p:blipFill>
        <p:spPr>
          <a:xfrm>
            <a:off x="5685015" y="1248498"/>
            <a:ext cx="6917970" cy="32975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1" name="Rectangle 40">
            <a:extLst>
              <a:ext uri="{FF2B5EF4-FFF2-40B4-BE49-F238E27FC236}">
                <a16:creationId xmlns:a16="http://schemas.microsoft.com/office/drawing/2014/main" id="{92B39FD0-9D4A-96FF-FE8E-EF73FD8546E7}"/>
              </a:ext>
            </a:extLst>
          </p:cNvPr>
          <p:cNvSpPr/>
          <p:nvPr/>
        </p:nvSpPr>
        <p:spPr>
          <a:xfrm>
            <a:off x="802869" y="7058916"/>
            <a:ext cx="6359668" cy="2537344"/>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7"/>
          <p:cNvSpPr txBox="1"/>
          <p:nvPr/>
        </p:nvSpPr>
        <p:spPr>
          <a:xfrm>
            <a:off x="9876562" y="4664812"/>
            <a:ext cx="6826256" cy="2077492"/>
          </a:xfrm>
          <a:prstGeom prst="rect">
            <a:avLst/>
          </a:prstGeom>
        </p:spPr>
        <p:txBody>
          <a:bodyPr wrap="square" lIns="0" tIns="0" rIns="0" bIns="0" rtlCol="0" anchor="t">
            <a:spAutoFit/>
          </a:bodyPr>
          <a:lstStyle/>
          <a:p>
            <a:pPr algn="ctr">
              <a:lnSpc>
                <a:spcPts val="3859"/>
              </a:lnSpc>
              <a:spcBef>
                <a:spcPts val="120"/>
              </a:spcBef>
              <a:spcAft>
                <a:spcPts val="120"/>
              </a:spcAft>
            </a:pPr>
            <a:r>
              <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False information </a:t>
            </a:r>
          </a:p>
          <a:p>
            <a:pPr algn="ctr">
              <a:lnSpc>
                <a:spcPts val="3859"/>
              </a:lnSpc>
              <a:spcBef>
                <a:spcPts val="120"/>
              </a:spcBef>
              <a:spcAft>
                <a:spcPts val="120"/>
              </a:spcAft>
            </a:pPr>
            <a:r>
              <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deliberately spread to </a:t>
            </a:r>
          </a:p>
          <a:p>
            <a:pPr algn="ctr">
              <a:lnSpc>
                <a:spcPts val="3859"/>
              </a:lnSpc>
              <a:spcBef>
                <a:spcPts val="120"/>
              </a:spcBef>
              <a:spcAft>
                <a:spcPts val="120"/>
              </a:spcAft>
            </a:pPr>
            <a:r>
              <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influence public opinion or hide the </a:t>
            </a:r>
          </a:p>
          <a:p>
            <a:pPr algn="ctr">
              <a:lnSpc>
                <a:spcPts val="3859"/>
              </a:lnSpc>
              <a:spcBef>
                <a:spcPts val="120"/>
              </a:spcBef>
              <a:spcAft>
                <a:spcPts val="120"/>
              </a:spcAft>
            </a:pPr>
            <a:r>
              <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other side of the story​.</a:t>
            </a:r>
          </a:p>
        </p:txBody>
      </p:sp>
      <p:sp>
        <p:nvSpPr>
          <p:cNvPr id="32" name="TextBox 32"/>
          <p:cNvSpPr txBox="1"/>
          <p:nvPr/>
        </p:nvSpPr>
        <p:spPr>
          <a:xfrm>
            <a:off x="52501" y="3224846"/>
            <a:ext cx="9656280" cy="1125308"/>
          </a:xfrm>
          <a:prstGeom prst="rect">
            <a:avLst/>
          </a:prstGeom>
        </p:spPr>
        <p:txBody>
          <a:bodyPr lIns="0" tIns="0" rIns="0" bIns="0" rtlCol="0" anchor="t">
            <a:spAutoFit/>
          </a:bodyPr>
          <a:lstStyle/>
          <a:p>
            <a:pPr algn="ctr">
              <a:lnSpc>
                <a:spcPts val="9100"/>
              </a:lnSpc>
            </a:pPr>
            <a:r>
              <a:rPr lang="en-US" sz="65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a:t>
            </a:r>
          </a:p>
        </p:txBody>
      </p:sp>
      <p:sp>
        <p:nvSpPr>
          <p:cNvPr id="38" name="TextBox 38"/>
          <p:cNvSpPr txBox="1"/>
          <p:nvPr/>
        </p:nvSpPr>
        <p:spPr>
          <a:xfrm>
            <a:off x="775864" y="1677042"/>
            <a:ext cx="16928039" cy="963725"/>
          </a:xfrm>
          <a:prstGeom prst="rect">
            <a:avLst/>
          </a:prstGeom>
        </p:spPr>
        <p:txBody>
          <a:bodyPr lIns="0" tIns="0" rIns="0" bIns="0" rtlCol="0" anchor="t">
            <a:spAutoFit/>
          </a:bodyPr>
          <a:lstStyle/>
          <a:p>
            <a:pPr algn="ctr">
              <a:lnSpc>
                <a:spcPts val="8120"/>
              </a:lnSpc>
            </a:pPr>
            <a:r>
              <a:rPr lang="en-US" sz="48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Fake news can be either:</a:t>
            </a:r>
          </a:p>
        </p:txBody>
      </p:sp>
      <p:sp>
        <p:nvSpPr>
          <p:cNvPr id="39" name="TextBox 39"/>
          <p:cNvSpPr txBox="1"/>
          <p:nvPr/>
        </p:nvSpPr>
        <p:spPr>
          <a:xfrm>
            <a:off x="528360" y="7079681"/>
            <a:ext cx="6808696" cy="2271776"/>
          </a:xfrm>
          <a:prstGeom prst="rect">
            <a:avLst/>
          </a:prstGeom>
          <a:ln>
            <a:noFill/>
          </a:ln>
        </p:spPr>
        <p:txBody>
          <a:bodyPr wrap="square" lIns="0" tIns="0" rIns="0" bIns="0" rtlCol="0" anchor="t">
            <a:spAutoFit/>
          </a:bodyPr>
          <a:lstStyle/>
          <a:p>
            <a:pPr algn="ctr">
              <a:lnSpc>
                <a:spcPts val="4479"/>
              </a:lnSpc>
              <a:spcBef>
                <a:spcPct val="0"/>
              </a:spcBef>
            </a:pPr>
            <a:r>
              <a:rPr lang="en-US" sz="28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This rhyme might help</a:t>
            </a:r>
          </a:p>
          <a:p>
            <a:pPr algn="ctr">
              <a:lnSpc>
                <a:spcPts val="4479"/>
              </a:lnSpc>
              <a:spcBef>
                <a:spcPct val="0"/>
              </a:spcBef>
            </a:pPr>
            <a:r>
              <a:rPr lang="en-US" sz="28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 you to remember:</a:t>
            </a:r>
            <a:r>
              <a:rPr lang="en-US" sz="2800" b="1" dirty="0">
                <a:solidFill>
                  <a:schemeClr val="accent5">
                    <a:lumMod val="50000"/>
                  </a:schemeClr>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4479"/>
              </a:lnSpc>
              <a:spcBef>
                <a:spcPct val="0"/>
              </a:spcBef>
            </a:pPr>
            <a:r>
              <a:rPr lang="en-US" sz="28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 is a mistake; </a:t>
            </a:r>
          </a:p>
          <a:p>
            <a:pPr algn="ctr">
              <a:lnSpc>
                <a:spcPts val="4479"/>
              </a:lnSpc>
              <a:spcBef>
                <a:spcPct val="0"/>
              </a:spcBef>
            </a:pPr>
            <a:r>
              <a:rPr lang="en-US" sz="28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 is purposefully fake.​</a:t>
            </a:r>
          </a:p>
        </p:txBody>
      </p:sp>
      <p:sp>
        <p:nvSpPr>
          <p:cNvPr id="33" name="TextBox 33"/>
          <p:cNvSpPr txBox="1"/>
          <p:nvPr/>
        </p:nvSpPr>
        <p:spPr>
          <a:xfrm>
            <a:off x="8810314" y="3241892"/>
            <a:ext cx="9656280" cy="1125308"/>
          </a:xfrm>
          <a:prstGeom prst="rect">
            <a:avLst/>
          </a:prstGeom>
        </p:spPr>
        <p:txBody>
          <a:bodyPr lIns="0" tIns="0" rIns="0" bIns="0" rtlCol="0" anchor="t">
            <a:spAutoFit/>
          </a:bodyPr>
          <a:lstStyle/>
          <a:p>
            <a:pPr algn="ctr">
              <a:lnSpc>
                <a:spcPts val="9100"/>
              </a:lnSpc>
            </a:pPr>
            <a:r>
              <a:rPr lang="en-US" sz="65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a:t>
            </a:r>
            <a:r>
              <a:rPr lang="en-US" sz="6500" b="1" dirty="0">
                <a:solidFill>
                  <a:srgbClr val="B00348"/>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p:txBody>
      </p:sp>
      <p:sp>
        <p:nvSpPr>
          <p:cNvPr id="34" name="TextBox 33">
            <a:extLst>
              <a:ext uri="{FF2B5EF4-FFF2-40B4-BE49-F238E27FC236}">
                <a16:creationId xmlns:a16="http://schemas.microsoft.com/office/drawing/2014/main" id="{CA35A5F8-4164-C9F3-B9A8-3B2643449E29}"/>
              </a:ext>
            </a:extLst>
          </p:cNvPr>
          <p:cNvSpPr txBox="1"/>
          <p:nvPr/>
        </p:nvSpPr>
        <p:spPr>
          <a:xfrm>
            <a:off x="8420286" y="3360175"/>
            <a:ext cx="1639193" cy="984885"/>
          </a:xfrm>
          <a:prstGeom prst="rect">
            <a:avLst/>
          </a:prstGeom>
          <a:noFill/>
        </p:spPr>
        <p:txBody>
          <a:bodyPr wrap="square" rtlCol="0">
            <a:spAutoFit/>
          </a:bodyPr>
          <a:lstStyle/>
          <a:p>
            <a:pPr algn="ctr"/>
            <a:r>
              <a:rPr lang="en-US" sz="58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or</a:t>
            </a:r>
          </a:p>
        </p:txBody>
      </p:sp>
      <p:sp>
        <p:nvSpPr>
          <p:cNvPr id="35" name="TextBox 35">
            <a:extLst>
              <a:ext uri="{FF2B5EF4-FFF2-40B4-BE49-F238E27FC236}">
                <a16:creationId xmlns:a16="http://schemas.microsoft.com/office/drawing/2014/main" id="{2FBBDE0F-903C-2179-52ED-0DDB80110EDA}"/>
              </a:ext>
            </a:extLst>
          </p:cNvPr>
          <p:cNvSpPr txBox="1"/>
          <p:nvPr/>
        </p:nvSpPr>
        <p:spPr>
          <a:xfrm>
            <a:off x="685800" y="575507"/>
            <a:ext cx="16916400" cy="915635"/>
          </a:xfrm>
          <a:prstGeom prst="rect">
            <a:avLst/>
          </a:prstGeom>
        </p:spPr>
        <p:txBody>
          <a:bodyPr wrap="square" lIns="0" tIns="0" rIns="0" bIns="0" rtlCol="0" anchor="t">
            <a:spAutoFit/>
          </a:bodyPr>
          <a:lstStyle/>
          <a:p>
            <a:pPr algn="ctr">
              <a:lnSpc>
                <a:spcPts val="7420"/>
              </a:lnSpc>
            </a:pPr>
            <a:r>
              <a:rPr lang="en-US" sz="53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Three: Misinformation vs Disinformation</a:t>
            </a:r>
          </a:p>
        </p:txBody>
      </p:sp>
      <p:sp>
        <p:nvSpPr>
          <p:cNvPr id="40" name="TextBox 39">
            <a:extLst>
              <a:ext uri="{FF2B5EF4-FFF2-40B4-BE49-F238E27FC236}">
                <a16:creationId xmlns:a16="http://schemas.microsoft.com/office/drawing/2014/main" id="{CD2B6E56-B025-E812-96F5-F55C423A74D6}"/>
              </a:ext>
            </a:extLst>
          </p:cNvPr>
          <p:cNvSpPr txBox="1"/>
          <p:nvPr/>
        </p:nvSpPr>
        <p:spPr>
          <a:xfrm>
            <a:off x="1585182" y="4695187"/>
            <a:ext cx="6223482" cy="1555554"/>
          </a:xfrm>
          <a:prstGeom prst="rect">
            <a:avLst/>
          </a:prstGeom>
          <a:noFill/>
        </p:spPr>
        <p:txBody>
          <a:bodyPr wrap="square">
            <a:spAutoFit/>
          </a:bodyPr>
          <a:lstStyle/>
          <a:p>
            <a:pPr algn="ctr">
              <a:lnSpc>
                <a:spcPts val="3779"/>
              </a:lnSpc>
            </a:pPr>
            <a:r>
              <a:rPr lang="en-GB"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rPr>
              <a:t>F</a:t>
            </a:r>
            <a:r>
              <a:rPr lang="en-GB" sz="3200" b="1" i="0" u="none" strike="noStrike" dirty="0">
                <a:solidFill>
                  <a:srgbClr val="000000"/>
                </a:solidFill>
                <a:effectLst/>
                <a:latin typeface="BBC Reith Sans" panose="020B0603020204020204" pitchFamily="34" charset="0"/>
                <a:ea typeface="BBC Reith Sans" panose="020B0603020204020204" pitchFamily="34" charset="0"/>
                <a:cs typeface="BBC Reith Sans" panose="020B0603020204020204" pitchFamily="34" charset="0"/>
              </a:rPr>
              <a:t>alse </a:t>
            </a:r>
            <a:r>
              <a:rPr lang="en-GB"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rPr>
              <a:t>information</a:t>
            </a:r>
            <a:r>
              <a:rPr lang="en-GB" sz="3200" b="1" i="0" u="none" strike="noStrike" dirty="0">
                <a:solidFill>
                  <a:srgbClr val="000000"/>
                </a:solidFill>
                <a:effectLst/>
                <a:latin typeface="BBC Reith Sans" panose="020B0603020204020204" pitchFamily="34" charset="0"/>
                <a:ea typeface="BBC Reith Sans" panose="020B0603020204020204" pitchFamily="34" charset="0"/>
                <a:cs typeface="BBC Reith Sans" panose="020B0603020204020204" pitchFamily="34" charset="0"/>
              </a:rPr>
              <a:t> that the person sharing doesn’t realise is false or misleading.</a:t>
            </a:r>
            <a:endPar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pic>
        <p:nvPicPr>
          <p:cNvPr id="36" name="Picture 35" descr="A close-up of a sign&#10;&#10;AI-generated content may be incorrect.">
            <a:extLst>
              <a:ext uri="{FF2B5EF4-FFF2-40B4-BE49-F238E27FC236}">
                <a16:creationId xmlns:a16="http://schemas.microsoft.com/office/drawing/2014/main" id="{D1634B20-1762-A25F-AB09-7A364C6015DA}"/>
              </a:ext>
            </a:extLst>
          </p:cNvPr>
          <p:cNvPicPr>
            <a:picLocks noChangeAspect="1"/>
          </p:cNvPicPr>
          <p:nvPr/>
        </p:nvPicPr>
        <p:blipFill>
          <a:blip r:embed="rId3"/>
          <a:stretch>
            <a:fillRect/>
          </a:stretch>
        </p:blipFill>
        <p:spPr>
          <a:xfrm>
            <a:off x="14857554" y="8211667"/>
            <a:ext cx="2648612" cy="126249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1229052" y="942178"/>
            <a:ext cx="15829896" cy="1082989"/>
          </a:xfrm>
          <a:prstGeom prst="rect">
            <a:avLst/>
          </a:prstGeom>
        </p:spPr>
        <p:txBody>
          <a:bodyPr wrap="square" lIns="0" tIns="0" rIns="0" bIns="0" rtlCol="0" anchor="t">
            <a:spAutoFit/>
          </a:bodyPr>
          <a:lstStyle/>
          <a:p>
            <a:pPr algn="ctr">
              <a:lnSpc>
                <a:spcPts val="9130"/>
              </a:lnSpc>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The following posts are untrue.​</a:t>
            </a:r>
          </a:p>
        </p:txBody>
      </p:sp>
      <p:sp>
        <p:nvSpPr>
          <p:cNvPr id="36" name="TextBox 36"/>
          <p:cNvSpPr txBox="1"/>
          <p:nvPr/>
        </p:nvSpPr>
        <p:spPr>
          <a:xfrm>
            <a:off x="956073" y="2020678"/>
            <a:ext cx="16474024" cy="1044517"/>
          </a:xfrm>
          <a:prstGeom prst="rect">
            <a:avLst/>
          </a:prstGeom>
        </p:spPr>
        <p:txBody>
          <a:bodyPr wrap="square" lIns="0" tIns="0" rIns="0" bIns="0" rtlCol="0" anchor="t">
            <a:spAutoFit/>
          </a:bodyPr>
          <a:lstStyle/>
          <a:p>
            <a:pPr algn="ctr">
              <a:lnSpc>
                <a:spcPts val="9130"/>
              </a:lnSpc>
              <a:spcBef>
                <a:spcPct val="0"/>
              </a:spcBef>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But can you tell if they are…</a:t>
            </a:r>
          </a:p>
        </p:txBody>
      </p:sp>
      <p:sp>
        <p:nvSpPr>
          <p:cNvPr id="43" name="TextBox 33">
            <a:extLst>
              <a:ext uri="{FF2B5EF4-FFF2-40B4-BE49-F238E27FC236}">
                <a16:creationId xmlns:a16="http://schemas.microsoft.com/office/drawing/2014/main" id="{5C726C56-22D3-CBB1-8FF0-AE6FA40B39DA}"/>
              </a:ext>
            </a:extLst>
          </p:cNvPr>
          <p:cNvSpPr txBox="1"/>
          <p:nvPr/>
        </p:nvSpPr>
        <p:spPr>
          <a:xfrm>
            <a:off x="844910" y="4000838"/>
            <a:ext cx="16427534" cy="3470898"/>
          </a:xfrm>
          <a:prstGeom prst="rect">
            <a:avLst/>
          </a:prstGeom>
        </p:spPr>
        <p:txBody>
          <a:bodyPr wrap="square"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a:t>
            </a:r>
          </a:p>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or​</a:t>
            </a:r>
          </a:p>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a:t>
            </a:r>
          </a:p>
        </p:txBody>
      </p:sp>
      <p:sp>
        <p:nvSpPr>
          <p:cNvPr id="37" name="Freeform 30">
            <a:extLst>
              <a:ext uri="{FF2B5EF4-FFF2-40B4-BE49-F238E27FC236}">
                <a16:creationId xmlns:a16="http://schemas.microsoft.com/office/drawing/2014/main" id="{659E07F8-DAF0-03FB-7385-52AD13299A6E}"/>
              </a:ext>
            </a:extLst>
          </p:cNvPr>
          <p:cNvSpPr/>
          <p:nvPr/>
        </p:nvSpPr>
        <p:spPr>
          <a:xfrm>
            <a:off x="-4444669" y="1933205"/>
            <a:ext cx="13457222" cy="7569687"/>
          </a:xfrm>
          <a:custGeom>
            <a:avLst/>
            <a:gdLst/>
            <a:ahLst/>
            <a:cxnLst/>
            <a:rect l="l" t="t" r="r" b="b"/>
            <a:pathLst>
              <a:path w="13457222" h="7569687">
                <a:moveTo>
                  <a:pt x="0" y="0"/>
                </a:moveTo>
                <a:lnTo>
                  <a:pt x="13457222" y="0"/>
                </a:lnTo>
                <a:lnTo>
                  <a:pt x="13457222" y="7569688"/>
                </a:lnTo>
                <a:lnTo>
                  <a:pt x="0" y="7569688"/>
                </a:lnTo>
                <a:lnTo>
                  <a:pt x="0" y="0"/>
                </a:lnTo>
                <a:close/>
              </a:path>
            </a:pathLst>
          </a:custGeom>
          <a:blipFill>
            <a:blip r:embed="rId2"/>
            <a:stretch>
              <a:fillRect/>
            </a:stretch>
          </a:blipFill>
        </p:spPr>
        <p:txBody>
          <a:bodyPr/>
          <a:lstStyle/>
          <a:p>
            <a:endParaRPr lang="en-US"/>
          </a:p>
        </p:txBody>
      </p:sp>
      <p:sp>
        <p:nvSpPr>
          <p:cNvPr id="39" name="Freeform 31">
            <a:extLst>
              <a:ext uri="{FF2B5EF4-FFF2-40B4-BE49-F238E27FC236}">
                <a16:creationId xmlns:a16="http://schemas.microsoft.com/office/drawing/2014/main" id="{D39CA69E-262B-00CF-383E-11EA164E8507}"/>
              </a:ext>
            </a:extLst>
          </p:cNvPr>
          <p:cNvSpPr/>
          <p:nvPr/>
        </p:nvSpPr>
        <p:spPr>
          <a:xfrm>
            <a:off x="13084610" y="3712580"/>
            <a:ext cx="5037759" cy="2861837"/>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3"/>
            <a:stretch>
              <a:fillRect/>
            </a:stretch>
          </a:blipFill>
        </p:spPr>
        <p:txBody>
          <a:bodyPr/>
          <a:lstStyle/>
          <a:p>
            <a:endParaRPr lang="en-US"/>
          </a:p>
        </p:txBody>
      </p:sp>
      <p:pic>
        <p:nvPicPr>
          <p:cNvPr id="30" name="Picture 29" descr="A close-up of a sign&#10;&#10;AI-generated content may be incorrect.">
            <a:extLst>
              <a:ext uri="{FF2B5EF4-FFF2-40B4-BE49-F238E27FC236}">
                <a16:creationId xmlns:a16="http://schemas.microsoft.com/office/drawing/2014/main" id="{3DD266AE-4E83-DD0C-EA7B-92DF63E7E500}"/>
              </a:ext>
            </a:extLst>
          </p:cNvPr>
          <p:cNvPicPr>
            <a:picLocks noChangeAspect="1"/>
          </p:cNvPicPr>
          <p:nvPr/>
        </p:nvPicPr>
        <p:blipFill>
          <a:blip r:embed="rId4"/>
          <a:stretch>
            <a:fillRect/>
          </a:stretch>
        </p:blipFill>
        <p:spPr>
          <a:xfrm>
            <a:off x="14857554" y="8211667"/>
            <a:ext cx="2648612" cy="126249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10145010" y="5087047"/>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sp>
        <p:nvSpPr>
          <p:cNvPr id="34" name="Freeform 34"/>
          <p:cNvSpPr/>
          <p:nvPr/>
        </p:nvSpPr>
        <p:spPr>
          <a:xfrm rot="5400000">
            <a:off x="1301692" y="4467892"/>
            <a:ext cx="13457222" cy="7569687"/>
          </a:xfrm>
          <a:custGeom>
            <a:avLst/>
            <a:gdLst/>
            <a:ahLst/>
            <a:cxnLst/>
            <a:rect l="l" t="t" r="r" b="b"/>
            <a:pathLst>
              <a:path w="13457222" h="7569687">
                <a:moveTo>
                  <a:pt x="0" y="0"/>
                </a:moveTo>
                <a:lnTo>
                  <a:pt x="13457222" y="0"/>
                </a:lnTo>
                <a:lnTo>
                  <a:pt x="13457222" y="7569688"/>
                </a:lnTo>
                <a:lnTo>
                  <a:pt x="0" y="7569688"/>
                </a:lnTo>
                <a:lnTo>
                  <a:pt x="0" y="0"/>
                </a:lnTo>
                <a:close/>
              </a:path>
            </a:pathLst>
          </a:custGeom>
          <a:blipFill>
            <a:blip r:embed="rId4"/>
            <a:stretch>
              <a:fillRect/>
            </a:stretch>
          </a:blipFill>
        </p:spPr>
        <p:txBody>
          <a:bodyPr/>
          <a:lstStyle/>
          <a:p>
            <a:endParaRPr lang="en-US"/>
          </a:p>
        </p:txBody>
      </p:sp>
      <p:sp>
        <p:nvSpPr>
          <p:cNvPr id="35" name="TextBox 35"/>
          <p:cNvSpPr txBox="1"/>
          <p:nvPr/>
        </p:nvSpPr>
        <p:spPr>
          <a:xfrm>
            <a:off x="4724400" y="743213"/>
            <a:ext cx="15006374" cy="1379865"/>
          </a:xfrm>
          <a:prstGeom prst="rect">
            <a:avLst/>
          </a:prstGeom>
        </p:spPr>
        <p:txBody>
          <a:bodyPr wrap="square" lIns="0" tIns="0" rIns="0" bIns="0" rtlCol="0" anchor="t">
            <a:spAutoFit/>
          </a:bodyPr>
          <a:lstStyle/>
          <a:p>
            <a:pPr algn="ctr">
              <a:lnSpc>
                <a:spcPts val="5599"/>
              </a:lnSpc>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 is a mistake; </a:t>
            </a:r>
          </a:p>
          <a:p>
            <a:pPr algn="ctr">
              <a:lnSpc>
                <a:spcPts val="5599"/>
              </a:lnSpc>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 is purposefully fake</a:t>
            </a:r>
            <a:r>
              <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p:txBody>
      </p:sp>
      <p:sp>
        <p:nvSpPr>
          <p:cNvPr id="36" name="TextBox 36"/>
          <p:cNvSpPr txBox="1"/>
          <p:nvPr/>
        </p:nvSpPr>
        <p:spPr>
          <a:xfrm>
            <a:off x="8030305" y="2386095"/>
            <a:ext cx="8785782" cy="3470898"/>
          </a:xfrm>
          <a:prstGeom prst="rect">
            <a:avLst/>
          </a:prstGeom>
        </p:spPr>
        <p:txBody>
          <a:bodyPr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a:t>
            </a:r>
          </a:p>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or​</a:t>
            </a:r>
          </a:p>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a:t>
            </a:r>
          </a:p>
        </p:txBody>
      </p:sp>
      <p:pic>
        <p:nvPicPr>
          <p:cNvPr id="39" name="Picture 38" descr="A screenshot of a cell phone&#10;&#10;AI-generated content may be incorrect.">
            <a:extLst>
              <a:ext uri="{FF2B5EF4-FFF2-40B4-BE49-F238E27FC236}">
                <a16:creationId xmlns:a16="http://schemas.microsoft.com/office/drawing/2014/main" id="{C8130D78-FB36-7D1F-4DCA-863345A02D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6631" y="540447"/>
            <a:ext cx="5143500" cy="9093200"/>
          </a:xfrm>
          <a:prstGeom prst="rect">
            <a:avLst/>
          </a:prstGeom>
        </p:spPr>
      </p:pic>
      <p:pic>
        <p:nvPicPr>
          <p:cNvPr id="40" name="Picture 39" descr="A close-up of a sign&#10;&#10;AI-generated content may be incorrect.">
            <a:extLst>
              <a:ext uri="{FF2B5EF4-FFF2-40B4-BE49-F238E27FC236}">
                <a16:creationId xmlns:a16="http://schemas.microsoft.com/office/drawing/2014/main" id="{15596CFB-D06E-7608-D03B-981996024B97}"/>
              </a:ext>
            </a:extLst>
          </p:cNvPr>
          <p:cNvPicPr>
            <a:picLocks noChangeAspect="1"/>
          </p:cNvPicPr>
          <p:nvPr/>
        </p:nvPicPr>
        <p:blipFill>
          <a:blip r:embed="rId6"/>
          <a:stretch>
            <a:fillRect/>
          </a:stretch>
        </p:blipFill>
        <p:spPr>
          <a:xfrm>
            <a:off x="14857554" y="8211667"/>
            <a:ext cx="2648612" cy="126249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11564243" y="-451616"/>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sp>
        <p:nvSpPr>
          <p:cNvPr id="34" name="TextBox 34"/>
          <p:cNvSpPr txBox="1"/>
          <p:nvPr/>
        </p:nvSpPr>
        <p:spPr>
          <a:xfrm>
            <a:off x="7192408" y="3964714"/>
            <a:ext cx="10292723" cy="3254737"/>
          </a:xfrm>
          <a:prstGeom prst="rect">
            <a:avLst/>
          </a:prstGeom>
        </p:spPr>
        <p:txBody>
          <a:bodyPr lIns="0" tIns="0" rIns="0" bIns="0" rtlCol="0" anchor="t">
            <a:spAutoFit/>
          </a:bodyPr>
          <a:lstStyle/>
          <a:p>
            <a:pPr algn="ctr">
              <a:lnSpc>
                <a:spcPct val="150000"/>
              </a:lnSpc>
            </a:pPr>
            <a:r>
              <a:rPr lang="en-US" sz="36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r>
              <a:rPr lang="en-US" sz="36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This has been misinterpreted </a:t>
            </a:r>
          </a:p>
          <a:p>
            <a:pPr algn="ctr">
              <a:lnSpc>
                <a:spcPct val="150000"/>
              </a:lnSpc>
            </a:pPr>
            <a:r>
              <a:rPr lang="en-US" sz="36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from a scientific study that said, </a:t>
            </a:r>
          </a:p>
          <a:p>
            <a:pPr algn="ctr">
              <a:lnSpc>
                <a:spcPct val="150000"/>
              </a:lnSpc>
            </a:pPr>
            <a:r>
              <a:rPr lang="en-US" sz="36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‘the rotation of the Earth’s solid core may have recently paused and​ could be reversing’.​</a:t>
            </a:r>
          </a:p>
        </p:txBody>
      </p:sp>
      <p:sp>
        <p:nvSpPr>
          <p:cNvPr id="35" name="TextBox 35"/>
          <p:cNvSpPr txBox="1"/>
          <p:nvPr/>
        </p:nvSpPr>
        <p:spPr>
          <a:xfrm>
            <a:off x="7945878" y="2083632"/>
            <a:ext cx="8785782" cy="1138773"/>
          </a:xfrm>
          <a:prstGeom prst="rect">
            <a:avLst/>
          </a:prstGeom>
        </p:spPr>
        <p:txBody>
          <a:bodyPr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a:t>
            </a:r>
          </a:p>
        </p:txBody>
      </p:sp>
      <p:pic>
        <p:nvPicPr>
          <p:cNvPr id="37" name="Picture 36" descr="A screenshot of a cell phone&#10;&#10;AI-generated content may be incorrect.">
            <a:extLst>
              <a:ext uri="{FF2B5EF4-FFF2-40B4-BE49-F238E27FC236}">
                <a16:creationId xmlns:a16="http://schemas.microsoft.com/office/drawing/2014/main" id="{3895A1F6-0E01-3044-E153-F6D4BF3C5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6631" y="540447"/>
            <a:ext cx="5143500" cy="9093200"/>
          </a:xfrm>
          <a:prstGeom prst="rect">
            <a:avLst/>
          </a:prstGeom>
        </p:spPr>
      </p:pic>
      <p:pic>
        <p:nvPicPr>
          <p:cNvPr id="38" name="Picture 37" descr="A close-up of a sign&#10;&#10;AI-generated content may be incorrect.">
            <a:extLst>
              <a:ext uri="{FF2B5EF4-FFF2-40B4-BE49-F238E27FC236}">
                <a16:creationId xmlns:a16="http://schemas.microsoft.com/office/drawing/2014/main" id="{0BBF4C3D-C4F2-B9E3-9C51-D3D0D86C015E}"/>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32"/>
          <p:cNvSpPr txBox="1"/>
          <p:nvPr/>
        </p:nvSpPr>
        <p:spPr>
          <a:xfrm>
            <a:off x="4920009" y="545639"/>
            <a:ext cx="15006374" cy="1410643"/>
          </a:xfrm>
          <a:prstGeom prst="rect">
            <a:avLst/>
          </a:prstGeom>
        </p:spPr>
        <p:txBody>
          <a:bodyPr lIns="0" tIns="0" rIns="0" bIns="0" rtlCol="0" anchor="t">
            <a:spAutoFit/>
          </a:bodyPr>
          <a:lstStyle/>
          <a:p>
            <a:pPr algn="ctr">
              <a:lnSpc>
                <a:spcPts val="5599"/>
              </a:lnSpc>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 is a mistake; </a:t>
            </a:r>
          </a:p>
          <a:p>
            <a:pPr algn="ctr">
              <a:lnSpc>
                <a:spcPts val="5599"/>
              </a:lnSpc>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 is purposefully fake.</a:t>
            </a:r>
            <a:r>
              <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p:txBody>
      </p:sp>
      <p:sp>
        <p:nvSpPr>
          <p:cNvPr id="33" name="TextBox 33"/>
          <p:cNvSpPr txBox="1"/>
          <p:nvPr/>
        </p:nvSpPr>
        <p:spPr>
          <a:xfrm>
            <a:off x="8030305" y="2386095"/>
            <a:ext cx="8785782" cy="3470898"/>
          </a:xfrm>
          <a:prstGeom prst="rect">
            <a:avLst/>
          </a:prstGeom>
        </p:spPr>
        <p:txBody>
          <a:bodyPr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a:t>
            </a:r>
          </a:p>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or​</a:t>
            </a:r>
          </a:p>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a:t>
            </a:r>
            <a:r>
              <a:rPr lang="en-US" sz="6600" b="1" dirty="0">
                <a:solidFill>
                  <a:srgbClr val="963CE1"/>
                </a:solidFill>
                <a:latin typeface="Canva Sans Bold"/>
                <a:ea typeface="Canva Sans Bold"/>
                <a:cs typeface="Canva Sans Bold"/>
                <a:sym typeface="Canva Sans Bold"/>
              </a:rPr>
              <a:t>​</a:t>
            </a:r>
          </a:p>
        </p:txBody>
      </p:sp>
      <p:sp>
        <p:nvSpPr>
          <p:cNvPr id="34" name="Rectangle 33">
            <a:extLst>
              <a:ext uri="{FF2B5EF4-FFF2-40B4-BE49-F238E27FC236}">
                <a16:creationId xmlns:a16="http://schemas.microsoft.com/office/drawing/2014/main" id="{525459E2-82AC-1E6E-3F48-A7B1AE478F3C}"/>
              </a:ext>
            </a:extLst>
          </p:cNvPr>
          <p:cNvSpPr/>
          <p:nvPr/>
        </p:nvSpPr>
        <p:spPr>
          <a:xfrm>
            <a:off x="6573840" y="6264673"/>
            <a:ext cx="5830247" cy="2993628"/>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7"/>
          <p:cNvSpPr txBox="1"/>
          <p:nvPr/>
        </p:nvSpPr>
        <p:spPr>
          <a:xfrm>
            <a:off x="6964899" y="6691610"/>
            <a:ext cx="5190906" cy="2077492"/>
          </a:xfrm>
          <a:prstGeom prst="rect">
            <a:avLst/>
          </a:prstGeom>
        </p:spPr>
        <p:txBody>
          <a:bodyPr wrap="square" lIns="0" tIns="0" rIns="0" bIns="0" rtlCol="0" anchor="t">
            <a:spAutoFit/>
          </a:bodyPr>
          <a:lstStyle/>
          <a:p>
            <a:pPr algn="ctr">
              <a:lnSpc>
                <a:spcPts val="2659"/>
              </a:lnSpc>
              <a:spcBef>
                <a:spcPct val="0"/>
              </a:spcBef>
            </a:pPr>
            <a:r>
              <a:rPr lang="en-US" sz="32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Good to know!</a:t>
            </a:r>
            <a:endParaRPr lang="en-US" sz="1000" b="1" dirty="0">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2659"/>
              </a:lnSpc>
              <a:spcBef>
                <a:spcPct val="0"/>
              </a:spcBef>
            </a:pPr>
            <a:endParaRPr lang="en-US" sz="1000" b="1" dirty="0">
              <a:solidFill>
                <a:schemeClr val="accent5">
                  <a:lumMod val="50000"/>
                </a:schemeClr>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2659"/>
              </a:lnSpc>
              <a:spcBef>
                <a:spcPct val="0"/>
              </a:spcBef>
            </a:pPr>
            <a:r>
              <a:rPr lang="en-US" sz="24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As a child, Greta Thunberg started a global movement to fight climate change by protesting and inspiring others worldwide to join her.​</a:t>
            </a:r>
          </a:p>
        </p:txBody>
      </p:sp>
      <p:pic>
        <p:nvPicPr>
          <p:cNvPr id="35" name="Picture 34" descr="A close-up of a sign&#10;&#10;AI-generated content may be incorrect.">
            <a:extLst>
              <a:ext uri="{FF2B5EF4-FFF2-40B4-BE49-F238E27FC236}">
                <a16:creationId xmlns:a16="http://schemas.microsoft.com/office/drawing/2014/main" id="{915CAC8A-E065-8A8E-FADE-08614BB87C9F}"/>
              </a:ext>
            </a:extLst>
          </p:cNvPr>
          <p:cNvPicPr>
            <a:picLocks noChangeAspect="1"/>
          </p:cNvPicPr>
          <p:nvPr/>
        </p:nvPicPr>
        <p:blipFill>
          <a:blip r:embed="rId5"/>
          <a:stretch>
            <a:fillRect/>
          </a:stretch>
        </p:blipFill>
        <p:spPr>
          <a:xfrm>
            <a:off x="14857554" y="8211667"/>
            <a:ext cx="2648612" cy="1262497"/>
          </a:xfrm>
          <a:prstGeom prst="rect">
            <a:avLst/>
          </a:prstGeom>
        </p:spPr>
      </p:pic>
      <p:pic>
        <p:nvPicPr>
          <p:cNvPr id="30" name="Greta Video-blurred and captioned.mp4">
            <a:hlinkClick r:id="" action="ppaction://media"/>
            <a:extLst>
              <a:ext uri="{FF2B5EF4-FFF2-40B4-BE49-F238E27FC236}">
                <a16:creationId xmlns:a16="http://schemas.microsoft.com/office/drawing/2014/main" id="{30272E1A-4223-DE67-CA6B-E48EA9E4EFE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2681" y="660611"/>
            <a:ext cx="5043250" cy="89657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57"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11564243" y="-451616"/>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sp>
        <p:nvSpPr>
          <p:cNvPr id="33" name="TextBox 33"/>
          <p:cNvSpPr txBox="1"/>
          <p:nvPr/>
        </p:nvSpPr>
        <p:spPr>
          <a:xfrm>
            <a:off x="7192407" y="2623694"/>
            <a:ext cx="10292723" cy="4139595"/>
          </a:xfrm>
          <a:prstGeom prst="rect">
            <a:avLst/>
          </a:prstGeom>
        </p:spPr>
        <p:txBody>
          <a:bodyPr lIns="0" tIns="0" rIns="0" bIns="0" rtlCol="0" anchor="t">
            <a:spAutoFit/>
          </a:bodyPr>
          <a:lstStyle/>
          <a:p>
            <a:pPr algn="ctr">
              <a:lnSpc>
                <a:spcPts val="6796"/>
              </a:lnSpc>
            </a:pPr>
            <a:r>
              <a:rPr lang="en-US" sz="4854" b="1" dirty="0">
                <a:solidFill>
                  <a:srgbClr val="015D79"/>
                </a:solidFill>
                <a:latin typeface="Canva Sans Bold"/>
                <a:ea typeface="Canva Sans Bold"/>
                <a:cs typeface="Canva Sans Bold"/>
                <a:sym typeface="Canva Sans Bold"/>
              </a:rPr>
              <a:t>​</a:t>
            </a:r>
          </a:p>
          <a:p>
            <a:pPr algn="ctr">
              <a:lnSpc>
                <a:spcPct val="150000"/>
              </a:lnSpc>
              <a:spcBef>
                <a:spcPts val="120"/>
              </a:spcBef>
              <a:spcAft>
                <a:spcPts val="120"/>
              </a:spcAft>
            </a:pPr>
            <a:r>
              <a:rPr lang="en-US" sz="36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The person has claimed that the arrest was fake, and that Greta Thunberg was using it as a photo opportunity. He’s trying to suggest that she’s only protesting for publicity.​</a:t>
            </a:r>
          </a:p>
        </p:txBody>
      </p:sp>
      <p:sp>
        <p:nvSpPr>
          <p:cNvPr id="34" name="TextBox 34"/>
          <p:cNvSpPr txBox="1"/>
          <p:nvPr/>
        </p:nvSpPr>
        <p:spPr>
          <a:xfrm>
            <a:off x="7945878" y="2083632"/>
            <a:ext cx="8785782" cy="1138773"/>
          </a:xfrm>
          <a:prstGeom prst="rect">
            <a:avLst/>
          </a:prstGeom>
        </p:spPr>
        <p:txBody>
          <a:bodyPr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a:t>
            </a:r>
            <a:r>
              <a:rPr lang="en-US" sz="6600" b="1" dirty="0">
                <a:solidFill>
                  <a:srgbClr val="B00348"/>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p:txBody>
      </p:sp>
      <p:pic>
        <p:nvPicPr>
          <p:cNvPr id="36" name="Picture 35" descr="A close-up of a sign&#10;&#10;AI-generated content may be incorrect.">
            <a:extLst>
              <a:ext uri="{FF2B5EF4-FFF2-40B4-BE49-F238E27FC236}">
                <a16:creationId xmlns:a16="http://schemas.microsoft.com/office/drawing/2014/main" id="{01DEAB6F-41E6-29A1-7F04-9A7422C2E464}"/>
              </a:ext>
            </a:extLst>
          </p:cNvPr>
          <p:cNvPicPr>
            <a:picLocks noChangeAspect="1"/>
          </p:cNvPicPr>
          <p:nvPr/>
        </p:nvPicPr>
        <p:blipFill>
          <a:blip r:embed="rId4"/>
          <a:stretch>
            <a:fillRect/>
          </a:stretch>
        </p:blipFill>
        <p:spPr>
          <a:xfrm>
            <a:off x="14857554" y="8211667"/>
            <a:ext cx="2648612" cy="1262497"/>
          </a:xfrm>
          <a:prstGeom prst="rect">
            <a:avLst/>
          </a:prstGeom>
        </p:spPr>
      </p:pic>
      <p:pic>
        <p:nvPicPr>
          <p:cNvPr id="31" name="Picture 30" descr="A person with a red shirt and a group of police&#10;&#10;AI-generated content may be incorrect.">
            <a:extLst>
              <a:ext uri="{FF2B5EF4-FFF2-40B4-BE49-F238E27FC236}">
                <a16:creationId xmlns:a16="http://schemas.microsoft.com/office/drawing/2014/main" id="{23865310-DF1B-73F7-3CE1-96956971E3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942" y="660400"/>
            <a:ext cx="5054600" cy="89662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11223872" y="4869678"/>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sp>
        <p:nvSpPr>
          <p:cNvPr id="33" name="Freeform 33"/>
          <p:cNvSpPr/>
          <p:nvPr/>
        </p:nvSpPr>
        <p:spPr>
          <a:xfrm rot="5400000">
            <a:off x="1991360" y="4320686"/>
            <a:ext cx="13457222" cy="7569687"/>
          </a:xfrm>
          <a:custGeom>
            <a:avLst/>
            <a:gdLst/>
            <a:ahLst/>
            <a:cxnLst/>
            <a:rect l="l" t="t" r="r" b="b"/>
            <a:pathLst>
              <a:path w="13457222" h="7569687">
                <a:moveTo>
                  <a:pt x="0" y="0"/>
                </a:moveTo>
                <a:lnTo>
                  <a:pt x="13457222" y="0"/>
                </a:lnTo>
                <a:lnTo>
                  <a:pt x="13457222" y="7569688"/>
                </a:lnTo>
                <a:lnTo>
                  <a:pt x="0" y="7569688"/>
                </a:lnTo>
                <a:lnTo>
                  <a:pt x="0" y="0"/>
                </a:lnTo>
                <a:close/>
              </a:path>
            </a:pathLst>
          </a:custGeom>
          <a:blipFill>
            <a:blip r:embed="rId4"/>
            <a:stretch>
              <a:fillRect/>
            </a:stretch>
          </a:blipFill>
        </p:spPr>
        <p:txBody>
          <a:bodyPr/>
          <a:lstStyle/>
          <a:p>
            <a:endParaRPr lang="en-US"/>
          </a:p>
        </p:txBody>
      </p:sp>
      <p:sp>
        <p:nvSpPr>
          <p:cNvPr id="34" name="Freeform 34"/>
          <p:cNvSpPr/>
          <p:nvPr/>
        </p:nvSpPr>
        <p:spPr>
          <a:xfrm>
            <a:off x="1028700" y="687327"/>
            <a:ext cx="6306280" cy="8912345"/>
          </a:xfrm>
          <a:custGeom>
            <a:avLst/>
            <a:gdLst/>
            <a:ahLst/>
            <a:cxnLst/>
            <a:rect l="l" t="t" r="r" b="b"/>
            <a:pathLst>
              <a:path w="6306280" h="8912345">
                <a:moveTo>
                  <a:pt x="0" y="0"/>
                </a:moveTo>
                <a:lnTo>
                  <a:pt x="6306280" y="0"/>
                </a:lnTo>
                <a:lnTo>
                  <a:pt x="6306280" y="8912346"/>
                </a:lnTo>
                <a:lnTo>
                  <a:pt x="0" y="8912346"/>
                </a:lnTo>
                <a:lnTo>
                  <a:pt x="0" y="0"/>
                </a:lnTo>
                <a:close/>
              </a:path>
            </a:pathLst>
          </a:custGeom>
          <a:blipFill>
            <a:blip r:embed="rId5"/>
            <a:stretch>
              <a:fillRect/>
            </a:stretch>
          </a:blipFill>
          <a:ln w="47625" cap="rnd">
            <a:solidFill>
              <a:srgbClr val="963CE1"/>
            </a:solidFill>
            <a:prstDash val="solid"/>
            <a:round/>
          </a:ln>
        </p:spPr>
        <p:txBody>
          <a:bodyPr/>
          <a:lstStyle/>
          <a:p>
            <a:endParaRPr lang="en-US"/>
          </a:p>
        </p:txBody>
      </p:sp>
      <p:sp>
        <p:nvSpPr>
          <p:cNvPr id="36" name="TextBox 36"/>
          <p:cNvSpPr txBox="1"/>
          <p:nvPr/>
        </p:nvSpPr>
        <p:spPr>
          <a:xfrm>
            <a:off x="8030305" y="2386095"/>
            <a:ext cx="8785782" cy="3470898"/>
          </a:xfrm>
          <a:prstGeom prst="rect">
            <a:avLst/>
          </a:prstGeom>
        </p:spPr>
        <p:txBody>
          <a:bodyPr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a:t>
            </a:r>
          </a:p>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or​</a:t>
            </a:r>
          </a:p>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a:t>
            </a:r>
            <a:r>
              <a:rPr lang="en-US" sz="6600" b="1" dirty="0">
                <a:solidFill>
                  <a:srgbClr val="963CE1"/>
                </a:solidFill>
                <a:latin typeface="Canva Sans Bold"/>
                <a:ea typeface="Canva Sans Bold"/>
                <a:cs typeface="Canva Sans Bold"/>
                <a:sym typeface="Canva Sans Bold"/>
              </a:rPr>
              <a:t>​</a:t>
            </a:r>
          </a:p>
        </p:txBody>
      </p:sp>
      <p:sp>
        <p:nvSpPr>
          <p:cNvPr id="37" name="TextBox 35">
            <a:extLst>
              <a:ext uri="{FF2B5EF4-FFF2-40B4-BE49-F238E27FC236}">
                <a16:creationId xmlns:a16="http://schemas.microsoft.com/office/drawing/2014/main" id="{47B167FD-59AF-F243-05FD-C2BD19495236}"/>
              </a:ext>
            </a:extLst>
          </p:cNvPr>
          <p:cNvSpPr txBox="1"/>
          <p:nvPr/>
        </p:nvSpPr>
        <p:spPr>
          <a:xfrm>
            <a:off x="4920009" y="668745"/>
            <a:ext cx="15006374" cy="1379865"/>
          </a:xfrm>
          <a:prstGeom prst="rect">
            <a:avLst/>
          </a:prstGeom>
        </p:spPr>
        <p:txBody>
          <a:bodyPr wrap="square" lIns="0" tIns="0" rIns="0" bIns="0" rtlCol="0" anchor="t">
            <a:spAutoFit/>
          </a:bodyPr>
          <a:lstStyle/>
          <a:p>
            <a:pPr algn="ctr">
              <a:lnSpc>
                <a:spcPts val="5599"/>
              </a:lnSpc>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 is a mistake; </a:t>
            </a:r>
          </a:p>
          <a:p>
            <a:pPr algn="ctr">
              <a:lnSpc>
                <a:spcPts val="5599"/>
              </a:lnSpc>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 is purposefully fake.​</a:t>
            </a:r>
          </a:p>
        </p:txBody>
      </p:sp>
      <p:pic>
        <p:nvPicPr>
          <p:cNvPr id="35" name="Picture 34" descr="A close-up of a sign&#10;&#10;AI-generated content may be incorrect.">
            <a:extLst>
              <a:ext uri="{FF2B5EF4-FFF2-40B4-BE49-F238E27FC236}">
                <a16:creationId xmlns:a16="http://schemas.microsoft.com/office/drawing/2014/main" id="{13147661-2F30-8372-A09A-7C807802FD02}"/>
              </a:ext>
            </a:extLst>
          </p:cNvPr>
          <p:cNvPicPr>
            <a:picLocks noChangeAspect="1"/>
          </p:cNvPicPr>
          <p:nvPr/>
        </p:nvPicPr>
        <p:blipFill>
          <a:blip r:embed="rId6"/>
          <a:stretch>
            <a:fillRect/>
          </a:stretch>
        </p:blipFill>
        <p:spPr>
          <a:xfrm>
            <a:off x="14857554" y="8211667"/>
            <a:ext cx="2648612" cy="126249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11564243" y="-451616"/>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3"/>
            <a:stretch>
              <a:fillRect/>
            </a:stretch>
          </a:blipFill>
        </p:spPr>
        <p:txBody>
          <a:bodyPr/>
          <a:lstStyle/>
          <a:p>
            <a:endParaRPr lang="en-US"/>
          </a:p>
        </p:txBody>
      </p:sp>
      <p:sp>
        <p:nvSpPr>
          <p:cNvPr id="33" name="TextBox 33"/>
          <p:cNvSpPr txBox="1"/>
          <p:nvPr/>
        </p:nvSpPr>
        <p:spPr>
          <a:xfrm>
            <a:off x="7564811" y="2633219"/>
            <a:ext cx="10391927" cy="4530536"/>
          </a:xfrm>
          <a:prstGeom prst="rect">
            <a:avLst/>
          </a:prstGeom>
        </p:spPr>
        <p:txBody>
          <a:bodyPr wrap="square" lIns="0" tIns="0" rIns="0" bIns="0" rtlCol="0" anchor="t">
            <a:spAutoFit/>
          </a:bodyPr>
          <a:lstStyle/>
          <a:p>
            <a:pPr algn="ctr">
              <a:lnSpc>
                <a:spcPts val="5956"/>
              </a:lnSpc>
            </a:pPr>
            <a:r>
              <a:rPr lang="en-US" sz="4254" b="1" dirty="0">
                <a:solidFill>
                  <a:srgbClr val="015D79"/>
                </a:solidFill>
                <a:latin typeface="Canva Sans Bold"/>
                <a:ea typeface="Canva Sans Bold"/>
                <a:cs typeface="Canva Sans Bold"/>
                <a:sym typeface="Canva Sans Bold"/>
              </a:rPr>
              <a:t>​</a:t>
            </a:r>
          </a:p>
          <a:p>
            <a:pPr algn="ctr">
              <a:lnSpc>
                <a:spcPts val="5956"/>
              </a:lnSpc>
            </a:pPr>
            <a:r>
              <a:rPr lang="en-US" sz="3800" b="1" dirty="0">
                <a:solidFill>
                  <a:srgbClr val="015D79"/>
                </a:solidFill>
                <a:latin typeface="Canva Sans Bold"/>
                <a:ea typeface="Canva Sans Bold"/>
                <a:cs typeface="Canva Sans Bold"/>
                <a:sym typeface="Canva Sans Bold"/>
              </a:rPr>
              <a:t>​</a:t>
            </a:r>
            <a:r>
              <a:rPr lang="en-US" sz="36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This post made a mistake and is missing part of the story. The original quote from the health official says that  “Cake culture should be seen as a health hazard like passive smoking”.  Not that it’s as harmful as passive smoking.​</a:t>
            </a:r>
          </a:p>
        </p:txBody>
      </p:sp>
      <p:sp>
        <p:nvSpPr>
          <p:cNvPr id="34" name="TextBox 34"/>
          <p:cNvSpPr txBox="1"/>
          <p:nvPr/>
        </p:nvSpPr>
        <p:spPr>
          <a:xfrm>
            <a:off x="7945878" y="2083632"/>
            <a:ext cx="8785782" cy="1127748"/>
          </a:xfrm>
          <a:prstGeom prst="rect">
            <a:avLst/>
          </a:prstGeom>
        </p:spPr>
        <p:txBody>
          <a:bodyPr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a:t>
            </a:r>
            <a:r>
              <a:rPr lang="en-US" sz="6600" b="1" dirty="0">
                <a:solidFill>
                  <a:srgbClr val="B00348"/>
                </a:solidFill>
                <a:latin typeface="Canva Sans Bold"/>
                <a:ea typeface="Canva Sans Bold"/>
                <a:cs typeface="Canva Sans Bold"/>
                <a:sym typeface="Canva Sans Bold"/>
              </a:rPr>
              <a:t>​</a:t>
            </a:r>
          </a:p>
        </p:txBody>
      </p:sp>
      <p:sp>
        <p:nvSpPr>
          <p:cNvPr id="35" name="Freeform 35"/>
          <p:cNvSpPr/>
          <p:nvPr/>
        </p:nvSpPr>
        <p:spPr>
          <a:xfrm>
            <a:off x="1028700" y="687327"/>
            <a:ext cx="6306280" cy="8912345"/>
          </a:xfrm>
          <a:custGeom>
            <a:avLst/>
            <a:gdLst/>
            <a:ahLst/>
            <a:cxnLst/>
            <a:rect l="l" t="t" r="r" b="b"/>
            <a:pathLst>
              <a:path w="6306280" h="8912345">
                <a:moveTo>
                  <a:pt x="0" y="0"/>
                </a:moveTo>
                <a:lnTo>
                  <a:pt x="6306280" y="0"/>
                </a:lnTo>
                <a:lnTo>
                  <a:pt x="6306280" y="8912346"/>
                </a:lnTo>
                <a:lnTo>
                  <a:pt x="0" y="8912346"/>
                </a:lnTo>
                <a:lnTo>
                  <a:pt x="0" y="0"/>
                </a:lnTo>
                <a:close/>
              </a:path>
            </a:pathLst>
          </a:custGeom>
          <a:blipFill>
            <a:blip r:embed="rId4"/>
            <a:stretch>
              <a:fillRect/>
            </a:stretch>
          </a:blipFill>
          <a:ln w="47625" cap="rnd">
            <a:solidFill>
              <a:srgbClr val="963CE1"/>
            </a:solidFill>
            <a:prstDash val="solid"/>
            <a:round/>
          </a:ln>
        </p:spPr>
        <p:txBody>
          <a:bodyPr/>
          <a:lstStyle/>
          <a:p>
            <a:endParaRPr lang="en-US"/>
          </a:p>
        </p:txBody>
      </p:sp>
      <p:pic>
        <p:nvPicPr>
          <p:cNvPr id="36" name="Picture 35" descr="A close-up of a sign&#10;&#10;AI-generated content may be incorrect.">
            <a:extLst>
              <a:ext uri="{FF2B5EF4-FFF2-40B4-BE49-F238E27FC236}">
                <a16:creationId xmlns:a16="http://schemas.microsoft.com/office/drawing/2014/main" id="{73B33606-65B4-8A50-FE41-DA1FDC119049}"/>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5" name="Freeform 35"/>
          <p:cNvSpPr/>
          <p:nvPr/>
        </p:nvSpPr>
        <p:spPr>
          <a:xfrm>
            <a:off x="8099277" y="5204247"/>
            <a:ext cx="2883093" cy="1022686"/>
          </a:xfrm>
          <a:custGeom>
            <a:avLst/>
            <a:gdLst/>
            <a:ahLst/>
            <a:cxnLst/>
            <a:rect l="l" t="t" r="r" b="b"/>
            <a:pathLst>
              <a:path w="1803697" h="1022686">
                <a:moveTo>
                  <a:pt x="0" y="0"/>
                </a:moveTo>
                <a:lnTo>
                  <a:pt x="1803697" y="0"/>
                </a:lnTo>
                <a:lnTo>
                  <a:pt x="1803697" y="1022686"/>
                </a:lnTo>
                <a:lnTo>
                  <a:pt x="0" y="10226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6" name="Freeform 36"/>
          <p:cNvSpPr/>
          <p:nvPr/>
        </p:nvSpPr>
        <p:spPr>
          <a:xfrm>
            <a:off x="12283532" y="4696377"/>
            <a:ext cx="1909164" cy="1752960"/>
          </a:xfrm>
          <a:custGeom>
            <a:avLst/>
            <a:gdLst/>
            <a:ahLst/>
            <a:cxnLst/>
            <a:rect l="l" t="t" r="r" b="b"/>
            <a:pathLst>
              <a:path w="1909164" h="1752960">
                <a:moveTo>
                  <a:pt x="0" y="0"/>
                </a:moveTo>
                <a:lnTo>
                  <a:pt x="1909164" y="0"/>
                </a:lnTo>
                <a:lnTo>
                  <a:pt x="1909164" y="1752960"/>
                </a:lnTo>
                <a:lnTo>
                  <a:pt x="0" y="17529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7" name="Freeform 37"/>
          <p:cNvSpPr/>
          <p:nvPr/>
        </p:nvSpPr>
        <p:spPr>
          <a:xfrm>
            <a:off x="2972689" y="889020"/>
            <a:ext cx="5429891" cy="9653140"/>
          </a:xfrm>
          <a:custGeom>
            <a:avLst/>
            <a:gdLst/>
            <a:ahLst/>
            <a:cxnLst/>
            <a:rect l="l" t="t" r="r" b="b"/>
            <a:pathLst>
              <a:path w="5429891" h="9653140">
                <a:moveTo>
                  <a:pt x="0" y="0"/>
                </a:moveTo>
                <a:lnTo>
                  <a:pt x="5429891" y="0"/>
                </a:lnTo>
                <a:lnTo>
                  <a:pt x="5429891" y="9653139"/>
                </a:lnTo>
                <a:lnTo>
                  <a:pt x="0" y="9653139"/>
                </a:lnTo>
                <a:lnTo>
                  <a:pt x="0" y="0"/>
                </a:lnTo>
                <a:close/>
              </a:path>
            </a:pathLst>
          </a:custGeom>
          <a:blipFill>
            <a:blip r:embed="rId6"/>
            <a:stretch>
              <a:fillRect/>
            </a:stretch>
          </a:blipFill>
        </p:spPr>
        <p:txBody>
          <a:bodyPr/>
          <a:lstStyle/>
          <a:p>
            <a:endParaRPr lang="en-US"/>
          </a:p>
        </p:txBody>
      </p:sp>
      <p:sp>
        <p:nvSpPr>
          <p:cNvPr id="38" name="TextBox 38"/>
          <p:cNvSpPr txBox="1"/>
          <p:nvPr/>
        </p:nvSpPr>
        <p:spPr>
          <a:xfrm>
            <a:off x="2921078" y="7418396"/>
            <a:ext cx="12445843" cy="1126206"/>
          </a:xfrm>
          <a:prstGeom prst="rect">
            <a:avLst/>
          </a:prstGeom>
        </p:spPr>
        <p:txBody>
          <a:bodyPr lIns="0" tIns="0" rIns="0" bIns="0" rtlCol="0" anchor="t">
            <a:spAutoFit/>
          </a:bodyPr>
          <a:lstStyle/>
          <a:p>
            <a:pPr algn="ctr">
              <a:lnSpc>
                <a:spcPts val="9130"/>
              </a:lnSpc>
            </a:pPr>
            <a:r>
              <a:rPr lang="en-US" sz="65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Think before you share​!</a:t>
            </a:r>
          </a:p>
        </p:txBody>
      </p:sp>
      <p:sp>
        <p:nvSpPr>
          <p:cNvPr id="29" name="TextBox 29"/>
          <p:cNvSpPr txBox="1"/>
          <p:nvPr/>
        </p:nvSpPr>
        <p:spPr>
          <a:xfrm>
            <a:off x="2032188" y="1191054"/>
            <a:ext cx="14374399" cy="2951898"/>
          </a:xfrm>
          <a:prstGeom prst="rect">
            <a:avLst/>
          </a:prstGeom>
        </p:spPr>
        <p:txBody>
          <a:bodyPr wrap="square" lIns="0" tIns="0" rIns="0" bIns="0" rtlCol="0" anchor="t">
            <a:spAutoFit/>
          </a:bodyPr>
          <a:lstStyle/>
          <a:p>
            <a:pPr>
              <a:lnSpc>
                <a:spcPts val="7871"/>
              </a:lnSpc>
            </a:pPr>
            <a:r>
              <a:rPr lang="en-US" sz="56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Can we stop fake news from​ going viral?</a:t>
            </a:r>
          </a:p>
          <a:p>
            <a:pPr>
              <a:lnSpc>
                <a:spcPts val="7871"/>
              </a:lnSpc>
            </a:pPr>
            <a:r>
              <a:rPr lang="en-US" sz="56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7871"/>
              </a:lnSpc>
            </a:pPr>
            <a:r>
              <a:rPr lang="en-US" sz="56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One tip…​</a:t>
            </a:r>
          </a:p>
        </p:txBody>
      </p:sp>
      <p:pic>
        <p:nvPicPr>
          <p:cNvPr id="30" name="Picture 29" descr="A close-up of a sign&#10;&#10;AI-generated content may be incorrect.">
            <a:extLst>
              <a:ext uri="{FF2B5EF4-FFF2-40B4-BE49-F238E27FC236}">
                <a16:creationId xmlns:a16="http://schemas.microsoft.com/office/drawing/2014/main" id="{ED710E28-72A0-4E30-D095-00D069198578}"/>
              </a:ext>
            </a:extLst>
          </p:cNvPr>
          <p:cNvPicPr>
            <a:picLocks noChangeAspect="1"/>
          </p:cNvPicPr>
          <p:nvPr/>
        </p:nvPicPr>
        <p:blipFill>
          <a:blip r:embed="rId7"/>
          <a:stretch>
            <a:fillRect/>
          </a:stretch>
        </p:blipFill>
        <p:spPr>
          <a:xfrm>
            <a:off x="14857554" y="8211667"/>
            <a:ext cx="2648612" cy="126249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11834244" y="2396548"/>
            <a:ext cx="5918798" cy="4627164"/>
          </a:xfrm>
          <a:prstGeom prst="rect">
            <a:avLst/>
          </a:prstGeom>
        </p:spPr>
        <p:txBody>
          <a:bodyPr lIns="0" tIns="0" rIns="0" bIns="0" rtlCol="0" anchor="t">
            <a:spAutoFit/>
          </a:bodyPr>
          <a:lstStyle/>
          <a:p>
            <a:pPr algn="ctr">
              <a:lnSpc>
                <a:spcPts val="9130"/>
              </a:lnSpc>
            </a:pPr>
            <a:r>
              <a:rPr lang="en-US" sz="65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Do you believe this?​</a:t>
            </a:r>
          </a:p>
          <a:p>
            <a:pPr algn="ctr">
              <a:lnSpc>
                <a:spcPts val="9130"/>
              </a:lnSpc>
            </a:pPr>
            <a:endParaRPr lang="en-US" sz="65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9130"/>
              </a:lnSpc>
            </a:pPr>
            <a:r>
              <a:rPr lang="en-US" sz="65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Why/why not?</a:t>
            </a:r>
            <a:r>
              <a:rPr lang="en-US" sz="6522"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p:txBody>
      </p:sp>
      <p:sp>
        <p:nvSpPr>
          <p:cNvPr id="34" name="Freeform 34"/>
          <p:cNvSpPr/>
          <p:nvPr/>
        </p:nvSpPr>
        <p:spPr>
          <a:xfrm>
            <a:off x="11564243" y="-451616"/>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5"/>
            <a:stretch>
              <a:fillRect/>
            </a:stretch>
          </a:blipFill>
        </p:spPr>
        <p:txBody>
          <a:bodyPr/>
          <a:lstStyle/>
          <a:p>
            <a:endParaRPr lang="en-US"/>
          </a:p>
        </p:txBody>
      </p:sp>
      <p:sp>
        <p:nvSpPr>
          <p:cNvPr id="36" name="Freeform 36"/>
          <p:cNvSpPr/>
          <p:nvPr/>
        </p:nvSpPr>
        <p:spPr>
          <a:xfrm rot="2792689">
            <a:off x="-1880329" y="-416192"/>
            <a:ext cx="6567046" cy="3693963"/>
          </a:xfrm>
          <a:custGeom>
            <a:avLst/>
            <a:gdLst/>
            <a:ahLst/>
            <a:cxnLst/>
            <a:rect l="l" t="t" r="r" b="b"/>
            <a:pathLst>
              <a:path w="6567046" h="3693963">
                <a:moveTo>
                  <a:pt x="0" y="0"/>
                </a:moveTo>
                <a:lnTo>
                  <a:pt x="6567046" y="0"/>
                </a:lnTo>
                <a:lnTo>
                  <a:pt x="6567046" y="3693963"/>
                </a:lnTo>
                <a:lnTo>
                  <a:pt x="0" y="3693963"/>
                </a:lnTo>
                <a:lnTo>
                  <a:pt x="0" y="0"/>
                </a:lnTo>
                <a:close/>
              </a:path>
            </a:pathLst>
          </a:custGeom>
          <a:blipFill>
            <a:blip r:embed="rId6"/>
            <a:stretch>
              <a:fillRect/>
            </a:stretch>
          </a:blipFill>
        </p:spPr>
        <p:txBody>
          <a:bodyPr/>
          <a:lstStyle/>
          <a:p>
            <a:endParaRPr lang="en-US"/>
          </a:p>
        </p:txBody>
      </p:sp>
      <p:sp>
        <p:nvSpPr>
          <p:cNvPr id="37" name="TextBox 37"/>
          <p:cNvSpPr txBox="1"/>
          <p:nvPr/>
        </p:nvSpPr>
        <p:spPr>
          <a:xfrm>
            <a:off x="857780" y="4172591"/>
            <a:ext cx="5164316" cy="1864613"/>
          </a:xfrm>
          <a:prstGeom prst="rect">
            <a:avLst/>
          </a:prstGeom>
        </p:spPr>
        <p:txBody>
          <a:bodyPr lIns="0" tIns="0" rIns="0" bIns="0" rtlCol="0" anchor="t">
            <a:spAutoFit/>
          </a:bodyPr>
          <a:lstStyle/>
          <a:p>
            <a:pPr algn="ctr">
              <a:lnSpc>
                <a:spcPts val="7420"/>
              </a:lnSpc>
            </a:pPr>
            <a:r>
              <a:rPr lang="en-US" sz="53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Four:</a:t>
            </a:r>
          </a:p>
          <a:p>
            <a:pPr algn="ctr">
              <a:lnSpc>
                <a:spcPts val="7420"/>
              </a:lnSpc>
            </a:pPr>
            <a:r>
              <a:rPr lang="en-US" sz="53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Deepfakes</a:t>
            </a:r>
          </a:p>
        </p:txBody>
      </p:sp>
      <p:sp>
        <p:nvSpPr>
          <p:cNvPr id="38" name="TextBox 37">
            <a:extLst>
              <a:ext uri="{FF2B5EF4-FFF2-40B4-BE49-F238E27FC236}">
                <a16:creationId xmlns:a16="http://schemas.microsoft.com/office/drawing/2014/main" id="{EA70D1EE-CB54-2CCE-EA86-4AB29466DE96}"/>
              </a:ext>
            </a:extLst>
          </p:cNvPr>
          <p:cNvSpPr txBox="1"/>
          <p:nvPr/>
        </p:nvSpPr>
        <p:spPr>
          <a:xfrm>
            <a:off x="358970" y="9065911"/>
            <a:ext cx="6208991" cy="830997"/>
          </a:xfrm>
          <a:prstGeom prst="rect">
            <a:avLst/>
          </a:prstGeom>
          <a:noFill/>
        </p:spPr>
        <p:txBody>
          <a:bodyPr wrap="square" rtlCol="0">
            <a:spAutoFit/>
          </a:bodyPr>
          <a:lstStyle/>
          <a:p>
            <a:r>
              <a:rPr lang="en-US" sz="24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Credit: Deep Fake </a:t>
            </a:r>
            <a:r>
              <a:rPr lang="en-US" sz="2400" dirty="0" err="1">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Neighbour</a:t>
            </a:r>
            <a:r>
              <a:rPr lang="en-US" sz="24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 Wars, ITV and Tiger Aspect Productions</a:t>
            </a:r>
          </a:p>
        </p:txBody>
      </p:sp>
      <p:pic>
        <p:nvPicPr>
          <p:cNvPr id="35" name="Picture 34" descr="A close-up of a sign&#10;&#10;AI-generated content may be incorrect.">
            <a:extLst>
              <a:ext uri="{FF2B5EF4-FFF2-40B4-BE49-F238E27FC236}">
                <a16:creationId xmlns:a16="http://schemas.microsoft.com/office/drawing/2014/main" id="{27AD71F0-A659-7515-81C5-52BFF9450D37}"/>
              </a:ext>
            </a:extLst>
          </p:cNvPr>
          <p:cNvPicPr>
            <a:picLocks noChangeAspect="1"/>
          </p:cNvPicPr>
          <p:nvPr/>
        </p:nvPicPr>
        <p:blipFill>
          <a:blip r:embed="rId7"/>
          <a:stretch>
            <a:fillRect/>
          </a:stretch>
        </p:blipFill>
        <p:spPr>
          <a:xfrm>
            <a:off x="14857554" y="8211667"/>
            <a:ext cx="2648612" cy="1262497"/>
          </a:xfrm>
          <a:prstGeom prst="rect">
            <a:avLst/>
          </a:prstGeom>
        </p:spPr>
      </p:pic>
      <p:pic>
        <p:nvPicPr>
          <p:cNvPr id="31" name="Deep fake neighbour wars - Cropped and unblurred.mp4">
            <a:hlinkClick r:id="" action="ppaction://media"/>
            <a:extLst>
              <a:ext uri="{FF2B5EF4-FFF2-40B4-BE49-F238E27FC236}">
                <a16:creationId xmlns:a16="http://schemas.microsoft.com/office/drawing/2014/main" id="{23275CD0-4AE8-CF9E-3E1D-545F2107EF6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235663" y="360364"/>
            <a:ext cx="5416807" cy="96298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2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306E6-3088-B8DA-0B55-42192986786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630353C-3A7B-AF04-48D0-0F750F208233}"/>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E5594F03-F8DC-5E32-FD88-0C0F9607C79E}"/>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2C57EF10-BED0-F90A-15DC-C92A26548E82}"/>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4357F24F-FC8C-F84A-1583-B7EBCAF19CF3}"/>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28FF15ED-2B5A-4AFF-B531-01C20C104960}"/>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7F14282D-83A8-91F6-A818-006AD1568758}"/>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33317B39-FF17-B630-0419-4B532DE6FEE0}"/>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3640799E-CE10-45B7-BF6D-19371D6C9C3D}"/>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15F81A63-BB90-8A07-8D18-3B8ABFAF23E2}"/>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4227DD2C-BEFD-9123-8E0B-58FDF055363A}"/>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D3B1B933-5589-FE63-FBCC-B690A45956DB}"/>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EEE1078D-3FE8-94E3-7EE1-EEA9FA81097D}"/>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9D8A387D-CDF3-A0B8-95C9-974A3C5977ED}"/>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28D0BA42-1A9B-4E7B-2CEB-1AEB4E39E019}"/>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5E6A01AE-A2AD-3A9E-CABF-A743EA982240}"/>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5F74378E-8816-16F7-9587-5D80E539AD6F}"/>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4B0166BB-142C-8DC3-9EA4-3AB7685FF17E}"/>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4CD420DC-FD39-2385-CC8E-3B47DDE6D10D}"/>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D13852C4-5DAC-7D93-3148-E852197BF43A}"/>
              </a:ext>
            </a:extLst>
          </p:cNvPr>
          <p:cNvGrpSpPr/>
          <p:nvPr/>
        </p:nvGrpSpPr>
        <p:grpSpPr>
          <a:xfrm rot="-5400000">
            <a:off x="17564636" y="9775233"/>
            <a:ext cx="331261" cy="692272"/>
            <a:chOff x="0" y="0"/>
            <a:chExt cx="87246" cy="182327"/>
          </a:xfrm>
        </p:grpSpPr>
        <p:sp>
          <p:nvSpPr>
            <p:cNvPr id="21" name="Freeform 21">
              <a:extLst>
                <a:ext uri="{FF2B5EF4-FFF2-40B4-BE49-F238E27FC236}">
                  <a16:creationId xmlns:a16="http://schemas.microsoft.com/office/drawing/2014/main" id="{F9F8D738-1AE7-0492-8CC9-4B531DEA569B}"/>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4371C5F8-29F3-7BDA-17F8-51F912864655}"/>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6DEE4AC4-4415-8FC5-F8F1-E3FA2060CFD2}"/>
              </a:ext>
            </a:extLst>
          </p:cNvPr>
          <p:cNvGrpSpPr/>
          <p:nvPr/>
        </p:nvGrpSpPr>
        <p:grpSpPr>
          <a:xfrm rot="-5400000">
            <a:off x="1637154" y="8484216"/>
            <a:ext cx="331261" cy="3274307"/>
            <a:chOff x="0" y="0"/>
            <a:chExt cx="87246" cy="862369"/>
          </a:xfrm>
        </p:grpSpPr>
        <p:sp>
          <p:nvSpPr>
            <p:cNvPr id="24" name="Freeform 24">
              <a:extLst>
                <a:ext uri="{FF2B5EF4-FFF2-40B4-BE49-F238E27FC236}">
                  <a16:creationId xmlns:a16="http://schemas.microsoft.com/office/drawing/2014/main" id="{7FA2D400-3C42-7E2B-1503-59E7FA293089}"/>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A3C8D0DE-44DC-FFEF-DDAA-BF8263D96E83}"/>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345D6918-C0F9-0F3F-3AC7-1CA70413B398}"/>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EEAF82C7-A69A-534D-68F3-58922FADF99E}"/>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6954A6AD-D32D-35DC-FB0E-B97AAFE786D5}"/>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1" name="TextBox 40">
            <a:extLst>
              <a:ext uri="{FF2B5EF4-FFF2-40B4-BE49-F238E27FC236}">
                <a16:creationId xmlns:a16="http://schemas.microsoft.com/office/drawing/2014/main" id="{8B8B8E73-CBDC-F2CF-BA82-53A00A4DCA0A}"/>
              </a:ext>
            </a:extLst>
          </p:cNvPr>
          <p:cNvSpPr txBox="1"/>
          <p:nvPr/>
        </p:nvSpPr>
        <p:spPr>
          <a:xfrm>
            <a:off x="781834" y="2205528"/>
            <a:ext cx="16703297" cy="10000173"/>
          </a:xfrm>
          <a:prstGeom prst="rect">
            <a:avLst/>
          </a:prstGeom>
          <a:noFill/>
        </p:spPr>
        <p:txBody>
          <a:bodyPr wrap="square" rtlCol="0">
            <a:spAutoFit/>
          </a:bodyPr>
          <a:lstStyle/>
          <a:p>
            <a:r>
              <a:rPr lang="en-US" sz="32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Fake news		</a:t>
            </a:r>
            <a:r>
              <a:rPr lang="en-GB"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False stories that appear to be news, spread on the internet or 					other media, by someone who may or may not know it’s fake. </a:t>
            </a:r>
          </a:p>
          <a:p>
            <a:endParaRPr lang="en-US" sz="32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endParaRPr>
          </a:p>
          <a:p>
            <a:r>
              <a:rPr lang="en-US" sz="32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Peers  			</a:t>
            </a: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People who are the same age or have the same 									interests as you.​ For example, your classmates.​</a:t>
            </a:r>
          </a:p>
          <a:p>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r>
              <a:rPr lang="en-US" sz="32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Misinformation  	</a:t>
            </a:r>
            <a:r>
              <a:rPr lang="en-GB"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F</a:t>
            </a:r>
            <a:r>
              <a:rPr lang="en-GB" sz="3200" b="1" i="0" u="none" strike="noStrike" dirty="0">
                <a:solidFill>
                  <a:srgbClr val="3F84A9"/>
                </a:solidFill>
                <a:effectLst/>
                <a:latin typeface="BBC Reith Sans" panose="020B0603020204020204" pitchFamily="34" charset="0"/>
                <a:ea typeface="BBC Reith Sans" panose="020B0603020204020204" pitchFamily="34" charset="0"/>
                <a:cs typeface="BBC Reith Sans" panose="020B0603020204020204" pitchFamily="34" charset="0"/>
              </a:rPr>
              <a:t>alse information that the person sharing 										doesn’t realise is false or misleading.</a:t>
            </a:r>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nSpc>
                <a:spcPts val="3859"/>
              </a:lnSpc>
              <a:spcBef>
                <a:spcPts val="120"/>
              </a:spcBef>
              <a:spcAft>
                <a:spcPts val="120"/>
              </a:spcAft>
            </a:pPr>
            <a:r>
              <a:rPr lang="en-US" sz="32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Disinformation 	</a:t>
            </a: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False information deliberately spread to </a:t>
            </a:r>
          </a:p>
          <a:p>
            <a:pPr>
              <a:lnSpc>
                <a:spcPts val="3859"/>
              </a:lnSpc>
              <a:spcBef>
                <a:spcPts val="120"/>
              </a:spcBef>
              <a:spcAft>
                <a:spcPts val="120"/>
              </a:spcAft>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influence public opinion or hide the </a:t>
            </a:r>
          </a:p>
          <a:p>
            <a:pPr>
              <a:lnSpc>
                <a:spcPts val="3859"/>
              </a:lnSpc>
              <a:spcBef>
                <a:spcPts val="120"/>
              </a:spcBef>
              <a:spcAft>
                <a:spcPts val="120"/>
              </a:spcAft>
            </a:pPr>
            <a:r>
              <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other side of the story​.</a:t>
            </a:r>
          </a:p>
          <a:p>
            <a:pPr>
              <a:lnSpc>
                <a:spcPts val="3859"/>
              </a:lnSpc>
              <a:spcBef>
                <a:spcPts val="120"/>
              </a:spcBef>
              <a:spcAft>
                <a:spcPts val="120"/>
              </a:spcAft>
            </a:pPr>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nSpc>
                <a:spcPts val="3840"/>
              </a:lnSpc>
              <a:spcBef>
                <a:spcPts val="120"/>
              </a:spcBef>
              <a:spcAft>
                <a:spcPts val="120"/>
              </a:spcAft>
            </a:pPr>
            <a:r>
              <a:rPr lang="en-US" sz="32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Regulation 		</a:t>
            </a:r>
            <a:r>
              <a:rPr lang="en-GB"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Making sure a business follows official rules or 									laws.</a:t>
            </a:r>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nSpc>
                <a:spcPts val="3859"/>
              </a:lnSpc>
              <a:spcBef>
                <a:spcPts val="120"/>
              </a:spcBef>
              <a:spcAft>
                <a:spcPts val="120"/>
              </a:spcAft>
            </a:pPr>
            <a:endPar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endParaRPr lang="en-US" sz="44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endPar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endParaRPr>
          </a:p>
          <a:p>
            <a:endParaRPr lang="en-US" sz="3600" dirty="0">
              <a:solidFill>
                <a:schemeClr val="accent5">
                  <a:lumMod val="50000"/>
                </a:schemeClr>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29" name="Freeform 30">
            <a:extLst>
              <a:ext uri="{FF2B5EF4-FFF2-40B4-BE49-F238E27FC236}">
                <a16:creationId xmlns:a16="http://schemas.microsoft.com/office/drawing/2014/main" id="{7828F5D2-F45D-0C4B-1CB9-380BA19D29CB}"/>
              </a:ext>
            </a:extLst>
          </p:cNvPr>
          <p:cNvSpPr/>
          <p:nvPr/>
        </p:nvSpPr>
        <p:spPr>
          <a:xfrm>
            <a:off x="11582400" y="3707709"/>
            <a:ext cx="7467601" cy="4373763"/>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3"/>
            <a:stretch>
              <a:fillRect/>
            </a:stretch>
          </a:blipFill>
        </p:spPr>
        <p:txBody>
          <a:bodyPr/>
          <a:lstStyle/>
          <a:p>
            <a:endParaRPr lang="en-US"/>
          </a:p>
        </p:txBody>
      </p:sp>
      <p:sp>
        <p:nvSpPr>
          <p:cNvPr id="30" name="TextBox 29">
            <a:extLst>
              <a:ext uri="{FF2B5EF4-FFF2-40B4-BE49-F238E27FC236}">
                <a16:creationId xmlns:a16="http://schemas.microsoft.com/office/drawing/2014/main" id="{D76D36BF-E00D-F2D9-261E-6104B13BD4C2}"/>
              </a:ext>
            </a:extLst>
          </p:cNvPr>
          <p:cNvSpPr txBox="1"/>
          <p:nvPr/>
        </p:nvSpPr>
        <p:spPr>
          <a:xfrm>
            <a:off x="706154" y="1251593"/>
            <a:ext cx="13981854" cy="584775"/>
          </a:xfrm>
          <a:prstGeom prst="rect">
            <a:avLst/>
          </a:prstGeom>
          <a:noFill/>
        </p:spPr>
        <p:txBody>
          <a:bodyPr wrap="square" rtlCol="0">
            <a:spAutoFit/>
          </a:bodyPr>
          <a:lstStyle/>
          <a:p>
            <a:r>
              <a:rPr lang="en-US" sz="32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In this lesson you will come across words such as:</a:t>
            </a:r>
          </a:p>
        </p:txBody>
      </p:sp>
      <p:sp>
        <p:nvSpPr>
          <p:cNvPr id="36" name="TextBox 35">
            <a:extLst>
              <a:ext uri="{FF2B5EF4-FFF2-40B4-BE49-F238E27FC236}">
                <a16:creationId xmlns:a16="http://schemas.microsoft.com/office/drawing/2014/main" id="{669845FA-8069-98F8-4673-28392CB00D8C}"/>
              </a:ext>
            </a:extLst>
          </p:cNvPr>
          <p:cNvSpPr txBox="1"/>
          <p:nvPr/>
        </p:nvSpPr>
        <p:spPr>
          <a:xfrm>
            <a:off x="5285382" y="605261"/>
            <a:ext cx="7696200" cy="646331"/>
          </a:xfrm>
          <a:prstGeom prst="rect">
            <a:avLst/>
          </a:prstGeom>
          <a:noFill/>
        </p:spPr>
        <p:txBody>
          <a:bodyPr wrap="square" rtlCol="0">
            <a:spAutoFit/>
          </a:bodyPr>
          <a:lstStyle/>
          <a:p>
            <a:pPr algn="ctr"/>
            <a:r>
              <a:rPr lang="en-US" sz="36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GLOSSARY</a:t>
            </a:r>
          </a:p>
        </p:txBody>
      </p:sp>
      <p:pic>
        <p:nvPicPr>
          <p:cNvPr id="34" name="Picture 33" descr="A close-up of a sign&#10;&#10;AI-generated content may be incorrect.">
            <a:extLst>
              <a:ext uri="{FF2B5EF4-FFF2-40B4-BE49-F238E27FC236}">
                <a16:creationId xmlns:a16="http://schemas.microsoft.com/office/drawing/2014/main" id="{55E63937-4777-EBC6-4BBF-A7A86EA7BEDC}"/>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1247278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a:off x="13831666" y="8035652"/>
            <a:ext cx="3427634" cy="1222648"/>
            <a:chOff x="0" y="0"/>
            <a:chExt cx="4570178" cy="1630197"/>
          </a:xfrm>
        </p:grpSpPr>
        <p:sp>
          <p:nvSpPr>
            <p:cNvPr id="30" name="Freeform 30"/>
            <p:cNvSpPr/>
            <p:nvPr/>
          </p:nvSpPr>
          <p:spPr>
            <a:xfrm>
              <a:off x="0" y="1068090"/>
              <a:ext cx="4570178" cy="562108"/>
            </a:xfrm>
            <a:custGeom>
              <a:avLst/>
              <a:gdLst/>
              <a:ahLst/>
              <a:cxnLst/>
              <a:rect l="l" t="t" r="r" b="b"/>
              <a:pathLst>
                <a:path w="4570178" h="562108">
                  <a:moveTo>
                    <a:pt x="0" y="0"/>
                  </a:moveTo>
                  <a:lnTo>
                    <a:pt x="4570178" y="0"/>
                  </a:lnTo>
                  <a:lnTo>
                    <a:pt x="4570178" y="562107"/>
                  </a:lnTo>
                  <a:lnTo>
                    <a:pt x="0" y="562107"/>
                  </a:lnTo>
                  <a:lnTo>
                    <a:pt x="0" y="0"/>
                  </a:lnTo>
                  <a:close/>
                </a:path>
              </a:pathLst>
            </a:custGeom>
            <a:blipFill>
              <a:blip r:embed="rId3"/>
              <a:stretch>
                <a:fillRect/>
              </a:stretch>
            </a:blipFill>
          </p:spPr>
          <p:txBody>
            <a:bodyPr/>
            <a:lstStyle/>
            <a:p>
              <a:endParaRPr lang="en-US"/>
            </a:p>
          </p:txBody>
        </p:sp>
        <p:sp>
          <p:nvSpPr>
            <p:cNvPr id="31" name="Freeform 31"/>
            <p:cNvSpPr/>
            <p:nvPr/>
          </p:nvSpPr>
          <p:spPr>
            <a:xfrm>
              <a:off x="1337983" y="0"/>
              <a:ext cx="1894212" cy="902119"/>
            </a:xfrm>
            <a:custGeom>
              <a:avLst/>
              <a:gdLst/>
              <a:ahLst/>
              <a:cxnLst/>
              <a:rect l="l" t="t" r="r" b="b"/>
              <a:pathLst>
                <a:path w="1894212" h="902119">
                  <a:moveTo>
                    <a:pt x="0" y="0"/>
                  </a:moveTo>
                  <a:lnTo>
                    <a:pt x="1894212" y="0"/>
                  </a:lnTo>
                  <a:lnTo>
                    <a:pt x="1894212" y="902119"/>
                  </a:lnTo>
                  <a:lnTo>
                    <a:pt x="0" y="902119"/>
                  </a:lnTo>
                  <a:lnTo>
                    <a:pt x="0" y="0"/>
                  </a:lnTo>
                  <a:close/>
                </a:path>
              </a:pathLst>
            </a:custGeom>
            <a:blipFill>
              <a:blip r:embed="rId4"/>
              <a:stretch>
                <a:fillRect/>
              </a:stretch>
            </a:blipFill>
          </p:spPr>
          <p:txBody>
            <a:bodyPr/>
            <a:lstStyle/>
            <a:p>
              <a:endParaRPr lang="en-US"/>
            </a:p>
          </p:txBody>
        </p:sp>
      </p:grpSp>
      <p:sp>
        <p:nvSpPr>
          <p:cNvPr id="43" name="Rectangle 42">
            <a:extLst>
              <a:ext uri="{FF2B5EF4-FFF2-40B4-BE49-F238E27FC236}">
                <a16:creationId xmlns:a16="http://schemas.microsoft.com/office/drawing/2014/main" id="{981F07AC-D77A-ABCC-7889-2BD2DA79A3F6}"/>
              </a:ext>
            </a:extLst>
          </p:cNvPr>
          <p:cNvSpPr/>
          <p:nvPr/>
        </p:nvSpPr>
        <p:spPr>
          <a:xfrm>
            <a:off x="857903" y="7792131"/>
            <a:ext cx="3794436" cy="1613235"/>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79C1E57-B1F5-DEEC-72E6-F8F9B2DA05CC}"/>
              </a:ext>
            </a:extLst>
          </p:cNvPr>
          <p:cNvSpPr/>
          <p:nvPr/>
        </p:nvSpPr>
        <p:spPr>
          <a:xfrm>
            <a:off x="5145606" y="7782149"/>
            <a:ext cx="3947460" cy="1623217"/>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p:cNvSpPr txBox="1"/>
          <p:nvPr/>
        </p:nvSpPr>
        <p:spPr>
          <a:xfrm>
            <a:off x="2332287" y="1755067"/>
            <a:ext cx="13725294" cy="6630854"/>
          </a:xfrm>
          <a:prstGeom prst="rect">
            <a:avLst/>
          </a:prstGeom>
        </p:spPr>
        <p:txBody>
          <a:bodyPr lIns="0" tIns="0" rIns="0" bIns="0" rtlCol="0" anchor="t">
            <a:spAutoFit/>
          </a:bodyPr>
          <a:lstStyle/>
          <a:p>
            <a:pPr algn="ctr">
              <a:lnSpc>
                <a:spcPts val="5819"/>
              </a:lnSpc>
            </a:pPr>
            <a:r>
              <a:rPr lang="en-US" sz="41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Deepfakes are videos, pictures or audio clips made with artificial intelligence to look real.​</a:t>
            </a:r>
          </a:p>
          <a:p>
            <a:pPr algn="ctr">
              <a:lnSpc>
                <a:spcPts val="5819"/>
              </a:lnSpc>
            </a:pPr>
            <a:r>
              <a:rPr lang="en-US" sz="41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5819"/>
              </a:lnSpc>
            </a:pPr>
            <a:r>
              <a:rPr lang="en-US" sz="41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They can be used for fun but sometimes they're used to impersonate people like politicians, celebrities or world leaders, to deliberately mislead people.​</a:t>
            </a:r>
          </a:p>
          <a:p>
            <a:pPr algn="ctr">
              <a:lnSpc>
                <a:spcPts val="5819"/>
              </a:lnSpc>
            </a:pPr>
            <a:endParaRPr lang="en-US" sz="41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gn="ctr">
              <a:lnSpc>
                <a:spcPts val="5819"/>
              </a:lnSpc>
            </a:pPr>
            <a:r>
              <a:rPr lang="en-US" sz="41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Look out for…</a:t>
            </a:r>
          </a:p>
          <a:p>
            <a:pPr algn="ctr">
              <a:lnSpc>
                <a:spcPts val="5819"/>
              </a:lnSpc>
            </a:pPr>
            <a:endParaRPr lang="en-US" sz="4156" b="1" dirty="0">
              <a:solidFill>
                <a:srgbClr val="015D79"/>
              </a:solidFill>
              <a:latin typeface="Canva Sans Bold"/>
              <a:ea typeface="Canva Sans Bold"/>
              <a:cs typeface="Canva Sans Bold"/>
              <a:sym typeface="Canva Sans Bold"/>
            </a:endParaRPr>
          </a:p>
        </p:txBody>
      </p:sp>
      <p:sp>
        <p:nvSpPr>
          <p:cNvPr id="33" name="Freeform 33"/>
          <p:cNvSpPr/>
          <p:nvPr/>
        </p:nvSpPr>
        <p:spPr>
          <a:xfrm>
            <a:off x="12496198" y="-777469"/>
            <a:ext cx="6961266" cy="3915712"/>
          </a:xfrm>
          <a:custGeom>
            <a:avLst/>
            <a:gdLst/>
            <a:ahLst/>
            <a:cxnLst/>
            <a:rect l="l" t="t" r="r" b="b"/>
            <a:pathLst>
              <a:path w="6961266" h="3915712">
                <a:moveTo>
                  <a:pt x="0" y="0"/>
                </a:moveTo>
                <a:lnTo>
                  <a:pt x="6961266" y="0"/>
                </a:lnTo>
                <a:lnTo>
                  <a:pt x="6961266" y="3915712"/>
                </a:lnTo>
                <a:lnTo>
                  <a:pt x="0" y="3915712"/>
                </a:lnTo>
                <a:lnTo>
                  <a:pt x="0" y="0"/>
                </a:lnTo>
                <a:close/>
              </a:path>
            </a:pathLst>
          </a:custGeom>
          <a:blipFill>
            <a:blip r:embed="rId5"/>
            <a:stretch>
              <a:fillRect/>
            </a:stretch>
          </a:blipFill>
        </p:spPr>
        <p:txBody>
          <a:bodyPr/>
          <a:lstStyle/>
          <a:p>
            <a:endParaRPr lang="en-US"/>
          </a:p>
        </p:txBody>
      </p:sp>
      <p:sp>
        <p:nvSpPr>
          <p:cNvPr id="41" name="Rectangle 40">
            <a:extLst>
              <a:ext uri="{FF2B5EF4-FFF2-40B4-BE49-F238E27FC236}">
                <a16:creationId xmlns:a16="http://schemas.microsoft.com/office/drawing/2014/main" id="{EC91A0A4-2E1B-F4D6-7482-979B99DC0CF6}"/>
              </a:ext>
            </a:extLst>
          </p:cNvPr>
          <p:cNvSpPr/>
          <p:nvPr/>
        </p:nvSpPr>
        <p:spPr>
          <a:xfrm>
            <a:off x="9619708" y="7792131"/>
            <a:ext cx="3725507" cy="1613235"/>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7"/>
          <p:cNvSpPr txBox="1"/>
          <p:nvPr/>
        </p:nvSpPr>
        <p:spPr>
          <a:xfrm>
            <a:off x="4751109" y="619757"/>
            <a:ext cx="8785782" cy="1138773"/>
          </a:xfrm>
          <a:prstGeom prst="rect">
            <a:avLst/>
          </a:prstGeom>
        </p:spPr>
        <p:txBody>
          <a:bodyPr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Deepfakes</a:t>
            </a:r>
          </a:p>
        </p:txBody>
      </p:sp>
      <p:sp>
        <p:nvSpPr>
          <p:cNvPr id="38" name="TextBox 38"/>
          <p:cNvSpPr txBox="1"/>
          <p:nvPr/>
        </p:nvSpPr>
        <p:spPr>
          <a:xfrm>
            <a:off x="1087004" y="8191500"/>
            <a:ext cx="3456905" cy="806631"/>
          </a:xfrm>
          <a:prstGeom prst="rect">
            <a:avLst/>
          </a:prstGeom>
        </p:spPr>
        <p:txBody>
          <a:bodyPr lIns="0" tIns="0" rIns="0" bIns="0" rtlCol="0" anchor="t">
            <a:spAutoFit/>
          </a:bodyPr>
          <a:lstStyle/>
          <a:p>
            <a:pPr algn="ctr">
              <a:lnSpc>
                <a:spcPts val="3220"/>
              </a:lnSpc>
              <a:spcBef>
                <a:spcPct val="0"/>
              </a:spcBef>
            </a:pPr>
            <a:r>
              <a:rPr lang="en-US" sz="2300" b="1" dirty="0">
                <a:solidFill>
                  <a:srgbClr val="000000"/>
                </a:solidFill>
                <a:latin typeface="Canva Sans Bold"/>
                <a:ea typeface="Canva Sans Bold"/>
                <a:cs typeface="Canva Sans Bold"/>
                <a:sym typeface="Canva Sans Bold"/>
              </a:rPr>
              <a:t> </a:t>
            </a:r>
            <a:r>
              <a:rPr lang="en-US" sz="23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Lip movements slightly </a:t>
            </a:r>
          </a:p>
          <a:p>
            <a:pPr algn="ctr">
              <a:lnSpc>
                <a:spcPts val="3220"/>
              </a:lnSpc>
              <a:spcBef>
                <a:spcPct val="0"/>
              </a:spcBef>
            </a:pPr>
            <a:r>
              <a:rPr lang="en-US" sz="23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out of sync with speech ​</a:t>
            </a:r>
          </a:p>
        </p:txBody>
      </p:sp>
      <p:sp>
        <p:nvSpPr>
          <p:cNvPr id="39" name="TextBox 39"/>
          <p:cNvSpPr txBox="1"/>
          <p:nvPr/>
        </p:nvSpPr>
        <p:spPr>
          <a:xfrm>
            <a:off x="5588570" y="8234170"/>
            <a:ext cx="3004170" cy="806631"/>
          </a:xfrm>
          <a:prstGeom prst="rect">
            <a:avLst/>
          </a:prstGeom>
        </p:spPr>
        <p:txBody>
          <a:bodyPr lIns="0" tIns="0" rIns="0" bIns="0" rtlCol="0" anchor="t">
            <a:spAutoFit/>
          </a:bodyPr>
          <a:lstStyle/>
          <a:p>
            <a:pPr algn="ctr">
              <a:lnSpc>
                <a:spcPts val="3220"/>
              </a:lnSpc>
            </a:pPr>
            <a:r>
              <a:rPr lang="en-US" sz="23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Blurring or flickering </a:t>
            </a:r>
          </a:p>
          <a:p>
            <a:pPr algn="ctr">
              <a:lnSpc>
                <a:spcPts val="3220"/>
              </a:lnSpc>
              <a:spcBef>
                <a:spcPct val="0"/>
              </a:spcBef>
            </a:pPr>
            <a:r>
              <a:rPr lang="en-US" sz="23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when face changes ​</a:t>
            </a:r>
          </a:p>
        </p:txBody>
      </p:sp>
      <p:sp>
        <p:nvSpPr>
          <p:cNvPr id="40" name="TextBox 40"/>
          <p:cNvSpPr txBox="1"/>
          <p:nvPr/>
        </p:nvSpPr>
        <p:spPr>
          <a:xfrm>
            <a:off x="9546348" y="8232156"/>
            <a:ext cx="3947460" cy="780342"/>
          </a:xfrm>
          <a:prstGeom prst="rect">
            <a:avLst/>
          </a:prstGeom>
        </p:spPr>
        <p:txBody>
          <a:bodyPr wrap="square" lIns="0" tIns="0" rIns="0" bIns="0" rtlCol="0" anchor="t">
            <a:spAutoFit/>
          </a:bodyPr>
          <a:lstStyle/>
          <a:p>
            <a:pPr algn="ctr">
              <a:lnSpc>
                <a:spcPts val="3080"/>
              </a:lnSpc>
            </a:pPr>
            <a:r>
              <a:rPr lang="en-US" sz="2200" b="1" dirty="0">
                <a:solidFill>
                  <a:srgbClr val="000000"/>
                </a:solidFill>
                <a:latin typeface="Canva Sans Bold"/>
                <a:ea typeface="Canva Sans Bold"/>
                <a:cs typeface="Canva Sans Bold"/>
                <a:sym typeface="Canva Sans Bold"/>
              </a:rPr>
              <a:t> </a:t>
            </a:r>
            <a:r>
              <a:rPr lang="en-US" sz="23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Common sense - is it something they’d say?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0" name="Rectangle 39">
            <a:extLst>
              <a:ext uri="{FF2B5EF4-FFF2-40B4-BE49-F238E27FC236}">
                <a16:creationId xmlns:a16="http://schemas.microsoft.com/office/drawing/2014/main" id="{881B7ED4-6D90-F4C5-03EB-3A4C1CA68957}"/>
              </a:ext>
            </a:extLst>
          </p:cNvPr>
          <p:cNvSpPr/>
          <p:nvPr/>
        </p:nvSpPr>
        <p:spPr>
          <a:xfrm>
            <a:off x="13099309" y="5958658"/>
            <a:ext cx="3794436" cy="1613235"/>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5048397-515D-0185-AC4F-08D2D6D8D0BC}"/>
              </a:ext>
            </a:extLst>
          </p:cNvPr>
          <p:cNvSpPr/>
          <p:nvPr/>
        </p:nvSpPr>
        <p:spPr>
          <a:xfrm>
            <a:off x="13099309" y="3570770"/>
            <a:ext cx="3794436" cy="1613235"/>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CD0FC5C-A2DE-3D65-0DA8-8BA9A3B614B6}"/>
              </a:ext>
            </a:extLst>
          </p:cNvPr>
          <p:cNvSpPr/>
          <p:nvPr/>
        </p:nvSpPr>
        <p:spPr>
          <a:xfrm>
            <a:off x="13099309" y="1076226"/>
            <a:ext cx="3794436" cy="1613235"/>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p:cNvSpPr txBox="1"/>
          <p:nvPr/>
        </p:nvSpPr>
        <p:spPr>
          <a:xfrm>
            <a:off x="0" y="3368980"/>
            <a:ext cx="7461654" cy="2949141"/>
          </a:xfrm>
          <a:prstGeom prst="rect">
            <a:avLst/>
          </a:prstGeom>
        </p:spPr>
        <p:txBody>
          <a:bodyPr lIns="0" tIns="0" rIns="0" bIns="0" rtlCol="0" anchor="t">
            <a:spAutoFit/>
          </a:bodyPr>
          <a:lstStyle/>
          <a:p>
            <a:pPr algn="ctr">
              <a:lnSpc>
                <a:spcPts val="5819"/>
              </a:lnSpc>
            </a:pPr>
            <a:r>
              <a:rPr lang="en-US" sz="41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Watch the video again.​</a:t>
            </a:r>
          </a:p>
          <a:p>
            <a:pPr algn="ctr">
              <a:lnSpc>
                <a:spcPts val="5819"/>
              </a:lnSpc>
            </a:pPr>
            <a:r>
              <a:rPr lang="en-US" sz="41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5819"/>
              </a:lnSpc>
            </a:pPr>
            <a:r>
              <a:rPr lang="en-US" sz="41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Can you spot any of the signs?​</a:t>
            </a:r>
          </a:p>
        </p:txBody>
      </p:sp>
      <p:sp>
        <p:nvSpPr>
          <p:cNvPr id="36" name="TextBox 36"/>
          <p:cNvSpPr txBox="1"/>
          <p:nvPr/>
        </p:nvSpPr>
        <p:spPr>
          <a:xfrm>
            <a:off x="13191281" y="1514409"/>
            <a:ext cx="3456905" cy="806631"/>
          </a:xfrm>
          <a:prstGeom prst="rect">
            <a:avLst/>
          </a:prstGeom>
        </p:spPr>
        <p:txBody>
          <a:bodyPr lIns="0" tIns="0" rIns="0" bIns="0" rtlCol="0" anchor="t">
            <a:spAutoFit/>
          </a:bodyPr>
          <a:lstStyle/>
          <a:p>
            <a:pPr algn="ctr">
              <a:lnSpc>
                <a:spcPts val="3220"/>
              </a:lnSpc>
              <a:spcBef>
                <a:spcPct val="0"/>
              </a:spcBef>
            </a:pPr>
            <a:r>
              <a:rPr lang="en-US" sz="2300" b="1" dirty="0">
                <a:solidFill>
                  <a:srgbClr val="000000"/>
                </a:solidFill>
                <a:latin typeface="Canva Sans Bold"/>
                <a:ea typeface="Canva Sans Bold"/>
                <a:cs typeface="Canva Sans Bold"/>
                <a:sym typeface="Canva Sans Bold"/>
              </a:rPr>
              <a:t> </a:t>
            </a:r>
            <a:r>
              <a:rPr lang="en-US" sz="24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Lip movements slightly </a:t>
            </a:r>
          </a:p>
          <a:p>
            <a:pPr algn="ctr">
              <a:lnSpc>
                <a:spcPts val="3220"/>
              </a:lnSpc>
              <a:spcBef>
                <a:spcPct val="0"/>
              </a:spcBef>
            </a:pPr>
            <a:r>
              <a:rPr lang="en-US" sz="24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out of sync with speech ​</a:t>
            </a:r>
          </a:p>
        </p:txBody>
      </p:sp>
      <p:sp>
        <p:nvSpPr>
          <p:cNvPr id="37" name="TextBox 37"/>
          <p:cNvSpPr txBox="1"/>
          <p:nvPr/>
        </p:nvSpPr>
        <p:spPr>
          <a:xfrm>
            <a:off x="13316971" y="3972149"/>
            <a:ext cx="3220557" cy="810478"/>
          </a:xfrm>
          <a:prstGeom prst="rect">
            <a:avLst/>
          </a:prstGeom>
        </p:spPr>
        <p:txBody>
          <a:bodyPr wrap="square" lIns="0" tIns="0" rIns="0" bIns="0" rtlCol="0" anchor="t">
            <a:spAutoFit/>
          </a:bodyPr>
          <a:lstStyle/>
          <a:p>
            <a:pPr algn="ctr">
              <a:lnSpc>
                <a:spcPts val="3220"/>
              </a:lnSpc>
            </a:pPr>
            <a:r>
              <a:rPr lang="en-US" sz="24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Blurring or flickering </a:t>
            </a:r>
          </a:p>
          <a:p>
            <a:pPr algn="ctr">
              <a:lnSpc>
                <a:spcPts val="3220"/>
              </a:lnSpc>
              <a:spcBef>
                <a:spcPct val="0"/>
              </a:spcBef>
            </a:pPr>
            <a:r>
              <a:rPr lang="en-US" sz="24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when face changes ​</a:t>
            </a:r>
          </a:p>
        </p:txBody>
      </p:sp>
      <p:sp>
        <p:nvSpPr>
          <p:cNvPr id="38" name="TextBox 38"/>
          <p:cNvSpPr txBox="1"/>
          <p:nvPr/>
        </p:nvSpPr>
        <p:spPr>
          <a:xfrm>
            <a:off x="13570774" y="6212477"/>
            <a:ext cx="2528757" cy="1177887"/>
          </a:xfrm>
          <a:prstGeom prst="rect">
            <a:avLst/>
          </a:prstGeom>
        </p:spPr>
        <p:txBody>
          <a:bodyPr wrap="square" lIns="0" tIns="0" rIns="0" bIns="0" rtlCol="0" anchor="t">
            <a:spAutoFit/>
          </a:bodyPr>
          <a:lstStyle/>
          <a:p>
            <a:pPr algn="ctr">
              <a:lnSpc>
                <a:spcPts val="3080"/>
              </a:lnSpc>
            </a:pPr>
            <a:r>
              <a:rPr lang="en-US" sz="24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Common sense - </a:t>
            </a:r>
          </a:p>
          <a:p>
            <a:pPr algn="ctr">
              <a:lnSpc>
                <a:spcPts val="3080"/>
              </a:lnSpc>
              <a:spcBef>
                <a:spcPct val="0"/>
              </a:spcBef>
            </a:pPr>
            <a:r>
              <a:rPr lang="en-US" sz="24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is it something they’d say? ​</a:t>
            </a:r>
          </a:p>
        </p:txBody>
      </p:sp>
      <p:pic>
        <p:nvPicPr>
          <p:cNvPr id="33" name="Picture 32" descr="A close-up of a sign&#10;&#10;AI-generated content may be incorrect.">
            <a:extLst>
              <a:ext uri="{FF2B5EF4-FFF2-40B4-BE49-F238E27FC236}">
                <a16:creationId xmlns:a16="http://schemas.microsoft.com/office/drawing/2014/main" id="{999D40F6-D616-51BF-2A5E-3DEBE8C120EC}"/>
              </a:ext>
            </a:extLst>
          </p:cNvPr>
          <p:cNvPicPr>
            <a:picLocks noChangeAspect="1"/>
          </p:cNvPicPr>
          <p:nvPr/>
        </p:nvPicPr>
        <p:blipFill>
          <a:blip r:embed="rId4"/>
          <a:stretch>
            <a:fillRect/>
          </a:stretch>
        </p:blipFill>
        <p:spPr>
          <a:xfrm>
            <a:off x="14857554" y="8211667"/>
            <a:ext cx="2648612" cy="1262497"/>
          </a:xfrm>
          <a:prstGeom prst="rect">
            <a:avLst/>
          </a:prstGeom>
        </p:spPr>
      </p:pic>
      <p:sp>
        <p:nvSpPr>
          <p:cNvPr id="30" name="TextBox 29">
            <a:extLst>
              <a:ext uri="{FF2B5EF4-FFF2-40B4-BE49-F238E27FC236}">
                <a16:creationId xmlns:a16="http://schemas.microsoft.com/office/drawing/2014/main" id="{60245938-3398-7FDE-7CFE-85079CEF77AB}"/>
              </a:ext>
            </a:extLst>
          </p:cNvPr>
          <p:cNvSpPr txBox="1"/>
          <p:nvPr/>
        </p:nvSpPr>
        <p:spPr>
          <a:xfrm>
            <a:off x="358971" y="9065911"/>
            <a:ext cx="6276560" cy="830997"/>
          </a:xfrm>
          <a:prstGeom prst="rect">
            <a:avLst/>
          </a:prstGeom>
          <a:noFill/>
        </p:spPr>
        <p:txBody>
          <a:bodyPr wrap="square" rtlCol="0">
            <a:spAutoFit/>
          </a:bodyPr>
          <a:lstStyle/>
          <a:p>
            <a:r>
              <a:rPr lang="en-US" sz="24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Credit: Deep Fake </a:t>
            </a:r>
            <a:r>
              <a:rPr lang="en-US" sz="2400" dirty="0" err="1">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Neighbour</a:t>
            </a:r>
            <a:r>
              <a:rPr lang="en-US" sz="24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 Wars, ITV and Tiger Aspect Productions</a:t>
            </a:r>
          </a:p>
        </p:txBody>
      </p:sp>
      <p:pic>
        <p:nvPicPr>
          <p:cNvPr id="31" name="Deep fake neighbour wars - Cropped and unblurred.mp4">
            <a:hlinkClick r:id="" action="ppaction://media"/>
            <a:extLst>
              <a:ext uri="{FF2B5EF4-FFF2-40B4-BE49-F238E27FC236}">
                <a16:creationId xmlns:a16="http://schemas.microsoft.com/office/drawing/2014/main" id="{1D26B0F9-064B-348B-9655-37E0307238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73255" y="364913"/>
            <a:ext cx="5416807" cy="96298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2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1"/>
                                        </p:tgtEl>
                                      </p:cBhvr>
                                    </p:cmd>
                                  </p:childTnLst>
                                </p:cTn>
                              </p:par>
                            </p:childTnLst>
                          </p:cTn>
                        </p:par>
                      </p:childTnLst>
                    </p:cTn>
                  </p:par>
                </p:childTnLst>
              </p:cTn>
              <p:nextCondLst>
                <p:cond evt="onClick" delay="0">
                  <p:tgtEl>
                    <p:spTgt spid="31"/>
                  </p:tgtEl>
                </p:cond>
              </p:nextCondLst>
            </p:seq>
            <p:video>
              <p:cMediaNode vol="80000">
                <p:cTn id="12" fill="hold" display="0">
                  <p:stCondLst>
                    <p:cond delay="indefinite"/>
                  </p:stCondLst>
                </p:cTn>
                <p:tgtEl>
                  <p:spTgt spid="31"/>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898599" y="4050007"/>
            <a:ext cx="4968779" cy="3726584"/>
          </a:xfrm>
          <a:custGeom>
            <a:avLst/>
            <a:gdLst/>
            <a:ahLst/>
            <a:cxnLst/>
            <a:rect l="l" t="t" r="r" b="b"/>
            <a:pathLst>
              <a:path w="4968779" h="3726584">
                <a:moveTo>
                  <a:pt x="0" y="0"/>
                </a:moveTo>
                <a:lnTo>
                  <a:pt x="4968779" y="0"/>
                </a:lnTo>
                <a:lnTo>
                  <a:pt x="4968779" y="3726584"/>
                </a:lnTo>
                <a:lnTo>
                  <a:pt x="0" y="3726584"/>
                </a:lnTo>
                <a:lnTo>
                  <a:pt x="0" y="0"/>
                </a:lnTo>
                <a:close/>
              </a:path>
            </a:pathLst>
          </a:custGeom>
          <a:blipFill>
            <a:blip r:embed="rId3"/>
            <a:stretch>
              <a:fillRect l="-5716" r="-8008" b="-2292"/>
            </a:stretch>
          </a:blipFill>
        </p:spPr>
        <p:txBody>
          <a:bodyPr/>
          <a:lstStyle/>
          <a:p>
            <a:endParaRPr lang="en-US"/>
          </a:p>
        </p:txBody>
      </p:sp>
      <p:sp>
        <p:nvSpPr>
          <p:cNvPr id="33" name="Freeform 33"/>
          <p:cNvSpPr/>
          <p:nvPr/>
        </p:nvSpPr>
        <p:spPr>
          <a:xfrm>
            <a:off x="6410336" y="4035959"/>
            <a:ext cx="4987510" cy="3740632"/>
          </a:xfrm>
          <a:custGeom>
            <a:avLst/>
            <a:gdLst/>
            <a:ahLst/>
            <a:cxnLst/>
            <a:rect l="l" t="t" r="r" b="b"/>
            <a:pathLst>
              <a:path w="4987510" h="3740632">
                <a:moveTo>
                  <a:pt x="0" y="0"/>
                </a:moveTo>
                <a:lnTo>
                  <a:pt x="4987510" y="0"/>
                </a:lnTo>
                <a:lnTo>
                  <a:pt x="4987510" y="3740632"/>
                </a:lnTo>
                <a:lnTo>
                  <a:pt x="0" y="3740632"/>
                </a:lnTo>
                <a:lnTo>
                  <a:pt x="0" y="0"/>
                </a:lnTo>
                <a:close/>
              </a:path>
            </a:pathLst>
          </a:custGeom>
          <a:blipFill>
            <a:blip r:embed="rId4"/>
            <a:stretch>
              <a:fillRect t="-1189" r="-4158" b="-5348"/>
            </a:stretch>
          </a:blipFill>
        </p:spPr>
        <p:txBody>
          <a:bodyPr/>
          <a:lstStyle/>
          <a:p>
            <a:endParaRPr lang="en-US"/>
          </a:p>
        </p:txBody>
      </p:sp>
      <p:sp>
        <p:nvSpPr>
          <p:cNvPr id="34" name="Freeform 34"/>
          <p:cNvSpPr/>
          <p:nvPr/>
        </p:nvSpPr>
        <p:spPr>
          <a:xfrm>
            <a:off x="12072783" y="4050007"/>
            <a:ext cx="4968779" cy="3726584"/>
          </a:xfrm>
          <a:custGeom>
            <a:avLst/>
            <a:gdLst/>
            <a:ahLst/>
            <a:cxnLst/>
            <a:rect l="l" t="t" r="r" b="b"/>
            <a:pathLst>
              <a:path w="4968779" h="3726584">
                <a:moveTo>
                  <a:pt x="0" y="0"/>
                </a:moveTo>
                <a:lnTo>
                  <a:pt x="4968779" y="0"/>
                </a:lnTo>
                <a:lnTo>
                  <a:pt x="4968779" y="3726584"/>
                </a:lnTo>
                <a:lnTo>
                  <a:pt x="0" y="3726584"/>
                </a:lnTo>
                <a:lnTo>
                  <a:pt x="0" y="0"/>
                </a:lnTo>
                <a:close/>
              </a:path>
            </a:pathLst>
          </a:custGeom>
          <a:blipFill>
            <a:blip r:embed="rId5"/>
            <a:stretch>
              <a:fillRect t="-1643" b="-1643"/>
            </a:stretch>
          </a:blipFill>
        </p:spPr>
        <p:txBody>
          <a:bodyPr/>
          <a:lstStyle/>
          <a:p>
            <a:endParaRPr lang="en-US"/>
          </a:p>
        </p:txBody>
      </p:sp>
      <p:sp>
        <p:nvSpPr>
          <p:cNvPr id="35" name="TextBox 35"/>
          <p:cNvSpPr txBox="1"/>
          <p:nvPr/>
        </p:nvSpPr>
        <p:spPr>
          <a:xfrm>
            <a:off x="-412924" y="3195341"/>
            <a:ext cx="7461654" cy="727122"/>
          </a:xfrm>
          <a:prstGeom prst="rect">
            <a:avLst/>
          </a:prstGeom>
        </p:spPr>
        <p:txBody>
          <a:bodyPr lIns="0" tIns="0" rIns="0" bIns="0" rtlCol="0" anchor="t">
            <a:spAutoFit/>
          </a:bodyPr>
          <a:lstStyle/>
          <a:p>
            <a:pPr algn="ctr">
              <a:lnSpc>
                <a:spcPts val="5819"/>
              </a:lnSpc>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Be creative</a:t>
            </a:r>
          </a:p>
        </p:txBody>
      </p:sp>
      <p:sp>
        <p:nvSpPr>
          <p:cNvPr id="36" name="TextBox 36"/>
          <p:cNvSpPr txBox="1"/>
          <p:nvPr/>
        </p:nvSpPr>
        <p:spPr>
          <a:xfrm>
            <a:off x="4980965" y="3195341"/>
            <a:ext cx="7461654" cy="727122"/>
          </a:xfrm>
          <a:prstGeom prst="rect">
            <a:avLst/>
          </a:prstGeom>
        </p:spPr>
        <p:txBody>
          <a:bodyPr lIns="0" tIns="0" rIns="0" bIns="0" rtlCol="0" anchor="t">
            <a:spAutoFit/>
          </a:bodyPr>
          <a:lstStyle/>
          <a:p>
            <a:pPr algn="ctr">
              <a:lnSpc>
                <a:spcPts val="5819"/>
              </a:lnSpc>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Be funny</a:t>
            </a:r>
          </a:p>
        </p:txBody>
      </p:sp>
      <p:sp>
        <p:nvSpPr>
          <p:cNvPr id="37" name="TextBox 37"/>
          <p:cNvSpPr txBox="1"/>
          <p:nvPr/>
        </p:nvSpPr>
        <p:spPr>
          <a:xfrm>
            <a:off x="10826346" y="3195341"/>
            <a:ext cx="7461654" cy="727122"/>
          </a:xfrm>
          <a:prstGeom prst="rect">
            <a:avLst/>
          </a:prstGeom>
        </p:spPr>
        <p:txBody>
          <a:bodyPr lIns="0" tIns="0" rIns="0" bIns="0" rtlCol="0" anchor="t">
            <a:spAutoFit/>
          </a:bodyPr>
          <a:lstStyle/>
          <a:p>
            <a:pPr algn="ctr">
              <a:lnSpc>
                <a:spcPts val="5819"/>
              </a:lnSpc>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Increasingly, for news</a:t>
            </a:r>
          </a:p>
        </p:txBody>
      </p:sp>
      <p:sp>
        <p:nvSpPr>
          <p:cNvPr id="38" name="TextBox 38"/>
          <p:cNvSpPr txBox="1"/>
          <p:nvPr/>
        </p:nvSpPr>
        <p:spPr>
          <a:xfrm>
            <a:off x="3790989" y="1054932"/>
            <a:ext cx="10706022" cy="1138773"/>
          </a:xfrm>
          <a:prstGeom prst="rect">
            <a:avLst/>
          </a:prstGeom>
        </p:spPr>
        <p:txBody>
          <a:bodyPr lIns="0" tIns="0" rIns="0" bIns="0" rtlCol="0" anchor="t">
            <a:spAutoFit/>
          </a:bodyPr>
          <a:lstStyle/>
          <a:p>
            <a:pPr algn="ctr">
              <a:lnSpc>
                <a:spcPts val="9240"/>
              </a:lnSpc>
            </a:pPr>
            <a:r>
              <a:rPr lang="en-US" sz="66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Deepfakes are used to...</a:t>
            </a:r>
          </a:p>
        </p:txBody>
      </p:sp>
      <p:sp>
        <p:nvSpPr>
          <p:cNvPr id="40" name="TextBox 39">
            <a:extLst>
              <a:ext uri="{FF2B5EF4-FFF2-40B4-BE49-F238E27FC236}">
                <a16:creationId xmlns:a16="http://schemas.microsoft.com/office/drawing/2014/main" id="{91CADA5A-A726-D6C9-CD6E-9F9B3F8ED384}"/>
              </a:ext>
            </a:extLst>
          </p:cNvPr>
          <p:cNvSpPr txBox="1"/>
          <p:nvPr/>
        </p:nvSpPr>
        <p:spPr>
          <a:xfrm>
            <a:off x="898599" y="8035652"/>
            <a:ext cx="4968779" cy="1200329"/>
          </a:xfrm>
          <a:prstGeom prst="rect">
            <a:avLst/>
          </a:prstGeom>
          <a:noFill/>
        </p:spPr>
        <p:txBody>
          <a:bodyPr wrap="square" rtlCol="0">
            <a:spAutoFit/>
          </a:bodyPr>
          <a:lstStyle/>
          <a:p>
            <a:r>
              <a:rPr lang="en-US" sz="24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Credit: Kendrick Lamar, </a:t>
            </a:r>
            <a:r>
              <a:rPr lang="en-GB" sz="24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Dave Free</a:t>
            </a:r>
            <a:r>
              <a:rPr lang="en-US" sz="24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 </a:t>
            </a:r>
            <a:r>
              <a:rPr lang="en-US" sz="2400" dirty="0" err="1">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PGLang</a:t>
            </a:r>
            <a:r>
              <a:rPr lang="en-US" sz="24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 Project 3 and Deep Voodoo</a:t>
            </a:r>
          </a:p>
        </p:txBody>
      </p:sp>
      <p:sp>
        <p:nvSpPr>
          <p:cNvPr id="41" name="TextBox 40">
            <a:extLst>
              <a:ext uri="{FF2B5EF4-FFF2-40B4-BE49-F238E27FC236}">
                <a16:creationId xmlns:a16="http://schemas.microsoft.com/office/drawing/2014/main" id="{FCFBF6CD-7690-C3A5-66F1-D7D2BD680E43}"/>
              </a:ext>
            </a:extLst>
          </p:cNvPr>
          <p:cNvSpPr txBox="1"/>
          <p:nvPr/>
        </p:nvSpPr>
        <p:spPr>
          <a:xfrm>
            <a:off x="6298489" y="8075823"/>
            <a:ext cx="4940782" cy="830997"/>
          </a:xfrm>
          <a:prstGeom prst="rect">
            <a:avLst/>
          </a:prstGeom>
          <a:noFill/>
        </p:spPr>
        <p:txBody>
          <a:bodyPr wrap="square" rtlCol="0">
            <a:spAutoFit/>
          </a:bodyPr>
          <a:lstStyle/>
          <a:p>
            <a:r>
              <a:rPr lang="en-US" sz="24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Credit: ITV and Tiger Aspect Productions</a:t>
            </a:r>
          </a:p>
        </p:txBody>
      </p:sp>
      <p:pic>
        <p:nvPicPr>
          <p:cNvPr id="39" name="Picture 38" descr="A close-up of a sign&#10;&#10;AI-generated content may be incorrect.">
            <a:extLst>
              <a:ext uri="{FF2B5EF4-FFF2-40B4-BE49-F238E27FC236}">
                <a16:creationId xmlns:a16="http://schemas.microsoft.com/office/drawing/2014/main" id="{0B8BE8B1-9EFC-0A2E-4D75-437660A8694F}"/>
              </a:ext>
            </a:extLst>
          </p:cNvPr>
          <p:cNvPicPr>
            <a:picLocks noChangeAspect="1"/>
          </p:cNvPicPr>
          <p:nvPr/>
        </p:nvPicPr>
        <p:blipFill>
          <a:blip r:embed="rId6"/>
          <a:stretch>
            <a:fillRect/>
          </a:stretch>
        </p:blipFill>
        <p:spPr>
          <a:xfrm>
            <a:off x="14857554" y="8211667"/>
            <a:ext cx="2648612" cy="126249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6" name="Rectangle 35">
            <a:extLst>
              <a:ext uri="{FF2B5EF4-FFF2-40B4-BE49-F238E27FC236}">
                <a16:creationId xmlns:a16="http://schemas.microsoft.com/office/drawing/2014/main" id="{D068DE55-90B3-86EA-1C17-563246CC7E05}"/>
              </a:ext>
            </a:extLst>
          </p:cNvPr>
          <p:cNvSpPr/>
          <p:nvPr/>
        </p:nvSpPr>
        <p:spPr>
          <a:xfrm>
            <a:off x="857904" y="7099134"/>
            <a:ext cx="4323696" cy="2306233"/>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2"/>
          <p:cNvSpPr txBox="1"/>
          <p:nvPr/>
        </p:nvSpPr>
        <p:spPr>
          <a:xfrm>
            <a:off x="1156675" y="2361946"/>
            <a:ext cx="15974651" cy="7417352"/>
          </a:xfrm>
          <a:prstGeom prst="rect">
            <a:avLst/>
          </a:prstGeom>
        </p:spPr>
        <p:txBody>
          <a:bodyPr lIns="0" tIns="0" rIns="0" bIns="0" rtlCol="0" anchor="t">
            <a:spAutoFit/>
          </a:bodyPr>
          <a:lstStyle/>
          <a:p>
            <a:pPr marL="811027" lvl="1" indent="-405514">
              <a:lnSpc>
                <a:spcPts val="5259"/>
              </a:lnSpc>
              <a:buFont typeface="Arial"/>
              <a:buChar char="•"/>
            </a:pPr>
            <a:r>
              <a:rPr lang="en-US" sz="37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Do you think it's fair to use someone's face or voice in a deepfake without asking them first? Why?​</a:t>
            </a:r>
          </a:p>
          <a:p>
            <a:pPr marL="811027" lvl="1" indent="-405514">
              <a:lnSpc>
                <a:spcPts val="5259"/>
              </a:lnSpc>
              <a:buFont typeface="Arial"/>
              <a:buChar char="•"/>
            </a:pPr>
            <a:endParaRPr lang="en-US" sz="105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811027" lvl="1" indent="-405514">
              <a:lnSpc>
                <a:spcPts val="5259"/>
              </a:lnSpc>
              <a:buFont typeface="Arial"/>
              <a:buChar char="•"/>
            </a:pPr>
            <a:r>
              <a:rPr lang="en-US" sz="37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are some possible consequences of creating and sharing?​</a:t>
            </a:r>
          </a:p>
          <a:p>
            <a:pPr marL="811027" lvl="1" indent="-405514">
              <a:lnSpc>
                <a:spcPts val="5259"/>
              </a:lnSpc>
              <a:buFont typeface="Arial"/>
              <a:buChar char="•"/>
            </a:pPr>
            <a:endParaRPr lang="en-US" sz="37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811027" lvl="1" indent="-405514">
              <a:lnSpc>
                <a:spcPts val="5259"/>
              </a:lnSpc>
              <a:buFont typeface="Arial"/>
              <a:buChar char="•"/>
            </a:pPr>
            <a:r>
              <a:rPr lang="en-US" sz="3756"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How can deepfakes affect the trust we have in what we see online?</a:t>
            </a:r>
          </a:p>
          <a:p>
            <a:pPr marL="405513" lvl="1">
              <a:lnSpc>
                <a:spcPts val="5259"/>
              </a:lnSpc>
            </a:pPr>
            <a:r>
              <a:rPr lang="en-US" sz="3756"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5259"/>
              </a:lnSpc>
            </a:pPr>
            <a:r>
              <a:rPr lang="en-US" sz="3756" b="1" dirty="0">
                <a:solidFill>
                  <a:srgbClr val="B00348"/>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a:t>
            </a:r>
            <a:r>
              <a:rPr lang="en-US" sz="3756"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Come up with 3 rules you think should be</a:t>
            </a:r>
          </a:p>
          <a:p>
            <a:pPr algn="ctr">
              <a:lnSpc>
                <a:spcPts val="5259"/>
              </a:lnSpc>
            </a:pPr>
            <a:r>
              <a:rPr lang="en-US" sz="3756"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in place for deepfakes.​</a:t>
            </a:r>
          </a:p>
          <a:p>
            <a:pPr algn="ctr">
              <a:lnSpc>
                <a:spcPts val="5259"/>
              </a:lnSpc>
            </a:pPr>
            <a:r>
              <a:rPr lang="en-US" sz="3756" b="1" dirty="0">
                <a:solidFill>
                  <a:srgbClr val="015D79"/>
                </a:solidFill>
                <a:latin typeface="Canva Sans Bold"/>
                <a:ea typeface="Canva Sans Bold"/>
                <a:cs typeface="Canva Sans Bold"/>
                <a:sym typeface="Canva Sans Bold"/>
              </a:rPr>
              <a:t>​</a:t>
            </a:r>
          </a:p>
          <a:p>
            <a:pPr algn="ctr">
              <a:lnSpc>
                <a:spcPts val="5259"/>
              </a:lnSpc>
            </a:pPr>
            <a:endParaRPr lang="en-US" sz="3756" b="1" dirty="0">
              <a:solidFill>
                <a:srgbClr val="015D79"/>
              </a:solidFill>
              <a:latin typeface="Canva Sans Bold"/>
              <a:ea typeface="Canva Sans Bold"/>
              <a:cs typeface="Canva Sans Bold"/>
              <a:sym typeface="Canva Sans Bold"/>
            </a:endParaRPr>
          </a:p>
        </p:txBody>
      </p:sp>
      <p:sp>
        <p:nvSpPr>
          <p:cNvPr id="34" name="TextBox 34"/>
          <p:cNvSpPr txBox="1"/>
          <p:nvPr/>
        </p:nvSpPr>
        <p:spPr>
          <a:xfrm>
            <a:off x="659169" y="1100652"/>
            <a:ext cx="16770928" cy="1005192"/>
          </a:xfrm>
          <a:prstGeom prst="rect">
            <a:avLst/>
          </a:prstGeom>
        </p:spPr>
        <p:txBody>
          <a:bodyPr lIns="0" tIns="0" rIns="0" bIns="0" rtlCol="0" anchor="t">
            <a:spAutoFit/>
          </a:bodyPr>
          <a:lstStyle/>
          <a:p>
            <a:pPr algn="ctr">
              <a:lnSpc>
                <a:spcPts val="8120"/>
              </a:lnSpc>
            </a:pPr>
            <a:r>
              <a:rPr lang="en-US" sz="58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Thinking about a deepfake video, is it ethical?​</a:t>
            </a:r>
          </a:p>
        </p:txBody>
      </p:sp>
      <p:sp>
        <p:nvSpPr>
          <p:cNvPr id="35" name="TextBox 35"/>
          <p:cNvSpPr txBox="1"/>
          <p:nvPr/>
        </p:nvSpPr>
        <p:spPr>
          <a:xfrm>
            <a:off x="-589030" y="7062828"/>
            <a:ext cx="7162295" cy="2195473"/>
          </a:xfrm>
          <a:prstGeom prst="rect">
            <a:avLst/>
          </a:prstGeom>
        </p:spPr>
        <p:txBody>
          <a:bodyPr wrap="square" lIns="0" tIns="0" rIns="0" bIns="0" rtlCol="0" anchor="t">
            <a:spAutoFit/>
          </a:bodyPr>
          <a:lstStyle/>
          <a:p>
            <a:pPr algn="ctr">
              <a:lnSpc>
                <a:spcPct val="150000"/>
              </a:lnSpc>
              <a:spcAft>
                <a:spcPts val="120"/>
              </a:spcAft>
            </a:pPr>
            <a:r>
              <a:rPr lang="en-US" sz="32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Word Watch!</a:t>
            </a:r>
          </a:p>
          <a:p>
            <a:pPr algn="ctr">
              <a:lnSpc>
                <a:spcPct val="150000"/>
              </a:lnSpc>
            </a:pPr>
            <a:r>
              <a:rPr lang="en-US" sz="3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Ethical​</a:t>
            </a:r>
          </a:p>
          <a:p>
            <a:pPr algn="ctr">
              <a:lnSpc>
                <a:spcPts val="2800"/>
              </a:lnSpc>
            </a:pPr>
            <a:r>
              <a:rPr lang="en-US" sz="2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Doing the right thing and </a:t>
            </a:r>
          </a:p>
          <a:p>
            <a:pPr algn="ctr">
              <a:lnSpc>
                <a:spcPts val="2800"/>
              </a:lnSpc>
            </a:pPr>
            <a:r>
              <a:rPr lang="en-US" sz="2200" b="1" dirty="0">
                <a:solidFill>
                  <a:srgbClr val="000000"/>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being fair and honest.​</a:t>
            </a:r>
          </a:p>
        </p:txBody>
      </p:sp>
      <p:pic>
        <p:nvPicPr>
          <p:cNvPr id="33" name="Picture 32" descr="A close-up of a sign&#10;&#10;AI-generated content may be incorrect.">
            <a:extLst>
              <a:ext uri="{FF2B5EF4-FFF2-40B4-BE49-F238E27FC236}">
                <a16:creationId xmlns:a16="http://schemas.microsoft.com/office/drawing/2014/main" id="{F1E2847E-0481-E4BE-BCAD-EE6A911915C0}"/>
              </a:ext>
            </a:extLst>
          </p:cNvPr>
          <p:cNvPicPr>
            <a:picLocks noChangeAspect="1"/>
          </p:cNvPicPr>
          <p:nvPr/>
        </p:nvPicPr>
        <p:blipFill>
          <a:blip r:embed="rId3"/>
          <a:stretch>
            <a:fillRect/>
          </a:stretch>
        </p:blipFill>
        <p:spPr>
          <a:xfrm>
            <a:off x="14857554" y="8211667"/>
            <a:ext cx="2648612" cy="126249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E9036-D536-D9B0-8351-94CE2354117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8BC2620-CB5C-99D7-5FEB-733C5FD03766}"/>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A4BF6773-B459-BA96-1358-A8ACB4DD5144}"/>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A3BF2F82-E7D4-9C6C-12CF-4139F48D48C9}"/>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AA7154DF-1CC1-96D7-E7B5-FC3D811F3156}"/>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B883E254-3C40-452E-566A-265F28EE8186}"/>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F5515770-E1EA-3CD6-C5E3-693A7053E7C4}"/>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37CF8672-6F7B-E655-CA10-0DF0B22BE791}"/>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9F0DA012-100C-795D-9060-034B26A1391B}"/>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7A744587-E508-21A4-06B3-499D72B065C1}"/>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71AC991B-A7C8-6E02-DE39-ADDC8FD41EAF}"/>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2C235122-6381-964B-557C-9464AACE9109}"/>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F490349F-1004-08F0-39F2-3C4ABC404620}"/>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493A175D-A02F-4A73-996A-5E4F0BC952F7}"/>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0FBE4A25-0CEF-390F-AA96-450D22B70F57}"/>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4CF74485-E602-64F2-3C12-C68D4BB01BC4}"/>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F7B0A476-8903-26C0-517B-7FD103338BC3}"/>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40C809BB-CE16-FB4D-7F50-0C7B65B4E1B2}"/>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C73F88B8-1574-972C-9E15-6F3F79B6EA9C}"/>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E068FFFF-20DD-35D4-0E21-B8E792346B84}"/>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6359B43B-1BBD-FA76-AABF-D5650F01FB25}"/>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A40417C7-820C-47C2-9C70-5DE224DF1FE1}"/>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62B3D954-14DC-B9DB-5426-647189B6A7C6}"/>
              </a:ext>
            </a:extLst>
          </p:cNvPr>
          <p:cNvGrpSpPr/>
          <p:nvPr/>
        </p:nvGrpSpPr>
        <p:grpSpPr>
          <a:xfrm rot="-5400000">
            <a:off x="1658950" y="8508071"/>
            <a:ext cx="331261" cy="3274307"/>
            <a:chOff x="0" y="0"/>
            <a:chExt cx="87246" cy="862369"/>
          </a:xfrm>
        </p:grpSpPr>
        <p:sp>
          <p:nvSpPr>
            <p:cNvPr id="24" name="Freeform 24">
              <a:extLst>
                <a:ext uri="{FF2B5EF4-FFF2-40B4-BE49-F238E27FC236}">
                  <a16:creationId xmlns:a16="http://schemas.microsoft.com/office/drawing/2014/main" id="{9FDA1A9F-E2E8-F8F4-0394-27F98BEBCC34}"/>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542DA70A-532F-990F-FBF1-3D46EAB3B70E}"/>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D8238980-8340-859F-AA96-8ABD12437B17}"/>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5DE3136E-4ECA-BB47-C9F6-B00430DD690F}"/>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5B5A320F-F558-5C76-1744-28304F10770A}"/>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2" name="Oval Callout 41">
            <a:extLst>
              <a:ext uri="{FF2B5EF4-FFF2-40B4-BE49-F238E27FC236}">
                <a16:creationId xmlns:a16="http://schemas.microsoft.com/office/drawing/2014/main" id="{CE286722-9E87-2E19-E3D3-297916EF4342}"/>
              </a:ext>
            </a:extLst>
          </p:cNvPr>
          <p:cNvSpPr/>
          <p:nvPr/>
        </p:nvSpPr>
        <p:spPr>
          <a:xfrm>
            <a:off x="7534809" y="5232617"/>
            <a:ext cx="6351659" cy="3962466"/>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Callout 42">
            <a:extLst>
              <a:ext uri="{FF2B5EF4-FFF2-40B4-BE49-F238E27FC236}">
                <a16:creationId xmlns:a16="http://schemas.microsoft.com/office/drawing/2014/main" id="{A34D99AA-EBD7-D3E3-056F-203DEED06961}"/>
              </a:ext>
            </a:extLst>
          </p:cNvPr>
          <p:cNvSpPr/>
          <p:nvPr/>
        </p:nvSpPr>
        <p:spPr>
          <a:xfrm>
            <a:off x="11734368" y="1516416"/>
            <a:ext cx="6048011" cy="3862304"/>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Callout 40">
            <a:extLst>
              <a:ext uri="{FF2B5EF4-FFF2-40B4-BE49-F238E27FC236}">
                <a16:creationId xmlns:a16="http://schemas.microsoft.com/office/drawing/2014/main" id="{B2D6E8BB-1DEB-710D-9244-EF2EE511CA19}"/>
              </a:ext>
            </a:extLst>
          </p:cNvPr>
          <p:cNvSpPr/>
          <p:nvPr/>
        </p:nvSpPr>
        <p:spPr>
          <a:xfrm>
            <a:off x="4619800" y="1535939"/>
            <a:ext cx="6295131" cy="3611088"/>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Callout 60">
            <a:extLst>
              <a:ext uri="{FF2B5EF4-FFF2-40B4-BE49-F238E27FC236}">
                <a16:creationId xmlns:a16="http://schemas.microsoft.com/office/drawing/2014/main" id="{2B89819E-2AF4-F742-E207-D2C6F587075C}"/>
              </a:ext>
            </a:extLst>
          </p:cNvPr>
          <p:cNvSpPr/>
          <p:nvPr/>
        </p:nvSpPr>
        <p:spPr>
          <a:xfrm>
            <a:off x="525629" y="5144344"/>
            <a:ext cx="6482538" cy="4050739"/>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9">
            <a:extLst>
              <a:ext uri="{FF2B5EF4-FFF2-40B4-BE49-F238E27FC236}">
                <a16:creationId xmlns:a16="http://schemas.microsoft.com/office/drawing/2014/main" id="{B2B247C9-0D03-9AB6-0B50-FBDD34D560C8}"/>
              </a:ext>
            </a:extLst>
          </p:cNvPr>
          <p:cNvSpPr txBox="1"/>
          <p:nvPr/>
        </p:nvSpPr>
        <p:spPr>
          <a:xfrm>
            <a:off x="2032188" y="8237451"/>
            <a:ext cx="5654725" cy="788036"/>
          </a:xfrm>
          <a:prstGeom prst="rect">
            <a:avLst/>
          </a:prstGeom>
        </p:spPr>
        <p:txBody>
          <a:bodyPr lIns="0" tIns="0" rIns="0" bIns="0" rtlCol="0" anchor="t">
            <a:spAutoFit/>
          </a:bodyPr>
          <a:lstStyle/>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“My own view is</a:t>
            </a:r>
          </a:p>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different because…”​</a:t>
            </a:r>
          </a:p>
        </p:txBody>
      </p:sp>
      <p:sp>
        <p:nvSpPr>
          <p:cNvPr id="36" name="TextBox 36">
            <a:extLst>
              <a:ext uri="{FF2B5EF4-FFF2-40B4-BE49-F238E27FC236}">
                <a16:creationId xmlns:a16="http://schemas.microsoft.com/office/drawing/2014/main" id="{319D9786-DE21-8579-AFAE-6B9F3C2B32FD}"/>
              </a:ext>
            </a:extLst>
          </p:cNvPr>
          <p:cNvSpPr txBox="1"/>
          <p:nvPr/>
        </p:nvSpPr>
        <p:spPr>
          <a:xfrm>
            <a:off x="42766" y="501169"/>
            <a:ext cx="18079603" cy="902170"/>
          </a:xfrm>
          <a:prstGeom prst="rect">
            <a:avLst/>
          </a:prstGeom>
        </p:spPr>
        <p:txBody>
          <a:bodyPr wrap="square" lIns="0" tIns="0" rIns="0" bIns="0" rtlCol="0" anchor="t">
            <a:spAutoFit/>
          </a:bodyPr>
          <a:lstStyle/>
          <a:p>
            <a:pPr algn="ctr">
              <a:lnSpc>
                <a:spcPts val="7280"/>
              </a:lnSpc>
            </a:pPr>
            <a:r>
              <a:rPr lang="en-US" sz="48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Here are some ways you can contribute to the discussion:</a:t>
            </a:r>
          </a:p>
        </p:txBody>
      </p:sp>
      <p:sp>
        <p:nvSpPr>
          <p:cNvPr id="37" name="TextBox 37">
            <a:extLst>
              <a:ext uri="{FF2B5EF4-FFF2-40B4-BE49-F238E27FC236}">
                <a16:creationId xmlns:a16="http://schemas.microsoft.com/office/drawing/2014/main" id="{4C9233E0-D4E3-F334-A23E-19097ACA5D22}"/>
              </a:ext>
            </a:extLst>
          </p:cNvPr>
          <p:cNvSpPr txBox="1"/>
          <p:nvPr/>
        </p:nvSpPr>
        <p:spPr>
          <a:xfrm>
            <a:off x="5149438" y="2020984"/>
            <a:ext cx="5334002" cy="444352"/>
          </a:xfrm>
          <a:prstGeom prst="rect">
            <a:avLst/>
          </a:prstGeom>
        </p:spPr>
        <p:txBody>
          <a:bodyPr wrap="square" lIns="0" tIns="0" rIns="0" bIns="0" rtlCol="0" anchor="t">
            <a:spAutoFit/>
          </a:bodyPr>
          <a:lstStyle/>
          <a:p>
            <a:pPr algn="ctr">
              <a:lnSpc>
                <a:spcPts val="3466"/>
              </a:lnSpc>
              <a:spcBef>
                <a:spcPct val="0"/>
              </a:spcBef>
            </a:pPr>
            <a:r>
              <a:rPr lang="en-US" sz="28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Give a new opinion e.g.​</a:t>
            </a:r>
          </a:p>
        </p:txBody>
      </p:sp>
      <p:sp>
        <p:nvSpPr>
          <p:cNvPr id="38" name="TextBox 38">
            <a:extLst>
              <a:ext uri="{FF2B5EF4-FFF2-40B4-BE49-F238E27FC236}">
                <a16:creationId xmlns:a16="http://schemas.microsoft.com/office/drawing/2014/main" id="{62E12759-36A4-0D10-9535-CDFD93C56AC0}"/>
              </a:ext>
            </a:extLst>
          </p:cNvPr>
          <p:cNvSpPr txBox="1"/>
          <p:nvPr/>
        </p:nvSpPr>
        <p:spPr>
          <a:xfrm>
            <a:off x="11940693" y="2059288"/>
            <a:ext cx="5928866" cy="444352"/>
          </a:xfrm>
          <a:prstGeom prst="rect">
            <a:avLst/>
          </a:prstGeom>
        </p:spPr>
        <p:txBody>
          <a:bodyPr lIns="0" tIns="0" rIns="0" bIns="0" rtlCol="0" anchor="t">
            <a:spAutoFit/>
          </a:bodyPr>
          <a:lstStyle/>
          <a:p>
            <a:pPr algn="ctr">
              <a:lnSpc>
                <a:spcPts val="3472"/>
              </a:lnSpc>
              <a:spcBef>
                <a:spcPct val="0"/>
              </a:spcBef>
            </a:pPr>
            <a:r>
              <a:rPr lang="en-US" sz="28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Agree with someone e.g.</a:t>
            </a:r>
            <a:r>
              <a:rPr lang="en-US" sz="28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a:t>
            </a:r>
          </a:p>
        </p:txBody>
      </p:sp>
      <p:sp>
        <p:nvSpPr>
          <p:cNvPr id="44" name="TextBox 43">
            <a:extLst>
              <a:ext uri="{FF2B5EF4-FFF2-40B4-BE49-F238E27FC236}">
                <a16:creationId xmlns:a16="http://schemas.microsoft.com/office/drawing/2014/main" id="{8F14FFA4-24CA-1185-3C0F-C2B4C0FB3F8D}"/>
              </a:ext>
            </a:extLst>
          </p:cNvPr>
          <p:cNvSpPr txBox="1"/>
          <p:nvPr/>
        </p:nvSpPr>
        <p:spPr>
          <a:xfrm>
            <a:off x="6251044" y="4140681"/>
            <a:ext cx="4419600"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“In my view…”</a:t>
            </a:r>
          </a:p>
        </p:txBody>
      </p:sp>
      <p:sp>
        <p:nvSpPr>
          <p:cNvPr id="45" name="TextBox 44">
            <a:extLst>
              <a:ext uri="{FF2B5EF4-FFF2-40B4-BE49-F238E27FC236}">
                <a16:creationId xmlns:a16="http://schemas.microsoft.com/office/drawing/2014/main" id="{5C7D10F2-602A-7F40-6714-AA14147A7F6C}"/>
              </a:ext>
            </a:extLst>
          </p:cNvPr>
          <p:cNvSpPr txBox="1"/>
          <p:nvPr/>
        </p:nvSpPr>
        <p:spPr>
          <a:xfrm>
            <a:off x="3997654" y="2538718"/>
            <a:ext cx="4419600"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think that…​”</a:t>
            </a:r>
          </a:p>
        </p:txBody>
      </p:sp>
      <p:sp>
        <p:nvSpPr>
          <p:cNvPr id="48" name="TextBox 47">
            <a:extLst>
              <a:ext uri="{FF2B5EF4-FFF2-40B4-BE49-F238E27FC236}">
                <a16:creationId xmlns:a16="http://schemas.microsoft.com/office/drawing/2014/main" id="{2C3B18B7-8F98-6069-AC58-3E2ED75D89AF}"/>
              </a:ext>
            </a:extLst>
          </p:cNvPr>
          <p:cNvSpPr txBox="1"/>
          <p:nvPr/>
        </p:nvSpPr>
        <p:spPr>
          <a:xfrm>
            <a:off x="7306663" y="2969104"/>
            <a:ext cx="2835228"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“My opinion is…​”</a:t>
            </a:r>
          </a:p>
        </p:txBody>
      </p:sp>
      <p:sp>
        <p:nvSpPr>
          <p:cNvPr id="49" name="TextBox 48">
            <a:extLst>
              <a:ext uri="{FF2B5EF4-FFF2-40B4-BE49-F238E27FC236}">
                <a16:creationId xmlns:a16="http://schemas.microsoft.com/office/drawing/2014/main" id="{AE052278-C15A-566F-E21B-D0B4719E787F}"/>
              </a:ext>
            </a:extLst>
          </p:cNvPr>
          <p:cNvSpPr txBox="1"/>
          <p:nvPr/>
        </p:nvSpPr>
        <p:spPr>
          <a:xfrm>
            <a:off x="3997654" y="3607800"/>
            <a:ext cx="4419600"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believe that…​”</a:t>
            </a:r>
          </a:p>
        </p:txBody>
      </p:sp>
      <p:sp>
        <p:nvSpPr>
          <p:cNvPr id="52" name="TextBox 38">
            <a:extLst>
              <a:ext uri="{FF2B5EF4-FFF2-40B4-BE49-F238E27FC236}">
                <a16:creationId xmlns:a16="http://schemas.microsoft.com/office/drawing/2014/main" id="{CE9E6759-F558-595F-620A-B4E1A0FC69CE}"/>
              </a:ext>
            </a:extLst>
          </p:cNvPr>
          <p:cNvSpPr txBox="1"/>
          <p:nvPr/>
        </p:nvSpPr>
        <p:spPr>
          <a:xfrm>
            <a:off x="11734367" y="2701486"/>
            <a:ext cx="5928866" cy="805862"/>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argue the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same thing because…”</a:t>
            </a:r>
            <a:r>
              <a:rPr lang="en-US" sz="228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a:t>
            </a:r>
          </a:p>
        </p:txBody>
      </p:sp>
      <p:sp>
        <p:nvSpPr>
          <p:cNvPr id="53" name="TextBox 38">
            <a:extLst>
              <a:ext uri="{FF2B5EF4-FFF2-40B4-BE49-F238E27FC236}">
                <a16:creationId xmlns:a16="http://schemas.microsoft.com/office/drawing/2014/main" id="{E2E82D2B-31CF-FCB5-BE65-CD7568DA4370}"/>
              </a:ext>
            </a:extLst>
          </p:cNvPr>
          <p:cNvSpPr txBox="1"/>
          <p:nvPr/>
        </p:nvSpPr>
        <p:spPr>
          <a:xfrm>
            <a:off x="15191439" y="3323017"/>
            <a:ext cx="5928866" cy="810478"/>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agree with ___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because…”​</a:t>
            </a:r>
          </a:p>
        </p:txBody>
      </p:sp>
      <p:sp>
        <p:nvSpPr>
          <p:cNvPr id="57" name="TextBox 38">
            <a:extLst>
              <a:ext uri="{FF2B5EF4-FFF2-40B4-BE49-F238E27FC236}">
                <a16:creationId xmlns:a16="http://schemas.microsoft.com/office/drawing/2014/main" id="{CFC1F609-23F9-5AF5-0DB0-53534A1B708F}"/>
              </a:ext>
            </a:extLst>
          </p:cNvPr>
          <p:cNvSpPr txBox="1"/>
          <p:nvPr/>
        </p:nvSpPr>
        <p:spPr>
          <a:xfrm>
            <a:off x="12877800" y="4195383"/>
            <a:ext cx="5928866" cy="805862"/>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“That is an interesting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point because…”</a:t>
            </a:r>
          </a:p>
        </p:txBody>
      </p:sp>
      <p:sp>
        <p:nvSpPr>
          <p:cNvPr id="40" name="TextBox 40">
            <a:extLst>
              <a:ext uri="{FF2B5EF4-FFF2-40B4-BE49-F238E27FC236}">
                <a16:creationId xmlns:a16="http://schemas.microsoft.com/office/drawing/2014/main" id="{B5AEC2B3-3AB0-F432-77D5-7BCC93454B40}"/>
              </a:ext>
            </a:extLst>
          </p:cNvPr>
          <p:cNvSpPr txBox="1"/>
          <p:nvPr/>
        </p:nvSpPr>
        <p:spPr>
          <a:xfrm>
            <a:off x="8978212" y="8283798"/>
            <a:ext cx="4786083" cy="698268"/>
          </a:xfrm>
          <a:prstGeom prst="rect">
            <a:avLst/>
          </a:prstGeom>
        </p:spPr>
        <p:txBody>
          <a:bodyPr wrap="square" lIns="0" tIns="0" rIns="0" bIns="0" rtlCol="0" anchor="t">
            <a:spAutoFit/>
          </a:bodyPr>
          <a:lstStyle/>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“In addition to ___’s</a:t>
            </a:r>
          </a:p>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point…​</a:t>
            </a:r>
          </a:p>
        </p:txBody>
      </p:sp>
      <p:sp>
        <p:nvSpPr>
          <p:cNvPr id="58" name="TextBox 40">
            <a:extLst>
              <a:ext uri="{FF2B5EF4-FFF2-40B4-BE49-F238E27FC236}">
                <a16:creationId xmlns:a16="http://schemas.microsoft.com/office/drawing/2014/main" id="{DF973F65-4E3E-FFCF-A3DF-D62E07542A9F}"/>
              </a:ext>
            </a:extLst>
          </p:cNvPr>
          <p:cNvSpPr txBox="1"/>
          <p:nvPr/>
        </p:nvSpPr>
        <p:spPr>
          <a:xfrm>
            <a:off x="8192891" y="5795586"/>
            <a:ext cx="5577111" cy="444352"/>
          </a:xfrm>
          <a:prstGeom prst="rect">
            <a:avLst/>
          </a:prstGeom>
        </p:spPr>
        <p:txBody>
          <a:bodyPr lIns="0" tIns="0" rIns="0" bIns="0" rtlCol="0" anchor="t">
            <a:spAutoFit/>
          </a:bodyPr>
          <a:lstStyle/>
          <a:p>
            <a:pPr algn="ctr">
              <a:lnSpc>
                <a:spcPts val="3472"/>
              </a:lnSpc>
            </a:pPr>
            <a:r>
              <a:rPr lang="en-US" sz="28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Build on a point e.g.</a:t>
            </a:r>
            <a:r>
              <a:rPr lang="en-US" sz="28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a:t>
            </a:r>
          </a:p>
        </p:txBody>
      </p:sp>
      <p:sp>
        <p:nvSpPr>
          <p:cNvPr id="59" name="TextBox 40">
            <a:extLst>
              <a:ext uri="{FF2B5EF4-FFF2-40B4-BE49-F238E27FC236}">
                <a16:creationId xmlns:a16="http://schemas.microsoft.com/office/drawing/2014/main" id="{B67A0B37-A039-F7B1-C5BD-A425ADFD629F}"/>
              </a:ext>
            </a:extLst>
          </p:cNvPr>
          <p:cNvSpPr txBox="1"/>
          <p:nvPr/>
        </p:nvSpPr>
        <p:spPr>
          <a:xfrm>
            <a:off x="10975740" y="7386664"/>
            <a:ext cx="5577111" cy="698268"/>
          </a:xfrm>
          <a:prstGeom prst="rect">
            <a:avLst/>
          </a:prstGeom>
        </p:spPr>
        <p:txBody>
          <a:bodyPr lIns="0" tIns="0" rIns="0" bIns="0" rtlCol="0" anchor="t">
            <a:spAutoFit/>
          </a:bodyPr>
          <a:lstStyle/>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“Building on </a:t>
            </a:r>
          </a:p>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what ___ said…​”</a:t>
            </a:r>
          </a:p>
        </p:txBody>
      </p:sp>
      <p:sp>
        <p:nvSpPr>
          <p:cNvPr id="60" name="TextBox 40">
            <a:extLst>
              <a:ext uri="{FF2B5EF4-FFF2-40B4-BE49-F238E27FC236}">
                <a16:creationId xmlns:a16="http://schemas.microsoft.com/office/drawing/2014/main" id="{75CF3B38-0393-F73E-60C8-A1BA71F0B569}"/>
              </a:ext>
            </a:extLst>
          </p:cNvPr>
          <p:cNvSpPr txBox="1"/>
          <p:nvPr/>
        </p:nvSpPr>
        <p:spPr>
          <a:xfrm>
            <a:off x="7922082" y="6512171"/>
            <a:ext cx="5577111" cy="698268"/>
          </a:xfrm>
          <a:prstGeom prst="rect">
            <a:avLst/>
          </a:prstGeom>
        </p:spPr>
        <p:txBody>
          <a:bodyPr lIns="0" tIns="0" rIns="0" bIns="0" rtlCol="0" anchor="t">
            <a:spAutoFit/>
          </a:bodyPr>
          <a:lstStyle/>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like to build </a:t>
            </a:r>
          </a:p>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on ___’s point because…​”</a:t>
            </a:r>
          </a:p>
        </p:txBody>
      </p:sp>
      <p:sp>
        <p:nvSpPr>
          <p:cNvPr id="64" name="TextBox 39">
            <a:extLst>
              <a:ext uri="{FF2B5EF4-FFF2-40B4-BE49-F238E27FC236}">
                <a16:creationId xmlns:a16="http://schemas.microsoft.com/office/drawing/2014/main" id="{412EAECC-26A8-AFBE-EF1D-EE58BEB23A8C}"/>
              </a:ext>
            </a:extLst>
          </p:cNvPr>
          <p:cNvSpPr txBox="1"/>
          <p:nvPr/>
        </p:nvSpPr>
        <p:spPr>
          <a:xfrm>
            <a:off x="802869" y="6349022"/>
            <a:ext cx="5654725" cy="788036"/>
          </a:xfrm>
          <a:prstGeom prst="rect">
            <a:avLst/>
          </a:prstGeom>
        </p:spPr>
        <p:txBody>
          <a:bodyPr lIns="0" tIns="0" rIns="0" bIns="0" rtlCol="0" anchor="t">
            <a:spAutoFit/>
          </a:bodyPr>
          <a:lstStyle/>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don’t think ____ is </a:t>
            </a:r>
          </a:p>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right because…”​</a:t>
            </a:r>
          </a:p>
        </p:txBody>
      </p:sp>
      <p:sp>
        <p:nvSpPr>
          <p:cNvPr id="67" name="TextBox 39">
            <a:extLst>
              <a:ext uri="{FF2B5EF4-FFF2-40B4-BE49-F238E27FC236}">
                <a16:creationId xmlns:a16="http://schemas.microsoft.com/office/drawing/2014/main" id="{E76217A8-0B55-A41F-BCC6-6727A8396E56}"/>
              </a:ext>
            </a:extLst>
          </p:cNvPr>
          <p:cNvSpPr txBox="1"/>
          <p:nvPr/>
        </p:nvSpPr>
        <p:spPr>
          <a:xfrm>
            <a:off x="1898440" y="5727425"/>
            <a:ext cx="4039310" cy="444352"/>
          </a:xfrm>
          <a:prstGeom prst="rect">
            <a:avLst/>
          </a:prstGeom>
        </p:spPr>
        <p:txBody>
          <a:bodyPr wrap="square" lIns="0" tIns="0" rIns="0" bIns="0" rtlCol="0" anchor="t">
            <a:spAutoFit/>
          </a:bodyPr>
          <a:lstStyle/>
          <a:p>
            <a:pPr algn="ctr">
              <a:lnSpc>
                <a:spcPts val="3472"/>
              </a:lnSpc>
              <a:spcBef>
                <a:spcPct val="0"/>
              </a:spcBef>
            </a:pPr>
            <a:r>
              <a:rPr lang="en-US" sz="28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Challenge a point e.g. </a:t>
            </a:r>
          </a:p>
        </p:txBody>
      </p:sp>
      <p:sp>
        <p:nvSpPr>
          <p:cNvPr id="68" name="TextBox 39">
            <a:extLst>
              <a:ext uri="{FF2B5EF4-FFF2-40B4-BE49-F238E27FC236}">
                <a16:creationId xmlns:a16="http://schemas.microsoft.com/office/drawing/2014/main" id="{7A6707F5-3980-49E7-7E5E-79740BA78851}"/>
              </a:ext>
            </a:extLst>
          </p:cNvPr>
          <p:cNvSpPr txBox="1"/>
          <p:nvPr/>
        </p:nvSpPr>
        <p:spPr>
          <a:xfrm>
            <a:off x="3058294" y="7241633"/>
            <a:ext cx="6788397" cy="788036"/>
          </a:xfrm>
          <a:prstGeom prst="rect">
            <a:avLst/>
          </a:prstGeom>
        </p:spPr>
        <p:txBody>
          <a:bodyPr wrap="square" lIns="0" tIns="0" rIns="0" bIns="0" rtlCol="0" anchor="t">
            <a:spAutoFit/>
          </a:bodyPr>
          <a:lstStyle/>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like to challenge</a:t>
            </a:r>
          </a:p>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this because…”​</a:t>
            </a:r>
          </a:p>
        </p:txBody>
      </p:sp>
      <p:pic>
        <p:nvPicPr>
          <p:cNvPr id="32" name="Picture 31" descr="A close-up of a sign&#10;&#10;AI-generated content may be incorrect.">
            <a:extLst>
              <a:ext uri="{FF2B5EF4-FFF2-40B4-BE49-F238E27FC236}">
                <a16:creationId xmlns:a16="http://schemas.microsoft.com/office/drawing/2014/main" id="{FD6E3FEB-FC36-7296-0927-3DF8D5833403}"/>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1126939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360164" y="395226"/>
            <a:ext cx="16594635" cy="788677"/>
          </a:xfrm>
          <a:prstGeom prst="rect">
            <a:avLst/>
          </a:prstGeom>
        </p:spPr>
        <p:txBody>
          <a:bodyPr lIns="0" tIns="0" rIns="0" bIns="0" rtlCol="0" anchor="t">
            <a:spAutoFit/>
          </a:bodyPr>
          <a:lstStyle/>
          <a:p>
            <a:pPr algn="ctr">
              <a:lnSpc>
                <a:spcPts val="6611"/>
              </a:lnSpc>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Is there a possibility a deepfake could be used for good?</a:t>
            </a:r>
          </a:p>
        </p:txBody>
      </p:sp>
      <p:sp>
        <p:nvSpPr>
          <p:cNvPr id="37" name="TextBox 37"/>
          <p:cNvSpPr txBox="1"/>
          <p:nvPr/>
        </p:nvSpPr>
        <p:spPr>
          <a:xfrm>
            <a:off x="165630" y="9105201"/>
            <a:ext cx="13815977" cy="513602"/>
          </a:xfrm>
          <a:prstGeom prst="rect">
            <a:avLst/>
          </a:prstGeom>
        </p:spPr>
        <p:txBody>
          <a:bodyPr wrap="square" lIns="0" tIns="0" rIns="0" bIns="0" rtlCol="0" anchor="t">
            <a:spAutoFit/>
          </a:bodyPr>
          <a:lstStyle/>
          <a:p>
            <a:pPr algn="ctr">
              <a:lnSpc>
                <a:spcPts val="3919"/>
              </a:lnSpc>
              <a:spcBef>
                <a:spcPct val="0"/>
              </a:spcBef>
            </a:pPr>
            <a:r>
              <a:rPr lang="en-US" sz="36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Can you think of any other ways deepfakes could be positive?​</a:t>
            </a:r>
          </a:p>
        </p:txBody>
      </p:sp>
      <p:sp>
        <p:nvSpPr>
          <p:cNvPr id="45" name="TextBox 44">
            <a:extLst>
              <a:ext uri="{FF2B5EF4-FFF2-40B4-BE49-F238E27FC236}">
                <a16:creationId xmlns:a16="http://schemas.microsoft.com/office/drawing/2014/main" id="{005B1309-6167-4453-DF91-FB7EA7912BC0}"/>
              </a:ext>
            </a:extLst>
          </p:cNvPr>
          <p:cNvSpPr txBox="1"/>
          <p:nvPr/>
        </p:nvSpPr>
        <p:spPr>
          <a:xfrm>
            <a:off x="2795899" y="8343900"/>
            <a:ext cx="9853301" cy="461665"/>
          </a:xfrm>
          <a:prstGeom prst="rect">
            <a:avLst/>
          </a:prstGeom>
          <a:noFill/>
        </p:spPr>
        <p:txBody>
          <a:bodyPr wrap="square" rtlCol="0">
            <a:spAutoFit/>
          </a:bodyPr>
          <a:lstStyle/>
          <a:p>
            <a:r>
              <a:rPr lang="en-US" sz="2400"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rPr>
              <a:t>Credit: Malaria No More</a:t>
            </a:r>
          </a:p>
        </p:txBody>
      </p:sp>
      <p:pic>
        <p:nvPicPr>
          <p:cNvPr id="34" name="Picture 33" descr="A close-up of a sign&#10;&#10;AI-generated content may be incorrect.">
            <a:extLst>
              <a:ext uri="{FF2B5EF4-FFF2-40B4-BE49-F238E27FC236}">
                <a16:creationId xmlns:a16="http://schemas.microsoft.com/office/drawing/2014/main" id="{AAAB3FB5-944A-E0DA-EB16-67AE425904E8}"/>
              </a:ext>
            </a:extLst>
          </p:cNvPr>
          <p:cNvPicPr>
            <a:picLocks noChangeAspect="1"/>
          </p:cNvPicPr>
          <p:nvPr/>
        </p:nvPicPr>
        <p:blipFill>
          <a:blip r:embed="rId5"/>
          <a:stretch>
            <a:fillRect/>
          </a:stretch>
        </p:blipFill>
        <p:spPr>
          <a:xfrm>
            <a:off x="14857554" y="8211667"/>
            <a:ext cx="2648612" cy="1262497"/>
          </a:xfrm>
          <a:prstGeom prst="rect">
            <a:avLst/>
          </a:prstGeom>
        </p:spPr>
      </p:pic>
      <p:pic>
        <p:nvPicPr>
          <p:cNvPr id="30" name="David Beckham Malaria- Shortened.mp4">
            <a:hlinkClick r:id="" action="ppaction://media"/>
            <a:extLst>
              <a:ext uri="{FF2B5EF4-FFF2-40B4-BE49-F238E27FC236}">
                <a16:creationId xmlns:a16="http://schemas.microsoft.com/office/drawing/2014/main" id="{875E353F-42F1-5EC9-7732-1188C985C11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29184" y="1207904"/>
            <a:ext cx="12629632" cy="71041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4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4315860" y="2314321"/>
            <a:ext cx="9656280" cy="2014654"/>
          </a:xfrm>
          <a:prstGeom prst="rect">
            <a:avLst/>
          </a:prstGeom>
        </p:spPr>
        <p:txBody>
          <a:bodyPr lIns="0" tIns="0" rIns="0" bIns="0" rtlCol="0" anchor="t">
            <a:spAutoFit/>
          </a:bodyPr>
          <a:lstStyle/>
          <a:p>
            <a:pPr algn="ctr">
              <a:lnSpc>
                <a:spcPts val="7980"/>
              </a:lnSpc>
            </a:pPr>
            <a:r>
              <a:rPr lang="en-US" sz="57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How do you know that​</a:t>
            </a:r>
          </a:p>
          <a:p>
            <a:pPr algn="ctr">
              <a:lnSpc>
                <a:spcPts val="7980"/>
              </a:lnSpc>
            </a:pPr>
            <a:r>
              <a:rPr lang="en-US" sz="57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you’re seeing is true?​</a:t>
            </a:r>
          </a:p>
        </p:txBody>
      </p:sp>
      <p:sp>
        <p:nvSpPr>
          <p:cNvPr id="30" name="Freeform 30"/>
          <p:cNvSpPr/>
          <p:nvPr/>
        </p:nvSpPr>
        <p:spPr>
          <a:xfrm>
            <a:off x="11498101" y="-644091"/>
            <a:ext cx="8616185" cy="5603583"/>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3"/>
            <a:stretch>
              <a:fillRect/>
            </a:stretch>
          </a:blipFill>
        </p:spPr>
        <p:txBody>
          <a:bodyPr/>
          <a:lstStyle/>
          <a:p>
            <a:endParaRPr lang="en-US"/>
          </a:p>
        </p:txBody>
      </p:sp>
      <p:sp>
        <p:nvSpPr>
          <p:cNvPr id="31" name="Freeform 31"/>
          <p:cNvSpPr/>
          <p:nvPr/>
        </p:nvSpPr>
        <p:spPr>
          <a:xfrm>
            <a:off x="345063" y="841096"/>
            <a:ext cx="5037759" cy="2861837"/>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4"/>
            <a:stretch>
              <a:fillRect/>
            </a:stretch>
          </a:blipFill>
        </p:spPr>
        <p:txBody>
          <a:bodyPr/>
          <a:lstStyle/>
          <a:p>
            <a:endParaRPr lang="en-US"/>
          </a:p>
        </p:txBody>
      </p:sp>
      <p:sp>
        <p:nvSpPr>
          <p:cNvPr id="32" name="TextBox 32"/>
          <p:cNvSpPr txBox="1"/>
          <p:nvPr/>
        </p:nvSpPr>
        <p:spPr>
          <a:xfrm>
            <a:off x="4876216" y="941731"/>
            <a:ext cx="8535568" cy="1005192"/>
          </a:xfrm>
          <a:prstGeom prst="rect">
            <a:avLst/>
          </a:prstGeom>
        </p:spPr>
        <p:txBody>
          <a:bodyPr lIns="0" tIns="0" rIns="0" bIns="0" rtlCol="0" anchor="t">
            <a:spAutoFit/>
          </a:bodyPr>
          <a:lstStyle/>
          <a:p>
            <a:pPr algn="ctr">
              <a:lnSpc>
                <a:spcPts val="8120"/>
              </a:lnSpc>
            </a:pPr>
            <a:r>
              <a:rPr lang="en-US" sz="58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Today’s Big Question:​</a:t>
            </a:r>
          </a:p>
        </p:txBody>
      </p:sp>
      <p:sp>
        <p:nvSpPr>
          <p:cNvPr id="36" name="TextBox 36"/>
          <p:cNvSpPr txBox="1"/>
          <p:nvPr/>
        </p:nvSpPr>
        <p:spPr>
          <a:xfrm>
            <a:off x="1439956" y="5308211"/>
            <a:ext cx="14906327" cy="3468578"/>
          </a:xfrm>
          <a:prstGeom prst="rect">
            <a:avLst/>
          </a:prstGeom>
        </p:spPr>
        <p:txBody>
          <a:bodyPr lIns="0" tIns="0" rIns="0" bIns="0" rtlCol="0" anchor="t">
            <a:spAutoFit/>
          </a:bodyPr>
          <a:lstStyle/>
          <a:p>
            <a:pPr marL="457200" indent="-457200">
              <a:lnSpc>
                <a:spcPts val="3919"/>
              </a:lnSpc>
              <a:spcBef>
                <a:spcPct val="0"/>
              </a:spcBef>
              <a:buFont typeface="Arial" panose="020B0604020202020204" pitchFamily="34" charset="0"/>
              <a:buChar char="•"/>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 know if what I am seeing is true/untrue because I can/will…​</a:t>
            </a:r>
          </a:p>
          <a:p>
            <a:pPr>
              <a:lnSpc>
                <a:spcPts val="3919"/>
              </a:lnSpc>
              <a:spcBef>
                <a:spcPct val="0"/>
              </a:spcBef>
            </a:pPr>
            <a:endPar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marL="457200" indent="-457200">
              <a:lnSpc>
                <a:spcPts val="3919"/>
              </a:lnSpc>
              <a:spcBef>
                <a:spcPct val="0"/>
              </a:spcBef>
              <a:buFont typeface="Arial" panose="020B0604020202020204" pitchFamily="34" charset="0"/>
              <a:buChar char="•"/>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In my opinion, the best way to check if something is true is to…​</a:t>
            </a:r>
          </a:p>
          <a:p>
            <a:pPr marL="457200" indent="-457200">
              <a:lnSpc>
                <a:spcPts val="3919"/>
              </a:lnSpc>
              <a:spcBef>
                <a:spcPct val="0"/>
              </a:spcBef>
              <a:buFont typeface="Arial" panose="020B0604020202020204" pitchFamily="34" charset="0"/>
              <a:buChar char="•"/>
            </a:pPr>
            <a:endParaRPr lang="en-US" sz="36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a:p>
            <a:pPr>
              <a:lnSpc>
                <a:spcPts val="3919"/>
              </a:lnSpc>
              <a:spcBef>
                <a:spcPct val="0"/>
              </a:spcBef>
            </a:pPr>
            <a:endParaRPr lang="en-US" sz="2799" b="1" dirty="0">
              <a:solidFill>
                <a:srgbClr val="000000"/>
              </a:solidFill>
              <a:latin typeface="Canva Sans Bold"/>
              <a:ea typeface="Canva Sans Bold"/>
              <a:cs typeface="Canva Sans Bold"/>
              <a:sym typeface="Canva Sans Bold"/>
            </a:endParaRPr>
          </a:p>
        </p:txBody>
      </p:sp>
      <p:pic>
        <p:nvPicPr>
          <p:cNvPr id="37" name="Picture 36" descr="A close-up of a sign&#10;&#10;AI-generated content may be incorrect.">
            <a:extLst>
              <a:ext uri="{FF2B5EF4-FFF2-40B4-BE49-F238E27FC236}">
                <a16:creationId xmlns:a16="http://schemas.microsoft.com/office/drawing/2014/main" id="{AE164A8B-9CB5-4333-16BC-DC095D6D7FFE}"/>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0" name="Rectangle 39">
            <a:extLst>
              <a:ext uri="{FF2B5EF4-FFF2-40B4-BE49-F238E27FC236}">
                <a16:creationId xmlns:a16="http://schemas.microsoft.com/office/drawing/2014/main" id="{E7569FF6-B848-D420-437D-25BA22845F2F}"/>
              </a:ext>
            </a:extLst>
          </p:cNvPr>
          <p:cNvSpPr/>
          <p:nvPr/>
        </p:nvSpPr>
        <p:spPr>
          <a:xfrm>
            <a:off x="6549654" y="6183192"/>
            <a:ext cx="4239152" cy="1917120"/>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57A10DD-29B0-59E0-DA9D-1A079075C809}"/>
              </a:ext>
            </a:extLst>
          </p:cNvPr>
          <p:cNvSpPr/>
          <p:nvPr/>
        </p:nvSpPr>
        <p:spPr>
          <a:xfrm>
            <a:off x="11887878" y="6194888"/>
            <a:ext cx="4239152" cy="1917120"/>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9"/>
          <p:cNvSpPr txBox="1"/>
          <p:nvPr/>
        </p:nvSpPr>
        <p:spPr>
          <a:xfrm>
            <a:off x="876791" y="2531699"/>
            <a:ext cx="16744297" cy="2972930"/>
          </a:xfrm>
          <a:prstGeom prst="rect">
            <a:avLst/>
          </a:prstGeom>
        </p:spPr>
        <p:txBody>
          <a:bodyPr wrap="square" lIns="0" tIns="0" rIns="0" bIns="0" rtlCol="0" anchor="t">
            <a:spAutoFit/>
          </a:bodyPr>
          <a:lstStyle/>
          <a:p>
            <a:pPr>
              <a:lnSpc>
                <a:spcPts val="5880"/>
              </a:lnSpc>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In this lesson, you've explored fake news. You've learned about the difference between misinformation and disinformation, and you've also looked at deepfakes and thought about whether they are ethical.​ Try a 3-2-1 exercise to finish:</a:t>
            </a:r>
          </a:p>
        </p:txBody>
      </p:sp>
      <p:sp>
        <p:nvSpPr>
          <p:cNvPr id="32" name="TextBox 32"/>
          <p:cNvSpPr txBox="1"/>
          <p:nvPr/>
        </p:nvSpPr>
        <p:spPr>
          <a:xfrm>
            <a:off x="4876216" y="941731"/>
            <a:ext cx="8535568" cy="1002197"/>
          </a:xfrm>
          <a:prstGeom prst="rect">
            <a:avLst/>
          </a:prstGeom>
        </p:spPr>
        <p:txBody>
          <a:bodyPr wrap="square" lIns="0" tIns="0" rIns="0" bIns="0" rtlCol="0" anchor="t">
            <a:spAutoFit/>
          </a:bodyPr>
          <a:lstStyle/>
          <a:p>
            <a:pPr algn="ctr">
              <a:lnSpc>
                <a:spcPts val="8120"/>
              </a:lnSpc>
            </a:pPr>
            <a:r>
              <a:rPr lang="en-US" sz="58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Reflecting on fake news​</a:t>
            </a:r>
          </a:p>
        </p:txBody>
      </p:sp>
      <p:sp>
        <p:nvSpPr>
          <p:cNvPr id="30" name="Rectangle 29">
            <a:extLst>
              <a:ext uri="{FF2B5EF4-FFF2-40B4-BE49-F238E27FC236}">
                <a16:creationId xmlns:a16="http://schemas.microsoft.com/office/drawing/2014/main" id="{6D027649-7905-A393-A4FF-3C90E3304BB3}"/>
              </a:ext>
            </a:extLst>
          </p:cNvPr>
          <p:cNvSpPr/>
          <p:nvPr/>
        </p:nvSpPr>
        <p:spPr>
          <a:xfrm>
            <a:off x="1089808" y="6194888"/>
            <a:ext cx="4239152" cy="1917120"/>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1">
            <a:extLst>
              <a:ext uri="{FF2B5EF4-FFF2-40B4-BE49-F238E27FC236}">
                <a16:creationId xmlns:a16="http://schemas.microsoft.com/office/drawing/2014/main" id="{0744E374-F951-DCFA-F010-AED952154EE0}"/>
              </a:ext>
            </a:extLst>
          </p:cNvPr>
          <p:cNvSpPr/>
          <p:nvPr/>
        </p:nvSpPr>
        <p:spPr>
          <a:xfrm>
            <a:off x="-147270" y="-97955"/>
            <a:ext cx="5037759" cy="2861837"/>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3"/>
            <a:stretch>
              <a:fillRect/>
            </a:stretch>
          </a:blipFill>
        </p:spPr>
        <p:txBody>
          <a:bodyPr/>
          <a:lstStyle/>
          <a:p>
            <a:endParaRPr lang="en-US"/>
          </a:p>
        </p:txBody>
      </p:sp>
      <p:sp>
        <p:nvSpPr>
          <p:cNvPr id="39" name="Freeform 30">
            <a:extLst>
              <a:ext uri="{FF2B5EF4-FFF2-40B4-BE49-F238E27FC236}">
                <a16:creationId xmlns:a16="http://schemas.microsoft.com/office/drawing/2014/main" id="{4261EE78-AEE7-64BA-ECE7-F90E34B379B1}"/>
              </a:ext>
            </a:extLst>
          </p:cNvPr>
          <p:cNvSpPr/>
          <p:nvPr/>
        </p:nvSpPr>
        <p:spPr>
          <a:xfrm>
            <a:off x="11668737" y="-1234316"/>
            <a:ext cx="8616185" cy="5603583"/>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4"/>
            <a:stretch>
              <a:fillRect/>
            </a:stretch>
          </a:blipFill>
        </p:spPr>
        <p:txBody>
          <a:bodyPr/>
          <a:lstStyle/>
          <a:p>
            <a:endParaRPr lang="en-US"/>
          </a:p>
        </p:txBody>
      </p:sp>
      <p:sp>
        <p:nvSpPr>
          <p:cNvPr id="41" name="TextBox 40">
            <a:extLst>
              <a:ext uri="{FF2B5EF4-FFF2-40B4-BE49-F238E27FC236}">
                <a16:creationId xmlns:a16="http://schemas.microsoft.com/office/drawing/2014/main" id="{BCBED7CA-A7BC-B225-776A-A6E559A5FE5F}"/>
              </a:ext>
            </a:extLst>
          </p:cNvPr>
          <p:cNvSpPr txBox="1"/>
          <p:nvPr/>
        </p:nvSpPr>
        <p:spPr>
          <a:xfrm>
            <a:off x="1242527" y="7074098"/>
            <a:ext cx="3920335" cy="830997"/>
          </a:xfrm>
          <a:prstGeom prst="rect">
            <a:avLst/>
          </a:prstGeom>
          <a:noFill/>
        </p:spPr>
        <p:txBody>
          <a:bodyPr wrap="square" rtlCol="0">
            <a:spAutoFit/>
          </a:bodyPr>
          <a:lstStyle/>
          <a:p>
            <a:pPr marL="453390" lvl="1" algn="l"/>
            <a:r>
              <a:rPr lang="en-US" sz="24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Give three opinions you have about this​</a:t>
            </a:r>
          </a:p>
        </p:txBody>
      </p:sp>
      <p:sp>
        <p:nvSpPr>
          <p:cNvPr id="42" name="TextBox 41">
            <a:extLst>
              <a:ext uri="{FF2B5EF4-FFF2-40B4-BE49-F238E27FC236}">
                <a16:creationId xmlns:a16="http://schemas.microsoft.com/office/drawing/2014/main" id="{EA96A97D-A0AF-7B29-F932-2EFD6C2F25D6}"/>
              </a:ext>
            </a:extLst>
          </p:cNvPr>
          <p:cNvSpPr txBox="1"/>
          <p:nvPr/>
        </p:nvSpPr>
        <p:spPr>
          <a:xfrm>
            <a:off x="2371609" y="6351838"/>
            <a:ext cx="1474123" cy="769441"/>
          </a:xfrm>
          <a:prstGeom prst="rect">
            <a:avLst/>
          </a:prstGeom>
          <a:noFill/>
        </p:spPr>
        <p:txBody>
          <a:bodyPr wrap="square" rtlCol="0">
            <a:spAutoFit/>
          </a:bodyPr>
          <a:lstStyle/>
          <a:p>
            <a:pPr algn="ctr"/>
            <a:r>
              <a:rPr lang="en-US" sz="4400" b="1" dirty="0">
                <a:latin typeface="BBC Reith Sans" panose="020B0603020204020204" pitchFamily="34" charset="0"/>
                <a:ea typeface="BBC Reith Sans" panose="020B0603020204020204" pitchFamily="34" charset="0"/>
                <a:cs typeface="BBC Reith Sans" panose="020B0603020204020204" pitchFamily="34" charset="0"/>
              </a:rPr>
              <a:t>3</a:t>
            </a:r>
          </a:p>
        </p:txBody>
      </p:sp>
      <p:sp>
        <p:nvSpPr>
          <p:cNvPr id="44" name="TextBox 43">
            <a:extLst>
              <a:ext uri="{FF2B5EF4-FFF2-40B4-BE49-F238E27FC236}">
                <a16:creationId xmlns:a16="http://schemas.microsoft.com/office/drawing/2014/main" id="{64BF198B-C92C-FC4D-EBAE-91BE33FA3D41}"/>
              </a:ext>
            </a:extLst>
          </p:cNvPr>
          <p:cNvSpPr txBox="1"/>
          <p:nvPr/>
        </p:nvSpPr>
        <p:spPr>
          <a:xfrm>
            <a:off x="6957916" y="7009217"/>
            <a:ext cx="4295879" cy="830997"/>
          </a:xfrm>
          <a:prstGeom prst="rect">
            <a:avLst/>
          </a:prstGeom>
          <a:noFill/>
        </p:spPr>
        <p:txBody>
          <a:bodyPr wrap="square" rtlCol="0">
            <a:spAutoFit/>
          </a:bodyPr>
          <a:lstStyle/>
          <a:p>
            <a:pPr marL="453390" lvl="1" algn="l"/>
            <a:r>
              <a:rPr lang="en-US" sz="24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State two opinions someone else had​</a:t>
            </a:r>
          </a:p>
        </p:txBody>
      </p:sp>
      <p:sp>
        <p:nvSpPr>
          <p:cNvPr id="45" name="TextBox 44">
            <a:extLst>
              <a:ext uri="{FF2B5EF4-FFF2-40B4-BE49-F238E27FC236}">
                <a16:creationId xmlns:a16="http://schemas.microsoft.com/office/drawing/2014/main" id="{679E440D-126E-60FE-48DB-C5A22DC8ABD2}"/>
              </a:ext>
            </a:extLst>
          </p:cNvPr>
          <p:cNvSpPr txBox="1"/>
          <p:nvPr/>
        </p:nvSpPr>
        <p:spPr>
          <a:xfrm>
            <a:off x="8153442" y="6372311"/>
            <a:ext cx="1474123" cy="769441"/>
          </a:xfrm>
          <a:prstGeom prst="rect">
            <a:avLst/>
          </a:prstGeom>
          <a:noFill/>
        </p:spPr>
        <p:txBody>
          <a:bodyPr wrap="square" rtlCol="0">
            <a:spAutoFit/>
          </a:bodyPr>
          <a:lstStyle/>
          <a:p>
            <a:pPr algn="ctr"/>
            <a:r>
              <a:rPr lang="en-US" sz="4400" b="1" dirty="0">
                <a:latin typeface="BBC Reith Sans" panose="020B0603020204020204" pitchFamily="34" charset="0"/>
                <a:ea typeface="BBC Reith Sans" panose="020B0603020204020204" pitchFamily="34" charset="0"/>
                <a:cs typeface="BBC Reith Sans" panose="020B0603020204020204" pitchFamily="34" charset="0"/>
              </a:rPr>
              <a:t>2</a:t>
            </a:r>
          </a:p>
        </p:txBody>
      </p:sp>
      <p:sp>
        <p:nvSpPr>
          <p:cNvPr id="36" name="TextBox 36"/>
          <p:cNvSpPr txBox="1"/>
          <p:nvPr/>
        </p:nvSpPr>
        <p:spPr>
          <a:xfrm>
            <a:off x="12138727" y="7077626"/>
            <a:ext cx="3737454" cy="738664"/>
          </a:xfrm>
          <a:prstGeom prst="rect">
            <a:avLst/>
          </a:prstGeom>
        </p:spPr>
        <p:txBody>
          <a:bodyPr wrap="square" lIns="0" tIns="0" rIns="0" bIns="0" rtlCol="0" anchor="t">
            <a:spAutoFit/>
          </a:bodyPr>
          <a:lstStyle/>
          <a:p>
            <a:pPr marL="453390" lvl="1" algn="ctr"/>
            <a:r>
              <a:rPr lang="en-US" sz="24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Ask one question you </a:t>
            </a:r>
          </a:p>
          <a:p>
            <a:pPr marL="453390" lvl="1" algn="ctr"/>
            <a:r>
              <a:rPr lang="en-US" sz="24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still have​</a:t>
            </a:r>
          </a:p>
        </p:txBody>
      </p:sp>
      <p:sp>
        <p:nvSpPr>
          <p:cNvPr id="47" name="TextBox 46">
            <a:extLst>
              <a:ext uri="{FF2B5EF4-FFF2-40B4-BE49-F238E27FC236}">
                <a16:creationId xmlns:a16="http://schemas.microsoft.com/office/drawing/2014/main" id="{3F5C7B5C-751D-D2DB-6B4A-AA1E42DB18D4}"/>
              </a:ext>
            </a:extLst>
          </p:cNvPr>
          <p:cNvSpPr txBox="1"/>
          <p:nvPr/>
        </p:nvSpPr>
        <p:spPr>
          <a:xfrm>
            <a:off x="13455634" y="6272196"/>
            <a:ext cx="1474123" cy="769441"/>
          </a:xfrm>
          <a:prstGeom prst="rect">
            <a:avLst/>
          </a:prstGeom>
          <a:noFill/>
        </p:spPr>
        <p:txBody>
          <a:bodyPr wrap="square" rtlCol="0">
            <a:spAutoFit/>
          </a:bodyPr>
          <a:lstStyle/>
          <a:p>
            <a:pPr algn="ctr"/>
            <a:r>
              <a:rPr lang="en-US" sz="4400" b="1" dirty="0">
                <a:latin typeface="BBC Reith Sans" panose="020B0603020204020204" pitchFamily="34" charset="0"/>
                <a:ea typeface="BBC Reith Sans" panose="020B0603020204020204" pitchFamily="34" charset="0"/>
                <a:cs typeface="BBC Reith Sans" panose="020B0603020204020204" pitchFamily="34" charset="0"/>
              </a:rPr>
              <a:t>1</a:t>
            </a:r>
          </a:p>
        </p:txBody>
      </p:sp>
      <p:pic>
        <p:nvPicPr>
          <p:cNvPr id="37" name="Picture 36" descr="A close-up of a sign&#10;&#10;AI-generated content may be incorrect.">
            <a:extLst>
              <a:ext uri="{FF2B5EF4-FFF2-40B4-BE49-F238E27FC236}">
                <a16:creationId xmlns:a16="http://schemas.microsoft.com/office/drawing/2014/main" id="{4C4A1B7A-E6E0-7671-1910-925A20318393}"/>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0" name="Rectangle 29">
            <a:extLst>
              <a:ext uri="{FF2B5EF4-FFF2-40B4-BE49-F238E27FC236}">
                <a16:creationId xmlns:a16="http://schemas.microsoft.com/office/drawing/2014/main" id="{42E63B5F-02E6-7FE3-8D98-AEB1F79BB4E0}"/>
              </a:ext>
            </a:extLst>
          </p:cNvPr>
          <p:cNvSpPr/>
          <p:nvPr/>
        </p:nvSpPr>
        <p:spPr>
          <a:xfrm>
            <a:off x="5661378" y="6584067"/>
            <a:ext cx="6965244" cy="2761202"/>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6"/>
          <p:cNvSpPr txBox="1"/>
          <p:nvPr/>
        </p:nvSpPr>
        <p:spPr>
          <a:xfrm>
            <a:off x="4876216" y="941731"/>
            <a:ext cx="8535568" cy="1005192"/>
          </a:xfrm>
          <a:prstGeom prst="rect">
            <a:avLst/>
          </a:prstGeom>
        </p:spPr>
        <p:txBody>
          <a:bodyPr lIns="0" tIns="0" rIns="0" bIns="0" rtlCol="0" anchor="t">
            <a:spAutoFit/>
          </a:bodyPr>
          <a:lstStyle/>
          <a:p>
            <a:pPr algn="ctr">
              <a:lnSpc>
                <a:spcPts val="8120"/>
              </a:lnSpc>
            </a:pPr>
            <a:r>
              <a:rPr lang="en-US" sz="58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Lesson 1 Complete</a:t>
            </a:r>
          </a:p>
        </p:txBody>
      </p:sp>
      <p:sp>
        <p:nvSpPr>
          <p:cNvPr id="38" name="Freeform 30">
            <a:extLst>
              <a:ext uri="{FF2B5EF4-FFF2-40B4-BE49-F238E27FC236}">
                <a16:creationId xmlns:a16="http://schemas.microsoft.com/office/drawing/2014/main" id="{2B181B8B-2767-000B-9792-67B0F3AC743C}"/>
              </a:ext>
            </a:extLst>
          </p:cNvPr>
          <p:cNvSpPr/>
          <p:nvPr/>
        </p:nvSpPr>
        <p:spPr>
          <a:xfrm>
            <a:off x="11498101" y="-644091"/>
            <a:ext cx="8616185" cy="5603583"/>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3"/>
            <a:stretch>
              <a:fillRect/>
            </a:stretch>
          </a:blipFill>
        </p:spPr>
        <p:txBody>
          <a:bodyPr/>
          <a:lstStyle/>
          <a:p>
            <a:endParaRPr lang="en-US"/>
          </a:p>
        </p:txBody>
      </p:sp>
      <p:sp>
        <p:nvSpPr>
          <p:cNvPr id="39" name="Freeform 31">
            <a:extLst>
              <a:ext uri="{FF2B5EF4-FFF2-40B4-BE49-F238E27FC236}">
                <a16:creationId xmlns:a16="http://schemas.microsoft.com/office/drawing/2014/main" id="{6FDF0C5D-35CE-7F46-F87A-2072565FB938}"/>
              </a:ext>
            </a:extLst>
          </p:cNvPr>
          <p:cNvSpPr/>
          <p:nvPr/>
        </p:nvSpPr>
        <p:spPr>
          <a:xfrm>
            <a:off x="345063" y="841096"/>
            <a:ext cx="5037759" cy="2861837"/>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4"/>
            <a:stretch>
              <a:fillRect/>
            </a:stretch>
          </a:blipFill>
        </p:spPr>
        <p:txBody>
          <a:bodyPr/>
          <a:lstStyle/>
          <a:p>
            <a:endParaRPr lang="en-US"/>
          </a:p>
        </p:txBody>
      </p:sp>
      <p:pic>
        <p:nvPicPr>
          <p:cNvPr id="2050" name="Picture 2">
            <a:hlinkClick r:id="rId5"/>
            <a:extLst>
              <a:ext uri="{FF2B5EF4-FFF2-40B4-BE49-F238E27FC236}">
                <a16:creationId xmlns:a16="http://schemas.microsoft.com/office/drawing/2014/main" id="{C60289F1-968D-678D-4626-A3DDEAF0DE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1378" y="1946923"/>
            <a:ext cx="6965244" cy="391795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F25AFB7-8E3D-907F-40A5-84A264C1ED1E}"/>
              </a:ext>
            </a:extLst>
          </p:cNvPr>
          <p:cNvSpPr txBox="1"/>
          <p:nvPr/>
        </p:nvSpPr>
        <p:spPr>
          <a:xfrm>
            <a:off x="6177831" y="7281637"/>
            <a:ext cx="6100216" cy="1384995"/>
          </a:xfrm>
          <a:prstGeom prst="rect">
            <a:avLst/>
          </a:prstGeom>
          <a:noFill/>
        </p:spPr>
        <p:txBody>
          <a:bodyPr wrap="square" rtlCol="0">
            <a:spAutoFit/>
          </a:bodyPr>
          <a:lstStyle/>
          <a:p>
            <a:pPr algn="ctr"/>
            <a:r>
              <a:rPr lang="en-US" sz="2800" b="1" dirty="0">
                <a:latin typeface="BBC Reith Sans" panose="020B0603020204020204" pitchFamily="34" charset="0"/>
                <a:ea typeface="BBC Reith Sans" panose="020B0603020204020204" pitchFamily="34" charset="0"/>
                <a:cs typeface="BBC Reith Sans" panose="020B0603020204020204" pitchFamily="34" charset="0"/>
              </a:rPr>
              <a:t>Click on the picture above to try our monthly fake news quizzes to test what you’ve learnt</a:t>
            </a:r>
          </a:p>
        </p:txBody>
      </p:sp>
      <p:sp>
        <p:nvSpPr>
          <p:cNvPr id="40" name="TextBox 39">
            <a:extLst>
              <a:ext uri="{FF2B5EF4-FFF2-40B4-BE49-F238E27FC236}">
                <a16:creationId xmlns:a16="http://schemas.microsoft.com/office/drawing/2014/main" id="{4F1CE9F6-0444-B72E-ED89-A23E3AA411F8}"/>
              </a:ext>
            </a:extLst>
          </p:cNvPr>
          <p:cNvSpPr txBox="1"/>
          <p:nvPr/>
        </p:nvSpPr>
        <p:spPr>
          <a:xfrm>
            <a:off x="6423719" y="6778330"/>
            <a:ext cx="5440561" cy="1077218"/>
          </a:xfrm>
          <a:prstGeom prst="rect">
            <a:avLst/>
          </a:prstGeom>
          <a:noFill/>
        </p:spPr>
        <p:txBody>
          <a:bodyPr wrap="square" rtlCol="0">
            <a:spAutoFit/>
          </a:bodyPr>
          <a:lstStyle/>
          <a:p>
            <a:pPr algn="ctr"/>
            <a:r>
              <a:rPr lang="en-US" sz="3200" b="1" dirty="0">
                <a:latin typeface="BBC Reith Sans" panose="020B0603020204020204" pitchFamily="34" charset="0"/>
                <a:ea typeface="BBC Reith Sans" panose="020B0603020204020204" pitchFamily="34" charset="0"/>
                <a:cs typeface="BBC Reith Sans" panose="020B0603020204020204" pitchFamily="34" charset="0"/>
              </a:rPr>
              <a:t>TAKEAWAY TASK</a:t>
            </a:r>
          </a:p>
          <a:p>
            <a:endParaRPr lang="en-US" sz="3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endParaRPr>
          </a:p>
        </p:txBody>
      </p:sp>
      <p:pic>
        <p:nvPicPr>
          <p:cNvPr id="31" name="Picture 30" descr="A close-up of a sign&#10;&#10;AI-generated content may be incorrect.">
            <a:extLst>
              <a:ext uri="{FF2B5EF4-FFF2-40B4-BE49-F238E27FC236}">
                <a16:creationId xmlns:a16="http://schemas.microsoft.com/office/drawing/2014/main" id="{5882BE94-6FE2-FC87-5CAB-1C1A363DB3F1}"/>
              </a:ext>
            </a:extLst>
          </p:cNvPr>
          <p:cNvPicPr>
            <a:picLocks noChangeAspect="1"/>
          </p:cNvPicPr>
          <p:nvPr/>
        </p:nvPicPr>
        <p:blipFill>
          <a:blip r:embed="rId7"/>
          <a:stretch>
            <a:fillRect/>
          </a:stretch>
        </p:blipFill>
        <p:spPr>
          <a:xfrm>
            <a:off x="14857554" y="8211667"/>
            <a:ext cx="2648612" cy="12624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3048000" y="4661476"/>
            <a:ext cx="11800061" cy="2319225"/>
          </a:xfrm>
          <a:prstGeom prst="rect">
            <a:avLst/>
          </a:prstGeom>
        </p:spPr>
        <p:txBody>
          <a:bodyPr wrap="square" lIns="0" tIns="0" rIns="0" bIns="0" rtlCol="0" anchor="t">
            <a:spAutoFit/>
          </a:bodyPr>
          <a:lstStyle/>
          <a:p>
            <a:pPr algn="ctr">
              <a:lnSpc>
                <a:spcPts val="9100"/>
              </a:lnSpc>
            </a:pPr>
            <a:r>
              <a:rPr lang="en-US" sz="7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How do you know that​</a:t>
            </a:r>
          </a:p>
          <a:p>
            <a:pPr algn="ctr">
              <a:lnSpc>
                <a:spcPts val="9100"/>
              </a:lnSpc>
            </a:pPr>
            <a:r>
              <a:rPr lang="en-US" sz="72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what you’re seeing is true?​</a:t>
            </a:r>
          </a:p>
        </p:txBody>
      </p:sp>
      <p:sp>
        <p:nvSpPr>
          <p:cNvPr id="30" name="Freeform 30"/>
          <p:cNvSpPr/>
          <p:nvPr/>
        </p:nvSpPr>
        <p:spPr>
          <a:xfrm>
            <a:off x="8427569" y="-1476630"/>
            <a:ext cx="13457222" cy="7569687"/>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3"/>
            <a:stretch>
              <a:fillRect/>
            </a:stretch>
          </a:blipFill>
        </p:spPr>
        <p:txBody>
          <a:bodyPr/>
          <a:lstStyle/>
          <a:p>
            <a:endParaRPr lang="en-US"/>
          </a:p>
        </p:txBody>
      </p:sp>
      <p:sp>
        <p:nvSpPr>
          <p:cNvPr id="31" name="Freeform 31"/>
          <p:cNvSpPr/>
          <p:nvPr/>
        </p:nvSpPr>
        <p:spPr>
          <a:xfrm>
            <a:off x="-1562251" y="-60233"/>
            <a:ext cx="8616185" cy="4846604"/>
          </a:xfrm>
          <a:custGeom>
            <a:avLst/>
            <a:gdLst/>
            <a:ahLst/>
            <a:cxnLst/>
            <a:rect l="l" t="t" r="r" b="b"/>
            <a:pathLst>
              <a:path w="8616185" h="4846604">
                <a:moveTo>
                  <a:pt x="0" y="0"/>
                </a:moveTo>
                <a:lnTo>
                  <a:pt x="8616185" y="0"/>
                </a:lnTo>
                <a:lnTo>
                  <a:pt x="8616185" y="4846604"/>
                </a:lnTo>
                <a:lnTo>
                  <a:pt x="0" y="4846604"/>
                </a:lnTo>
                <a:lnTo>
                  <a:pt x="0" y="0"/>
                </a:lnTo>
                <a:close/>
              </a:path>
            </a:pathLst>
          </a:custGeom>
          <a:blipFill>
            <a:blip r:embed="rId4"/>
            <a:stretch>
              <a:fillRect/>
            </a:stretch>
          </a:blipFill>
        </p:spPr>
        <p:txBody>
          <a:bodyPr/>
          <a:lstStyle/>
          <a:p>
            <a:endParaRPr lang="en-US"/>
          </a:p>
        </p:txBody>
      </p:sp>
      <p:sp>
        <p:nvSpPr>
          <p:cNvPr id="32" name="TextBox 32"/>
          <p:cNvSpPr txBox="1"/>
          <p:nvPr/>
        </p:nvSpPr>
        <p:spPr>
          <a:xfrm>
            <a:off x="4843379" y="2106551"/>
            <a:ext cx="8535568" cy="1005192"/>
          </a:xfrm>
          <a:prstGeom prst="rect">
            <a:avLst/>
          </a:prstGeom>
        </p:spPr>
        <p:txBody>
          <a:bodyPr lIns="0" tIns="0" rIns="0" bIns="0" rtlCol="0" anchor="t">
            <a:spAutoFit/>
          </a:bodyPr>
          <a:lstStyle/>
          <a:p>
            <a:pPr algn="ctr">
              <a:lnSpc>
                <a:spcPts val="8120"/>
              </a:lnSpc>
            </a:pPr>
            <a:r>
              <a:rPr lang="en-US" sz="60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Today’s Big Question:​</a:t>
            </a:r>
          </a:p>
        </p:txBody>
      </p:sp>
      <p:pic>
        <p:nvPicPr>
          <p:cNvPr id="36" name="Picture 35" descr="A close-up of a sign&#10;&#10;AI-generated content may be incorrect.">
            <a:extLst>
              <a:ext uri="{FF2B5EF4-FFF2-40B4-BE49-F238E27FC236}">
                <a16:creationId xmlns:a16="http://schemas.microsoft.com/office/drawing/2014/main" id="{68129B7C-28FD-0438-371E-9EEABF84CADC}"/>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8" name="Rectangle 37">
            <a:extLst>
              <a:ext uri="{FF2B5EF4-FFF2-40B4-BE49-F238E27FC236}">
                <a16:creationId xmlns:a16="http://schemas.microsoft.com/office/drawing/2014/main" id="{07F4D59E-6137-3CB2-BAAC-0B1F7DCD7AD0}"/>
              </a:ext>
            </a:extLst>
          </p:cNvPr>
          <p:cNvSpPr/>
          <p:nvPr/>
        </p:nvSpPr>
        <p:spPr>
          <a:xfrm>
            <a:off x="650733" y="7169437"/>
            <a:ext cx="4988068" cy="2464634"/>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9"/>
          <p:cNvSpPr txBox="1"/>
          <p:nvPr/>
        </p:nvSpPr>
        <p:spPr>
          <a:xfrm>
            <a:off x="802870" y="1960125"/>
            <a:ext cx="16456430" cy="6327630"/>
          </a:xfrm>
          <a:prstGeom prst="rect">
            <a:avLst/>
          </a:prstGeom>
        </p:spPr>
        <p:txBody>
          <a:bodyPr wrap="square" lIns="0" tIns="0" rIns="0" bIns="0" rtlCol="0" anchor="t">
            <a:spAutoFit/>
          </a:bodyPr>
          <a:lstStyle/>
          <a:p>
            <a:pPr algn="ctr">
              <a:lnSpc>
                <a:spcPts val="4511"/>
              </a:lnSpc>
            </a:pPr>
            <a:r>
              <a:rPr lang="en-GB" sz="4000" b="1" i="0" u="none" strike="noStrike" dirty="0">
                <a:solidFill>
                  <a:srgbClr val="3F84A9"/>
                </a:solidFill>
                <a:effectLst/>
                <a:latin typeface="BBC Reith Sans" panose="020B0603020204020204" pitchFamily="34" charset="0"/>
                <a:ea typeface="BBC Reith Sans" panose="020B0603020204020204" pitchFamily="34" charset="0"/>
                <a:cs typeface="BBC Reith Sans" panose="020B0603020204020204" pitchFamily="34" charset="0"/>
              </a:rPr>
              <a:t>Fake news has been around for thousands of years in one way or another, but social </a:t>
            </a:r>
            <a:r>
              <a:rPr lang="en-GB"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m</a:t>
            </a:r>
            <a:r>
              <a:rPr lang="en-GB" sz="4000" b="1" i="0" u="none" strike="noStrike" dirty="0">
                <a:solidFill>
                  <a:srgbClr val="3F84A9"/>
                </a:solidFill>
                <a:effectLst/>
                <a:latin typeface="BBC Reith Sans" panose="020B0603020204020204" pitchFamily="34" charset="0"/>
                <a:ea typeface="BBC Reith Sans" panose="020B0603020204020204" pitchFamily="34" charset="0"/>
                <a:cs typeface="BBC Reith Sans" panose="020B0603020204020204" pitchFamily="34" charset="0"/>
              </a:rPr>
              <a:t>edia has made it easier than ever for fake news to spread, with content often shared with little or no thought about its source or reliability.</a:t>
            </a:r>
          </a:p>
          <a:p>
            <a:pPr algn="ctr">
              <a:lnSpc>
                <a:spcPts val="4511"/>
              </a:lnSpc>
            </a:pPr>
            <a:endParaRPr lang="en-GB" sz="4000" b="1" i="0" u="none" strike="noStrike" dirty="0">
              <a:solidFill>
                <a:srgbClr val="3F84A9"/>
              </a:solidFill>
              <a:effectLst/>
              <a:latin typeface="BBC Reith Sans" panose="020B0603020204020204" pitchFamily="34" charset="0"/>
              <a:ea typeface="BBC Reith Sans" panose="020B0603020204020204" pitchFamily="34" charset="0"/>
              <a:cs typeface="BBC Reith Sans" panose="020B0603020204020204" pitchFamily="34" charset="0"/>
            </a:endParaRPr>
          </a:p>
          <a:p>
            <a:pPr algn="ctr">
              <a:lnSpc>
                <a:spcPts val="4511"/>
              </a:lnSpc>
            </a:pPr>
            <a:r>
              <a:rPr lang="en-US" sz="40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In a survey from BBC Bitesize and BBC Radio 5 Live over half of 13–18-year-olds said they were concerned about fake news. </a:t>
            </a:r>
          </a:p>
          <a:p>
            <a:pPr algn="ctr">
              <a:lnSpc>
                <a:spcPts val="4511"/>
              </a:lnSpc>
            </a:pPr>
            <a:r>
              <a:rPr lang="en-US" sz="3222"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4511"/>
              </a:lnSpc>
            </a:pPr>
            <a:r>
              <a:rPr lang="en-US" sz="3222"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a:p>
            <a:pPr algn="ctr">
              <a:lnSpc>
                <a:spcPts val="4511"/>
              </a:lnSpc>
            </a:pPr>
            <a:r>
              <a:rPr lang="en-US" sz="3222" b="1" dirty="0">
                <a:solidFill>
                  <a:srgbClr val="015D79"/>
                </a:solidFill>
                <a:latin typeface="Canva Sans Bold"/>
                <a:ea typeface="Canva Sans Bold"/>
                <a:cs typeface="Canva Sans Bold"/>
                <a:sym typeface="Canva Sans Bold"/>
              </a:rPr>
              <a:t>​</a:t>
            </a:r>
          </a:p>
          <a:p>
            <a:pPr algn="ctr">
              <a:lnSpc>
                <a:spcPts val="4511"/>
              </a:lnSpc>
            </a:pPr>
            <a:endParaRPr lang="en-US" sz="3222" b="1" dirty="0">
              <a:solidFill>
                <a:srgbClr val="015D79"/>
              </a:solidFill>
              <a:latin typeface="Canva Sans Bold"/>
              <a:ea typeface="Canva Sans Bold"/>
              <a:cs typeface="Canva Sans Bold"/>
              <a:sym typeface="Canva Sans Bold"/>
            </a:endParaRPr>
          </a:p>
        </p:txBody>
      </p:sp>
      <p:sp>
        <p:nvSpPr>
          <p:cNvPr id="31" name="Freeform 31"/>
          <p:cNvSpPr/>
          <p:nvPr/>
        </p:nvSpPr>
        <p:spPr>
          <a:xfrm>
            <a:off x="12649200" y="6975505"/>
            <a:ext cx="13457222" cy="7569687"/>
          </a:xfrm>
          <a:custGeom>
            <a:avLst/>
            <a:gdLst/>
            <a:ahLst/>
            <a:cxnLst/>
            <a:rect l="l" t="t" r="r" b="b"/>
            <a:pathLst>
              <a:path w="13457222" h="7569687">
                <a:moveTo>
                  <a:pt x="0" y="0"/>
                </a:moveTo>
                <a:lnTo>
                  <a:pt x="13457222" y="0"/>
                </a:lnTo>
                <a:lnTo>
                  <a:pt x="13457222" y="7569688"/>
                </a:lnTo>
                <a:lnTo>
                  <a:pt x="0" y="7569688"/>
                </a:lnTo>
                <a:lnTo>
                  <a:pt x="0" y="0"/>
                </a:lnTo>
                <a:close/>
              </a:path>
            </a:pathLst>
          </a:custGeom>
          <a:blipFill>
            <a:blip r:embed="rId3"/>
            <a:stretch>
              <a:fillRect/>
            </a:stretch>
          </a:blipFill>
        </p:spPr>
        <p:txBody>
          <a:bodyPr/>
          <a:lstStyle/>
          <a:p>
            <a:endParaRPr lang="en-US" dirty="0"/>
          </a:p>
        </p:txBody>
      </p:sp>
      <p:sp>
        <p:nvSpPr>
          <p:cNvPr id="32" name="TextBox 32"/>
          <p:cNvSpPr txBox="1"/>
          <p:nvPr/>
        </p:nvSpPr>
        <p:spPr>
          <a:xfrm>
            <a:off x="3493186" y="544202"/>
            <a:ext cx="11301628" cy="1038746"/>
          </a:xfrm>
          <a:prstGeom prst="rect">
            <a:avLst/>
          </a:prstGeom>
        </p:spPr>
        <p:txBody>
          <a:bodyPr lIns="0" tIns="0" rIns="0" bIns="0" rtlCol="0" anchor="t">
            <a:spAutoFit/>
          </a:bodyPr>
          <a:lstStyle/>
          <a:p>
            <a:pPr algn="ctr">
              <a:lnSpc>
                <a:spcPts val="8400"/>
              </a:lnSpc>
            </a:pPr>
            <a:r>
              <a:rPr lang="en-US" sz="60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One: The Statistics ​</a:t>
            </a:r>
          </a:p>
        </p:txBody>
      </p:sp>
      <p:sp>
        <p:nvSpPr>
          <p:cNvPr id="33" name="TextBox 33"/>
          <p:cNvSpPr txBox="1"/>
          <p:nvPr/>
        </p:nvSpPr>
        <p:spPr>
          <a:xfrm>
            <a:off x="910519" y="7305075"/>
            <a:ext cx="4525445" cy="2259593"/>
          </a:xfrm>
          <a:prstGeom prst="rect">
            <a:avLst/>
          </a:prstGeom>
        </p:spPr>
        <p:txBody>
          <a:bodyPr wrap="square" lIns="0" tIns="0" rIns="0" bIns="0" rtlCol="0" anchor="t">
            <a:spAutoFit/>
          </a:bodyPr>
          <a:lstStyle/>
          <a:p>
            <a:pPr algn="ctr">
              <a:lnSpc>
                <a:spcPts val="3840"/>
              </a:lnSpc>
              <a:spcBef>
                <a:spcPts val="120"/>
              </a:spcBef>
              <a:spcAft>
                <a:spcPts val="120"/>
              </a:spcAft>
            </a:pPr>
            <a:r>
              <a:rPr lang="en-US" sz="32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Word Watch!</a:t>
            </a:r>
          </a:p>
          <a:p>
            <a:pPr algn="ctr">
              <a:lnSpc>
                <a:spcPts val="3840"/>
              </a:lnSpc>
              <a:spcBef>
                <a:spcPts val="120"/>
              </a:spcBef>
              <a:spcAft>
                <a:spcPts val="120"/>
              </a:spcAft>
            </a:pPr>
            <a:r>
              <a:rPr lang="en-US" sz="32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Peers​</a:t>
            </a:r>
          </a:p>
          <a:p>
            <a:pPr algn="ctr">
              <a:lnSpc>
                <a:spcPts val="2390"/>
              </a:lnSpc>
              <a:spcBef>
                <a:spcPct val="0"/>
              </a:spcBef>
            </a:pPr>
            <a:r>
              <a:rPr lang="en-US" sz="24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People who are the same age or have the same interests as you.​ For example, your classmates.</a:t>
            </a:r>
            <a:r>
              <a:rPr lang="en-US" sz="2400" b="1" dirty="0">
                <a:solidFill>
                  <a:schemeClr val="accent5">
                    <a:lumMod val="75000"/>
                  </a:schemeClr>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t>
            </a:r>
          </a:p>
        </p:txBody>
      </p:sp>
      <p:pic>
        <p:nvPicPr>
          <p:cNvPr id="30" name="Picture 29" descr="A close-up of a sign&#10;&#10;AI-generated content may be incorrect.">
            <a:extLst>
              <a:ext uri="{FF2B5EF4-FFF2-40B4-BE49-F238E27FC236}">
                <a16:creationId xmlns:a16="http://schemas.microsoft.com/office/drawing/2014/main" id="{C49962C1-B4E2-2CA8-9341-4DD8449B1817}"/>
              </a:ext>
            </a:extLst>
          </p:cNvPr>
          <p:cNvPicPr>
            <a:picLocks noChangeAspect="1"/>
          </p:cNvPicPr>
          <p:nvPr/>
        </p:nvPicPr>
        <p:blipFill>
          <a:blip r:embed="rId4"/>
          <a:stretch>
            <a:fillRect/>
          </a:stretch>
        </p:blipFill>
        <p:spPr>
          <a:xfrm>
            <a:off x="14857554" y="8211667"/>
            <a:ext cx="2648612" cy="126249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5043934" y="-4722198"/>
            <a:ext cx="331261" cy="9775657"/>
            <a:chOff x="0" y="0"/>
            <a:chExt cx="87246" cy="2574659"/>
          </a:xfrm>
        </p:grpSpPr>
        <p:sp>
          <p:nvSpPr>
            <p:cNvPr id="7" name="Freeform 7"/>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8" name="TextBox 8"/>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0" y="0"/>
            <a:ext cx="331261" cy="4857241"/>
            <a:chOff x="0" y="0"/>
            <a:chExt cx="87246" cy="1279273"/>
          </a:xfrm>
        </p:grpSpPr>
        <p:sp>
          <p:nvSpPr>
            <p:cNvPr id="10" name="Freeform 10"/>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1" name="TextBox 11"/>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0" y="4786371"/>
            <a:ext cx="331261" cy="5524484"/>
            <a:chOff x="0" y="0"/>
            <a:chExt cx="87246" cy="1455008"/>
          </a:xfrm>
        </p:grpSpPr>
        <p:sp>
          <p:nvSpPr>
            <p:cNvPr id="13" name="Freeform 13"/>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4" name="TextBox 14"/>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5400000">
            <a:off x="14027066" y="-3929673"/>
            <a:ext cx="331261" cy="8190607"/>
            <a:chOff x="0" y="0"/>
            <a:chExt cx="87246" cy="2157197"/>
          </a:xfrm>
        </p:grpSpPr>
        <p:sp>
          <p:nvSpPr>
            <p:cNvPr id="16" name="Freeform 16"/>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7" name="TextBox 17"/>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7956739" y="0"/>
            <a:ext cx="331261" cy="3012480"/>
            <a:chOff x="0" y="0"/>
            <a:chExt cx="87246" cy="793410"/>
          </a:xfrm>
        </p:grpSpPr>
        <p:sp>
          <p:nvSpPr>
            <p:cNvPr id="19" name="Freeform 19"/>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20" name="TextBox 20"/>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rot="-5400000">
            <a:off x="17610603" y="9775233"/>
            <a:ext cx="331261" cy="692272"/>
            <a:chOff x="0" y="0"/>
            <a:chExt cx="87246" cy="182327"/>
          </a:xfrm>
        </p:grpSpPr>
        <p:sp>
          <p:nvSpPr>
            <p:cNvPr id="22" name="Freeform 22"/>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3" name="TextBox 23"/>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rot="-5400000">
            <a:off x="1637154" y="8484216"/>
            <a:ext cx="331261" cy="3274307"/>
            <a:chOff x="0" y="0"/>
            <a:chExt cx="87246" cy="862369"/>
          </a:xfrm>
        </p:grpSpPr>
        <p:sp>
          <p:nvSpPr>
            <p:cNvPr id="25" name="Freeform 25"/>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6" name="TextBox 26"/>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rot="-5400000">
            <a:off x="10235886" y="3037756"/>
            <a:ext cx="331261" cy="14167228"/>
            <a:chOff x="0" y="0"/>
            <a:chExt cx="87246" cy="3731286"/>
          </a:xfrm>
        </p:grpSpPr>
        <p:sp>
          <p:nvSpPr>
            <p:cNvPr id="28" name="Freeform 28"/>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9" name="TextBox 29"/>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50" name="Rectangle 49">
            <a:extLst>
              <a:ext uri="{FF2B5EF4-FFF2-40B4-BE49-F238E27FC236}">
                <a16:creationId xmlns:a16="http://schemas.microsoft.com/office/drawing/2014/main" id="{20EAAEC0-97A4-FC0C-E63E-4CA17DCAFD71}"/>
              </a:ext>
            </a:extLst>
          </p:cNvPr>
          <p:cNvSpPr/>
          <p:nvPr/>
        </p:nvSpPr>
        <p:spPr>
          <a:xfrm>
            <a:off x="6778912" y="2514637"/>
            <a:ext cx="4583795" cy="4207816"/>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E6B18E5-BEA8-9FC8-40AA-E28762FF2D8A}"/>
              </a:ext>
            </a:extLst>
          </p:cNvPr>
          <p:cNvSpPr/>
          <p:nvPr/>
        </p:nvSpPr>
        <p:spPr>
          <a:xfrm>
            <a:off x="1319241" y="2483453"/>
            <a:ext cx="4583795" cy="4207816"/>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C2CEBD86-3FDD-26A3-5B21-A5D2AA41D0FE}"/>
              </a:ext>
            </a:extLst>
          </p:cNvPr>
          <p:cNvSpPr/>
          <p:nvPr/>
        </p:nvSpPr>
        <p:spPr>
          <a:xfrm>
            <a:off x="12319876" y="2556454"/>
            <a:ext cx="4583795" cy="4207816"/>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5"/>
          <p:cNvSpPr txBox="1"/>
          <p:nvPr/>
        </p:nvSpPr>
        <p:spPr>
          <a:xfrm>
            <a:off x="7723094" y="3045471"/>
            <a:ext cx="2832042" cy="784830"/>
          </a:xfrm>
          <a:prstGeom prst="rect">
            <a:avLst/>
          </a:prstGeom>
        </p:spPr>
        <p:txBody>
          <a:bodyPr wrap="square" lIns="0" tIns="0" rIns="0" bIns="0" rtlCol="0" anchor="t">
            <a:spAutoFit/>
          </a:bodyPr>
          <a:lstStyle/>
          <a:p>
            <a:pPr algn="ctr">
              <a:lnSpc>
                <a:spcPts val="5950"/>
              </a:lnSpc>
              <a:spcBef>
                <a:spcPct val="0"/>
              </a:spcBef>
            </a:pPr>
            <a:r>
              <a:rPr lang="en-US" sz="5400" b="1" dirty="0">
                <a:solidFill>
                  <a:srgbClr val="963CE1"/>
                </a:solidFill>
                <a:latin typeface="BBC Reith Qalam" panose="020B0603020204020204" pitchFamily="34" charset="-78"/>
                <a:ea typeface="Canva Sans Bold"/>
                <a:cs typeface="BBC Reith Qalam" panose="020B0603020204020204" pitchFamily="34" charset="-78"/>
                <a:sym typeface="Canva Sans Bold"/>
              </a:rPr>
              <a:t>43%</a:t>
            </a:r>
          </a:p>
        </p:txBody>
      </p:sp>
      <p:sp>
        <p:nvSpPr>
          <p:cNvPr id="38" name="TextBox 38"/>
          <p:cNvSpPr txBox="1"/>
          <p:nvPr/>
        </p:nvSpPr>
        <p:spPr>
          <a:xfrm>
            <a:off x="2603666" y="2946265"/>
            <a:ext cx="1848247" cy="784830"/>
          </a:xfrm>
          <a:prstGeom prst="rect">
            <a:avLst/>
          </a:prstGeom>
        </p:spPr>
        <p:txBody>
          <a:bodyPr wrap="square" lIns="0" tIns="0" rIns="0" bIns="0" rtlCol="0" anchor="t">
            <a:spAutoFit/>
          </a:bodyPr>
          <a:lstStyle/>
          <a:p>
            <a:pPr algn="ctr">
              <a:lnSpc>
                <a:spcPts val="5950"/>
              </a:lnSpc>
              <a:spcBef>
                <a:spcPct val="0"/>
              </a:spcBef>
            </a:pPr>
            <a:r>
              <a:rPr lang="en-US" sz="54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37%</a:t>
            </a:r>
          </a:p>
        </p:txBody>
      </p:sp>
      <p:sp>
        <p:nvSpPr>
          <p:cNvPr id="40" name="TextBox 39">
            <a:extLst>
              <a:ext uri="{FF2B5EF4-FFF2-40B4-BE49-F238E27FC236}">
                <a16:creationId xmlns:a16="http://schemas.microsoft.com/office/drawing/2014/main" id="{76F73B83-6FCE-A35C-F6E7-0C7AA4025247}"/>
              </a:ext>
            </a:extLst>
          </p:cNvPr>
          <p:cNvSpPr txBox="1"/>
          <p:nvPr/>
        </p:nvSpPr>
        <p:spPr>
          <a:xfrm>
            <a:off x="6890889" y="4428387"/>
            <a:ext cx="4506222" cy="1569660"/>
          </a:xfrm>
          <a:prstGeom prst="rect">
            <a:avLst/>
          </a:prstGeom>
          <a:noFill/>
        </p:spPr>
        <p:txBody>
          <a:bodyPr wrap="square" rtlCol="0">
            <a:spAutoFit/>
          </a:bodyPr>
          <a:lstStyle/>
          <a:p>
            <a:pPr algn="ctr"/>
            <a:r>
              <a:rPr lang="en-GB"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rPr>
              <a:t>had difficulty identifying what is a scam</a:t>
            </a:r>
            <a:endPar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47" name="TextBox 46">
            <a:extLst>
              <a:ext uri="{FF2B5EF4-FFF2-40B4-BE49-F238E27FC236}">
                <a16:creationId xmlns:a16="http://schemas.microsoft.com/office/drawing/2014/main" id="{C5A78B18-B041-527A-5023-9FAC48081487}"/>
              </a:ext>
            </a:extLst>
          </p:cNvPr>
          <p:cNvSpPr txBox="1"/>
          <p:nvPr/>
        </p:nvSpPr>
        <p:spPr>
          <a:xfrm>
            <a:off x="1519423" y="4429616"/>
            <a:ext cx="3931481" cy="1569660"/>
          </a:xfrm>
          <a:prstGeom prst="rect">
            <a:avLst/>
          </a:prstGeom>
          <a:noFill/>
        </p:spPr>
        <p:txBody>
          <a:bodyPr wrap="square" rtlCol="0">
            <a:spAutoFit/>
          </a:bodyPr>
          <a:lstStyle/>
          <a:p>
            <a:pPr algn="ctr"/>
            <a:r>
              <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struggled to identify what is AI content</a:t>
            </a:r>
          </a:p>
        </p:txBody>
      </p:sp>
      <p:sp>
        <p:nvSpPr>
          <p:cNvPr id="30" name="TextBox 30"/>
          <p:cNvSpPr txBox="1"/>
          <p:nvPr/>
        </p:nvSpPr>
        <p:spPr>
          <a:xfrm>
            <a:off x="12496125" y="3597353"/>
            <a:ext cx="4356761" cy="2726387"/>
          </a:xfrm>
          <a:prstGeom prst="rect">
            <a:avLst/>
          </a:prstGeom>
        </p:spPr>
        <p:txBody>
          <a:bodyPr wrap="square" lIns="0" tIns="0" rIns="0" bIns="0" rtlCol="0" anchor="t">
            <a:spAutoFit/>
          </a:bodyPr>
          <a:lstStyle/>
          <a:p>
            <a:pPr algn="l">
              <a:lnSpc>
                <a:spcPts val="5944"/>
              </a:lnSpc>
            </a:pPr>
            <a:r>
              <a:rPr lang="en-US" sz="4246" b="1" dirty="0">
                <a:solidFill>
                  <a:srgbClr val="015D79"/>
                </a:solidFill>
                <a:latin typeface="Canva Sans Bold"/>
                <a:ea typeface="Canva Sans Bold"/>
                <a:cs typeface="Canva Sans Bold"/>
                <a:sym typeface="Canva Sans Bold"/>
              </a:rPr>
              <a:t>​</a:t>
            </a:r>
          </a:p>
          <a:p>
            <a:pPr algn="ctr"/>
            <a:r>
              <a:rPr lang="en-GB"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rPr>
              <a:t>thought conspiracy theories are replacing what is established scientific fact</a:t>
            </a:r>
            <a:endPar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sp>
        <p:nvSpPr>
          <p:cNvPr id="39" name="TextBox 39"/>
          <p:cNvSpPr txBox="1"/>
          <p:nvPr/>
        </p:nvSpPr>
        <p:spPr>
          <a:xfrm>
            <a:off x="13644470" y="3082514"/>
            <a:ext cx="1934605" cy="784830"/>
          </a:xfrm>
          <a:prstGeom prst="rect">
            <a:avLst/>
          </a:prstGeom>
        </p:spPr>
        <p:txBody>
          <a:bodyPr wrap="square" lIns="0" tIns="0" rIns="0" bIns="0" rtlCol="0" anchor="t">
            <a:spAutoFit/>
          </a:bodyPr>
          <a:lstStyle/>
          <a:p>
            <a:pPr algn="ctr">
              <a:lnSpc>
                <a:spcPts val="5950"/>
              </a:lnSpc>
              <a:spcBef>
                <a:spcPct val="0"/>
              </a:spcBef>
            </a:pPr>
            <a:r>
              <a:rPr lang="en-US" sz="54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29%</a:t>
            </a:r>
          </a:p>
        </p:txBody>
      </p:sp>
      <p:sp>
        <p:nvSpPr>
          <p:cNvPr id="34" name="TextBox 33">
            <a:extLst>
              <a:ext uri="{FF2B5EF4-FFF2-40B4-BE49-F238E27FC236}">
                <a16:creationId xmlns:a16="http://schemas.microsoft.com/office/drawing/2014/main" id="{FC6048E7-9A8D-579E-FF30-72C85FBD7420}"/>
              </a:ext>
            </a:extLst>
          </p:cNvPr>
          <p:cNvSpPr txBox="1"/>
          <p:nvPr/>
        </p:nvSpPr>
        <p:spPr>
          <a:xfrm>
            <a:off x="847917" y="956566"/>
            <a:ext cx="15839883" cy="830997"/>
          </a:xfrm>
          <a:prstGeom prst="rect">
            <a:avLst/>
          </a:prstGeom>
          <a:noFill/>
        </p:spPr>
        <p:txBody>
          <a:bodyPr wrap="square" rtlCol="0">
            <a:spAutoFit/>
          </a:bodyPr>
          <a:lstStyle/>
          <a:p>
            <a:r>
              <a:rPr lang="en-US" sz="48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The most common reasons for that concern were….</a:t>
            </a:r>
          </a:p>
        </p:txBody>
      </p:sp>
      <p:pic>
        <p:nvPicPr>
          <p:cNvPr id="42" name="Picture 41" descr="A close-up of a sign&#10;&#10;AI-generated content may be incorrect.">
            <a:extLst>
              <a:ext uri="{FF2B5EF4-FFF2-40B4-BE49-F238E27FC236}">
                <a16:creationId xmlns:a16="http://schemas.microsoft.com/office/drawing/2014/main" id="{442AD8E4-F4B7-1FC2-9A79-CE4B6483AEC7}"/>
              </a:ext>
            </a:extLst>
          </p:cNvPr>
          <p:cNvPicPr>
            <a:picLocks noChangeAspect="1"/>
          </p:cNvPicPr>
          <p:nvPr/>
        </p:nvPicPr>
        <p:blipFill>
          <a:blip r:embed="rId4"/>
          <a:stretch>
            <a:fillRect/>
          </a:stretch>
        </p:blipFill>
        <p:spPr>
          <a:xfrm>
            <a:off x="14857554" y="8211667"/>
            <a:ext cx="2648612" cy="126249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CA136-227A-B93E-01BA-C9148BB7024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12E9226-00C0-3D3A-8E44-AD6A46C5C75A}"/>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0BB62E2F-74CB-443B-4DDF-CBB1D4343386}"/>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D08B8989-0911-8D7F-9564-C885159BCB6B}"/>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a:extLst>
              <a:ext uri="{FF2B5EF4-FFF2-40B4-BE49-F238E27FC236}">
                <a16:creationId xmlns:a16="http://schemas.microsoft.com/office/drawing/2014/main" id="{816E1388-C450-6261-5E2D-03B00814C083}"/>
              </a:ext>
            </a:extLst>
          </p:cNvPr>
          <p:cNvGrpSpPr/>
          <p:nvPr/>
        </p:nvGrpSpPr>
        <p:grpSpPr>
          <a:xfrm rot="-5400000">
            <a:off x="5043934" y="-4722198"/>
            <a:ext cx="331261" cy="9775657"/>
            <a:chOff x="0" y="0"/>
            <a:chExt cx="87246" cy="2574659"/>
          </a:xfrm>
        </p:grpSpPr>
        <p:sp>
          <p:nvSpPr>
            <p:cNvPr id="7" name="Freeform 7">
              <a:extLst>
                <a:ext uri="{FF2B5EF4-FFF2-40B4-BE49-F238E27FC236}">
                  <a16:creationId xmlns:a16="http://schemas.microsoft.com/office/drawing/2014/main" id="{4158A0C0-E455-359E-1DFC-4DADCD5753D4}"/>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8" name="TextBox 8">
              <a:extLst>
                <a:ext uri="{FF2B5EF4-FFF2-40B4-BE49-F238E27FC236}">
                  <a16:creationId xmlns:a16="http://schemas.microsoft.com/office/drawing/2014/main" id="{2A349504-5459-67D7-E1F4-5B3AD1DFC78C}"/>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a:extLst>
              <a:ext uri="{FF2B5EF4-FFF2-40B4-BE49-F238E27FC236}">
                <a16:creationId xmlns:a16="http://schemas.microsoft.com/office/drawing/2014/main" id="{9E3E9DD2-399F-5269-EFA3-8473E2107314}"/>
              </a:ext>
            </a:extLst>
          </p:cNvPr>
          <p:cNvGrpSpPr/>
          <p:nvPr/>
        </p:nvGrpSpPr>
        <p:grpSpPr>
          <a:xfrm>
            <a:off x="0" y="0"/>
            <a:ext cx="331261" cy="4857241"/>
            <a:chOff x="0" y="0"/>
            <a:chExt cx="87246" cy="1279273"/>
          </a:xfrm>
        </p:grpSpPr>
        <p:sp>
          <p:nvSpPr>
            <p:cNvPr id="10" name="Freeform 10">
              <a:extLst>
                <a:ext uri="{FF2B5EF4-FFF2-40B4-BE49-F238E27FC236}">
                  <a16:creationId xmlns:a16="http://schemas.microsoft.com/office/drawing/2014/main" id="{856BFC4C-144A-3613-11B1-3BF0044EE49D}"/>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1" name="TextBox 11">
              <a:extLst>
                <a:ext uri="{FF2B5EF4-FFF2-40B4-BE49-F238E27FC236}">
                  <a16:creationId xmlns:a16="http://schemas.microsoft.com/office/drawing/2014/main" id="{383CE0F8-A22F-BE98-9AEF-E1236397142E}"/>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a:extLst>
              <a:ext uri="{FF2B5EF4-FFF2-40B4-BE49-F238E27FC236}">
                <a16:creationId xmlns:a16="http://schemas.microsoft.com/office/drawing/2014/main" id="{82E8B7C6-5E17-99C0-FE7B-C08306ED4C27}"/>
              </a:ext>
            </a:extLst>
          </p:cNvPr>
          <p:cNvGrpSpPr/>
          <p:nvPr/>
        </p:nvGrpSpPr>
        <p:grpSpPr>
          <a:xfrm>
            <a:off x="0" y="4786371"/>
            <a:ext cx="331261" cy="5524484"/>
            <a:chOff x="0" y="0"/>
            <a:chExt cx="87246" cy="1455008"/>
          </a:xfrm>
        </p:grpSpPr>
        <p:sp>
          <p:nvSpPr>
            <p:cNvPr id="13" name="Freeform 13">
              <a:extLst>
                <a:ext uri="{FF2B5EF4-FFF2-40B4-BE49-F238E27FC236}">
                  <a16:creationId xmlns:a16="http://schemas.microsoft.com/office/drawing/2014/main" id="{C9512AC0-0696-B074-122B-A155B92999FB}"/>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4" name="TextBox 14">
              <a:extLst>
                <a:ext uri="{FF2B5EF4-FFF2-40B4-BE49-F238E27FC236}">
                  <a16:creationId xmlns:a16="http://schemas.microsoft.com/office/drawing/2014/main" id="{B657A7B1-016F-37BF-C27E-F7657BE4B850}"/>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a:extLst>
              <a:ext uri="{FF2B5EF4-FFF2-40B4-BE49-F238E27FC236}">
                <a16:creationId xmlns:a16="http://schemas.microsoft.com/office/drawing/2014/main" id="{32532803-6CB5-8896-DD87-8DDF380903A5}"/>
              </a:ext>
            </a:extLst>
          </p:cNvPr>
          <p:cNvGrpSpPr/>
          <p:nvPr/>
        </p:nvGrpSpPr>
        <p:grpSpPr>
          <a:xfrm rot="-5400000">
            <a:off x="14027066" y="-3929673"/>
            <a:ext cx="331261" cy="8190607"/>
            <a:chOff x="0" y="0"/>
            <a:chExt cx="87246" cy="2157197"/>
          </a:xfrm>
        </p:grpSpPr>
        <p:sp>
          <p:nvSpPr>
            <p:cNvPr id="16" name="Freeform 16">
              <a:extLst>
                <a:ext uri="{FF2B5EF4-FFF2-40B4-BE49-F238E27FC236}">
                  <a16:creationId xmlns:a16="http://schemas.microsoft.com/office/drawing/2014/main" id="{C2EB64AA-8441-7F1D-11FB-1F6D8EB79A6E}"/>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7" name="TextBox 17">
              <a:extLst>
                <a:ext uri="{FF2B5EF4-FFF2-40B4-BE49-F238E27FC236}">
                  <a16:creationId xmlns:a16="http://schemas.microsoft.com/office/drawing/2014/main" id="{E7E06545-8EA7-529D-7DA4-4D59669A5BC2}"/>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a:extLst>
              <a:ext uri="{FF2B5EF4-FFF2-40B4-BE49-F238E27FC236}">
                <a16:creationId xmlns:a16="http://schemas.microsoft.com/office/drawing/2014/main" id="{BCD4EA9E-6778-DB43-5FE6-4EF14883A767}"/>
              </a:ext>
            </a:extLst>
          </p:cNvPr>
          <p:cNvGrpSpPr/>
          <p:nvPr/>
        </p:nvGrpSpPr>
        <p:grpSpPr>
          <a:xfrm>
            <a:off x="17956739" y="0"/>
            <a:ext cx="331261" cy="3012480"/>
            <a:chOff x="0" y="0"/>
            <a:chExt cx="87246" cy="793410"/>
          </a:xfrm>
        </p:grpSpPr>
        <p:sp>
          <p:nvSpPr>
            <p:cNvPr id="19" name="Freeform 19">
              <a:extLst>
                <a:ext uri="{FF2B5EF4-FFF2-40B4-BE49-F238E27FC236}">
                  <a16:creationId xmlns:a16="http://schemas.microsoft.com/office/drawing/2014/main" id="{9F862DF7-E2F3-4FE6-8788-DFDA1F7EB23D}"/>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20" name="TextBox 20">
              <a:extLst>
                <a:ext uri="{FF2B5EF4-FFF2-40B4-BE49-F238E27FC236}">
                  <a16:creationId xmlns:a16="http://schemas.microsoft.com/office/drawing/2014/main" id="{0C6FD8EA-37BB-2024-1C7F-33B957B08B72}"/>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a:extLst>
              <a:ext uri="{FF2B5EF4-FFF2-40B4-BE49-F238E27FC236}">
                <a16:creationId xmlns:a16="http://schemas.microsoft.com/office/drawing/2014/main" id="{1E87410B-89E5-04A1-AE6F-4AB721B3732C}"/>
              </a:ext>
            </a:extLst>
          </p:cNvPr>
          <p:cNvGrpSpPr/>
          <p:nvPr/>
        </p:nvGrpSpPr>
        <p:grpSpPr>
          <a:xfrm rot="-5400000">
            <a:off x="17610603" y="9775233"/>
            <a:ext cx="331261" cy="692272"/>
            <a:chOff x="0" y="0"/>
            <a:chExt cx="87246" cy="182327"/>
          </a:xfrm>
        </p:grpSpPr>
        <p:sp>
          <p:nvSpPr>
            <p:cNvPr id="22" name="Freeform 22">
              <a:extLst>
                <a:ext uri="{FF2B5EF4-FFF2-40B4-BE49-F238E27FC236}">
                  <a16:creationId xmlns:a16="http://schemas.microsoft.com/office/drawing/2014/main" id="{43C07623-2678-D72C-AF8D-326B76433190}"/>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3" name="TextBox 23">
              <a:extLst>
                <a:ext uri="{FF2B5EF4-FFF2-40B4-BE49-F238E27FC236}">
                  <a16:creationId xmlns:a16="http://schemas.microsoft.com/office/drawing/2014/main" id="{82DE9332-E695-74FF-5D67-B64EAC1F848C}"/>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a:extLst>
              <a:ext uri="{FF2B5EF4-FFF2-40B4-BE49-F238E27FC236}">
                <a16:creationId xmlns:a16="http://schemas.microsoft.com/office/drawing/2014/main" id="{6B8F5477-68D5-3D60-5643-7E5A51796201}"/>
              </a:ext>
            </a:extLst>
          </p:cNvPr>
          <p:cNvGrpSpPr/>
          <p:nvPr/>
        </p:nvGrpSpPr>
        <p:grpSpPr>
          <a:xfrm rot="-5400000">
            <a:off x="1637154" y="8484216"/>
            <a:ext cx="331261" cy="3274307"/>
            <a:chOff x="0" y="0"/>
            <a:chExt cx="87246" cy="862369"/>
          </a:xfrm>
        </p:grpSpPr>
        <p:sp>
          <p:nvSpPr>
            <p:cNvPr id="25" name="Freeform 25">
              <a:extLst>
                <a:ext uri="{FF2B5EF4-FFF2-40B4-BE49-F238E27FC236}">
                  <a16:creationId xmlns:a16="http://schemas.microsoft.com/office/drawing/2014/main" id="{495FEFA4-7819-7892-AC74-35E29C4870BB}"/>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6" name="TextBox 26">
              <a:extLst>
                <a:ext uri="{FF2B5EF4-FFF2-40B4-BE49-F238E27FC236}">
                  <a16:creationId xmlns:a16="http://schemas.microsoft.com/office/drawing/2014/main" id="{7A98B8BD-FAA0-A03A-69A8-C40EDBA02672}"/>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a:extLst>
              <a:ext uri="{FF2B5EF4-FFF2-40B4-BE49-F238E27FC236}">
                <a16:creationId xmlns:a16="http://schemas.microsoft.com/office/drawing/2014/main" id="{BB63F374-1702-6AAD-9F3C-7FF975F0D2EB}"/>
              </a:ext>
            </a:extLst>
          </p:cNvPr>
          <p:cNvGrpSpPr/>
          <p:nvPr/>
        </p:nvGrpSpPr>
        <p:grpSpPr>
          <a:xfrm rot="-5400000">
            <a:off x="10235886" y="3037756"/>
            <a:ext cx="331261" cy="14167228"/>
            <a:chOff x="0" y="0"/>
            <a:chExt cx="87246" cy="3731286"/>
          </a:xfrm>
        </p:grpSpPr>
        <p:sp>
          <p:nvSpPr>
            <p:cNvPr id="28" name="Freeform 28">
              <a:extLst>
                <a:ext uri="{FF2B5EF4-FFF2-40B4-BE49-F238E27FC236}">
                  <a16:creationId xmlns:a16="http://schemas.microsoft.com/office/drawing/2014/main" id="{FD8D1FC6-8034-EB60-57E4-361D991354A3}"/>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9" name="TextBox 29">
              <a:extLst>
                <a:ext uri="{FF2B5EF4-FFF2-40B4-BE49-F238E27FC236}">
                  <a16:creationId xmlns:a16="http://schemas.microsoft.com/office/drawing/2014/main" id="{EA7D1D4B-D2A4-C0A1-A3D5-EDCEC4D1F76B}"/>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6" name="Rectangle 45">
            <a:extLst>
              <a:ext uri="{FF2B5EF4-FFF2-40B4-BE49-F238E27FC236}">
                <a16:creationId xmlns:a16="http://schemas.microsoft.com/office/drawing/2014/main" id="{0F902C8D-9765-EDF6-9017-6727BC1390F8}"/>
              </a:ext>
            </a:extLst>
          </p:cNvPr>
          <p:cNvSpPr/>
          <p:nvPr/>
        </p:nvSpPr>
        <p:spPr>
          <a:xfrm>
            <a:off x="948811" y="3778236"/>
            <a:ext cx="3418969" cy="2971692"/>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7582544-8A5F-B6BA-CDD8-B51A1F1817D2}"/>
              </a:ext>
            </a:extLst>
          </p:cNvPr>
          <p:cNvSpPr/>
          <p:nvPr/>
        </p:nvSpPr>
        <p:spPr>
          <a:xfrm>
            <a:off x="5262348" y="3778236"/>
            <a:ext cx="3418969" cy="2971692"/>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890FE24A-66D1-3118-17D3-92F9BFCC890C}"/>
              </a:ext>
            </a:extLst>
          </p:cNvPr>
          <p:cNvSpPr/>
          <p:nvPr/>
        </p:nvSpPr>
        <p:spPr>
          <a:xfrm>
            <a:off x="9562031" y="3751829"/>
            <a:ext cx="3418969" cy="2971692"/>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486A5092-3C5E-AA53-A135-C8E485253789}"/>
              </a:ext>
            </a:extLst>
          </p:cNvPr>
          <p:cNvSpPr/>
          <p:nvPr/>
        </p:nvSpPr>
        <p:spPr>
          <a:xfrm>
            <a:off x="13759385" y="3736034"/>
            <a:ext cx="3418969" cy="2971692"/>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Newspapers?</a:t>
            </a:r>
          </a:p>
        </p:txBody>
      </p:sp>
      <p:sp>
        <p:nvSpPr>
          <p:cNvPr id="36" name="TextBox 35">
            <a:extLst>
              <a:ext uri="{FF2B5EF4-FFF2-40B4-BE49-F238E27FC236}">
                <a16:creationId xmlns:a16="http://schemas.microsoft.com/office/drawing/2014/main" id="{EA29A540-4147-5026-898D-95F20824FFB5}"/>
              </a:ext>
            </a:extLst>
          </p:cNvPr>
          <p:cNvSpPr txBox="1"/>
          <p:nvPr/>
        </p:nvSpPr>
        <p:spPr>
          <a:xfrm>
            <a:off x="8917512" y="4626470"/>
            <a:ext cx="4506222" cy="1077218"/>
          </a:xfrm>
          <a:prstGeom prst="rect">
            <a:avLst/>
          </a:prstGeom>
          <a:noFill/>
        </p:spPr>
        <p:txBody>
          <a:bodyPr wrap="square" rtlCol="0">
            <a:spAutoFit/>
          </a:bodyPr>
          <a:lstStyle/>
          <a:p>
            <a:pPr algn="ctr"/>
            <a:r>
              <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TV and Radio</a:t>
            </a:r>
          </a:p>
          <a:p>
            <a:pPr algn="ctr"/>
            <a:r>
              <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 e.g. BBC?</a:t>
            </a:r>
          </a:p>
        </p:txBody>
      </p:sp>
      <p:sp>
        <p:nvSpPr>
          <p:cNvPr id="40" name="TextBox 39">
            <a:extLst>
              <a:ext uri="{FF2B5EF4-FFF2-40B4-BE49-F238E27FC236}">
                <a16:creationId xmlns:a16="http://schemas.microsoft.com/office/drawing/2014/main" id="{781C786C-D9D4-686C-90D8-C2F4D9AB657F}"/>
              </a:ext>
            </a:extLst>
          </p:cNvPr>
          <p:cNvSpPr txBox="1"/>
          <p:nvPr/>
        </p:nvSpPr>
        <p:spPr>
          <a:xfrm>
            <a:off x="4792488" y="4945287"/>
            <a:ext cx="4506222" cy="584775"/>
          </a:xfrm>
          <a:prstGeom prst="rect">
            <a:avLst/>
          </a:prstGeom>
          <a:noFill/>
        </p:spPr>
        <p:txBody>
          <a:bodyPr wrap="square" rtlCol="0">
            <a:spAutoFit/>
          </a:bodyPr>
          <a:lstStyle/>
          <a:p>
            <a:pPr algn="ctr"/>
            <a:r>
              <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Influencers?</a:t>
            </a:r>
          </a:p>
        </p:txBody>
      </p:sp>
      <p:sp>
        <p:nvSpPr>
          <p:cNvPr id="47" name="TextBox 46">
            <a:extLst>
              <a:ext uri="{FF2B5EF4-FFF2-40B4-BE49-F238E27FC236}">
                <a16:creationId xmlns:a16="http://schemas.microsoft.com/office/drawing/2014/main" id="{25585E22-EFBB-0BAB-5E05-7E4A52E92C74}"/>
              </a:ext>
            </a:extLst>
          </p:cNvPr>
          <p:cNvSpPr txBox="1"/>
          <p:nvPr/>
        </p:nvSpPr>
        <p:spPr>
          <a:xfrm>
            <a:off x="645878" y="4971693"/>
            <a:ext cx="3931481" cy="584775"/>
          </a:xfrm>
          <a:prstGeom prst="rect">
            <a:avLst/>
          </a:prstGeom>
          <a:noFill/>
        </p:spPr>
        <p:txBody>
          <a:bodyPr wrap="square" rtlCol="0">
            <a:spAutoFit/>
          </a:bodyPr>
          <a:lstStyle/>
          <a:p>
            <a:pPr algn="ctr"/>
            <a:r>
              <a:rPr lang="en-US" sz="3200" b="1" dirty="0">
                <a:solidFill>
                  <a:srgbClr val="015D7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Parents?</a:t>
            </a:r>
          </a:p>
        </p:txBody>
      </p:sp>
      <p:sp>
        <p:nvSpPr>
          <p:cNvPr id="30" name="TextBox 30">
            <a:extLst>
              <a:ext uri="{FF2B5EF4-FFF2-40B4-BE49-F238E27FC236}">
                <a16:creationId xmlns:a16="http://schemas.microsoft.com/office/drawing/2014/main" id="{98259649-2516-2E43-DDC0-B30A0953487C}"/>
              </a:ext>
            </a:extLst>
          </p:cNvPr>
          <p:cNvSpPr txBox="1"/>
          <p:nvPr/>
        </p:nvSpPr>
        <p:spPr>
          <a:xfrm>
            <a:off x="12496125" y="3597353"/>
            <a:ext cx="4356761" cy="730841"/>
          </a:xfrm>
          <a:prstGeom prst="rect">
            <a:avLst/>
          </a:prstGeom>
        </p:spPr>
        <p:txBody>
          <a:bodyPr wrap="square" lIns="0" tIns="0" rIns="0" bIns="0" rtlCol="0" anchor="t">
            <a:spAutoFit/>
          </a:bodyPr>
          <a:lstStyle/>
          <a:p>
            <a:pPr algn="l">
              <a:lnSpc>
                <a:spcPts val="5944"/>
              </a:lnSpc>
            </a:pPr>
            <a:r>
              <a:rPr lang="en-US" sz="4246" b="1" dirty="0">
                <a:solidFill>
                  <a:srgbClr val="015D79"/>
                </a:solidFill>
                <a:latin typeface="Canva Sans Bold"/>
                <a:ea typeface="Canva Sans Bold"/>
                <a:cs typeface="Canva Sans Bold"/>
                <a:sym typeface="Canva Sans Bold"/>
              </a:rPr>
              <a:t>​</a:t>
            </a:r>
          </a:p>
        </p:txBody>
      </p:sp>
      <p:sp>
        <p:nvSpPr>
          <p:cNvPr id="5" name="TextBox 4">
            <a:extLst>
              <a:ext uri="{FF2B5EF4-FFF2-40B4-BE49-F238E27FC236}">
                <a16:creationId xmlns:a16="http://schemas.microsoft.com/office/drawing/2014/main" id="{0650BD10-3CEA-A2E6-8C8E-09AD7108C11A}"/>
              </a:ext>
            </a:extLst>
          </p:cNvPr>
          <p:cNvSpPr txBox="1"/>
          <p:nvPr/>
        </p:nvSpPr>
        <p:spPr>
          <a:xfrm>
            <a:off x="1264767" y="1179476"/>
            <a:ext cx="15588119" cy="1569660"/>
          </a:xfrm>
          <a:prstGeom prst="rect">
            <a:avLst/>
          </a:prstGeom>
          <a:noFill/>
        </p:spPr>
        <p:txBody>
          <a:bodyPr wrap="square" rtlCol="0">
            <a:spAutoFit/>
          </a:bodyPr>
          <a:lstStyle/>
          <a:p>
            <a:r>
              <a:rPr lang="en-US" sz="48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So, who do you and your peers trust to give you your news?</a:t>
            </a:r>
            <a:endParaRPr lang="en-US" sz="4800" dirty="0"/>
          </a:p>
        </p:txBody>
      </p:sp>
      <p:pic>
        <p:nvPicPr>
          <p:cNvPr id="44" name="Picture 43" descr="A close-up of a sign&#10;&#10;AI-generated content may be incorrect.">
            <a:extLst>
              <a:ext uri="{FF2B5EF4-FFF2-40B4-BE49-F238E27FC236}">
                <a16:creationId xmlns:a16="http://schemas.microsoft.com/office/drawing/2014/main" id="{58E52177-B1BB-87EC-B9DC-4089314ED15E}"/>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2964938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E9036-D536-D9B0-8351-94CE2354117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8BC2620-CB5C-99D7-5FEB-733C5FD03766}"/>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A4BF6773-B459-BA96-1358-A8ACB4DD5144}"/>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A3BF2F82-E7D4-9C6C-12CF-4139F48D48C9}"/>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AA7154DF-1CC1-96D7-E7B5-FC3D811F3156}"/>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B883E254-3C40-452E-566A-265F28EE8186}"/>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F5515770-E1EA-3CD6-C5E3-693A7053E7C4}"/>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37CF8672-6F7B-E655-CA10-0DF0B22BE791}"/>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9F0DA012-100C-795D-9060-034B26A1391B}"/>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7A744587-E508-21A4-06B3-499D72B065C1}"/>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71AC991B-A7C8-6E02-DE39-ADDC8FD41EAF}"/>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2C235122-6381-964B-557C-9464AACE9109}"/>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F490349F-1004-08F0-39F2-3C4ABC404620}"/>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493A175D-A02F-4A73-996A-5E4F0BC952F7}"/>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0FBE4A25-0CEF-390F-AA96-450D22B70F57}"/>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4CF74485-E602-64F2-3C12-C68D4BB01BC4}"/>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F7B0A476-8903-26C0-517B-7FD103338BC3}"/>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40C809BB-CE16-FB4D-7F50-0C7B65B4E1B2}"/>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C73F88B8-1574-972C-9E15-6F3F79B6EA9C}"/>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E068FFFF-20DD-35D4-0E21-B8E792346B84}"/>
              </a:ext>
            </a:extLst>
          </p:cNvPr>
          <p:cNvGrpSpPr/>
          <p:nvPr/>
        </p:nvGrpSpPr>
        <p:grpSpPr>
          <a:xfrm rot="-5400000">
            <a:off x="17610603" y="9775233"/>
            <a:ext cx="331261" cy="692272"/>
            <a:chOff x="0" y="0"/>
            <a:chExt cx="87246" cy="182327"/>
          </a:xfrm>
        </p:grpSpPr>
        <p:sp>
          <p:nvSpPr>
            <p:cNvPr id="21" name="Freeform 21">
              <a:extLst>
                <a:ext uri="{FF2B5EF4-FFF2-40B4-BE49-F238E27FC236}">
                  <a16:creationId xmlns:a16="http://schemas.microsoft.com/office/drawing/2014/main" id="{6359B43B-1BBD-FA76-AABF-D5650F01FB25}"/>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A40417C7-820C-47C2-9C70-5DE224DF1FE1}"/>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62B3D954-14DC-B9DB-5426-647189B6A7C6}"/>
              </a:ext>
            </a:extLst>
          </p:cNvPr>
          <p:cNvGrpSpPr/>
          <p:nvPr/>
        </p:nvGrpSpPr>
        <p:grpSpPr>
          <a:xfrm rot="-5400000">
            <a:off x="1658950" y="8508071"/>
            <a:ext cx="331261" cy="3274307"/>
            <a:chOff x="0" y="0"/>
            <a:chExt cx="87246" cy="862369"/>
          </a:xfrm>
        </p:grpSpPr>
        <p:sp>
          <p:nvSpPr>
            <p:cNvPr id="24" name="Freeform 24">
              <a:extLst>
                <a:ext uri="{FF2B5EF4-FFF2-40B4-BE49-F238E27FC236}">
                  <a16:creationId xmlns:a16="http://schemas.microsoft.com/office/drawing/2014/main" id="{9FDA1A9F-E2E8-F8F4-0394-27F98BEBCC34}"/>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542DA70A-532F-990F-FBF1-3D46EAB3B70E}"/>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D8238980-8340-859F-AA96-8ABD12437B17}"/>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5DE3136E-4ECA-BB47-C9F6-B00430DD690F}"/>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5B5A320F-F558-5C76-1744-28304F10770A}"/>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42" name="Oval Callout 41">
            <a:extLst>
              <a:ext uri="{FF2B5EF4-FFF2-40B4-BE49-F238E27FC236}">
                <a16:creationId xmlns:a16="http://schemas.microsoft.com/office/drawing/2014/main" id="{CE286722-9E87-2E19-E3D3-297916EF4342}"/>
              </a:ext>
            </a:extLst>
          </p:cNvPr>
          <p:cNvSpPr/>
          <p:nvPr/>
        </p:nvSpPr>
        <p:spPr>
          <a:xfrm>
            <a:off x="7534809" y="5232617"/>
            <a:ext cx="6351659" cy="3962466"/>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Callout 42">
            <a:extLst>
              <a:ext uri="{FF2B5EF4-FFF2-40B4-BE49-F238E27FC236}">
                <a16:creationId xmlns:a16="http://schemas.microsoft.com/office/drawing/2014/main" id="{A34D99AA-EBD7-D3E3-056F-203DEED06961}"/>
              </a:ext>
            </a:extLst>
          </p:cNvPr>
          <p:cNvSpPr/>
          <p:nvPr/>
        </p:nvSpPr>
        <p:spPr>
          <a:xfrm>
            <a:off x="11734368" y="1516416"/>
            <a:ext cx="6048011" cy="3862304"/>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Callout 40">
            <a:extLst>
              <a:ext uri="{FF2B5EF4-FFF2-40B4-BE49-F238E27FC236}">
                <a16:creationId xmlns:a16="http://schemas.microsoft.com/office/drawing/2014/main" id="{B2D6E8BB-1DEB-710D-9244-EF2EE511CA19}"/>
              </a:ext>
            </a:extLst>
          </p:cNvPr>
          <p:cNvSpPr/>
          <p:nvPr/>
        </p:nvSpPr>
        <p:spPr>
          <a:xfrm>
            <a:off x="4619800" y="1535939"/>
            <a:ext cx="6295131" cy="3611088"/>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Callout 60">
            <a:extLst>
              <a:ext uri="{FF2B5EF4-FFF2-40B4-BE49-F238E27FC236}">
                <a16:creationId xmlns:a16="http://schemas.microsoft.com/office/drawing/2014/main" id="{2B89819E-2AF4-F742-E207-D2C6F587075C}"/>
              </a:ext>
            </a:extLst>
          </p:cNvPr>
          <p:cNvSpPr/>
          <p:nvPr/>
        </p:nvSpPr>
        <p:spPr>
          <a:xfrm>
            <a:off x="525629" y="5144344"/>
            <a:ext cx="6482538" cy="4050739"/>
          </a:xfrm>
          <a:prstGeom prst="wedgeEllipseCallou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9">
            <a:extLst>
              <a:ext uri="{FF2B5EF4-FFF2-40B4-BE49-F238E27FC236}">
                <a16:creationId xmlns:a16="http://schemas.microsoft.com/office/drawing/2014/main" id="{B2B247C9-0D03-9AB6-0B50-FBDD34D560C8}"/>
              </a:ext>
            </a:extLst>
          </p:cNvPr>
          <p:cNvSpPr txBox="1"/>
          <p:nvPr/>
        </p:nvSpPr>
        <p:spPr>
          <a:xfrm>
            <a:off x="2032188" y="8237451"/>
            <a:ext cx="5654725" cy="788036"/>
          </a:xfrm>
          <a:prstGeom prst="rect">
            <a:avLst/>
          </a:prstGeom>
        </p:spPr>
        <p:txBody>
          <a:bodyPr lIns="0" tIns="0" rIns="0" bIns="0" rtlCol="0" anchor="t">
            <a:spAutoFit/>
          </a:bodyPr>
          <a:lstStyle/>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“My own view is</a:t>
            </a:r>
          </a:p>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different because…”​</a:t>
            </a:r>
          </a:p>
        </p:txBody>
      </p:sp>
      <p:sp>
        <p:nvSpPr>
          <p:cNvPr id="36" name="TextBox 36">
            <a:extLst>
              <a:ext uri="{FF2B5EF4-FFF2-40B4-BE49-F238E27FC236}">
                <a16:creationId xmlns:a16="http://schemas.microsoft.com/office/drawing/2014/main" id="{319D9786-DE21-8579-AFAE-6B9F3C2B32FD}"/>
              </a:ext>
            </a:extLst>
          </p:cNvPr>
          <p:cNvSpPr txBox="1"/>
          <p:nvPr/>
        </p:nvSpPr>
        <p:spPr>
          <a:xfrm>
            <a:off x="42766" y="501169"/>
            <a:ext cx="18079603" cy="902170"/>
          </a:xfrm>
          <a:prstGeom prst="rect">
            <a:avLst/>
          </a:prstGeom>
        </p:spPr>
        <p:txBody>
          <a:bodyPr wrap="square" lIns="0" tIns="0" rIns="0" bIns="0" rtlCol="0" anchor="t">
            <a:spAutoFit/>
          </a:bodyPr>
          <a:lstStyle/>
          <a:p>
            <a:pPr algn="ctr">
              <a:lnSpc>
                <a:spcPts val="7280"/>
              </a:lnSpc>
            </a:pPr>
            <a:r>
              <a:rPr lang="en-US" sz="48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Here are some ways you can contribute to the discussion:</a:t>
            </a:r>
          </a:p>
        </p:txBody>
      </p:sp>
      <p:sp>
        <p:nvSpPr>
          <p:cNvPr id="37" name="TextBox 37">
            <a:extLst>
              <a:ext uri="{FF2B5EF4-FFF2-40B4-BE49-F238E27FC236}">
                <a16:creationId xmlns:a16="http://schemas.microsoft.com/office/drawing/2014/main" id="{4C9233E0-D4E3-F334-A23E-19097ACA5D22}"/>
              </a:ext>
            </a:extLst>
          </p:cNvPr>
          <p:cNvSpPr txBox="1"/>
          <p:nvPr/>
        </p:nvSpPr>
        <p:spPr>
          <a:xfrm>
            <a:off x="5149438" y="2020984"/>
            <a:ext cx="5334002" cy="444352"/>
          </a:xfrm>
          <a:prstGeom prst="rect">
            <a:avLst/>
          </a:prstGeom>
        </p:spPr>
        <p:txBody>
          <a:bodyPr wrap="square" lIns="0" tIns="0" rIns="0" bIns="0" rtlCol="0" anchor="t">
            <a:spAutoFit/>
          </a:bodyPr>
          <a:lstStyle/>
          <a:p>
            <a:pPr algn="ctr">
              <a:lnSpc>
                <a:spcPts val="3466"/>
              </a:lnSpc>
              <a:spcBef>
                <a:spcPct val="0"/>
              </a:spcBef>
            </a:pPr>
            <a:r>
              <a:rPr lang="en-US" sz="28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Give a new opinion e.g.​</a:t>
            </a:r>
          </a:p>
        </p:txBody>
      </p:sp>
      <p:sp>
        <p:nvSpPr>
          <p:cNvPr id="38" name="TextBox 38">
            <a:extLst>
              <a:ext uri="{FF2B5EF4-FFF2-40B4-BE49-F238E27FC236}">
                <a16:creationId xmlns:a16="http://schemas.microsoft.com/office/drawing/2014/main" id="{62E12759-36A4-0D10-9535-CDFD93C56AC0}"/>
              </a:ext>
            </a:extLst>
          </p:cNvPr>
          <p:cNvSpPr txBox="1"/>
          <p:nvPr/>
        </p:nvSpPr>
        <p:spPr>
          <a:xfrm>
            <a:off x="11940693" y="2059288"/>
            <a:ext cx="5928866" cy="444352"/>
          </a:xfrm>
          <a:prstGeom prst="rect">
            <a:avLst/>
          </a:prstGeom>
        </p:spPr>
        <p:txBody>
          <a:bodyPr lIns="0" tIns="0" rIns="0" bIns="0" rtlCol="0" anchor="t">
            <a:spAutoFit/>
          </a:bodyPr>
          <a:lstStyle/>
          <a:p>
            <a:pPr algn="ctr">
              <a:lnSpc>
                <a:spcPts val="3472"/>
              </a:lnSpc>
              <a:spcBef>
                <a:spcPct val="0"/>
              </a:spcBef>
            </a:pPr>
            <a:r>
              <a:rPr lang="en-US" sz="28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Agree with someone e.g.</a:t>
            </a:r>
            <a:r>
              <a:rPr lang="en-US" sz="28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a:t>
            </a:r>
          </a:p>
        </p:txBody>
      </p:sp>
      <p:sp>
        <p:nvSpPr>
          <p:cNvPr id="44" name="TextBox 43">
            <a:extLst>
              <a:ext uri="{FF2B5EF4-FFF2-40B4-BE49-F238E27FC236}">
                <a16:creationId xmlns:a16="http://schemas.microsoft.com/office/drawing/2014/main" id="{8F14FFA4-24CA-1185-3C0F-C2B4C0FB3F8D}"/>
              </a:ext>
            </a:extLst>
          </p:cNvPr>
          <p:cNvSpPr txBox="1"/>
          <p:nvPr/>
        </p:nvSpPr>
        <p:spPr>
          <a:xfrm>
            <a:off x="6251044" y="4140681"/>
            <a:ext cx="4419600"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“In my view…”</a:t>
            </a:r>
          </a:p>
        </p:txBody>
      </p:sp>
      <p:sp>
        <p:nvSpPr>
          <p:cNvPr id="45" name="TextBox 44">
            <a:extLst>
              <a:ext uri="{FF2B5EF4-FFF2-40B4-BE49-F238E27FC236}">
                <a16:creationId xmlns:a16="http://schemas.microsoft.com/office/drawing/2014/main" id="{5C7D10F2-602A-7F40-6714-AA14147A7F6C}"/>
              </a:ext>
            </a:extLst>
          </p:cNvPr>
          <p:cNvSpPr txBox="1"/>
          <p:nvPr/>
        </p:nvSpPr>
        <p:spPr>
          <a:xfrm>
            <a:off x="3997654" y="2538718"/>
            <a:ext cx="4419600"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think that…​”</a:t>
            </a:r>
          </a:p>
        </p:txBody>
      </p:sp>
      <p:sp>
        <p:nvSpPr>
          <p:cNvPr id="48" name="TextBox 47">
            <a:extLst>
              <a:ext uri="{FF2B5EF4-FFF2-40B4-BE49-F238E27FC236}">
                <a16:creationId xmlns:a16="http://schemas.microsoft.com/office/drawing/2014/main" id="{2C3B18B7-8F98-6069-AC58-3E2ED75D89AF}"/>
              </a:ext>
            </a:extLst>
          </p:cNvPr>
          <p:cNvSpPr txBox="1"/>
          <p:nvPr/>
        </p:nvSpPr>
        <p:spPr>
          <a:xfrm>
            <a:off x="7306663" y="2969104"/>
            <a:ext cx="2835228"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“My opinion is…​”</a:t>
            </a:r>
          </a:p>
        </p:txBody>
      </p:sp>
      <p:sp>
        <p:nvSpPr>
          <p:cNvPr id="49" name="TextBox 48">
            <a:extLst>
              <a:ext uri="{FF2B5EF4-FFF2-40B4-BE49-F238E27FC236}">
                <a16:creationId xmlns:a16="http://schemas.microsoft.com/office/drawing/2014/main" id="{AE052278-C15A-566F-E21B-D0B4719E787F}"/>
              </a:ext>
            </a:extLst>
          </p:cNvPr>
          <p:cNvSpPr txBox="1"/>
          <p:nvPr/>
        </p:nvSpPr>
        <p:spPr>
          <a:xfrm>
            <a:off x="3997654" y="3607800"/>
            <a:ext cx="4419600" cy="521297"/>
          </a:xfrm>
          <a:prstGeom prst="rect">
            <a:avLst/>
          </a:prstGeom>
          <a:noFill/>
        </p:spPr>
        <p:txBody>
          <a:bodyPr wrap="square" rtlCol="0">
            <a:spAutoFit/>
          </a:bodyPr>
          <a:lstStyle/>
          <a:p>
            <a:pPr algn="ctr">
              <a:lnSpc>
                <a:spcPts val="3466"/>
              </a:lnSpc>
              <a:spcBef>
                <a:spcPct val="0"/>
              </a:spcBef>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believe that…​”</a:t>
            </a:r>
          </a:p>
        </p:txBody>
      </p:sp>
      <p:sp>
        <p:nvSpPr>
          <p:cNvPr id="52" name="TextBox 38">
            <a:extLst>
              <a:ext uri="{FF2B5EF4-FFF2-40B4-BE49-F238E27FC236}">
                <a16:creationId xmlns:a16="http://schemas.microsoft.com/office/drawing/2014/main" id="{CE9E6759-F558-595F-620A-B4E1A0FC69CE}"/>
              </a:ext>
            </a:extLst>
          </p:cNvPr>
          <p:cNvSpPr txBox="1"/>
          <p:nvPr/>
        </p:nvSpPr>
        <p:spPr>
          <a:xfrm>
            <a:off x="11734367" y="2701486"/>
            <a:ext cx="5928866" cy="805862"/>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argue the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same thing because…”</a:t>
            </a:r>
            <a:r>
              <a:rPr lang="en-US" sz="228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a:t>
            </a:r>
          </a:p>
        </p:txBody>
      </p:sp>
      <p:sp>
        <p:nvSpPr>
          <p:cNvPr id="53" name="TextBox 38">
            <a:extLst>
              <a:ext uri="{FF2B5EF4-FFF2-40B4-BE49-F238E27FC236}">
                <a16:creationId xmlns:a16="http://schemas.microsoft.com/office/drawing/2014/main" id="{E2E82D2B-31CF-FCB5-BE65-CD7568DA4370}"/>
              </a:ext>
            </a:extLst>
          </p:cNvPr>
          <p:cNvSpPr txBox="1"/>
          <p:nvPr/>
        </p:nvSpPr>
        <p:spPr>
          <a:xfrm>
            <a:off x="15191439" y="3323017"/>
            <a:ext cx="5928866" cy="810478"/>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agree with ___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because…”​</a:t>
            </a:r>
          </a:p>
        </p:txBody>
      </p:sp>
      <p:sp>
        <p:nvSpPr>
          <p:cNvPr id="57" name="TextBox 38">
            <a:extLst>
              <a:ext uri="{FF2B5EF4-FFF2-40B4-BE49-F238E27FC236}">
                <a16:creationId xmlns:a16="http://schemas.microsoft.com/office/drawing/2014/main" id="{CFC1F609-23F9-5AF5-0DB0-53534A1B708F}"/>
              </a:ext>
            </a:extLst>
          </p:cNvPr>
          <p:cNvSpPr txBox="1"/>
          <p:nvPr/>
        </p:nvSpPr>
        <p:spPr>
          <a:xfrm>
            <a:off x="12877800" y="4195383"/>
            <a:ext cx="5928866" cy="805862"/>
          </a:xfrm>
          <a:prstGeom prst="rect">
            <a:avLst/>
          </a:prstGeom>
        </p:spPr>
        <p:txBody>
          <a:bodyPr lIns="0" tIns="0" rIns="0" bIns="0" rtlCol="0" anchor="t">
            <a:spAutoFit/>
          </a:bodyPr>
          <a:lstStyle/>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“That is an interesting </a:t>
            </a:r>
          </a:p>
          <a:p>
            <a:pPr marL="246127" lvl="1" algn="l">
              <a:lnSpc>
                <a:spcPts val="3192"/>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point because…”</a:t>
            </a:r>
          </a:p>
        </p:txBody>
      </p:sp>
      <p:sp>
        <p:nvSpPr>
          <p:cNvPr id="40" name="TextBox 40">
            <a:extLst>
              <a:ext uri="{FF2B5EF4-FFF2-40B4-BE49-F238E27FC236}">
                <a16:creationId xmlns:a16="http://schemas.microsoft.com/office/drawing/2014/main" id="{B5AEC2B3-3AB0-F432-77D5-7BCC93454B40}"/>
              </a:ext>
            </a:extLst>
          </p:cNvPr>
          <p:cNvSpPr txBox="1"/>
          <p:nvPr/>
        </p:nvSpPr>
        <p:spPr>
          <a:xfrm>
            <a:off x="8978212" y="8283798"/>
            <a:ext cx="4786083" cy="698268"/>
          </a:xfrm>
          <a:prstGeom prst="rect">
            <a:avLst/>
          </a:prstGeom>
        </p:spPr>
        <p:txBody>
          <a:bodyPr wrap="square" lIns="0" tIns="0" rIns="0" bIns="0" rtlCol="0" anchor="t">
            <a:spAutoFit/>
          </a:bodyPr>
          <a:lstStyle/>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“In addition to ___’s</a:t>
            </a:r>
          </a:p>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point…​</a:t>
            </a:r>
          </a:p>
        </p:txBody>
      </p:sp>
      <p:sp>
        <p:nvSpPr>
          <p:cNvPr id="58" name="TextBox 40">
            <a:extLst>
              <a:ext uri="{FF2B5EF4-FFF2-40B4-BE49-F238E27FC236}">
                <a16:creationId xmlns:a16="http://schemas.microsoft.com/office/drawing/2014/main" id="{DF973F65-4E3E-FFCF-A3DF-D62E07542A9F}"/>
              </a:ext>
            </a:extLst>
          </p:cNvPr>
          <p:cNvSpPr txBox="1"/>
          <p:nvPr/>
        </p:nvSpPr>
        <p:spPr>
          <a:xfrm>
            <a:off x="8192891" y="5795586"/>
            <a:ext cx="5577111" cy="444352"/>
          </a:xfrm>
          <a:prstGeom prst="rect">
            <a:avLst/>
          </a:prstGeom>
        </p:spPr>
        <p:txBody>
          <a:bodyPr lIns="0" tIns="0" rIns="0" bIns="0" rtlCol="0" anchor="t">
            <a:spAutoFit/>
          </a:bodyPr>
          <a:lstStyle/>
          <a:p>
            <a:pPr algn="ctr">
              <a:lnSpc>
                <a:spcPts val="3472"/>
              </a:lnSpc>
            </a:pPr>
            <a:r>
              <a:rPr lang="en-US" sz="28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Build on a point e.g.</a:t>
            </a:r>
            <a:r>
              <a:rPr lang="en-US" sz="28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a:t>
            </a:r>
          </a:p>
        </p:txBody>
      </p:sp>
      <p:sp>
        <p:nvSpPr>
          <p:cNvPr id="59" name="TextBox 40">
            <a:extLst>
              <a:ext uri="{FF2B5EF4-FFF2-40B4-BE49-F238E27FC236}">
                <a16:creationId xmlns:a16="http://schemas.microsoft.com/office/drawing/2014/main" id="{B67A0B37-A039-F7B1-C5BD-A425ADFD629F}"/>
              </a:ext>
            </a:extLst>
          </p:cNvPr>
          <p:cNvSpPr txBox="1"/>
          <p:nvPr/>
        </p:nvSpPr>
        <p:spPr>
          <a:xfrm>
            <a:off x="10975740" y="7386664"/>
            <a:ext cx="5577111" cy="698268"/>
          </a:xfrm>
          <a:prstGeom prst="rect">
            <a:avLst/>
          </a:prstGeom>
        </p:spPr>
        <p:txBody>
          <a:bodyPr lIns="0" tIns="0" rIns="0" bIns="0" rtlCol="0" anchor="t">
            <a:spAutoFit/>
          </a:bodyPr>
          <a:lstStyle/>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“Building on </a:t>
            </a:r>
          </a:p>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what ___ said…​”</a:t>
            </a:r>
          </a:p>
        </p:txBody>
      </p:sp>
      <p:sp>
        <p:nvSpPr>
          <p:cNvPr id="60" name="TextBox 40">
            <a:extLst>
              <a:ext uri="{FF2B5EF4-FFF2-40B4-BE49-F238E27FC236}">
                <a16:creationId xmlns:a16="http://schemas.microsoft.com/office/drawing/2014/main" id="{75CF3B38-0393-F73E-60C8-A1BA71F0B569}"/>
              </a:ext>
            </a:extLst>
          </p:cNvPr>
          <p:cNvSpPr txBox="1"/>
          <p:nvPr/>
        </p:nvSpPr>
        <p:spPr>
          <a:xfrm>
            <a:off x="7922082" y="6512171"/>
            <a:ext cx="5577111" cy="698268"/>
          </a:xfrm>
          <a:prstGeom prst="rect">
            <a:avLst/>
          </a:prstGeom>
        </p:spPr>
        <p:txBody>
          <a:bodyPr lIns="0" tIns="0" rIns="0" bIns="0" rtlCol="0" anchor="t">
            <a:spAutoFit/>
          </a:bodyPr>
          <a:lstStyle/>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like to build </a:t>
            </a:r>
          </a:p>
          <a:p>
            <a:pPr marL="205104" lvl="1" algn="l">
              <a:lnSpc>
                <a:spcPts val="265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on ___’s point because…​”</a:t>
            </a:r>
          </a:p>
        </p:txBody>
      </p:sp>
      <p:sp>
        <p:nvSpPr>
          <p:cNvPr id="64" name="TextBox 39">
            <a:extLst>
              <a:ext uri="{FF2B5EF4-FFF2-40B4-BE49-F238E27FC236}">
                <a16:creationId xmlns:a16="http://schemas.microsoft.com/office/drawing/2014/main" id="{412EAECC-26A8-AFBE-EF1D-EE58BEB23A8C}"/>
              </a:ext>
            </a:extLst>
          </p:cNvPr>
          <p:cNvSpPr txBox="1"/>
          <p:nvPr/>
        </p:nvSpPr>
        <p:spPr>
          <a:xfrm>
            <a:off x="802869" y="6349022"/>
            <a:ext cx="5654725" cy="788036"/>
          </a:xfrm>
          <a:prstGeom prst="rect">
            <a:avLst/>
          </a:prstGeom>
        </p:spPr>
        <p:txBody>
          <a:bodyPr lIns="0" tIns="0" rIns="0" bIns="0" rtlCol="0" anchor="t">
            <a:spAutoFit/>
          </a:bodyPr>
          <a:lstStyle/>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don’t think ____ is </a:t>
            </a:r>
          </a:p>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right because…”​</a:t>
            </a:r>
          </a:p>
        </p:txBody>
      </p:sp>
      <p:sp>
        <p:nvSpPr>
          <p:cNvPr id="67" name="TextBox 39">
            <a:extLst>
              <a:ext uri="{FF2B5EF4-FFF2-40B4-BE49-F238E27FC236}">
                <a16:creationId xmlns:a16="http://schemas.microsoft.com/office/drawing/2014/main" id="{E76217A8-0B55-A41F-BCC6-6727A8396E56}"/>
              </a:ext>
            </a:extLst>
          </p:cNvPr>
          <p:cNvSpPr txBox="1"/>
          <p:nvPr/>
        </p:nvSpPr>
        <p:spPr>
          <a:xfrm>
            <a:off x="1898440" y="5727425"/>
            <a:ext cx="4039310" cy="444352"/>
          </a:xfrm>
          <a:prstGeom prst="rect">
            <a:avLst/>
          </a:prstGeom>
        </p:spPr>
        <p:txBody>
          <a:bodyPr wrap="square" lIns="0" tIns="0" rIns="0" bIns="0" rtlCol="0" anchor="t">
            <a:spAutoFit/>
          </a:bodyPr>
          <a:lstStyle/>
          <a:p>
            <a:pPr algn="ctr">
              <a:lnSpc>
                <a:spcPts val="3472"/>
              </a:lnSpc>
              <a:spcBef>
                <a:spcPct val="0"/>
              </a:spcBef>
            </a:pPr>
            <a:r>
              <a:rPr lang="en-US" sz="28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Challenge a point e.g. </a:t>
            </a:r>
          </a:p>
        </p:txBody>
      </p:sp>
      <p:sp>
        <p:nvSpPr>
          <p:cNvPr id="68" name="TextBox 39">
            <a:extLst>
              <a:ext uri="{FF2B5EF4-FFF2-40B4-BE49-F238E27FC236}">
                <a16:creationId xmlns:a16="http://schemas.microsoft.com/office/drawing/2014/main" id="{7A6707F5-3980-49E7-7E5E-79740BA78851}"/>
              </a:ext>
            </a:extLst>
          </p:cNvPr>
          <p:cNvSpPr txBox="1"/>
          <p:nvPr/>
        </p:nvSpPr>
        <p:spPr>
          <a:xfrm>
            <a:off x="3058294" y="7241633"/>
            <a:ext cx="6788397" cy="788036"/>
          </a:xfrm>
          <a:prstGeom prst="rect">
            <a:avLst/>
          </a:prstGeom>
        </p:spPr>
        <p:txBody>
          <a:bodyPr wrap="square" lIns="0" tIns="0" rIns="0" bIns="0" rtlCol="0" anchor="t">
            <a:spAutoFit/>
          </a:bodyPr>
          <a:lstStyle/>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”I would like to challenge</a:t>
            </a:r>
          </a:p>
          <a:p>
            <a:pPr marL="237489" lvl="1" algn="l">
              <a:lnSpc>
                <a:spcPts val="3079"/>
              </a:lnSpc>
            </a:pPr>
            <a:r>
              <a:rPr lang="en-US" sz="24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Canva Sans"/>
              </a:rPr>
              <a:t> this because…”​</a:t>
            </a:r>
          </a:p>
        </p:txBody>
      </p:sp>
      <p:pic>
        <p:nvPicPr>
          <p:cNvPr id="32" name="Picture 31" descr="A close-up of a sign&#10;&#10;AI-generated content may be incorrect.">
            <a:extLst>
              <a:ext uri="{FF2B5EF4-FFF2-40B4-BE49-F238E27FC236}">
                <a16:creationId xmlns:a16="http://schemas.microsoft.com/office/drawing/2014/main" id="{77C2342F-059B-F331-76D8-683C96E9515F}"/>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1630732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956739" y="2946265"/>
            <a:ext cx="331261" cy="7340735"/>
            <a:chOff x="0" y="0"/>
            <a:chExt cx="87246" cy="1933362"/>
          </a:xfrm>
        </p:grpSpPr>
        <p:sp>
          <p:nvSpPr>
            <p:cNvPr id="3" name="Freeform 3"/>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5043934" y="-4722198"/>
            <a:ext cx="331261" cy="9775657"/>
            <a:chOff x="0" y="0"/>
            <a:chExt cx="87246" cy="2574659"/>
          </a:xfrm>
        </p:grpSpPr>
        <p:sp>
          <p:nvSpPr>
            <p:cNvPr id="6" name="Freeform 6"/>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331261" cy="4857241"/>
            <a:chOff x="0" y="0"/>
            <a:chExt cx="87246" cy="1279273"/>
          </a:xfrm>
        </p:grpSpPr>
        <p:sp>
          <p:nvSpPr>
            <p:cNvPr id="9" name="Freeform 9"/>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4786371"/>
            <a:ext cx="331261" cy="5524484"/>
            <a:chOff x="0" y="0"/>
            <a:chExt cx="87246" cy="1455008"/>
          </a:xfrm>
        </p:grpSpPr>
        <p:sp>
          <p:nvSpPr>
            <p:cNvPr id="12" name="Freeform 12"/>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4027066" y="-3929673"/>
            <a:ext cx="331261" cy="8190607"/>
            <a:chOff x="0" y="0"/>
            <a:chExt cx="87246" cy="2157197"/>
          </a:xfrm>
        </p:grpSpPr>
        <p:sp>
          <p:nvSpPr>
            <p:cNvPr id="15" name="Freeform 15"/>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7956739" y="0"/>
            <a:ext cx="331261" cy="3012480"/>
            <a:chOff x="0" y="0"/>
            <a:chExt cx="87246" cy="793410"/>
          </a:xfrm>
        </p:grpSpPr>
        <p:sp>
          <p:nvSpPr>
            <p:cNvPr id="18" name="Freeform 18"/>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5400000">
            <a:off x="17610603" y="9775233"/>
            <a:ext cx="331261" cy="692272"/>
            <a:chOff x="0" y="0"/>
            <a:chExt cx="87246" cy="182327"/>
          </a:xfrm>
        </p:grpSpPr>
        <p:sp>
          <p:nvSpPr>
            <p:cNvPr id="21" name="Freeform 21"/>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5400000">
            <a:off x="1637154" y="8484216"/>
            <a:ext cx="331261" cy="3274307"/>
            <a:chOff x="0" y="0"/>
            <a:chExt cx="87246" cy="862369"/>
          </a:xfrm>
        </p:grpSpPr>
        <p:sp>
          <p:nvSpPr>
            <p:cNvPr id="24" name="Freeform 24"/>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rot="-5400000">
            <a:off x="10235886" y="3037756"/>
            <a:ext cx="331261" cy="14167228"/>
            <a:chOff x="0" y="0"/>
            <a:chExt cx="87246" cy="3731286"/>
          </a:xfrm>
        </p:grpSpPr>
        <p:sp>
          <p:nvSpPr>
            <p:cNvPr id="27" name="Freeform 27"/>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2921078" y="3213776"/>
            <a:ext cx="12445843" cy="3460178"/>
          </a:xfrm>
          <a:prstGeom prst="rect">
            <a:avLst/>
          </a:prstGeom>
        </p:spPr>
        <p:txBody>
          <a:bodyPr lIns="0" tIns="0" rIns="0" bIns="0" rtlCol="0" anchor="t">
            <a:spAutoFit/>
          </a:bodyPr>
          <a:lstStyle/>
          <a:p>
            <a:pPr algn="ctr">
              <a:lnSpc>
                <a:spcPts val="9130"/>
              </a:lnSpc>
            </a:pPr>
            <a:r>
              <a:rPr lang="en-US" sz="6522"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Which news channels and social media sites do you trust the most and why?​</a:t>
            </a:r>
          </a:p>
        </p:txBody>
      </p:sp>
      <p:sp>
        <p:nvSpPr>
          <p:cNvPr id="30" name="Freeform 30"/>
          <p:cNvSpPr/>
          <p:nvPr/>
        </p:nvSpPr>
        <p:spPr>
          <a:xfrm>
            <a:off x="9570569" y="-772364"/>
            <a:ext cx="13457222" cy="7569687"/>
          </a:xfrm>
          <a:custGeom>
            <a:avLst/>
            <a:gdLst/>
            <a:ahLst/>
            <a:cxnLst/>
            <a:rect l="l" t="t" r="r" b="b"/>
            <a:pathLst>
              <a:path w="13457222" h="7569687">
                <a:moveTo>
                  <a:pt x="0" y="0"/>
                </a:moveTo>
                <a:lnTo>
                  <a:pt x="13457222" y="0"/>
                </a:lnTo>
                <a:lnTo>
                  <a:pt x="13457222" y="7569688"/>
                </a:lnTo>
                <a:lnTo>
                  <a:pt x="0" y="7569688"/>
                </a:lnTo>
                <a:lnTo>
                  <a:pt x="0" y="0"/>
                </a:lnTo>
                <a:close/>
              </a:path>
            </a:pathLst>
          </a:custGeom>
          <a:blipFill>
            <a:blip r:embed="rId3"/>
            <a:stretch>
              <a:fillRect/>
            </a:stretch>
          </a:blipFill>
        </p:spPr>
        <p:txBody>
          <a:bodyPr/>
          <a:lstStyle/>
          <a:p>
            <a:endParaRPr lang="en-US"/>
          </a:p>
        </p:txBody>
      </p:sp>
      <p:sp>
        <p:nvSpPr>
          <p:cNvPr id="34" name="Freeform 34"/>
          <p:cNvSpPr/>
          <p:nvPr/>
        </p:nvSpPr>
        <p:spPr>
          <a:xfrm rot="3011066">
            <a:off x="-2847680" y="4593846"/>
            <a:ext cx="10756243" cy="6050387"/>
          </a:xfrm>
          <a:custGeom>
            <a:avLst/>
            <a:gdLst/>
            <a:ahLst/>
            <a:cxnLst/>
            <a:rect l="l" t="t" r="r" b="b"/>
            <a:pathLst>
              <a:path w="10756243" h="6050387">
                <a:moveTo>
                  <a:pt x="0" y="0"/>
                </a:moveTo>
                <a:lnTo>
                  <a:pt x="10756242" y="0"/>
                </a:lnTo>
                <a:lnTo>
                  <a:pt x="10756242" y="6050387"/>
                </a:lnTo>
                <a:lnTo>
                  <a:pt x="0" y="6050387"/>
                </a:lnTo>
                <a:lnTo>
                  <a:pt x="0" y="0"/>
                </a:lnTo>
                <a:close/>
              </a:path>
            </a:pathLst>
          </a:custGeom>
          <a:blipFill>
            <a:blip r:embed="rId4"/>
            <a:stretch>
              <a:fillRect/>
            </a:stretch>
          </a:blipFill>
        </p:spPr>
        <p:txBody>
          <a:bodyPr/>
          <a:lstStyle/>
          <a:p>
            <a:endParaRPr lang="en-US"/>
          </a:p>
        </p:txBody>
      </p:sp>
      <p:sp>
        <p:nvSpPr>
          <p:cNvPr id="35" name="TextBox 35"/>
          <p:cNvSpPr txBox="1"/>
          <p:nvPr/>
        </p:nvSpPr>
        <p:spPr>
          <a:xfrm>
            <a:off x="3407162" y="923925"/>
            <a:ext cx="11473676" cy="915635"/>
          </a:xfrm>
          <a:prstGeom prst="rect">
            <a:avLst/>
          </a:prstGeom>
        </p:spPr>
        <p:txBody>
          <a:bodyPr lIns="0" tIns="0" rIns="0" bIns="0" rtlCol="0" anchor="t">
            <a:spAutoFit/>
          </a:bodyPr>
          <a:lstStyle/>
          <a:p>
            <a:pPr algn="ctr">
              <a:lnSpc>
                <a:spcPts val="7420"/>
              </a:lnSpc>
            </a:pPr>
            <a:r>
              <a:rPr lang="en-US" sz="5300" b="1" dirty="0">
                <a:solidFill>
                  <a:srgbClr val="963CE1"/>
                </a:solidFill>
                <a:latin typeface="BBC Reith Sans" panose="020B0603020204020204" pitchFamily="34" charset="0"/>
                <a:ea typeface="BBC Reith Sans" panose="020B0603020204020204" pitchFamily="34" charset="0"/>
                <a:cs typeface="BBC Reith Sans" panose="020B0603020204020204" pitchFamily="34" charset="0"/>
                <a:sym typeface="Canva Sans Bold"/>
              </a:rPr>
              <a:t>Activity Two: Talking about trust​</a:t>
            </a:r>
          </a:p>
        </p:txBody>
      </p:sp>
      <p:pic>
        <p:nvPicPr>
          <p:cNvPr id="36" name="Picture 35" descr="A close-up of a sign&#10;&#10;AI-generated content may be incorrect.">
            <a:extLst>
              <a:ext uri="{FF2B5EF4-FFF2-40B4-BE49-F238E27FC236}">
                <a16:creationId xmlns:a16="http://schemas.microsoft.com/office/drawing/2014/main" id="{0EA0C895-A3E7-73CA-C838-CF79E38701D8}"/>
              </a:ext>
            </a:extLst>
          </p:cNvPr>
          <p:cNvPicPr>
            <a:picLocks noChangeAspect="1"/>
          </p:cNvPicPr>
          <p:nvPr/>
        </p:nvPicPr>
        <p:blipFill>
          <a:blip r:embed="rId5"/>
          <a:stretch>
            <a:fillRect/>
          </a:stretch>
        </p:blipFill>
        <p:spPr>
          <a:xfrm>
            <a:off x="14857554" y="8211667"/>
            <a:ext cx="2648612" cy="126249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963A4-F039-06FF-B19B-A852F30A112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F708D67-C258-8F75-C6D8-A44EEACFA214}"/>
              </a:ext>
            </a:extLst>
          </p:cNvPr>
          <p:cNvGrpSpPr/>
          <p:nvPr/>
        </p:nvGrpSpPr>
        <p:grpSpPr>
          <a:xfrm>
            <a:off x="17956739" y="2946265"/>
            <a:ext cx="331261" cy="7340735"/>
            <a:chOff x="0" y="0"/>
            <a:chExt cx="87246" cy="1933362"/>
          </a:xfrm>
        </p:grpSpPr>
        <p:sp>
          <p:nvSpPr>
            <p:cNvPr id="3" name="Freeform 3">
              <a:extLst>
                <a:ext uri="{FF2B5EF4-FFF2-40B4-BE49-F238E27FC236}">
                  <a16:creationId xmlns:a16="http://schemas.microsoft.com/office/drawing/2014/main" id="{F9E39167-0AD1-B3EC-2E71-92A8090AC590}"/>
                </a:ext>
              </a:extLst>
            </p:cNvPr>
            <p:cNvSpPr/>
            <p:nvPr/>
          </p:nvSpPr>
          <p:spPr>
            <a:xfrm>
              <a:off x="0" y="0"/>
              <a:ext cx="87246" cy="1933362"/>
            </a:xfrm>
            <a:custGeom>
              <a:avLst/>
              <a:gdLst/>
              <a:ahLst/>
              <a:cxnLst/>
              <a:rect l="l" t="t" r="r" b="b"/>
              <a:pathLst>
                <a:path w="87246" h="1933362">
                  <a:moveTo>
                    <a:pt x="0" y="0"/>
                  </a:moveTo>
                  <a:lnTo>
                    <a:pt x="87246" y="0"/>
                  </a:lnTo>
                  <a:lnTo>
                    <a:pt x="87246" y="1933362"/>
                  </a:lnTo>
                  <a:lnTo>
                    <a:pt x="0" y="1933362"/>
                  </a:lnTo>
                  <a:close/>
                </a:path>
              </a:pathLst>
            </a:custGeom>
            <a:solidFill>
              <a:srgbClr val="A555FF"/>
            </a:solidFill>
          </p:spPr>
          <p:txBody>
            <a:bodyPr/>
            <a:lstStyle/>
            <a:p>
              <a:endParaRPr lang="en-US"/>
            </a:p>
          </p:txBody>
        </p:sp>
        <p:sp>
          <p:nvSpPr>
            <p:cNvPr id="4" name="TextBox 4">
              <a:extLst>
                <a:ext uri="{FF2B5EF4-FFF2-40B4-BE49-F238E27FC236}">
                  <a16:creationId xmlns:a16="http://schemas.microsoft.com/office/drawing/2014/main" id="{62C2E94A-7F0D-139D-89A7-95236B38A2EA}"/>
                </a:ext>
              </a:extLst>
            </p:cNvPr>
            <p:cNvSpPr txBox="1"/>
            <p:nvPr/>
          </p:nvSpPr>
          <p:spPr>
            <a:xfrm>
              <a:off x="0" y="-38100"/>
              <a:ext cx="87246" cy="197146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2461E31E-7619-4428-D6FE-4DC59FE9E03E}"/>
              </a:ext>
            </a:extLst>
          </p:cNvPr>
          <p:cNvGrpSpPr/>
          <p:nvPr/>
        </p:nvGrpSpPr>
        <p:grpSpPr>
          <a:xfrm rot="-5400000">
            <a:off x="5043934" y="-4722198"/>
            <a:ext cx="331261" cy="9775657"/>
            <a:chOff x="0" y="0"/>
            <a:chExt cx="87246" cy="2574659"/>
          </a:xfrm>
        </p:grpSpPr>
        <p:sp>
          <p:nvSpPr>
            <p:cNvPr id="6" name="Freeform 6">
              <a:extLst>
                <a:ext uri="{FF2B5EF4-FFF2-40B4-BE49-F238E27FC236}">
                  <a16:creationId xmlns:a16="http://schemas.microsoft.com/office/drawing/2014/main" id="{2B766343-BB33-2231-8F61-23F270DCF1E2}"/>
                </a:ext>
              </a:extLst>
            </p:cNvPr>
            <p:cNvSpPr/>
            <p:nvPr/>
          </p:nvSpPr>
          <p:spPr>
            <a:xfrm>
              <a:off x="0" y="0"/>
              <a:ext cx="87246" cy="2574659"/>
            </a:xfrm>
            <a:custGeom>
              <a:avLst/>
              <a:gdLst/>
              <a:ahLst/>
              <a:cxnLst/>
              <a:rect l="l" t="t" r="r" b="b"/>
              <a:pathLst>
                <a:path w="87246" h="2574659">
                  <a:moveTo>
                    <a:pt x="0" y="0"/>
                  </a:moveTo>
                  <a:lnTo>
                    <a:pt x="87246" y="0"/>
                  </a:lnTo>
                  <a:lnTo>
                    <a:pt x="87246" y="2574659"/>
                  </a:lnTo>
                  <a:lnTo>
                    <a:pt x="0" y="2574659"/>
                  </a:lnTo>
                  <a:close/>
                </a:path>
              </a:pathLst>
            </a:custGeom>
            <a:solidFill>
              <a:srgbClr val="963CE1"/>
            </a:solidFill>
          </p:spPr>
          <p:txBody>
            <a:bodyPr/>
            <a:lstStyle/>
            <a:p>
              <a:endParaRPr lang="en-US"/>
            </a:p>
          </p:txBody>
        </p:sp>
        <p:sp>
          <p:nvSpPr>
            <p:cNvPr id="7" name="TextBox 7">
              <a:extLst>
                <a:ext uri="{FF2B5EF4-FFF2-40B4-BE49-F238E27FC236}">
                  <a16:creationId xmlns:a16="http://schemas.microsoft.com/office/drawing/2014/main" id="{8B785AB5-19AE-883D-1566-513BF5616B44}"/>
                </a:ext>
              </a:extLst>
            </p:cNvPr>
            <p:cNvSpPr txBox="1"/>
            <p:nvPr/>
          </p:nvSpPr>
          <p:spPr>
            <a:xfrm>
              <a:off x="0" y="-38100"/>
              <a:ext cx="87246" cy="261275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98B250C5-E241-0C30-F120-E9BB1CB2F906}"/>
              </a:ext>
            </a:extLst>
          </p:cNvPr>
          <p:cNvGrpSpPr/>
          <p:nvPr/>
        </p:nvGrpSpPr>
        <p:grpSpPr>
          <a:xfrm>
            <a:off x="0" y="0"/>
            <a:ext cx="331261" cy="4857241"/>
            <a:chOff x="0" y="0"/>
            <a:chExt cx="87246" cy="1279273"/>
          </a:xfrm>
        </p:grpSpPr>
        <p:sp>
          <p:nvSpPr>
            <p:cNvPr id="9" name="Freeform 9">
              <a:extLst>
                <a:ext uri="{FF2B5EF4-FFF2-40B4-BE49-F238E27FC236}">
                  <a16:creationId xmlns:a16="http://schemas.microsoft.com/office/drawing/2014/main" id="{33D729C0-75A6-FE26-261B-DAEFE7B20F2B}"/>
                </a:ext>
              </a:extLst>
            </p:cNvPr>
            <p:cNvSpPr/>
            <p:nvPr/>
          </p:nvSpPr>
          <p:spPr>
            <a:xfrm>
              <a:off x="0" y="0"/>
              <a:ext cx="87246" cy="1279273"/>
            </a:xfrm>
            <a:custGeom>
              <a:avLst/>
              <a:gdLst/>
              <a:ahLst/>
              <a:cxnLst/>
              <a:rect l="l" t="t" r="r" b="b"/>
              <a:pathLst>
                <a:path w="87246" h="1279273">
                  <a:moveTo>
                    <a:pt x="0" y="0"/>
                  </a:moveTo>
                  <a:lnTo>
                    <a:pt x="87246" y="0"/>
                  </a:lnTo>
                  <a:lnTo>
                    <a:pt x="87246" y="1279273"/>
                  </a:lnTo>
                  <a:lnTo>
                    <a:pt x="0" y="1279273"/>
                  </a:lnTo>
                  <a:close/>
                </a:path>
              </a:pathLst>
            </a:custGeom>
            <a:solidFill>
              <a:srgbClr val="963CE1"/>
            </a:solidFill>
          </p:spPr>
          <p:txBody>
            <a:bodyPr/>
            <a:lstStyle/>
            <a:p>
              <a:endParaRPr lang="en-US"/>
            </a:p>
          </p:txBody>
        </p:sp>
        <p:sp>
          <p:nvSpPr>
            <p:cNvPr id="10" name="TextBox 10">
              <a:extLst>
                <a:ext uri="{FF2B5EF4-FFF2-40B4-BE49-F238E27FC236}">
                  <a16:creationId xmlns:a16="http://schemas.microsoft.com/office/drawing/2014/main" id="{4767D25C-7E6F-C73A-D4D5-2396AA5E76B6}"/>
                </a:ext>
              </a:extLst>
            </p:cNvPr>
            <p:cNvSpPr txBox="1"/>
            <p:nvPr/>
          </p:nvSpPr>
          <p:spPr>
            <a:xfrm>
              <a:off x="0" y="-38100"/>
              <a:ext cx="87246" cy="1317373"/>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530356CD-36F5-0C5D-B0A0-AFE0D142CBAE}"/>
              </a:ext>
            </a:extLst>
          </p:cNvPr>
          <p:cNvGrpSpPr/>
          <p:nvPr/>
        </p:nvGrpSpPr>
        <p:grpSpPr>
          <a:xfrm>
            <a:off x="0" y="4786371"/>
            <a:ext cx="331261" cy="5524484"/>
            <a:chOff x="0" y="0"/>
            <a:chExt cx="87246" cy="1455008"/>
          </a:xfrm>
        </p:grpSpPr>
        <p:sp>
          <p:nvSpPr>
            <p:cNvPr id="12" name="Freeform 12">
              <a:extLst>
                <a:ext uri="{FF2B5EF4-FFF2-40B4-BE49-F238E27FC236}">
                  <a16:creationId xmlns:a16="http://schemas.microsoft.com/office/drawing/2014/main" id="{9C572C97-F0D1-B6E2-DE6E-28471079A170}"/>
                </a:ext>
              </a:extLst>
            </p:cNvPr>
            <p:cNvSpPr/>
            <p:nvPr/>
          </p:nvSpPr>
          <p:spPr>
            <a:xfrm>
              <a:off x="0" y="0"/>
              <a:ext cx="87246" cy="1455008"/>
            </a:xfrm>
            <a:custGeom>
              <a:avLst/>
              <a:gdLst/>
              <a:ahLst/>
              <a:cxnLst/>
              <a:rect l="l" t="t" r="r" b="b"/>
              <a:pathLst>
                <a:path w="87246" h="1455008">
                  <a:moveTo>
                    <a:pt x="0" y="0"/>
                  </a:moveTo>
                  <a:lnTo>
                    <a:pt x="87246" y="0"/>
                  </a:lnTo>
                  <a:lnTo>
                    <a:pt x="87246" y="1455008"/>
                  </a:lnTo>
                  <a:lnTo>
                    <a:pt x="0" y="1455008"/>
                  </a:lnTo>
                  <a:close/>
                </a:path>
              </a:pathLst>
            </a:custGeom>
            <a:solidFill>
              <a:srgbClr val="BCAAD0"/>
            </a:solidFill>
          </p:spPr>
          <p:txBody>
            <a:bodyPr/>
            <a:lstStyle/>
            <a:p>
              <a:endParaRPr lang="en-US"/>
            </a:p>
          </p:txBody>
        </p:sp>
        <p:sp>
          <p:nvSpPr>
            <p:cNvPr id="13" name="TextBox 13">
              <a:extLst>
                <a:ext uri="{FF2B5EF4-FFF2-40B4-BE49-F238E27FC236}">
                  <a16:creationId xmlns:a16="http://schemas.microsoft.com/office/drawing/2014/main" id="{776364F6-B19F-37ED-F66A-19C80B0D3B53}"/>
                </a:ext>
              </a:extLst>
            </p:cNvPr>
            <p:cNvSpPr txBox="1"/>
            <p:nvPr/>
          </p:nvSpPr>
          <p:spPr>
            <a:xfrm>
              <a:off x="0" y="-38100"/>
              <a:ext cx="87246" cy="14931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4AA86B01-00B7-54E8-126E-ABA42E2E352B}"/>
              </a:ext>
            </a:extLst>
          </p:cNvPr>
          <p:cNvGrpSpPr/>
          <p:nvPr/>
        </p:nvGrpSpPr>
        <p:grpSpPr>
          <a:xfrm rot="-5400000">
            <a:off x="14027066" y="-3929673"/>
            <a:ext cx="331261" cy="8190607"/>
            <a:chOff x="0" y="0"/>
            <a:chExt cx="87246" cy="2157197"/>
          </a:xfrm>
        </p:grpSpPr>
        <p:sp>
          <p:nvSpPr>
            <p:cNvPr id="15" name="Freeform 15">
              <a:extLst>
                <a:ext uri="{FF2B5EF4-FFF2-40B4-BE49-F238E27FC236}">
                  <a16:creationId xmlns:a16="http://schemas.microsoft.com/office/drawing/2014/main" id="{498F916C-E528-EB25-8BA3-1C05F9E98189}"/>
                </a:ext>
              </a:extLst>
            </p:cNvPr>
            <p:cNvSpPr/>
            <p:nvPr/>
          </p:nvSpPr>
          <p:spPr>
            <a:xfrm>
              <a:off x="0" y="0"/>
              <a:ext cx="87246" cy="2157197"/>
            </a:xfrm>
            <a:custGeom>
              <a:avLst/>
              <a:gdLst/>
              <a:ahLst/>
              <a:cxnLst/>
              <a:rect l="l" t="t" r="r" b="b"/>
              <a:pathLst>
                <a:path w="87246" h="2157197">
                  <a:moveTo>
                    <a:pt x="0" y="0"/>
                  </a:moveTo>
                  <a:lnTo>
                    <a:pt x="87246" y="0"/>
                  </a:lnTo>
                  <a:lnTo>
                    <a:pt x="87246" y="2157197"/>
                  </a:lnTo>
                  <a:lnTo>
                    <a:pt x="0" y="2157197"/>
                  </a:lnTo>
                  <a:close/>
                </a:path>
              </a:pathLst>
            </a:custGeom>
            <a:solidFill>
              <a:srgbClr val="BCAAD0"/>
            </a:solidFill>
          </p:spPr>
          <p:txBody>
            <a:bodyPr/>
            <a:lstStyle/>
            <a:p>
              <a:endParaRPr lang="en-US"/>
            </a:p>
          </p:txBody>
        </p:sp>
        <p:sp>
          <p:nvSpPr>
            <p:cNvPr id="16" name="TextBox 16">
              <a:extLst>
                <a:ext uri="{FF2B5EF4-FFF2-40B4-BE49-F238E27FC236}">
                  <a16:creationId xmlns:a16="http://schemas.microsoft.com/office/drawing/2014/main" id="{37C917DD-E30E-0020-B7E7-14C05AE05956}"/>
                </a:ext>
              </a:extLst>
            </p:cNvPr>
            <p:cNvSpPr txBox="1"/>
            <p:nvPr/>
          </p:nvSpPr>
          <p:spPr>
            <a:xfrm>
              <a:off x="0" y="-38100"/>
              <a:ext cx="87246" cy="2195297"/>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ED3E24FD-26FE-7944-041D-BA2F78A497A7}"/>
              </a:ext>
            </a:extLst>
          </p:cNvPr>
          <p:cNvGrpSpPr/>
          <p:nvPr/>
        </p:nvGrpSpPr>
        <p:grpSpPr>
          <a:xfrm>
            <a:off x="17956739" y="0"/>
            <a:ext cx="331261" cy="3012480"/>
            <a:chOff x="0" y="0"/>
            <a:chExt cx="87246" cy="793410"/>
          </a:xfrm>
        </p:grpSpPr>
        <p:sp>
          <p:nvSpPr>
            <p:cNvPr id="18" name="Freeform 18">
              <a:extLst>
                <a:ext uri="{FF2B5EF4-FFF2-40B4-BE49-F238E27FC236}">
                  <a16:creationId xmlns:a16="http://schemas.microsoft.com/office/drawing/2014/main" id="{9679E6BF-B24B-51F1-3730-46A1FC7441A6}"/>
                </a:ext>
              </a:extLst>
            </p:cNvPr>
            <p:cNvSpPr/>
            <p:nvPr/>
          </p:nvSpPr>
          <p:spPr>
            <a:xfrm>
              <a:off x="0" y="0"/>
              <a:ext cx="87246" cy="793410"/>
            </a:xfrm>
            <a:custGeom>
              <a:avLst/>
              <a:gdLst/>
              <a:ahLst/>
              <a:cxnLst/>
              <a:rect l="l" t="t" r="r" b="b"/>
              <a:pathLst>
                <a:path w="87246" h="793410">
                  <a:moveTo>
                    <a:pt x="0" y="0"/>
                  </a:moveTo>
                  <a:lnTo>
                    <a:pt x="87246" y="0"/>
                  </a:lnTo>
                  <a:lnTo>
                    <a:pt x="87246" y="793410"/>
                  </a:lnTo>
                  <a:lnTo>
                    <a:pt x="0" y="793410"/>
                  </a:lnTo>
                  <a:close/>
                </a:path>
              </a:pathLst>
            </a:custGeom>
            <a:solidFill>
              <a:srgbClr val="BCAAD0"/>
            </a:solidFill>
          </p:spPr>
          <p:txBody>
            <a:bodyPr/>
            <a:lstStyle/>
            <a:p>
              <a:endParaRPr lang="en-US"/>
            </a:p>
          </p:txBody>
        </p:sp>
        <p:sp>
          <p:nvSpPr>
            <p:cNvPr id="19" name="TextBox 19">
              <a:extLst>
                <a:ext uri="{FF2B5EF4-FFF2-40B4-BE49-F238E27FC236}">
                  <a16:creationId xmlns:a16="http://schemas.microsoft.com/office/drawing/2014/main" id="{A3E1087C-B25D-D600-C5B9-2F5DD2093C0A}"/>
                </a:ext>
              </a:extLst>
            </p:cNvPr>
            <p:cNvSpPr txBox="1"/>
            <p:nvPr/>
          </p:nvSpPr>
          <p:spPr>
            <a:xfrm>
              <a:off x="0" y="-38100"/>
              <a:ext cx="87246" cy="83151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a:extLst>
              <a:ext uri="{FF2B5EF4-FFF2-40B4-BE49-F238E27FC236}">
                <a16:creationId xmlns:a16="http://schemas.microsoft.com/office/drawing/2014/main" id="{DECE2E88-5570-6B23-151A-336CD5A0C925}"/>
              </a:ext>
            </a:extLst>
          </p:cNvPr>
          <p:cNvGrpSpPr/>
          <p:nvPr/>
        </p:nvGrpSpPr>
        <p:grpSpPr>
          <a:xfrm rot="-5400000">
            <a:off x="17564636" y="9775233"/>
            <a:ext cx="331261" cy="692272"/>
            <a:chOff x="0" y="0"/>
            <a:chExt cx="87246" cy="182327"/>
          </a:xfrm>
        </p:grpSpPr>
        <p:sp>
          <p:nvSpPr>
            <p:cNvPr id="21" name="Freeform 21">
              <a:extLst>
                <a:ext uri="{FF2B5EF4-FFF2-40B4-BE49-F238E27FC236}">
                  <a16:creationId xmlns:a16="http://schemas.microsoft.com/office/drawing/2014/main" id="{9C59EB96-8459-9BF6-6349-9FA15805D763}"/>
                </a:ext>
              </a:extLst>
            </p:cNvPr>
            <p:cNvSpPr/>
            <p:nvPr/>
          </p:nvSpPr>
          <p:spPr>
            <a:xfrm>
              <a:off x="0" y="0"/>
              <a:ext cx="87246" cy="182327"/>
            </a:xfrm>
            <a:custGeom>
              <a:avLst/>
              <a:gdLst/>
              <a:ahLst/>
              <a:cxnLst/>
              <a:rect l="l" t="t" r="r" b="b"/>
              <a:pathLst>
                <a:path w="87246" h="182327">
                  <a:moveTo>
                    <a:pt x="0" y="0"/>
                  </a:moveTo>
                  <a:lnTo>
                    <a:pt x="87246" y="0"/>
                  </a:lnTo>
                  <a:lnTo>
                    <a:pt x="87246" y="182327"/>
                  </a:lnTo>
                  <a:lnTo>
                    <a:pt x="0" y="182327"/>
                  </a:lnTo>
                  <a:close/>
                </a:path>
              </a:pathLst>
            </a:custGeom>
            <a:solidFill>
              <a:srgbClr val="A555FF"/>
            </a:solidFill>
          </p:spPr>
          <p:txBody>
            <a:bodyPr/>
            <a:lstStyle/>
            <a:p>
              <a:endParaRPr lang="en-US"/>
            </a:p>
          </p:txBody>
        </p:sp>
        <p:sp>
          <p:nvSpPr>
            <p:cNvPr id="22" name="TextBox 22">
              <a:extLst>
                <a:ext uri="{FF2B5EF4-FFF2-40B4-BE49-F238E27FC236}">
                  <a16:creationId xmlns:a16="http://schemas.microsoft.com/office/drawing/2014/main" id="{EAFD859F-0129-476A-958A-DA982EC2D03C}"/>
                </a:ext>
              </a:extLst>
            </p:cNvPr>
            <p:cNvSpPr txBox="1"/>
            <p:nvPr/>
          </p:nvSpPr>
          <p:spPr>
            <a:xfrm>
              <a:off x="0" y="-38100"/>
              <a:ext cx="87246" cy="22042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a:extLst>
              <a:ext uri="{FF2B5EF4-FFF2-40B4-BE49-F238E27FC236}">
                <a16:creationId xmlns:a16="http://schemas.microsoft.com/office/drawing/2014/main" id="{13A77A5D-49A2-3560-5367-17A886A4F993}"/>
              </a:ext>
            </a:extLst>
          </p:cNvPr>
          <p:cNvGrpSpPr/>
          <p:nvPr/>
        </p:nvGrpSpPr>
        <p:grpSpPr>
          <a:xfrm rot="-5400000">
            <a:off x="1637154" y="8484216"/>
            <a:ext cx="331261" cy="3274307"/>
            <a:chOff x="0" y="0"/>
            <a:chExt cx="87246" cy="862369"/>
          </a:xfrm>
        </p:grpSpPr>
        <p:sp>
          <p:nvSpPr>
            <p:cNvPr id="24" name="Freeform 24">
              <a:extLst>
                <a:ext uri="{FF2B5EF4-FFF2-40B4-BE49-F238E27FC236}">
                  <a16:creationId xmlns:a16="http://schemas.microsoft.com/office/drawing/2014/main" id="{13C92EA4-AAB8-1E81-7D93-D7AB61221381}"/>
                </a:ext>
              </a:extLst>
            </p:cNvPr>
            <p:cNvSpPr/>
            <p:nvPr/>
          </p:nvSpPr>
          <p:spPr>
            <a:xfrm>
              <a:off x="0" y="0"/>
              <a:ext cx="87246" cy="862369"/>
            </a:xfrm>
            <a:custGeom>
              <a:avLst/>
              <a:gdLst/>
              <a:ahLst/>
              <a:cxnLst/>
              <a:rect l="l" t="t" r="r" b="b"/>
              <a:pathLst>
                <a:path w="87246" h="862369">
                  <a:moveTo>
                    <a:pt x="0" y="0"/>
                  </a:moveTo>
                  <a:lnTo>
                    <a:pt x="87246" y="0"/>
                  </a:lnTo>
                  <a:lnTo>
                    <a:pt x="87246" y="862369"/>
                  </a:lnTo>
                  <a:lnTo>
                    <a:pt x="0" y="862369"/>
                  </a:lnTo>
                  <a:close/>
                </a:path>
              </a:pathLst>
            </a:custGeom>
            <a:solidFill>
              <a:srgbClr val="BCAAD0"/>
            </a:solidFill>
          </p:spPr>
          <p:txBody>
            <a:bodyPr/>
            <a:lstStyle/>
            <a:p>
              <a:endParaRPr lang="en-US"/>
            </a:p>
          </p:txBody>
        </p:sp>
        <p:sp>
          <p:nvSpPr>
            <p:cNvPr id="25" name="TextBox 25">
              <a:extLst>
                <a:ext uri="{FF2B5EF4-FFF2-40B4-BE49-F238E27FC236}">
                  <a16:creationId xmlns:a16="http://schemas.microsoft.com/office/drawing/2014/main" id="{549EB950-1EA3-23CD-26C8-E435D0A76A93}"/>
                </a:ext>
              </a:extLst>
            </p:cNvPr>
            <p:cNvSpPr txBox="1"/>
            <p:nvPr/>
          </p:nvSpPr>
          <p:spPr>
            <a:xfrm>
              <a:off x="0" y="-38100"/>
              <a:ext cx="87246" cy="900469"/>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a:extLst>
              <a:ext uri="{FF2B5EF4-FFF2-40B4-BE49-F238E27FC236}">
                <a16:creationId xmlns:a16="http://schemas.microsoft.com/office/drawing/2014/main" id="{88A2F21A-C3BC-7DE9-B630-C91D920F7B05}"/>
              </a:ext>
            </a:extLst>
          </p:cNvPr>
          <p:cNvGrpSpPr/>
          <p:nvPr/>
        </p:nvGrpSpPr>
        <p:grpSpPr>
          <a:xfrm rot="-5400000">
            <a:off x="10235886" y="3037756"/>
            <a:ext cx="331261" cy="14167228"/>
            <a:chOff x="0" y="0"/>
            <a:chExt cx="87246" cy="3731286"/>
          </a:xfrm>
        </p:grpSpPr>
        <p:sp>
          <p:nvSpPr>
            <p:cNvPr id="27" name="Freeform 27">
              <a:extLst>
                <a:ext uri="{FF2B5EF4-FFF2-40B4-BE49-F238E27FC236}">
                  <a16:creationId xmlns:a16="http://schemas.microsoft.com/office/drawing/2014/main" id="{8F1380E2-BF92-7127-96A7-5273A1760083}"/>
                </a:ext>
              </a:extLst>
            </p:cNvPr>
            <p:cNvSpPr/>
            <p:nvPr/>
          </p:nvSpPr>
          <p:spPr>
            <a:xfrm>
              <a:off x="0" y="0"/>
              <a:ext cx="87246" cy="3731286"/>
            </a:xfrm>
            <a:custGeom>
              <a:avLst/>
              <a:gdLst/>
              <a:ahLst/>
              <a:cxnLst/>
              <a:rect l="l" t="t" r="r" b="b"/>
              <a:pathLst>
                <a:path w="87246" h="3731286">
                  <a:moveTo>
                    <a:pt x="0" y="0"/>
                  </a:moveTo>
                  <a:lnTo>
                    <a:pt x="87246" y="0"/>
                  </a:lnTo>
                  <a:lnTo>
                    <a:pt x="87246" y="3731286"/>
                  </a:lnTo>
                  <a:lnTo>
                    <a:pt x="0" y="3731286"/>
                  </a:lnTo>
                  <a:close/>
                </a:path>
              </a:pathLst>
            </a:custGeom>
            <a:solidFill>
              <a:srgbClr val="A555FF"/>
            </a:solidFill>
          </p:spPr>
          <p:txBody>
            <a:bodyPr/>
            <a:lstStyle/>
            <a:p>
              <a:endParaRPr lang="en-US"/>
            </a:p>
          </p:txBody>
        </p:sp>
        <p:sp>
          <p:nvSpPr>
            <p:cNvPr id="28" name="TextBox 28">
              <a:extLst>
                <a:ext uri="{FF2B5EF4-FFF2-40B4-BE49-F238E27FC236}">
                  <a16:creationId xmlns:a16="http://schemas.microsoft.com/office/drawing/2014/main" id="{8FEDAF37-7342-DC7D-7E66-5AB374068290}"/>
                </a:ext>
              </a:extLst>
            </p:cNvPr>
            <p:cNvSpPr txBox="1"/>
            <p:nvPr/>
          </p:nvSpPr>
          <p:spPr>
            <a:xfrm>
              <a:off x="0" y="-38100"/>
              <a:ext cx="87246" cy="3769386"/>
            </a:xfrm>
            <a:prstGeom prst="rect">
              <a:avLst/>
            </a:prstGeom>
          </p:spPr>
          <p:txBody>
            <a:bodyPr lIns="50800" tIns="50800" rIns="50800" bIns="50800" rtlCol="0" anchor="ctr"/>
            <a:lstStyle/>
            <a:p>
              <a:pPr algn="ctr">
                <a:lnSpc>
                  <a:spcPts val="2659"/>
                </a:lnSpc>
                <a:spcBef>
                  <a:spcPct val="0"/>
                </a:spcBef>
              </a:pPr>
              <a:endParaRPr/>
            </a:p>
          </p:txBody>
        </p:sp>
      </p:grpSp>
      <p:sp>
        <p:nvSpPr>
          <p:cNvPr id="36" name="Rectangle 35">
            <a:extLst>
              <a:ext uri="{FF2B5EF4-FFF2-40B4-BE49-F238E27FC236}">
                <a16:creationId xmlns:a16="http://schemas.microsoft.com/office/drawing/2014/main" id="{1DDA854D-92F8-2504-1991-91134CF28CBE}"/>
              </a:ext>
            </a:extLst>
          </p:cNvPr>
          <p:cNvSpPr/>
          <p:nvPr/>
        </p:nvSpPr>
        <p:spPr>
          <a:xfrm>
            <a:off x="650732" y="7169437"/>
            <a:ext cx="6101383" cy="2464634"/>
          </a:xfrm>
          <a:prstGeom prst="rect">
            <a:avLst/>
          </a:prstGeom>
          <a:solidFill>
            <a:srgbClr val="CC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0725140-602A-9585-6519-563E44DE8774}"/>
              </a:ext>
            </a:extLst>
          </p:cNvPr>
          <p:cNvSpPr txBox="1"/>
          <p:nvPr/>
        </p:nvSpPr>
        <p:spPr>
          <a:xfrm>
            <a:off x="1717863" y="1035268"/>
            <a:ext cx="14808012" cy="6063198"/>
          </a:xfrm>
          <a:prstGeom prst="rect">
            <a:avLst/>
          </a:prstGeom>
          <a:noFill/>
        </p:spPr>
        <p:txBody>
          <a:bodyPr wrap="square" rtlCol="0">
            <a:spAutoFit/>
          </a:bodyPr>
          <a:lstStyle/>
          <a:p>
            <a:pPr marL="571500" indent="-571500">
              <a:buFont typeface="Arial" panose="020B0604020202020204" pitchFamily="34" charset="0"/>
              <a:buChar char="•"/>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Why do you trust them? Are they credible?</a:t>
            </a:r>
          </a:p>
          <a:p>
            <a:pPr marL="571500" indent="-571500">
              <a:buFont typeface="Arial" panose="020B0604020202020204" pitchFamily="34" charset="0"/>
              <a:buChar char="•"/>
            </a:pPr>
            <a:endPar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endParaRPr>
          </a:p>
          <a:p>
            <a:pPr marL="571500" indent="-571500">
              <a:buFont typeface="Arial" panose="020B0604020202020204" pitchFamily="34" charset="0"/>
              <a:buChar char="•"/>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Do they have regulations they have to follow?</a:t>
            </a:r>
          </a:p>
          <a:p>
            <a:endPar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endParaRPr>
          </a:p>
          <a:p>
            <a:pPr marL="571500" indent="-571500">
              <a:buFont typeface="Arial" panose="020B0604020202020204" pitchFamily="34" charset="0"/>
              <a:buChar char="•"/>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How can you check the information found on them?</a:t>
            </a:r>
          </a:p>
          <a:p>
            <a:pPr marL="571500" indent="-571500">
              <a:buFont typeface="Arial" panose="020B0604020202020204" pitchFamily="34" charset="0"/>
              <a:buChar char="•"/>
            </a:pPr>
            <a:endPar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endParaRPr>
          </a:p>
          <a:p>
            <a:pPr marL="571500" indent="-571500">
              <a:buFont typeface="Arial" panose="020B0604020202020204" pitchFamily="34" charset="0"/>
              <a:buChar char="•"/>
            </a:pPr>
            <a:r>
              <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Why is it important to seek out multiple sources and </a:t>
            </a:r>
            <a:r>
              <a:rPr lang="en-GB"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rPr>
              <a:t>consider different perspectives?</a:t>
            </a:r>
            <a:endParaRPr lang="en-US" sz="4400" b="1" dirty="0">
              <a:solidFill>
                <a:srgbClr val="3F84A9"/>
              </a:solidFill>
              <a:latin typeface="BBC Reith Sans" panose="020B0603020204020204" pitchFamily="34" charset="0"/>
              <a:ea typeface="BBC Reith Sans" panose="020B0603020204020204" pitchFamily="34" charset="0"/>
              <a:cs typeface="BBC Reith Sans" panose="020B0603020204020204" pitchFamily="34" charset="0"/>
            </a:endParaRPr>
          </a:p>
          <a:p>
            <a:pPr marL="571500" indent="-571500">
              <a:buFont typeface="Arial" panose="020B0604020202020204" pitchFamily="34" charset="0"/>
              <a:buChar char="•"/>
            </a:pPr>
            <a:endParaRPr lang="en-US" sz="3600" dirty="0">
              <a:solidFill>
                <a:schemeClr val="accent5">
                  <a:lumMod val="50000"/>
                </a:schemeClr>
              </a:solidFill>
              <a:latin typeface="BBC Reith Sans" panose="020B0603020204020204" pitchFamily="34" charset="0"/>
              <a:ea typeface="BBC Reith Sans" panose="020B0603020204020204" pitchFamily="34" charset="0"/>
              <a:cs typeface="BBC Reith Sans" panose="020B0603020204020204" pitchFamily="34" charset="0"/>
            </a:endParaRPr>
          </a:p>
        </p:txBody>
      </p:sp>
      <p:sp>
        <p:nvSpPr>
          <p:cNvPr id="29" name="Freeform 30">
            <a:extLst>
              <a:ext uri="{FF2B5EF4-FFF2-40B4-BE49-F238E27FC236}">
                <a16:creationId xmlns:a16="http://schemas.microsoft.com/office/drawing/2014/main" id="{C53FBE84-B6D6-366D-450D-D88446D90F7A}"/>
              </a:ext>
            </a:extLst>
          </p:cNvPr>
          <p:cNvSpPr/>
          <p:nvPr/>
        </p:nvSpPr>
        <p:spPr>
          <a:xfrm>
            <a:off x="12251263" y="-174618"/>
            <a:ext cx="7467601" cy="4373763"/>
          </a:xfrm>
          <a:custGeom>
            <a:avLst/>
            <a:gdLst/>
            <a:ahLst/>
            <a:cxnLst/>
            <a:rect l="l" t="t" r="r" b="b"/>
            <a:pathLst>
              <a:path w="13457222" h="7569687">
                <a:moveTo>
                  <a:pt x="0" y="0"/>
                </a:moveTo>
                <a:lnTo>
                  <a:pt x="13457222" y="0"/>
                </a:lnTo>
                <a:lnTo>
                  <a:pt x="13457222" y="7569687"/>
                </a:lnTo>
                <a:lnTo>
                  <a:pt x="0" y="7569687"/>
                </a:lnTo>
                <a:lnTo>
                  <a:pt x="0" y="0"/>
                </a:lnTo>
                <a:close/>
              </a:path>
            </a:pathLst>
          </a:custGeom>
          <a:blipFill>
            <a:blip r:embed="rId3"/>
            <a:stretch>
              <a:fillRect/>
            </a:stretch>
          </a:blipFill>
        </p:spPr>
        <p:txBody>
          <a:bodyPr/>
          <a:lstStyle/>
          <a:p>
            <a:endParaRPr lang="en-US"/>
          </a:p>
        </p:txBody>
      </p:sp>
      <p:sp>
        <p:nvSpPr>
          <p:cNvPr id="35" name="TextBox 33">
            <a:extLst>
              <a:ext uri="{FF2B5EF4-FFF2-40B4-BE49-F238E27FC236}">
                <a16:creationId xmlns:a16="http://schemas.microsoft.com/office/drawing/2014/main" id="{741FF97E-75AA-61EA-E559-8943FC0DAD39}"/>
              </a:ext>
            </a:extLst>
          </p:cNvPr>
          <p:cNvSpPr txBox="1"/>
          <p:nvPr/>
        </p:nvSpPr>
        <p:spPr>
          <a:xfrm>
            <a:off x="744049" y="7380725"/>
            <a:ext cx="5717614" cy="1986441"/>
          </a:xfrm>
          <a:prstGeom prst="rect">
            <a:avLst/>
          </a:prstGeom>
        </p:spPr>
        <p:txBody>
          <a:bodyPr wrap="square" lIns="0" tIns="0" rIns="0" bIns="0" rtlCol="0" anchor="t">
            <a:spAutoFit/>
          </a:bodyPr>
          <a:lstStyle/>
          <a:p>
            <a:pPr algn="ctr">
              <a:lnSpc>
                <a:spcPts val="3840"/>
              </a:lnSpc>
              <a:spcBef>
                <a:spcPts val="120"/>
              </a:spcBef>
              <a:spcAft>
                <a:spcPts val="120"/>
              </a:spcAft>
            </a:pPr>
            <a:r>
              <a:rPr lang="en-US" sz="32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Word Watch!</a:t>
            </a:r>
          </a:p>
          <a:p>
            <a:pPr algn="ctr">
              <a:lnSpc>
                <a:spcPts val="3840"/>
              </a:lnSpc>
              <a:spcBef>
                <a:spcPts val="120"/>
              </a:spcBef>
              <a:spcAft>
                <a:spcPts val="120"/>
              </a:spcAft>
            </a:pPr>
            <a:r>
              <a:rPr lang="en-US" sz="3200" b="1" dirty="0">
                <a:latin typeface="BBC Reith Sans" panose="020B0603020204020204" pitchFamily="34" charset="0"/>
                <a:ea typeface="BBC Reith Sans" panose="020B0603020204020204" pitchFamily="34" charset="0"/>
                <a:cs typeface="BBC Reith Sans" panose="020B0603020204020204" pitchFamily="34" charset="0"/>
                <a:sym typeface="Canva Sans Bold"/>
              </a:rPr>
              <a:t>Regulation</a:t>
            </a:r>
          </a:p>
          <a:p>
            <a:pPr algn="ctr">
              <a:lnSpc>
                <a:spcPts val="3840"/>
              </a:lnSpc>
              <a:spcBef>
                <a:spcPts val="120"/>
              </a:spcBef>
              <a:spcAft>
                <a:spcPts val="120"/>
              </a:spcAft>
            </a:pPr>
            <a:r>
              <a:rPr lang="en-GB" sz="2800" b="1" i="0" u="none" strike="noStrike" dirty="0">
                <a:effectLst/>
                <a:latin typeface="BBC Reith Sans" panose="020B0603020204020204" pitchFamily="34" charset="0"/>
                <a:ea typeface="BBC Reith Sans" panose="020B0603020204020204" pitchFamily="34" charset="0"/>
                <a:cs typeface="BBC Reith Sans" panose="020B0603020204020204" pitchFamily="34" charset="0"/>
              </a:rPr>
              <a:t>Making sure a business follows official rules or laws</a:t>
            </a:r>
            <a:endParaRPr lang="en-US" sz="2800" b="1" dirty="0">
              <a:latin typeface="BBC Reith Sans" panose="020B0603020204020204" pitchFamily="34" charset="0"/>
              <a:ea typeface="BBC Reith Sans" panose="020B0603020204020204" pitchFamily="34" charset="0"/>
              <a:cs typeface="BBC Reith Sans" panose="020B0603020204020204" pitchFamily="34" charset="0"/>
              <a:sym typeface="Canva Sans Bold"/>
            </a:endParaRPr>
          </a:p>
        </p:txBody>
      </p:sp>
      <p:pic>
        <p:nvPicPr>
          <p:cNvPr id="30" name="Picture 29" descr="A close-up of a sign&#10;&#10;AI-generated content may be incorrect.">
            <a:extLst>
              <a:ext uri="{FF2B5EF4-FFF2-40B4-BE49-F238E27FC236}">
                <a16:creationId xmlns:a16="http://schemas.microsoft.com/office/drawing/2014/main" id="{B048A669-895C-53E3-B2FE-3CF6826DC7E3}"/>
              </a:ext>
            </a:extLst>
          </p:cNvPr>
          <p:cNvPicPr>
            <a:picLocks noChangeAspect="1"/>
          </p:cNvPicPr>
          <p:nvPr/>
        </p:nvPicPr>
        <p:blipFill>
          <a:blip r:embed="rId4"/>
          <a:stretch>
            <a:fillRect/>
          </a:stretch>
        </p:blipFill>
        <p:spPr>
          <a:xfrm>
            <a:off x="14857554" y="8211667"/>
            <a:ext cx="2648612" cy="1262497"/>
          </a:xfrm>
          <a:prstGeom prst="rect">
            <a:avLst/>
          </a:prstGeom>
        </p:spPr>
      </p:pic>
    </p:spTree>
    <p:extLst>
      <p:ext uri="{BB962C8B-B14F-4D97-AF65-F5344CB8AC3E}">
        <p14:creationId xmlns:p14="http://schemas.microsoft.com/office/powerpoint/2010/main" val="13791038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5978</TotalTime>
  <Words>3063</Words>
  <Application>Microsoft Macintosh PowerPoint</Application>
  <PresentationFormat>Custom</PresentationFormat>
  <Paragraphs>385</Paragraphs>
  <Slides>28</Slides>
  <Notes>25</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BBC Reith Qalam</vt:lpstr>
      <vt:lpstr>Calibri</vt:lpstr>
      <vt:lpstr>Aptos</vt:lpstr>
      <vt:lpstr>BBC Reith Sans</vt:lpstr>
      <vt:lpstr>Canva Sans Bold</vt:lpstr>
      <vt:lpstr>Segoe UI</vt:lpstr>
      <vt:lpstr>Arial,Sans-Serif</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1</dc:title>
  <dc:creator>Poppy Walmsley</dc:creator>
  <cp:lastModifiedBy>Beth Turner - Education Teens</cp:lastModifiedBy>
  <cp:revision>48</cp:revision>
  <dcterms:created xsi:type="dcterms:W3CDTF">2006-08-16T00:00:00Z</dcterms:created>
  <dcterms:modified xsi:type="dcterms:W3CDTF">2025-12-16T14:57:34Z</dcterms:modified>
  <dc:identifier>DAGeP-RVq88</dc:identifier>
</cp:coreProperties>
</file>