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74" r:id="rId15"/>
    <p:sldId id="267" r:id="rId16"/>
    <p:sldId id="268" r:id="rId17"/>
    <p:sldId id="273" r:id="rId18"/>
    <p:sldId id="270" r:id="rId19"/>
    <p:sldId id="271" r:id="rId20"/>
    <p:sldId id="27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5" autoAdjust="0"/>
    <p:restoredTop sz="94660"/>
  </p:normalViewPr>
  <p:slideViewPr>
    <p:cSldViewPr snapToGrid="0" snapToObjects="1">
      <p:cViewPr varScale="1">
        <p:scale>
          <a:sx n="141" d="100"/>
          <a:sy n="141" d="100"/>
        </p:scale>
        <p:origin x="-114" y="-27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87059-1108-2C4A-9CDE-83ADF3EE7188}" type="datetimeFigureOut">
              <a:rPr lang="en-US" smtClean="0"/>
              <a:t>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CC5C3-ABD6-EB47-BE16-0A529B4996FF}" type="slidenum">
              <a:rPr lang="en-US" smtClean="0"/>
              <a:t>‹#›</a:t>
            </a:fld>
            <a:endParaRPr lang="en-US"/>
          </a:p>
        </p:txBody>
      </p:sp>
    </p:spTree>
    <p:extLst>
      <p:ext uri="{BB962C8B-B14F-4D97-AF65-F5344CB8AC3E}">
        <p14:creationId xmlns:p14="http://schemas.microsoft.com/office/powerpoint/2010/main" val="1849668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Define real news. The difference between fact and fiction/fake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Why does it matter is it isn’t ‘quite true’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Fake news could be a story that is completely false or could be suggested as misleading, a false claim, spin, satire or even a mistake.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Where does the material come from and why do people share it. </a:t>
            </a: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2</a:t>
            </a:fld>
            <a:endParaRPr lang="en-US"/>
          </a:p>
        </p:txBody>
      </p:sp>
    </p:spTree>
    <p:extLst>
      <p:ext uri="{BB962C8B-B14F-4D97-AF65-F5344CB8AC3E}">
        <p14:creationId xmlns:p14="http://schemas.microsoft.com/office/powerpoint/2010/main" val="316390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Over the next few slides, students have the chance to decide if the story is real.</a:t>
            </a:r>
          </a:p>
          <a:p>
            <a:r>
              <a:rPr lang="en-GB" b="0" dirty="0" smtClean="0"/>
              <a:t>They can use their help</a:t>
            </a:r>
            <a:r>
              <a:rPr lang="en-GB" b="0" baseline="0" dirty="0" smtClean="0"/>
              <a:t> sheet to assist and use the REAL acronym. </a:t>
            </a:r>
            <a:endParaRPr lang="en-GB" b="0" i="0" dirty="0" smtClean="0"/>
          </a:p>
          <a:p>
            <a:endParaRPr lang="en-US" dirty="0"/>
          </a:p>
        </p:txBody>
      </p:sp>
      <p:sp>
        <p:nvSpPr>
          <p:cNvPr id="4" name="Slide Number Placeholder 3"/>
          <p:cNvSpPr>
            <a:spLocks noGrp="1"/>
          </p:cNvSpPr>
          <p:nvPr>
            <p:ph type="sldNum" sz="quarter" idx="10"/>
          </p:nvPr>
        </p:nvSpPr>
        <p:spPr/>
        <p:txBody>
          <a:bodyPr/>
          <a:lstStyle/>
          <a:p>
            <a:fld id="{ECE47C1D-AB91-6540-BD07-04A4093B6693}" type="slidenum">
              <a:rPr lang="en-US" smtClean="0"/>
              <a:t>11</a:t>
            </a:fld>
            <a:endParaRPr lang="en-US"/>
          </a:p>
        </p:txBody>
      </p:sp>
    </p:spTree>
    <p:extLst>
      <p:ext uri="{BB962C8B-B14F-4D97-AF65-F5344CB8AC3E}">
        <p14:creationId xmlns:p14="http://schemas.microsoft.com/office/powerpoint/2010/main" val="218674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details of the report to the students</a:t>
            </a:r>
          </a:p>
          <a:p>
            <a:endParaRPr lang="en-GB" dirty="0" smtClean="0"/>
          </a:p>
          <a:p>
            <a:r>
              <a:rPr lang="en-GB" dirty="0" smtClean="0"/>
              <a:t>Download the scenarios and role</a:t>
            </a:r>
            <a:r>
              <a:rPr lang="en-GB" baseline="0" dirty="0" smtClean="0"/>
              <a:t> play</a:t>
            </a:r>
            <a:endParaRPr lang="en-GB" dirty="0" smtClean="0"/>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12</a:t>
            </a:fld>
            <a:endParaRPr lang="en-US"/>
          </a:p>
        </p:txBody>
      </p:sp>
    </p:spTree>
    <p:extLst>
      <p:ext uri="{BB962C8B-B14F-4D97-AF65-F5344CB8AC3E}">
        <p14:creationId xmlns:p14="http://schemas.microsoft.com/office/powerpoint/2010/main" val="276954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Journalist students can be reminded</a:t>
            </a:r>
            <a:r>
              <a:rPr lang="en-GB" baseline="0" dirty="0" smtClean="0"/>
              <a:t> to ask open questions as they quiz the characters to gather more details about what happened</a:t>
            </a:r>
            <a:endParaRPr lang="en-GB" dirty="0" smtClean="0"/>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13</a:t>
            </a:fld>
            <a:endParaRPr lang="en-US"/>
          </a:p>
        </p:txBody>
      </p:sp>
    </p:spTree>
    <p:extLst>
      <p:ext uri="{BB962C8B-B14F-4D97-AF65-F5344CB8AC3E}">
        <p14:creationId xmlns:p14="http://schemas.microsoft.com/office/powerpoint/2010/main" val="364517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Journalist students can be reminded</a:t>
            </a:r>
            <a:r>
              <a:rPr lang="en-GB" baseline="0" dirty="0" smtClean="0"/>
              <a:t> to ask open questions as they quiz the characters to gather more details about what happened</a:t>
            </a:r>
            <a:endParaRPr lang="en-GB" dirty="0" smtClean="0"/>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14</a:t>
            </a:fld>
            <a:endParaRPr lang="en-US"/>
          </a:p>
        </p:txBody>
      </p:sp>
    </p:spTree>
    <p:extLst>
      <p:ext uri="{BB962C8B-B14F-4D97-AF65-F5344CB8AC3E}">
        <p14:creationId xmlns:p14="http://schemas.microsoft.com/office/powerpoint/2010/main" val="364517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Watch</a:t>
            </a:r>
            <a:r>
              <a:rPr lang="en-GB" baseline="0" dirty="0" smtClean="0"/>
              <a:t> the</a:t>
            </a:r>
            <a:r>
              <a:rPr lang="en-GB" dirty="0" smtClean="0"/>
              <a:t> film ‘How to Check if Something is Real’</a:t>
            </a: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15</a:t>
            </a:fld>
            <a:endParaRPr lang="en-US"/>
          </a:p>
        </p:txBody>
      </p:sp>
    </p:spTree>
    <p:extLst>
      <p:ext uri="{BB962C8B-B14F-4D97-AF65-F5344CB8AC3E}">
        <p14:creationId xmlns:p14="http://schemas.microsoft.com/office/powerpoint/2010/main" val="333250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Reminder</a:t>
            </a:r>
            <a:r>
              <a:rPr lang="en-GB" baseline="0" dirty="0" smtClean="0"/>
              <a:t> of how to check if something is real or fake – and reminder to students to use their Help Sheets, if they need to, when checking out stories.</a:t>
            </a:r>
            <a:endParaRPr lang="en-GB" dirty="0" smtClean="0"/>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16</a:t>
            </a:fld>
            <a:endParaRPr lang="en-US"/>
          </a:p>
        </p:txBody>
      </p:sp>
    </p:spTree>
    <p:extLst>
      <p:ext uri="{BB962C8B-B14F-4D97-AF65-F5344CB8AC3E}">
        <p14:creationId xmlns:p14="http://schemas.microsoft.com/office/powerpoint/2010/main" val="424936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smtClean="0">
                <a:solidFill>
                  <a:schemeClr val="tx1"/>
                </a:solidFill>
                <a:effectLst/>
                <a:latin typeface="+mn-lt"/>
                <a:ea typeface="+mn-ea"/>
                <a:cs typeface="+mn-cs"/>
              </a:rPr>
              <a:t>BBC defines fake news as</a:t>
            </a:r>
            <a:r>
              <a:rPr lang="en-GB" sz="1200" b="0" u="none" kern="1200" baseline="0" dirty="0" smtClean="0">
                <a:solidFill>
                  <a:schemeClr val="tx1"/>
                </a:solidFill>
                <a:effectLst/>
                <a:latin typeface="+mn-lt"/>
                <a:ea typeface="+mn-ea"/>
                <a:cs typeface="+mn-cs"/>
              </a:rPr>
              <a:t> “</a:t>
            </a:r>
            <a:r>
              <a:rPr lang="en-GB" sz="1200" b="0" u="none" kern="1200" dirty="0" smtClean="0">
                <a:solidFill>
                  <a:schemeClr val="tx1"/>
                </a:solidFill>
                <a:effectLst/>
                <a:latin typeface="+mn-lt"/>
                <a:ea typeface="+mn-ea"/>
                <a:cs typeface="+mn-cs"/>
              </a:rPr>
              <a:t>false information distributed deliberately, usually for political or commercial purposes.” It’s very specific and doesn’t include mistakes, jokes,</a:t>
            </a:r>
            <a:r>
              <a:rPr lang="en-GB" sz="1200" b="0" u="none" kern="1200" baseline="0" dirty="0" smtClean="0">
                <a:solidFill>
                  <a:schemeClr val="tx1"/>
                </a:solidFill>
                <a:effectLst/>
                <a:latin typeface="+mn-lt"/>
                <a:ea typeface="+mn-ea"/>
                <a:cs typeface="+mn-cs"/>
              </a:rPr>
              <a:t> spin etc.</a:t>
            </a:r>
            <a:endParaRPr lang="en-GB" sz="1200" b="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“Fake news” is a term you’ll hear used by people and organisations for all sorts of inaccuracies in a story.</a:t>
            </a:r>
            <a:r>
              <a:rPr lang="en-GB" sz="1200" b="0" i="0" kern="1200" baseline="0" dirty="0" smtClean="0">
                <a:solidFill>
                  <a:schemeClr val="tx1"/>
                </a:solidFill>
                <a:effectLst/>
                <a:latin typeface="+mn-lt"/>
                <a:ea typeface="+mn-ea"/>
                <a:cs typeface="+mn-cs"/>
              </a:rPr>
              <a:t> F</a:t>
            </a:r>
            <a:r>
              <a:rPr lang="en-GB" sz="1200" b="0" i="0" kern="1200" dirty="0" smtClean="0">
                <a:solidFill>
                  <a:schemeClr val="tx1"/>
                </a:solidFill>
                <a:effectLst/>
                <a:latin typeface="+mn-lt"/>
                <a:ea typeface="+mn-ea"/>
                <a:cs typeface="+mn-cs"/>
              </a:rPr>
              <a:t>or some “fake news” has become a catch-all term to dismiss a story, claim or news report, or even a reporter asking a question.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p>
          <a:p>
            <a:r>
              <a:rPr lang="en-US" b="0" i="1" dirty="0" smtClean="0"/>
              <a:t>For info:</a:t>
            </a:r>
            <a:r>
              <a:rPr lang="en-US" b="0" i="1" baseline="0" dirty="0" smtClean="0"/>
              <a:t> </a:t>
            </a:r>
            <a:endParaRPr lang="en-US" b="0" i="1" dirty="0" smtClean="0"/>
          </a:p>
          <a:p>
            <a:r>
              <a:rPr lang="en-US" b="0" i="1" dirty="0" smtClean="0"/>
              <a:t>BBC</a:t>
            </a:r>
            <a:r>
              <a:rPr lang="en-US" b="0" i="1" baseline="0" dirty="0" smtClean="0"/>
              <a:t> Trending: The (almost) complete History of ‘fake news’ </a:t>
            </a:r>
            <a:r>
              <a:rPr lang="en-US" b="0" i="1" dirty="0" smtClean="0"/>
              <a:t> http://</a:t>
            </a:r>
            <a:r>
              <a:rPr lang="en-US" b="0" i="1" dirty="0" err="1" smtClean="0"/>
              <a:t>www.bbc.co.uk</a:t>
            </a:r>
            <a:r>
              <a:rPr lang="en-US" b="0" i="1" dirty="0" smtClean="0"/>
              <a:t>/news/blogs-trending-42724320</a:t>
            </a:r>
          </a:p>
          <a:p>
            <a:endParaRPr lang="en-US" i="1" dirty="0" smtClean="0"/>
          </a:p>
          <a:p>
            <a:r>
              <a:rPr lang="en-US" i="1" dirty="0" smtClean="0"/>
              <a:t>This is Justin Webb interviewing Tony Maddox of CNN, on the Today </a:t>
            </a:r>
            <a:r>
              <a:rPr lang="en-US" i="1" dirty="0" err="1" smtClean="0"/>
              <a:t>programme</a:t>
            </a:r>
            <a:r>
              <a:rPr lang="en-US" i="1" baseline="0" dirty="0" smtClean="0"/>
              <a:t> [08/02/2018 @ 7.50am or 1 hour 50 </a:t>
            </a:r>
            <a:r>
              <a:rPr lang="en-US" i="1" baseline="0" dirty="0" err="1" smtClean="0"/>
              <a:t>mins</a:t>
            </a:r>
            <a:r>
              <a:rPr lang="en-US" i="1" baseline="0" dirty="0" smtClean="0"/>
              <a:t> into </a:t>
            </a:r>
            <a:r>
              <a:rPr lang="en-US" i="1" baseline="0" dirty="0" err="1" smtClean="0"/>
              <a:t>programme</a:t>
            </a:r>
            <a:r>
              <a:rPr lang="en-US" i="1" baseline="0" dirty="0" smtClean="0"/>
              <a:t>.  </a:t>
            </a:r>
            <a:r>
              <a:rPr lang="en-US" i="1" dirty="0" smtClean="0"/>
              <a:t>https://</a:t>
            </a:r>
            <a:r>
              <a:rPr lang="en-US" i="1" dirty="0" err="1" smtClean="0"/>
              <a:t>www.bbc.co.uk</a:t>
            </a:r>
            <a:r>
              <a:rPr lang="en-US" i="1" dirty="0" smtClean="0"/>
              <a:t>/</a:t>
            </a:r>
            <a:r>
              <a:rPr lang="en-US" i="1" dirty="0" err="1" smtClean="0"/>
              <a:t>programmes</a:t>
            </a:r>
            <a:r>
              <a:rPr lang="en-US" i="1" dirty="0" smtClean="0"/>
              <a:t>/b09qb0k9</a:t>
            </a: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3</a:t>
            </a:fld>
            <a:endParaRPr lang="en-US"/>
          </a:p>
        </p:txBody>
      </p:sp>
    </p:spTree>
    <p:extLst>
      <p:ext uri="{BB962C8B-B14F-4D97-AF65-F5344CB8AC3E}">
        <p14:creationId xmlns:p14="http://schemas.microsoft.com/office/powerpoint/2010/main" val="370674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smtClean="0"/>
          </a:p>
          <a:p>
            <a:r>
              <a:rPr lang="en-US" dirty="0" smtClean="0"/>
              <a:t>Film explaining</a:t>
            </a:r>
            <a:r>
              <a:rPr lang="en-US" baseline="0" dirty="0" smtClean="0"/>
              <a:t> </a:t>
            </a:r>
            <a:r>
              <a:rPr lang="en-GB" dirty="0" smtClean="0"/>
              <a:t>why fake news matters</a:t>
            </a:r>
          </a:p>
          <a:p>
            <a:endParaRPr lang="en-GB" dirty="0" smtClean="0"/>
          </a:p>
          <a:p>
            <a:r>
              <a:rPr lang="en-GB" dirty="0" smtClean="0"/>
              <a:t>Watch</a:t>
            </a:r>
            <a:r>
              <a:rPr lang="en-GB" baseline="0" dirty="0" smtClean="0"/>
              <a:t> the</a:t>
            </a:r>
            <a:r>
              <a:rPr lang="en-GB" dirty="0" smtClean="0"/>
              <a:t> video from website for information</a:t>
            </a:r>
            <a:r>
              <a:rPr lang="en-GB" baseline="0" dirty="0" smtClean="0"/>
              <a:t> about why fake news matters</a:t>
            </a:r>
            <a:endParaRPr lang="en-GB" dirty="0" smtClean="0"/>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4</a:t>
            </a:fld>
            <a:endParaRPr lang="en-US"/>
          </a:p>
        </p:txBody>
      </p:sp>
    </p:spTree>
    <p:extLst>
      <p:ext uri="{BB962C8B-B14F-4D97-AF65-F5344CB8AC3E}">
        <p14:creationId xmlns:p14="http://schemas.microsoft.com/office/powerpoint/2010/main" val="97710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t>The following slides are </a:t>
            </a:r>
            <a:r>
              <a:rPr lang="en-GB" b="0" i="0" dirty="0" smtClean="0"/>
              <a:t>examples of different kinds of “fake” and</a:t>
            </a:r>
            <a:r>
              <a:rPr lang="en-GB" b="0" i="0" baseline="0" dirty="0" smtClean="0"/>
              <a:t> “false” stories.. This first one fits the BBC definition of fake news</a:t>
            </a: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Demonstrates how fake</a:t>
            </a:r>
            <a:r>
              <a:rPr lang="en-GB" sz="1200" kern="1200" baseline="0" dirty="0" smtClean="0">
                <a:solidFill>
                  <a:schemeClr val="tx1"/>
                </a:solidFill>
                <a:effectLst/>
                <a:latin typeface="+mn-lt"/>
                <a:ea typeface="+mn-ea"/>
                <a:cs typeface="+mn-cs"/>
              </a:rPr>
              <a:t> news could affect votes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Pope is Head of Catholic church – could influence how Catholics vote in election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mn-lt"/>
                <a:ea typeface="+mn-ea"/>
                <a:cs typeface="+mn-cs"/>
              </a:rPr>
              <a:t>Written by WTOE-5 a fake news website, now defunct. No one ever knew who owned or authored the site</a:t>
            </a:r>
            <a:r>
              <a:rPr lang="en-GB" sz="1200" b="0" u="none" kern="1200" baseline="0" dirty="0" smtClean="0">
                <a:solidFill>
                  <a:schemeClr val="tx1"/>
                </a:solidFill>
                <a:effectLst/>
                <a:latin typeface="+mn-lt"/>
                <a:ea typeface="+mn-ea"/>
                <a:cs typeface="+mn-cs"/>
              </a:rPr>
              <a:t>. </a:t>
            </a:r>
            <a:r>
              <a:rPr lang="en-GB" sz="1200" b="0" u="none" kern="1200" baseline="0" dirty="0" err="1" smtClean="0">
                <a:solidFill>
                  <a:schemeClr val="tx1"/>
                </a:solidFill>
                <a:effectLst/>
                <a:latin typeface="+mn-lt"/>
                <a:ea typeface="+mn-ea"/>
                <a:cs typeface="+mn-cs"/>
              </a:rPr>
              <a:t>Buzzfeed</a:t>
            </a:r>
            <a:r>
              <a:rPr lang="en-GB" sz="1200" b="0" u="none" kern="1200" baseline="0" dirty="0" smtClean="0">
                <a:solidFill>
                  <a:schemeClr val="tx1"/>
                </a:solidFill>
                <a:effectLst/>
                <a:latin typeface="+mn-lt"/>
                <a:ea typeface="+mn-ea"/>
                <a:cs typeface="+mn-cs"/>
              </a:rPr>
              <a:t> reported that teenagers in Macedonia were responsible for the story. BBC Trending also believes this to be the case. The teenagers made money from stories like these. This is </a:t>
            </a:r>
            <a:r>
              <a:rPr lang="en-GB" sz="1200" b="0" u="none" kern="1200" baseline="0" dirty="0" err="1" smtClean="0">
                <a:solidFill>
                  <a:schemeClr val="tx1"/>
                </a:solidFill>
                <a:effectLst/>
                <a:latin typeface="+mn-lt"/>
                <a:ea typeface="+mn-ea"/>
                <a:cs typeface="+mn-cs"/>
              </a:rPr>
              <a:t>Clickbait</a:t>
            </a:r>
            <a:r>
              <a:rPr lang="en-GB" sz="1200" b="0" u="none" kern="1200" baseline="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b="0" i="1" u="non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b="0" i="1" u="non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1" u="none" kern="1200" baseline="0" dirty="0" smtClean="0">
                <a:solidFill>
                  <a:schemeClr val="tx1"/>
                </a:solidFill>
                <a:effectLst/>
                <a:latin typeface="+mn-lt"/>
                <a:ea typeface="+mn-ea"/>
                <a:cs typeface="+mn-cs"/>
              </a:rPr>
              <a:t>(additional info)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kern="1200" baseline="0" dirty="0" smtClean="0">
                <a:solidFill>
                  <a:schemeClr val="tx1"/>
                </a:solidFill>
                <a:effectLst/>
                <a:latin typeface="+mn-lt"/>
                <a:ea typeface="+mn-ea"/>
                <a:cs typeface="+mn-cs"/>
              </a:rPr>
              <a:t>In both the US and the UK, allegations have been made that Russia is behind lots of fake news stories, in an attempt to influence elections </a:t>
            </a:r>
            <a:r>
              <a:rPr lang="mr-IN" sz="1200" b="0" i="0" u="none" kern="1200" baseline="0" dirty="0" smtClean="0">
                <a:solidFill>
                  <a:schemeClr val="tx1"/>
                </a:solidFill>
                <a:effectLst/>
                <a:latin typeface="+mn-lt"/>
                <a:ea typeface="+mn-ea"/>
                <a:cs typeface="+mn-cs"/>
              </a:rPr>
              <a:t>–</a:t>
            </a:r>
            <a:r>
              <a:rPr lang="en-GB" sz="1200" b="0" i="0" u="none" kern="1200" baseline="0" dirty="0" smtClean="0">
                <a:solidFill>
                  <a:schemeClr val="tx1"/>
                </a:solidFill>
                <a:effectLst/>
                <a:latin typeface="+mn-lt"/>
                <a:ea typeface="+mn-ea"/>
                <a:cs typeface="+mn-cs"/>
              </a:rPr>
              <a:t> most notably the US Presidential election and </a:t>
            </a:r>
            <a:r>
              <a:rPr lang="en-GB" sz="1200" b="0" i="0" u="none" kern="1200" baseline="0" dirty="0" err="1" smtClean="0">
                <a:solidFill>
                  <a:schemeClr val="tx1"/>
                </a:solidFill>
                <a:effectLst/>
                <a:latin typeface="+mn-lt"/>
                <a:ea typeface="+mn-ea"/>
                <a:cs typeface="+mn-cs"/>
              </a:rPr>
              <a:t>Brexit</a:t>
            </a:r>
            <a:r>
              <a:rPr lang="en-GB" sz="1200" b="0" i="0" u="none" kern="1200" baseline="0" dirty="0" smtClean="0">
                <a:solidFill>
                  <a:schemeClr val="tx1"/>
                </a:solidFill>
                <a:effectLst/>
                <a:latin typeface="+mn-lt"/>
                <a:ea typeface="+mn-ea"/>
                <a:cs typeface="+mn-cs"/>
              </a:rPr>
              <a:t> referendum. Kremlin representatives have denied these allegations.</a:t>
            </a:r>
            <a:br>
              <a:rPr lang="en-GB" sz="1200" b="0" i="0" u="none" kern="1200" baseline="0" dirty="0" smtClean="0">
                <a:solidFill>
                  <a:schemeClr val="tx1"/>
                </a:solidFill>
                <a:effectLst/>
                <a:latin typeface="+mn-lt"/>
                <a:ea typeface="+mn-ea"/>
                <a:cs typeface="+mn-cs"/>
              </a:rPr>
            </a:br>
            <a:endParaRPr lang="en-GB" sz="1200" b="0" i="0" u="non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kern="1200" baseline="0" dirty="0" smtClean="0">
                <a:solidFill>
                  <a:schemeClr val="tx1"/>
                </a:solidFill>
                <a:effectLst/>
                <a:latin typeface="+mn-lt"/>
                <a:ea typeface="+mn-ea"/>
                <a:cs typeface="+mn-cs"/>
              </a:rPr>
              <a:t>Additional activity for older students – Research background to these claims. </a:t>
            </a:r>
            <a:endParaRPr lang="en-GB" sz="1200" b="0" i="1"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5</a:t>
            </a:fld>
            <a:endParaRPr lang="en-US"/>
          </a:p>
        </p:txBody>
      </p:sp>
    </p:spTree>
    <p:extLst>
      <p:ext uri="{BB962C8B-B14F-4D97-AF65-F5344CB8AC3E}">
        <p14:creationId xmlns:p14="http://schemas.microsoft.com/office/powerpoint/2010/main" val="114447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t>An example of a rumour/mistake</a:t>
            </a:r>
            <a:r>
              <a:rPr lang="en-GB" b="0" i="0" baseline="0" dirty="0" smtClean="0"/>
              <a:t> that went viral (but spread in good faith) – called fake news by some but doesn’t fit BBC definition</a:t>
            </a:r>
          </a:p>
          <a:p>
            <a:endParaRPr lang="en-GB" b="1" i="0" dirty="0" smtClean="0"/>
          </a:p>
          <a:p>
            <a:endParaRPr lang="en-GB" b="1" i="0" dirty="0" smtClean="0"/>
          </a:p>
          <a:p>
            <a:r>
              <a:rPr lang="en-GB" b="0" i="0" dirty="0" smtClean="0"/>
              <a:t>Background - In September 2017, there was a major earthquake in Mexico</a:t>
            </a:r>
            <a:r>
              <a:rPr lang="en-GB" b="0" i="0" baseline="0" dirty="0" smtClean="0"/>
              <a:t>. A school collapsed with children and adults trapped inside and a major rescue operation was launched. </a:t>
            </a:r>
          </a:p>
          <a:p>
            <a:endParaRPr lang="en-GB" b="0" i="0" baseline="0" dirty="0" smtClean="0"/>
          </a:p>
          <a:p>
            <a:r>
              <a:rPr lang="en-GB" b="0" i="0" baseline="0" dirty="0" smtClean="0"/>
              <a:t>A Mexican TV news channel got a story, from rescuers, that a young girl, </a:t>
            </a:r>
            <a:r>
              <a:rPr lang="en-GB" b="0" i="0" baseline="0" dirty="0" err="1" smtClean="0"/>
              <a:t>Frida</a:t>
            </a:r>
            <a:r>
              <a:rPr lang="en-GB" b="0" i="0" baseline="0" dirty="0" smtClean="0"/>
              <a:t> Sofia had been located inside the building, alive, and rescuers were desperately trying to reach her. Other news organisations picked up on the story, as did social media. A </a:t>
            </a:r>
            <a:r>
              <a:rPr lang="en-GB" b="0" i="0" baseline="0" dirty="0" err="1" smtClean="0"/>
              <a:t>hashtag</a:t>
            </a:r>
            <a:r>
              <a:rPr lang="en-GB" b="0" i="0" baseline="0" dirty="0" smtClean="0"/>
              <a:t> was started and people all over world were tweeting their support and messages of hope.</a:t>
            </a:r>
            <a:endParaRPr lang="en-GB" b="0" i="0" dirty="0" smtClean="0"/>
          </a:p>
          <a:p>
            <a:endParaRPr lang="en-GB" b="0" i="0" dirty="0" smtClean="0"/>
          </a:p>
          <a:p>
            <a:r>
              <a:rPr lang="en-GB" b="0" i="0" dirty="0" smtClean="0"/>
              <a:t>In fact the story was not true, and about 36 hours after</a:t>
            </a:r>
            <a:r>
              <a:rPr lang="en-GB" b="0" i="0" baseline="0" dirty="0" smtClean="0"/>
              <a:t> it was first reported, Mexican officials stated that there was no little girl called Sofia trapped inside. </a:t>
            </a:r>
            <a:endParaRPr lang="en-GB" b="0" i="0" dirty="0" smtClean="0"/>
          </a:p>
          <a:p>
            <a:endParaRPr lang="en-GB" b="0" i="0" dirty="0" smtClean="0"/>
          </a:p>
          <a:p>
            <a:r>
              <a:rPr lang="en-GB" b="0" i="0" dirty="0" smtClean="0"/>
              <a:t>BBC</a:t>
            </a:r>
            <a:r>
              <a:rPr lang="en-GB" b="0" i="0" baseline="0" dirty="0" smtClean="0"/>
              <a:t> Trending reported on the story being untrue as did others, this is the Independent. </a:t>
            </a:r>
            <a:endParaRPr lang="en-GB" b="0" i="0" dirty="0" smtClean="0"/>
          </a:p>
          <a:p>
            <a:endParaRPr lang="en-GB"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t>It’s maybe more an example of a rumour that was picked up by mainstream media and spread on social media in good faith.</a:t>
            </a:r>
          </a:p>
          <a:p>
            <a:pPr marL="0" indent="0">
              <a:buFontTx/>
              <a:buNone/>
            </a:pPr>
            <a:endParaRPr lang="en-GB" sz="1200" i="0" u="none" kern="1200" baseline="0" dirty="0" smtClean="0">
              <a:solidFill>
                <a:schemeClr val="tx1"/>
              </a:solidFill>
              <a:effectLst/>
              <a:latin typeface="+mn-lt"/>
              <a:ea typeface="+mn-ea"/>
              <a:cs typeface="+mn-cs"/>
            </a:endParaRPr>
          </a:p>
          <a:p>
            <a:pPr marL="0" indent="0">
              <a:buFontTx/>
              <a:buNone/>
            </a:pPr>
            <a:r>
              <a:rPr lang="en-GB" sz="1200" i="1" u="none" kern="1200" baseline="0" dirty="0" smtClean="0">
                <a:solidFill>
                  <a:schemeClr val="tx1"/>
                </a:solidFill>
                <a:effectLst/>
                <a:latin typeface="+mn-lt"/>
                <a:ea typeface="+mn-ea"/>
                <a:cs typeface="+mn-cs"/>
              </a:rPr>
              <a:t>For a good account of what happened look at: BBC Trending http://</a:t>
            </a:r>
            <a:r>
              <a:rPr lang="en-GB" sz="1200" i="1" u="none" kern="1200" baseline="0" dirty="0" err="1" smtClean="0">
                <a:solidFill>
                  <a:schemeClr val="tx1"/>
                </a:solidFill>
                <a:effectLst/>
                <a:latin typeface="+mn-lt"/>
                <a:ea typeface="+mn-ea"/>
                <a:cs typeface="+mn-cs"/>
              </a:rPr>
              <a:t>www.bbc.co.uk</a:t>
            </a:r>
            <a:r>
              <a:rPr lang="en-GB" sz="1200" i="1" u="none" kern="1200" baseline="0" dirty="0" smtClean="0">
                <a:solidFill>
                  <a:schemeClr val="tx1"/>
                </a:solidFill>
                <a:effectLst/>
                <a:latin typeface="+mn-lt"/>
                <a:ea typeface="+mn-ea"/>
                <a:cs typeface="+mn-cs"/>
              </a:rPr>
              <a:t>/news/blogs-trending-41346787 and NY Times: https://</a:t>
            </a:r>
            <a:r>
              <a:rPr lang="en-GB" sz="1200" i="1" u="none" kern="1200" baseline="0" dirty="0" err="1" smtClean="0">
                <a:solidFill>
                  <a:schemeClr val="tx1"/>
                </a:solidFill>
                <a:effectLst/>
                <a:latin typeface="+mn-lt"/>
                <a:ea typeface="+mn-ea"/>
                <a:cs typeface="+mn-cs"/>
              </a:rPr>
              <a:t>www.nytimes.com</a:t>
            </a:r>
            <a:r>
              <a:rPr lang="en-GB" sz="1200" i="1" u="none" kern="1200" baseline="0" dirty="0" smtClean="0">
                <a:solidFill>
                  <a:schemeClr val="tx1"/>
                </a:solidFill>
                <a:effectLst/>
                <a:latin typeface="+mn-lt"/>
                <a:ea typeface="+mn-ea"/>
                <a:cs typeface="+mn-cs"/>
              </a:rPr>
              <a:t>/2017/09/27/world/</a:t>
            </a:r>
            <a:r>
              <a:rPr lang="en-GB" sz="1200" i="1" u="none" kern="1200" baseline="0" dirty="0" err="1" smtClean="0">
                <a:solidFill>
                  <a:schemeClr val="tx1"/>
                </a:solidFill>
                <a:effectLst/>
                <a:latin typeface="+mn-lt"/>
                <a:ea typeface="+mn-ea"/>
                <a:cs typeface="+mn-cs"/>
              </a:rPr>
              <a:t>americas</a:t>
            </a:r>
            <a:r>
              <a:rPr lang="en-GB" sz="1200" i="1" u="none" kern="1200" baseline="0" dirty="0" smtClean="0">
                <a:solidFill>
                  <a:schemeClr val="tx1"/>
                </a:solidFill>
                <a:effectLst/>
                <a:latin typeface="+mn-lt"/>
                <a:ea typeface="+mn-ea"/>
                <a:cs typeface="+mn-cs"/>
              </a:rPr>
              <a:t>/</a:t>
            </a:r>
            <a:r>
              <a:rPr lang="en-GB" sz="1200" i="1" u="none" kern="1200" baseline="0" dirty="0" err="1" smtClean="0">
                <a:solidFill>
                  <a:schemeClr val="tx1"/>
                </a:solidFill>
                <a:effectLst/>
                <a:latin typeface="+mn-lt"/>
                <a:ea typeface="+mn-ea"/>
                <a:cs typeface="+mn-cs"/>
              </a:rPr>
              <a:t>mexico</a:t>
            </a:r>
            <a:r>
              <a:rPr lang="en-GB" sz="1200" i="1" u="none" kern="1200" baseline="0" dirty="0" smtClean="0">
                <a:solidFill>
                  <a:schemeClr val="tx1"/>
                </a:solidFill>
                <a:effectLst/>
                <a:latin typeface="+mn-lt"/>
                <a:ea typeface="+mn-ea"/>
                <a:cs typeface="+mn-cs"/>
              </a:rPr>
              <a:t>-earthquake-trapped-</a:t>
            </a:r>
            <a:r>
              <a:rPr lang="en-GB" sz="1200" i="1" u="none" kern="1200" baseline="0" dirty="0" err="1" smtClean="0">
                <a:solidFill>
                  <a:schemeClr val="tx1"/>
                </a:solidFill>
                <a:effectLst/>
                <a:latin typeface="+mn-lt"/>
                <a:ea typeface="+mn-ea"/>
                <a:cs typeface="+mn-cs"/>
              </a:rPr>
              <a:t>girl.html</a:t>
            </a:r>
            <a:endParaRPr lang="en-GB" sz="1200" i="1"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6</a:t>
            </a:fld>
            <a:endParaRPr lang="en-US"/>
          </a:p>
        </p:txBody>
      </p:sp>
    </p:spTree>
    <p:extLst>
      <p:ext uri="{BB962C8B-B14F-4D97-AF65-F5344CB8AC3E}">
        <p14:creationId xmlns:p14="http://schemas.microsoft.com/office/powerpoint/2010/main" val="193774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smtClean="0">
                <a:solidFill>
                  <a:schemeClr val="tx1"/>
                </a:solidFill>
                <a:effectLst/>
                <a:latin typeface="+mn-lt"/>
                <a:ea typeface="+mn-ea"/>
                <a:cs typeface="+mn-cs"/>
              </a:rPr>
              <a:t>Example of fun/hoax/joke and satire (again, doesn’t fit BBC definition)</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Story 1 - joke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kern="1200" baseline="0" dirty="0" err="1" smtClean="0">
                <a:solidFill>
                  <a:schemeClr val="tx1"/>
                </a:solidFill>
                <a:effectLst/>
                <a:latin typeface="+mn-lt"/>
                <a:ea typeface="+mn-ea"/>
                <a:cs typeface="+mn-cs"/>
              </a:rPr>
              <a:t>Josephxmorales</a:t>
            </a:r>
            <a:r>
              <a:rPr lang="en-GB" sz="1200" b="0" kern="1200" baseline="0" dirty="0" smtClean="0">
                <a:solidFill>
                  <a:schemeClr val="tx1"/>
                </a:solidFill>
                <a:effectLst/>
                <a:latin typeface="+mn-lt"/>
                <a:ea typeface="+mn-ea"/>
                <a:cs typeface="+mn-cs"/>
              </a:rPr>
              <a:t> is really Joseph Longoria. He found the photo and made the story up to see what happened. It got one million likes and/or re-tweets.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Story 2 - Satire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Info: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There are other websites like the Daily Mash. For example </a:t>
            </a:r>
            <a:r>
              <a:rPr lang="en-GB" sz="1200" b="0" kern="1200" baseline="0" dirty="0" err="1" smtClean="0">
                <a:solidFill>
                  <a:schemeClr val="tx1"/>
                </a:solidFill>
                <a:effectLst/>
                <a:latin typeface="+mn-lt"/>
                <a:ea typeface="+mn-ea"/>
                <a:cs typeface="+mn-cs"/>
              </a:rPr>
              <a:t>NewsBiscuit</a:t>
            </a:r>
            <a:r>
              <a:rPr lang="en-GB" sz="1200" b="0" kern="1200" baseline="0" dirty="0" smtClean="0">
                <a:solidFill>
                  <a:schemeClr val="tx1"/>
                </a:solidFill>
                <a:effectLst/>
                <a:latin typeface="+mn-lt"/>
                <a:ea typeface="+mn-ea"/>
                <a:cs typeface="+mn-cs"/>
              </a:rPr>
              <a:t> or The Onion.  These sites, like most satire sites, declare themselves to be satire sites, deliberately trying to be funny and are not claiming the story is true. They would say they are not “fake news”, because they are open and honest about what they are.</a:t>
            </a: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7</a:t>
            </a:fld>
            <a:endParaRPr lang="en-US"/>
          </a:p>
        </p:txBody>
      </p:sp>
    </p:spTree>
    <p:extLst>
      <p:ext uri="{BB962C8B-B14F-4D97-AF65-F5344CB8AC3E}">
        <p14:creationId xmlns:p14="http://schemas.microsoft.com/office/powerpoint/2010/main" val="163380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example is a Publicity stunt/deliberate joke </a:t>
            </a:r>
          </a:p>
          <a:p>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Background:</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Chris Hughes </a:t>
            </a:r>
            <a:r>
              <a:rPr lang="en-GB" sz="1200" b="0" kern="1200" baseline="0" dirty="0" smtClean="0">
                <a:solidFill>
                  <a:schemeClr val="tx1"/>
                </a:solidFill>
                <a:effectLst/>
                <a:latin typeface="+mn-lt"/>
                <a:ea typeface="+mn-ea"/>
                <a:cs typeface="+mn-cs"/>
              </a:rPr>
              <a:t>became famous on ‘Love Island’ in 2017. In October 2017 he launched bottled water, infused with is tears, in partnership with </a:t>
            </a:r>
            <a:r>
              <a:rPr lang="en-GB" sz="1200" b="0" kern="1200" baseline="0" dirty="0" err="1" smtClean="0">
                <a:solidFill>
                  <a:schemeClr val="tx1"/>
                </a:solidFill>
                <a:effectLst/>
                <a:latin typeface="+mn-lt"/>
                <a:ea typeface="+mn-ea"/>
                <a:cs typeface="+mn-cs"/>
              </a:rPr>
              <a:t>Topman</a:t>
            </a:r>
            <a:r>
              <a:rPr lang="en-GB" sz="1200" b="0" kern="1200" baseline="0" dirty="0" smtClean="0">
                <a:solidFill>
                  <a:schemeClr val="tx1"/>
                </a:solidFill>
                <a:effectLst/>
                <a:latin typeface="+mn-lt"/>
                <a:ea typeface="+mn-ea"/>
                <a:cs typeface="+mn-cs"/>
              </a:rPr>
              <a:t>. He tweeted and lots of outlets ran it, including the BBC. Why infused with his tears? Because he was known for his crying on ’Love Island’. </a:t>
            </a:r>
          </a:p>
          <a:p>
            <a:endParaRPr lang="en-GB" sz="1200" b="0" kern="120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The next day, he revealed that the story was a publicity stunt for </a:t>
            </a:r>
            <a:r>
              <a:rPr lang="en-GB" sz="1200" b="0" kern="1200" dirty="0" smtClean="0">
                <a:solidFill>
                  <a:schemeClr val="tx1"/>
                </a:solidFill>
                <a:effectLst/>
                <a:latin typeface="+mn-lt"/>
                <a:ea typeface="+mn-ea"/>
                <a:cs typeface="+mn-cs"/>
              </a:rPr>
              <a:t>World Mental</a:t>
            </a:r>
            <a:r>
              <a:rPr lang="en-GB" sz="1200" b="0" kern="1200" baseline="0" dirty="0" smtClean="0">
                <a:solidFill>
                  <a:schemeClr val="tx1"/>
                </a:solidFill>
                <a:effectLst/>
                <a:latin typeface="+mn-lt"/>
                <a:ea typeface="+mn-ea"/>
                <a:cs typeface="+mn-cs"/>
              </a:rPr>
              <a:t> Health Day “#DONTBOTTLEITUP” campaign.</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this case it wasn’t for commercial purposes but it was promotional</a:t>
            </a:r>
            <a:r>
              <a:rPr lang="en-GB" sz="1200" b="0" kern="1200" baseline="0" dirty="0" smtClean="0">
                <a:solidFill>
                  <a:schemeClr val="tx1"/>
                </a:solidFill>
                <a:effectLst/>
                <a:latin typeface="+mn-lt"/>
                <a:ea typeface="+mn-ea"/>
                <a:cs typeface="+mn-cs"/>
              </a:rPr>
              <a:t> - a</a:t>
            </a:r>
            <a:r>
              <a:rPr lang="en-GB" sz="1200" b="0" kern="1200" dirty="0" smtClean="0">
                <a:solidFill>
                  <a:schemeClr val="tx1"/>
                </a:solidFill>
                <a:effectLst/>
                <a:latin typeface="+mn-lt"/>
                <a:ea typeface="+mn-ea"/>
                <a:cs typeface="+mn-cs"/>
              </a:rPr>
              <a:t>nother</a:t>
            </a:r>
            <a:r>
              <a:rPr lang="en-GB" sz="1200" b="0" kern="1200" baseline="0" dirty="0" smtClean="0">
                <a:solidFill>
                  <a:schemeClr val="tx1"/>
                </a:solidFill>
                <a:effectLst/>
                <a:latin typeface="+mn-lt"/>
                <a:ea typeface="+mn-ea"/>
                <a:cs typeface="+mn-cs"/>
              </a:rPr>
              <a:t> kind of </a:t>
            </a:r>
            <a:r>
              <a:rPr lang="en-GB" sz="1200" b="0" kern="1200" dirty="0" smtClean="0">
                <a:solidFill>
                  <a:schemeClr val="tx1"/>
                </a:solidFill>
                <a:effectLst/>
                <a:latin typeface="+mn-lt"/>
                <a:ea typeface="+mn-ea"/>
                <a:cs typeface="+mn-cs"/>
              </a:rPr>
              <a:t>deliberate joke, or publicity stunt.</a:t>
            </a: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8</a:t>
            </a:fld>
            <a:endParaRPr lang="en-US"/>
          </a:p>
        </p:txBody>
      </p:sp>
    </p:spTree>
    <p:extLst>
      <p:ext uri="{BB962C8B-B14F-4D97-AF65-F5344CB8AC3E}">
        <p14:creationId xmlns:p14="http://schemas.microsoft.com/office/powerpoint/2010/main" val="286007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Exercise one – low tech version to help students </a:t>
            </a:r>
          </a:p>
          <a:p>
            <a:endParaRPr lang="en-GB" dirty="0" smtClean="0"/>
          </a:p>
          <a:p>
            <a:r>
              <a:rPr lang="en-GB" dirty="0" smtClean="0"/>
              <a:t>Exercise two – suits students who have access to computers</a:t>
            </a:r>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9</a:t>
            </a:fld>
            <a:endParaRPr lang="en-US"/>
          </a:p>
        </p:txBody>
      </p:sp>
    </p:spTree>
    <p:extLst>
      <p:ext uri="{BB962C8B-B14F-4D97-AF65-F5344CB8AC3E}">
        <p14:creationId xmlns:p14="http://schemas.microsoft.com/office/powerpoint/2010/main" val="71715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t>Students are about to take part in a role playing exercise. They will hear accounts of the same event but from different viewpoints. They will need to decide who is telling the truth and who isn’t – and then write their story up based on what they have found out. </a:t>
            </a:r>
          </a:p>
          <a:p>
            <a:r>
              <a:rPr lang="en-GB" b="0" i="0" dirty="0" smtClean="0"/>
              <a:t>The first questions they need to ask uses</a:t>
            </a:r>
            <a:r>
              <a:rPr lang="en-GB" b="0" i="0" baseline="0" dirty="0" smtClean="0"/>
              <a:t> the acronym REAL</a:t>
            </a:r>
            <a:endParaRPr lang="en-GB" b="0" i="0" dirty="0" smtClean="0"/>
          </a:p>
          <a:p>
            <a:endParaRPr lang="en-US" dirty="0"/>
          </a:p>
        </p:txBody>
      </p:sp>
      <p:sp>
        <p:nvSpPr>
          <p:cNvPr id="4" name="Slide Number Placeholder 3"/>
          <p:cNvSpPr>
            <a:spLocks noGrp="1"/>
          </p:cNvSpPr>
          <p:nvPr>
            <p:ph type="sldNum" sz="quarter" idx="10"/>
          </p:nvPr>
        </p:nvSpPr>
        <p:spPr/>
        <p:txBody>
          <a:bodyPr/>
          <a:lstStyle/>
          <a:p>
            <a:fld id="{DDBCC5C3-ABD6-EB47-BE16-0A529B4996FF}" type="slidenum">
              <a:rPr lang="en-US" smtClean="0"/>
              <a:t>10</a:t>
            </a:fld>
            <a:endParaRPr lang="en-US"/>
          </a:p>
        </p:txBody>
      </p:sp>
    </p:spTree>
    <p:extLst>
      <p:ext uri="{BB962C8B-B14F-4D97-AF65-F5344CB8AC3E}">
        <p14:creationId xmlns:p14="http://schemas.microsoft.com/office/powerpoint/2010/main" val="39749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GB01FS1006\UserData$\peacom05\Desktop\wordle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487" y="135431"/>
            <a:ext cx="7357440" cy="45749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826" y="4375405"/>
            <a:ext cx="2976348" cy="695109"/>
          </a:xfrm>
          <a:prstGeom prst="rect">
            <a:avLst/>
          </a:prstGeom>
        </p:spPr>
      </p:pic>
    </p:spTree>
    <p:extLst>
      <p:ext uri="{BB962C8B-B14F-4D97-AF65-F5344CB8AC3E}">
        <p14:creationId xmlns:p14="http://schemas.microsoft.com/office/powerpoint/2010/main" val="67769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80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
            </a:r>
            <a:br>
              <a:rPr lang="en-GB" sz="80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br>
            <a:r>
              <a:rPr lang="en-GB" sz="80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
            </a:r>
            <a:br>
              <a:rPr lang="en-GB" sz="80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br>
            <a:r>
              <a:rPr lang="en-GB" sz="80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
            </a:r>
            <a:br>
              <a:rPr lang="en-GB" sz="80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br>
            <a:r>
              <a:rPr lang="en-GB" sz="9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Is this story </a:t>
            </a:r>
            <a:r>
              <a:rPr lang="en-GB" sz="9600" dirty="0" smtClean="0">
                <a:solidFill>
                  <a:srgbClr val="C00000"/>
                </a:solidFill>
                <a:latin typeface="BBC Reith Serif XBold" panose="02040903040305030204" pitchFamily="18" charset="0"/>
                <a:ea typeface="BBC Reith Serif XBold" panose="02040903040305030204" pitchFamily="18" charset="0"/>
                <a:cs typeface="BBC Reith Serif XBold" panose="02040903040305030204" pitchFamily="18" charset="0"/>
              </a:rPr>
              <a:t>REAL</a:t>
            </a:r>
            <a:r>
              <a:rPr lang="en-GB" sz="9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a:t>
            </a:r>
            <a:endParaRPr lang="en-GB" sz="9600"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Tree>
    <p:extLst>
      <p:ext uri="{BB962C8B-B14F-4D97-AF65-F5344CB8AC3E}">
        <p14:creationId xmlns:p14="http://schemas.microsoft.com/office/powerpoint/2010/main" val="2655082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
        <p:nvSpPr>
          <p:cNvPr id="8" name="Title 1"/>
          <p:cNvSpPr txBox="1">
            <a:spLocks/>
          </p:cNvSpPr>
          <p:nvPr/>
        </p:nvSpPr>
        <p:spPr>
          <a:xfrm>
            <a:off x="-529771" y="274645"/>
            <a:ext cx="8229600" cy="1143000"/>
          </a:xfrm>
          <a:prstGeom prst="rect">
            <a:avLst/>
          </a:prstGeom>
        </p:spPr>
        <p:txBody>
          <a:bodyPr vert="horz" lIns="91440" tIns="45720" rIns="91440" bIns="45720" rtlCol="0" anchor="ctr">
            <a:normAutofit/>
            <a:scene3d>
              <a:camera prst="orthographicFront"/>
              <a:lightRig rig="threePt" dir="t"/>
            </a:scene3d>
            <a:sp3d>
              <a:bevelT w="635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n w="12700">
                  <a:solidFill>
                    <a:schemeClr val="bg1"/>
                  </a:solidFill>
                  <a:prstDash val="solid"/>
                  <a:miter lim="800000"/>
                </a:ln>
                <a:gradFill flip="none" rotWithShape="1">
                  <a:gsLst>
                    <a:gs pos="0">
                      <a:srgbClr val="C00000"/>
                    </a:gs>
                    <a:gs pos="100000">
                      <a:schemeClr val="accent2">
                        <a:lumMod val="75000"/>
                      </a:schemeClr>
                    </a:gs>
                  </a:gsLst>
                  <a:lin ang="5400000" scaled="1"/>
                  <a:tileRect/>
                </a:gradFill>
                <a:effectLst>
                  <a:outerShdw blurRad="25500" dist="23000" dir="7020000" algn="tl">
                    <a:srgbClr val="000000">
                      <a:alpha val="50000"/>
                    </a:srgbClr>
                  </a:outerShdw>
                </a:effectLst>
                <a:latin typeface="BBC Reith Serif XBold" panose="02040903040305030204" pitchFamily="18" charset="0"/>
                <a:ea typeface="BBC Reith Serif XBold" panose="02040903040305030204" pitchFamily="18" charset="0"/>
                <a:cs typeface="BBC Reith Serif XBold" panose="02040903040305030204" pitchFamily="18" charset="0"/>
              </a:rPr>
              <a:t>REAL</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sp>
        <p:nvSpPr>
          <p:cNvPr id="9" name="TextBox 8"/>
          <p:cNvSpPr txBox="1"/>
          <p:nvPr/>
        </p:nvSpPr>
        <p:spPr>
          <a:xfrm>
            <a:off x="1258289" y="1615580"/>
            <a:ext cx="7736695" cy="2462213"/>
          </a:xfrm>
          <a:prstGeom prst="rect">
            <a:avLst/>
          </a:prstGeom>
          <a:noFill/>
        </p:spPr>
        <p:txBody>
          <a:bodyPr wrap="square" rtlCol="0">
            <a:spAutoFit/>
          </a:bodyPr>
          <a:lstStyle/>
          <a:p>
            <a:pPr marL="285750" indent="-285750"/>
            <a:r>
              <a:rPr lang="en-GB" sz="2200" dirty="0" err="1" smtClean="0">
                <a:latin typeface="BBC Reith Sans" panose="020B0603020204020204" pitchFamily="34" charset="0"/>
                <a:ea typeface="BBC Reith Sans" panose="020B0603020204020204" pitchFamily="34" charset="0"/>
                <a:cs typeface="BBC Reith Sans" panose="020B0603020204020204" pitchFamily="34" charset="0"/>
              </a:rPr>
              <a:t>eal</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ask </a:t>
            </a:r>
            <a:r>
              <a:rPr lang="en-GB" sz="2200" dirty="0">
                <a:latin typeface="BBC Reith Sans" panose="020B0603020204020204" pitchFamily="34" charset="0"/>
                <a:ea typeface="BBC Reith Sans" panose="020B0603020204020204" pitchFamily="34" charset="0"/>
                <a:cs typeface="BBC Reith Sans" panose="020B0603020204020204" pitchFamily="34" charset="0"/>
              </a:rPr>
              <a:t>“is this real?”</a:t>
            </a:r>
            <a:br>
              <a:rPr lang="en-GB" sz="2200" dirty="0">
                <a:latin typeface="BBC Reith Sans" panose="020B0603020204020204" pitchFamily="34" charset="0"/>
                <a:ea typeface="BBC Reith Sans" panose="020B0603020204020204" pitchFamily="34" charset="0"/>
                <a:cs typeface="BBC Reith Sans" panose="020B0603020204020204" pitchFamily="34" charset="0"/>
              </a:rPr>
            </a:b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a:p>
            <a:pPr marL="285750" indent="-285750"/>
            <a:r>
              <a:rPr lang="en-GB" sz="2200" dirty="0" err="1" smtClean="0">
                <a:latin typeface="BBC Reith Sans" panose="020B0603020204020204" pitchFamily="34" charset="0"/>
                <a:ea typeface="BBC Reith Sans" panose="020B0603020204020204" pitchFamily="34" charset="0"/>
                <a:cs typeface="BBC Reith Sans" panose="020B0603020204020204" pitchFamily="34" charset="0"/>
              </a:rPr>
              <a:t>vidence</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 - What’s </a:t>
            </a:r>
            <a:r>
              <a:rPr lang="en-GB" sz="2200" dirty="0">
                <a:latin typeface="BBC Reith Sans" panose="020B0603020204020204" pitchFamily="34" charset="0"/>
                <a:ea typeface="BBC Reith Sans" panose="020B0603020204020204" pitchFamily="34" charset="0"/>
                <a:cs typeface="BBC Reith Sans" panose="020B0603020204020204" pitchFamily="34" charset="0"/>
              </a:rPr>
              <a:t>the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source? author</a:t>
            </a:r>
            <a:r>
              <a:rPr lang="en-GB" sz="2200" dirty="0">
                <a:latin typeface="BBC Reith Sans" panose="020B0603020204020204" pitchFamily="34" charset="0"/>
                <a:ea typeface="BBC Reith Sans" panose="020B0603020204020204" pitchFamily="34" charset="0"/>
                <a:cs typeface="BBC Reith Sans" panose="020B0603020204020204" pitchFamily="34" charset="0"/>
              </a:rPr>
              <a:t>, publication, web address, date &amp; time, including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pictures</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a:t>
            </a: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a:p>
            <a:pPr marL="285750" indent="-285750"/>
            <a:r>
              <a:rPr lang="en-GB" sz="2200" dirty="0" err="1" smtClean="0">
                <a:latin typeface="BBC Reith Sans" panose="020B0603020204020204" pitchFamily="34" charset="0"/>
                <a:ea typeface="BBC Reith Sans" panose="020B0603020204020204" pitchFamily="34" charset="0"/>
                <a:cs typeface="BBC Reith Sans" panose="020B0603020204020204" pitchFamily="34" charset="0"/>
              </a:rPr>
              <a:t>dd</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 </a:t>
            </a:r>
            <a:r>
              <a:rPr lang="en-GB" sz="2200" dirty="0">
                <a:latin typeface="BBC Reith Sans" panose="020B0603020204020204" pitchFamily="34" charset="0"/>
                <a:ea typeface="BBC Reith Sans" panose="020B0603020204020204" pitchFamily="34" charset="0"/>
                <a:cs typeface="BBC Reith Sans" panose="020B0603020204020204" pitchFamily="34" charset="0"/>
              </a:rPr>
              <a:t>it all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up - </a:t>
            </a:r>
            <a:r>
              <a:rPr lang="en-GB" sz="2200" dirty="0">
                <a:latin typeface="BBC Reith Sans" panose="020B0603020204020204" pitchFamily="34" charset="0"/>
                <a:ea typeface="BBC Reith Sans" panose="020B0603020204020204" pitchFamily="34" charset="0"/>
                <a:cs typeface="BBC Reith Sans" panose="020B0603020204020204" pitchFamily="34" charset="0"/>
              </a:rPr>
              <a:t>Ask around,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use own </a:t>
            </a:r>
            <a:r>
              <a:rPr lang="en-GB" sz="2200" dirty="0">
                <a:latin typeface="BBC Reith Sans" panose="020B0603020204020204" pitchFamily="34" charset="0"/>
                <a:ea typeface="BBC Reith Sans" panose="020B0603020204020204" pitchFamily="34" charset="0"/>
                <a:cs typeface="BBC Reith Sans" panose="020B0603020204020204" pitchFamily="34" charset="0"/>
              </a:rPr>
              <a:t>knowledge, other’s knowledge, the story detail and a little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research.</a:t>
            </a: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a:p>
            <a:pPr marL="285750" indent="-285750"/>
            <a:r>
              <a:rPr lang="en-GB" sz="2200" dirty="0" err="1" smtClean="0">
                <a:latin typeface="BBC Reith Sans" panose="020B0603020204020204" pitchFamily="34" charset="0"/>
                <a:ea typeface="BBC Reith Sans" panose="020B0603020204020204" pitchFamily="34" charset="0"/>
                <a:cs typeface="BBC Reith Sans" panose="020B0603020204020204" pitchFamily="34" charset="0"/>
              </a:rPr>
              <a:t>ook</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 around - </a:t>
            </a:r>
            <a:r>
              <a:rPr lang="en-GB" sz="2200" dirty="0">
                <a:latin typeface="BBC Reith Sans" panose="020B0603020204020204" pitchFamily="34" charset="0"/>
                <a:ea typeface="BBC Reith Sans" panose="020B0603020204020204" pitchFamily="34" charset="0"/>
                <a:cs typeface="BBC Reith Sans" panose="020B0603020204020204" pitchFamily="34" charset="0"/>
              </a:rPr>
              <a:t>any other sources carrying the story? </a:t>
            </a:r>
          </a:p>
        </p:txBody>
      </p:sp>
      <p:sp>
        <p:nvSpPr>
          <p:cNvPr id="10" name="TextBox 9"/>
          <p:cNvSpPr txBox="1"/>
          <p:nvPr/>
        </p:nvSpPr>
        <p:spPr>
          <a:xfrm>
            <a:off x="1041538" y="1598575"/>
            <a:ext cx="414729" cy="2462213"/>
          </a:xfrm>
          <a:prstGeom prst="rect">
            <a:avLst/>
          </a:prstGeom>
          <a:noFill/>
        </p:spPr>
        <p:txBody>
          <a:bodyPr wrap="square" rtlCol="0">
            <a:spAutoFit/>
          </a:bodyPr>
          <a:lstStyle/>
          <a:p>
            <a:pPr marL="285750" indent="-285750"/>
            <a:r>
              <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rPr>
              <a:t>R</a:t>
            </a:r>
          </a:p>
          <a:p>
            <a:pPr marL="285750" indent="-285750"/>
            <a:endPar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endParaRPr>
          </a:p>
          <a:p>
            <a:pPr marL="285750" indent="-285750"/>
            <a:r>
              <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rPr>
              <a:t>E</a:t>
            </a:r>
          </a:p>
          <a:p>
            <a:pPr marL="285750" indent="-285750"/>
            <a:endPar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endParaRPr>
          </a:p>
          <a:p>
            <a:pPr marL="285750" indent="-285750"/>
            <a:r>
              <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rPr>
              <a:t>A</a:t>
            </a:r>
          </a:p>
          <a:p>
            <a:pPr marL="285750" indent="-285750"/>
            <a:endPar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endParaRPr>
          </a:p>
          <a:p>
            <a:pPr marL="285750" indent="-285750"/>
            <a:r>
              <a:rPr lang="en-GB" sz="2200" b="1" u="sng" dirty="0" smtClean="0">
                <a:solidFill>
                  <a:srgbClr val="C00000"/>
                </a:solidFill>
                <a:latin typeface="BBC Reith Sans" panose="020B0603020204020204" pitchFamily="34" charset="0"/>
                <a:ea typeface="BBC Reith Sans" panose="020B0603020204020204" pitchFamily="34" charset="0"/>
                <a:cs typeface="BBC Reith Sans" panose="020B0603020204020204" pitchFamily="34" charset="0"/>
              </a:rPr>
              <a:t>L</a:t>
            </a:r>
            <a:endParaRPr lang="en-GB" sz="2200" b="1" u="sng" dirty="0">
              <a:solidFill>
                <a:srgbClr val="C00000"/>
              </a:solidFill>
              <a:latin typeface="BBC Reith Sans" panose="020B0603020204020204" pitchFamily="34" charset="0"/>
              <a:ea typeface="BBC Reith Sans" panose="020B0603020204020204" pitchFamily="34" charset="0"/>
              <a:cs typeface="BBC Reith Sans" panose="020B0603020204020204" pitchFamily="34" charset="0"/>
            </a:endParaRPr>
          </a:p>
        </p:txBody>
      </p:sp>
      <p:sp>
        <p:nvSpPr>
          <p:cNvPr id="11" name="Title 1"/>
          <p:cNvSpPr txBox="1">
            <a:spLocks/>
          </p:cNvSpPr>
          <p:nvPr/>
        </p:nvSpPr>
        <p:spPr>
          <a:xfrm>
            <a:off x="1342568" y="274645"/>
            <a:ext cx="8229600" cy="1143000"/>
          </a:xfrm>
          <a:prstGeom prst="rect">
            <a:avLst/>
          </a:prstGeom>
        </p:spPr>
        <p:txBody>
          <a:bodyPr vert="horz" lIns="91440" tIns="45720" rIns="91440" bIns="45720" rtlCol="0" anchor="ctr">
            <a:normAutofit/>
            <a:scene3d>
              <a:camera prst="orthographicFront"/>
              <a:lightRig rig="threePt" dir="t"/>
            </a:scene3d>
            <a:sp3d>
              <a:bevelT w="635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checks</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spTree>
    <p:extLst>
      <p:ext uri="{BB962C8B-B14F-4D97-AF65-F5344CB8AC3E}">
        <p14:creationId xmlns:p14="http://schemas.microsoft.com/office/powerpoint/2010/main" val="4959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8"/>
                                        </p:tgtEl>
                                        <p:attrNameLst>
                                          <p:attrName>ppt_x</p:attrName>
                                          <p:attrName>ppt_y</p:attrName>
                                        </p:attrNameLst>
                                      </p:cBhvr>
                                    </p:animMotion>
                                    <p:animRot by="1500000">
                                      <p:cBhvr>
                                        <p:cTn id="7" dur="250" fill="hold">
                                          <p:stCondLst>
                                            <p:cond delay="0"/>
                                          </p:stCondLst>
                                        </p:cTn>
                                        <p:tgtEl>
                                          <p:spTgt spid="8"/>
                                        </p:tgtEl>
                                        <p:attrNameLst>
                                          <p:attrName>r</p:attrName>
                                        </p:attrNameLst>
                                      </p:cBhvr>
                                    </p:animRot>
                                    <p:animRot by="-1500000">
                                      <p:cBhvr>
                                        <p:cTn id="8" dur="250" fill="hold">
                                          <p:stCondLst>
                                            <p:cond delay="250"/>
                                          </p:stCondLst>
                                        </p:cTn>
                                        <p:tgtEl>
                                          <p:spTgt spid="8"/>
                                        </p:tgtEl>
                                        <p:attrNameLst>
                                          <p:attrName>r</p:attrName>
                                        </p:attrNameLst>
                                      </p:cBhvr>
                                    </p:animRot>
                                    <p:animRot by="-1500000">
                                      <p:cBhvr>
                                        <p:cTn id="9" dur="250" fill="hold">
                                          <p:stCondLst>
                                            <p:cond delay="500"/>
                                          </p:stCondLst>
                                        </p:cTn>
                                        <p:tgtEl>
                                          <p:spTgt spid="8"/>
                                        </p:tgtEl>
                                        <p:attrNameLst>
                                          <p:attrName>r</p:attrName>
                                        </p:attrNameLst>
                                      </p:cBhvr>
                                    </p:animRot>
                                    <p:animRot by="1500000">
                                      <p:cBhvr>
                                        <p:cTn id="10" dur="250" fill="hold">
                                          <p:stCondLst>
                                            <p:cond delay="750"/>
                                          </p:stCondLst>
                                        </p:cTn>
                                        <p:tgtEl>
                                          <p:spTgt spid="8"/>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
        <p:nvSpPr>
          <p:cNvPr id="10" name="Title 1"/>
          <p:cNvSpPr txBox="1">
            <a:spLocks/>
          </p:cNvSpPr>
          <p:nvPr/>
        </p:nvSpPr>
        <p:spPr>
          <a:xfrm>
            <a:off x="247486" y="274638"/>
            <a:ext cx="864902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Exercise: What’s true?</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grpSp>
        <p:nvGrpSpPr>
          <p:cNvPr id="3" name="Group 2"/>
          <p:cNvGrpSpPr/>
          <p:nvPr/>
        </p:nvGrpSpPr>
        <p:grpSpPr>
          <a:xfrm>
            <a:off x="1514458" y="764288"/>
            <a:ext cx="6525484" cy="3925421"/>
            <a:chOff x="1514458" y="764288"/>
            <a:chExt cx="6525484" cy="3925421"/>
          </a:xfrm>
          <a:scene3d>
            <a:camera prst="perspectiveRelaxedModerately"/>
            <a:lightRig rig="threePt" dir="t"/>
          </a:scene3d>
        </p:grpSpPr>
        <p:sp>
          <p:nvSpPr>
            <p:cNvPr id="6" name="Title 1"/>
            <p:cNvSpPr txBox="1">
              <a:spLocks/>
            </p:cNvSpPr>
            <p:nvPr/>
          </p:nvSpPr>
          <p:spPr>
            <a:xfrm>
              <a:off x="1636378" y="1234679"/>
              <a:ext cx="4624949" cy="940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smtClean="0">
                  <a:latin typeface="Bodoni MT" panose="02070603080606020203" pitchFamily="18" charset="0"/>
                </a:rPr>
                <a:t>DOG BITES MAN!!</a:t>
              </a:r>
              <a:endParaRPr lang="en-GB" b="1" dirty="0">
                <a:latin typeface="Bodoni MT" panose="02070603080606020203" pitchFamily="18" charset="0"/>
              </a:endParaRPr>
            </a:p>
          </p:txBody>
        </p:sp>
        <p:sp>
          <p:nvSpPr>
            <p:cNvPr id="8" name="TextBox 7"/>
            <p:cNvSpPr txBox="1"/>
            <p:nvPr/>
          </p:nvSpPr>
          <p:spPr>
            <a:xfrm>
              <a:off x="1687779" y="1888942"/>
              <a:ext cx="3943633" cy="2800767"/>
            </a:xfrm>
            <a:prstGeom prst="rect">
              <a:avLst/>
            </a:prstGeom>
            <a:noFill/>
          </p:spPr>
          <p:txBody>
            <a:bodyPr wrap="square" rtlCol="0">
              <a:spAutoFit/>
            </a:bodyPr>
            <a:lstStyle/>
            <a:p>
              <a:r>
                <a:rPr lang="en-GB" sz="1100" dirty="0" smtClean="0">
                  <a:latin typeface="Times New Roman" panose="02020603050405020304" pitchFamily="18" charset="0"/>
                  <a:cs typeface="Times New Roman" panose="02020603050405020304" pitchFamily="18" charset="0"/>
                </a:rPr>
                <a:t>A man has been attacked by a dog whilst walking through Tall Tale Park. Mr Jonathan Jones (48) says he was bitten by the pit bull terrier yesterday morning.  “I was minding my own business when an enormous, vicious creature leapt out of the bushes and attacked me. I don’t think I’ll ever use my left hand again. “</a:t>
              </a:r>
              <a:br>
                <a:rPr lang="en-GB" sz="1100" dirty="0" smtClean="0">
                  <a:latin typeface="Times New Roman" panose="02020603050405020304" pitchFamily="18" charset="0"/>
                  <a:cs typeface="Times New Roman" panose="02020603050405020304" pitchFamily="18" charset="0"/>
                </a:rPr>
              </a:br>
              <a:endParaRPr lang="en-GB" sz="1100" dirty="0" smtClean="0">
                <a:latin typeface="Times New Roman" panose="02020603050405020304" pitchFamily="18" charset="0"/>
                <a:cs typeface="Times New Roman" panose="02020603050405020304" pitchFamily="18" charset="0"/>
              </a:endParaRPr>
            </a:p>
            <a:p>
              <a:r>
                <a:rPr lang="en-GB" sz="1100" dirty="0" smtClean="0">
                  <a:latin typeface="Times New Roman" panose="02020603050405020304" pitchFamily="18" charset="0"/>
                  <a:cs typeface="Times New Roman" panose="02020603050405020304" pitchFamily="18" charset="0"/>
                </a:rPr>
                <a:t>Mr Jones, grandfather of 7, is now recovering at home. </a:t>
              </a:r>
              <a:br>
                <a:rPr lang="en-GB" sz="1100" dirty="0" smtClean="0">
                  <a:latin typeface="Times New Roman" panose="02020603050405020304" pitchFamily="18" charset="0"/>
                  <a:cs typeface="Times New Roman" panose="02020603050405020304" pitchFamily="18" charset="0"/>
                </a:rPr>
              </a:br>
              <a:endParaRPr lang="en-GB" sz="1100" dirty="0">
                <a:latin typeface="Times New Roman" panose="02020603050405020304" pitchFamily="18" charset="0"/>
                <a:cs typeface="Times New Roman" panose="02020603050405020304" pitchFamily="18" charset="0"/>
              </a:endParaRPr>
            </a:p>
            <a:p>
              <a:r>
                <a:rPr lang="en-GB" sz="1100" dirty="0" smtClean="0">
                  <a:latin typeface="Times New Roman" panose="02020603050405020304" pitchFamily="18" charset="0"/>
                  <a:cs typeface="Times New Roman" panose="02020603050405020304" pitchFamily="18" charset="0"/>
                </a:rPr>
                <a:t>A hospital spokesman said the doctor who had treated Mr Jones was horrified at the extent of the injury. He added that he thought this breed of dog had been banned.</a:t>
              </a:r>
              <a:br>
                <a:rPr lang="en-GB" sz="1100" dirty="0" smtClean="0">
                  <a:latin typeface="Times New Roman" panose="02020603050405020304" pitchFamily="18" charset="0"/>
                  <a:cs typeface="Times New Roman" panose="02020603050405020304" pitchFamily="18" charset="0"/>
                </a:rPr>
              </a:br>
              <a:endParaRPr lang="en-GB" sz="1100" dirty="0" smtClean="0">
                <a:latin typeface="Times New Roman" panose="02020603050405020304" pitchFamily="18" charset="0"/>
                <a:cs typeface="Times New Roman" panose="02020603050405020304" pitchFamily="18" charset="0"/>
              </a:endParaRPr>
            </a:p>
            <a:p>
              <a:r>
                <a:rPr lang="en-GB" sz="1100" dirty="0" smtClean="0">
                  <a:latin typeface="Times New Roman" panose="02020603050405020304" pitchFamily="18" charset="0"/>
                  <a:cs typeface="Times New Roman" panose="02020603050405020304" pitchFamily="18" charset="0"/>
                </a:rPr>
                <a:t>The dog is called </a:t>
              </a:r>
              <a:r>
                <a:rPr lang="en-GB" sz="1100" dirty="0" err="1" smtClean="0">
                  <a:latin typeface="Times New Roman" panose="02020603050405020304" pitchFamily="18" charset="0"/>
                  <a:cs typeface="Times New Roman" panose="02020603050405020304" pitchFamily="18" charset="0"/>
                </a:rPr>
                <a:t>Putch</a:t>
              </a:r>
              <a:r>
                <a:rPr lang="en-GB" sz="1100" dirty="0" smtClean="0">
                  <a:latin typeface="Times New Roman" panose="02020603050405020304" pitchFamily="18" charset="0"/>
                  <a:cs typeface="Times New Roman" panose="02020603050405020304" pitchFamily="18" charset="0"/>
                </a:rPr>
                <a:t>. His owner told us that he has never been any trouble in the past and is usually as gentle as a kitten. </a:t>
              </a:r>
            </a:p>
            <a:p>
              <a:endParaRPr lang="en-GB" sz="1100" dirty="0" smtClean="0">
                <a:latin typeface="Times New Roman" panose="02020603050405020304" pitchFamily="18" charset="0"/>
                <a:cs typeface="Times New Roman" panose="02020603050405020304" pitchFamily="18" charset="0"/>
              </a:endParaRPr>
            </a:p>
            <a:p>
              <a:r>
                <a:rPr lang="en-GB" sz="1100" dirty="0" smtClean="0">
                  <a:latin typeface="Times New Roman" panose="02020603050405020304" pitchFamily="18" charset="0"/>
                  <a:cs typeface="Times New Roman" panose="02020603050405020304" pitchFamily="18" charset="0"/>
                </a:rPr>
                <a:t>Reporters: Paul </a:t>
              </a:r>
              <a:r>
                <a:rPr lang="en-GB" sz="1100" dirty="0" err="1" smtClean="0">
                  <a:latin typeface="Times New Roman" panose="02020603050405020304" pitchFamily="18" charset="0"/>
                  <a:cs typeface="Times New Roman" panose="02020603050405020304" pitchFamily="18" charset="0"/>
                </a:rPr>
                <a:t>K.Pize</a:t>
              </a:r>
              <a:r>
                <a:rPr lang="en-GB" sz="1100" dirty="0" smtClean="0">
                  <a:latin typeface="Times New Roman" panose="02020603050405020304" pitchFamily="18" charset="0"/>
                  <a:cs typeface="Times New Roman" panose="02020603050405020304" pitchFamily="18" charset="0"/>
                </a:rPr>
                <a:t> &amp; Ivor </a:t>
              </a:r>
              <a:r>
                <a:rPr lang="en-GB" sz="1100" dirty="0" err="1" smtClean="0">
                  <a:latin typeface="Times New Roman" panose="02020603050405020304" pitchFamily="18" charset="0"/>
                  <a:cs typeface="Times New Roman" panose="02020603050405020304" pitchFamily="18" charset="0"/>
                </a:rPr>
                <a:t>Fibb</a:t>
              </a:r>
              <a:endParaRPr lang="en-GB" sz="1100"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1514458" y="764288"/>
              <a:ext cx="6115084" cy="9407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Bodoni MT Black" panose="02070A03080606020203" pitchFamily="18" charset="0"/>
                </a:rPr>
                <a:t>THE LYING TIMES</a:t>
              </a:r>
              <a:endParaRPr lang="en-GB" b="1" dirty="0">
                <a:latin typeface="Bodoni MT Black" panose="02070A03080606020203" pitchFamily="18" charset="0"/>
              </a:endParaRPr>
            </a:p>
          </p:txBody>
        </p:sp>
        <p:pic>
          <p:nvPicPr>
            <p:cNvPr id="1026" name="Picture 2" descr="Rescue dog waiting to be re-homed"/>
            <p:cNvPicPr>
              <a:picLocks noChangeAspect="1" noChangeArrowheads="1"/>
            </p:cNvPicPr>
            <p:nvPr/>
          </p:nvPicPr>
          <p:blipFill rotWithShape="1">
            <a:blip r:embed="rId4">
              <a:extLst>
                <a:ext uri="{28A0092B-C50C-407E-A947-70E740481C1C}">
                  <a14:useLocalDpi xmlns:a14="http://schemas.microsoft.com/office/drawing/2010/main" val="0"/>
                </a:ext>
              </a:extLst>
            </a:blip>
            <a:srcRect l="23387" r="24249"/>
            <a:stretch/>
          </p:blipFill>
          <p:spPr bwMode="auto">
            <a:xfrm>
              <a:off x="5533808" y="1964604"/>
              <a:ext cx="2506134" cy="269032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7862880" y="4927024"/>
            <a:ext cx="1281120" cy="215444"/>
          </a:xfrm>
          <a:prstGeom prst="rect">
            <a:avLst/>
          </a:prstGeom>
          <a:noFill/>
        </p:spPr>
        <p:txBody>
          <a:bodyPr wrap="none" rtlCol="0">
            <a:spAutoFit/>
          </a:bodyPr>
          <a:lstStyle/>
          <a:p>
            <a:r>
              <a:rPr lang="en-GB" sz="800" dirty="0" smtClean="0">
                <a:latin typeface="BBC Reith Sans" panose="020B0603020204020204" pitchFamily="34" charset="0"/>
                <a:ea typeface="BBC Reith Sans" panose="020B0603020204020204" pitchFamily="34" charset="0"/>
                <a:cs typeface="BBC Reith Sans" panose="020B0603020204020204" pitchFamily="34" charset="0"/>
              </a:rPr>
              <a:t>Image: GETTY IMAGES</a:t>
            </a:r>
            <a:endParaRPr lang="en-GB" sz="800" dirty="0">
              <a:latin typeface="BBC Reith Sans" panose="020B0603020204020204" pitchFamily="34" charset="0"/>
              <a:ea typeface="BBC Reith Sans" panose="020B0603020204020204" pitchFamily="34" charset="0"/>
              <a:cs typeface="BBC Reith Sans" panose="020B0603020204020204" pitchFamily="34" charset="0"/>
            </a:endParaRPr>
          </a:p>
        </p:txBody>
      </p:sp>
    </p:spTree>
    <p:extLst>
      <p:ext uri="{BB962C8B-B14F-4D97-AF65-F5344CB8AC3E}">
        <p14:creationId xmlns:p14="http://schemas.microsoft.com/office/powerpoint/2010/main" val="326483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7534" y="1658699"/>
            <a:ext cx="3513546" cy="23450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 Placeholder 3"/>
          <p:cNvSpPr txBox="1">
            <a:spLocks/>
          </p:cNvSpPr>
          <p:nvPr/>
        </p:nvSpPr>
        <p:spPr>
          <a:xfrm>
            <a:off x="1297091" y="1729424"/>
            <a:ext cx="3008313" cy="234553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Who?</a:t>
            </a:r>
          </a:p>
          <a:p>
            <a:pPr marL="571500" indent="-5715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What?</a:t>
            </a:r>
          </a:p>
          <a:p>
            <a:pPr marL="571500" indent="-5715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Where?</a:t>
            </a:r>
          </a:p>
          <a:p>
            <a:pPr marL="571500" indent="-5715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Why?</a:t>
            </a:r>
          </a:p>
          <a:p>
            <a:pPr marL="571500" indent="-5715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When?</a:t>
            </a:r>
          </a:p>
          <a:p>
            <a:pPr marL="571500" indent="-5715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How?</a:t>
            </a: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
        <p:nvSpPr>
          <p:cNvPr id="9"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Remember your journalism checks</a:t>
            </a:r>
            <a:endParaRPr lang="en-GB" sz="3600"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spTree>
    <p:extLst>
      <p:ext uri="{BB962C8B-B14F-4D97-AF65-F5344CB8AC3E}">
        <p14:creationId xmlns:p14="http://schemas.microsoft.com/office/powerpoint/2010/main" val="357894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
        <p:nvSpPr>
          <p:cNvPr id="9"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Clear, concise, correct!</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pic>
        <p:nvPicPr>
          <p:cNvPr id="7" name="Picture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86312" y="1659466"/>
            <a:ext cx="2934137" cy="22006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Text Placeholder 3"/>
          <p:cNvSpPr txBox="1">
            <a:spLocks/>
          </p:cNvSpPr>
          <p:nvPr/>
        </p:nvSpPr>
        <p:spPr>
          <a:xfrm>
            <a:off x="1114956" y="1817009"/>
            <a:ext cx="3362218" cy="11429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Re-write the story in your own words using the facts that you have gathered. Make sure your story is all  true!</a:t>
            </a: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p:txBody>
      </p:sp>
    </p:spTree>
    <p:extLst>
      <p:ext uri="{BB962C8B-B14F-4D97-AF65-F5344CB8AC3E}">
        <p14:creationId xmlns:p14="http://schemas.microsoft.com/office/powerpoint/2010/main" val="31874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mtClean="0"/>
              <a:t>Film</a:t>
            </a:r>
            <a:endParaRPr lang="en-GB" dirty="0"/>
          </a:p>
        </p:txBody>
      </p:sp>
      <p:sp>
        <p:nvSpPr>
          <p:cNvPr id="5" name="Rectangle 4"/>
          <p:cNvSpPr/>
          <p:nvPr/>
        </p:nvSpPr>
        <p:spPr>
          <a:xfrm>
            <a:off x="1431758" y="1484784"/>
            <a:ext cx="6518644"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Insert still of film here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2339752" y="3429000"/>
            <a:ext cx="4464496" cy="369332"/>
          </a:xfrm>
          <a:prstGeom prst="rect">
            <a:avLst/>
          </a:prstGeom>
          <a:noFill/>
        </p:spPr>
        <p:txBody>
          <a:bodyPr wrap="square" rtlCol="0">
            <a:spAutoFit/>
          </a:bodyPr>
          <a:lstStyle/>
          <a:p>
            <a:r>
              <a:rPr lang="en-GB" dirty="0" smtClean="0"/>
              <a:t>How to Check if something is real</a:t>
            </a:r>
            <a:endParaRPr lang="en-GB" dirty="0"/>
          </a:p>
        </p:txBody>
      </p:sp>
      <p:pic>
        <p:nvPicPr>
          <p:cNvPr id="7" name="Picture 6" descr="1280px-BB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95" y="163815"/>
            <a:ext cx="1003766" cy="287798"/>
          </a:xfrm>
          <a:prstGeom prst="rect">
            <a:avLst/>
          </a:prstGeom>
        </p:spPr>
      </p:pic>
      <p:pic>
        <p:nvPicPr>
          <p:cNvPr id="2" name="Picture 1" descr="CheckingtheStory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71" y="4593057"/>
            <a:ext cx="1004202" cy="510169"/>
          </a:xfrm>
          <a:prstGeom prst="rect">
            <a:avLst/>
          </a:prstGeom>
        </p:spPr>
      </p:pic>
    </p:spTree>
    <p:extLst>
      <p:ext uri="{BB962C8B-B14F-4D97-AF65-F5344CB8AC3E}">
        <p14:creationId xmlns:p14="http://schemas.microsoft.com/office/powerpoint/2010/main" val="339922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7119" y="438267"/>
            <a:ext cx="569611"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en-GB"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BC Reith Serif XBold" panose="02040903040305030204" pitchFamily="18" charset="0"/>
                <a:ea typeface="BBC Reith Serif XBold" panose="02040903040305030204" pitchFamily="18" charset="0"/>
                <a:cs typeface="BBC Reith Serif XBold" panose="02040903040305030204" pitchFamily="18" charset="0"/>
              </a:rPr>
              <a:t>R</a:t>
            </a:r>
          </a:p>
          <a:p>
            <a:pPr marL="0" indent="0">
              <a:buNone/>
            </a:pPr>
            <a:r>
              <a:rPr lang="en-GB"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BC Reith Serif XBold" panose="02040903040305030204" pitchFamily="18" charset="0"/>
                <a:ea typeface="BBC Reith Serif XBold" panose="02040903040305030204" pitchFamily="18" charset="0"/>
                <a:cs typeface="BBC Reith Serif XBold" panose="02040903040305030204" pitchFamily="18" charset="0"/>
              </a:rPr>
              <a:t>E</a:t>
            </a:r>
          </a:p>
          <a:p>
            <a:pPr marL="0" indent="0">
              <a:buNone/>
            </a:pPr>
            <a:r>
              <a:rPr lang="en-GB"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BC Reith Serif XBold" panose="02040903040305030204" pitchFamily="18" charset="0"/>
                <a:ea typeface="BBC Reith Serif XBold" panose="02040903040305030204" pitchFamily="18" charset="0"/>
                <a:cs typeface="BBC Reith Serif XBold" panose="02040903040305030204" pitchFamily="18" charset="0"/>
              </a:rPr>
              <a:t>A</a:t>
            </a:r>
          </a:p>
          <a:p>
            <a:pPr marL="0" indent="0">
              <a:buNone/>
            </a:pPr>
            <a:r>
              <a:rPr lang="en-GB"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BC Reith Serif XBold" panose="02040903040305030204" pitchFamily="18" charset="0"/>
                <a:ea typeface="BBC Reith Serif XBold" panose="02040903040305030204" pitchFamily="18" charset="0"/>
                <a:cs typeface="BBC Reith Serif XBold" panose="02040903040305030204" pitchFamily="18" charset="0"/>
              </a:rPr>
              <a:t>L</a:t>
            </a:r>
            <a:endParaRPr lang="en-GB"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sp>
        <p:nvSpPr>
          <p:cNvPr id="5" name="TextBox 4"/>
          <p:cNvSpPr txBox="1"/>
          <p:nvPr/>
        </p:nvSpPr>
        <p:spPr>
          <a:xfrm>
            <a:off x="2192527" y="450405"/>
            <a:ext cx="7039528" cy="4154984"/>
          </a:xfrm>
          <a:prstGeom prst="rect">
            <a:avLst/>
          </a:prstGeom>
          <a:noFill/>
        </p:spPr>
        <p:txBody>
          <a:bodyPr wrap="square" rtlCol="0">
            <a:spAutoFit/>
          </a:bodyPr>
          <a:lstStyle/>
          <a:p>
            <a:r>
              <a:rPr lang="en-GB" sz="6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EAL ?</a:t>
            </a:r>
            <a:endParaRPr lang="en-GB" sz="6600" dirty="0">
              <a:latin typeface="BBC Reith Serif XBold" panose="02040903040305030204" pitchFamily="18" charset="0"/>
              <a:ea typeface="BBC Reith Serif XBold" panose="02040903040305030204" pitchFamily="18" charset="0"/>
              <a:cs typeface="BBC Reith Serif XBold" panose="02040903040305030204" pitchFamily="18" charset="0"/>
            </a:endParaRPr>
          </a:p>
          <a:p>
            <a:r>
              <a:rPr lang="en-GB" sz="6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VIDENCE?</a:t>
            </a:r>
            <a:endParaRPr lang="en-GB" sz="6600" dirty="0">
              <a:latin typeface="BBC Reith Serif XBold" panose="02040903040305030204" pitchFamily="18" charset="0"/>
              <a:ea typeface="BBC Reith Serif XBold" panose="02040903040305030204" pitchFamily="18" charset="0"/>
              <a:cs typeface="BBC Reith Serif XBold" panose="02040903040305030204" pitchFamily="18" charset="0"/>
            </a:endParaRPr>
          </a:p>
          <a:p>
            <a:r>
              <a:rPr lang="en-GB" sz="6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DD UP?</a:t>
            </a:r>
            <a:endParaRPr lang="en-GB" sz="6600" dirty="0">
              <a:latin typeface="BBC Reith Serif XBold" panose="02040903040305030204" pitchFamily="18" charset="0"/>
              <a:ea typeface="BBC Reith Serif XBold" panose="02040903040305030204" pitchFamily="18" charset="0"/>
              <a:cs typeface="BBC Reith Serif XBold" panose="02040903040305030204" pitchFamily="18" charset="0"/>
            </a:endParaRPr>
          </a:p>
          <a:p>
            <a:r>
              <a:rPr lang="en-GB" sz="6600"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OOK AROUND</a:t>
            </a:r>
            <a:endParaRPr lang="en-GB" sz="6600"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Tree>
    <p:extLst>
      <p:ext uri="{BB962C8B-B14F-4D97-AF65-F5344CB8AC3E}">
        <p14:creationId xmlns:p14="http://schemas.microsoft.com/office/powerpoint/2010/main" val="28915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mph" presetSubtype="0" repeatCount="indefinite" fill="hold" grpId="1" nodeType="clickEffect">
                                  <p:stCondLst>
                                    <p:cond delay="0"/>
                                  </p:stCondLst>
                                  <p:iterate type="lt">
                                    <p:tmPct val="10000"/>
                                  </p:iterate>
                                  <p:childTnLst>
                                    <p:animMotion origin="layout" path="M 0.0 0.0 L 0.0 -0.07213" pathEditMode="relative" ptsTypes="">
                                      <p:cBhvr>
                                        <p:cTn id="31" dur="500" accel="50000" decel="50000" autoRev="1" fill="hold">
                                          <p:stCondLst>
                                            <p:cond delay="0"/>
                                          </p:stCondLst>
                                        </p:cTn>
                                        <p:tgtEl>
                                          <p:spTgt spid="4"/>
                                        </p:tgtEl>
                                        <p:attrNameLst>
                                          <p:attrName>ppt_x</p:attrName>
                                          <p:attrName>ppt_y</p:attrName>
                                        </p:attrNameLst>
                                      </p:cBhvr>
                                    </p:animMotion>
                                    <p:animRot by="1500000">
                                      <p:cBhvr>
                                        <p:cTn id="32" dur="250" fill="hold">
                                          <p:stCondLst>
                                            <p:cond delay="0"/>
                                          </p:stCondLst>
                                        </p:cTn>
                                        <p:tgtEl>
                                          <p:spTgt spid="4"/>
                                        </p:tgtEl>
                                        <p:attrNameLst>
                                          <p:attrName>r</p:attrName>
                                        </p:attrNameLst>
                                      </p:cBhvr>
                                    </p:animRot>
                                    <p:animRot by="-1500000">
                                      <p:cBhvr>
                                        <p:cTn id="33" dur="250" fill="hold">
                                          <p:stCondLst>
                                            <p:cond delay="250"/>
                                          </p:stCondLst>
                                        </p:cTn>
                                        <p:tgtEl>
                                          <p:spTgt spid="4"/>
                                        </p:tgtEl>
                                        <p:attrNameLst>
                                          <p:attrName>r</p:attrName>
                                        </p:attrNameLst>
                                      </p:cBhvr>
                                    </p:animRot>
                                    <p:animRot by="-1500000">
                                      <p:cBhvr>
                                        <p:cTn id="34" dur="250" fill="hold">
                                          <p:stCondLst>
                                            <p:cond delay="500"/>
                                          </p:stCondLst>
                                        </p:cTn>
                                        <p:tgtEl>
                                          <p:spTgt spid="4"/>
                                        </p:tgtEl>
                                        <p:attrNameLst>
                                          <p:attrName>r</p:attrName>
                                        </p:attrNameLst>
                                      </p:cBhvr>
                                    </p:animRot>
                                    <p:animRot by="1500000">
                                      <p:cBhvr>
                                        <p:cTn id="35"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GB01FS1006\UserData$\peacom05\Desktop\wordle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487" y="135431"/>
            <a:ext cx="7357440" cy="4574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826" y="4375405"/>
            <a:ext cx="2976348" cy="695109"/>
          </a:xfrm>
          <a:prstGeom prst="rect">
            <a:avLst/>
          </a:prstGeom>
        </p:spPr>
      </p:pic>
    </p:spTree>
    <p:extLst>
      <p:ext uri="{BB962C8B-B14F-4D97-AF65-F5344CB8AC3E}">
        <p14:creationId xmlns:p14="http://schemas.microsoft.com/office/powerpoint/2010/main" val="345064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Our aim today</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sp>
        <p:nvSpPr>
          <p:cNvPr id="5" name="Content Placeholder 2"/>
          <p:cNvSpPr txBox="1">
            <a:spLocks/>
          </p:cNvSpPr>
          <p:nvPr/>
        </p:nvSpPr>
        <p:spPr>
          <a:xfrm>
            <a:off x="620931" y="1226838"/>
            <a:ext cx="7902138" cy="1737291"/>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rPr>
              <a:t>To find out what we mean by real news or fake news.</a:t>
            </a:r>
          </a:p>
          <a:p>
            <a:pPr marL="342900" indent="-342900" algn="l">
              <a:buFont typeface="Arial" panose="020B0604020202020204" pitchFamily="34" charset="0"/>
              <a:buChar char="•"/>
            </a:pPr>
            <a:r>
              <a:rPr lang="en-GB" sz="2400" dirty="0" smtClean="0">
                <a:solidFill>
                  <a:srgbClr val="000000"/>
                </a:solidFill>
                <a:latin typeface="BBC Reith Sans" panose="020B0603020204020204" pitchFamily="34" charset="0"/>
                <a:ea typeface="BBC Reith Sans" panose="020B0603020204020204" pitchFamily="34" charset="0"/>
                <a:cs typeface="BBC Reith Sans" panose="020B0603020204020204" pitchFamily="34" charset="0"/>
              </a:rPr>
              <a:t>If news isn’t true, does that make it fake? </a:t>
            </a:r>
          </a:p>
          <a:p>
            <a:pPr marL="342900" indent="-342900" algn="l">
              <a:buFont typeface="Arial" panose="020B0604020202020204" pitchFamily="34" charset="0"/>
              <a:buChar char="•"/>
            </a:pPr>
            <a:r>
              <a:rPr lang="en-GB" sz="2400" dirty="0" smtClean="0">
                <a:solidFill>
                  <a:srgbClr val="000000"/>
                </a:solidFill>
                <a:latin typeface="BBC Reith Sans" panose="020B0603020204020204" pitchFamily="34" charset="0"/>
                <a:ea typeface="BBC Reith Sans" panose="020B0603020204020204" pitchFamily="34" charset="0"/>
                <a:cs typeface="BBC Reith Sans" panose="020B0603020204020204" pitchFamily="34" charset="0"/>
              </a:rPr>
              <a:t>Where does it come from and why people share it?</a:t>
            </a:r>
          </a:p>
          <a:p>
            <a:pPr marL="342900" indent="-342900" algn="l">
              <a:buFont typeface="Arial" panose="020B0604020202020204" pitchFamily="34" charset="0"/>
              <a:buChar char="•"/>
            </a:pPr>
            <a:r>
              <a:rPr lang="en-GB" sz="2400" dirty="0" smtClean="0">
                <a:solidFill>
                  <a:srgbClr val="000000"/>
                </a:solidFill>
                <a:latin typeface="BBC Reith Sans" panose="020B0603020204020204" pitchFamily="34" charset="0"/>
                <a:ea typeface="BBC Reith Sans" panose="020B0603020204020204" pitchFamily="34" charset="0"/>
                <a:cs typeface="BBC Reith Sans" panose="020B0603020204020204" pitchFamily="34" charset="0"/>
              </a:rPr>
              <a:t>Spotting the difference between real and false.</a:t>
            </a:r>
            <a:endParaRPr lang="en-GB" sz="2400" dirty="0">
              <a:solidFill>
                <a:srgbClr val="000000"/>
              </a:solidFill>
              <a:latin typeface="BBC Reith Sans" panose="020B0603020204020204" pitchFamily="34" charset="0"/>
              <a:ea typeface="BBC Reith Sans" panose="020B0603020204020204" pitchFamily="34" charset="0"/>
              <a:cs typeface="BBC Reith Sans" panose="020B06030202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70" y="3124264"/>
            <a:ext cx="3394660" cy="1782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85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5753" y="1556281"/>
            <a:ext cx="5072494" cy="1107996"/>
          </a:xfrm>
          <a:prstGeom prst="rect">
            <a:avLst/>
          </a:prstGeom>
          <a:gradFill flip="none" rotWithShape="1">
            <a:gsLst>
              <a:gs pos="0">
                <a:srgbClr val="264094">
                  <a:tint val="66000"/>
                  <a:satMod val="160000"/>
                </a:srgbClr>
              </a:gs>
              <a:gs pos="50000">
                <a:srgbClr val="264094">
                  <a:tint val="44500"/>
                  <a:satMod val="160000"/>
                </a:srgbClr>
              </a:gs>
              <a:gs pos="100000">
                <a:srgbClr val="264094">
                  <a:tint val="23500"/>
                  <a:satMod val="160000"/>
                </a:srgbClr>
              </a:gs>
            </a:gsLst>
            <a:lin ang="18900000" scaled="1"/>
            <a:tileRect/>
          </a:gradFill>
          <a:ln>
            <a:no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lvl="0" algn="ct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BBC’s definition: False </a:t>
            </a:r>
            <a:r>
              <a:rPr lang="en-GB" sz="2200" dirty="0">
                <a:latin typeface="BBC Reith Sans" panose="020B0603020204020204" pitchFamily="34" charset="0"/>
                <a:ea typeface="BBC Reith Sans" panose="020B0603020204020204" pitchFamily="34" charset="0"/>
                <a:cs typeface="BBC Reith Sans" panose="020B0603020204020204" pitchFamily="34" charset="0"/>
              </a:rPr>
              <a:t>information distributed deliberately, usually for political or commercial </a:t>
            </a: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purposes</a:t>
            </a: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p:txBody>
      </p:sp>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What is ‘fake’ news?</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sp>
        <p:nvSpPr>
          <p:cNvPr id="12" name="Content Placeholder 2"/>
          <p:cNvSpPr txBox="1">
            <a:spLocks/>
          </p:cNvSpPr>
          <p:nvPr/>
        </p:nvSpPr>
        <p:spPr>
          <a:xfrm>
            <a:off x="737964" y="2980445"/>
            <a:ext cx="7668072" cy="1737291"/>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latin typeface="BBC Reith Sans" panose="020B0603020204020204" pitchFamily="34" charset="0"/>
                <a:ea typeface="BBC Reith Sans" panose="020B0603020204020204" pitchFamily="34" charset="0"/>
                <a:cs typeface="BBC Reith Sans" panose="020B0603020204020204" pitchFamily="34" charset="0"/>
              </a:rPr>
              <a:t>Made up stories and information </a:t>
            </a:r>
          </a:p>
          <a:p>
            <a:pPr marL="342900" indent="-342900" algn="l">
              <a:buFont typeface="Arial" panose="020B0604020202020204" pitchFamily="34" charset="0"/>
              <a:buChar char="•"/>
            </a:pPr>
            <a:r>
              <a:rPr lang="en-GB" sz="2400" dirty="0">
                <a:solidFill>
                  <a:schemeClr val="tx1"/>
                </a:solidFill>
                <a:latin typeface="BBC Reith Sans" panose="020B0603020204020204" pitchFamily="34" charset="0"/>
                <a:ea typeface="BBC Reith Sans" panose="020B0603020204020204" pitchFamily="34" charset="0"/>
                <a:cs typeface="BBC Reith Sans" panose="020B0603020204020204" pitchFamily="34" charset="0"/>
              </a:rPr>
              <a:t>Meant to be widely shared - perhaps to shock or scare</a:t>
            </a:r>
          </a:p>
          <a:p>
            <a:pPr marL="342900" indent="-342900" algn="l">
              <a:buFont typeface="Arial" panose="020B0604020202020204" pitchFamily="34" charset="0"/>
              <a:buChar char="•"/>
            </a:pPr>
            <a:r>
              <a:rPr lang="en-GB" sz="2400" dirty="0">
                <a:solidFill>
                  <a:schemeClr val="tx1"/>
                </a:solidFill>
                <a:latin typeface="BBC Reith Sans" panose="020B0603020204020204" pitchFamily="34" charset="0"/>
                <a:ea typeface="BBC Reith Sans" panose="020B0603020204020204" pitchFamily="34" charset="0"/>
                <a:cs typeface="BBC Reith Sans" panose="020B0603020204020204" pitchFamily="34" charset="0"/>
              </a:rPr>
              <a:t>Its purpose is to persuade people to think a certain way or vote a certain way</a:t>
            </a:r>
          </a:p>
          <a:p>
            <a:pPr marL="342900" indent="-342900" algn="l">
              <a:buFont typeface="Arial" panose="020B0604020202020204" pitchFamily="34" charset="0"/>
              <a:buChar char="•"/>
            </a:pPr>
            <a:r>
              <a:rPr lang="en-GB" sz="2400" dirty="0">
                <a:solidFill>
                  <a:schemeClr val="tx1"/>
                </a:solidFill>
                <a:latin typeface="BBC Reith Sans" panose="020B0603020204020204" pitchFamily="34" charset="0"/>
                <a:ea typeface="BBC Reith Sans" panose="020B0603020204020204" pitchFamily="34" charset="0"/>
                <a:cs typeface="BBC Reith Sans" panose="020B0603020204020204" pitchFamily="34" charset="0"/>
              </a:rPr>
              <a:t>Or to make money from advertising - clickbait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Tree>
    <p:extLst>
      <p:ext uri="{BB962C8B-B14F-4D97-AF65-F5344CB8AC3E}">
        <p14:creationId xmlns:p14="http://schemas.microsoft.com/office/powerpoint/2010/main" val="20535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274638"/>
            <a:ext cx="8219256" cy="14981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VIDEO</a:t>
            </a:r>
            <a:endParaRPr lang="en-US" dirty="0"/>
          </a:p>
        </p:txBody>
      </p:sp>
      <p:sp>
        <p:nvSpPr>
          <p:cNvPr id="5" name="Rectangle 4"/>
          <p:cNvSpPr/>
          <p:nvPr/>
        </p:nvSpPr>
        <p:spPr>
          <a:xfrm>
            <a:off x="2411760" y="1565751"/>
            <a:ext cx="3530327" cy="954107"/>
          </a:xfrm>
          <a:prstGeom prst="rect">
            <a:avLst/>
          </a:prstGeom>
        </p:spPr>
        <p:txBody>
          <a:bodyPr wrap="square">
            <a:spAutoFit/>
          </a:bodyPr>
          <a:lstStyle/>
          <a:p>
            <a:pPr algn="ctr"/>
            <a:r>
              <a:rPr lang="en-US"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j-ea"/>
                <a:cs typeface="+mj-cs"/>
              </a:rPr>
              <a:t>Insert still image from film here</a:t>
            </a:r>
            <a:endParaRPr lang="en-GB" sz="2800" dirty="0"/>
          </a:p>
        </p:txBody>
      </p:sp>
      <p:sp>
        <p:nvSpPr>
          <p:cNvPr id="6" name="Content Placeholder 4"/>
          <p:cNvSpPr txBox="1">
            <a:spLocks/>
          </p:cNvSpPr>
          <p:nvPr/>
        </p:nvSpPr>
        <p:spPr>
          <a:xfrm>
            <a:off x="252451" y="2708920"/>
            <a:ext cx="8229600" cy="11807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3600" dirty="0" smtClean="0">
                <a:solidFill>
                  <a:srgbClr val="000000"/>
                </a:solidFill>
              </a:rPr>
              <a:t>Real or Not?</a:t>
            </a:r>
          </a:p>
          <a:p>
            <a:endParaRPr lang="en-GB" dirty="0"/>
          </a:p>
        </p:txBody>
      </p:sp>
      <p:pic>
        <p:nvPicPr>
          <p:cNvPr id="7" name="Picture 6" descr="1280px-BB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95" y="163815"/>
            <a:ext cx="1003766" cy="287798"/>
          </a:xfrm>
          <a:prstGeom prst="rect">
            <a:avLst/>
          </a:prstGeom>
        </p:spPr>
      </p:pic>
      <p:pic>
        <p:nvPicPr>
          <p:cNvPr id="2" name="Picture 1" descr="RecognisingFakeNew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71" y="4593057"/>
            <a:ext cx="1004202" cy="510169"/>
          </a:xfrm>
          <a:prstGeom prst="rect">
            <a:avLst/>
          </a:prstGeom>
        </p:spPr>
      </p:pic>
    </p:spTree>
    <p:extLst>
      <p:ext uri="{BB962C8B-B14F-4D97-AF65-F5344CB8AC3E}">
        <p14:creationId xmlns:p14="http://schemas.microsoft.com/office/powerpoint/2010/main" val="300031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726" y="326832"/>
            <a:ext cx="4914549" cy="44898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Tree>
    <p:extLst>
      <p:ext uri="{BB962C8B-B14F-4D97-AF65-F5344CB8AC3E}">
        <p14:creationId xmlns:p14="http://schemas.microsoft.com/office/powerpoint/2010/main" val="865195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697" y="230050"/>
            <a:ext cx="6247474" cy="351420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p:nvPr/>
        </p:nvPicPr>
        <p:blipFill rotWithShape="1">
          <a:blip r:embed="rId5" cstate="print"/>
          <a:srcRect l="25283" t="11357" r="24708" b="3704"/>
          <a:stretch/>
        </p:blipFill>
        <p:spPr bwMode="auto">
          <a:xfrm rot="21364726">
            <a:off x="724811" y="1648787"/>
            <a:ext cx="3689712" cy="349471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pic>
        <p:nvPicPr>
          <p:cNvPr id="5" name="Picture 4"/>
          <p:cNvPicPr/>
          <p:nvPr/>
        </p:nvPicPr>
        <p:blipFill>
          <a:blip r:embed="rId6" cstate="print">
            <a:extLst>
              <a:ext uri="{28A0092B-C50C-407E-A947-70E740481C1C}">
                <a14:useLocalDpi xmlns:a14="http://schemas.microsoft.com/office/drawing/2010/main" val="0"/>
              </a:ext>
            </a:extLst>
          </a:blip>
          <a:stretch>
            <a:fillRect/>
          </a:stretch>
        </p:blipFill>
        <p:spPr>
          <a:xfrm rot="21336845">
            <a:off x="3739078" y="88161"/>
            <a:ext cx="4865370" cy="487868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82528" y="1289747"/>
            <a:ext cx="2299815" cy="461665"/>
          </a:xfrm>
          <a:prstGeom prst="rect">
            <a:avLst/>
          </a:prstGeom>
          <a:noFill/>
        </p:spPr>
        <p:txBody>
          <a:bodyPr wrap="square" rtlCol="0">
            <a:spAutoFit/>
          </a:bodyPr>
          <a:lstStyle/>
          <a:p>
            <a:r>
              <a:rPr lang="en-US" sz="2400" dirty="0" smtClean="0">
                <a:latin typeface="BBC Reith Sans" panose="020B0603020204020204" pitchFamily="34" charset="0"/>
                <a:ea typeface="BBC Reith Sans" panose="020B0603020204020204" pitchFamily="34" charset="0"/>
                <a:cs typeface="BBC Reith Sans" panose="020B0603020204020204" pitchFamily="34" charset="0"/>
              </a:rPr>
              <a:t>#</a:t>
            </a:r>
            <a:r>
              <a:rPr lang="en-US" sz="2400" dirty="0" err="1" smtClean="0">
                <a:latin typeface="BBC Reith Sans" panose="020B0603020204020204" pitchFamily="34" charset="0"/>
                <a:ea typeface="BBC Reith Sans" panose="020B0603020204020204" pitchFamily="34" charset="0"/>
                <a:cs typeface="BBC Reith Sans" panose="020B0603020204020204" pitchFamily="34" charset="0"/>
              </a:rPr>
              <a:t>FridaSofia</a:t>
            </a:r>
            <a:endParaRPr lang="en-US" sz="2400" dirty="0">
              <a:latin typeface="BBC Reith Sans" panose="020B0603020204020204" pitchFamily="34" charset="0"/>
              <a:ea typeface="BBC Reith Sans" panose="020B0603020204020204" pitchFamily="34" charset="0"/>
              <a:cs typeface="BBC Reith Sans" panose="020B0603020204020204" pitchFamily="34" charset="0"/>
            </a:endParaRPr>
          </a:p>
        </p:txBody>
      </p:sp>
    </p:spTree>
    <p:extLst>
      <p:ext uri="{BB962C8B-B14F-4D97-AF65-F5344CB8AC3E}">
        <p14:creationId xmlns:p14="http://schemas.microsoft.com/office/powerpoint/2010/main" val="32472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42" y="988042"/>
            <a:ext cx="3440556" cy="383633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364">
            <a:off x="3703938" y="368217"/>
            <a:ext cx="4608791" cy="384954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064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24" y="904963"/>
            <a:ext cx="5091345" cy="3913802"/>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9765" y="290205"/>
            <a:ext cx="5281296" cy="446542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Tree>
    <p:extLst>
      <p:ext uri="{BB962C8B-B14F-4D97-AF65-F5344CB8AC3E}">
        <p14:creationId xmlns:p14="http://schemas.microsoft.com/office/powerpoint/2010/main" val="23817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494" y="1607073"/>
            <a:ext cx="3472797" cy="23151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646899" y="1842493"/>
            <a:ext cx="4019931" cy="1785104"/>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Exercise 1: Proving a story is real</a:t>
            </a:r>
            <a:b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br>
            <a:endParaRPr lang="en-GB" sz="2200" dirty="0" smtClean="0">
              <a:latin typeface="BBC Reith Sans" panose="020B0603020204020204" pitchFamily="34" charset="0"/>
              <a:ea typeface="BBC Reith Sans" panose="020B0603020204020204" pitchFamily="34" charset="0"/>
              <a:cs typeface="BBC Reith Sans" panose="020B0603020204020204" pitchFamily="34" charset="0"/>
            </a:endParaRPr>
          </a:p>
          <a:p>
            <a:pPr marL="342900" indent="-342900">
              <a:buFont typeface="Arial" panose="020B0604020202020204" pitchFamily="34" charset="0"/>
              <a:buChar char="•"/>
            </a:pPr>
            <a:r>
              <a:rPr lang="en-GB" sz="2200" dirty="0" smtClean="0">
                <a:latin typeface="BBC Reith Sans" panose="020B0603020204020204" pitchFamily="34" charset="0"/>
                <a:ea typeface="BBC Reith Sans" panose="020B0603020204020204" pitchFamily="34" charset="0"/>
                <a:cs typeface="BBC Reith Sans" panose="020B0603020204020204" pitchFamily="34" charset="0"/>
              </a:rPr>
              <a:t>Exercise 2: Same but different</a:t>
            </a:r>
            <a:endParaRPr lang="en-GB" sz="2200" dirty="0">
              <a:latin typeface="BBC Reith Sans" panose="020B0603020204020204" pitchFamily="34" charset="0"/>
              <a:ea typeface="BBC Reith Sans" panose="020B0603020204020204" pitchFamily="34" charset="0"/>
              <a:cs typeface="BBC Reith Sans" panose="020B0603020204020204" pitchFamily="34" charset="0"/>
            </a:endParaRPr>
          </a:p>
        </p:txBody>
      </p:sp>
      <p:sp>
        <p:nvSpPr>
          <p:cNvPr id="9" name="Title 1"/>
          <p:cNvSpPr txBox="1">
            <a:spLocks/>
          </p:cNvSpPr>
          <p:nvPr/>
        </p:nvSpPr>
        <p:spPr>
          <a:xfrm>
            <a:off x="247486" y="274638"/>
            <a:ext cx="864902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latin typeface="BBC Reith Serif XBold" panose="02040903040305030204" pitchFamily="18" charset="0"/>
                <a:ea typeface="BBC Reith Serif XBold" panose="02040903040305030204" pitchFamily="18" charset="0"/>
                <a:cs typeface="BBC Reith Serif XBold" panose="02040903040305030204" pitchFamily="18" charset="0"/>
              </a:rPr>
              <a:t>Why does fake news matter?</a:t>
            </a:r>
            <a:endParaRPr lang="en-GB" dirty="0">
              <a:latin typeface="BBC Reith Serif XBold" panose="02040903040305030204" pitchFamily="18" charset="0"/>
              <a:ea typeface="BBC Reith Serif XBold" panose="02040903040305030204" pitchFamily="18" charset="0"/>
              <a:cs typeface="BBC Reith Serif XBold" panose="020409030403050302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1" y="4593057"/>
            <a:ext cx="1003767" cy="510169"/>
          </a:xfrm>
          <a:prstGeom prst="rect">
            <a:avLst/>
          </a:prstGeom>
        </p:spPr>
      </p:pic>
    </p:spTree>
    <p:extLst>
      <p:ext uri="{BB962C8B-B14F-4D97-AF65-F5344CB8AC3E}">
        <p14:creationId xmlns:p14="http://schemas.microsoft.com/office/powerpoint/2010/main" val="37254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schemas.microsoft.com/sharepoint/v3/fields"/>
    <ds:schemaRef ds:uri="http://schemas.microsoft.com/office/2006/documentManagement/typ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361</TotalTime>
  <Words>1232</Words>
  <Application>Microsoft Office PowerPoint</Application>
  <PresentationFormat>On-screen Show (16:9)</PresentationFormat>
  <Paragraphs>150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Nick Wyatt</cp:lastModifiedBy>
  <cp:revision>73</cp:revision>
  <dcterms:created xsi:type="dcterms:W3CDTF">2010-04-12T23:12:02Z</dcterms:created>
  <dcterms:modified xsi:type="dcterms:W3CDTF">2019-02-08T14:49:39Z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