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75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8" r:id="rId13"/>
    <p:sldId id="289" r:id="rId14"/>
    <p:sldId id="290" r:id="rId15"/>
    <p:sldId id="291" r:id="rId16"/>
    <p:sldId id="292" r:id="rId17"/>
    <p:sldId id="294" r:id="rId18"/>
    <p:sldId id="267" r:id="rId1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Twinkl" pitchFamily="2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4E13"/>
    <a:srgbClr val="25B7BC"/>
    <a:srgbClr val="009386"/>
    <a:srgbClr val="232321"/>
    <a:srgbClr val="00A8E7"/>
    <a:srgbClr val="FAB100"/>
    <a:srgbClr val="01407D"/>
    <a:srgbClr val="009487"/>
    <a:srgbClr val="26BFC4"/>
    <a:srgbClr val="18A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506" y="10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bbc.co.uk/teach/class-clips-video/pshe-eyfs-ks1-go-jetters-environment-weather-and-climate/zfb3scw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teach/class-clips-video/pshe-eyfs-ks1-go-jetters-environment-weather-and-climate/zfb3scw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teach/class-clips-video/pshe-eyfs-ks1-go-jetters-environment-weather-and-climate/zfb3scw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bbc.co.uk/teach/class-clips-video/pshe-eyfs-ks1-go-jetters-environment-weather-and-climate/zfb3scw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762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" r="142" b="4689"/>
          <a:stretch>
            <a:fillRect/>
          </a:stretch>
        </p:blipFill>
        <p:spPr>
          <a:xfrm>
            <a:off x="431622" y="1130145"/>
            <a:ext cx="8259866" cy="5281672"/>
          </a:xfrm>
          <a:custGeom>
            <a:avLst/>
            <a:gdLst>
              <a:gd name="connsiteX0" fmla="*/ 0 w 8259866"/>
              <a:gd name="connsiteY0" fmla="*/ 0 h 5281672"/>
              <a:gd name="connsiteX1" fmla="*/ 8259866 w 8259866"/>
              <a:gd name="connsiteY1" fmla="*/ 0 h 5281672"/>
              <a:gd name="connsiteX2" fmla="*/ 8259866 w 8259866"/>
              <a:gd name="connsiteY2" fmla="*/ 5097039 h 5281672"/>
              <a:gd name="connsiteX3" fmla="*/ 8075233 w 8259866"/>
              <a:gd name="connsiteY3" fmla="*/ 5281672 h 5281672"/>
              <a:gd name="connsiteX4" fmla="*/ 184633 w 8259866"/>
              <a:gd name="connsiteY4" fmla="*/ 5281672 h 5281672"/>
              <a:gd name="connsiteX5" fmla="*/ 0 w 8259866"/>
              <a:gd name="connsiteY5" fmla="*/ 5097039 h 528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59866" h="5281672">
                <a:moveTo>
                  <a:pt x="0" y="0"/>
                </a:moveTo>
                <a:lnTo>
                  <a:pt x="8259866" y="0"/>
                </a:lnTo>
                <a:lnTo>
                  <a:pt x="8259866" y="5097039"/>
                </a:lnTo>
                <a:cubicBezTo>
                  <a:pt x="8259866" y="5199009"/>
                  <a:pt x="8177203" y="5281672"/>
                  <a:pt x="8075233" y="5281672"/>
                </a:cubicBezTo>
                <a:lnTo>
                  <a:pt x="184633" y="5281672"/>
                </a:lnTo>
                <a:cubicBezTo>
                  <a:pt x="82663" y="5281672"/>
                  <a:pt x="0" y="5199009"/>
                  <a:pt x="0" y="5097039"/>
                </a:cubicBezTo>
                <a:close/>
              </a:path>
            </a:pathLst>
          </a:custGeom>
        </p:spPr>
      </p:pic>
      <p:sp>
        <p:nvSpPr>
          <p:cNvPr id="13" name="Rounded Rectangle 12"/>
          <p:cNvSpPr/>
          <p:nvPr/>
        </p:nvSpPr>
        <p:spPr>
          <a:xfrm rot="10800000">
            <a:off x="434239" y="417932"/>
            <a:ext cx="8273343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23000">
                <a:srgbClr val="FFFFFF"/>
              </a:gs>
              <a:gs pos="0">
                <a:schemeClr val="bg1"/>
              </a:gs>
              <a:gs pos="44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25B7BC"/>
                </a:solidFill>
              </a:rPr>
              <a:t>The Environment</a:t>
            </a:r>
          </a:p>
        </p:txBody>
      </p:sp>
      <p:sp>
        <p:nvSpPr>
          <p:cNvPr id="25" name="Parallelogram 24"/>
          <p:cNvSpPr/>
          <p:nvPr/>
        </p:nvSpPr>
        <p:spPr>
          <a:xfrm>
            <a:off x="3763745" y="2000600"/>
            <a:ext cx="4407489" cy="1491744"/>
          </a:xfrm>
          <a:prstGeom prst="parallelogram">
            <a:avLst>
              <a:gd name="adj" fmla="val 29732"/>
            </a:avLst>
          </a:prstGeom>
          <a:solidFill>
            <a:schemeClr val="bg1"/>
          </a:solidFill>
          <a:ln w="76200" cap="rnd" cmpd="tri">
            <a:solidFill>
              <a:srgbClr val="25B7BC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Although some of these things can sound a bit frightening, there are lots of things we can do to protect our environment.</a:t>
            </a:r>
          </a:p>
        </p:txBody>
      </p:sp>
      <p:sp>
        <p:nvSpPr>
          <p:cNvPr id="26" name="Parallelogram 25"/>
          <p:cNvSpPr/>
          <p:nvPr/>
        </p:nvSpPr>
        <p:spPr>
          <a:xfrm>
            <a:off x="4331978" y="3492344"/>
            <a:ext cx="3906011" cy="1213838"/>
          </a:xfrm>
          <a:prstGeom prst="parallelogram">
            <a:avLst>
              <a:gd name="adj" fmla="val 29732"/>
            </a:avLst>
          </a:prstGeom>
          <a:solidFill>
            <a:schemeClr val="bg1"/>
          </a:solidFill>
          <a:ln w="76200" cap="rnd" cmpd="tri">
            <a:solidFill>
              <a:srgbClr val="E94E13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E94E13"/>
                </a:solidFill>
              </a:rPr>
              <a:t>How can we help look after our planet? </a:t>
            </a:r>
            <a:r>
              <a:rPr lang="en-GB" altLang="en-US" b="1" dirty="0">
                <a:solidFill>
                  <a:schemeClr val="tx1"/>
                </a:solidFill>
              </a:rPr>
              <a:t>Share your ideas with a partner.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924449" y="2192550"/>
            <a:ext cx="3769965" cy="4303341"/>
            <a:chOff x="924449" y="2192550"/>
            <a:chExt cx="3769965" cy="4303341"/>
          </a:xfrm>
        </p:grpSpPr>
        <p:sp>
          <p:nvSpPr>
            <p:cNvPr id="14" name="Oval 13"/>
            <p:cNvSpPr/>
            <p:nvPr/>
          </p:nvSpPr>
          <p:spPr>
            <a:xfrm>
              <a:off x="924449" y="2713054"/>
              <a:ext cx="3255666" cy="3255666"/>
            </a:xfrm>
            <a:prstGeom prst="ellipse">
              <a:avLst/>
            </a:prstGeom>
            <a:solidFill>
              <a:srgbClr val="25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1066801" y="2553955"/>
              <a:ext cx="3255666" cy="3255666"/>
            </a:xfrm>
            <a:prstGeom prst="ellipse">
              <a:avLst/>
            </a:prstGeom>
            <a:noFill/>
            <a:ln w="76200" cmpd="tri">
              <a:solidFill>
                <a:srgbClr val="E94E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211639" y="2192550"/>
              <a:ext cx="3482775" cy="4303341"/>
            </a:xfrm>
            <a:custGeom>
              <a:avLst/>
              <a:gdLst>
                <a:gd name="connsiteX0" fmla="*/ 3482775 w 3482775"/>
                <a:gd name="connsiteY0" fmla="*/ 0 h 4303341"/>
                <a:gd name="connsiteX1" fmla="*/ 0 w 3482775"/>
                <a:gd name="connsiteY1" fmla="*/ 0 h 4303341"/>
                <a:gd name="connsiteX2" fmla="*/ 0 w 3482775"/>
                <a:gd name="connsiteY2" fmla="*/ 4303341 h 4303341"/>
                <a:gd name="connsiteX3" fmla="*/ 885351 w 3482775"/>
                <a:gd name="connsiteY3" fmla="*/ 4303341 h 4303341"/>
                <a:gd name="connsiteX4" fmla="*/ 781038 w 3482775"/>
                <a:gd name="connsiteY4" fmla="*/ 4096484 h 4303341"/>
                <a:gd name="connsiteX5" fmla="*/ 931306 w 3482775"/>
                <a:gd name="connsiteY5" fmla="*/ 3898258 h 4303341"/>
                <a:gd name="connsiteX6" fmla="*/ 1016441 w 3482775"/>
                <a:gd name="connsiteY6" fmla="*/ 3915919 h 4303341"/>
                <a:gd name="connsiteX7" fmla="*/ 1033617 w 3482775"/>
                <a:gd name="connsiteY7" fmla="*/ 3789553 h 4303341"/>
                <a:gd name="connsiteX8" fmla="*/ 1107152 w 3482775"/>
                <a:gd name="connsiteY8" fmla="*/ 3421875 h 4303341"/>
                <a:gd name="connsiteX9" fmla="*/ 1190280 w 3482775"/>
                <a:gd name="connsiteY9" fmla="*/ 3479425 h 4303341"/>
                <a:gd name="connsiteX10" fmla="*/ 1311773 w 3482775"/>
                <a:gd name="connsiteY10" fmla="*/ 3552960 h 4303341"/>
                <a:gd name="connsiteX11" fmla="*/ 1471634 w 3482775"/>
                <a:gd name="connsiteY11" fmla="*/ 3639285 h 4303341"/>
                <a:gd name="connsiteX12" fmla="*/ 1602719 w 3482775"/>
                <a:gd name="connsiteY12" fmla="*/ 3690440 h 4303341"/>
                <a:gd name="connsiteX13" fmla="*/ 1775368 w 3482775"/>
                <a:gd name="connsiteY13" fmla="*/ 3741595 h 4303341"/>
                <a:gd name="connsiteX14" fmla="*/ 1928834 w 3482775"/>
                <a:gd name="connsiteY14" fmla="*/ 3770370 h 4303341"/>
                <a:gd name="connsiteX15" fmla="*/ 2085497 w 3482775"/>
                <a:gd name="connsiteY15" fmla="*/ 3789553 h 4303341"/>
                <a:gd name="connsiteX16" fmla="*/ 2274131 w 3482775"/>
                <a:gd name="connsiteY16" fmla="*/ 3783159 h 4303341"/>
                <a:gd name="connsiteX17" fmla="*/ 2443583 w 3482775"/>
                <a:gd name="connsiteY17" fmla="*/ 3757581 h 4303341"/>
                <a:gd name="connsiteX18" fmla="*/ 2606641 w 3482775"/>
                <a:gd name="connsiteY18" fmla="*/ 3716018 h 4303341"/>
                <a:gd name="connsiteX19" fmla="*/ 2740923 w 3482775"/>
                <a:gd name="connsiteY19" fmla="*/ 3668060 h 4303341"/>
                <a:gd name="connsiteX20" fmla="*/ 2881600 w 3482775"/>
                <a:gd name="connsiteY20" fmla="*/ 3600918 h 4303341"/>
                <a:gd name="connsiteX21" fmla="*/ 2878403 w 3482775"/>
                <a:gd name="connsiteY21" fmla="*/ 3661665 h 4303341"/>
                <a:gd name="connsiteX22" fmla="*/ 2878403 w 3482775"/>
                <a:gd name="connsiteY22" fmla="*/ 3792750 h 4303341"/>
                <a:gd name="connsiteX23" fmla="*/ 2905801 w 3482775"/>
                <a:gd name="connsiteY23" fmla="*/ 3958853 h 4303341"/>
                <a:gd name="connsiteX24" fmla="*/ 2923164 w 3482775"/>
                <a:gd name="connsiteY24" fmla="*/ 3955807 h 4303341"/>
                <a:gd name="connsiteX25" fmla="*/ 3025474 w 3482775"/>
                <a:gd name="connsiteY25" fmla="*/ 4301105 h 4303341"/>
                <a:gd name="connsiteX26" fmla="*/ 3019297 w 3482775"/>
                <a:gd name="connsiteY26" fmla="*/ 4303341 h 4303341"/>
                <a:gd name="connsiteX27" fmla="*/ 3482775 w 3482775"/>
                <a:gd name="connsiteY27" fmla="*/ 4303341 h 4303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82775" h="4303341">
                  <a:moveTo>
                    <a:pt x="3482775" y="0"/>
                  </a:moveTo>
                  <a:lnTo>
                    <a:pt x="0" y="0"/>
                  </a:lnTo>
                  <a:lnTo>
                    <a:pt x="0" y="4303341"/>
                  </a:lnTo>
                  <a:lnTo>
                    <a:pt x="885351" y="4303341"/>
                  </a:lnTo>
                  <a:lnTo>
                    <a:pt x="781038" y="4096484"/>
                  </a:lnTo>
                  <a:lnTo>
                    <a:pt x="931306" y="3898258"/>
                  </a:lnTo>
                  <a:lnTo>
                    <a:pt x="1016441" y="3915919"/>
                  </a:lnTo>
                  <a:lnTo>
                    <a:pt x="1033617" y="3789553"/>
                  </a:lnTo>
                  <a:lnTo>
                    <a:pt x="1107152" y="3421875"/>
                  </a:lnTo>
                  <a:lnTo>
                    <a:pt x="1190280" y="3479425"/>
                  </a:lnTo>
                  <a:lnTo>
                    <a:pt x="1311773" y="3552960"/>
                  </a:lnTo>
                  <a:lnTo>
                    <a:pt x="1471634" y="3639285"/>
                  </a:lnTo>
                  <a:lnTo>
                    <a:pt x="1602719" y="3690440"/>
                  </a:lnTo>
                  <a:lnTo>
                    <a:pt x="1775368" y="3741595"/>
                  </a:lnTo>
                  <a:lnTo>
                    <a:pt x="1928834" y="3770370"/>
                  </a:lnTo>
                  <a:lnTo>
                    <a:pt x="2085497" y="3789553"/>
                  </a:lnTo>
                  <a:lnTo>
                    <a:pt x="2274131" y="3783159"/>
                  </a:lnTo>
                  <a:lnTo>
                    <a:pt x="2443583" y="3757581"/>
                  </a:lnTo>
                  <a:lnTo>
                    <a:pt x="2606641" y="3716018"/>
                  </a:lnTo>
                  <a:lnTo>
                    <a:pt x="2740923" y="3668060"/>
                  </a:lnTo>
                  <a:lnTo>
                    <a:pt x="2881600" y="3600918"/>
                  </a:lnTo>
                  <a:lnTo>
                    <a:pt x="2878403" y="3661665"/>
                  </a:lnTo>
                  <a:lnTo>
                    <a:pt x="2878403" y="3792750"/>
                  </a:lnTo>
                  <a:lnTo>
                    <a:pt x="2905801" y="3958853"/>
                  </a:lnTo>
                  <a:lnTo>
                    <a:pt x="2923164" y="3955807"/>
                  </a:lnTo>
                  <a:lnTo>
                    <a:pt x="3025474" y="4301105"/>
                  </a:lnTo>
                  <a:lnTo>
                    <a:pt x="3019297" y="4303341"/>
                  </a:lnTo>
                  <a:lnTo>
                    <a:pt x="3482775" y="4303341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81265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426344" y="3374051"/>
            <a:ext cx="8262150" cy="3041498"/>
          </a:xfrm>
          <a:prstGeom prst="roundRect">
            <a:avLst>
              <a:gd name="adj" fmla="val 5261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E94E1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25B7BC"/>
                </a:solidFill>
              </a:rPr>
              <a:t>Hurricanes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" r="5100" b="8457"/>
          <a:stretch>
            <a:fillRect/>
          </a:stretch>
        </p:blipFill>
        <p:spPr>
          <a:xfrm>
            <a:off x="3570051" y="1556425"/>
            <a:ext cx="4795736" cy="3249039"/>
          </a:xfrm>
          <a:custGeom>
            <a:avLst/>
            <a:gdLst>
              <a:gd name="connsiteX0" fmla="*/ 569069 w 4795736"/>
              <a:gd name="connsiteY0" fmla="*/ 0 h 3249039"/>
              <a:gd name="connsiteX1" fmla="*/ 4795736 w 4795736"/>
              <a:gd name="connsiteY1" fmla="*/ 0 h 3249039"/>
              <a:gd name="connsiteX2" fmla="*/ 4226667 w 4795736"/>
              <a:gd name="connsiteY2" fmla="*/ 3249039 h 3249039"/>
              <a:gd name="connsiteX3" fmla="*/ 0 w 4795736"/>
              <a:gd name="connsiteY3" fmla="*/ 3249039 h 324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5736" h="3249039">
                <a:moveTo>
                  <a:pt x="569069" y="0"/>
                </a:moveTo>
                <a:lnTo>
                  <a:pt x="4795736" y="0"/>
                </a:lnTo>
                <a:lnTo>
                  <a:pt x="4226667" y="3249039"/>
                </a:lnTo>
                <a:lnTo>
                  <a:pt x="0" y="3249039"/>
                </a:lnTo>
                <a:close/>
              </a:path>
            </a:pathLst>
          </a:custGeom>
          <a:ln w="76200" cap="rnd" cmpd="tri">
            <a:solidFill>
              <a:srgbClr val="E94E13"/>
            </a:solidFill>
          </a:ln>
        </p:spPr>
      </p:pic>
      <p:sp>
        <p:nvSpPr>
          <p:cNvPr id="12" name="Parallelogram 11"/>
          <p:cNvSpPr/>
          <p:nvPr/>
        </p:nvSpPr>
        <p:spPr>
          <a:xfrm>
            <a:off x="600021" y="5130289"/>
            <a:ext cx="7934428" cy="1021404"/>
          </a:xfrm>
          <a:prstGeom prst="parallelogram">
            <a:avLst>
              <a:gd name="adj" fmla="val 33571"/>
            </a:avLst>
          </a:prstGeom>
          <a:solidFill>
            <a:srgbClr val="25B7BC"/>
          </a:solidFill>
          <a:ln w="76200" cmpd="tri">
            <a:solidFill>
              <a:srgbClr val="E94E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1700" u="sng" dirty="0" err="1">
                <a:solidFill>
                  <a:schemeClr val="bg1"/>
                </a:solidFill>
              </a:rPr>
              <a:t>Ubercorn's</a:t>
            </a:r>
            <a:r>
              <a:rPr lang="en-GB" altLang="en-US" sz="1700" u="sng" dirty="0">
                <a:solidFill>
                  <a:schemeClr val="bg1"/>
                </a:solidFill>
              </a:rPr>
              <a:t> ready with his funky facts to tell us more about hurricanes and how they are formed.</a:t>
            </a:r>
            <a:endParaRPr lang="en-GB" sz="1700" u="sng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29896" y="643062"/>
            <a:ext cx="3398018" cy="5088827"/>
            <a:chOff x="729896" y="643062"/>
            <a:chExt cx="3398018" cy="5088827"/>
          </a:xfrm>
        </p:grpSpPr>
        <p:grpSp>
          <p:nvGrpSpPr>
            <p:cNvPr id="8" name="Group 7"/>
            <p:cNvGrpSpPr/>
            <p:nvPr/>
          </p:nvGrpSpPr>
          <p:grpSpPr>
            <a:xfrm>
              <a:off x="729896" y="1556425"/>
              <a:ext cx="3398018" cy="3414765"/>
              <a:chOff x="924449" y="2553955"/>
              <a:chExt cx="3398018" cy="3414765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924449" y="2713054"/>
                <a:ext cx="3255666" cy="3255666"/>
              </a:xfrm>
              <a:prstGeom prst="ellipse">
                <a:avLst/>
              </a:prstGeom>
              <a:solidFill>
                <a:srgbClr val="25B7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066801" y="2553955"/>
                <a:ext cx="3255666" cy="3255666"/>
              </a:xfrm>
              <a:prstGeom prst="ellipse">
                <a:avLst/>
              </a:prstGeom>
              <a:noFill/>
              <a:ln w="76200" cmpd="tri">
                <a:solidFill>
                  <a:srgbClr val="E94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89125" y="643062"/>
              <a:ext cx="2330675" cy="5088827"/>
            </a:xfrm>
            <a:custGeom>
              <a:avLst/>
              <a:gdLst>
                <a:gd name="connsiteX0" fmla="*/ 0 w 2330675"/>
                <a:gd name="connsiteY0" fmla="*/ 0 h 5088827"/>
                <a:gd name="connsiteX1" fmla="*/ 2330675 w 2330675"/>
                <a:gd name="connsiteY1" fmla="*/ 0 h 5088827"/>
                <a:gd name="connsiteX2" fmla="*/ 2330675 w 2330675"/>
                <a:gd name="connsiteY2" fmla="*/ 5088827 h 5088827"/>
                <a:gd name="connsiteX3" fmla="*/ 1972086 w 2330675"/>
                <a:gd name="connsiteY3" fmla="*/ 5088827 h 5088827"/>
                <a:gd name="connsiteX4" fmla="*/ 1972086 w 2330675"/>
                <a:gd name="connsiteY4" fmla="*/ 4572284 h 5088827"/>
                <a:gd name="connsiteX5" fmla="*/ 1870507 w 2330675"/>
                <a:gd name="connsiteY5" fmla="*/ 4572284 h 5088827"/>
                <a:gd name="connsiteX6" fmla="*/ 1831660 w 2330675"/>
                <a:gd name="connsiteY6" fmla="*/ 4464516 h 5088827"/>
                <a:gd name="connsiteX7" fmla="*/ 1717360 w 2330675"/>
                <a:gd name="connsiteY7" fmla="*/ 4239181 h 5088827"/>
                <a:gd name="connsiteX8" fmla="*/ 1684703 w 2330675"/>
                <a:gd name="connsiteY8" fmla="*/ 4255510 h 5088827"/>
                <a:gd name="connsiteX9" fmla="*/ 1554075 w 2330675"/>
                <a:gd name="connsiteY9" fmla="*/ 4288167 h 5088827"/>
                <a:gd name="connsiteX10" fmla="*/ 1416915 w 2330675"/>
                <a:gd name="connsiteY10" fmla="*/ 4320824 h 5088827"/>
                <a:gd name="connsiteX11" fmla="*/ 1263426 w 2330675"/>
                <a:gd name="connsiteY11" fmla="*/ 4337153 h 5088827"/>
                <a:gd name="connsiteX12" fmla="*/ 1060952 w 2330675"/>
                <a:gd name="connsiteY12" fmla="*/ 4330621 h 5088827"/>
                <a:gd name="connsiteX13" fmla="*/ 855212 w 2330675"/>
                <a:gd name="connsiteY13" fmla="*/ 4304496 h 5088827"/>
                <a:gd name="connsiteX14" fmla="*/ 633143 w 2330675"/>
                <a:gd name="connsiteY14" fmla="*/ 4242447 h 5088827"/>
                <a:gd name="connsiteX15" fmla="*/ 489452 w 2330675"/>
                <a:gd name="connsiteY15" fmla="*/ 4190196 h 5088827"/>
                <a:gd name="connsiteX16" fmla="*/ 371886 w 2330675"/>
                <a:gd name="connsiteY16" fmla="*/ 4121616 h 5088827"/>
                <a:gd name="connsiteX17" fmla="*/ 241258 w 2330675"/>
                <a:gd name="connsiteY17" fmla="*/ 4049770 h 5088827"/>
                <a:gd name="connsiteX18" fmla="*/ 218398 w 2330675"/>
                <a:gd name="connsiteY18" fmla="*/ 4128147 h 5088827"/>
                <a:gd name="connsiteX19" fmla="*/ 202069 w 2330675"/>
                <a:gd name="connsiteY19" fmla="*/ 4206524 h 5088827"/>
                <a:gd name="connsiteX20" fmla="*/ 166146 w 2330675"/>
                <a:gd name="connsiteY20" fmla="*/ 4324090 h 5088827"/>
                <a:gd name="connsiteX21" fmla="*/ 58378 w 2330675"/>
                <a:gd name="connsiteY21" fmla="*/ 4506970 h 5088827"/>
                <a:gd name="connsiteX22" fmla="*/ 65043 w 2330675"/>
                <a:gd name="connsiteY22" fmla="*/ 4572284 h 5088827"/>
                <a:gd name="connsiteX23" fmla="*/ 48581 w 2330675"/>
                <a:gd name="connsiteY23" fmla="*/ 4572284 h 5088827"/>
                <a:gd name="connsiteX24" fmla="*/ 48581 w 2330675"/>
                <a:gd name="connsiteY24" fmla="*/ 5088827 h 5088827"/>
                <a:gd name="connsiteX25" fmla="*/ 0 w 2330675"/>
                <a:gd name="connsiteY25" fmla="*/ 5088827 h 5088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30675" h="5088827">
                  <a:moveTo>
                    <a:pt x="0" y="0"/>
                  </a:moveTo>
                  <a:lnTo>
                    <a:pt x="2330675" y="0"/>
                  </a:lnTo>
                  <a:lnTo>
                    <a:pt x="2330675" y="5088827"/>
                  </a:lnTo>
                  <a:lnTo>
                    <a:pt x="1972086" y="5088827"/>
                  </a:lnTo>
                  <a:lnTo>
                    <a:pt x="1972086" y="4572284"/>
                  </a:lnTo>
                  <a:lnTo>
                    <a:pt x="1870507" y="4572284"/>
                  </a:lnTo>
                  <a:lnTo>
                    <a:pt x="1831660" y="4464516"/>
                  </a:lnTo>
                  <a:lnTo>
                    <a:pt x="1717360" y="4239181"/>
                  </a:lnTo>
                  <a:lnTo>
                    <a:pt x="1684703" y="4255510"/>
                  </a:lnTo>
                  <a:lnTo>
                    <a:pt x="1554075" y="4288167"/>
                  </a:lnTo>
                  <a:lnTo>
                    <a:pt x="1416915" y="4320824"/>
                  </a:lnTo>
                  <a:lnTo>
                    <a:pt x="1263426" y="4337153"/>
                  </a:lnTo>
                  <a:lnTo>
                    <a:pt x="1060952" y="4330621"/>
                  </a:lnTo>
                  <a:lnTo>
                    <a:pt x="855212" y="4304496"/>
                  </a:lnTo>
                  <a:lnTo>
                    <a:pt x="633143" y="4242447"/>
                  </a:lnTo>
                  <a:lnTo>
                    <a:pt x="489452" y="4190196"/>
                  </a:lnTo>
                  <a:lnTo>
                    <a:pt x="371886" y="4121616"/>
                  </a:lnTo>
                  <a:lnTo>
                    <a:pt x="241258" y="4049770"/>
                  </a:lnTo>
                  <a:lnTo>
                    <a:pt x="218398" y="4128147"/>
                  </a:lnTo>
                  <a:lnTo>
                    <a:pt x="202069" y="4206524"/>
                  </a:lnTo>
                  <a:lnTo>
                    <a:pt x="166146" y="4324090"/>
                  </a:lnTo>
                  <a:lnTo>
                    <a:pt x="58378" y="4506970"/>
                  </a:lnTo>
                  <a:lnTo>
                    <a:pt x="65043" y="4572284"/>
                  </a:lnTo>
                  <a:lnTo>
                    <a:pt x="48581" y="4572284"/>
                  </a:lnTo>
                  <a:lnTo>
                    <a:pt x="48581" y="5088827"/>
                  </a:lnTo>
                  <a:lnTo>
                    <a:pt x="0" y="5088827"/>
                  </a:lnTo>
                  <a:close/>
                </a:path>
              </a:pathLst>
            </a:custGeom>
          </p:spPr>
        </p:pic>
      </p:grpSp>
      <p:sp>
        <p:nvSpPr>
          <p:cNvPr id="22" name="Rectangle 21">
            <a:hlinkClick r:id="rId4"/>
          </p:cNvPr>
          <p:cNvSpPr/>
          <p:nvPr/>
        </p:nvSpPr>
        <p:spPr>
          <a:xfrm>
            <a:off x="1338433" y="5295456"/>
            <a:ext cx="6468894" cy="710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693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26344" y="3374051"/>
            <a:ext cx="8262150" cy="3041498"/>
          </a:xfrm>
          <a:prstGeom prst="roundRect">
            <a:avLst>
              <a:gd name="adj" fmla="val 5261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25B7BC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25B7BC"/>
                </a:solidFill>
              </a:rPr>
              <a:t>Hailstorms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826" r="3324" b="1624"/>
          <a:stretch>
            <a:fillRect/>
          </a:stretch>
        </p:blipFill>
        <p:spPr>
          <a:xfrm>
            <a:off x="700761" y="1520792"/>
            <a:ext cx="4795736" cy="3278221"/>
          </a:xfrm>
          <a:custGeom>
            <a:avLst/>
            <a:gdLst>
              <a:gd name="connsiteX0" fmla="*/ 576377 w 4795736"/>
              <a:gd name="connsiteY0" fmla="*/ 0 h 3278221"/>
              <a:gd name="connsiteX1" fmla="*/ 4795736 w 4795736"/>
              <a:gd name="connsiteY1" fmla="*/ 0 h 3278221"/>
              <a:gd name="connsiteX2" fmla="*/ 4219359 w 4795736"/>
              <a:gd name="connsiteY2" fmla="*/ 3278221 h 3278221"/>
              <a:gd name="connsiteX3" fmla="*/ 0 w 4795736"/>
              <a:gd name="connsiteY3" fmla="*/ 3278221 h 327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5736" h="3278221">
                <a:moveTo>
                  <a:pt x="576377" y="0"/>
                </a:moveTo>
                <a:lnTo>
                  <a:pt x="4795736" y="0"/>
                </a:lnTo>
                <a:lnTo>
                  <a:pt x="4219359" y="3278221"/>
                </a:lnTo>
                <a:lnTo>
                  <a:pt x="0" y="3278221"/>
                </a:lnTo>
                <a:close/>
              </a:path>
            </a:pathLst>
          </a:custGeom>
          <a:ln w="76200" cmpd="tri">
            <a:solidFill>
              <a:srgbClr val="25B7BC"/>
            </a:solidFill>
          </a:ln>
        </p:spPr>
      </p:pic>
      <p:sp>
        <p:nvSpPr>
          <p:cNvPr id="12" name="Parallelogram 11"/>
          <p:cNvSpPr/>
          <p:nvPr/>
        </p:nvSpPr>
        <p:spPr>
          <a:xfrm>
            <a:off x="541653" y="5130289"/>
            <a:ext cx="8077252" cy="1021404"/>
          </a:xfrm>
          <a:prstGeom prst="parallelogram">
            <a:avLst>
              <a:gd name="adj" fmla="val 33571"/>
            </a:avLst>
          </a:prstGeom>
          <a:solidFill>
            <a:srgbClr val="E94E13"/>
          </a:solidFill>
          <a:ln w="76200" cmpd="tri">
            <a:solidFill>
              <a:srgbClr val="25B7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1700" dirty="0">
                <a:solidFill>
                  <a:schemeClr val="bg1"/>
                </a:solidFill>
              </a:rPr>
              <a:t>Have you ever seen a hailstorm?</a:t>
            </a:r>
            <a:r>
              <a:rPr lang="en-GB" altLang="en-US" sz="1700" u="sng" dirty="0">
                <a:solidFill>
                  <a:schemeClr val="bg1"/>
                </a:solidFill>
              </a:rPr>
              <a:t> </a:t>
            </a:r>
            <a:r>
              <a:rPr lang="en-GB" altLang="en-US" sz="1700" u="sng" dirty="0" err="1">
                <a:solidFill>
                  <a:schemeClr val="bg1"/>
                </a:solidFill>
              </a:rPr>
              <a:t>Ubercorn</a:t>
            </a:r>
            <a:r>
              <a:rPr lang="en-GB" altLang="en-US" sz="1700" u="sng" dirty="0">
                <a:solidFill>
                  <a:schemeClr val="bg1"/>
                </a:solidFill>
              </a:rPr>
              <a:t> is here with his funky facts to tell us lots more about them. </a:t>
            </a:r>
            <a:endParaRPr lang="en-GB" sz="1700" u="sng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hlinkClick r:id="rId3"/>
          </p:cNvPr>
          <p:cNvSpPr/>
          <p:nvPr/>
        </p:nvSpPr>
        <p:spPr>
          <a:xfrm>
            <a:off x="2675106" y="5352763"/>
            <a:ext cx="5118266" cy="710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/>
          <p:cNvGrpSpPr/>
          <p:nvPr/>
        </p:nvGrpSpPr>
        <p:grpSpPr>
          <a:xfrm>
            <a:off x="4963954" y="1344556"/>
            <a:ext cx="3748114" cy="4810869"/>
            <a:chOff x="4963954" y="1344556"/>
            <a:chExt cx="3748114" cy="4810869"/>
          </a:xfrm>
        </p:grpSpPr>
        <p:grpSp>
          <p:nvGrpSpPr>
            <p:cNvPr id="8" name="Group 7"/>
            <p:cNvGrpSpPr/>
            <p:nvPr/>
          </p:nvGrpSpPr>
          <p:grpSpPr>
            <a:xfrm>
              <a:off x="4963954" y="1465526"/>
              <a:ext cx="3398018" cy="3414765"/>
              <a:chOff x="924449" y="2553955"/>
              <a:chExt cx="3398018" cy="3414765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924449" y="2713054"/>
                <a:ext cx="3255666" cy="3255666"/>
              </a:xfrm>
              <a:prstGeom prst="ellipse">
                <a:avLst/>
              </a:prstGeom>
              <a:solidFill>
                <a:srgbClr val="E94E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066801" y="2553955"/>
                <a:ext cx="3255666" cy="3255666"/>
              </a:xfrm>
              <a:prstGeom prst="ellipse">
                <a:avLst/>
              </a:prstGeom>
              <a:noFill/>
              <a:ln w="76200" cmpd="tri">
                <a:solidFill>
                  <a:srgbClr val="25B7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531292" y="1344556"/>
              <a:ext cx="3180776" cy="4810869"/>
            </a:xfrm>
            <a:custGeom>
              <a:avLst/>
              <a:gdLst>
                <a:gd name="connsiteX0" fmla="*/ 3180776 w 3180776"/>
                <a:gd name="connsiteY0" fmla="*/ 4256727 h 4810869"/>
                <a:gd name="connsiteX1" fmla="*/ 3180776 w 3180776"/>
                <a:gd name="connsiteY1" fmla="*/ 4810869 h 4810869"/>
                <a:gd name="connsiteX2" fmla="*/ 1294984 w 3180776"/>
                <a:gd name="connsiteY2" fmla="*/ 4810869 h 4810869"/>
                <a:gd name="connsiteX3" fmla="*/ 1294984 w 3180776"/>
                <a:gd name="connsiteY3" fmla="*/ 4382912 h 4810869"/>
                <a:gd name="connsiteX4" fmla="*/ 1433077 w 3180776"/>
                <a:gd name="connsiteY4" fmla="*/ 4399369 h 4810869"/>
                <a:gd name="connsiteX5" fmla="*/ 3011817 w 3180776"/>
                <a:gd name="connsiteY5" fmla="*/ 4459085 h 4810869"/>
                <a:gd name="connsiteX6" fmla="*/ 0 w 3180776"/>
                <a:gd name="connsiteY6" fmla="*/ 0 h 4810869"/>
                <a:gd name="connsiteX7" fmla="*/ 3180776 w 3180776"/>
                <a:gd name="connsiteY7" fmla="*/ 0 h 4810869"/>
                <a:gd name="connsiteX8" fmla="*/ 3180776 w 3180776"/>
                <a:gd name="connsiteY8" fmla="*/ 3591210 h 4810869"/>
                <a:gd name="connsiteX9" fmla="*/ 3105123 w 3180776"/>
                <a:gd name="connsiteY9" fmla="*/ 3350608 h 4810869"/>
                <a:gd name="connsiteX10" fmla="*/ 2739363 w 3180776"/>
                <a:gd name="connsiteY10" fmla="*/ 3070690 h 4810869"/>
                <a:gd name="connsiteX11" fmla="*/ 2461807 w 3180776"/>
                <a:gd name="connsiteY11" fmla="*/ 3274883 h 4810869"/>
                <a:gd name="connsiteX12" fmla="*/ 2466909 w 3180776"/>
                <a:gd name="connsiteY12" fmla="*/ 3249837 h 4810869"/>
                <a:gd name="connsiteX13" fmla="*/ 2257903 w 3180776"/>
                <a:gd name="connsiteY13" fmla="*/ 3014706 h 4810869"/>
                <a:gd name="connsiteX14" fmla="*/ 2216848 w 3180776"/>
                <a:gd name="connsiteY14" fmla="*/ 3070689 h 4810869"/>
                <a:gd name="connsiteX15" fmla="*/ 2116078 w 3180776"/>
                <a:gd name="connsiteY15" fmla="*/ 3149067 h 4810869"/>
                <a:gd name="connsiteX16" fmla="*/ 2019039 w 3180776"/>
                <a:gd name="connsiteY16" fmla="*/ 3223712 h 4810869"/>
                <a:gd name="connsiteX17" fmla="*/ 1892143 w 3180776"/>
                <a:gd name="connsiteY17" fmla="*/ 3313285 h 4810869"/>
                <a:gd name="connsiteX18" fmla="*/ 1750318 w 3180776"/>
                <a:gd name="connsiteY18" fmla="*/ 3384198 h 4810869"/>
                <a:gd name="connsiteX19" fmla="*/ 1586099 w 3180776"/>
                <a:gd name="connsiteY19" fmla="*/ 3455111 h 4810869"/>
                <a:gd name="connsiteX20" fmla="*/ 1421880 w 3180776"/>
                <a:gd name="connsiteY20" fmla="*/ 3503630 h 4810869"/>
                <a:gd name="connsiteX21" fmla="*/ 1283787 w 3180776"/>
                <a:gd name="connsiteY21" fmla="*/ 3526023 h 4810869"/>
                <a:gd name="connsiteX22" fmla="*/ 1168088 w 3180776"/>
                <a:gd name="connsiteY22" fmla="*/ 3540952 h 4810869"/>
                <a:gd name="connsiteX23" fmla="*/ 1033727 w 3180776"/>
                <a:gd name="connsiteY23" fmla="*/ 3537220 h 4810869"/>
                <a:gd name="connsiteX24" fmla="*/ 1056013 w 3180776"/>
                <a:gd name="connsiteY24" fmla="*/ 3611509 h 4810869"/>
                <a:gd name="connsiteX25" fmla="*/ 862044 w 3180776"/>
                <a:gd name="connsiteY25" fmla="*/ 3619330 h 4810869"/>
                <a:gd name="connsiteX26" fmla="*/ 753808 w 3180776"/>
                <a:gd name="connsiteY26" fmla="*/ 3656652 h 4810869"/>
                <a:gd name="connsiteX27" fmla="*/ 514945 w 3180776"/>
                <a:gd name="connsiteY27" fmla="*/ 3906713 h 4810869"/>
                <a:gd name="connsiteX28" fmla="*/ 533480 w 3180776"/>
                <a:gd name="connsiteY28" fmla="*/ 3944832 h 4810869"/>
                <a:gd name="connsiteX29" fmla="*/ 365655 w 3180776"/>
                <a:gd name="connsiteY29" fmla="*/ 3944832 h 4810869"/>
                <a:gd name="connsiteX30" fmla="*/ 365655 w 3180776"/>
                <a:gd name="connsiteY30" fmla="*/ 4810869 h 4810869"/>
                <a:gd name="connsiteX31" fmla="*/ 0 w 3180776"/>
                <a:gd name="connsiteY31" fmla="*/ 4810869 h 4810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80776" h="4810869">
                  <a:moveTo>
                    <a:pt x="3180776" y="4256727"/>
                  </a:moveTo>
                  <a:lnTo>
                    <a:pt x="3180776" y="4810869"/>
                  </a:lnTo>
                  <a:lnTo>
                    <a:pt x="1294984" y="4810869"/>
                  </a:lnTo>
                  <a:lnTo>
                    <a:pt x="1294984" y="4382912"/>
                  </a:lnTo>
                  <a:lnTo>
                    <a:pt x="1433077" y="4399369"/>
                  </a:lnTo>
                  <a:lnTo>
                    <a:pt x="3011817" y="4459085"/>
                  </a:lnTo>
                  <a:close/>
                  <a:moveTo>
                    <a:pt x="0" y="0"/>
                  </a:moveTo>
                  <a:lnTo>
                    <a:pt x="3180776" y="0"/>
                  </a:lnTo>
                  <a:lnTo>
                    <a:pt x="3180776" y="3591210"/>
                  </a:lnTo>
                  <a:lnTo>
                    <a:pt x="3105123" y="3350608"/>
                  </a:lnTo>
                  <a:lnTo>
                    <a:pt x="2739363" y="3070690"/>
                  </a:lnTo>
                  <a:lnTo>
                    <a:pt x="2461807" y="3274883"/>
                  </a:lnTo>
                  <a:lnTo>
                    <a:pt x="2466909" y="3249837"/>
                  </a:lnTo>
                  <a:lnTo>
                    <a:pt x="2257903" y="3014706"/>
                  </a:lnTo>
                  <a:lnTo>
                    <a:pt x="2216848" y="3070689"/>
                  </a:lnTo>
                  <a:lnTo>
                    <a:pt x="2116078" y="3149067"/>
                  </a:lnTo>
                  <a:lnTo>
                    <a:pt x="2019039" y="3223712"/>
                  </a:lnTo>
                  <a:lnTo>
                    <a:pt x="1892143" y="3313285"/>
                  </a:lnTo>
                  <a:lnTo>
                    <a:pt x="1750318" y="3384198"/>
                  </a:lnTo>
                  <a:lnTo>
                    <a:pt x="1586099" y="3455111"/>
                  </a:lnTo>
                  <a:lnTo>
                    <a:pt x="1421880" y="3503630"/>
                  </a:lnTo>
                  <a:lnTo>
                    <a:pt x="1283787" y="3526023"/>
                  </a:lnTo>
                  <a:lnTo>
                    <a:pt x="1168088" y="3540952"/>
                  </a:lnTo>
                  <a:lnTo>
                    <a:pt x="1033727" y="3537220"/>
                  </a:lnTo>
                  <a:lnTo>
                    <a:pt x="1056013" y="3611509"/>
                  </a:lnTo>
                  <a:lnTo>
                    <a:pt x="862044" y="3619330"/>
                  </a:lnTo>
                  <a:lnTo>
                    <a:pt x="753808" y="3656652"/>
                  </a:lnTo>
                  <a:lnTo>
                    <a:pt x="514945" y="3906713"/>
                  </a:lnTo>
                  <a:lnTo>
                    <a:pt x="533480" y="3944832"/>
                  </a:lnTo>
                  <a:lnTo>
                    <a:pt x="365655" y="3944832"/>
                  </a:lnTo>
                  <a:lnTo>
                    <a:pt x="365655" y="4810869"/>
                  </a:lnTo>
                  <a:lnTo>
                    <a:pt x="0" y="4810869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98311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26344" y="3374051"/>
            <a:ext cx="8262150" cy="3041498"/>
          </a:xfrm>
          <a:prstGeom prst="roundRect">
            <a:avLst>
              <a:gd name="adj" fmla="val 5261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E94E1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25B7BC"/>
                </a:solidFill>
              </a:rPr>
              <a:t>Wind Power</a:t>
            </a:r>
          </a:p>
        </p:txBody>
      </p:sp>
      <p:sp>
        <p:nvSpPr>
          <p:cNvPr id="12" name="Parallelogram 11"/>
          <p:cNvSpPr/>
          <p:nvPr/>
        </p:nvSpPr>
        <p:spPr>
          <a:xfrm>
            <a:off x="2066360" y="1510492"/>
            <a:ext cx="4811096" cy="1021404"/>
          </a:xfrm>
          <a:prstGeom prst="parallelogram">
            <a:avLst>
              <a:gd name="adj" fmla="val 33571"/>
            </a:avLst>
          </a:prstGeom>
          <a:solidFill>
            <a:srgbClr val="25B7BC"/>
          </a:solidFill>
          <a:ln w="76200" cmpd="tri">
            <a:solidFill>
              <a:srgbClr val="E94E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altLang="en-US" sz="1700" u="sng" dirty="0" err="1">
                <a:solidFill>
                  <a:schemeClr val="bg1"/>
                </a:solidFill>
              </a:rPr>
              <a:t>Ubercorn</a:t>
            </a:r>
            <a:r>
              <a:rPr lang="en-GB" altLang="en-US" sz="1700" u="sng" dirty="0">
                <a:solidFill>
                  <a:schemeClr val="bg1"/>
                </a:solidFill>
              </a:rPr>
              <a:t> is ready to tell us all about the power of wind. </a:t>
            </a:r>
            <a:endParaRPr lang="en-GB" sz="1700" u="sng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7" t="4212" r="6577" b="2014"/>
          <a:stretch>
            <a:fillRect/>
          </a:stretch>
        </p:blipFill>
        <p:spPr>
          <a:xfrm>
            <a:off x="719848" y="2760595"/>
            <a:ext cx="4795736" cy="3278221"/>
          </a:xfrm>
          <a:custGeom>
            <a:avLst/>
            <a:gdLst>
              <a:gd name="connsiteX0" fmla="*/ 576377 w 4795736"/>
              <a:gd name="connsiteY0" fmla="*/ 0 h 3278221"/>
              <a:gd name="connsiteX1" fmla="*/ 4795736 w 4795736"/>
              <a:gd name="connsiteY1" fmla="*/ 0 h 3278221"/>
              <a:gd name="connsiteX2" fmla="*/ 4219359 w 4795736"/>
              <a:gd name="connsiteY2" fmla="*/ 3278221 h 3278221"/>
              <a:gd name="connsiteX3" fmla="*/ 0 w 4795736"/>
              <a:gd name="connsiteY3" fmla="*/ 3278221 h 327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5736" h="3278221">
                <a:moveTo>
                  <a:pt x="576377" y="0"/>
                </a:moveTo>
                <a:lnTo>
                  <a:pt x="4795736" y="0"/>
                </a:lnTo>
                <a:lnTo>
                  <a:pt x="4219359" y="3278221"/>
                </a:lnTo>
                <a:lnTo>
                  <a:pt x="0" y="3278221"/>
                </a:lnTo>
                <a:close/>
              </a:path>
            </a:pathLst>
          </a:custGeom>
          <a:ln w="76200" cmpd="tri">
            <a:solidFill>
              <a:srgbClr val="E94E13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5056355" y="2853541"/>
            <a:ext cx="3398018" cy="3414765"/>
            <a:chOff x="924449" y="2553955"/>
            <a:chExt cx="3398018" cy="3414765"/>
          </a:xfrm>
        </p:grpSpPr>
        <p:sp>
          <p:nvSpPr>
            <p:cNvPr id="9" name="Oval 8"/>
            <p:cNvSpPr/>
            <p:nvPr/>
          </p:nvSpPr>
          <p:spPr>
            <a:xfrm>
              <a:off x="924449" y="2713054"/>
              <a:ext cx="3255666" cy="3255666"/>
            </a:xfrm>
            <a:prstGeom prst="ellipse">
              <a:avLst/>
            </a:prstGeom>
            <a:solidFill>
              <a:srgbClr val="25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1066801" y="2553955"/>
              <a:ext cx="3255666" cy="3255666"/>
            </a:xfrm>
            <a:prstGeom prst="ellipse">
              <a:avLst/>
            </a:prstGeom>
            <a:noFill/>
            <a:ln w="76200" cmpd="tri">
              <a:solidFill>
                <a:srgbClr val="E94E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Rectangle 21">
            <a:hlinkClick r:id="rId3"/>
          </p:cNvPr>
          <p:cNvSpPr/>
          <p:nvPr/>
        </p:nvSpPr>
        <p:spPr>
          <a:xfrm>
            <a:off x="2498647" y="1662340"/>
            <a:ext cx="3853515" cy="710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6430" y="2159869"/>
            <a:ext cx="3735515" cy="5615780"/>
          </a:xfrm>
          <a:custGeom>
            <a:avLst/>
            <a:gdLst>
              <a:gd name="connsiteX0" fmla="*/ 775829 w 3735515"/>
              <a:gd name="connsiteY0" fmla="*/ 5264749 h 5615780"/>
              <a:gd name="connsiteX1" fmla="*/ 782012 w 3735515"/>
              <a:gd name="connsiteY1" fmla="*/ 5270141 h 5615780"/>
              <a:gd name="connsiteX2" fmla="*/ 780799 w 3735515"/>
              <a:gd name="connsiteY2" fmla="*/ 5269156 h 5615780"/>
              <a:gd name="connsiteX3" fmla="*/ 0 w 3735515"/>
              <a:gd name="connsiteY3" fmla="*/ 0 h 5615780"/>
              <a:gd name="connsiteX4" fmla="*/ 3735515 w 3735515"/>
              <a:gd name="connsiteY4" fmla="*/ 0 h 5615780"/>
              <a:gd name="connsiteX5" fmla="*/ 3735515 w 3735515"/>
              <a:gd name="connsiteY5" fmla="*/ 5615780 h 5615780"/>
              <a:gd name="connsiteX6" fmla="*/ 3175248 w 3735515"/>
              <a:gd name="connsiteY6" fmla="*/ 5615780 h 5615780"/>
              <a:gd name="connsiteX7" fmla="*/ 3366603 w 3735515"/>
              <a:gd name="connsiteY7" fmla="*/ 5595598 h 5615780"/>
              <a:gd name="connsiteX8" fmla="*/ 3396237 w 3735515"/>
              <a:gd name="connsiteY8" fmla="*/ 4791264 h 5615780"/>
              <a:gd name="connsiteX9" fmla="*/ 3154937 w 3735515"/>
              <a:gd name="connsiteY9" fmla="*/ 4308664 h 5615780"/>
              <a:gd name="connsiteX10" fmla="*/ 3021854 w 3735515"/>
              <a:gd name="connsiteY10" fmla="*/ 4269681 h 5615780"/>
              <a:gd name="connsiteX11" fmla="*/ 3099903 w 3735515"/>
              <a:gd name="connsiteY11" fmla="*/ 4219765 h 5615780"/>
              <a:gd name="connsiteX12" fmla="*/ 2900937 w 3735515"/>
              <a:gd name="connsiteY12" fmla="*/ 3728698 h 5615780"/>
              <a:gd name="connsiteX13" fmla="*/ 2862837 w 3735515"/>
              <a:gd name="connsiteY13" fmla="*/ 3771031 h 5615780"/>
              <a:gd name="connsiteX14" fmla="*/ 2786637 w 3735515"/>
              <a:gd name="connsiteY14" fmla="*/ 3830298 h 5615780"/>
              <a:gd name="connsiteX15" fmla="*/ 2646937 w 3735515"/>
              <a:gd name="connsiteY15" fmla="*/ 3910731 h 5615780"/>
              <a:gd name="connsiteX16" fmla="*/ 2519937 w 3735515"/>
              <a:gd name="connsiteY16" fmla="*/ 3969998 h 5615780"/>
              <a:gd name="connsiteX17" fmla="*/ 2354837 w 3735515"/>
              <a:gd name="connsiteY17" fmla="*/ 4033498 h 5615780"/>
              <a:gd name="connsiteX18" fmla="*/ 2206670 w 3735515"/>
              <a:gd name="connsiteY18" fmla="*/ 4071598 h 5615780"/>
              <a:gd name="connsiteX19" fmla="*/ 2058503 w 3735515"/>
              <a:gd name="connsiteY19" fmla="*/ 4105465 h 5615780"/>
              <a:gd name="connsiteX20" fmla="*/ 1872237 w 3735515"/>
              <a:gd name="connsiteY20" fmla="*/ 4113931 h 5615780"/>
              <a:gd name="connsiteX21" fmla="*/ 1707137 w 3735515"/>
              <a:gd name="connsiteY21" fmla="*/ 4105465 h 5615780"/>
              <a:gd name="connsiteX22" fmla="*/ 1550503 w 3735515"/>
              <a:gd name="connsiteY22" fmla="*/ 4080065 h 5615780"/>
              <a:gd name="connsiteX23" fmla="*/ 1385403 w 3735515"/>
              <a:gd name="connsiteY23" fmla="*/ 4037731 h 5615780"/>
              <a:gd name="connsiteX24" fmla="*/ 1254170 w 3735515"/>
              <a:gd name="connsiteY24" fmla="*/ 3986931 h 5615780"/>
              <a:gd name="connsiteX25" fmla="*/ 1114470 w 3735515"/>
              <a:gd name="connsiteY25" fmla="*/ 3927665 h 5615780"/>
              <a:gd name="connsiteX26" fmla="*/ 991703 w 3735515"/>
              <a:gd name="connsiteY26" fmla="*/ 3851465 h 5615780"/>
              <a:gd name="connsiteX27" fmla="*/ 957837 w 3735515"/>
              <a:gd name="connsiteY27" fmla="*/ 3944598 h 5615780"/>
              <a:gd name="connsiteX28" fmla="*/ 898570 w 3735515"/>
              <a:gd name="connsiteY28" fmla="*/ 4067365 h 5615780"/>
              <a:gd name="connsiteX29" fmla="*/ 877403 w 3735515"/>
              <a:gd name="connsiteY29" fmla="*/ 4190131 h 5615780"/>
              <a:gd name="connsiteX30" fmla="*/ 939488 w 3735515"/>
              <a:gd name="connsiteY30" fmla="*/ 4328410 h 5615780"/>
              <a:gd name="connsiteX31" fmla="*/ 610703 w 3735515"/>
              <a:gd name="connsiteY31" fmla="*/ 4761631 h 5615780"/>
              <a:gd name="connsiteX32" fmla="*/ 729237 w 3735515"/>
              <a:gd name="connsiteY32" fmla="*/ 5223064 h 5615780"/>
              <a:gd name="connsiteX33" fmla="*/ 765364 w 3735515"/>
              <a:gd name="connsiteY33" fmla="*/ 5255468 h 5615780"/>
              <a:gd name="connsiteX34" fmla="*/ 775829 w 3735515"/>
              <a:gd name="connsiteY34" fmla="*/ 5264749 h 5615780"/>
              <a:gd name="connsiteX35" fmla="*/ 775473 w 3735515"/>
              <a:gd name="connsiteY35" fmla="*/ 5264438 h 5615780"/>
              <a:gd name="connsiteX36" fmla="*/ 801203 w 3735515"/>
              <a:gd name="connsiteY36" fmla="*/ 5295031 h 5615780"/>
              <a:gd name="connsiteX37" fmla="*/ 822370 w 3735515"/>
              <a:gd name="connsiteY37" fmla="*/ 5311964 h 5615780"/>
              <a:gd name="connsiteX38" fmla="*/ 898570 w 3735515"/>
              <a:gd name="connsiteY38" fmla="*/ 5379698 h 5615780"/>
              <a:gd name="connsiteX39" fmla="*/ 928203 w 3735515"/>
              <a:gd name="connsiteY39" fmla="*/ 5383931 h 5615780"/>
              <a:gd name="connsiteX40" fmla="*/ 1004403 w 3735515"/>
              <a:gd name="connsiteY40" fmla="*/ 5366998 h 5615780"/>
              <a:gd name="connsiteX41" fmla="*/ 1038270 w 3735515"/>
              <a:gd name="connsiteY41" fmla="*/ 5358531 h 5615780"/>
              <a:gd name="connsiteX42" fmla="*/ 1110237 w 3735515"/>
              <a:gd name="connsiteY42" fmla="*/ 5362764 h 5615780"/>
              <a:gd name="connsiteX43" fmla="*/ 1114470 w 3735515"/>
              <a:gd name="connsiteY43" fmla="*/ 5392398 h 5615780"/>
              <a:gd name="connsiteX44" fmla="*/ 1122937 w 3735515"/>
              <a:gd name="connsiteY44" fmla="*/ 5460131 h 5615780"/>
              <a:gd name="connsiteX45" fmla="*/ 1110237 w 3735515"/>
              <a:gd name="connsiteY45" fmla="*/ 5553264 h 5615780"/>
              <a:gd name="connsiteX46" fmla="*/ 1101770 w 3735515"/>
              <a:gd name="connsiteY46" fmla="*/ 5565964 h 5615780"/>
              <a:gd name="connsiteX47" fmla="*/ 1114470 w 3735515"/>
              <a:gd name="connsiteY47" fmla="*/ 5612531 h 5615780"/>
              <a:gd name="connsiteX48" fmla="*/ 1124217 w 3735515"/>
              <a:gd name="connsiteY48" fmla="*/ 5615780 h 5615780"/>
              <a:gd name="connsiteX49" fmla="*/ 0 w 3735515"/>
              <a:gd name="connsiteY49" fmla="*/ 5615780 h 561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735515" h="5615780">
                <a:moveTo>
                  <a:pt x="775829" y="5264749"/>
                </a:moveTo>
                <a:lnTo>
                  <a:pt x="782012" y="5270141"/>
                </a:lnTo>
                <a:cubicBezTo>
                  <a:pt x="783259" y="5271261"/>
                  <a:pt x="783214" y="5271267"/>
                  <a:pt x="780799" y="5269156"/>
                </a:cubicBezTo>
                <a:close/>
                <a:moveTo>
                  <a:pt x="0" y="0"/>
                </a:moveTo>
                <a:lnTo>
                  <a:pt x="3735515" y="0"/>
                </a:lnTo>
                <a:lnTo>
                  <a:pt x="3735515" y="5615780"/>
                </a:lnTo>
                <a:lnTo>
                  <a:pt x="3175248" y="5615780"/>
                </a:lnTo>
                <a:lnTo>
                  <a:pt x="3366603" y="5595598"/>
                </a:lnTo>
                <a:lnTo>
                  <a:pt x="3396237" y="4791264"/>
                </a:lnTo>
                <a:lnTo>
                  <a:pt x="3154937" y="4308664"/>
                </a:lnTo>
                <a:lnTo>
                  <a:pt x="3021854" y="4269681"/>
                </a:lnTo>
                <a:lnTo>
                  <a:pt x="3099903" y="4219765"/>
                </a:lnTo>
                <a:lnTo>
                  <a:pt x="2900937" y="3728698"/>
                </a:lnTo>
                <a:lnTo>
                  <a:pt x="2862837" y="3771031"/>
                </a:lnTo>
                <a:lnTo>
                  <a:pt x="2786637" y="3830298"/>
                </a:lnTo>
                <a:lnTo>
                  <a:pt x="2646937" y="3910731"/>
                </a:lnTo>
                <a:lnTo>
                  <a:pt x="2519937" y="3969998"/>
                </a:lnTo>
                <a:lnTo>
                  <a:pt x="2354837" y="4033498"/>
                </a:lnTo>
                <a:lnTo>
                  <a:pt x="2206670" y="4071598"/>
                </a:lnTo>
                <a:lnTo>
                  <a:pt x="2058503" y="4105465"/>
                </a:lnTo>
                <a:lnTo>
                  <a:pt x="1872237" y="4113931"/>
                </a:lnTo>
                <a:lnTo>
                  <a:pt x="1707137" y="4105465"/>
                </a:lnTo>
                <a:lnTo>
                  <a:pt x="1550503" y="4080065"/>
                </a:lnTo>
                <a:lnTo>
                  <a:pt x="1385403" y="4037731"/>
                </a:lnTo>
                <a:lnTo>
                  <a:pt x="1254170" y="3986931"/>
                </a:lnTo>
                <a:lnTo>
                  <a:pt x="1114470" y="3927665"/>
                </a:lnTo>
                <a:lnTo>
                  <a:pt x="991703" y="3851465"/>
                </a:lnTo>
                <a:lnTo>
                  <a:pt x="957837" y="3944598"/>
                </a:lnTo>
                <a:lnTo>
                  <a:pt x="898570" y="4067365"/>
                </a:lnTo>
                <a:lnTo>
                  <a:pt x="877403" y="4190131"/>
                </a:lnTo>
                <a:lnTo>
                  <a:pt x="939488" y="4328410"/>
                </a:lnTo>
                <a:lnTo>
                  <a:pt x="610703" y="4761631"/>
                </a:lnTo>
                <a:lnTo>
                  <a:pt x="729237" y="5223064"/>
                </a:lnTo>
                <a:cubicBezTo>
                  <a:pt x="745447" y="5237653"/>
                  <a:pt x="757130" y="5248121"/>
                  <a:pt x="765364" y="5255468"/>
                </a:cubicBezTo>
                <a:lnTo>
                  <a:pt x="775829" y="5264749"/>
                </a:lnTo>
                <a:lnTo>
                  <a:pt x="775473" y="5264438"/>
                </a:lnTo>
                <a:cubicBezTo>
                  <a:pt x="764462" y="5255048"/>
                  <a:pt x="750033" y="5243861"/>
                  <a:pt x="801203" y="5295031"/>
                </a:cubicBezTo>
                <a:cubicBezTo>
                  <a:pt x="807592" y="5301420"/>
                  <a:pt x="815801" y="5305760"/>
                  <a:pt x="822370" y="5311964"/>
                </a:cubicBezTo>
                <a:cubicBezTo>
                  <a:pt x="829027" y="5318251"/>
                  <a:pt x="872345" y="5370957"/>
                  <a:pt x="898570" y="5379698"/>
                </a:cubicBezTo>
                <a:cubicBezTo>
                  <a:pt x="908036" y="5382853"/>
                  <a:pt x="918325" y="5382520"/>
                  <a:pt x="928203" y="5383931"/>
                </a:cubicBezTo>
                <a:lnTo>
                  <a:pt x="1004403" y="5366998"/>
                </a:lnTo>
                <a:cubicBezTo>
                  <a:pt x="1015741" y="5364381"/>
                  <a:pt x="1026643" y="5358996"/>
                  <a:pt x="1038270" y="5358531"/>
                </a:cubicBezTo>
                <a:cubicBezTo>
                  <a:pt x="1062281" y="5357570"/>
                  <a:pt x="1086248" y="5361353"/>
                  <a:pt x="1110237" y="5362764"/>
                </a:cubicBezTo>
                <a:cubicBezTo>
                  <a:pt x="1111648" y="5372642"/>
                  <a:pt x="1113179" y="5382504"/>
                  <a:pt x="1114470" y="5392398"/>
                </a:cubicBezTo>
                <a:cubicBezTo>
                  <a:pt x="1117413" y="5414960"/>
                  <a:pt x="1122937" y="5460131"/>
                  <a:pt x="1122937" y="5460131"/>
                </a:cubicBezTo>
                <a:cubicBezTo>
                  <a:pt x="1120384" y="5495863"/>
                  <a:pt x="1122031" y="5520829"/>
                  <a:pt x="1110237" y="5553264"/>
                </a:cubicBezTo>
                <a:cubicBezTo>
                  <a:pt x="1108498" y="5558046"/>
                  <a:pt x="1104592" y="5561731"/>
                  <a:pt x="1101770" y="5565964"/>
                </a:cubicBezTo>
                <a:cubicBezTo>
                  <a:pt x="1095219" y="5585618"/>
                  <a:pt x="1090809" y="5588870"/>
                  <a:pt x="1114470" y="5612531"/>
                </a:cubicBezTo>
                <a:lnTo>
                  <a:pt x="1124217" y="5615780"/>
                </a:lnTo>
                <a:lnTo>
                  <a:pt x="0" y="561578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706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26344" y="3374051"/>
            <a:ext cx="8262150" cy="3041498"/>
          </a:xfrm>
          <a:prstGeom prst="roundRect">
            <a:avLst>
              <a:gd name="adj" fmla="val 5261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25B7BC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25B7BC"/>
                </a:solidFill>
              </a:rPr>
              <a:t>Great Pacific Garbage Patch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5" r="4959" b="10230"/>
          <a:stretch>
            <a:fillRect/>
          </a:stretch>
        </p:blipFill>
        <p:spPr>
          <a:xfrm>
            <a:off x="3621017" y="2823522"/>
            <a:ext cx="4795736" cy="3278221"/>
          </a:xfrm>
          <a:custGeom>
            <a:avLst/>
            <a:gdLst>
              <a:gd name="connsiteX0" fmla="*/ 576377 w 4795736"/>
              <a:gd name="connsiteY0" fmla="*/ 0 h 3278221"/>
              <a:gd name="connsiteX1" fmla="*/ 4795736 w 4795736"/>
              <a:gd name="connsiteY1" fmla="*/ 0 h 3278221"/>
              <a:gd name="connsiteX2" fmla="*/ 4219359 w 4795736"/>
              <a:gd name="connsiteY2" fmla="*/ 3278221 h 3278221"/>
              <a:gd name="connsiteX3" fmla="*/ 0 w 4795736"/>
              <a:gd name="connsiteY3" fmla="*/ 3278221 h 327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5736" h="3278221">
                <a:moveTo>
                  <a:pt x="576377" y="0"/>
                </a:moveTo>
                <a:lnTo>
                  <a:pt x="4795736" y="0"/>
                </a:lnTo>
                <a:lnTo>
                  <a:pt x="4219359" y="3278221"/>
                </a:lnTo>
                <a:lnTo>
                  <a:pt x="0" y="3278221"/>
                </a:lnTo>
                <a:close/>
              </a:path>
            </a:pathLst>
          </a:custGeom>
          <a:noFill/>
          <a:ln w="76200" cmpd="tri">
            <a:solidFill>
              <a:srgbClr val="25B7BC"/>
            </a:solidFill>
          </a:ln>
        </p:spPr>
      </p:pic>
      <p:sp>
        <p:nvSpPr>
          <p:cNvPr id="12" name="Parallelogram 11"/>
          <p:cNvSpPr/>
          <p:nvPr/>
        </p:nvSpPr>
        <p:spPr>
          <a:xfrm>
            <a:off x="2310061" y="1560685"/>
            <a:ext cx="5746577" cy="1021404"/>
          </a:xfrm>
          <a:prstGeom prst="parallelogram">
            <a:avLst>
              <a:gd name="adj" fmla="val 33571"/>
            </a:avLst>
          </a:prstGeom>
          <a:solidFill>
            <a:srgbClr val="E94E13"/>
          </a:solidFill>
          <a:ln w="76200" cmpd="tri">
            <a:solidFill>
              <a:srgbClr val="25B7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1700" dirty="0">
                <a:solidFill>
                  <a:schemeClr val="bg1"/>
                </a:solidFill>
              </a:rPr>
              <a:t>Sometimes people don’t look after our planet properly. </a:t>
            </a:r>
            <a:r>
              <a:rPr lang="en-GB" altLang="en-US" sz="1700" u="sng" dirty="0">
                <a:solidFill>
                  <a:schemeClr val="bg1"/>
                </a:solidFill>
              </a:rPr>
              <a:t>Here is </a:t>
            </a:r>
            <a:r>
              <a:rPr lang="en-GB" altLang="en-US" sz="1700" u="sng" dirty="0" err="1">
                <a:solidFill>
                  <a:schemeClr val="bg1"/>
                </a:solidFill>
              </a:rPr>
              <a:t>Ubercorn</a:t>
            </a:r>
            <a:r>
              <a:rPr lang="en-GB" altLang="en-US" sz="1700" u="sng" dirty="0">
                <a:solidFill>
                  <a:schemeClr val="bg1"/>
                </a:solidFill>
              </a:rPr>
              <a:t> to tell us more. </a:t>
            </a:r>
            <a:endParaRPr lang="en-GB" sz="1700" u="sng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 flipH="1">
            <a:off x="682228" y="1932713"/>
            <a:ext cx="3398018" cy="5088827"/>
            <a:chOff x="729896" y="643062"/>
            <a:chExt cx="3398018" cy="5088827"/>
          </a:xfrm>
        </p:grpSpPr>
        <p:grpSp>
          <p:nvGrpSpPr>
            <p:cNvPr id="8" name="Group 7"/>
            <p:cNvGrpSpPr/>
            <p:nvPr/>
          </p:nvGrpSpPr>
          <p:grpSpPr>
            <a:xfrm>
              <a:off x="729896" y="1556425"/>
              <a:ext cx="3398018" cy="3414765"/>
              <a:chOff x="924449" y="2553955"/>
              <a:chExt cx="3398018" cy="3414765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924449" y="2713054"/>
                <a:ext cx="3255666" cy="3255666"/>
              </a:xfrm>
              <a:prstGeom prst="ellipse">
                <a:avLst/>
              </a:prstGeom>
              <a:solidFill>
                <a:srgbClr val="E94E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066801" y="2553955"/>
                <a:ext cx="3255666" cy="3255666"/>
              </a:xfrm>
              <a:prstGeom prst="ellipse">
                <a:avLst/>
              </a:prstGeom>
              <a:noFill/>
              <a:ln w="76200" cmpd="tri">
                <a:solidFill>
                  <a:srgbClr val="25B7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89125" y="643062"/>
              <a:ext cx="2330675" cy="5088827"/>
            </a:xfrm>
            <a:custGeom>
              <a:avLst/>
              <a:gdLst>
                <a:gd name="connsiteX0" fmla="*/ 0 w 2330675"/>
                <a:gd name="connsiteY0" fmla="*/ 0 h 5088827"/>
                <a:gd name="connsiteX1" fmla="*/ 2330675 w 2330675"/>
                <a:gd name="connsiteY1" fmla="*/ 0 h 5088827"/>
                <a:gd name="connsiteX2" fmla="*/ 2330675 w 2330675"/>
                <a:gd name="connsiteY2" fmla="*/ 5088827 h 5088827"/>
                <a:gd name="connsiteX3" fmla="*/ 1972086 w 2330675"/>
                <a:gd name="connsiteY3" fmla="*/ 5088827 h 5088827"/>
                <a:gd name="connsiteX4" fmla="*/ 1972086 w 2330675"/>
                <a:gd name="connsiteY4" fmla="*/ 4572284 h 5088827"/>
                <a:gd name="connsiteX5" fmla="*/ 1870507 w 2330675"/>
                <a:gd name="connsiteY5" fmla="*/ 4572284 h 5088827"/>
                <a:gd name="connsiteX6" fmla="*/ 1831660 w 2330675"/>
                <a:gd name="connsiteY6" fmla="*/ 4464516 h 5088827"/>
                <a:gd name="connsiteX7" fmla="*/ 1717360 w 2330675"/>
                <a:gd name="connsiteY7" fmla="*/ 4239181 h 5088827"/>
                <a:gd name="connsiteX8" fmla="*/ 1684703 w 2330675"/>
                <a:gd name="connsiteY8" fmla="*/ 4255510 h 5088827"/>
                <a:gd name="connsiteX9" fmla="*/ 1554075 w 2330675"/>
                <a:gd name="connsiteY9" fmla="*/ 4288167 h 5088827"/>
                <a:gd name="connsiteX10" fmla="*/ 1416915 w 2330675"/>
                <a:gd name="connsiteY10" fmla="*/ 4320824 h 5088827"/>
                <a:gd name="connsiteX11" fmla="*/ 1263426 w 2330675"/>
                <a:gd name="connsiteY11" fmla="*/ 4337153 h 5088827"/>
                <a:gd name="connsiteX12" fmla="*/ 1060952 w 2330675"/>
                <a:gd name="connsiteY12" fmla="*/ 4330621 h 5088827"/>
                <a:gd name="connsiteX13" fmla="*/ 855212 w 2330675"/>
                <a:gd name="connsiteY13" fmla="*/ 4304496 h 5088827"/>
                <a:gd name="connsiteX14" fmla="*/ 633143 w 2330675"/>
                <a:gd name="connsiteY14" fmla="*/ 4242447 h 5088827"/>
                <a:gd name="connsiteX15" fmla="*/ 489452 w 2330675"/>
                <a:gd name="connsiteY15" fmla="*/ 4190196 h 5088827"/>
                <a:gd name="connsiteX16" fmla="*/ 371886 w 2330675"/>
                <a:gd name="connsiteY16" fmla="*/ 4121616 h 5088827"/>
                <a:gd name="connsiteX17" fmla="*/ 241258 w 2330675"/>
                <a:gd name="connsiteY17" fmla="*/ 4049770 h 5088827"/>
                <a:gd name="connsiteX18" fmla="*/ 218398 w 2330675"/>
                <a:gd name="connsiteY18" fmla="*/ 4128147 h 5088827"/>
                <a:gd name="connsiteX19" fmla="*/ 202069 w 2330675"/>
                <a:gd name="connsiteY19" fmla="*/ 4206524 h 5088827"/>
                <a:gd name="connsiteX20" fmla="*/ 166146 w 2330675"/>
                <a:gd name="connsiteY20" fmla="*/ 4324090 h 5088827"/>
                <a:gd name="connsiteX21" fmla="*/ 58378 w 2330675"/>
                <a:gd name="connsiteY21" fmla="*/ 4506970 h 5088827"/>
                <a:gd name="connsiteX22" fmla="*/ 65043 w 2330675"/>
                <a:gd name="connsiteY22" fmla="*/ 4572284 h 5088827"/>
                <a:gd name="connsiteX23" fmla="*/ 48581 w 2330675"/>
                <a:gd name="connsiteY23" fmla="*/ 4572284 h 5088827"/>
                <a:gd name="connsiteX24" fmla="*/ 48581 w 2330675"/>
                <a:gd name="connsiteY24" fmla="*/ 5088827 h 5088827"/>
                <a:gd name="connsiteX25" fmla="*/ 0 w 2330675"/>
                <a:gd name="connsiteY25" fmla="*/ 5088827 h 5088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30675" h="5088827">
                  <a:moveTo>
                    <a:pt x="0" y="0"/>
                  </a:moveTo>
                  <a:lnTo>
                    <a:pt x="2330675" y="0"/>
                  </a:lnTo>
                  <a:lnTo>
                    <a:pt x="2330675" y="5088827"/>
                  </a:lnTo>
                  <a:lnTo>
                    <a:pt x="1972086" y="5088827"/>
                  </a:lnTo>
                  <a:lnTo>
                    <a:pt x="1972086" y="4572284"/>
                  </a:lnTo>
                  <a:lnTo>
                    <a:pt x="1870507" y="4572284"/>
                  </a:lnTo>
                  <a:lnTo>
                    <a:pt x="1831660" y="4464516"/>
                  </a:lnTo>
                  <a:lnTo>
                    <a:pt x="1717360" y="4239181"/>
                  </a:lnTo>
                  <a:lnTo>
                    <a:pt x="1684703" y="4255510"/>
                  </a:lnTo>
                  <a:lnTo>
                    <a:pt x="1554075" y="4288167"/>
                  </a:lnTo>
                  <a:lnTo>
                    <a:pt x="1416915" y="4320824"/>
                  </a:lnTo>
                  <a:lnTo>
                    <a:pt x="1263426" y="4337153"/>
                  </a:lnTo>
                  <a:lnTo>
                    <a:pt x="1060952" y="4330621"/>
                  </a:lnTo>
                  <a:lnTo>
                    <a:pt x="855212" y="4304496"/>
                  </a:lnTo>
                  <a:lnTo>
                    <a:pt x="633143" y="4242447"/>
                  </a:lnTo>
                  <a:lnTo>
                    <a:pt x="489452" y="4190196"/>
                  </a:lnTo>
                  <a:lnTo>
                    <a:pt x="371886" y="4121616"/>
                  </a:lnTo>
                  <a:lnTo>
                    <a:pt x="241258" y="4049770"/>
                  </a:lnTo>
                  <a:lnTo>
                    <a:pt x="218398" y="4128147"/>
                  </a:lnTo>
                  <a:lnTo>
                    <a:pt x="202069" y="4206524"/>
                  </a:lnTo>
                  <a:lnTo>
                    <a:pt x="166146" y="4324090"/>
                  </a:lnTo>
                  <a:lnTo>
                    <a:pt x="58378" y="4506970"/>
                  </a:lnTo>
                  <a:lnTo>
                    <a:pt x="65043" y="4572284"/>
                  </a:lnTo>
                  <a:lnTo>
                    <a:pt x="48581" y="4572284"/>
                  </a:lnTo>
                  <a:lnTo>
                    <a:pt x="48581" y="5088827"/>
                  </a:lnTo>
                  <a:lnTo>
                    <a:pt x="0" y="5088827"/>
                  </a:lnTo>
                  <a:close/>
                </a:path>
              </a:pathLst>
            </a:custGeom>
          </p:spPr>
        </p:pic>
      </p:grpSp>
      <p:sp>
        <p:nvSpPr>
          <p:cNvPr id="22" name="Rectangle 21">
            <a:hlinkClick r:id="rId4"/>
          </p:cNvPr>
          <p:cNvSpPr/>
          <p:nvPr/>
        </p:nvSpPr>
        <p:spPr>
          <a:xfrm>
            <a:off x="4080246" y="2025263"/>
            <a:ext cx="3254409" cy="459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78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" r="2711" b="7382"/>
          <a:stretch>
            <a:fillRect/>
          </a:stretch>
        </p:blipFill>
        <p:spPr>
          <a:xfrm>
            <a:off x="434240" y="1032647"/>
            <a:ext cx="8273343" cy="5395313"/>
          </a:xfrm>
          <a:custGeom>
            <a:avLst/>
            <a:gdLst>
              <a:gd name="connsiteX0" fmla="*/ 0 w 8273343"/>
              <a:gd name="connsiteY0" fmla="*/ 0 h 5395313"/>
              <a:gd name="connsiteX1" fmla="*/ 8273343 w 8273343"/>
              <a:gd name="connsiteY1" fmla="*/ 0 h 5395313"/>
              <a:gd name="connsiteX2" fmla="*/ 8273343 w 8273343"/>
              <a:gd name="connsiteY2" fmla="*/ 5217476 h 5395313"/>
              <a:gd name="connsiteX3" fmla="*/ 8095506 w 8273343"/>
              <a:gd name="connsiteY3" fmla="*/ 5395313 h 5395313"/>
              <a:gd name="connsiteX4" fmla="*/ 177837 w 8273343"/>
              <a:gd name="connsiteY4" fmla="*/ 5395313 h 5395313"/>
              <a:gd name="connsiteX5" fmla="*/ 0 w 8273343"/>
              <a:gd name="connsiteY5" fmla="*/ 5217476 h 539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73343" h="5395313">
                <a:moveTo>
                  <a:pt x="0" y="0"/>
                </a:moveTo>
                <a:lnTo>
                  <a:pt x="8273343" y="0"/>
                </a:lnTo>
                <a:lnTo>
                  <a:pt x="8273343" y="5217476"/>
                </a:lnTo>
                <a:cubicBezTo>
                  <a:pt x="8273343" y="5315693"/>
                  <a:pt x="8193723" y="5395313"/>
                  <a:pt x="8095506" y="5395313"/>
                </a:cubicBezTo>
                <a:lnTo>
                  <a:pt x="177837" y="5395313"/>
                </a:lnTo>
                <a:cubicBezTo>
                  <a:pt x="79620" y="5395313"/>
                  <a:pt x="0" y="5315693"/>
                  <a:pt x="0" y="5217476"/>
                </a:cubicBezTo>
                <a:close/>
              </a:path>
            </a:pathLst>
          </a:custGeom>
        </p:spPr>
      </p:pic>
      <p:sp>
        <p:nvSpPr>
          <p:cNvPr id="4" name="Rounded Rectangle 3"/>
          <p:cNvSpPr/>
          <p:nvPr/>
        </p:nvSpPr>
        <p:spPr>
          <a:xfrm rot="10800000">
            <a:off x="434239" y="417932"/>
            <a:ext cx="8273343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23000">
                <a:srgbClr val="FFFFFF"/>
              </a:gs>
              <a:gs pos="0">
                <a:schemeClr val="bg1"/>
              </a:gs>
              <a:gs pos="44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25B7BC"/>
                </a:solidFill>
              </a:rPr>
              <a:t>Discover</a:t>
            </a:r>
          </a:p>
        </p:txBody>
      </p:sp>
      <p:sp>
        <p:nvSpPr>
          <p:cNvPr id="8" name="Parallelogram 7"/>
          <p:cNvSpPr/>
          <p:nvPr/>
        </p:nvSpPr>
        <p:spPr>
          <a:xfrm>
            <a:off x="2636728" y="4652044"/>
            <a:ext cx="5764888" cy="1531472"/>
          </a:xfrm>
          <a:prstGeom prst="parallelogram">
            <a:avLst>
              <a:gd name="adj" fmla="val 33571"/>
            </a:avLst>
          </a:prstGeom>
          <a:solidFill>
            <a:srgbClr val="25B7BC"/>
          </a:solidFill>
          <a:ln w="76200" cmpd="tri">
            <a:solidFill>
              <a:srgbClr val="E94E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altLang="en-US" sz="1700" dirty="0">
                <a:solidFill>
                  <a:schemeClr val="bg1"/>
                </a:solidFill>
              </a:rPr>
              <a:t>Look around your school. What things are you already doing to look after the environment? </a:t>
            </a:r>
            <a:r>
              <a:rPr lang="en-GB" altLang="en-US" sz="1700" b="1" dirty="0">
                <a:solidFill>
                  <a:schemeClr val="bg1"/>
                </a:solidFill>
              </a:rPr>
              <a:t>Are there other things you could do to look after our planet?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0"/>
          <a:stretch/>
        </p:blipFill>
        <p:spPr>
          <a:xfrm>
            <a:off x="551011" y="3259247"/>
            <a:ext cx="3441093" cy="316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6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" r="795" b="8393"/>
          <a:stretch>
            <a:fillRect/>
          </a:stretch>
        </p:blipFill>
        <p:spPr>
          <a:xfrm>
            <a:off x="434240" y="1686581"/>
            <a:ext cx="8273343" cy="4737359"/>
          </a:xfrm>
          <a:custGeom>
            <a:avLst/>
            <a:gdLst>
              <a:gd name="connsiteX0" fmla="*/ 0 w 8273343"/>
              <a:gd name="connsiteY0" fmla="*/ 0 h 4737359"/>
              <a:gd name="connsiteX1" fmla="*/ 8273343 w 8273343"/>
              <a:gd name="connsiteY1" fmla="*/ 0 h 4737359"/>
              <a:gd name="connsiteX2" fmla="*/ 8273343 w 8273343"/>
              <a:gd name="connsiteY2" fmla="*/ 4566668 h 4737359"/>
              <a:gd name="connsiteX3" fmla="*/ 8102652 w 8273343"/>
              <a:gd name="connsiteY3" fmla="*/ 4737359 h 4737359"/>
              <a:gd name="connsiteX4" fmla="*/ 170691 w 8273343"/>
              <a:gd name="connsiteY4" fmla="*/ 4737359 h 4737359"/>
              <a:gd name="connsiteX5" fmla="*/ 0 w 8273343"/>
              <a:gd name="connsiteY5" fmla="*/ 4566668 h 4737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73343" h="4737359">
                <a:moveTo>
                  <a:pt x="0" y="0"/>
                </a:moveTo>
                <a:lnTo>
                  <a:pt x="8273343" y="0"/>
                </a:lnTo>
                <a:lnTo>
                  <a:pt x="8273343" y="4566668"/>
                </a:lnTo>
                <a:cubicBezTo>
                  <a:pt x="8273343" y="4660938"/>
                  <a:pt x="8196922" y="4737359"/>
                  <a:pt x="8102652" y="4737359"/>
                </a:cubicBezTo>
                <a:lnTo>
                  <a:pt x="170691" y="4737359"/>
                </a:lnTo>
                <a:cubicBezTo>
                  <a:pt x="76421" y="4737359"/>
                  <a:pt x="0" y="4660938"/>
                  <a:pt x="0" y="4566668"/>
                </a:cubicBezTo>
                <a:close/>
              </a:path>
            </a:pathLst>
          </a:custGeom>
        </p:spPr>
      </p:pic>
      <p:sp>
        <p:nvSpPr>
          <p:cNvPr id="4" name="Rounded Rectangle 3"/>
          <p:cNvSpPr/>
          <p:nvPr/>
        </p:nvSpPr>
        <p:spPr>
          <a:xfrm rot="10800000">
            <a:off x="434239" y="417932"/>
            <a:ext cx="8273343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23000">
                <a:srgbClr val="FFFFFF"/>
              </a:gs>
              <a:gs pos="0">
                <a:schemeClr val="bg1"/>
              </a:gs>
              <a:gs pos="44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25B7BC"/>
                </a:solidFill>
              </a:rPr>
              <a:t>Discover</a:t>
            </a:r>
          </a:p>
        </p:txBody>
      </p:sp>
      <p:sp>
        <p:nvSpPr>
          <p:cNvPr id="13" name="Oval 12"/>
          <p:cNvSpPr/>
          <p:nvPr/>
        </p:nvSpPr>
        <p:spPr>
          <a:xfrm>
            <a:off x="933070" y="3654048"/>
            <a:ext cx="2510021" cy="2510022"/>
          </a:xfrm>
          <a:prstGeom prst="ellipse">
            <a:avLst/>
          </a:prstGeom>
          <a:solidFill>
            <a:srgbClr val="E94E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5871" y="3289976"/>
            <a:ext cx="2566219" cy="3721933"/>
          </a:xfrm>
          <a:custGeom>
            <a:avLst/>
            <a:gdLst>
              <a:gd name="connsiteX0" fmla="*/ 0 w 3250159"/>
              <a:gd name="connsiteY0" fmla="*/ 0 h 4713890"/>
              <a:gd name="connsiteX1" fmla="*/ 3250159 w 3250159"/>
              <a:gd name="connsiteY1" fmla="*/ 0 h 4713890"/>
              <a:gd name="connsiteX2" fmla="*/ 3250159 w 3250159"/>
              <a:gd name="connsiteY2" fmla="*/ 4713890 h 4713890"/>
              <a:gd name="connsiteX3" fmla="*/ 2823533 w 3250159"/>
              <a:gd name="connsiteY3" fmla="*/ 4713890 h 4713890"/>
              <a:gd name="connsiteX4" fmla="*/ 2915451 w 3250159"/>
              <a:gd name="connsiteY4" fmla="*/ 4691421 h 4713890"/>
              <a:gd name="connsiteX5" fmla="*/ 2806810 w 3250159"/>
              <a:gd name="connsiteY5" fmla="*/ 4172356 h 4713890"/>
              <a:gd name="connsiteX6" fmla="*/ 2583491 w 3250159"/>
              <a:gd name="connsiteY6" fmla="*/ 3813235 h 4713890"/>
              <a:gd name="connsiteX7" fmla="*/ 2487828 w 3250159"/>
              <a:gd name="connsiteY7" fmla="*/ 3763490 h 4713890"/>
              <a:gd name="connsiteX8" fmla="*/ 2505028 w 3250159"/>
              <a:gd name="connsiteY8" fmla="*/ 3755897 h 4713890"/>
              <a:gd name="connsiteX9" fmla="*/ 2396386 w 3250159"/>
              <a:gd name="connsiteY9" fmla="*/ 3360562 h 4713890"/>
              <a:gd name="connsiteX10" fmla="*/ 2314905 w 3250159"/>
              <a:gd name="connsiteY10" fmla="*/ 3426954 h 4713890"/>
              <a:gd name="connsiteX11" fmla="*/ 2218334 w 3250159"/>
              <a:gd name="connsiteY11" fmla="*/ 3478257 h 4713890"/>
              <a:gd name="connsiteX12" fmla="*/ 2094604 w 3250159"/>
              <a:gd name="connsiteY12" fmla="*/ 3532578 h 4713890"/>
              <a:gd name="connsiteX13" fmla="*/ 1910517 w 3250159"/>
              <a:gd name="connsiteY13" fmla="*/ 3595952 h 4713890"/>
              <a:gd name="connsiteX14" fmla="*/ 1774715 w 3250159"/>
              <a:gd name="connsiteY14" fmla="*/ 3626130 h 4713890"/>
              <a:gd name="connsiteX15" fmla="*/ 1620806 w 3250159"/>
              <a:gd name="connsiteY15" fmla="*/ 3647255 h 4713890"/>
              <a:gd name="connsiteX16" fmla="*/ 1460861 w 3250159"/>
              <a:gd name="connsiteY16" fmla="*/ 3656308 h 4713890"/>
              <a:gd name="connsiteX17" fmla="*/ 1331095 w 3250159"/>
              <a:gd name="connsiteY17" fmla="*/ 3647255 h 4713890"/>
              <a:gd name="connsiteX18" fmla="*/ 1168132 w 3250159"/>
              <a:gd name="connsiteY18" fmla="*/ 3620095 h 4713890"/>
              <a:gd name="connsiteX19" fmla="*/ 1005170 w 3250159"/>
              <a:gd name="connsiteY19" fmla="*/ 3577845 h 4713890"/>
              <a:gd name="connsiteX20" fmla="*/ 893511 w 3250159"/>
              <a:gd name="connsiteY20" fmla="*/ 3535596 h 4713890"/>
              <a:gd name="connsiteX21" fmla="*/ 809012 w 3250159"/>
              <a:gd name="connsiteY21" fmla="*/ 3502400 h 4713890"/>
              <a:gd name="connsiteX22" fmla="*/ 721495 w 3250159"/>
              <a:gd name="connsiteY22" fmla="*/ 3445061 h 4713890"/>
              <a:gd name="connsiteX23" fmla="*/ 724513 w 3250159"/>
              <a:gd name="connsiteY23" fmla="*/ 3583881 h 4713890"/>
              <a:gd name="connsiteX24" fmla="*/ 721495 w 3250159"/>
              <a:gd name="connsiteY24" fmla="*/ 3752879 h 4713890"/>
              <a:gd name="connsiteX25" fmla="*/ 759023 w 3250159"/>
              <a:gd name="connsiteY25" fmla="*/ 3802916 h 4713890"/>
              <a:gd name="connsiteX26" fmla="*/ 754691 w 3250159"/>
              <a:gd name="connsiteY26" fmla="*/ 3804182 h 4713890"/>
              <a:gd name="connsiteX27" fmla="*/ 558532 w 3250159"/>
              <a:gd name="connsiteY27" fmla="*/ 4154249 h 4713890"/>
              <a:gd name="connsiteX28" fmla="*/ 546461 w 3250159"/>
              <a:gd name="connsiteY28" fmla="*/ 4573726 h 4713890"/>
              <a:gd name="connsiteX29" fmla="*/ 610396 w 3250159"/>
              <a:gd name="connsiteY29" fmla="*/ 4713890 h 4713890"/>
              <a:gd name="connsiteX30" fmla="*/ 0 w 3250159"/>
              <a:gd name="connsiteY30" fmla="*/ 4713890 h 4713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50159" h="4713890">
                <a:moveTo>
                  <a:pt x="0" y="0"/>
                </a:moveTo>
                <a:lnTo>
                  <a:pt x="3250159" y="0"/>
                </a:lnTo>
                <a:lnTo>
                  <a:pt x="3250159" y="4713890"/>
                </a:lnTo>
                <a:lnTo>
                  <a:pt x="2823533" y="4713890"/>
                </a:lnTo>
                <a:lnTo>
                  <a:pt x="2915451" y="4691421"/>
                </a:lnTo>
                <a:lnTo>
                  <a:pt x="2806810" y="4172356"/>
                </a:lnTo>
                <a:lnTo>
                  <a:pt x="2583491" y="3813235"/>
                </a:lnTo>
                <a:lnTo>
                  <a:pt x="2487828" y="3763490"/>
                </a:lnTo>
                <a:lnTo>
                  <a:pt x="2505028" y="3755897"/>
                </a:lnTo>
                <a:lnTo>
                  <a:pt x="2396386" y="3360562"/>
                </a:lnTo>
                <a:lnTo>
                  <a:pt x="2314905" y="3426954"/>
                </a:lnTo>
                <a:lnTo>
                  <a:pt x="2218334" y="3478257"/>
                </a:lnTo>
                <a:lnTo>
                  <a:pt x="2094604" y="3532578"/>
                </a:lnTo>
                <a:lnTo>
                  <a:pt x="1910517" y="3595952"/>
                </a:lnTo>
                <a:lnTo>
                  <a:pt x="1774715" y="3626130"/>
                </a:lnTo>
                <a:lnTo>
                  <a:pt x="1620806" y="3647255"/>
                </a:lnTo>
                <a:lnTo>
                  <a:pt x="1460861" y="3656308"/>
                </a:lnTo>
                <a:lnTo>
                  <a:pt x="1331095" y="3647255"/>
                </a:lnTo>
                <a:lnTo>
                  <a:pt x="1168132" y="3620095"/>
                </a:lnTo>
                <a:lnTo>
                  <a:pt x="1005170" y="3577845"/>
                </a:lnTo>
                <a:lnTo>
                  <a:pt x="893511" y="3535596"/>
                </a:lnTo>
                <a:lnTo>
                  <a:pt x="809012" y="3502400"/>
                </a:lnTo>
                <a:lnTo>
                  <a:pt x="721495" y="3445061"/>
                </a:lnTo>
                <a:lnTo>
                  <a:pt x="724513" y="3583881"/>
                </a:lnTo>
                <a:lnTo>
                  <a:pt x="721495" y="3752879"/>
                </a:lnTo>
                <a:lnTo>
                  <a:pt x="759023" y="3802916"/>
                </a:lnTo>
                <a:lnTo>
                  <a:pt x="754691" y="3804182"/>
                </a:lnTo>
                <a:lnTo>
                  <a:pt x="558532" y="4154249"/>
                </a:lnTo>
                <a:lnTo>
                  <a:pt x="546461" y="4573726"/>
                </a:lnTo>
                <a:lnTo>
                  <a:pt x="610396" y="4713890"/>
                </a:lnTo>
                <a:lnTo>
                  <a:pt x="0" y="4713890"/>
                </a:lnTo>
                <a:close/>
              </a:path>
            </a:pathLst>
          </a:custGeom>
        </p:spPr>
      </p:pic>
      <p:sp>
        <p:nvSpPr>
          <p:cNvPr id="14" name="Oval 13"/>
          <p:cNvSpPr/>
          <p:nvPr/>
        </p:nvSpPr>
        <p:spPr>
          <a:xfrm>
            <a:off x="1072069" y="3498696"/>
            <a:ext cx="2510021" cy="2510022"/>
          </a:xfrm>
          <a:prstGeom prst="ellipse">
            <a:avLst/>
          </a:prstGeom>
          <a:noFill/>
          <a:ln w="76200" cmpd="tri">
            <a:solidFill>
              <a:srgbClr val="25B7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Parallelogram 28"/>
          <p:cNvSpPr/>
          <p:nvPr/>
        </p:nvSpPr>
        <p:spPr>
          <a:xfrm>
            <a:off x="3111785" y="3979815"/>
            <a:ext cx="4393537" cy="1263129"/>
          </a:xfrm>
          <a:prstGeom prst="parallelogram">
            <a:avLst>
              <a:gd name="adj" fmla="val 40228"/>
            </a:avLst>
          </a:prstGeom>
          <a:solidFill>
            <a:srgbClr val="E94E13"/>
          </a:solidFill>
          <a:ln w="76200" cmpd="tri">
            <a:solidFill>
              <a:srgbClr val="25B7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altLang="en-US" sz="1700" dirty="0">
                <a:solidFill>
                  <a:schemeClr val="bg1"/>
                </a:solidFill>
              </a:rPr>
              <a:t>You could compare the weather where you live with somewhere else in the world.</a:t>
            </a:r>
          </a:p>
        </p:txBody>
      </p:sp>
      <p:sp>
        <p:nvSpPr>
          <p:cNvPr id="8" name="Parallelogram 7"/>
          <p:cNvSpPr/>
          <p:nvPr/>
        </p:nvSpPr>
        <p:spPr>
          <a:xfrm>
            <a:off x="1655066" y="1859561"/>
            <a:ext cx="4649369" cy="1263129"/>
          </a:xfrm>
          <a:prstGeom prst="parallelogram">
            <a:avLst>
              <a:gd name="adj" fmla="val 40228"/>
            </a:avLst>
          </a:prstGeom>
          <a:solidFill>
            <a:srgbClr val="25B7BC"/>
          </a:solidFill>
          <a:ln w="76200" cmpd="tri">
            <a:solidFill>
              <a:srgbClr val="E94E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1700" dirty="0">
                <a:solidFill>
                  <a:schemeClr val="bg1"/>
                </a:solidFill>
              </a:rPr>
              <a:t>Why not investigate the weather? </a:t>
            </a:r>
          </a:p>
          <a:p>
            <a:pPr algn="ctr"/>
            <a:r>
              <a:rPr lang="en-GB" altLang="en-US" sz="1700" b="1" dirty="0">
                <a:solidFill>
                  <a:schemeClr val="bg1"/>
                </a:solidFill>
              </a:rPr>
              <a:t>You could keep a weather diary for a week.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7" r="14349" b="73982"/>
          <a:stretch>
            <a:fillRect/>
          </a:stretch>
        </p:blipFill>
        <p:spPr>
          <a:xfrm>
            <a:off x="1279624" y="3288739"/>
            <a:ext cx="1935038" cy="968383"/>
          </a:xfrm>
          <a:custGeom>
            <a:avLst/>
            <a:gdLst>
              <a:gd name="connsiteX0" fmla="*/ 597748 w 2450757"/>
              <a:gd name="connsiteY0" fmla="*/ 0 h 1226473"/>
              <a:gd name="connsiteX1" fmla="*/ 1827911 w 2450757"/>
              <a:gd name="connsiteY1" fmla="*/ 0 h 1226473"/>
              <a:gd name="connsiteX2" fmla="*/ 2417806 w 2450757"/>
              <a:gd name="connsiteY2" fmla="*/ 328548 h 1226473"/>
              <a:gd name="connsiteX3" fmla="*/ 2450757 w 2450757"/>
              <a:gd name="connsiteY3" fmla="*/ 1226473 h 1226473"/>
              <a:gd name="connsiteX4" fmla="*/ 0 w 2450757"/>
              <a:gd name="connsiteY4" fmla="*/ 1193521 h 1226473"/>
              <a:gd name="connsiteX5" fmla="*/ 12357 w 2450757"/>
              <a:gd name="connsiteY5" fmla="*/ 793986 h 1226473"/>
              <a:gd name="connsiteX6" fmla="*/ 61784 w 2450757"/>
              <a:gd name="connsiteY6" fmla="*/ 332667 h 1226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0757" h="1226473">
                <a:moveTo>
                  <a:pt x="597748" y="0"/>
                </a:moveTo>
                <a:lnTo>
                  <a:pt x="1827911" y="0"/>
                </a:lnTo>
                <a:lnTo>
                  <a:pt x="2417806" y="328548"/>
                </a:lnTo>
                <a:lnTo>
                  <a:pt x="2450757" y="1226473"/>
                </a:lnTo>
                <a:lnTo>
                  <a:pt x="0" y="1193521"/>
                </a:lnTo>
                <a:lnTo>
                  <a:pt x="12357" y="793986"/>
                </a:lnTo>
                <a:lnTo>
                  <a:pt x="61784" y="332667"/>
                </a:lnTo>
                <a:close/>
              </a:path>
            </a:pathLst>
          </a:custGeom>
        </p:spPr>
      </p:pic>
      <p:grpSp>
        <p:nvGrpSpPr>
          <p:cNvPr id="41" name="Group 40"/>
          <p:cNvGrpSpPr/>
          <p:nvPr/>
        </p:nvGrpSpPr>
        <p:grpSpPr>
          <a:xfrm>
            <a:off x="5638151" y="1473201"/>
            <a:ext cx="2649020" cy="2665374"/>
            <a:chOff x="5626906" y="1465455"/>
            <a:chExt cx="2649020" cy="2665374"/>
          </a:xfrm>
        </p:grpSpPr>
        <p:sp>
          <p:nvSpPr>
            <p:cNvPr id="30" name="Oval 29"/>
            <p:cNvSpPr/>
            <p:nvPr/>
          </p:nvSpPr>
          <p:spPr>
            <a:xfrm>
              <a:off x="5626906" y="1620807"/>
              <a:ext cx="2510021" cy="2510022"/>
            </a:xfrm>
            <a:prstGeom prst="ellipse">
              <a:avLst/>
            </a:prstGeom>
            <a:solidFill>
              <a:srgbClr val="25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5765905" y="1465455"/>
              <a:ext cx="2510021" cy="2510022"/>
            </a:xfrm>
            <a:prstGeom prst="ellipse">
              <a:avLst/>
            </a:prstGeom>
            <a:noFill/>
            <a:ln w="76200" cmpd="tri">
              <a:solidFill>
                <a:srgbClr val="E94E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9520" y="1129823"/>
            <a:ext cx="2681672" cy="3459920"/>
          </a:xfrm>
          <a:custGeom>
            <a:avLst/>
            <a:gdLst>
              <a:gd name="connsiteX0" fmla="*/ 0 w 2681672"/>
              <a:gd name="connsiteY0" fmla="*/ 0 h 3459920"/>
              <a:gd name="connsiteX1" fmla="*/ 2681672 w 2681672"/>
              <a:gd name="connsiteY1" fmla="*/ 0 h 3459920"/>
              <a:gd name="connsiteX2" fmla="*/ 2681672 w 2681672"/>
              <a:gd name="connsiteY2" fmla="*/ 3459920 h 3459920"/>
              <a:gd name="connsiteX3" fmla="*/ 2335454 w 2681672"/>
              <a:gd name="connsiteY3" fmla="*/ 3459920 h 3459920"/>
              <a:gd name="connsiteX4" fmla="*/ 2335454 w 2681672"/>
              <a:gd name="connsiteY4" fmla="*/ 3221056 h 3459920"/>
              <a:gd name="connsiteX5" fmla="*/ 2265227 w 2681672"/>
              <a:gd name="connsiteY5" fmla="*/ 3150829 h 3459920"/>
              <a:gd name="connsiteX6" fmla="*/ 2251859 w 2681672"/>
              <a:gd name="connsiteY6" fmla="*/ 3150829 h 3459920"/>
              <a:gd name="connsiteX7" fmla="*/ 2148350 w 2681672"/>
              <a:gd name="connsiteY7" fmla="*/ 2911278 h 3459920"/>
              <a:gd name="connsiteX8" fmla="*/ 2125598 w 2681672"/>
              <a:gd name="connsiteY8" fmla="*/ 2926845 h 3459920"/>
              <a:gd name="connsiteX9" fmla="*/ 2102954 w 2681672"/>
              <a:gd name="connsiteY9" fmla="*/ 2826567 h 3459920"/>
              <a:gd name="connsiteX10" fmla="*/ 2012802 w 2681672"/>
              <a:gd name="connsiteY10" fmla="*/ 2878082 h 3459920"/>
              <a:gd name="connsiteX11" fmla="*/ 1938105 w 2681672"/>
              <a:gd name="connsiteY11" fmla="*/ 2911567 h 3459920"/>
              <a:gd name="connsiteX12" fmla="*/ 1842801 w 2681672"/>
              <a:gd name="connsiteY12" fmla="*/ 2947628 h 3459920"/>
              <a:gd name="connsiteX13" fmla="*/ 1726891 w 2681672"/>
              <a:gd name="connsiteY13" fmla="*/ 2981113 h 3459920"/>
              <a:gd name="connsiteX14" fmla="*/ 1590375 w 2681672"/>
              <a:gd name="connsiteY14" fmla="*/ 3004295 h 3459920"/>
              <a:gd name="connsiteX15" fmla="*/ 1471890 w 2681672"/>
              <a:gd name="connsiteY15" fmla="*/ 3014598 h 3459920"/>
              <a:gd name="connsiteX16" fmla="*/ 1337949 w 2681672"/>
              <a:gd name="connsiteY16" fmla="*/ 3012023 h 3459920"/>
              <a:gd name="connsiteX17" fmla="*/ 1232343 w 2681672"/>
              <a:gd name="connsiteY17" fmla="*/ 2993992 h 3459920"/>
              <a:gd name="connsiteX18" fmla="*/ 1121584 w 2681672"/>
              <a:gd name="connsiteY18" fmla="*/ 2975962 h 3459920"/>
              <a:gd name="connsiteX19" fmla="*/ 1018553 w 2681672"/>
              <a:gd name="connsiteY19" fmla="*/ 2942477 h 3459920"/>
              <a:gd name="connsiteX20" fmla="*/ 925825 w 2681672"/>
              <a:gd name="connsiteY20" fmla="*/ 2898689 h 3459920"/>
              <a:gd name="connsiteX21" fmla="*/ 928401 w 2681672"/>
              <a:gd name="connsiteY21" fmla="*/ 2991416 h 3459920"/>
              <a:gd name="connsiteX22" fmla="*/ 932605 w 2681672"/>
              <a:gd name="connsiteY22" fmla="*/ 3021368 h 3459920"/>
              <a:gd name="connsiteX23" fmla="*/ 923114 w 2681672"/>
              <a:gd name="connsiteY23" fmla="*/ 3016902 h 3459920"/>
              <a:gd name="connsiteX24" fmla="*/ 932167 w 2681672"/>
              <a:gd name="connsiteY24" fmla="*/ 3122526 h 3459920"/>
              <a:gd name="connsiteX25" fmla="*/ 944297 w 2681672"/>
              <a:gd name="connsiteY25" fmla="*/ 3150829 h 3459920"/>
              <a:gd name="connsiteX26" fmla="*/ 670434 w 2681672"/>
              <a:gd name="connsiteY26" fmla="*/ 3150829 h 3459920"/>
              <a:gd name="connsiteX27" fmla="*/ 600207 w 2681672"/>
              <a:gd name="connsiteY27" fmla="*/ 3221056 h 3459920"/>
              <a:gd name="connsiteX28" fmla="*/ 600207 w 2681672"/>
              <a:gd name="connsiteY28" fmla="*/ 3459920 h 3459920"/>
              <a:gd name="connsiteX29" fmla="*/ 0 w 2681672"/>
              <a:gd name="connsiteY29" fmla="*/ 3459920 h 345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681672" h="3459920">
                <a:moveTo>
                  <a:pt x="0" y="0"/>
                </a:moveTo>
                <a:lnTo>
                  <a:pt x="2681672" y="0"/>
                </a:lnTo>
                <a:lnTo>
                  <a:pt x="2681672" y="3459920"/>
                </a:lnTo>
                <a:lnTo>
                  <a:pt x="2335454" y="3459920"/>
                </a:lnTo>
                <a:lnTo>
                  <a:pt x="2335454" y="3221056"/>
                </a:lnTo>
                <a:cubicBezTo>
                  <a:pt x="2335454" y="3182271"/>
                  <a:pt x="2304012" y="3150829"/>
                  <a:pt x="2265227" y="3150829"/>
                </a:cubicBezTo>
                <a:lnTo>
                  <a:pt x="2251859" y="3150829"/>
                </a:lnTo>
                <a:lnTo>
                  <a:pt x="2148350" y="2911278"/>
                </a:lnTo>
                <a:lnTo>
                  <a:pt x="2125598" y="2926845"/>
                </a:lnTo>
                <a:lnTo>
                  <a:pt x="2102954" y="2826567"/>
                </a:lnTo>
                <a:lnTo>
                  <a:pt x="2012802" y="2878082"/>
                </a:lnTo>
                <a:lnTo>
                  <a:pt x="1938105" y="2911567"/>
                </a:lnTo>
                <a:lnTo>
                  <a:pt x="1842801" y="2947628"/>
                </a:lnTo>
                <a:lnTo>
                  <a:pt x="1726891" y="2981113"/>
                </a:lnTo>
                <a:lnTo>
                  <a:pt x="1590375" y="3004295"/>
                </a:lnTo>
                <a:lnTo>
                  <a:pt x="1471890" y="3014598"/>
                </a:lnTo>
                <a:lnTo>
                  <a:pt x="1337949" y="3012023"/>
                </a:lnTo>
                <a:lnTo>
                  <a:pt x="1232343" y="2993992"/>
                </a:lnTo>
                <a:lnTo>
                  <a:pt x="1121584" y="2975962"/>
                </a:lnTo>
                <a:lnTo>
                  <a:pt x="1018553" y="2942477"/>
                </a:lnTo>
                <a:lnTo>
                  <a:pt x="925825" y="2898689"/>
                </a:lnTo>
                <a:cubicBezTo>
                  <a:pt x="930118" y="2938183"/>
                  <a:pt x="929260" y="2964800"/>
                  <a:pt x="928401" y="2991416"/>
                </a:cubicBezTo>
                <a:lnTo>
                  <a:pt x="932605" y="3021368"/>
                </a:lnTo>
                <a:lnTo>
                  <a:pt x="923114" y="3016902"/>
                </a:lnTo>
                <a:lnTo>
                  <a:pt x="932167" y="3122526"/>
                </a:lnTo>
                <a:lnTo>
                  <a:pt x="944297" y="3150829"/>
                </a:lnTo>
                <a:lnTo>
                  <a:pt x="670434" y="3150829"/>
                </a:lnTo>
                <a:cubicBezTo>
                  <a:pt x="631649" y="3150829"/>
                  <a:pt x="600207" y="3182271"/>
                  <a:pt x="600207" y="3221056"/>
                </a:cubicBezTo>
                <a:lnTo>
                  <a:pt x="600207" y="3459920"/>
                </a:lnTo>
                <a:lnTo>
                  <a:pt x="0" y="345992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5730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9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" r="3689" b="14871"/>
          <a:stretch>
            <a:fillRect/>
          </a:stretch>
        </p:blipFill>
        <p:spPr>
          <a:xfrm>
            <a:off x="434240" y="1292879"/>
            <a:ext cx="8273343" cy="5131061"/>
          </a:xfrm>
          <a:custGeom>
            <a:avLst/>
            <a:gdLst>
              <a:gd name="connsiteX0" fmla="*/ 0 w 8273343"/>
              <a:gd name="connsiteY0" fmla="*/ 0 h 5131061"/>
              <a:gd name="connsiteX1" fmla="*/ 8273343 w 8273343"/>
              <a:gd name="connsiteY1" fmla="*/ 0 h 5131061"/>
              <a:gd name="connsiteX2" fmla="*/ 8273343 w 8273343"/>
              <a:gd name="connsiteY2" fmla="*/ 4960370 h 5131061"/>
              <a:gd name="connsiteX3" fmla="*/ 8102652 w 8273343"/>
              <a:gd name="connsiteY3" fmla="*/ 5131061 h 5131061"/>
              <a:gd name="connsiteX4" fmla="*/ 170691 w 8273343"/>
              <a:gd name="connsiteY4" fmla="*/ 5131061 h 5131061"/>
              <a:gd name="connsiteX5" fmla="*/ 0 w 8273343"/>
              <a:gd name="connsiteY5" fmla="*/ 4960370 h 513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73343" h="5131061">
                <a:moveTo>
                  <a:pt x="0" y="0"/>
                </a:moveTo>
                <a:lnTo>
                  <a:pt x="8273343" y="0"/>
                </a:lnTo>
                <a:lnTo>
                  <a:pt x="8273343" y="4960370"/>
                </a:lnTo>
                <a:cubicBezTo>
                  <a:pt x="8273343" y="5054640"/>
                  <a:pt x="8196922" y="5131061"/>
                  <a:pt x="8102652" y="5131061"/>
                </a:cubicBezTo>
                <a:lnTo>
                  <a:pt x="170691" y="5131061"/>
                </a:lnTo>
                <a:cubicBezTo>
                  <a:pt x="76421" y="5131061"/>
                  <a:pt x="0" y="5054640"/>
                  <a:pt x="0" y="4960370"/>
                </a:cubicBezTo>
                <a:close/>
              </a:path>
            </a:pathLst>
          </a:custGeom>
        </p:spPr>
      </p:pic>
      <p:sp>
        <p:nvSpPr>
          <p:cNvPr id="4" name="Rounded Rectangle 3"/>
          <p:cNvSpPr/>
          <p:nvPr/>
        </p:nvSpPr>
        <p:spPr>
          <a:xfrm rot="10800000">
            <a:off x="434239" y="417932"/>
            <a:ext cx="8273343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23000">
                <a:srgbClr val="FFFFFF"/>
              </a:gs>
              <a:gs pos="0">
                <a:schemeClr val="bg1"/>
              </a:gs>
              <a:gs pos="44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25B7BC"/>
                </a:solidFill>
              </a:rPr>
              <a:t>Discover</a:t>
            </a:r>
          </a:p>
        </p:txBody>
      </p:sp>
      <p:sp>
        <p:nvSpPr>
          <p:cNvPr id="8" name="Parallelogram 7"/>
          <p:cNvSpPr/>
          <p:nvPr/>
        </p:nvSpPr>
        <p:spPr>
          <a:xfrm>
            <a:off x="1932724" y="1666875"/>
            <a:ext cx="5049101" cy="1337798"/>
          </a:xfrm>
          <a:prstGeom prst="parallelogram">
            <a:avLst>
              <a:gd name="adj" fmla="val 33571"/>
            </a:avLst>
          </a:prstGeom>
          <a:solidFill>
            <a:srgbClr val="25B7BC"/>
          </a:solidFill>
          <a:ln w="76200" cmpd="tri">
            <a:solidFill>
              <a:srgbClr val="E94E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altLang="en-US" sz="1700" dirty="0">
                <a:solidFill>
                  <a:schemeClr val="bg1"/>
                </a:solidFill>
              </a:rPr>
              <a:t>Find out about wind farms. You could also discover other environmentally friendly ways of making electricity.</a:t>
            </a:r>
          </a:p>
        </p:txBody>
      </p:sp>
      <p:sp>
        <p:nvSpPr>
          <p:cNvPr id="11" name="Oval 10"/>
          <p:cNvSpPr/>
          <p:nvPr/>
        </p:nvSpPr>
        <p:spPr>
          <a:xfrm>
            <a:off x="4841966" y="6000207"/>
            <a:ext cx="1312506" cy="327528"/>
          </a:xfrm>
          <a:prstGeom prst="ellipse">
            <a:avLst/>
          </a:prstGeom>
          <a:gradFill>
            <a:gsLst>
              <a:gs pos="43000">
                <a:schemeClr val="tx1">
                  <a:lumMod val="90000"/>
                  <a:lumOff val="10000"/>
                  <a:alpha val="80000"/>
                </a:schemeClr>
              </a:gs>
              <a:gs pos="0">
                <a:schemeClr val="tx1">
                  <a:lumMod val="90000"/>
                  <a:lumOff val="10000"/>
                  <a:alpha val="0"/>
                </a:schemeClr>
              </a:gs>
              <a:gs pos="76000">
                <a:schemeClr val="tx1">
                  <a:lumMod val="90000"/>
                  <a:lumOff val="10000"/>
                  <a:alpha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2790" y="3879620"/>
            <a:ext cx="2633564" cy="235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2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t="1304" r="4297" b="2824"/>
          <a:stretch/>
        </p:blipFill>
        <p:spPr>
          <a:xfrm>
            <a:off x="437206" y="528720"/>
            <a:ext cx="8261591" cy="5877832"/>
          </a:xfrm>
          <a:custGeom>
            <a:avLst/>
            <a:gdLst>
              <a:gd name="connsiteX0" fmla="*/ 186002 w 8220075"/>
              <a:gd name="connsiteY0" fmla="*/ 0 h 5998128"/>
              <a:gd name="connsiteX1" fmla="*/ 8034073 w 8220075"/>
              <a:gd name="connsiteY1" fmla="*/ 0 h 5998128"/>
              <a:gd name="connsiteX2" fmla="*/ 8220075 w 8220075"/>
              <a:gd name="connsiteY2" fmla="*/ 186002 h 5998128"/>
              <a:gd name="connsiteX3" fmla="*/ 8220075 w 8220075"/>
              <a:gd name="connsiteY3" fmla="*/ 5812126 h 5998128"/>
              <a:gd name="connsiteX4" fmla="*/ 8034073 w 8220075"/>
              <a:gd name="connsiteY4" fmla="*/ 5998128 h 5998128"/>
              <a:gd name="connsiteX5" fmla="*/ 186002 w 8220075"/>
              <a:gd name="connsiteY5" fmla="*/ 5998128 h 5998128"/>
              <a:gd name="connsiteX6" fmla="*/ 0 w 8220075"/>
              <a:gd name="connsiteY6" fmla="*/ 5812126 h 5998128"/>
              <a:gd name="connsiteX7" fmla="*/ 0 w 8220075"/>
              <a:gd name="connsiteY7" fmla="*/ 186002 h 5998128"/>
              <a:gd name="connsiteX8" fmla="*/ 186002 w 8220075"/>
              <a:gd name="connsiteY8" fmla="*/ 0 h 599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98128">
                <a:moveTo>
                  <a:pt x="186002" y="0"/>
                </a:moveTo>
                <a:lnTo>
                  <a:pt x="8034073" y="0"/>
                </a:lnTo>
                <a:cubicBezTo>
                  <a:pt x="8136799" y="0"/>
                  <a:pt x="8220075" y="83276"/>
                  <a:pt x="8220075" y="186002"/>
                </a:cubicBezTo>
                <a:lnTo>
                  <a:pt x="8220075" y="5812126"/>
                </a:lnTo>
                <a:cubicBezTo>
                  <a:pt x="8220075" y="5914852"/>
                  <a:pt x="8136799" y="5998128"/>
                  <a:pt x="8034073" y="5998128"/>
                </a:cubicBezTo>
                <a:lnTo>
                  <a:pt x="186002" y="5998128"/>
                </a:lnTo>
                <a:cubicBezTo>
                  <a:pt x="83276" y="5998128"/>
                  <a:pt x="0" y="5914852"/>
                  <a:pt x="0" y="5812126"/>
                </a:cubicBezTo>
                <a:lnTo>
                  <a:pt x="0" y="186002"/>
                </a:lnTo>
                <a:cubicBezTo>
                  <a:pt x="0" y="83276"/>
                  <a:pt x="83276" y="0"/>
                  <a:pt x="186002" y="0"/>
                </a:cubicBezTo>
                <a:close/>
              </a:path>
            </a:pathLst>
          </a:custGeom>
        </p:spPr>
      </p:pic>
      <p:sp>
        <p:nvSpPr>
          <p:cNvPr id="8" name="Rounded Rectangle 7"/>
          <p:cNvSpPr/>
          <p:nvPr/>
        </p:nvSpPr>
        <p:spPr>
          <a:xfrm rot="10800000">
            <a:off x="434239" y="417932"/>
            <a:ext cx="8273343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23000">
                <a:srgbClr val="FFFFFF"/>
              </a:gs>
              <a:gs pos="0">
                <a:schemeClr val="bg1"/>
              </a:gs>
              <a:gs pos="44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25B7BC"/>
                </a:solidFill>
              </a:rPr>
              <a:t>The Environment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1"/>
          <a:stretch/>
        </p:blipFill>
        <p:spPr>
          <a:xfrm>
            <a:off x="4842028" y="1473201"/>
            <a:ext cx="3652749" cy="4933351"/>
          </a:xfrm>
          <a:prstGeom prst="rect">
            <a:avLst/>
          </a:prstGeom>
        </p:spPr>
      </p:pic>
      <p:sp>
        <p:nvSpPr>
          <p:cNvPr id="10" name="Parallelogram 9"/>
          <p:cNvSpPr/>
          <p:nvPr/>
        </p:nvSpPr>
        <p:spPr>
          <a:xfrm>
            <a:off x="796972" y="1399345"/>
            <a:ext cx="4924540" cy="1173546"/>
          </a:xfrm>
          <a:prstGeom prst="parallelogram">
            <a:avLst>
              <a:gd name="adj" fmla="val 40166"/>
            </a:avLst>
          </a:prstGeom>
          <a:solidFill>
            <a:schemeClr val="bg1"/>
          </a:solidFill>
          <a:ln w="76200" cap="rnd" cmpd="tri">
            <a:solidFill>
              <a:srgbClr val="25B7BC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rgbClr val="E94E13"/>
                </a:solidFill>
              </a:rPr>
              <a:t>Hi Go Jet Cadets! </a:t>
            </a:r>
            <a:r>
              <a:rPr lang="en-GB" altLang="en-US" dirty="0">
                <a:solidFill>
                  <a:srgbClr val="232321"/>
                </a:solidFill>
              </a:rPr>
              <a:t>Have you ever heard of any of these words? </a:t>
            </a:r>
            <a:r>
              <a:rPr lang="en-GB" altLang="en-US" b="1" dirty="0">
                <a:solidFill>
                  <a:srgbClr val="232321"/>
                </a:solidFill>
              </a:rPr>
              <a:t>What do you think they mean?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97505" y="2848979"/>
            <a:ext cx="2610998" cy="903383"/>
          </a:xfrm>
          <a:prstGeom prst="roundRect">
            <a:avLst>
              <a:gd name="adj" fmla="val 50000"/>
            </a:avLst>
          </a:prstGeom>
          <a:solidFill>
            <a:srgbClr val="25B7BC"/>
          </a:solidFill>
          <a:ln w="76200" cap="rnd" cmpd="tri">
            <a:solidFill>
              <a:srgbClr val="E94E13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400" b="1" dirty="0">
                <a:solidFill>
                  <a:schemeClr val="bg1"/>
                </a:solidFill>
              </a:rPr>
              <a:t>environment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035224" y="4016242"/>
            <a:ext cx="2610998" cy="903383"/>
          </a:xfrm>
          <a:prstGeom prst="roundRect">
            <a:avLst>
              <a:gd name="adj" fmla="val 50000"/>
            </a:avLst>
          </a:prstGeom>
          <a:solidFill>
            <a:srgbClr val="E94E13"/>
          </a:solidFill>
          <a:ln w="76200" cmpd="tri">
            <a:solidFill>
              <a:srgbClr val="25B7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400" b="1" dirty="0">
                <a:solidFill>
                  <a:schemeClr val="bg1"/>
                </a:solidFill>
              </a:rPr>
              <a:t>weather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261736" y="5217660"/>
            <a:ext cx="2610998" cy="903383"/>
          </a:xfrm>
          <a:prstGeom prst="roundRect">
            <a:avLst>
              <a:gd name="adj" fmla="val 50000"/>
            </a:avLst>
          </a:prstGeom>
          <a:solidFill>
            <a:srgbClr val="25B7BC"/>
          </a:solidFill>
          <a:ln w="76200" cap="rnd" cmpd="tri">
            <a:solidFill>
              <a:srgbClr val="E94E13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400" b="1" dirty="0">
                <a:solidFill>
                  <a:schemeClr val="bg1"/>
                </a:solidFill>
              </a:rPr>
              <a:t>climate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42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t="1304" r="4297" b="2824"/>
          <a:stretch/>
        </p:blipFill>
        <p:spPr>
          <a:xfrm>
            <a:off x="437206" y="528720"/>
            <a:ext cx="8261591" cy="5877832"/>
          </a:xfrm>
          <a:custGeom>
            <a:avLst/>
            <a:gdLst>
              <a:gd name="connsiteX0" fmla="*/ 186002 w 8220075"/>
              <a:gd name="connsiteY0" fmla="*/ 0 h 5998128"/>
              <a:gd name="connsiteX1" fmla="*/ 8034073 w 8220075"/>
              <a:gd name="connsiteY1" fmla="*/ 0 h 5998128"/>
              <a:gd name="connsiteX2" fmla="*/ 8220075 w 8220075"/>
              <a:gd name="connsiteY2" fmla="*/ 186002 h 5998128"/>
              <a:gd name="connsiteX3" fmla="*/ 8220075 w 8220075"/>
              <a:gd name="connsiteY3" fmla="*/ 5812126 h 5998128"/>
              <a:gd name="connsiteX4" fmla="*/ 8034073 w 8220075"/>
              <a:gd name="connsiteY4" fmla="*/ 5998128 h 5998128"/>
              <a:gd name="connsiteX5" fmla="*/ 186002 w 8220075"/>
              <a:gd name="connsiteY5" fmla="*/ 5998128 h 5998128"/>
              <a:gd name="connsiteX6" fmla="*/ 0 w 8220075"/>
              <a:gd name="connsiteY6" fmla="*/ 5812126 h 5998128"/>
              <a:gd name="connsiteX7" fmla="*/ 0 w 8220075"/>
              <a:gd name="connsiteY7" fmla="*/ 186002 h 5998128"/>
              <a:gd name="connsiteX8" fmla="*/ 186002 w 8220075"/>
              <a:gd name="connsiteY8" fmla="*/ 0 h 599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98128">
                <a:moveTo>
                  <a:pt x="186002" y="0"/>
                </a:moveTo>
                <a:lnTo>
                  <a:pt x="8034073" y="0"/>
                </a:lnTo>
                <a:cubicBezTo>
                  <a:pt x="8136799" y="0"/>
                  <a:pt x="8220075" y="83276"/>
                  <a:pt x="8220075" y="186002"/>
                </a:cubicBezTo>
                <a:lnTo>
                  <a:pt x="8220075" y="5812126"/>
                </a:lnTo>
                <a:cubicBezTo>
                  <a:pt x="8220075" y="5914852"/>
                  <a:pt x="8136799" y="5998128"/>
                  <a:pt x="8034073" y="5998128"/>
                </a:cubicBezTo>
                <a:lnTo>
                  <a:pt x="186002" y="5998128"/>
                </a:lnTo>
                <a:cubicBezTo>
                  <a:pt x="83276" y="5998128"/>
                  <a:pt x="0" y="5914852"/>
                  <a:pt x="0" y="5812126"/>
                </a:cubicBezTo>
                <a:lnTo>
                  <a:pt x="0" y="186002"/>
                </a:lnTo>
                <a:cubicBezTo>
                  <a:pt x="0" y="83276"/>
                  <a:pt x="83276" y="0"/>
                  <a:pt x="186002" y="0"/>
                </a:cubicBezTo>
                <a:close/>
              </a:path>
            </a:pathLst>
          </a:custGeom>
        </p:spPr>
      </p:pic>
      <p:sp>
        <p:nvSpPr>
          <p:cNvPr id="8" name="Rounded Rectangle 7"/>
          <p:cNvSpPr/>
          <p:nvPr/>
        </p:nvSpPr>
        <p:spPr>
          <a:xfrm rot="10800000">
            <a:off x="434239" y="417932"/>
            <a:ext cx="8273343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23000">
                <a:srgbClr val="FFFFFF"/>
              </a:gs>
              <a:gs pos="0">
                <a:schemeClr val="bg1"/>
              </a:gs>
              <a:gs pos="44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25B7BC"/>
                </a:solidFill>
              </a:rPr>
              <a:t>The Environment</a:t>
            </a:r>
          </a:p>
        </p:txBody>
      </p:sp>
      <p:sp>
        <p:nvSpPr>
          <p:cNvPr id="10" name="Parallelogram 9"/>
          <p:cNvSpPr/>
          <p:nvPr/>
        </p:nvSpPr>
        <p:spPr>
          <a:xfrm>
            <a:off x="796972" y="1399345"/>
            <a:ext cx="4924540" cy="1173546"/>
          </a:xfrm>
          <a:prstGeom prst="parallelogram">
            <a:avLst>
              <a:gd name="adj" fmla="val 40166"/>
            </a:avLst>
          </a:prstGeom>
          <a:solidFill>
            <a:schemeClr val="bg1"/>
          </a:solidFill>
          <a:ln w="76200" cap="rnd" cmpd="tri">
            <a:solidFill>
              <a:srgbClr val="25B7BC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altLang="en-US" dirty="0">
                <a:solidFill>
                  <a:schemeClr val="tx1"/>
                </a:solidFill>
              </a:rPr>
              <a:t>‘</a:t>
            </a:r>
            <a:r>
              <a:rPr lang="en-GB" altLang="en-US" b="1" dirty="0">
                <a:solidFill>
                  <a:srgbClr val="E94E13"/>
                </a:solidFill>
              </a:rPr>
              <a:t>Environment</a:t>
            </a:r>
            <a:r>
              <a:rPr lang="en-GB" altLang="en-US" dirty="0">
                <a:solidFill>
                  <a:schemeClr val="tx1"/>
                </a:solidFill>
              </a:rPr>
              <a:t>’ means the world around us. It can refer to just the place we live or the whole world.</a:t>
            </a:r>
            <a:endParaRPr lang="en-GB" altLang="en-US" b="1" dirty="0">
              <a:solidFill>
                <a:srgbClr val="23232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97505" y="2848979"/>
            <a:ext cx="2610998" cy="903383"/>
          </a:xfrm>
          <a:prstGeom prst="roundRect">
            <a:avLst>
              <a:gd name="adj" fmla="val 50000"/>
            </a:avLst>
          </a:prstGeom>
          <a:solidFill>
            <a:srgbClr val="25B7BC"/>
          </a:solidFill>
          <a:ln w="76200" cap="rnd" cmpd="tri">
            <a:solidFill>
              <a:srgbClr val="E94E13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400" b="1" dirty="0">
                <a:solidFill>
                  <a:schemeClr val="bg1"/>
                </a:solidFill>
              </a:rPr>
              <a:t>environment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6"/>
          <a:stretch/>
        </p:blipFill>
        <p:spPr>
          <a:xfrm>
            <a:off x="5551251" y="1794623"/>
            <a:ext cx="2606006" cy="461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t="1304" r="4297" b="2824"/>
          <a:stretch/>
        </p:blipFill>
        <p:spPr>
          <a:xfrm>
            <a:off x="437206" y="528720"/>
            <a:ext cx="8261591" cy="5877832"/>
          </a:xfrm>
          <a:custGeom>
            <a:avLst/>
            <a:gdLst>
              <a:gd name="connsiteX0" fmla="*/ 186002 w 8220075"/>
              <a:gd name="connsiteY0" fmla="*/ 0 h 5998128"/>
              <a:gd name="connsiteX1" fmla="*/ 8034073 w 8220075"/>
              <a:gd name="connsiteY1" fmla="*/ 0 h 5998128"/>
              <a:gd name="connsiteX2" fmla="*/ 8220075 w 8220075"/>
              <a:gd name="connsiteY2" fmla="*/ 186002 h 5998128"/>
              <a:gd name="connsiteX3" fmla="*/ 8220075 w 8220075"/>
              <a:gd name="connsiteY3" fmla="*/ 5812126 h 5998128"/>
              <a:gd name="connsiteX4" fmla="*/ 8034073 w 8220075"/>
              <a:gd name="connsiteY4" fmla="*/ 5998128 h 5998128"/>
              <a:gd name="connsiteX5" fmla="*/ 186002 w 8220075"/>
              <a:gd name="connsiteY5" fmla="*/ 5998128 h 5998128"/>
              <a:gd name="connsiteX6" fmla="*/ 0 w 8220075"/>
              <a:gd name="connsiteY6" fmla="*/ 5812126 h 5998128"/>
              <a:gd name="connsiteX7" fmla="*/ 0 w 8220075"/>
              <a:gd name="connsiteY7" fmla="*/ 186002 h 5998128"/>
              <a:gd name="connsiteX8" fmla="*/ 186002 w 8220075"/>
              <a:gd name="connsiteY8" fmla="*/ 0 h 599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98128">
                <a:moveTo>
                  <a:pt x="186002" y="0"/>
                </a:moveTo>
                <a:lnTo>
                  <a:pt x="8034073" y="0"/>
                </a:lnTo>
                <a:cubicBezTo>
                  <a:pt x="8136799" y="0"/>
                  <a:pt x="8220075" y="83276"/>
                  <a:pt x="8220075" y="186002"/>
                </a:cubicBezTo>
                <a:lnTo>
                  <a:pt x="8220075" y="5812126"/>
                </a:lnTo>
                <a:cubicBezTo>
                  <a:pt x="8220075" y="5914852"/>
                  <a:pt x="8136799" y="5998128"/>
                  <a:pt x="8034073" y="5998128"/>
                </a:cubicBezTo>
                <a:lnTo>
                  <a:pt x="186002" y="5998128"/>
                </a:lnTo>
                <a:cubicBezTo>
                  <a:pt x="83276" y="5998128"/>
                  <a:pt x="0" y="5914852"/>
                  <a:pt x="0" y="5812126"/>
                </a:cubicBezTo>
                <a:lnTo>
                  <a:pt x="0" y="186002"/>
                </a:lnTo>
                <a:cubicBezTo>
                  <a:pt x="0" y="83276"/>
                  <a:pt x="83276" y="0"/>
                  <a:pt x="186002" y="0"/>
                </a:cubicBezTo>
                <a:close/>
              </a:path>
            </a:pathLst>
          </a:custGeom>
        </p:spPr>
      </p:pic>
      <p:sp>
        <p:nvSpPr>
          <p:cNvPr id="8" name="Rounded Rectangle 7"/>
          <p:cNvSpPr/>
          <p:nvPr/>
        </p:nvSpPr>
        <p:spPr>
          <a:xfrm rot="10800000">
            <a:off x="434239" y="417932"/>
            <a:ext cx="8273343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23000">
                <a:srgbClr val="FFFFFF"/>
              </a:gs>
              <a:gs pos="0">
                <a:schemeClr val="bg1"/>
              </a:gs>
              <a:gs pos="44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25B7BC"/>
                </a:solidFill>
              </a:rPr>
              <a:t>The Environment</a:t>
            </a:r>
          </a:p>
        </p:txBody>
      </p:sp>
      <p:sp>
        <p:nvSpPr>
          <p:cNvPr id="10" name="Parallelogram 9"/>
          <p:cNvSpPr/>
          <p:nvPr/>
        </p:nvSpPr>
        <p:spPr>
          <a:xfrm>
            <a:off x="796972" y="1399345"/>
            <a:ext cx="4997900" cy="1173546"/>
          </a:xfrm>
          <a:prstGeom prst="parallelogram">
            <a:avLst>
              <a:gd name="adj" fmla="val 40166"/>
            </a:avLst>
          </a:prstGeom>
          <a:solidFill>
            <a:schemeClr val="bg1"/>
          </a:solidFill>
          <a:ln w="76200" cap="rnd" cmpd="tri">
            <a:solidFill>
              <a:srgbClr val="25B7BC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altLang="en-US" dirty="0">
                <a:solidFill>
                  <a:schemeClr val="tx1"/>
                </a:solidFill>
              </a:rPr>
              <a:t>‘</a:t>
            </a:r>
            <a:r>
              <a:rPr lang="en-GB" altLang="en-US" b="1" dirty="0">
                <a:solidFill>
                  <a:srgbClr val="E94E13"/>
                </a:solidFill>
              </a:rPr>
              <a:t>Weather</a:t>
            </a:r>
            <a:r>
              <a:rPr lang="en-GB" altLang="en-US" dirty="0">
                <a:solidFill>
                  <a:schemeClr val="tx1"/>
                </a:solidFill>
              </a:rPr>
              <a:t>’ is all about whether it is hot, cold, rainy, sunny or snowy.</a:t>
            </a:r>
            <a:endParaRPr lang="en-GB" altLang="en-US" b="1" dirty="0">
              <a:solidFill>
                <a:srgbClr val="23232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6"/>
          <a:stretch/>
        </p:blipFill>
        <p:spPr>
          <a:xfrm>
            <a:off x="5551251" y="1794623"/>
            <a:ext cx="2606006" cy="461193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035224" y="4016242"/>
            <a:ext cx="2610998" cy="903383"/>
          </a:xfrm>
          <a:prstGeom prst="roundRect">
            <a:avLst>
              <a:gd name="adj" fmla="val 50000"/>
            </a:avLst>
          </a:prstGeom>
          <a:solidFill>
            <a:srgbClr val="E94E13"/>
          </a:solidFill>
          <a:ln w="76200" cmpd="tri">
            <a:solidFill>
              <a:srgbClr val="25B7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400" b="1" dirty="0">
                <a:solidFill>
                  <a:schemeClr val="bg1"/>
                </a:solidFill>
              </a:rPr>
              <a:t>weather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81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t="1304" r="4297" b="2824"/>
          <a:stretch/>
        </p:blipFill>
        <p:spPr>
          <a:xfrm>
            <a:off x="437206" y="528720"/>
            <a:ext cx="8261591" cy="5877832"/>
          </a:xfrm>
          <a:custGeom>
            <a:avLst/>
            <a:gdLst>
              <a:gd name="connsiteX0" fmla="*/ 186002 w 8220075"/>
              <a:gd name="connsiteY0" fmla="*/ 0 h 5998128"/>
              <a:gd name="connsiteX1" fmla="*/ 8034073 w 8220075"/>
              <a:gd name="connsiteY1" fmla="*/ 0 h 5998128"/>
              <a:gd name="connsiteX2" fmla="*/ 8220075 w 8220075"/>
              <a:gd name="connsiteY2" fmla="*/ 186002 h 5998128"/>
              <a:gd name="connsiteX3" fmla="*/ 8220075 w 8220075"/>
              <a:gd name="connsiteY3" fmla="*/ 5812126 h 5998128"/>
              <a:gd name="connsiteX4" fmla="*/ 8034073 w 8220075"/>
              <a:gd name="connsiteY4" fmla="*/ 5998128 h 5998128"/>
              <a:gd name="connsiteX5" fmla="*/ 186002 w 8220075"/>
              <a:gd name="connsiteY5" fmla="*/ 5998128 h 5998128"/>
              <a:gd name="connsiteX6" fmla="*/ 0 w 8220075"/>
              <a:gd name="connsiteY6" fmla="*/ 5812126 h 5998128"/>
              <a:gd name="connsiteX7" fmla="*/ 0 w 8220075"/>
              <a:gd name="connsiteY7" fmla="*/ 186002 h 5998128"/>
              <a:gd name="connsiteX8" fmla="*/ 186002 w 8220075"/>
              <a:gd name="connsiteY8" fmla="*/ 0 h 599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98128">
                <a:moveTo>
                  <a:pt x="186002" y="0"/>
                </a:moveTo>
                <a:lnTo>
                  <a:pt x="8034073" y="0"/>
                </a:lnTo>
                <a:cubicBezTo>
                  <a:pt x="8136799" y="0"/>
                  <a:pt x="8220075" y="83276"/>
                  <a:pt x="8220075" y="186002"/>
                </a:cubicBezTo>
                <a:lnTo>
                  <a:pt x="8220075" y="5812126"/>
                </a:lnTo>
                <a:cubicBezTo>
                  <a:pt x="8220075" y="5914852"/>
                  <a:pt x="8136799" y="5998128"/>
                  <a:pt x="8034073" y="5998128"/>
                </a:cubicBezTo>
                <a:lnTo>
                  <a:pt x="186002" y="5998128"/>
                </a:lnTo>
                <a:cubicBezTo>
                  <a:pt x="83276" y="5998128"/>
                  <a:pt x="0" y="5914852"/>
                  <a:pt x="0" y="5812126"/>
                </a:cubicBezTo>
                <a:lnTo>
                  <a:pt x="0" y="186002"/>
                </a:lnTo>
                <a:cubicBezTo>
                  <a:pt x="0" y="83276"/>
                  <a:pt x="83276" y="0"/>
                  <a:pt x="186002" y="0"/>
                </a:cubicBezTo>
                <a:close/>
              </a:path>
            </a:pathLst>
          </a:custGeom>
        </p:spPr>
      </p:pic>
      <p:sp>
        <p:nvSpPr>
          <p:cNvPr id="8" name="Rounded Rectangle 7"/>
          <p:cNvSpPr/>
          <p:nvPr/>
        </p:nvSpPr>
        <p:spPr>
          <a:xfrm rot="10800000">
            <a:off x="434239" y="417932"/>
            <a:ext cx="8273343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23000">
                <a:srgbClr val="FFFFFF"/>
              </a:gs>
              <a:gs pos="0">
                <a:schemeClr val="bg1"/>
              </a:gs>
              <a:gs pos="44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25B7BC"/>
                </a:solidFill>
              </a:rPr>
              <a:t>The Environment</a:t>
            </a:r>
          </a:p>
        </p:txBody>
      </p:sp>
      <p:sp>
        <p:nvSpPr>
          <p:cNvPr id="10" name="Parallelogram 9"/>
          <p:cNvSpPr/>
          <p:nvPr/>
        </p:nvSpPr>
        <p:spPr>
          <a:xfrm>
            <a:off x="796972" y="1399345"/>
            <a:ext cx="4997900" cy="1173546"/>
          </a:xfrm>
          <a:prstGeom prst="parallelogram">
            <a:avLst>
              <a:gd name="adj" fmla="val 40166"/>
            </a:avLst>
          </a:prstGeom>
          <a:solidFill>
            <a:schemeClr val="bg1"/>
          </a:solidFill>
          <a:ln w="76200" cap="rnd" cmpd="tri">
            <a:solidFill>
              <a:srgbClr val="25B7BC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‘</a:t>
            </a:r>
            <a:r>
              <a:rPr lang="en-GB" altLang="en-US" b="1" dirty="0">
                <a:solidFill>
                  <a:srgbClr val="E94E13"/>
                </a:solidFill>
              </a:rPr>
              <a:t>Climate</a:t>
            </a:r>
            <a:r>
              <a:rPr lang="en-GB" altLang="en-US" dirty="0">
                <a:solidFill>
                  <a:schemeClr val="tx1"/>
                </a:solidFill>
              </a:rPr>
              <a:t>’ is the weather in an area over a long time.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6"/>
          <a:stretch/>
        </p:blipFill>
        <p:spPr>
          <a:xfrm>
            <a:off x="5551251" y="1794623"/>
            <a:ext cx="2606006" cy="461193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61736" y="5217660"/>
            <a:ext cx="2610998" cy="903383"/>
          </a:xfrm>
          <a:prstGeom prst="roundRect">
            <a:avLst>
              <a:gd name="adj" fmla="val 50000"/>
            </a:avLst>
          </a:prstGeom>
          <a:solidFill>
            <a:srgbClr val="25B7BC"/>
          </a:solidFill>
          <a:ln w="76200" cap="rnd" cmpd="tri">
            <a:solidFill>
              <a:srgbClr val="E94E13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400" b="1" dirty="0">
                <a:solidFill>
                  <a:schemeClr val="bg1"/>
                </a:solidFill>
              </a:rPr>
              <a:t>climate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8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t="1304" r="4297" b="2824"/>
          <a:stretch/>
        </p:blipFill>
        <p:spPr>
          <a:xfrm>
            <a:off x="437206" y="528720"/>
            <a:ext cx="8261591" cy="5877832"/>
          </a:xfrm>
          <a:custGeom>
            <a:avLst/>
            <a:gdLst>
              <a:gd name="connsiteX0" fmla="*/ 186002 w 8220075"/>
              <a:gd name="connsiteY0" fmla="*/ 0 h 5998128"/>
              <a:gd name="connsiteX1" fmla="*/ 8034073 w 8220075"/>
              <a:gd name="connsiteY1" fmla="*/ 0 h 5998128"/>
              <a:gd name="connsiteX2" fmla="*/ 8220075 w 8220075"/>
              <a:gd name="connsiteY2" fmla="*/ 186002 h 5998128"/>
              <a:gd name="connsiteX3" fmla="*/ 8220075 w 8220075"/>
              <a:gd name="connsiteY3" fmla="*/ 5812126 h 5998128"/>
              <a:gd name="connsiteX4" fmla="*/ 8034073 w 8220075"/>
              <a:gd name="connsiteY4" fmla="*/ 5998128 h 5998128"/>
              <a:gd name="connsiteX5" fmla="*/ 186002 w 8220075"/>
              <a:gd name="connsiteY5" fmla="*/ 5998128 h 5998128"/>
              <a:gd name="connsiteX6" fmla="*/ 0 w 8220075"/>
              <a:gd name="connsiteY6" fmla="*/ 5812126 h 5998128"/>
              <a:gd name="connsiteX7" fmla="*/ 0 w 8220075"/>
              <a:gd name="connsiteY7" fmla="*/ 186002 h 5998128"/>
              <a:gd name="connsiteX8" fmla="*/ 186002 w 8220075"/>
              <a:gd name="connsiteY8" fmla="*/ 0 h 599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98128">
                <a:moveTo>
                  <a:pt x="186002" y="0"/>
                </a:moveTo>
                <a:lnTo>
                  <a:pt x="8034073" y="0"/>
                </a:lnTo>
                <a:cubicBezTo>
                  <a:pt x="8136799" y="0"/>
                  <a:pt x="8220075" y="83276"/>
                  <a:pt x="8220075" y="186002"/>
                </a:cubicBezTo>
                <a:lnTo>
                  <a:pt x="8220075" y="5812126"/>
                </a:lnTo>
                <a:cubicBezTo>
                  <a:pt x="8220075" y="5914852"/>
                  <a:pt x="8136799" y="5998128"/>
                  <a:pt x="8034073" y="5998128"/>
                </a:cubicBezTo>
                <a:lnTo>
                  <a:pt x="186002" y="5998128"/>
                </a:lnTo>
                <a:cubicBezTo>
                  <a:pt x="83276" y="5998128"/>
                  <a:pt x="0" y="5914852"/>
                  <a:pt x="0" y="5812126"/>
                </a:cubicBezTo>
                <a:lnTo>
                  <a:pt x="0" y="186002"/>
                </a:lnTo>
                <a:cubicBezTo>
                  <a:pt x="0" y="83276"/>
                  <a:pt x="83276" y="0"/>
                  <a:pt x="186002" y="0"/>
                </a:cubicBezTo>
                <a:close/>
              </a:path>
            </a:pathLst>
          </a:custGeom>
        </p:spPr>
      </p:pic>
      <p:sp>
        <p:nvSpPr>
          <p:cNvPr id="8" name="Rounded Rectangle 7"/>
          <p:cNvSpPr/>
          <p:nvPr/>
        </p:nvSpPr>
        <p:spPr>
          <a:xfrm rot="10800000">
            <a:off x="434239" y="417932"/>
            <a:ext cx="8273343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23000">
                <a:srgbClr val="FFFFFF"/>
              </a:gs>
              <a:gs pos="0">
                <a:schemeClr val="bg1"/>
              </a:gs>
              <a:gs pos="44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25B7BC"/>
                </a:solidFill>
              </a:rPr>
              <a:t>The Environment</a:t>
            </a:r>
          </a:p>
        </p:txBody>
      </p:sp>
      <p:sp>
        <p:nvSpPr>
          <p:cNvPr id="10" name="Parallelogram 9"/>
          <p:cNvSpPr/>
          <p:nvPr/>
        </p:nvSpPr>
        <p:spPr>
          <a:xfrm>
            <a:off x="796972" y="1583989"/>
            <a:ext cx="6055520" cy="988902"/>
          </a:xfrm>
          <a:prstGeom prst="parallelogram">
            <a:avLst>
              <a:gd name="adj" fmla="val 40166"/>
            </a:avLst>
          </a:prstGeom>
          <a:solidFill>
            <a:schemeClr val="bg1"/>
          </a:solidFill>
          <a:ln w="76200" cap="rnd" cmpd="tri">
            <a:solidFill>
              <a:srgbClr val="25B7BC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Have you ever heard of any of these words? </a:t>
            </a:r>
            <a:br>
              <a:rPr lang="en-GB" altLang="en-US" dirty="0">
                <a:solidFill>
                  <a:schemeClr val="tx1"/>
                </a:solidFill>
              </a:rPr>
            </a:br>
            <a:r>
              <a:rPr lang="en-GB" altLang="en-US" b="1" dirty="0">
                <a:solidFill>
                  <a:schemeClr val="tx1"/>
                </a:solidFill>
              </a:rPr>
              <a:t>What do you think they mean?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564435" y="2848979"/>
            <a:ext cx="2610998" cy="903383"/>
          </a:xfrm>
          <a:prstGeom prst="roundRect">
            <a:avLst>
              <a:gd name="adj" fmla="val 50000"/>
            </a:avLst>
          </a:prstGeom>
          <a:solidFill>
            <a:srgbClr val="25B7BC"/>
          </a:solidFill>
          <a:ln w="76200" cap="rnd" cmpd="tri">
            <a:solidFill>
              <a:srgbClr val="E94E13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400" b="1" dirty="0">
                <a:solidFill>
                  <a:schemeClr val="bg1"/>
                </a:solidFill>
              </a:rPr>
              <a:t>pollution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602154" y="4016242"/>
            <a:ext cx="2610998" cy="903383"/>
          </a:xfrm>
          <a:prstGeom prst="roundRect">
            <a:avLst>
              <a:gd name="adj" fmla="val 50000"/>
            </a:avLst>
          </a:prstGeom>
          <a:solidFill>
            <a:srgbClr val="E94E13"/>
          </a:solidFill>
          <a:ln w="76200" cmpd="tri">
            <a:solidFill>
              <a:srgbClr val="25B7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400" b="1" dirty="0">
                <a:solidFill>
                  <a:schemeClr val="bg1"/>
                </a:solidFill>
              </a:rPr>
              <a:t>deforestation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828666" y="5217660"/>
            <a:ext cx="2610998" cy="903383"/>
          </a:xfrm>
          <a:prstGeom prst="roundRect">
            <a:avLst>
              <a:gd name="adj" fmla="val 50000"/>
            </a:avLst>
          </a:prstGeom>
          <a:solidFill>
            <a:srgbClr val="25B7BC"/>
          </a:solidFill>
          <a:ln w="76200" cap="rnd" cmpd="tri">
            <a:solidFill>
              <a:srgbClr val="E94E13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400" b="1" dirty="0">
                <a:solidFill>
                  <a:schemeClr val="bg1"/>
                </a:solidFill>
              </a:rPr>
              <a:t>climate crisis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84"/>
          <a:stretch/>
        </p:blipFill>
        <p:spPr>
          <a:xfrm>
            <a:off x="963953" y="3270586"/>
            <a:ext cx="2499236" cy="313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6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t="1304" r="4297" b="2824"/>
          <a:stretch/>
        </p:blipFill>
        <p:spPr>
          <a:xfrm>
            <a:off x="437206" y="528720"/>
            <a:ext cx="8261591" cy="5877832"/>
          </a:xfrm>
          <a:custGeom>
            <a:avLst/>
            <a:gdLst>
              <a:gd name="connsiteX0" fmla="*/ 186002 w 8220075"/>
              <a:gd name="connsiteY0" fmla="*/ 0 h 5998128"/>
              <a:gd name="connsiteX1" fmla="*/ 8034073 w 8220075"/>
              <a:gd name="connsiteY1" fmla="*/ 0 h 5998128"/>
              <a:gd name="connsiteX2" fmla="*/ 8220075 w 8220075"/>
              <a:gd name="connsiteY2" fmla="*/ 186002 h 5998128"/>
              <a:gd name="connsiteX3" fmla="*/ 8220075 w 8220075"/>
              <a:gd name="connsiteY3" fmla="*/ 5812126 h 5998128"/>
              <a:gd name="connsiteX4" fmla="*/ 8034073 w 8220075"/>
              <a:gd name="connsiteY4" fmla="*/ 5998128 h 5998128"/>
              <a:gd name="connsiteX5" fmla="*/ 186002 w 8220075"/>
              <a:gd name="connsiteY5" fmla="*/ 5998128 h 5998128"/>
              <a:gd name="connsiteX6" fmla="*/ 0 w 8220075"/>
              <a:gd name="connsiteY6" fmla="*/ 5812126 h 5998128"/>
              <a:gd name="connsiteX7" fmla="*/ 0 w 8220075"/>
              <a:gd name="connsiteY7" fmla="*/ 186002 h 5998128"/>
              <a:gd name="connsiteX8" fmla="*/ 186002 w 8220075"/>
              <a:gd name="connsiteY8" fmla="*/ 0 h 599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98128">
                <a:moveTo>
                  <a:pt x="186002" y="0"/>
                </a:moveTo>
                <a:lnTo>
                  <a:pt x="8034073" y="0"/>
                </a:lnTo>
                <a:cubicBezTo>
                  <a:pt x="8136799" y="0"/>
                  <a:pt x="8220075" y="83276"/>
                  <a:pt x="8220075" y="186002"/>
                </a:cubicBezTo>
                <a:lnTo>
                  <a:pt x="8220075" y="5812126"/>
                </a:lnTo>
                <a:cubicBezTo>
                  <a:pt x="8220075" y="5914852"/>
                  <a:pt x="8136799" y="5998128"/>
                  <a:pt x="8034073" y="5998128"/>
                </a:cubicBezTo>
                <a:lnTo>
                  <a:pt x="186002" y="5998128"/>
                </a:lnTo>
                <a:cubicBezTo>
                  <a:pt x="83276" y="5998128"/>
                  <a:pt x="0" y="5914852"/>
                  <a:pt x="0" y="5812126"/>
                </a:cubicBezTo>
                <a:lnTo>
                  <a:pt x="0" y="186002"/>
                </a:lnTo>
                <a:cubicBezTo>
                  <a:pt x="0" y="83276"/>
                  <a:pt x="83276" y="0"/>
                  <a:pt x="186002" y="0"/>
                </a:cubicBezTo>
                <a:close/>
              </a:path>
            </a:pathLst>
          </a:custGeom>
        </p:spPr>
      </p:pic>
      <p:sp>
        <p:nvSpPr>
          <p:cNvPr id="8" name="Rounded Rectangle 7"/>
          <p:cNvSpPr/>
          <p:nvPr/>
        </p:nvSpPr>
        <p:spPr>
          <a:xfrm rot="10800000">
            <a:off x="434239" y="417932"/>
            <a:ext cx="8273343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23000">
                <a:srgbClr val="FFFFFF"/>
              </a:gs>
              <a:gs pos="0">
                <a:schemeClr val="bg1"/>
              </a:gs>
              <a:gs pos="44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25B7BC"/>
                </a:solidFill>
              </a:rPr>
              <a:t>The Environment</a:t>
            </a:r>
          </a:p>
        </p:txBody>
      </p:sp>
      <p:sp>
        <p:nvSpPr>
          <p:cNvPr id="10" name="Parallelogram 9"/>
          <p:cNvSpPr/>
          <p:nvPr/>
        </p:nvSpPr>
        <p:spPr>
          <a:xfrm>
            <a:off x="796972" y="1534164"/>
            <a:ext cx="6308908" cy="1072881"/>
          </a:xfrm>
          <a:prstGeom prst="parallelogram">
            <a:avLst>
              <a:gd name="adj" fmla="val 40166"/>
            </a:avLst>
          </a:prstGeom>
          <a:solidFill>
            <a:schemeClr val="bg1"/>
          </a:solidFill>
          <a:ln w="76200" cap="rnd" cmpd="tri">
            <a:solidFill>
              <a:srgbClr val="25B7BC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‘</a:t>
            </a:r>
            <a:r>
              <a:rPr lang="en-GB" altLang="en-US" b="1" dirty="0">
                <a:solidFill>
                  <a:srgbClr val="E94E13"/>
                </a:solidFill>
              </a:rPr>
              <a:t>Pollution</a:t>
            </a:r>
            <a:r>
              <a:rPr lang="en-GB" altLang="en-US" dirty="0">
                <a:solidFill>
                  <a:schemeClr val="tx1"/>
                </a:solidFill>
              </a:rPr>
              <a:t>’ means something which is harmful to the environment. It includes plastic in the ocean and gases released by factories.</a:t>
            </a:r>
            <a:endParaRPr lang="en-GB" altLang="en-US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64435" y="2848979"/>
            <a:ext cx="2610998" cy="903383"/>
          </a:xfrm>
          <a:prstGeom prst="roundRect">
            <a:avLst>
              <a:gd name="adj" fmla="val 50000"/>
            </a:avLst>
          </a:prstGeom>
          <a:solidFill>
            <a:srgbClr val="25B7BC"/>
          </a:solidFill>
          <a:ln w="76200" cap="rnd" cmpd="tri">
            <a:solidFill>
              <a:srgbClr val="E94E13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400" b="1" dirty="0">
                <a:solidFill>
                  <a:schemeClr val="bg1"/>
                </a:solidFill>
              </a:rPr>
              <a:t>pollution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17"/>
          <a:stretch/>
        </p:blipFill>
        <p:spPr>
          <a:xfrm flipH="1">
            <a:off x="981511" y="3221408"/>
            <a:ext cx="2716626" cy="318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6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t="1304" r="4297" b="2824"/>
          <a:stretch/>
        </p:blipFill>
        <p:spPr>
          <a:xfrm>
            <a:off x="437206" y="528720"/>
            <a:ext cx="8261591" cy="5877832"/>
          </a:xfrm>
          <a:custGeom>
            <a:avLst/>
            <a:gdLst>
              <a:gd name="connsiteX0" fmla="*/ 186002 w 8220075"/>
              <a:gd name="connsiteY0" fmla="*/ 0 h 5998128"/>
              <a:gd name="connsiteX1" fmla="*/ 8034073 w 8220075"/>
              <a:gd name="connsiteY1" fmla="*/ 0 h 5998128"/>
              <a:gd name="connsiteX2" fmla="*/ 8220075 w 8220075"/>
              <a:gd name="connsiteY2" fmla="*/ 186002 h 5998128"/>
              <a:gd name="connsiteX3" fmla="*/ 8220075 w 8220075"/>
              <a:gd name="connsiteY3" fmla="*/ 5812126 h 5998128"/>
              <a:gd name="connsiteX4" fmla="*/ 8034073 w 8220075"/>
              <a:gd name="connsiteY4" fmla="*/ 5998128 h 5998128"/>
              <a:gd name="connsiteX5" fmla="*/ 186002 w 8220075"/>
              <a:gd name="connsiteY5" fmla="*/ 5998128 h 5998128"/>
              <a:gd name="connsiteX6" fmla="*/ 0 w 8220075"/>
              <a:gd name="connsiteY6" fmla="*/ 5812126 h 5998128"/>
              <a:gd name="connsiteX7" fmla="*/ 0 w 8220075"/>
              <a:gd name="connsiteY7" fmla="*/ 186002 h 5998128"/>
              <a:gd name="connsiteX8" fmla="*/ 186002 w 8220075"/>
              <a:gd name="connsiteY8" fmla="*/ 0 h 599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98128">
                <a:moveTo>
                  <a:pt x="186002" y="0"/>
                </a:moveTo>
                <a:lnTo>
                  <a:pt x="8034073" y="0"/>
                </a:lnTo>
                <a:cubicBezTo>
                  <a:pt x="8136799" y="0"/>
                  <a:pt x="8220075" y="83276"/>
                  <a:pt x="8220075" y="186002"/>
                </a:cubicBezTo>
                <a:lnTo>
                  <a:pt x="8220075" y="5812126"/>
                </a:lnTo>
                <a:cubicBezTo>
                  <a:pt x="8220075" y="5914852"/>
                  <a:pt x="8136799" y="5998128"/>
                  <a:pt x="8034073" y="5998128"/>
                </a:cubicBezTo>
                <a:lnTo>
                  <a:pt x="186002" y="5998128"/>
                </a:lnTo>
                <a:cubicBezTo>
                  <a:pt x="83276" y="5998128"/>
                  <a:pt x="0" y="5914852"/>
                  <a:pt x="0" y="5812126"/>
                </a:cubicBezTo>
                <a:lnTo>
                  <a:pt x="0" y="186002"/>
                </a:lnTo>
                <a:cubicBezTo>
                  <a:pt x="0" y="83276"/>
                  <a:pt x="83276" y="0"/>
                  <a:pt x="186002" y="0"/>
                </a:cubicBezTo>
                <a:close/>
              </a:path>
            </a:pathLst>
          </a:custGeom>
        </p:spPr>
      </p:pic>
      <p:sp>
        <p:nvSpPr>
          <p:cNvPr id="8" name="Rounded Rectangle 7"/>
          <p:cNvSpPr/>
          <p:nvPr/>
        </p:nvSpPr>
        <p:spPr>
          <a:xfrm rot="10800000">
            <a:off x="434239" y="417932"/>
            <a:ext cx="8273343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23000">
                <a:srgbClr val="FFFFFF"/>
              </a:gs>
              <a:gs pos="0">
                <a:schemeClr val="bg1"/>
              </a:gs>
              <a:gs pos="44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25B7BC"/>
                </a:solidFill>
              </a:rPr>
              <a:t>The Environment</a:t>
            </a:r>
          </a:p>
        </p:txBody>
      </p:sp>
      <p:sp>
        <p:nvSpPr>
          <p:cNvPr id="10" name="Parallelogram 9"/>
          <p:cNvSpPr/>
          <p:nvPr/>
        </p:nvSpPr>
        <p:spPr>
          <a:xfrm>
            <a:off x="819005" y="1583989"/>
            <a:ext cx="6793650" cy="877397"/>
          </a:xfrm>
          <a:prstGeom prst="parallelogram">
            <a:avLst>
              <a:gd name="adj" fmla="val 40166"/>
            </a:avLst>
          </a:prstGeom>
          <a:solidFill>
            <a:schemeClr val="bg1"/>
          </a:solidFill>
          <a:ln w="76200" cap="rnd" cmpd="tri">
            <a:solidFill>
              <a:srgbClr val="25B7BC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‘</a:t>
            </a:r>
            <a:r>
              <a:rPr lang="en-GB" altLang="en-US" b="1" dirty="0">
                <a:solidFill>
                  <a:srgbClr val="E94E13"/>
                </a:solidFill>
              </a:rPr>
              <a:t>Deforestation</a:t>
            </a:r>
            <a:r>
              <a:rPr lang="en-GB" altLang="en-US" dirty="0">
                <a:solidFill>
                  <a:schemeClr val="tx1"/>
                </a:solidFill>
              </a:rPr>
              <a:t>’ is when large forests are cut down.</a:t>
            </a:r>
            <a:endParaRPr lang="en-GB" altLang="en-US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602154" y="4016242"/>
            <a:ext cx="2610998" cy="903383"/>
          </a:xfrm>
          <a:prstGeom prst="roundRect">
            <a:avLst>
              <a:gd name="adj" fmla="val 50000"/>
            </a:avLst>
          </a:prstGeom>
          <a:solidFill>
            <a:srgbClr val="E94E13"/>
          </a:solidFill>
          <a:ln w="76200" cmpd="tri">
            <a:solidFill>
              <a:srgbClr val="25B7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400" b="1" dirty="0">
                <a:solidFill>
                  <a:schemeClr val="bg1"/>
                </a:solidFill>
              </a:rPr>
              <a:t>deforestation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17"/>
          <a:stretch/>
        </p:blipFill>
        <p:spPr>
          <a:xfrm flipH="1">
            <a:off x="981511" y="3221408"/>
            <a:ext cx="2716626" cy="318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t="1304" r="4297" b="2824"/>
          <a:stretch/>
        </p:blipFill>
        <p:spPr>
          <a:xfrm>
            <a:off x="437206" y="528720"/>
            <a:ext cx="8261591" cy="5877832"/>
          </a:xfrm>
          <a:custGeom>
            <a:avLst/>
            <a:gdLst>
              <a:gd name="connsiteX0" fmla="*/ 186002 w 8220075"/>
              <a:gd name="connsiteY0" fmla="*/ 0 h 5998128"/>
              <a:gd name="connsiteX1" fmla="*/ 8034073 w 8220075"/>
              <a:gd name="connsiteY1" fmla="*/ 0 h 5998128"/>
              <a:gd name="connsiteX2" fmla="*/ 8220075 w 8220075"/>
              <a:gd name="connsiteY2" fmla="*/ 186002 h 5998128"/>
              <a:gd name="connsiteX3" fmla="*/ 8220075 w 8220075"/>
              <a:gd name="connsiteY3" fmla="*/ 5812126 h 5998128"/>
              <a:gd name="connsiteX4" fmla="*/ 8034073 w 8220075"/>
              <a:gd name="connsiteY4" fmla="*/ 5998128 h 5998128"/>
              <a:gd name="connsiteX5" fmla="*/ 186002 w 8220075"/>
              <a:gd name="connsiteY5" fmla="*/ 5998128 h 5998128"/>
              <a:gd name="connsiteX6" fmla="*/ 0 w 8220075"/>
              <a:gd name="connsiteY6" fmla="*/ 5812126 h 5998128"/>
              <a:gd name="connsiteX7" fmla="*/ 0 w 8220075"/>
              <a:gd name="connsiteY7" fmla="*/ 186002 h 5998128"/>
              <a:gd name="connsiteX8" fmla="*/ 186002 w 8220075"/>
              <a:gd name="connsiteY8" fmla="*/ 0 h 599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98128">
                <a:moveTo>
                  <a:pt x="186002" y="0"/>
                </a:moveTo>
                <a:lnTo>
                  <a:pt x="8034073" y="0"/>
                </a:lnTo>
                <a:cubicBezTo>
                  <a:pt x="8136799" y="0"/>
                  <a:pt x="8220075" y="83276"/>
                  <a:pt x="8220075" y="186002"/>
                </a:cubicBezTo>
                <a:lnTo>
                  <a:pt x="8220075" y="5812126"/>
                </a:lnTo>
                <a:cubicBezTo>
                  <a:pt x="8220075" y="5914852"/>
                  <a:pt x="8136799" y="5998128"/>
                  <a:pt x="8034073" y="5998128"/>
                </a:cubicBezTo>
                <a:lnTo>
                  <a:pt x="186002" y="5998128"/>
                </a:lnTo>
                <a:cubicBezTo>
                  <a:pt x="83276" y="5998128"/>
                  <a:pt x="0" y="5914852"/>
                  <a:pt x="0" y="5812126"/>
                </a:cubicBezTo>
                <a:lnTo>
                  <a:pt x="0" y="186002"/>
                </a:lnTo>
                <a:cubicBezTo>
                  <a:pt x="0" y="83276"/>
                  <a:pt x="83276" y="0"/>
                  <a:pt x="186002" y="0"/>
                </a:cubicBezTo>
                <a:close/>
              </a:path>
            </a:pathLst>
          </a:custGeom>
        </p:spPr>
      </p:pic>
      <p:sp>
        <p:nvSpPr>
          <p:cNvPr id="8" name="Rounded Rectangle 7"/>
          <p:cNvSpPr/>
          <p:nvPr/>
        </p:nvSpPr>
        <p:spPr>
          <a:xfrm rot="10800000">
            <a:off x="434239" y="417932"/>
            <a:ext cx="8273343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23000">
                <a:srgbClr val="FFFFFF"/>
              </a:gs>
              <a:gs pos="0">
                <a:schemeClr val="bg1"/>
              </a:gs>
              <a:gs pos="44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25B7BC"/>
                </a:solidFill>
              </a:rPr>
              <a:t>The Environment</a:t>
            </a:r>
          </a:p>
        </p:txBody>
      </p:sp>
      <p:sp>
        <p:nvSpPr>
          <p:cNvPr id="10" name="Parallelogram 9"/>
          <p:cNvSpPr/>
          <p:nvPr/>
        </p:nvSpPr>
        <p:spPr>
          <a:xfrm>
            <a:off x="819005" y="1583989"/>
            <a:ext cx="6231790" cy="988902"/>
          </a:xfrm>
          <a:prstGeom prst="parallelogram">
            <a:avLst>
              <a:gd name="adj" fmla="val 40166"/>
            </a:avLst>
          </a:prstGeom>
          <a:solidFill>
            <a:schemeClr val="bg1"/>
          </a:solidFill>
          <a:ln w="76200" cap="rnd" cmpd="tri">
            <a:solidFill>
              <a:srgbClr val="25B7BC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‘</a:t>
            </a:r>
            <a:r>
              <a:rPr lang="en-GB" altLang="en-US" b="1" dirty="0">
                <a:solidFill>
                  <a:srgbClr val="E94E13"/>
                </a:solidFill>
              </a:rPr>
              <a:t>Climate crisis</a:t>
            </a:r>
            <a:r>
              <a:rPr lang="en-GB" altLang="en-US" dirty="0">
                <a:solidFill>
                  <a:schemeClr val="tx1"/>
                </a:solidFill>
              </a:rPr>
              <a:t>’ describes serious problems happening to the environment. </a:t>
            </a:r>
            <a:br>
              <a:rPr lang="en-GB" altLang="en-US" dirty="0">
                <a:solidFill>
                  <a:schemeClr val="tx1"/>
                </a:solidFill>
              </a:rPr>
            </a:br>
            <a:r>
              <a:rPr lang="en-GB" altLang="en-US" b="1" dirty="0">
                <a:solidFill>
                  <a:schemeClr val="tx1"/>
                </a:solidFill>
              </a:rPr>
              <a:t>All of these things are caused by humans.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28666" y="5217660"/>
            <a:ext cx="2610998" cy="903383"/>
          </a:xfrm>
          <a:prstGeom prst="roundRect">
            <a:avLst>
              <a:gd name="adj" fmla="val 50000"/>
            </a:avLst>
          </a:prstGeom>
          <a:solidFill>
            <a:srgbClr val="25B7BC"/>
          </a:solidFill>
          <a:ln w="76200" cap="rnd" cmpd="tri">
            <a:solidFill>
              <a:srgbClr val="E94E13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400" b="1" dirty="0">
                <a:solidFill>
                  <a:schemeClr val="bg1"/>
                </a:solidFill>
              </a:rPr>
              <a:t>climate crisis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17"/>
          <a:stretch/>
        </p:blipFill>
        <p:spPr>
          <a:xfrm flipH="1">
            <a:off x="981511" y="3221408"/>
            <a:ext cx="2716626" cy="318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5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355</TotalTime>
  <Words>367</Words>
  <Application>Microsoft Office PowerPoint</Application>
  <PresentationFormat>On-screen Show (4:3)</PresentationFormat>
  <Paragraphs>47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Calibri</vt:lpstr>
      <vt:lpstr>Arial</vt:lpstr>
      <vt:lpstr>Twinkl</vt:lpstr>
      <vt:lpstr>Office Theme</vt:lpstr>
      <vt:lpstr>PowerPoint Presentation</vt:lpstr>
      <vt:lpstr>The Environment</vt:lpstr>
      <vt:lpstr>The Environment</vt:lpstr>
      <vt:lpstr>The Environment</vt:lpstr>
      <vt:lpstr>The Environment</vt:lpstr>
      <vt:lpstr>The Environment</vt:lpstr>
      <vt:lpstr>The Environment</vt:lpstr>
      <vt:lpstr>The Environment</vt:lpstr>
      <vt:lpstr>The Environment</vt:lpstr>
      <vt:lpstr>The Environment</vt:lpstr>
      <vt:lpstr>Hurricanes</vt:lpstr>
      <vt:lpstr>Hailstorms</vt:lpstr>
      <vt:lpstr>Wind Power</vt:lpstr>
      <vt:lpstr>Great Pacific Garbage Patch</vt:lpstr>
      <vt:lpstr>Discover</vt:lpstr>
      <vt:lpstr>Discover</vt:lpstr>
      <vt:lpstr>Discover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 Ashby</dc:creator>
  <cp:lastModifiedBy>Ruth Ashby</cp:lastModifiedBy>
  <cp:revision>40</cp:revision>
  <dcterms:created xsi:type="dcterms:W3CDTF">2020-01-30T10:32:18Z</dcterms:created>
  <dcterms:modified xsi:type="dcterms:W3CDTF">2020-02-18T14:28:54Z</dcterms:modified>
</cp:coreProperties>
</file>