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 ContentType="image/tif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60" r:id="rId2"/>
    <p:sldId id="256" r:id="rId3"/>
    <p:sldId id="258" r:id="rId4"/>
    <p:sldId id="259" r:id="rId5"/>
    <p:sldId id="261" r:id="rId6"/>
    <p:sldId id="262" r:id="rId7"/>
    <p:sldId id="265" r:id="rId8"/>
    <p:sldId id="266" r:id="rId9"/>
    <p:sldId id="267" r:id="rId10"/>
    <p:sldId id="268" r:id="rId11"/>
    <p:sldId id="275" r:id="rId12"/>
    <p:sldId id="270" r:id="rId13"/>
    <p:sldId id="279" r:id="rId14"/>
    <p:sldId id="277" r:id="rId15"/>
    <p:sldId id="271" r:id="rId16"/>
    <p:sldId id="292" r:id="rId17"/>
    <p:sldId id="294" r:id="rId18"/>
    <p:sldId id="272" r:id="rId19"/>
    <p:sldId id="295" r:id="rId20"/>
    <p:sldId id="299" r:id="rId21"/>
    <p:sldId id="273" r:id="rId22"/>
    <p:sldId id="290" r:id="rId23"/>
    <p:sldId id="297" r:id="rId24"/>
    <p:sldId id="274" r:id="rId25"/>
    <p:sldId id="298" r:id="rId26"/>
    <p:sldId id="291" r:id="rId27"/>
    <p:sldId id="26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A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31" autoAdjust="0"/>
    <p:restoredTop sz="90955" autoAdjust="0"/>
  </p:normalViewPr>
  <p:slideViewPr>
    <p:cSldViewPr>
      <p:cViewPr varScale="1">
        <p:scale>
          <a:sx n="67" d="100"/>
          <a:sy n="67" d="100"/>
        </p:scale>
        <p:origin x="-148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1E47E1-7B60-401E-B27F-7E2EB8EFE30C}" type="datetimeFigureOut">
              <a:rPr lang="en-GB" smtClean="0"/>
              <a:t>25/07/2019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E0173E-EBA2-48AB-9925-0CC0F9A67AEC}" type="slidenum">
              <a:rPr lang="en-GB" smtClean="0"/>
              <a:t>‹#›</a:t>
            </a:fld>
            <a:endParaRPr lang="en-GB"/>
          </a:p>
        </p:txBody>
      </p:sp>
    </p:spTree>
    <p:extLst>
      <p:ext uri="{BB962C8B-B14F-4D97-AF65-F5344CB8AC3E}">
        <p14:creationId xmlns:p14="http://schemas.microsoft.com/office/powerpoint/2010/main" val="2624839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Prepare your class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Explain to your class that you are going to begin a six-week music project focusing on a fantastic piece of music by an African-American composer called Florence Price. Tell your children that Price was a true trailblazer – she was the first African-American woman to have a piece performed by a major American symphony orchestra.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Watch the Trailblazers film </a:t>
            </a:r>
            <a:r>
              <a:rPr lang="en-US" sz="1200" kern="1200" dirty="0" smtClean="0">
                <a:solidFill>
                  <a:schemeClr val="tx1"/>
                </a:solidFill>
                <a:effectLst/>
                <a:latin typeface="+mn-lt"/>
                <a:ea typeface="+mn-ea"/>
                <a:cs typeface="+mn-cs"/>
              </a:rPr>
              <a:t>and have a discussion about it. This could tie in nicely with Black History Month or be the starting point for an exploration of slavery in America</a:t>
            </a:r>
            <a:r>
              <a:rPr lang="en-GB"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Watch the full orchestral performance </a:t>
            </a:r>
            <a:r>
              <a:rPr lang="en-GB" sz="1200" kern="1200" dirty="0" smtClean="0">
                <a:solidFill>
                  <a:schemeClr val="tx1"/>
                </a:solidFill>
                <a:effectLst/>
                <a:latin typeface="+mn-lt"/>
                <a:ea typeface="+mn-ea"/>
                <a:cs typeface="+mn-cs"/>
              </a:rPr>
              <a:t>and again have a discussion afterwards. Talk about the instruments you have seen and in particular the percussion instruments. Price’s piece features some African drums that aren’t often seen within the symphony orchestra and a sliding whistle known as a ‘</a:t>
            </a:r>
            <a:r>
              <a:rPr lang="en-GB" sz="1200" kern="1200" dirty="0" err="1" smtClean="0">
                <a:solidFill>
                  <a:schemeClr val="tx1"/>
                </a:solidFill>
                <a:effectLst/>
                <a:latin typeface="+mn-lt"/>
                <a:ea typeface="+mn-ea"/>
                <a:cs typeface="+mn-cs"/>
              </a:rPr>
              <a:t>swanee</a:t>
            </a:r>
            <a:r>
              <a:rPr lang="en-GB" sz="1200" kern="1200" dirty="0" smtClean="0">
                <a:solidFill>
                  <a:schemeClr val="tx1"/>
                </a:solidFill>
                <a:effectLst/>
                <a:latin typeface="+mn-lt"/>
                <a:ea typeface="+mn-ea"/>
                <a:cs typeface="+mn-cs"/>
              </a:rPr>
              <a:t>’ – did your children spot them? Perhaps you have similar instruments in school .</a:t>
            </a: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Listening/movement task</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Move into a large space such as the school hall, or if working in the classroom then clear all of the furniture to the sides so that your children can stand in a circle. Explain that Price’s music is inspired by the ‘juba dance’. The dancers would stand in a circle with everyone facing the same way. Ask your children to organise themselves so that everyone faces the back of the person next to them and therefore if they were to walk forwards they would all move in the same direction.</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Encourage your children to walk forwards</a:t>
            </a:r>
            <a:r>
              <a:rPr lang="en-GB" sz="1200" kern="1200" dirty="0" smtClean="0">
                <a:solidFill>
                  <a:schemeClr val="tx1"/>
                </a:solidFill>
                <a:effectLst/>
                <a:latin typeface="+mn-lt"/>
                <a:ea typeface="+mn-ea"/>
                <a:cs typeface="+mn-cs"/>
              </a:rPr>
              <a:t> creating a steady beat with their feet and staying in the circle shape (i.e. everyone is simply following the person in front of them). Move in a clockwise direction.</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When this is achieved</a:t>
            </a:r>
            <a:r>
              <a:rPr lang="en-GB" sz="1200" kern="1200" dirty="0" smtClean="0">
                <a:solidFill>
                  <a:schemeClr val="tx1"/>
                </a:solidFill>
                <a:effectLst/>
                <a:latin typeface="+mn-lt"/>
                <a:ea typeface="+mn-ea"/>
                <a:cs typeface="+mn-cs"/>
              </a:rPr>
              <a:t>, ask the class to quickly turn and then try walking in the other direction (anti-clockwise). Practise moving 15 steps in one direction, turn quickly on the 16</a:t>
            </a:r>
            <a:r>
              <a:rPr lang="en-GB" sz="1200" kern="1200" baseline="30000" dirty="0" smtClean="0">
                <a:solidFill>
                  <a:schemeClr val="tx1"/>
                </a:solidFill>
                <a:effectLst/>
                <a:latin typeface="+mn-lt"/>
                <a:ea typeface="+mn-ea"/>
                <a:cs typeface="+mn-cs"/>
              </a:rPr>
              <a:t>th</a:t>
            </a:r>
            <a:r>
              <a:rPr lang="en-GB" sz="1200" kern="1200" dirty="0" smtClean="0">
                <a:solidFill>
                  <a:schemeClr val="tx1"/>
                </a:solidFill>
                <a:effectLst/>
                <a:latin typeface="+mn-lt"/>
                <a:ea typeface="+mn-ea"/>
                <a:cs typeface="+mn-cs"/>
              </a:rPr>
              <a:t> beat and then move 15 steps in the other direction before turning back again on the 16</a:t>
            </a:r>
            <a:r>
              <a:rPr lang="en-GB" sz="1200" kern="1200" baseline="30000" dirty="0" smtClean="0">
                <a:solidFill>
                  <a:schemeClr val="tx1"/>
                </a:solidFill>
                <a:effectLst/>
                <a:latin typeface="+mn-lt"/>
                <a:ea typeface="+mn-ea"/>
                <a:cs typeface="+mn-cs"/>
              </a:rPr>
              <a:t>th</a:t>
            </a:r>
            <a:r>
              <a:rPr lang="en-GB" sz="1200" kern="1200" dirty="0" smtClean="0">
                <a:solidFill>
                  <a:schemeClr val="tx1"/>
                </a:solidFill>
                <a:effectLst/>
                <a:latin typeface="+mn-lt"/>
                <a:ea typeface="+mn-ea"/>
                <a:cs typeface="+mn-cs"/>
              </a:rPr>
              <a:t> beat. It may help to tap a drum during this to keep time and, while practising encourage the class to count out loud. Alternate your walking like this a few times until everyone has got the hang of it.</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Next, ask the class to slap their thighs in between each step.</a:t>
            </a:r>
            <a:r>
              <a:rPr lang="en-US" sz="1200" kern="1200" dirty="0" smtClean="0">
                <a:solidFill>
                  <a:schemeClr val="tx1"/>
                </a:solidFill>
                <a:effectLst/>
                <a:latin typeface="+mn-lt"/>
                <a:ea typeface="+mn-ea"/>
                <a:cs typeface="+mn-cs"/>
              </a:rPr>
              <a:t> To be really authentic they should try slapping the thigh of the leg that has just stepped forward and use an upward motion. So, step the left leg forward, slap the back of that leg by moving the left arm upwards. Try this using the same counting method as above. (i.e. walk for 15 steps, turn on 16, repeat).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FINALLY, try performing these moves along to Price’s music. </a:t>
            </a:r>
            <a:r>
              <a:rPr lang="en-GB" sz="1200" kern="1200" dirty="0" smtClean="0">
                <a:solidFill>
                  <a:schemeClr val="tx1"/>
                </a:solidFill>
                <a:effectLst/>
                <a:latin typeface="+mn-lt"/>
                <a:ea typeface="+mn-ea"/>
                <a:cs typeface="+mn-cs"/>
              </a:rPr>
              <a:t>They should fit perfectly but as the track is quite long, you may want to stop the walking from time to time and have 16 beats of freestyle dancing – perhaps a soloist can dance in the middle of the circle. To make these changes simply call out ‘freestyle’ and ‘juba </a:t>
            </a:r>
            <a:r>
              <a:rPr lang="en-GB" sz="1200" kern="1200" dirty="0" err="1" smtClean="0">
                <a:solidFill>
                  <a:schemeClr val="tx1"/>
                </a:solidFill>
                <a:effectLst/>
                <a:latin typeface="+mn-lt"/>
                <a:ea typeface="+mn-ea"/>
                <a:cs typeface="+mn-cs"/>
              </a:rPr>
              <a:t>juba</a:t>
            </a:r>
            <a:r>
              <a:rPr lang="en-GB" sz="1200" kern="1200" dirty="0" smtClean="0">
                <a:solidFill>
                  <a:schemeClr val="tx1"/>
                </a:solidFill>
                <a:effectLst/>
                <a:latin typeface="+mn-lt"/>
                <a:ea typeface="+mn-ea"/>
                <a:cs typeface="+mn-cs"/>
              </a:rPr>
              <a:t>’ when you want them to walk again. You could even choose a child to do this job for you.</a:t>
            </a:r>
          </a:p>
        </p:txBody>
      </p:sp>
      <p:sp>
        <p:nvSpPr>
          <p:cNvPr id="4" name="Slide Number Placeholder 3"/>
          <p:cNvSpPr>
            <a:spLocks noGrp="1"/>
          </p:cNvSpPr>
          <p:nvPr>
            <p:ph type="sldNum" sz="quarter" idx="10"/>
          </p:nvPr>
        </p:nvSpPr>
        <p:spPr/>
        <p:txBody>
          <a:bodyPr/>
          <a:lstStyle/>
          <a:p>
            <a:fld id="{08E0173E-EBA2-48AB-9925-0CC0F9A67AEC}" type="slidenum">
              <a:rPr lang="en-GB" smtClean="0"/>
              <a:t>7</a:t>
            </a:fld>
            <a:endParaRPr lang="en-GB"/>
          </a:p>
        </p:txBody>
      </p:sp>
    </p:spTree>
    <p:extLst>
      <p:ext uri="{BB962C8B-B14F-4D97-AF65-F5344CB8AC3E}">
        <p14:creationId xmlns:p14="http://schemas.microsoft.com/office/powerpoint/2010/main" val="1016637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Warm-up</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Perform your dance to Price’s music.</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Explain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During a traditional juba dance, often all of the music would be created by the dancers performing rhythms on their bodies.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They did this because they didn’t have any instruments. Today we call this ‘body percussion’ but back when this dance became popular, around 1845, it was known as ‘</a:t>
            </a:r>
            <a:r>
              <a:rPr lang="en-US" sz="1200" kern="1200" dirty="0" err="1" smtClean="0">
                <a:solidFill>
                  <a:schemeClr val="tx1"/>
                </a:solidFill>
                <a:effectLst/>
                <a:latin typeface="+mn-lt"/>
                <a:ea typeface="+mn-ea"/>
                <a:cs typeface="+mn-cs"/>
              </a:rPr>
              <a:t>pattin</a:t>
            </a:r>
            <a:r>
              <a:rPr lang="en-US" sz="1200" kern="1200" dirty="0" smtClean="0">
                <a:solidFill>
                  <a:schemeClr val="tx1"/>
                </a:solidFill>
                <a:effectLst/>
                <a:latin typeface="+mn-lt"/>
                <a:ea typeface="+mn-ea"/>
                <a:cs typeface="+mn-cs"/>
              </a:rPr>
              <a:t>’ juba’.</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Florence Price’s </a:t>
            </a:r>
            <a:r>
              <a:rPr lang="en-US" sz="1200" kern="1200" dirty="0" smtClean="0">
                <a:solidFill>
                  <a:schemeClr val="tx1"/>
                </a:solidFill>
                <a:effectLst/>
                <a:latin typeface="+mn-lt"/>
                <a:ea typeface="+mn-ea"/>
                <a:cs typeface="+mn-cs"/>
              </a:rPr>
              <a:t>symphony features many of these body percussion rhythms within the orchestral parts. Split your circle into four groups and teach each group one of the following patterns. A repeating pattern is also called an ‘</a:t>
            </a:r>
            <a:r>
              <a:rPr lang="en-US" sz="1200" u="sng" kern="1200" dirty="0" smtClean="0">
                <a:solidFill>
                  <a:schemeClr val="tx1"/>
                </a:solidFill>
                <a:effectLst/>
                <a:latin typeface="+mn-lt"/>
                <a:ea typeface="+mn-ea"/>
                <a:cs typeface="+mn-cs"/>
              </a:rPr>
              <a:t>ostinato’</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Challenge each team </a:t>
            </a:r>
            <a:r>
              <a:rPr lang="en-US" sz="1200" kern="1200" dirty="0" smtClean="0">
                <a:solidFill>
                  <a:schemeClr val="tx1"/>
                </a:solidFill>
                <a:effectLst/>
                <a:latin typeface="+mn-lt"/>
                <a:ea typeface="+mn-ea"/>
                <a:cs typeface="+mn-cs"/>
              </a:rPr>
              <a:t>to come up with a way of performing their rhythm using more of their bodies than just clapping. Give each group a little time to </a:t>
            </a:r>
            <a:r>
              <a:rPr lang="en-US" sz="1200" kern="1200" dirty="0" err="1" smtClean="0">
                <a:solidFill>
                  <a:schemeClr val="tx1"/>
                </a:solidFill>
                <a:effectLst/>
                <a:latin typeface="+mn-lt"/>
                <a:ea typeface="+mn-ea"/>
                <a:cs typeface="+mn-cs"/>
              </a:rPr>
              <a:t>practise</a:t>
            </a:r>
            <a:r>
              <a:rPr lang="en-US" sz="1200" kern="1200" dirty="0" smtClean="0">
                <a:solidFill>
                  <a:schemeClr val="tx1"/>
                </a:solidFill>
                <a:effectLst/>
                <a:latin typeface="+mn-lt"/>
                <a:ea typeface="+mn-ea"/>
                <a:cs typeface="+mn-cs"/>
              </a:rPr>
              <a:t> and challenge them to repeat their pattern eight times and then stop.</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If these rhythms are proving tricky, please simplify them or encourage the children to invent their own.</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Bring the class back together</a:t>
            </a:r>
            <a:r>
              <a:rPr lang="en-US" sz="1200" kern="1200" dirty="0" smtClean="0">
                <a:solidFill>
                  <a:schemeClr val="tx1"/>
                </a:solidFill>
                <a:effectLst/>
                <a:latin typeface="+mn-lt"/>
                <a:ea typeface="+mn-ea"/>
                <a:cs typeface="+mn-cs"/>
              </a:rPr>
              <a:t> and hear each ostinato. Ask the rest of the class to listen carefully and give some feedback – did they manage to do just eight repetitions? Were the rhythms neat?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err="1" smtClean="0">
                <a:solidFill>
                  <a:schemeClr val="tx1"/>
                </a:solidFill>
                <a:effectLst/>
                <a:latin typeface="+mn-lt"/>
                <a:ea typeface="+mn-ea"/>
                <a:cs typeface="+mn-cs"/>
              </a:rPr>
              <a:t>Practise</a:t>
            </a:r>
            <a:r>
              <a:rPr lang="en-US" sz="1200" b="1" kern="1200" dirty="0" smtClean="0">
                <a:solidFill>
                  <a:schemeClr val="tx1"/>
                </a:solidFill>
                <a:effectLst/>
                <a:latin typeface="+mn-lt"/>
                <a:ea typeface="+mn-ea"/>
                <a:cs typeface="+mn-cs"/>
              </a:rPr>
              <a:t> the walking circle again</a:t>
            </a:r>
            <a:r>
              <a:rPr lang="en-US" sz="1200" kern="1200" dirty="0" smtClean="0">
                <a:solidFill>
                  <a:schemeClr val="tx1"/>
                </a:solidFill>
                <a:effectLst/>
                <a:latin typeface="+mn-lt"/>
                <a:ea typeface="+mn-ea"/>
                <a:cs typeface="+mn-cs"/>
              </a:rPr>
              <a:t> and then ask the children to try and perform this structure:</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Walking circle – 15 steps, turn, 15 steps, turn</a:t>
            </a:r>
            <a:endParaRPr lang="en-GB"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Group 1 – eight times</a:t>
            </a:r>
            <a:endParaRPr lang="en-GB"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Walking circle – 15 steps, turn, 15 steps, turn</a:t>
            </a:r>
            <a:endParaRPr lang="en-GB"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Group 2 – eight times</a:t>
            </a:r>
            <a:endParaRPr lang="en-GB"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Walking circle – 15 steps, turn, 15 steps, turn</a:t>
            </a:r>
            <a:endParaRPr lang="en-GB"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Group 3 – eight times</a:t>
            </a:r>
            <a:endParaRPr lang="en-GB"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Walking circle – 15 steps, turn, 15 steps, turn</a:t>
            </a:r>
            <a:endParaRPr lang="en-GB"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Group 4 – eight times</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They can decide the order of the groups. </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Explain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very similar to the musical shape that Price uses.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is called ‘</a:t>
            </a:r>
            <a:r>
              <a:rPr lang="en-US" sz="1200" u="sng" kern="1200" dirty="0" smtClean="0">
                <a:solidFill>
                  <a:schemeClr val="tx1"/>
                </a:solidFill>
                <a:effectLst/>
                <a:latin typeface="+mn-lt"/>
                <a:ea typeface="+mn-ea"/>
                <a:cs typeface="+mn-cs"/>
              </a:rPr>
              <a:t>rondo</a:t>
            </a:r>
            <a:r>
              <a:rPr lang="en-US" sz="1200" kern="1200" dirty="0" smtClean="0">
                <a:solidFill>
                  <a:schemeClr val="tx1"/>
                </a:solidFill>
                <a:effectLst/>
                <a:latin typeface="+mn-lt"/>
                <a:ea typeface="+mn-ea"/>
                <a:cs typeface="+mn-cs"/>
              </a:rPr>
              <a:t>’ and features an idea that keeps returning (i.e. the walking circle).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Coda</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Price adds a fancy ending onto her piece called a coda. Ask your children to think of a way to end their dance. Encourage them to use ideas they have already worked on rather than try something new – all the groups together perhaps, or a freestyle moment?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FINALLY, add this on to the end of your structure </a:t>
            </a:r>
            <a:r>
              <a:rPr lang="en-US" sz="1200" kern="1200" dirty="0" smtClean="0">
                <a:solidFill>
                  <a:schemeClr val="tx1"/>
                </a:solidFill>
                <a:effectLst/>
                <a:latin typeface="+mn-lt"/>
                <a:ea typeface="+mn-ea"/>
                <a:cs typeface="+mn-cs"/>
              </a:rPr>
              <a:t>and try performing the dance along with Price’s music. You’ll probably notice that Price actually changes the ‘neatness’ of her piece by slowing down slightly in the middle. You can either ignore this or wait and pick up again afterwards.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Obviously there is no recorded evidence of juba dancing but it probably wasn’t a quiet, sedate affair! The performers and audience probably joined in with whoops and cries of ‘juba </a:t>
            </a:r>
            <a:r>
              <a:rPr lang="en-US" sz="1200" i="1" kern="1200" dirty="0" err="1" smtClean="0">
                <a:solidFill>
                  <a:schemeClr val="tx1"/>
                </a:solidFill>
                <a:effectLst/>
                <a:latin typeface="+mn-lt"/>
                <a:ea typeface="+mn-ea"/>
                <a:cs typeface="+mn-cs"/>
              </a:rPr>
              <a:t>juba</a:t>
            </a:r>
            <a:r>
              <a:rPr lang="en-US" sz="1200" i="1" kern="1200" dirty="0" smtClean="0">
                <a:solidFill>
                  <a:schemeClr val="tx1"/>
                </a:solidFill>
                <a:effectLst/>
                <a:latin typeface="+mn-lt"/>
                <a:ea typeface="+mn-ea"/>
                <a:cs typeface="+mn-cs"/>
              </a:rPr>
              <a:t>’ – encourage your performers to do the same.</a:t>
            </a:r>
          </a:p>
          <a:p>
            <a:endParaRPr lang="en-GB"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If you feel uneasy about recreating a slave dance, here’s a useful fact: It is now thought that the body rhythms contained coded messages and the dance was actually a way of the slaves communicating without their plantation owners understanding, so it was actually a form of rebellion and empowerment. Also, without juba dancing we probably wouldn’t have modern tap dancing or even street dance.</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E0173E-EBA2-48AB-9925-0CC0F9A67AEC}" type="slidenum">
              <a:rPr lang="en-GB" smtClean="0"/>
              <a:t>12</a:t>
            </a:fld>
            <a:endParaRPr lang="en-GB"/>
          </a:p>
        </p:txBody>
      </p:sp>
    </p:spTree>
    <p:extLst>
      <p:ext uri="{BB962C8B-B14F-4D97-AF65-F5344CB8AC3E}">
        <p14:creationId xmlns:p14="http://schemas.microsoft.com/office/powerpoint/2010/main" val="3607795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Warm-up</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Start with your class sitting in a circle and perform the body percussion rhythms you worked on during the last lesson.</a:t>
            </a: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Explain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walking/thigh slapping rhythm</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you have all been using (the walking circle) is actually the pulse that keeps the music together. It is known as an ‘um-</a:t>
            </a:r>
            <a:r>
              <a:rPr lang="en-US" sz="1200" kern="1200" dirty="0" err="1" smtClean="0">
                <a:solidFill>
                  <a:schemeClr val="tx1"/>
                </a:solidFill>
                <a:effectLst/>
                <a:latin typeface="+mn-lt"/>
                <a:ea typeface="+mn-ea"/>
                <a:cs typeface="+mn-cs"/>
              </a:rPr>
              <a:t>pah</a:t>
            </a:r>
            <a:r>
              <a:rPr lang="en-US" sz="1200" kern="1200" dirty="0" smtClean="0">
                <a:solidFill>
                  <a:schemeClr val="tx1"/>
                </a:solidFill>
                <a:effectLst/>
                <a:latin typeface="+mn-lt"/>
                <a:ea typeface="+mn-ea"/>
                <a:cs typeface="+mn-cs"/>
              </a:rPr>
              <a:t>’ pulse because of the strong ‘um’ sound (made by the feet) and the weaker ‘</a:t>
            </a:r>
            <a:r>
              <a:rPr lang="en-US" sz="1200" kern="1200" dirty="0" err="1" smtClean="0">
                <a:solidFill>
                  <a:schemeClr val="tx1"/>
                </a:solidFill>
                <a:effectLst/>
                <a:latin typeface="+mn-lt"/>
                <a:ea typeface="+mn-ea"/>
                <a:cs typeface="+mn-cs"/>
              </a:rPr>
              <a:t>pah</a:t>
            </a:r>
            <a:r>
              <a:rPr lang="en-US" sz="1200" kern="1200" dirty="0" smtClean="0">
                <a:solidFill>
                  <a:schemeClr val="tx1"/>
                </a:solidFill>
                <a:effectLst/>
                <a:latin typeface="+mn-lt"/>
                <a:ea typeface="+mn-ea"/>
                <a:cs typeface="+mn-cs"/>
              </a:rPr>
              <a:t>’ sound (made by the thigh slap).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Ask the class </a:t>
            </a:r>
            <a:r>
              <a:rPr lang="en-US" sz="1200" kern="1200" dirty="0" smtClean="0">
                <a:solidFill>
                  <a:schemeClr val="tx1"/>
                </a:solidFill>
                <a:effectLst/>
                <a:latin typeface="+mn-lt"/>
                <a:ea typeface="+mn-ea"/>
                <a:cs typeface="+mn-cs"/>
              </a:rPr>
              <a:t>to choose two unpitched instruments to play this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rhythm </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one ‘strong’ and one ‘weak’. Try out several suggestions until you have the perfect combination and choose two children to play it, again 16 times. A fun way to count the 16 is by saying ‘1-pah, 2-pah’, etc.</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Pitched percussion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Price uses these notes for her ‘um-</a:t>
            </a:r>
            <a:r>
              <a:rPr lang="en-US" sz="1200" kern="1200" dirty="0" err="1" smtClean="0">
                <a:solidFill>
                  <a:schemeClr val="tx1"/>
                </a:solidFill>
                <a:effectLst/>
                <a:latin typeface="+mn-lt"/>
                <a:ea typeface="+mn-ea"/>
                <a:cs typeface="+mn-cs"/>
              </a:rPr>
              <a:t>pah</a:t>
            </a:r>
            <a:r>
              <a:rPr lang="en-US" sz="1200" kern="1200" dirty="0" smtClean="0">
                <a:solidFill>
                  <a:schemeClr val="tx1"/>
                </a:solidFill>
                <a:effectLst/>
                <a:latin typeface="+mn-lt"/>
                <a:ea typeface="+mn-ea"/>
                <a:cs typeface="+mn-cs"/>
              </a:rPr>
              <a:t>’ at the beginning of the piece.</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Choose someone to have a go at this. You can even share it between two players.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Try putting a class version of this um-</a:t>
            </a:r>
            <a:r>
              <a:rPr lang="en-US" sz="1200" b="1" kern="1200" dirty="0" err="1" smtClean="0">
                <a:solidFill>
                  <a:schemeClr val="tx1"/>
                </a:solidFill>
                <a:effectLst/>
                <a:latin typeface="+mn-lt"/>
                <a:ea typeface="+mn-ea"/>
                <a:cs typeface="+mn-cs"/>
              </a:rPr>
              <a:t>pah</a:t>
            </a:r>
            <a:r>
              <a:rPr lang="en-US" sz="1200" b="1" kern="1200" dirty="0" smtClean="0">
                <a:solidFill>
                  <a:schemeClr val="tx1"/>
                </a:solidFill>
                <a:effectLst/>
                <a:latin typeface="+mn-lt"/>
                <a:ea typeface="+mn-ea"/>
                <a:cs typeface="+mn-cs"/>
              </a:rPr>
              <a:t> together </a:t>
            </a:r>
            <a:r>
              <a:rPr lang="en-US" sz="1200" kern="1200" dirty="0" smtClean="0">
                <a:solidFill>
                  <a:schemeClr val="tx1"/>
                </a:solidFill>
                <a:effectLst/>
                <a:latin typeface="+mn-lt"/>
                <a:ea typeface="+mn-ea"/>
                <a:cs typeface="+mn-cs"/>
              </a:rPr>
              <a:t>using pitched and unpitched instruments. Perform 16 ‘um-</a:t>
            </a:r>
            <a:r>
              <a:rPr lang="en-US" sz="1200" kern="1200" dirty="0" err="1" smtClean="0">
                <a:solidFill>
                  <a:schemeClr val="tx1"/>
                </a:solidFill>
                <a:effectLst/>
                <a:latin typeface="+mn-lt"/>
                <a:ea typeface="+mn-ea"/>
                <a:cs typeface="+mn-cs"/>
              </a:rPr>
              <a:t>pahs’</a:t>
            </a:r>
            <a:r>
              <a:rPr lang="en-US" sz="1200" kern="1200" dirty="0" smtClean="0">
                <a:solidFill>
                  <a:schemeClr val="tx1"/>
                </a:solidFill>
                <a:effectLst/>
                <a:latin typeface="+mn-lt"/>
                <a:ea typeface="+mn-ea"/>
                <a:cs typeface="+mn-cs"/>
              </a:rPr>
              <a:t> only and then stop.</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FINALLY, remind your children of the walking circle. </a:t>
            </a:r>
            <a:r>
              <a:rPr lang="en-US" sz="1200" kern="1200" dirty="0" smtClean="0">
                <a:solidFill>
                  <a:schemeClr val="tx1"/>
                </a:solidFill>
                <a:effectLst/>
                <a:latin typeface="+mn-lt"/>
                <a:ea typeface="+mn-ea"/>
                <a:cs typeface="+mn-cs"/>
              </a:rPr>
              <a:t>It should fit with this ‘um-</a:t>
            </a:r>
            <a:r>
              <a:rPr lang="en-US" sz="1200" kern="1200" dirty="0" err="1" smtClean="0">
                <a:solidFill>
                  <a:schemeClr val="tx1"/>
                </a:solidFill>
                <a:effectLst/>
                <a:latin typeface="+mn-lt"/>
                <a:ea typeface="+mn-ea"/>
                <a:cs typeface="+mn-cs"/>
              </a:rPr>
              <a:t>pah</a:t>
            </a:r>
            <a:r>
              <a:rPr lang="en-US" sz="1200" kern="1200" dirty="0" smtClean="0">
                <a:solidFill>
                  <a:schemeClr val="tx1"/>
                </a:solidFill>
                <a:effectLst/>
                <a:latin typeface="+mn-lt"/>
                <a:ea typeface="+mn-ea"/>
                <a:cs typeface="+mn-cs"/>
              </a:rPr>
              <a:t>’ pulse. Remind the class that they travelled in alternating directions. To emulate this on instruments, split the class into two halves and alternate back and forth between the groups, 16 um-</a:t>
            </a:r>
            <a:r>
              <a:rPr lang="en-US" sz="1200" kern="1200" dirty="0" err="1" smtClean="0">
                <a:solidFill>
                  <a:schemeClr val="tx1"/>
                </a:solidFill>
                <a:effectLst/>
                <a:latin typeface="+mn-lt"/>
                <a:ea typeface="+mn-ea"/>
                <a:cs typeface="+mn-cs"/>
              </a:rPr>
              <a:t>pahs</a:t>
            </a:r>
            <a:r>
              <a:rPr lang="en-US" sz="1200" kern="1200" dirty="0" smtClean="0">
                <a:solidFill>
                  <a:schemeClr val="tx1"/>
                </a:solidFill>
                <a:effectLst/>
                <a:latin typeface="+mn-lt"/>
                <a:ea typeface="+mn-ea"/>
                <a:cs typeface="+mn-cs"/>
              </a:rPr>
              <a:t> one way and then 16 ‘um-</a:t>
            </a:r>
            <a:r>
              <a:rPr lang="en-US" sz="1200" kern="1200" dirty="0" err="1" smtClean="0">
                <a:solidFill>
                  <a:schemeClr val="tx1"/>
                </a:solidFill>
                <a:effectLst/>
                <a:latin typeface="+mn-lt"/>
                <a:ea typeface="+mn-ea"/>
                <a:cs typeface="+mn-cs"/>
              </a:rPr>
              <a:t>pahs’</a:t>
            </a:r>
            <a:r>
              <a:rPr lang="en-US" sz="1200" kern="1200" dirty="0" smtClean="0">
                <a:solidFill>
                  <a:schemeClr val="tx1"/>
                </a:solidFill>
                <a:effectLst/>
                <a:latin typeface="+mn-lt"/>
                <a:ea typeface="+mn-ea"/>
                <a:cs typeface="+mn-cs"/>
              </a:rPr>
              <a:t> back. Call this your ‘walking juba’ section.</a:t>
            </a:r>
            <a:endParaRPr lang="en-GB" sz="1200" kern="1200" dirty="0" smtClean="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E0173E-EBA2-48AB-9925-0CC0F9A67AEC}" type="slidenum">
              <a:rPr lang="en-GB" smtClean="0"/>
              <a:t>15</a:t>
            </a:fld>
            <a:endParaRPr lang="en-GB"/>
          </a:p>
        </p:txBody>
      </p:sp>
    </p:spTree>
    <p:extLst>
      <p:ext uri="{BB962C8B-B14F-4D97-AF65-F5344CB8AC3E}">
        <p14:creationId xmlns:p14="http://schemas.microsoft.com/office/powerpoint/2010/main" val="1271007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Warm-up</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Recap the ‘um-</a:t>
            </a:r>
            <a:r>
              <a:rPr lang="en-US" sz="1200" kern="1200" dirty="0" err="1" smtClean="0">
                <a:solidFill>
                  <a:schemeClr val="tx1"/>
                </a:solidFill>
                <a:effectLst/>
                <a:latin typeface="+mn-lt"/>
                <a:ea typeface="+mn-ea"/>
                <a:cs typeface="+mn-cs"/>
              </a:rPr>
              <a:t>pah</a:t>
            </a:r>
            <a:r>
              <a:rPr lang="en-US" sz="1200" kern="1200" dirty="0" smtClean="0">
                <a:solidFill>
                  <a:schemeClr val="tx1"/>
                </a:solidFill>
                <a:effectLst/>
                <a:latin typeface="+mn-lt"/>
                <a:ea typeface="+mn-ea"/>
                <a:cs typeface="+mn-cs"/>
              </a:rPr>
              <a:t>’ pulse from the last lesson and, quickly splitting back into groups, the body percussion rhythms from lesson 2.</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Get the instruments out </a:t>
            </a:r>
            <a:r>
              <a:rPr lang="en-US" sz="1200" kern="1200" dirty="0" smtClean="0">
                <a:solidFill>
                  <a:schemeClr val="tx1"/>
                </a:solidFill>
                <a:effectLst/>
                <a:latin typeface="+mn-lt"/>
                <a:ea typeface="+mn-ea"/>
                <a:cs typeface="+mn-cs"/>
              </a:rPr>
              <a:t>and put the ‘walking juba’</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section back together ensuring that everyone has the same instruments as last time.</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Remind your children of the shape of Price’s piece. </a:t>
            </a:r>
            <a:r>
              <a:rPr lang="en-US" sz="1200" kern="1200" dirty="0" smtClean="0">
                <a:solidFill>
                  <a:schemeClr val="tx1"/>
                </a:solidFill>
                <a:effectLst/>
                <a:latin typeface="+mn-lt"/>
                <a:ea typeface="+mn-ea"/>
                <a:cs typeface="+mn-cs"/>
              </a:rPr>
              <a:t>It was a rondo – a shape with one idea that keeps returning. Explain that your ‘walking juba’ is the section that will keep returning, now you need to make the ‘episodes’ that go in between.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Split back into the groups </a:t>
            </a:r>
            <a:r>
              <a:rPr lang="en-US" sz="1200" kern="1200" dirty="0" smtClean="0">
                <a:solidFill>
                  <a:schemeClr val="tx1"/>
                </a:solidFill>
                <a:effectLst/>
                <a:latin typeface="+mn-lt"/>
                <a:ea typeface="+mn-ea"/>
                <a:cs typeface="+mn-cs"/>
              </a:rPr>
              <a:t>you were in during lesson 2</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again make sure that everyone sticks to the same instrument they have been playing so far and doesn’t swap! The task is to move the body percussion rhythms onto instruments. If using pitches each group must stick to the white pitches only. As before, they must make just eight repetitions of the rhythm and then stop together neatly.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When this is achieved, bring the class back together </a:t>
            </a:r>
            <a:r>
              <a:rPr lang="en-US" sz="1200" kern="1200" dirty="0" smtClean="0">
                <a:solidFill>
                  <a:schemeClr val="tx1"/>
                </a:solidFill>
                <a:effectLst/>
                <a:latin typeface="+mn-lt"/>
                <a:ea typeface="+mn-ea"/>
                <a:cs typeface="+mn-cs"/>
              </a:rPr>
              <a:t>and hear each team one by one. Encourage the rest of the class to give feedback and check that everyone’s piece is the perfect length (eight repetitions), starting and stopping together neatly.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FINALLY</a:t>
            </a: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end this lesson by encouraging each team to carefully write down what they have done and who played what. </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E0173E-EBA2-48AB-9925-0CC0F9A67AEC}" type="slidenum">
              <a:rPr lang="en-GB" smtClean="0"/>
              <a:t>18</a:t>
            </a:fld>
            <a:endParaRPr lang="en-GB"/>
          </a:p>
        </p:txBody>
      </p:sp>
    </p:spTree>
    <p:extLst>
      <p:ext uri="{BB962C8B-B14F-4D97-AF65-F5344CB8AC3E}">
        <p14:creationId xmlns:p14="http://schemas.microsoft.com/office/powerpoint/2010/main" val="1538497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Warm-up</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Begin in a large circle with a quick focusing activity and recap, without instruments, the ‘um-</a:t>
            </a:r>
            <a:r>
              <a:rPr lang="en-US" sz="1200" kern="1200" dirty="0" err="1" smtClean="0">
                <a:solidFill>
                  <a:schemeClr val="tx1"/>
                </a:solidFill>
                <a:effectLst/>
                <a:latin typeface="+mn-lt"/>
                <a:ea typeface="+mn-ea"/>
                <a:cs typeface="+mn-cs"/>
              </a:rPr>
              <a:t>pah</a:t>
            </a:r>
            <a:r>
              <a:rPr lang="en-US" sz="1200" kern="1200" dirty="0" smtClean="0">
                <a:solidFill>
                  <a:schemeClr val="tx1"/>
                </a:solidFill>
                <a:effectLst/>
                <a:latin typeface="+mn-lt"/>
                <a:ea typeface="+mn-ea"/>
                <a:cs typeface="+mn-cs"/>
              </a:rPr>
              <a:t>’ pulse and all of the rhythms you have worked with so far.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Remind your class of the RONDO shape again </a:t>
            </a:r>
            <a:r>
              <a:rPr lang="en-US" sz="1200" kern="1200" dirty="0" smtClean="0">
                <a:solidFill>
                  <a:schemeClr val="tx1"/>
                </a:solidFill>
                <a:effectLst/>
                <a:latin typeface="+mn-lt"/>
                <a:ea typeface="+mn-ea"/>
                <a:cs typeface="+mn-cs"/>
              </a:rPr>
              <a:t>and to help them understand it, play this quick game:</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Ask one of your class to suggest a gesture or a sound. Ask the rest of the class to copy it (whatever it is)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Ask three more children and copy each time</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Discuss which is your </a:t>
            </a:r>
            <a:r>
              <a:rPr lang="en-US" sz="1200" kern="1200" dirty="0" err="1" smtClean="0">
                <a:solidFill>
                  <a:schemeClr val="tx1"/>
                </a:solidFill>
                <a:effectLst/>
                <a:latin typeface="+mn-lt"/>
                <a:ea typeface="+mn-ea"/>
                <a:cs typeface="+mn-cs"/>
              </a:rPr>
              <a:t>favourite</a:t>
            </a:r>
            <a:r>
              <a:rPr lang="en-US" sz="1200" kern="1200" dirty="0" smtClean="0">
                <a:solidFill>
                  <a:schemeClr val="tx1"/>
                </a:solidFill>
                <a:effectLst/>
                <a:latin typeface="+mn-lt"/>
                <a:ea typeface="+mn-ea"/>
                <a:cs typeface="+mn-cs"/>
              </a:rPr>
              <a:t> gesture and label it A. Label the other three B, C, and D (each one includes the solo gesture and then everyone copying)</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Make the following structure out of your solos and copied ideas (whatever they are):</a:t>
            </a:r>
            <a:endParaRPr lang="en-GB" sz="1200"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A – B – A – C – A - D - A</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is the shape that Price uses in her symphony and the shape of the ‘</a:t>
            </a:r>
            <a:r>
              <a:rPr lang="en-GB" sz="1200" kern="1200" dirty="0" err="1" smtClean="0">
                <a:solidFill>
                  <a:schemeClr val="tx1"/>
                </a:solidFill>
                <a:effectLst/>
                <a:latin typeface="+mn-lt"/>
                <a:ea typeface="+mn-ea"/>
                <a:cs typeface="+mn-cs"/>
              </a:rPr>
              <a:t>pattin</a:t>
            </a:r>
            <a:r>
              <a:rPr lang="en-GB" sz="1200" kern="1200" dirty="0" smtClean="0">
                <a:solidFill>
                  <a:schemeClr val="tx1"/>
                </a:solidFill>
                <a:effectLst/>
                <a:latin typeface="+mn-lt"/>
                <a:ea typeface="+mn-ea"/>
                <a:cs typeface="+mn-cs"/>
              </a:rPr>
              <a:t>’ juba’ you made in lesson 2.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Make a list on the board </a:t>
            </a:r>
            <a:r>
              <a:rPr lang="en-GB" sz="1200" kern="1200" dirty="0" smtClean="0">
                <a:solidFill>
                  <a:schemeClr val="tx1"/>
                </a:solidFill>
                <a:effectLst/>
                <a:latin typeface="+mn-lt"/>
                <a:ea typeface="+mn-ea"/>
                <a:cs typeface="+mn-cs"/>
              </a:rPr>
              <a:t>of what you have created so far. It should look something like this:</a:t>
            </a:r>
          </a:p>
          <a:p>
            <a:pPr lvl="0"/>
            <a:r>
              <a:rPr lang="en-GB" sz="1200" kern="1200" dirty="0" smtClean="0">
                <a:solidFill>
                  <a:schemeClr val="tx1"/>
                </a:solidFill>
                <a:effectLst/>
                <a:latin typeface="+mn-lt"/>
                <a:ea typeface="+mn-ea"/>
                <a:cs typeface="+mn-cs"/>
              </a:rPr>
              <a:t>Walking juba – everyone performing in two halves (16 beats then 16 beats). ‘Um-</a:t>
            </a:r>
            <a:r>
              <a:rPr lang="en-GB" sz="1200" kern="1200" dirty="0" err="1" smtClean="0">
                <a:solidFill>
                  <a:schemeClr val="tx1"/>
                </a:solidFill>
                <a:effectLst/>
                <a:latin typeface="+mn-lt"/>
                <a:ea typeface="+mn-ea"/>
                <a:cs typeface="+mn-cs"/>
              </a:rPr>
              <a:t>pah</a:t>
            </a:r>
            <a:r>
              <a:rPr lang="en-GB" sz="1200" kern="1200" dirty="0" smtClean="0">
                <a:solidFill>
                  <a:schemeClr val="tx1"/>
                </a:solidFill>
                <a:effectLst/>
                <a:latin typeface="+mn-lt"/>
                <a:ea typeface="+mn-ea"/>
                <a:cs typeface="+mn-cs"/>
              </a:rPr>
              <a:t>’ notes are A, C/E</a:t>
            </a:r>
          </a:p>
          <a:p>
            <a:pPr lvl="0"/>
            <a:r>
              <a:rPr lang="en-GB" sz="1200" kern="1200" dirty="0" smtClean="0">
                <a:solidFill>
                  <a:schemeClr val="tx1"/>
                </a:solidFill>
                <a:effectLst/>
                <a:latin typeface="+mn-lt"/>
                <a:ea typeface="+mn-ea"/>
                <a:cs typeface="+mn-cs"/>
              </a:rPr>
              <a:t>Four team juba pieces (eight patterns each). White notes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Split back into groups </a:t>
            </a:r>
            <a:r>
              <a:rPr lang="en-GB" sz="1200" kern="1200" dirty="0" smtClean="0">
                <a:solidFill>
                  <a:schemeClr val="tx1"/>
                </a:solidFill>
                <a:effectLst/>
                <a:latin typeface="+mn-lt"/>
                <a:ea typeface="+mn-ea"/>
                <a:cs typeface="+mn-cs"/>
              </a:rPr>
              <a:t>and ask each group to get out their instruments and put their music back together. When the groups are sorted, put the bigger ‘walking juba’ section back together with everyone.</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Challenge </a:t>
            </a:r>
            <a:r>
              <a:rPr lang="en-GB" sz="1200" kern="1200" dirty="0" smtClean="0">
                <a:solidFill>
                  <a:schemeClr val="tx1"/>
                </a:solidFill>
                <a:effectLst/>
                <a:latin typeface="+mn-lt"/>
                <a:ea typeface="+mn-ea"/>
                <a:cs typeface="+mn-cs"/>
              </a:rPr>
              <a:t>your children to structure their sections into rondo form. The ‘walking juba’ section will keep returning but the class must decide on the order of the ‘episodes’ in between (the ‘team </a:t>
            </a:r>
            <a:r>
              <a:rPr lang="en-GB" sz="1200" kern="1200" dirty="0" err="1" smtClean="0">
                <a:solidFill>
                  <a:schemeClr val="tx1"/>
                </a:solidFill>
                <a:effectLst/>
                <a:latin typeface="+mn-lt"/>
                <a:ea typeface="+mn-ea"/>
                <a:cs typeface="+mn-cs"/>
              </a:rPr>
              <a:t>jubas</a:t>
            </a:r>
            <a:r>
              <a:rPr lang="en-GB" sz="1200" kern="1200" dirty="0" smtClean="0">
                <a:solidFill>
                  <a:schemeClr val="tx1"/>
                </a:solidFill>
                <a:effectLst/>
                <a:latin typeface="+mn-lt"/>
                <a:ea typeface="+mn-ea"/>
                <a:cs typeface="+mn-cs"/>
              </a:rPr>
              <a:t>’). Try out several versions until you have the best one.</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Practise </a:t>
            </a:r>
            <a:r>
              <a:rPr lang="en-GB" sz="1200" kern="1200" dirty="0" smtClean="0">
                <a:solidFill>
                  <a:schemeClr val="tx1"/>
                </a:solidFill>
                <a:effectLst/>
                <a:latin typeface="+mn-lt"/>
                <a:ea typeface="+mn-ea"/>
                <a:cs typeface="+mn-cs"/>
              </a:rPr>
              <a:t>your order</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until it is neat</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and you can move from section to section without a break.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Coda</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Remind your children of the end of Price’s piece – the CODA.</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children made a coda to their ‘</a:t>
            </a:r>
            <a:r>
              <a:rPr lang="en-GB" sz="1200" kern="1200" dirty="0" err="1" smtClean="0">
                <a:solidFill>
                  <a:schemeClr val="tx1"/>
                </a:solidFill>
                <a:effectLst/>
                <a:latin typeface="+mn-lt"/>
                <a:ea typeface="+mn-ea"/>
                <a:cs typeface="+mn-cs"/>
              </a:rPr>
              <a:t>pattin</a:t>
            </a:r>
            <a:r>
              <a:rPr lang="en-GB" sz="1200" kern="1200" dirty="0" smtClean="0">
                <a:solidFill>
                  <a:schemeClr val="tx1"/>
                </a:solidFill>
                <a:effectLst/>
                <a:latin typeface="+mn-lt"/>
                <a:ea typeface="+mn-ea"/>
                <a:cs typeface="+mn-cs"/>
              </a:rPr>
              <a:t>’ juba’ in lesson 2. Perhaps they layered everything up? Perhaps it was freestyle? Challenge them to create a coda (fancy ending) using their instruments and again, aim for this to be a quick and easy task – no time for new ideas or swapping instruments!</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FINALLY</a:t>
            </a:r>
            <a:r>
              <a:rPr lang="en-GB" sz="1200" kern="1200" dirty="0" smtClean="0">
                <a:solidFill>
                  <a:schemeClr val="tx1"/>
                </a:solidFill>
                <a:effectLst/>
                <a:latin typeface="+mn-lt"/>
                <a:ea typeface="+mn-ea"/>
                <a:cs typeface="+mn-cs"/>
              </a:rPr>
              <a:t>, end the session</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by performing your whole piece and write down carefully what you have done.</a:t>
            </a:r>
          </a:p>
        </p:txBody>
      </p:sp>
      <p:sp>
        <p:nvSpPr>
          <p:cNvPr id="4" name="Slide Number Placeholder 3"/>
          <p:cNvSpPr>
            <a:spLocks noGrp="1"/>
          </p:cNvSpPr>
          <p:nvPr>
            <p:ph type="sldNum" sz="quarter" idx="10"/>
          </p:nvPr>
        </p:nvSpPr>
        <p:spPr/>
        <p:txBody>
          <a:bodyPr/>
          <a:lstStyle/>
          <a:p>
            <a:fld id="{08E0173E-EBA2-48AB-9925-0CC0F9A67AEC}" type="slidenum">
              <a:rPr lang="en-GB" smtClean="0"/>
              <a:t>21</a:t>
            </a:fld>
            <a:endParaRPr lang="en-GB"/>
          </a:p>
        </p:txBody>
      </p:sp>
    </p:spTree>
    <p:extLst>
      <p:ext uri="{BB962C8B-B14F-4D97-AF65-F5344CB8AC3E}">
        <p14:creationId xmlns:p14="http://schemas.microsoft.com/office/powerpoint/2010/main" val="1400693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Warm up</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Sit the children in a circle and recap using just voices and body percussion all the elements you have created so far. Talk through your structure too.</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Get the instruments out </a:t>
            </a:r>
            <a:r>
              <a:rPr lang="en-US" sz="1200" kern="1200" dirty="0" smtClean="0">
                <a:solidFill>
                  <a:schemeClr val="tx1"/>
                </a:solidFill>
                <a:effectLst/>
                <a:latin typeface="+mn-lt"/>
                <a:ea typeface="+mn-ea"/>
                <a:cs typeface="+mn-cs"/>
              </a:rPr>
              <a:t>and split back into groups. Give the class just five minutes to remember their ideas and put their group sections back together.</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Try performing </a:t>
            </a:r>
            <a:r>
              <a:rPr lang="en-US" sz="1200" kern="1200" dirty="0" smtClean="0">
                <a:solidFill>
                  <a:schemeClr val="tx1"/>
                </a:solidFill>
                <a:effectLst/>
                <a:latin typeface="+mn-lt"/>
                <a:ea typeface="+mn-ea"/>
                <a:cs typeface="+mn-cs"/>
              </a:rPr>
              <a:t>the whole Rondo and Coda structure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just like you did at the end of the last lesson. Take some time here to rehearse and make your piece as neat and as musical as possible.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Taking a break from the instruments</a:t>
            </a: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using the recording of Price’s piece, put the dance back together from lesson 1.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Invite a class in </a:t>
            </a:r>
            <a:r>
              <a:rPr lang="en-US" sz="1200" kern="1200" dirty="0" smtClean="0">
                <a:solidFill>
                  <a:schemeClr val="tx1"/>
                </a:solidFill>
                <a:effectLst/>
                <a:latin typeface="+mn-lt"/>
                <a:ea typeface="+mn-ea"/>
                <a:cs typeface="+mn-cs"/>
              </a:rPr>
              <a:t>to hear your music and watch your dance. Tell them all about Florence Price and her music.</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FINALLY</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teach the audience</a:t>
            </a:r>
            <a:r>
              <a:rPr lang="en-US" sz="1200" kern="1200" dirty="0" smtClean="0">
                <a:solidFill>
                  <a:schemeClr val="tx1"/>
                </a:solidFill>
                <a:effectLst/>
                <a:latin typeface="+mn-lt"/>
                <a:ea typeface="+mn-ea"/>
                <a:cs typeface="+mn-cs"/>
              </a:rPr>
              <a:t> (or encourage your children to teach the audience), the walking circle part of your dance and perform your music again with some of the audience dancing along. If you have enough space the audience can dance in a big circle around the ‘band’. In the group sections they may freestyle or clap along.</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E0173E-EBA2-48AB-9925-0CC0F9A67AEC}" type="slidenum">
              <a:rPr lang="en-GB" smtClean="0"/>
              <a:t>24</a:t>
            </a:fld>
            <a:endParaRPr lang="en-GB"/>
          </a:p>
        </p:txBody>
      </p:sp>
    </p:spTree>
    <p:extLst>
      <p:ext uri="{BB962C8B-B14F-4D97-AF65-F5344CB8AC3E}">
        <p14:creationId xmlns:p14="http://schemas.microsoft.com/office/powerpoint/2010/main" val="3252761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481A403-004B-4248-A23B-5ADCC132B12D}" type="datetimeFigureOut">
              <a:rPr lang="en-GB" smtClean="0"/>
              <a:t>25/07/2019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2059253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81A403-004B-4248-A23B-5ADCC132B12D}" type="datetimeFigureOut">
              <a:rPr lang="en-GB" smtClean="0"/>
              <a:t>25/07/2019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2085852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81A403-004B-4248-A23B-5ADCC132B12D}" type="datetimeFigureOut">
              <a:rPr lang="en-GB" smtClean="0"/>
              <a:t>25/07/2019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1399734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81A403-004B-4248-A23B-5ADCC132B12D}" type="datetimeFigureOut">
              <a:rPr lang="en-GB" smtClean="0"/>
              <a:t>25/07/2019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3975883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81A403-004B-4248-A23B-5ADCC132B12D}" type="datetimeFigureOut">
              <a:rPr lang="en-GB" smtClean="0"/>
              <a:t>25/07/2019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342675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481A403-004B-4248-A23B-5ADCC132B12D}" type="datetimeFigureOut">
              <a:rPr lang="en-GB" smtClean="0"/>
              <a:t>25/07/2019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1747985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481A403-004B-4248-A23B-5ADCC132B12D}" type="datetimeFigureOut">
              <a:rPr lang="en-GB" smtClean="0"/>
              <a:t>25/07/2019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4043089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481A403-004B-4248-A23B-5ADCC132B12D}" type="datetimeFigureOut">
              <a:rPr lang="en-GB" smtClean="0"/>
              <a:t>25/07/2019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212829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81A403-004B-4248-A23B-5ADCC132B12D}" type="datetimeFigureOut">
              <a:rPr lang="en-GB" smtClean="0"/>
              <a:t>25/07/2019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3067048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81A403-004B-4248-A23B-5ADCC132B12D}" type="datetimeFigureOut">
              <a:rPr lang="en-GB" smtClean="0"/>
              <a:t>25/07/2019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1066149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81A403-004B-4248-A23B-5ADCC132B12D}" type="datetimeFigureOut">
              <a:rPr lang="en-GB" smtClean="0"/>
              <a:t>25/07/2019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9678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5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81A403-004B-4248-A23B-5ADCC132B12D}" type="datetimeFigureOut">
              <a:rPr lang="en-GB" smtClean="0"/>
              <a:t>25/07/2019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6BEC71-46C7-4C26-B997-7E1FC4DF8DC7}" type="slidenum">
              <a:rPr lang="en-GB" smtClean="0"/>
              <a:t>‹#›</a:t>
            </a:fld>
            <a:endParaRPr lang="en-GB"/>
          </a:p>
        </p:txBody>
      </p:sp>
    </p:spTree>
    <p:extLst>
      <p:ext uri="{BB962C8B-B14F-4D97-AF65-F5344CB8AC3E}">
        <p14:creationId xmlns:p14="http://schemas.microsoft.com/office/powerpoint/2010/main" val="3907093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bbc.co.uk/teach/ten-pieces/classical-music-florence-price-symphony-no1/z48rscw"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bbc.co.uk/send/u16990874?ptrt=https://www.bbc.com/teach/ten-piece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BCFS2072\UserData$\learnp02\Desktop\Trailblazer logo-template\Trailblazers logo COLOU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3" y="836711"/>
            <a:ext cx="7056783" cy="5162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955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a:spLocks noGrp="1"/>
          </p:cNvSpPr>
          <p:nvPr>
            <p:ph type="title"/>
          </p:nvPr>
        </p:nvSpPr>
        <p:spPr>
          <a:xfrm>
            <a:off x="159516" y="1194868"/>
            <a:ext cx="8824968" cy="843478"/>
          </a:xfrm>
        </p:spPr>
        <p:txBody>
          <a:bodyPr>
            <a:noAutofit/>
          </a:bodyPr>
          <a:lstStyle/>
          <a:p>
            <a:pPr algn="ctr"/>
            <a:r>
              <a:rPr lang="en-GB" b="1" dirty="0">
                <a:solidFill>
                  <a:schemeClr val="tx1">
                    <a:lumMod val="85000"/>
                    <a:lumOff val="15000"/>
                  </a:schemeClr>
                </a:solidFill>
              </a:rPr>
              <a:t>W</a:t>
            </a:r>
            <a:r>
              <a:rPr lang="en-GB" b="1" dirty="0" smtClean="0">
                <a:solidFill>
                  <a:schemeClr val="tx1">
                    <a:lumMod val="85000"/>
                    <a:lumOff val="15000"/>
                  </a:schemeClr>
                </a:solidFill>
              </a:rPr>
              <a:t>atch </a:t>
            </a:r>
            <a:r>
              <a:rPr lang="en-GB" b="1" dirty="0">
                <a:solidFill>
                  <a:schemeClr val="tx1">
                    <a:lumMod val="85000"/>
                    <a:lumOff val="15000"/>
                  </a:schemeClr>
                </a:solidFill>
              </a:rPr>
              <a:t>the </a:t>
            </a:r>
            <a:r>
              <a:rPr lang="en-GB" b="1" dirty="0" smtClean="0">
                <a:solidFill>
                  <a:schemeClr val="tx1">
                    <a:lumMod val="85000"/>
                    <a:lumOff val="15000"/>
                  </a:schemeClr>
                </a:solidFill>
              </a:rPr>
              <a:t>orchestral </a:t>
            </a:r>
            <a:r>
              <a:rPr lang="en-GB" b="1" dirty="0">
                <a:solidFill>
                  <a:schemeClr val="tx1">
                    <a:lumMod val="85000"/>
                    <a:lumOff val="15000"/>
                  </a:schemeClr>
                </a:solidFill>
              </a:rPr>
              <a:t>performance</a:t>
            </a:r>
          </a:p>
        </p:txBody>
      </p:sp>
      <p:pic>
        <p:nvPicPr>
          <p:cNvPr id="15361" name="Picture 1">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223628" y="2398385"/>
            <a:ext cx="6696743" cy="37669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Batems03\AppData\Local\Microsoft\Windows\Temporary Internet Files\Content.IE5\EBM0TSJD\play[1].png">
            <a:hlinkClick r:id="rId3"/>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0470" y="3960314"/>
            <a:ext cx="643059" cy="643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976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4"/>
          <p:cNvSpPr>
            <a:spLocks noGrp="1"/>
          </p:cNvSpPr>
          <p:nvPr>
            <p:ph type="title"/>
          </p:nvPr>
        </p:nvSpPr>
        <p:spPr>
          <a:xfrm>
            <a:off x="827584" y="1268760"/>
            <a:ext cx="7488832" cy="771470"/>
          </a:xfrm>
        </p:spPr>
        <p:txBody>
          <a:bodyPr>
            <a:noAutofit/>
          </a:bodyPr>
          <a:lstStyle/>
          <a:p>
            <a:r>
              <a:rPr lang="en-GB" b="1" dirty="0" smtClean="0">
                <a:solidFill>
                  <a:schemeClr val="tx1">
                    <a:lumMod val="85000"/>
                    <a:lumOff val="15000"/>
                  </a:schemeClr>
                </a:solidFill>
              </a:rPr>
              <a:t>Learn the juba dance!</a:t>
            </a:r>
            <a:endParaRPr lang="en-GB" b="1" dirty="0">
              <a:solidFill>
                <a:schemeClr val="tx1">
                  <a:lumMod val="85000"/>
                  <a:lumOff val="15000"/>
                </a:schemeClr>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381900" y="2468757"/>
            <a:ext cx="6380200" cy="358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940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4581128"/>
            <a:ext cx="2592288" cy="189637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1259632" y="1410916"/>
            <a:ext cx="7023100" cy="13700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4400" b="1" dirty="0" smtClean="0">
                <a:solidFill>
                  <a:schemeClr val="tx1">
                    <a:lumMod val="85000"/>
                    <a:lumOff val="15000"/>
                  </a:schemeClr>
                </a:solidFill>
              </a:rPr>
              <a:t>Lesson 2</a:t>
            </a:r>
          </a:p>
          <a:p>
            <a:pPr marL="0" indent="0" algn="ctr">
              <a:buNone/>
            </a:pPr>
            <a:r>
              <a:rPr lang="en-GB" sz="3600" dirty="0" smtClean="0">
                <a:solidFill>
                  <a:schemeClr val="tx1">
                    <a:lumMod val="85000"/>
                    <a:lumOff val="15000"/>
                  </a:schemeClr>
                </a:solidFill>
              </a:rPr>
              <a:t>‘</a:t>
            </a:r>
            <a:r>
              <a:rPr lang="en-GB" sz="3600" dirty="0" err="1">
                <a:solidFill>
                  <a:schemeClr val="tx1">
                    <a:lumMod val="85000"/>
                    <a:lumOff val="15000"/>
                  </a:schemeClr>
                </a:solidFill>
              </a:rPr>
              <a:t>P</a:t>
            </a:r>
            <a:r>
              <a:rPr lang="en-GB" sz="3600" dirty="0" err="1" smtClean="0">
                <a:solidFill>
                  <a:schemeClr val="tx1">
                    <a:lumMod val="85000"/>
                    <a:lumOff val="15000"/>
                  </a:schemeClr>
                </a:solidFill>
              </a:rPr>
              <a:t>attin</a:t>
            </a:r>
            <a:r>
              <a:rPr lang="en-GB" sz="3600" dirty="0" smtClean="0">
                <a:solidFill>
                  <a:schemeClr val="tx1">
                    <a:lumMod val="85000"/>
                    <a:lumOff val="15000"/>
                  </a:schemeClr>
                </a:solidFill>
              </a:rPr>
              <a:t>’ juba’</a:t>
            </a:r>
            <a:endParaRPr lang="en-GB" sz="3600" dirty="0">
              <a:solidFill>
                <a:schemeClr val="tx1">
                  <a:lumMod val="85000"/>
                  <a:lumOff val="15000"/>
                </a:schemeClr>
              </a:solidFill>
            </a:endParaRPr>
          </a:p>
        </p:txBody>
      </p:sp>
    </p:spTree>
    <p:extLst>
      <p:ext uri="{BB962C8B-B14F-4D97-AF65-F5344CB8AC3E}">
        <p14:creationId xmlns:p14="http://schemas.microsoft.com/office/powerpoint/2010/main" val="2322005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a:spLocks noGrp="1"/>
          </p:cNvSpPr>
          <p:nvPr>
            <p:ph type="title"/>
          </p:nvPr>
        </p:nvSpPr>
        <p:spPr>
          <a:xfrm>
            <a:off x="467544" y="603337"/>
            <a:ext cx="8208912" cy="3113695"/>
          </a:xfrm>
        </p:spPr>
        <p:txBody>
          <a:bodyPr>
            <a:noAutofit/>
          </a:bodyPr>
          <a:lstStyle/>
          <a:p>
            <a:pPr lvl="0"/>
            <a:r>
              <a:rPr lang="en-GB" b="1" dirty="0">
                <a:solidFill>
                  <a:schemeClr val="tx1">
                    <a:lumMod val="85000"/>
                    <a:lumOff val="15000"/>
                  </a:schemeClr>
                </a:solidFill>
              </a:rPr>
              <a:t>‘</a:t>
            </a:r>
            <a:r>
              <a:rPr lang="en-GB" b="1" dirty="0" err="1">
                <a:solidFill>
                  <a:schemeClr val="tx1">
                    <a:lumMod val="85000"/>
                    <a:lumOff val="15000"/>
                  </a:schemeClr>
                </a:solidFill>
              </a:rPr>
              <a:t>pattin</a:t>
            </a:r>
            <a:r>
              <a:rPr lang="en-GB" b="1" dirty="0">
                <a:solidFill>
                  <a:schemeClr val="tx1">
                    <a:lumMod val="85000"/>
                    <a:lumOff val="15000"/>
                  </a:schemeClr>
                </a:solidFill>
              </a:rPr>
              <a:t>’ juba’ = body percussion</a:t>
            </a: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971600" y="2996952"/>
            <a:ext cx="7200800" cy="2376264"/>
          </a:xfrm>
          <a:prstGeom prst="rect">
            <a:avLst/>
          </a:prstGeom>
        </p:spPr>
      </p:pic>
    </p:spTree>
    <p:extLst>
      <p:ext uri="{BB962C8B-B14F-4D97-AF65-F5344CB8AC3E}">
        <p14:creationId xmlns:p14="http://schemas.microsoft.com/office/powerpoint/2010/main" val="487960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a:spLocks noGrp="1"/>
          </p:cNvSpPr>
          <p:nvPr>
            <p:ph type="title"/>
          </p:nvPr>
        </p:nvSpPr>
        <p:spPr>
          <a:xfrm>
            <a:off x="611560" y="1505402"/>
            <a:ext cx="7992888" cy="1419542"/>
          </a:xfrm>
        </p:spPr>
        <p:txBody>
          <a:bodyPr>
            <a:noAutofit/>
          </a:bodyPr>
          <a:lstStyle/>
          <a:p>
            <a:pPr lvl="0"/>
            <a:r>
              <a:rPr lang="en-GB" sz="3200" b="1" dirty="0">
                <a:solidFill>
                  <a:schemeClr val="tx1">
                    <a:lumMod val="85000"/>
                    <a:lumOff val="15000"/>
                  </a:schemeClr>
                </a:solidFill>
              </a:rPr>
              <a:t>Use body percussion to try out these </a:t>
            </a:r>
            <a:r>
              <a:rPr lang="en-GB" sz="3200" b="1" dirty="0" smtClean="0">
                <a:solidFill>
                  <a:schemeClr val="tx1">
                    <a:lumMod val="85000"/>
                    <a:lumOff val="15000"/>
                  </a:schemeClr>
                </a:solidFill>
              </a:rPr>
              <a:t>rhythms.</a:t>
            </a:r>
            <a:br>
              <a:rPr lang="en-GB" sz="3200" b="1" dirty="0" smtClean="0">
                <a:solidFill>
                  <a:schemeClr val="tx1">
                    <a:lumMod val="85000"/>
                    <a:lumOff val="15000"/>
                  </a:schemeClr>
                </a:solidFill>
              </a:rPr>
            </a:br>
            <a:r>
              <a:rPr lang="en-GB" sz="3200" b="1" dirty="0" smtClean="0">
                <a:solidFill>
                  <a:schemeClr val="tx1">
                    <a:lumMod val="85000"/>
                    <a:lumOff val="15000"/>
                  </a:schemeClr>
                </a:solidFill>
              </a:rPr>
              <a:t>By </a:t>
            </a:r>
            <a:r>
              <a:rPr lang="en-GB" sz="3200" b="1" dirty="0">
                <a:solidFill>
                  <a:schemeClr val="tx1">
                    <a:lumMod val="85000"/>
                    <a:lumOff val="15000"/>
                  </a:schemeClr>
                </a:solidFill>
              </a:rPr>
              <a:t>playing them over and over you are making an </a:t>
            </a:r>
            <a:r>
              <a:rPr lang="en-GB" sz="3200" b="1" dirty="0" smtClean="0">
                <a:solidFill>
                  <a:schemeClr val="tx1">
                    <a:lumMod val="85000"/>
                    <a:lumOff val="15000"/>
                  </a:schemeClr>
                </a:solidFill>
              </a:rPr>
              <a:t>‘ostinato’</a:t>
            </a:r>
            <a:endParaRPr lang="en-GB" sz="3200" b="1" dirty="0">
              <a:solidFill>
                <a:schemeClr val="tx1">
                  <a:lumMod val="85000"/>
                  <a:lumOff val="15000"/>
                </a:schemeClr>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907704" y="3212976"/>
            <a:ext cx="5328592" cy="2997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833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4365104"/>
            <a:ext cx="2592288" cy="189637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1083777" y="1194892"/>
            <a:ext cx="7023100" cy="13700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4400" b="1" dirty="0" smtClean="0">
                <a:solidFill>
                  <a:schemeClr val="tx1">
                    <a:lumMod val="85000"/>
                    <a:lumOff val="15000"/>
                  </a:schemeClr>
                </a:solidFill>
              </a:rPr>
              <a:t>Lesson 3</a:t>
            </a:r>
          </a:p>
          <a:p>
            <a:pPr marL="0" indent="0" algn="ctr">
              <a:buNone/>
            </a:pPr>
            <a:r>
              <a:rPr lang="en-GB" sz="3600" dirty="0" smtClean="0">
                <a:solidFill>
                  <a:schemeClr val="tx1">
                    <a:lumMod val="85000"/>
                    <a:lumOff val="15000"/>
                  </a:schemeClr>
                </a:solidFill>
              </a:rPr>
              <a:t>‘Walking’ juba</a:t>
            </a:r>
            <a:endParaRPr lang="en-GB" sz="3600" dirty="0">
              <a:solidFill>
                <a:schemeClr val="tx1">
                  <a:lumMod val="85000"/>
                  <a:lumOff val="15000"/>
                </a:schemeClr>
              </a:solidFill>
            </a:endParaRPr>
          </a:p>
        </p:txBody>
      </p:sp>
    </p:spTree>
    <p:extLst>
      <p:ext uri="{BB962C8B-B14F-4D97-AF65-F5344CB8AC3E}">
        <p14:creationId xmlns:p14="http://schemas.microsoft.com/office/powerpoint/2010/main" val="220488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a:spLocks noGrp="1"/>
          </p:cNvSpPr>
          <p:nvPr>
            <p:ph type="title"/>
          </p:nvPr>
        </p:nvSpPr>
        <p:spPr>
          <a:xfrm>
            <a:off x="827584" y="1076093"/>
            <a:ext cx="7488832" cy="1419542"/>
          </a:xfrm>
        </p:spPr>
        <p:txBody>
          <a:bodyPr>
            <a:noAutofit/>
          </a:bodyPr>
          <a:lstStyle/>
          <a:p>
            <a:pPr lvl="0"/>
            <a:r>
              <a:rPr lang="en-GB" sz="3600" b="1" dirty="0">
                <a:solidFill>
                  <a:schemeClr val="tx1">
                    <a:lumMod val="85000"/>
                    <a:lumOff val="15000"/>
                  </a:schemeClr>
                </a:solidFill>
              </a:rPr>
              <a:t>Warm up with some body percussion!</a:t>
            </a:r>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02093" y="2495635"/>
            <a:ext cx="6139813" cy="3453644"/>
          </a:xfrm>
          <a:prstGeom prst="rect">
            <a:avLst/>
          </a:prstGeom>
        </p:spPr>
      </p:pic>
    </p:spTree>
    <p:extLst>
      <p:ext uri="{BB962C8B-B14F-4D97-AF65-F5344CB8AC3E}">
        <p14:creationId xmlns:p14="http://schemas.microsoft.com/office/powerpoint/2010/main" val="2330583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a:spLocks noGrp="1"/>
          </p:cNvSpPr>
          <p:nvPr>
            <p:ph type="title"/>
          </p:nvPr>
        </p:nvSpPr>
        <p:spPr>
          <a:xfrm>
            <a:off x="933348" y="1196752"/>
            <a:ext cx="7488832" cy="1419542"/>
          </a:xfrm>
        </p:spPr>
        <p:txBody>
          <a:bodyPr>
            <a:noAutofit/>
          </a:bodyPr>
          <a:lstStyle/>
          <a:p>
            <a:pPr lvl="0"/>
            <a:r>
              <a:rPr lang="en-GB" sz="3600" b="1" dirty="0">
                <a:solidFill>
                  <a:schemeClr val="tx1">
                    <a:lumMod val="85000"/>
                    <a:lumOff val="15000"/>
                  </a:schemeClr>
                </a:solidFill>
              </a:rPr>
              <a:t>The ‘walking circle’ is the pulse of the piece. It is an </a:t>
            </a:r>
            <a:r>
              <a:rPr lang="en-GB" sz="3600" b="1" dirty="0" smtClean="0">
                <a:solidFill>
                  <a:schemeClr val="tx1">
                    <a:lumMod val="85000"/>
                    <a:lumOff val="15000"/>
                  </a:schemeClr>
                </a:solidFill>
              </a:rPr>
              <a:t>‘um-</a:t>
            </a:r>
            <a:r>
              <a:rPr lang="en-GB" sz="3600" b="1" dirty="0" err="1" smtClean="0">
                <a:solidFill>
                  <a:schemeClr val="tx1">
                    <a:lumMod val="85000"/>
                    <a:lumOff val="15000"/>
                  </a:schemeClr>
                </a:solidFill>
              </a:rPr>
              <a:t>pah</a:t>
            </a:r>
            <a:r>
              <a:rPr lang="en-GB" sz="3600" b="1" dirty="0" smtClean="0">
                <a:solidFill>
                  <a:schemeClr val="tx1">
                    <a:lumMod val="85000"/>
                    <a:lumOff val="15000"/>
                  </a:schemeClr>
                </a:solidFill>
              </a:rPr>
              <a:t>’ </a:t>
            </a:r>
            <a:r>
              <a:rPr lang="en-GB" sz="3600" b="1" dirty="0">
                <a:solidFill>
                  <a:schemeClr val="tx1">
                    <a:lumMod val="85000"/>
                    <a:lumOff val="15000"/>
                  </a:schemeClr>
                </a:solidFill>
              </a:rPr>
              <a:t>pulse </a:t>
            </a: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3113993" y="2820217"/>
            <a:ext cx="2916014" cy="2048943"/>
          </a:xfrm>
          <a:prstGeom prst="rect">
            <a:avLst/>
          </a:prstGeom>
        </p:spPr>
      </p:pic>
      <p:sp>
        <p:nvSpPr>
          <p:cNvPr id="9" name="Title 4"/>
          <p:cNvSpPr txBox="1">
            <a:spLocks/>
          </p:cNvSpPr>
          <p:nvPr/>
        </p:nvSpPr>
        <p:spPr>
          <a:xfrm>
            <a:off x="933348" y="5033794"/>
            <a:ext cx="7488832" cy="14195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a:solidFill>
                  <a:schemeClr val="tx1">
                    <a:lumMod val="85000"/>
                    <a:lumOff val="15000"/>
                  </a:schemeClr>
                </a:solidFill>
              </a:rPr>
              <a:t>Play this with two different players or two different groups</a:t>
            </a:r>
          </a:p>
        </p:txBody>
      </p:sp>
    </p:spTree>
    <p:extLst>
      <p:ext uri="{BB962C8B-B14F-4D97-AF65-F5344CB8AC3E}">
        <p14:creationId xmlns:p14="http://schemas.microsoft.com/office/powerpoint/2010/main" val="740026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4437112"/>
            <a:ext cx="2592288" cy="189637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1060450" y="1318304"/>
            <a:ext cx="7023100" cy="13700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4400" b="1" dirty="0" smtClean="0">
                <a:solidFill>
                  <a:schemeClr val="tx1">
                    <a:lumMod val="85000"/>
                    <a:lumOff val="15000"/>
                  </a:schemeClr>
                </a:solidFill>
              </a:rPr>
              <a:t>Lesson 4</a:t>
            </a:r>
          </a:p>
          <a:p>
            <a:pPr marL="0" indent="0" algn="ctr">
              <a:buNone/>
            </a:pPr>
            <a:r>
              <a:rPr lang="en-GB" sz="3600" dirty="0" smtClean="0">
                <a:solidFill>
                  <a:schemeClr val="tx1">
                    <a:lumMod val="85000"/>
                    <a:lumOff val="15000"/>
                  </a:schemeClr>
                </a:solidFill>
              </a:rPr>
              <a:t>‘Team’ juba</a:t>
            </a:r>
            <a:endParaRPr lang="en-GB" sz="3600" dirty="0">
              <a:solidFill>
                <a:schemeClr val="tx1">
                  <a:lumMod val="85000"/>
                  <a:lumOff val="15000"/>
                </a:schemeClr>
              </a:solidFill>
            </a:endParaRPr>
          </a:p>
        </p:txBody>
      </p:sp>
    </p:spTree>
    <p:extLst>
      <p:ext uri="{BB962C8B-B14F-4D97-AF65-F5344CB8AC3E}">
        <p14:creationId xmlns:p14="http://schemas.microsoft.com/office/powerpoint/2010/main" val="220488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a:spLocks noGrp="1"/>
          </p:cNvSpPr>
          <p:nvPr>
            <p:ph type="title"/>
          </p:nvPr>
        </p:nvSpPr>
        <p:spPr>
          <a:xfrm>
            <a:off x="827584" y="980728"/>
            <a:ext cx="7488832" cy="5544615"/>
          </a:xfrm>
        </p:spPr>
        <p:txBody>
          <a:bodyPr>
            <a:noAutofit/>
          </a:bodyPr>
          <a:lstStyle/>
          <a:p>
            <a:pPr lvl="0"/>
            <a:r>
              <a:rPr lang="en-GB" sz="4000" b="1" dirty="0">
                <a:solidFill>
                  <a:schemeClr val="tx1">
                    <a:lumMod val="85000"/>
                    <a:lumOff val="15000"/>
                  </a:schemeClr>
                </a:solidFill>
              </a:rPr>
              <a:t>Do you </a:t>
            </a:r>
            <a:r>
              <a:rPr lang="en-GB" sz="4000" b="1" dirty="0" smtClean="0">
                <a:solidFill>
                  <a:schemeClr val="tx1">
                    <a:lumMod val="85000"/>
                    <a:lumOff val="15000"/>
                  </a:schemeClr>
                </a:solidFill>
              </a:rPr>
              <a:t>remember the </a:t>
            </a:r>
            <a:r>
              <a:rPr lang="en-GB" sz="4000" b="1" dirty="0">
                <a:solidFill>
                  <a:schemeClr val="tx1">
                    <a:lumMod val="85000"/>
                    <a:lumOff val="15000"/>
                  </a:schemeClr>
                </a:solidFill>
              </a:rPr>
              <a:t>‘walking juba’ and the ‘um-</a:t>
            </a:r>
            <a:r>
              <a:rPr lang="en-GB" sz="4000" b="1" dirty="0" err="1">
                <a:solidFill>
                  <a:schemeClr val="tx1">
                    <a:lumMod val="85000"/>
                    <a:lumOff val="15000"/>
                  </a:schemeClr>
                </a:solidFill>
              </a:rPr>
              <a:t>pah</a:t>
            </a:r>
            <a:r>
              <a:rPr lang="en-GB" sz="4000" b="1" dirty="0">
                <a:solidFill>
                  <a:schemeClr val="tx1">
                    <a:lumMod val="85000"/>
                    <a:lumOff val="15000"/>
                  </a:schemeClr>
                </a:solidFill>
              </a:rPr>
              <a:t> pulse</a:t>
            </a:r>
            <a:r>
              <a:rPr lang="en-GB" sz="4000" b="1" dirty="0" smtClean="0">
                <a:solidFill>
                  <a:schemeClr val="tx1">
                    <a:lumMod val="85000"/>
                    <a:lumOff val="15000"/>
                  </a:schemeClr>
                </a:solidFill>
              </a:rPr>
              <a:t>’?</a:t>
            </a:r>
            <a:br>
              <a:rPr lang="en-GB" sz="4000" b="1" dirty="0" smtClean="0">
                <a:solidFill>
                  <a:schemeClr val="tx1">
                    <a:lumMod val="85000"/>
                    <a:lumOff val="15000"/>
                  </a:schemeClr>
                </a:solidFill>
              </a:rPr>
            </a:br>
            <a:r>
              <a:rPr lang="en-GB" sz="4000" b="1" dirty="0"/>
              <a:t/>
            </a:r>
            <a:br>
              <a:rPr lang="en-GB" sz="4000" b="1" dirty="0"/>
            </a:br>
            <a:r>
              <a:rPr lang="en-GB" sz="4000" b="1" dirty="0" smtClean="0"/>
              <a:t/>
            </a:r>
            <a:br>
              <a:rPr lang="en-GB" sz="4000" b="1" dirty="0" smtClean="0"/>
            </a:br>
            <a:r>
              <a:rPr lang="en-GB" sz="4000" b="1" dirty="0"/>
              <a:t/>
            </a:r>
            <a:br>
              <a:rPr lang="en-GB" sz="4000" b="1" dirty="0"/>
            </a:br>
            <a:r>
              <a:rPr lang="en-GB" b="1" dirty="0"/>
              <a:t/>
            </a:r>
            <a:br>
              <a:rPr lang="en-GB" b="1" dirty="0"/>
            </a:br>
            <a:r>
              <a:rPr lang="en-GB" sz="4000" b="1" dirty="0">
                <a:solidFill>
                  <a:schemeClr val="tx1">
                    <a:lumMod val="85000"/>
                    <a:lumOff val="15000"/>
                  </a:schemeClr>
                </a:solidFill>
              </a:rPr>
              <a:t>Put these together using the same instruments as last time</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803803" y="2780928"/>
            <a:ext cx="3536393" cy="1989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292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1"/>
          <p:cNvSpPr txBox="1">
            <a:spLocks/>
          </p:cNvSpPr>
          <p:nvPr/>
        </p:nvSpPr>
        <p:spPr>
          <a:xfrm>
            <a:off x="1187624" y="1412776"/>
            <a:ext cx="7024687" cy="102762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4400" b="1" dirty="0">
                <a:solidFill>
                  <a:schemeClr val="tx1">
                    <a:lumMod val="85000"/>
                    <a:lumOff val="15000"/>
                  </a:schemeClr>
                </a:solidFill>
              </a:rPr>
              <a:t>Florence Price </a:t>
            </a:r>
            <a:endParaRPr lang="en-US" sz="4400" b="1" dirty="0">
              <a:solidFill>
                <a:schemeClr val="tx1">
                  <a:lumMod val="85000"/>
                  <a:lumOff val="15000"/>
                </a:schemeClr>
              </a:solidFill>
            </a:endParaRPr>
          </a:p>
        </p:txBody>
      </p:sp>
      <p:sp>
        <p:nvSpPr>
          <p:cNvPr id="8" name="Text Placeholder 2"/>
          <p:cNvSpPr txBox="1">
            <a:spLocks/>
          </p:cNvSpPr>
          <p:nvPr/>
        </p:nvSpPr>
        <p:spPr>
          <a:xfrm>
            <a:off x="703523" y="2204864"/>
            <a:ext cx="7992888" cy="282787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3600" b="1" dirty="0">
                <a:solidFill>
                  <a:schemeClr val="tx1">
                    <a:lumMod val="85000"/>
                    <a:lumOff val="15000"/>
                  </a:schemeClr>
                </a:solidFill>
              </a:rPr>
              <a:t>Symphony No. 1 in E minor (3rd </a:t>
            </a:r>
            <a:r>
              <a:rPr lang="en-GB" sz="3600" b="1" dirty="0" err="1">
                <a:solidFill>
                  <a:schemeClr val="tx1">
                    <a:lumMod val="85000"/>
                    <a:lumOff val="15000"/>
                  </a:schemeClr>
                </a:solidFill>
              </a:rPr>
              <a:t>mvt</a:t>
            </a:r>
            <a:r>
              <a:rPr lang="en-GB" sz="3600" b="1" dirty="0">
                <a:solidFill>
                  <a:schemeClr val="tx1">
                    <a:lumMod val="85000"/>
                    <a:lumOff val="15000"/>
                  </a:schemeClr>
                </a:solidFill>
              </a:rPr>
              <a:t>)</a:t>
            </a:r>
            <a:endParaRPr lang="en-US" sz="2400" dirty="0" smtClean="0">
              <a:solidFill>
                <a:schemeClr val="tx1">
                  <a:lumMod val="85000"/>
                  <a:lumOff val="15000"/>
                </a:schemeClr>
              </a:solidFill>
            </a:endParaRPr>
          </a:p>
          <a:p>
            <a:pPr marL="0" indent="0" algn="ctr">
              <a:buNone/>
            </a:pPr>
            <a:endParaRPr lang="en-US" sz="2400" dirty="0" smtClean="0">
              <a:solidFill>
                <a:schemeClr val="tx1">
                  <a:lumMod val="85000"/>
                  <a:lumOff val="15000"/>
                </a:schemeClr>
              </a:solidFill>
            </a:endParaRPr>
          </a:p>
          <a:p>
            <a:pPr marL="0" indent="0" algn="ctr">
              <a:buNone/>
            </a:pPr>
            <a:endParaRPr lang="en-US" sz="2400" dirty="0" smtClean="0">
              <a:solidFill>
                <a:schemeClr val="tx1">
                  <a:lumMod val="85000"/>
                  <a:lumOff val="15000"/>
                </a:schemeClr>
              </a:solidFill>
            </a:endParaRPr>
          </a:p>
          <a:p>
            <a:pPr marL="0" indent="0" algn="ctr">
              <a:buNone/>
            </a:pPr>
            <a:r>
              <a:rPr lang="en-GB" sz="2400" dirty="0">
                <a:solidFill>
                  <a:schemeClr val="tx1">
                    <a:lumMod val="85000"/>
                    <a:lumOff val="15000"/>
                  </a:schemeClr>
                </a:solidFill>
              </a:rPr>
              <a:t>Primary / KS2 / 2</a:t>
            </a:r>
            <a:r>
              <a:rPr lang="en-GB" sz="2400" baseline="30000" dirty="0">
                <a:solidFill>
                  <a:schemeClr val="tx1">
                    <a:lumMod val="85000"/>
                    <a:lumOff val="15000"/>
                  </a:schemeClr>
                </a:solidFill>
              </a:rPr>
              <a:t>nd</a:t>
            </a:r>
            <a:r>
              <a:rPr lang="en-GB" sz="2400" dirty="0">
                <a:solidFill>
                  <a:schemeClr val="tx1">
                    <a:lumMod val="85000"/>
                    <a:lumOff val="15000"/>
                  </a:schemeClr>
                </a:solidFill>
              </a:rPr>
              <a:t> Level Classroom Lesson Plan</a:t>
            </a:r>
            <a:endParaRPr lang="en-US" sz="2400" dirty="0">
              <a:solidFill>
                <a:schemeClr val="tx1">
                  <a:lumMod val="85000"/>
                  <a:lumOff val="15000"/>
                </a:schemeClr>
              </a:solidFill>
            </a:endParaRPr>
          </a:p>
        </p:txBody>
      </p:sp>
      <p:sp>
        <p:nvSpPr>
          <p:cNvPr id="9" name="Text Placeholder 3"/>
          <p:cNvSpPr txBox="1">
            <a:spLocks/>
          </p:cNvSpPr>
          <p:nvPr/>
        </p:nvSpPr>
        <p:spPr>
          <a:xfrm>
            <a:off x="3034073" y="5517232"/>
            <a:ext cx="3075855" cy="113061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smtClean="0">
                <a:solidFill>
                  <a:schemeClr val="tx1">
                    <a:lumMod val="85000"/>
                    <a:lumOff val="15000"/>
                  </a:schemeClr>
                </a:solidFill>
              </a:rPr>
              <a:t>Written by</a:t>
            </a:r>
          </a:p>
          <a:p>
            <a:pPr marL="0" indent="0" algn="ctr">
              <a:buNone/>
            </a:pPr>
            <a:r>
              <a:rPr lang="en-US" sz="2400" dirty="0" smtClean="0">
                <a:solidFill>
                  <a:schemeClr val="tx1">
                    <a:lumMod val="85000"/>
                    <a:lumOff val="15000"/>
                  </a:schemeClr>
                </a:solidFill>
              </a:rPr>
              <a:t>Rachel Leach</a:t>
            </a:r>
            <a:endParaRPr lang="en-US" sz="2400" dirty="0">
              <a:solidFill>
                <a:schemeClr val="tx1">
                  <a:lumMod val="85000"/>
                  <a:lumOff val="15000"/>
                </a:schemeClr>
              </a:solidFill>
            </a:endParaRPr>
          </a:p>
        </p:txBody>
      </p:sp>
    </p:spTree>
    <p:extLst>
      <p:ext uri="{BB962C8B-B14F-4D97-AF65-F5344CB8AC3E}">
        <p14:creationId xmlns:p14="http://schemas.microsoft.com/office/powerpoint/2010/main" val="3826352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4"/>
          <p:cNvSpPr>
            <a:spLocks noGrp="1"/>
          </p:cNvSpPr>
          <p:nvPr>
            <p:ph type="title"/>
          </p:nvPr>
        </p:nvSpPr>
        <p:spPr>
          <a:xfrm>
            <a:off x="545312" y="1052736"/>
            <a:ext cx="8053376" cy="2448272"/>
          </a:xfrm>
        </p:spPr>
        <p:txBody>
          <a:bodyPr>
            <a:noAutofit/>
          </a:bodyPr>
          <a:lstStyle/>
          <a:p>
            <a:pPr lvl="0"/>
            <a:r>
              <a:rPr lang="en-GB" sz="3600" b="1" dirty="0">
                <a:solidFill>
                  <a:schemeClr val="tx1">
                    <a:lumMod val="85000"/>
                    <a:lumOff val="15000"/>
                  </a:schemeClr>
                </a:solidFill>
              </a:rPr>
              <a:t>Listen to all of the performances and give some feedback to other groups – it’s good to hear what others think!</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907704" y="3429000"/>
            <a:ext cx="5328592" cy="2997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522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4340940"/>
            <a:ext cx="2592288" cy="189637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1060450" y="1338908"/>
            <a:ext cx="7023100" cy="13700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4400" b="1" dirty="0" smtClean="0">
                <a:solidFill>
                  <a:schemeClr val="tx1">
                    <a:lumMod val="85000"/>
                    <a:lumOff val="15000"/>
                  </a:schemeClr>
                </a:solidFill>
              </a:rPr>
              <a:t>Lesson 5</a:t>
            </a:r>
          </a:p>
          <a:p>
            <a:pPr marL="0" indent="0" algn="ctr">
              <a:buNone/>
            </a:pPr>
            <a:r>
              <a:rPr lang="en-GB" sz="3600" dirty="0" smtClean="0">
                <a:solidFill>
                  <a:schemeClr val="tx1">
                    <a:lumMod val="85000"/>
                    <a:lumOff val="15000"/>
                  </a:schemeClr>
                </a:solidFill>
              </a:rPr>
              <a:t>Rondo and coda</a:t>
            </a:r>
            <a:endParaRPr lang="en-GB" sz="3600" dirty="0">
              <a:solidFill>
                <a:schemeClr val="tx1">
                  <a:lumMod val="85000"/>
                  <a:lumOff val="15000"/>
                </a:schemeClr>
              </a:solidFill>
            </a:endParaRPr>
          </a:p>
        </p:txBody>
      </p:sp>
    </p:spTree>
    <p:extLst>
      <p:ext uri="{BB962C8B-B14F-4D97-AF65-F5344CB8AC3E}">
        <p14:creationId xmlns:p14="http://schemas.microsoft.com/office/powerpoint/2010/main" val="220488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2049472" y="1135053"/>
            <a:ext cx="5045056" cy="84347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GB" b="1" dirty="0">
                <a:solidFill>
                  <a:schemeClr val="tx1">
                    <a:lumMod val="85000"/>
                    <a:lumOff val="15000"/>
                  </a:schemeClr>
                </a:solidFill>
              </a:rPr>
              <a:t>The Rondo shape!</a:t>
            </a:r>
          </a:p>
        </p:txBody>
      </p:sp>
      <p:sp>
        <p:nvSpPr>
          <p:cNvPr id="9" name="Text Placeholder 2"/>
          <p:cNvSpPr txBox="1">
            <a:spLocks/>
          </p:cNvSpPr>
          <p:nvPr/>
        </p:nvSpPr>
        <p:spPr>
          <a:xfrm>
            <a:off x="1043608" y="2132856"/>
            <a:ext cx="7415830" cy="4032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800" dirty="0">
                <a:solidFill>
                  <a:schemeClr val="tx1">
                    <a:lumMod val="85000"/>
                    <a:lumOff val="15000"/>
                  </a:schemeClr>
                </a:solidFill>
              </a:rPr>
              <a:t>Make the following structure out of your solos and copied ideas (whatever they are</a:t>
            </a:r>
            <a:r>
              <a:rPr lang="en-GB" sz="2800" dirty="0" smtClean="0">
                <a:solidFill>
                  <a:schemeClr val="tx1">
                    <a:lumMod val="85000"/>
                    <a:lumOff val="15000"/>
                  </a:schemeClr>
                </a:solidFill>
              </a:rPr>
              <a:t>):</a:t>
            </a:r>
          </a:p>
          <a:p>
            <a:pPr marL="0" indent="0">
              <a:buNone/>
            </a:pPr>
            <a:endParaRPr lang="en-GB" sz="700" dirty="0">
              <a:solidFill>
                <a:schemeClr val="tx1">
                  <a:lumMod val="85000"/>
                  <a:lumOff val="15000"/>
                </a:schemeClr>
              </a:solidFill>
            </a:endParaRPr>
          </a:p>
          <a:p>
            <a:pPr marL="0" indent="0" algn="ctr">
              <a:buNone/>
            </a:pPr>
            <a:r>
              <a:rPr lang="en-GB" sz="2800" b="1" i="1" dirty="0">
                <a:solidFill>
                  <a:schemeClr val="tx1">
                    <a:lumMod val="85000"/>
                    <a:lumOff val="15000"/>
                  </a:schemeClr>
                </a:solidFill>
              </a:rPr>
              <a:t>A – B – A – C – A – D – A</a:t>
            </a:r>
            <a:endParaRPr lang="en-GB" sz="2800" dirty="0">
              <a:solidFill>
                <a:schemeClr val="tx1">
                  <a:lumMod val="85000"/>
                  <a:lumOff val="15000"/>
                </a:schemeClr>
              </a:solidFill>
            </a:endParaRPr>
          </a:p>
        </p:txBody>
      </p:sp>
    </p:spTree>
    <p:extLst>
      <p:ext uri="{BB962C8B-B14F-4D97-AF65-F5344CB8AC3E}">
        <p14:creationId xmlns:p14="http://schemas.microsoft.com/office/powerpoint/2010/main" val="3541144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4"/>
          <p:cNvSpPr>
            <a:spLocks noGrp="1"/>
          </p:cNvSpPr>
          <p:nvPr>
            <p:ph type="title"/>
          </p:nvPr>
        </p:nvSpPr>
        <p:spPr>
          <a:xfrm>
            <a:off x="467544" y="1052736"/>
            <a:ext cx="8341408" cy="2448272"/>
          </a:xfrm>
        </p:spPr>
        <p:txBody>
          <a:bodyPr>
            <a:noAutofit/>
          </a:bodyPr>
          <a:lstStyle/>
          <a:p>
            <a:pPr lvl="0"/>
            <a:r>
              <a:rPr lang="en-GB" sz="3600" dirty="0">
                <a:solidFill>
                  <a:schemeClr val="tx1">
                    <a:lumMod val="85000"/>
                    <a:lumOff val="15000"/>
                  </a:schemeClr>
                </a:solidFill>
              </a:rPr>
              <a:t>Listen again to the end of Price’s piece, called the Coda. Create your own coda (or fancy ending) using instruments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3019" y="3429000"/>
            <a:ext cx="5004048" cy="2814777"/>
          </a:xfrm>
          <a:prstGeom prst="rect">
            <a:avLst/>
          </a:prstGeom>
        </p:spPr>
      </p:pic>
    </p:spTree>
    <p:extLst>
      <p:ext uri="{BB962C8B-B14F-4D97-AF65-F5344CB8AC3E}">
        <p14:creationId xmlns:p14="http://schemas.microsoft.com/office/powerpoint/2010/main" val="3722331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4293096"/>
            <a:ext cx="2592288" cy="189637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1060450" y="1412776"/>
            <a:ext cx="7023100" cy="13700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4400" b="1" dirty="0" smtClean="0">
                <a:solidFill>
                  <a:schemeClr val="tx1">
                    <a:lumMod val="85000"/>
                    <a:lumOff val="15000"/>
                  </a:schemeClr>
                </a:solidFill>
              </a:rPr>
              <a:t>Lesson 6</a:t>
            </a:r>
          </a:p>
          <a:p>
            <a:pPr marL="0" indent="0" algn="ctr">
              <a:buNone/>
            </a:pPr>
            <a:r>
              <a:rPr lang="en-GB" sz="3600" dirty="0" smtClean="0">
                <a:solidFill>
                  <a:schemeClr val="tx1">
                    <a:lumMod val="85000"/>
                    <a:lumOff val="15000"/>
                  </a:schemeClr>
                </a:solidFill>
              </a:rPr>
              <a:t>Performance time!</a:t>
            </a:r>
            <a:endParaRPr lang="en-GB" sz="3600" dirty="0">
              <a:solidFill>
                <a:schemeClr val="tx1">
                  <a:lumMod val="85000"/>
                  <a:lumOff val="15000"/>
                </a:schemeClr>
              </a:solidFill>
            </a:endParaRPr>
          </a:p>
        </p:txBody>
      </p:sp>
    </p:spTree>
    <p:extLst>
      <p:ext uri="{BB962C8B-B14F-4D97-AF65-F5344CB8AC3E}">
        <p14:creationId xmlns:p14="http://schemas.microsoft.com/office/powerpoint/2010/main" val="220488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037759" y="2204864"/>
            <a:ext cx="5045056" cy="84347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smtClean="0">
                <a:solidFill>
                  <a:schemeClr val="tx1">
                    <a:lumMod val="85000"/>
                    <a:lumOff val="15000"/>
                  </a:schemeClr>
                </a:solidFill>
              </a:rPr>
              <a:t>Recap</a:t>
            </a:r>
            <a:endParaRPr lang="en-GB" b="1" dirty="0">
              <a:solidFill>
                <a:schemeClr val="tx1">
                  <a:lumMod val="85000"/>
                  <a:lumOff val="15000"/>
                </a:schemeClr>
              </a:solidFill>
            </a:endParaRPr>
          </a:p>
        </p:txBody>
      </p:sp>
      <p:sp>
        <p:nvSpPr>
          <p:cNvPr id="6" name="Text Placeholder 2"/>
          <p:cNvSpPr txBox="1">
            <a:spLocks/>
          </p:cNvSpPr>
          <p:nvPr/>
        </p:nvSpPr>
        <p:spPr>
          <a:xfrm>
            <a:off x="1037759" y="3114732"/>
            <a:ext cx="5400600" cy="1977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GB" sz="2800" dirty="0">
                <a:solidFill>
                  <a:schemeClr val="tx1">
                    <a:lumMod val="85000"/>
                    <a:lumOff val="15000"/>
                  </a:schemeClr>
                </a:solidFill>
              </a:rPr>
              <a:t>Juba dance</a:t>
            </a:r>
          </a:p>
          <a:p>
            <a:pPr lvl="0"/>
            <a:r>
              <a:rPr lang="en-GB" sz="2800" dirty="0">
                <a:solidFill>
                  <a:schemeClr val="tx1">
                    <a:lumMod val="85000"/>
                    <a:lumOff val="15000"/>
                  </a:schemeClr>
                </a:solidFill>
              </a:rPr>
              <a:t>Walking juba</a:t>
            </a:r>
          </a:p>
          <a:p>
            <a:pPr lvl="0"/>
            <a:r>
              <a:rPr lang="en-GB" sz="2800" dirty="0">
                <a:solidFill>
                  <a:schemeClr val="tx1">
                    <a:lumMod val="85000"/>
                    <a:lumOff val="15000"/>
                  </a:schemeClr>
                </a:solidFill>
              </a:rPr>
              <a:t>Rondo and Coda</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004048" y="2434389"/>
            <a:ext cx="3681627" cy="2070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036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1907704" y="1340768"/>
            <a:ext cx="5328592" cy="843478"/>
          </a:xfrm>
        </p:spPr>
        <p:txBody>
          <a:bodyPr>
            <a:noAutofit/>
          </a:bodyPr>
          <a:lstStyle/>
          <a:p>
            <a:pPr lvl="0" algn="l"/>
            <a:r>
              <a:rPr lang="en-GB" b="1" dirty="0" smtClean="0">
                <a:solidFill>
                  <a:schemeClr val="tx1">
                    <a:lumMod val="85000"/>
                    <a:lumOff val="15000"/>
                  </a:schemeClr>
                </a:solidFill>
              </a:rPr>
              <a:t>Practise and perform!</a:t>
            </a:r>
            <a:endParaRPr lang="en-GB" b="1" dirty="0">
              <a:solidFill>
                <a:schemeClr val="tx1">
                  <a:lumMod val="85000"/>
                  <a:lumOff val="15000"/>
                </a:schemeClr>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423425" y="2564904"/>
            <a:ext cx="6297151" cy="3542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083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txBox="1">
            <a:spLocks/>
          </p:cNvSpPr>
          <p:nvPr/>
        </p:nvSpPr>
        <p:spPr>
          <a:xfrm>
            <a:off x="222616" y="1196752"/>
            <a:ext cx="8712968" cy="9374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smtClean="0">
                <a:solidFill>
                  <a:schemeClr val="tx1">
                    <a:lumMod val="85000"/>
                    <a:lumOff val="15000"/>
                  </a:schemeClr>
                </a:solidFill>
              </a:rPr>
              <a:t>Taking it further – cross-curricular activities</a:t>
            </a:r>
            <a:endParaRPr lang="en-GB" sz="3600" b="1" dirty="0">
              <a:solidFill>
                <a:schemeClr val="tx1">
                  <a:lumMod val="85000"/>
                  <a:lumOff val="15000"/>
                </a:schemeClr>
              </a:solidFill>
            </a:endParaRPr>
          </a:p>
        </p:txBody>
      </p:sp>
      <p:sp>
        <p:nvSpPr>
          <p:cNvPr id="7" name="Content Placeholder 5"/>
          <p:cNvSpPr>
            <a:spLocks noGrp="1"/>
          </p:cNvSpPr>
          <p:nvPr>
            <p:ph idx="1"/>
          </p:nvPr>
        </p:nvSpPr>
        <p:spPr>
          <a:xfrm>
            <a:off x="582656" y="2143727"/>
            <a:ext cx="7992888" cy="4176463"/>
          </a:xfrm>
        </p:spPr>
        <p:txBody>
          <a:bodyPr>
            <a:noAutofit/>
          </a:bodyPr>
          <a:lstStyle/>
          <a:p>
            <a:pPr marL="0" lvl="0" indent="0">
              <a:buNone/>
            </a:pPr>
            <a:r>
              <a:rPr lang="en-US" sz="1600" b="1" dirty="0">
                <a:solidFill>
                  <a:schemeClr val="tx1">
                    <a:lumMod val="85000"/>
                    <a:lumOff val="15000"/>
                  </a:schemeClr>
                </a:solidFill>
              </a:rPr>
              <a:t>MUSIC: </a:t>
            </a:r>
            <a:r>
              <a:rPr lang="en-US" sz="1600" dirty="0">
                <a:solidFill>
                  <a:schemeClr val="tx1">
                    <a:lumMod val="85000"/>
                    <a:lumOff val="15000"/>
                  </a:schemeClr>
                </a:solidFill>
              </a:rPr>
              <a:t>Florence Price wrote four symphonies. In each one, the third movement is a ‘juba dance’. Her tastes and skills increased the more she wrote so these juba dances are very different to each other. Compare and contrast them, which is the best and which one are you going to dance to next?</a:t>
            </a:r>
            <a:endParaRPr lang="en-GB" sz="1600" dirty="0">
              <a:solidFill>
                <a:schemeClr val="tx1">
                  <a:lumMod val="85000"/>
                  <a:lumOff val="15000"/>
                </a:schemeClr>
              </a:solidFill>
            </a:endParaRPr>
          </a:p>
          <a:p>
            <a:pPr marL="0" indent="0">
              <a:buNone/>
            </a:pPr>
            <a:endParaRPr lang="en-GB" sz="1000" dirty="0">
              <a:solidFill>
                <a:schemeClr val="tx1">
                  <a:lumMod val="85000"/>
                  <a:lumOff val="15000"/>
                </a:schemeClr>
              </a:solidFill>
            </a:endParaRPr>
          </a:p>
          <a:p>
            <a:pPr marL="0" lvl="0" indent="0">
              <a:buNone/>
            </a:pPr>
            <a:r>
              <a:rPr lang="en-US" sz="1600" b="1" dirty="0">
                <a:solidFill>
                  <a:schemeClr val="tx1">
                    <a:lumMod val="85000"/>
                    <a:lumOff val="15000"/>
                  </a:schemeClr>
                </a:solidFill>
              </a:rPr>
              <a:t>RESEARCH: </a:t>
            </a:r>
            <a:r>
              <a:rPr lang="en-US" sz="1600" dirty="0">
                <a:solidFill>
                  <a:schemeClr val="tx1">
                    <a:lumMod val="85000"/>
                    <a:lumOff val="15000"/>
                  </a:schemeClr>
                </a:solidFill>
              </a:rPr>
              <a:t>The juba dance developed into tap dancing largely because of a very famous African-American dancer called ‘Master Juba’. Tap dancing then grew into street dancing. Research Master Juba’s story and the history of these dance styles or have a go at tap dancing!</a:t>
            </a:r>
            <a:endParaRPr lang="en-GB" sz="1600" dirty="0">
              <a:solidFill>
                <a:schemeClr val="tx1">
                  <a:lumMod val="85000"/>
                  <a:lumOff val="15000"/>
                </a:schemeClr>
              </a:solidFill>
            </a:endParaRPr>
          </a:p>
          <a:p>
            <a:pPr marL="0" indent="0">
              <a:buNone/>
            </a:pPr>
            <a:endParaRPr lang="en-GB" sz="1000" dirty="0">
              <a:solidFill>
                <a:schemeClr val="tx1">
                  <a:lumMod val="85000"/>
                  <a:lumOff val="15000"/>
                </a:schemeClr>
              </a:solidFill>
            </a:endParaRPr>
          </a:p>
          <a:p>
            <a:pPr marL="0" lvl="0" indent="0">
              <a:buNone/>
            </a:pPr>
            <a:r>
              <a:rPr lang="en-US" sz="1600" b="1" dirty="0">
                <a:solidFill>
                  <a:schemeClr val="tx1">
                    <a:lumMod val="85000"/>
                    <a:lumOff val="15000"/>
                  </a:schemeClr>
                </a:solidFill>
              </a:rPr>
              <a:t>LITERACY</a:t>
            </a:r>
            <a:r>
              <a:rPr lang="en-US" sz="1600" dirty="0">
                <a:solidFill>
                  <a:schemeClr val="tx1">
                    <a:lumMod val="85000"/>
                    <a:lumOff val="15000"/>
                  </a:schemeClr>
                </a:solidFill>
              </a:rPr>
              <a:t>: Florence was from a wealthy African-American family but she grew up in very difficult times when the American South was segregated and there were strict laws for how black people should behave. This affected her everyday life; she would have been banned from ‘whites only’ places and unable to travel around freely. Imagine how that must have felt and write a letter in her voice. </a:t>
            </a:r>
            <a:endParaRPr lang="en-GB" sz="1600" dirty="0">
              <a:solidFill>
                <a:schemeClr val="tx1">
                  <a:lumMod val="85000"/>
                  <a:lumOff val="15000"/>
                </a:schemeClr>
              </a:solidFill>
            </a:endParaRPr>
          </a:p>
          <a:p>
            <a:pPr marL="0" indent="0">
              <a:buNone/>
            </a:pPr>
            <a:endParaRPr lang="en-GB" sz="1000" dirty="0">
              <a:solidFill>
                <a:schemeClr val="tx1">
                  <a:lumMod val="85000"/>
                  <a:lumOff val="15000"/>
                </a:schemeClr>
              </a:solidFill>
            </a:endParaRPr>
          </a:p>
          <a:p>
            <a:pPr marL="0" indent="0">
              <a:buNone/>
            </a:pPr>
            <a:r>
              <a:rPr lang="en-GB" sz="1600" b="1" dirty="0">
                <a:solidFill>
                  <a:schemeClr val="tx1">
                    <a:lumMod val="85000"/>
                    <a:lumOff val="15000"/>
                  </a:schemeClr>
                </a:solidFill>
              </a:rPr>
              <a:t>UPLOAD: </a:t>
            </a:r>
            <a:r>
              <a:rPr lang="en-GB" sz="1600" dirty="0">
                <a:solidFill>
                  <a:schemeClr val="tx1">
                    <a:lumMod val="85000"/>
                    <a:lumOff val="15000"/>
                  </a:schemeClr>
                </a:solidFill>
              </a:rPr>
              <a:t>Show</a:t>
            </a:r>
            <a:r>
              <a:rPr lang="en-GB" sz="1600" b="1" dirty="0">
                <a:solidFill>
                  <a:schemeClr val="tx1">
                    <a:lumMod val="85000"/>
                    <a:lumOff val="15000"/>
                  </a:schemeClr>
                </a:solidFill>
              </a:rPr>
              <a:t> </a:t>
            </a:r>
            <a:r>
              <a:rPr lang="en-GB" sz="1600" dirty="0">
                <a:solidFill>
                  <a:schemeClr val="tx1">
                    <a:lumMod val="85000"/>
                    <a:lumOff val="15000"/>
                  </a:schemeClr>
                </a:solidFill>
              </a:rPr>
              <a:t>us what you’ve created! Submit your creative responses using our </a:t>
            </a:r>
            <a:r>
              <a:rPr lang="en-GB" sz="1600" u="sng" dirty="0">
                <a:solidFill>
                  <a:schemeClr val="tx1">
                    <a:lumMod val="85000"/>
                    <a:lumOff val="15000"/>
                  </a:schemeClr>
                </a:solidFill>
                <a:hlinkClick r:id="rId3"/>
              </a:rPr>
              <a:t>Uploader</a:t>
            </a:r>
            <a:r>
              <a:rPr lang="en-GB" sz="1600" dirty="0">
                <a:solidFill>
                  <a:schemeClr val="tx1">
                    <a:lumMod val="85000"/>
                    <a:lumOff val="15000"/>
                  </a:schemeClr>
                </a:solidFill>
              </a:rPr>
              <a:t> for a chance to be featured on the Ten Pieces website.</a:t>
            </a:r>
          </a:p>
        </p:txBody>
      </p:sp>
    </p:spTree>
    <p:extLst>
      <p:ext uri="{BB962C8B-B14F-4D97-AF65-F5344CB8AC3E}">
        <p14:creationId xmlns:p14="http://schemas.microsoft.com/office/powerpoint/2010/main" val="1603367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01824"/>
            <a:ext cx="8229600" cy="1143000"/>
          </a:xfrm>
        </p:spPr>
        <p:txBody>
          <a:bodyPr/>
          <a:lstStyle/>
          <a:p>
            <a:r>
              <a:rPr lang="en-GB" b="1" dirty="0" smtClean="0">
                <a:solidFill>
                  <a:schemeClr val="tx1">
                    <a:lumMod val="85000"/>
                    <a:lumOff val="15000"/>
                  </a:schemeClr>
                </a:solidFill>
              </a:rPr>
              <a:t>Trailblazer</a:t>
            </a:r>
            <a:endParaRPr lang="en-GB" b="1" dirty="0">
              <a:solidFill>
                <a:schemeClr val="tx1">
                  <a:lumMod val="85000"/>
                  <a:lumOff val="15000"/>
                </a:schemeClr>
              </a:solidFill>
            </a:endParaRPr>
          </a:p>
        </p:txBody>
      </p:sp>
      <p:sp>
        <p:nvSpPr>
          <p:cNvPr id="3" name="Content Placeholder 2"/>
          <p:cNvSpPr>
            <a:spLocks noGrp="1"/>
          </p:cNvSpPr>
          <p:nvPr>
            <p:ph idx="1"/>
          </p:nvPr>
        </p:nvSpPr>
        <p:spPr>
          <a:xfrm>
            <a:off x="683568" y="2276872"/>
            <a:ext cx="4464496" cy="3400648"/>
          </a:xfrm>
        </p:spPr>
        <p:txBody>
          <a:bodyPr>
            <a:normAutofit lnSpcReduction="10000"/>
          </a:bodyPr>
          <a:lstStyle/>
          <a:p>
            <a:pPr marL="0" indent="0" algn="r">
              <a:buNone/>
            </a:pPr>
            <a:r>
              <a:rPr lang="en-GB" dirty="0">
                <a:solidFill>
                  <a:schemeClr val="tx1">
                    <a:lumMod val="85000"/>
                    <a:lumOff val="15000"/>
                  </a:schemeClr>
                </a:solidFill>
              </a:rPr>
              <a:t>African-American composer Florence Price overcame much prejudice to  become the first black female composer to have her work performed by a major orchestra.</a:t>
            </a:r>
          </a:p>
        </p:txBody>
      </p:sp>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BBCFS2072\UserData$\learnp02\Desktop\Trailblazer logo-template\Trailblazer Templat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931" b="55652"/>
          <a:stretch/>
        </p:blipFill>
        <p:spPr bwMode="auto">
          <a:xfrm>
            <a:off x="6083404" y="1"/>
            <a:ext cx="3060595" cy="185902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64088" y="1988647"/>
            <a:ext cx="3063038" cy="3854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392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2049472" y="1135053"/>
            <a:ext cx="5045056" cy="843478"/>
          </a:xfrm>
        </p:spPr>
        <p:txBody>
          <a:bodyPr/>
          <a:lstStyle/>
          <a:p>
            <a:r>
              <a:rPr lang="en-US" b="1" dirty="0" smtClean="0">
                <a:solidFill>
                  <a:schemeClr val="tx1">
                    <a:lumMod val="85000"/>
                    <a:lumOff val="15000"/>
                  </a:schemeClr>
                </a:solidFill>
              </a:rPr>
              <a:t>Lesson outcomes</a:t>
            </a:r>
            <a:endParaRPr lang="en-US" b="1" dirty="0">
              <a:solidFill>
                <a:schemeClr val="tx1">
                  <a:lumMod val="85000"/>
                  <a:lumOff val="15000"/>
                </a:schemeClr>
              </a:solidFill>
            </a:endParaRPr>
          </a:p>
        </p:txBody>
      </p:sp>
      <p:sp>
        <p:nvSpPr>
          <p:cNvPr id="12" name="Text Placeholder 2"/>
          <p:cNvSpPr txBox="1">
            <a:spLocks/>
          </p:cNvSpPr>
          <p:nvPr/>
        </p:nvSpPr>
        <p:spPr>
          <a:xfrm>
            <a:off x="857706" y="2276872"/>
            <a:ext cx="7415830" cy="4032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smtClean="0">
                <a:solidFill>
                  <a:schemeClr val="tx1">
                    <a:lumMod val="85000"/>
                    <a:lumOff val="15000"/>
                  </a:schemeClr>
                </a:solidFill>
              </a:rPr>
              <a:t>After this lesson, pupils will be able to: </a:t>
            </a:r>
          </a:p>
          <a:p>
            <a:pPr marL="0" indent="0">
              <a:buNone/>
            </a:pPr>
            <a:endParaRPr lang="en-US" sz="800" dirty="0" smtClean="0">
              <a:solidFill>
                <a:schemeClr val="tx1">
                  <a:lumMod val="85000"/>
                  <a:lumOff val="15000"/>
                </a:schemeClr>
              </a:solidFill>
            </a:endParaRPr>
          </a:p>
          <a:p>
            <a:pPr lvl="0"/>
            <a:r>
              <a:rPr lang="en-US" sz="2800" dirty="0">
                <a:solidFill>
                  <a:schemeClr val="tx1">
                    <a:lumMod val="85000"/>
                    <a:lumOff val="15000"/>
                  </a:schemeClr>
                </a:solidFill>
              </a:rPr>
              <a:t>listen and reflect on a piece of orchestral music</a:t>
            </a:r>
            <a:endParaRPr lang="en-GB" sz="2800" dirty="0">
              <a:solidFill>
                <a:schemeClr val="tx1">
                  <a:lumMod val="85000"/>
                  <a:lumOff val="15000"/>
                </a:schemeClr>
              </a:solidFill>
            </a:endParaRPr>
          </a:p>
          <a:p>
            <a:pPr lvl="0"/>
            <a:r>
              <a:rPr lang="en-US" sz="2800" dirty="0">
                <a:solidFill>
                  <a:schemeClr val="tx1">
                    <a:lumMod val="85000"/>
                    <a:lumOff val="15000"/>
                  </a:schemeClr>
                </a:solidFill>
              </a:rPr>
              <a:t>create their own piece of music using </a:t>
            </a:r>
            <a:r>
              <a:rPr lang="en-US" sz="2800" dirty="0" smtClean="0">
                <a:solidFill>
                  <a:schemeClr val="tx1">
                    <a:lumMod val="85000"/>
                    <a:lumOff val="15000"/>
                  </a:schemeClr>
                </a:solidFill>
              </a:rPr>
              <a:t>instruments and voice</a:t>
            </a:r>
          </a:p>
          <a:p>
            <a:pPr lvl="0"/>
            <a:r>
              <a:rPr lang="en-US" sz="2800" dirty="0" smtClean="0">
                <a:solidFill>
                  <a:schemeClr val="tx1">
                    <a:lumMod val="85000"/>
                    <a:lumOff val="15000"/>
                  </a:schemeClr>
                </a:solidFill>
              </a:rPr>
              <a:t>perform </a:t>
            </a:r>
            <a:r>
              <a:rPr lang="en-US" sz="2800" dirty="0">
                <a:solidFill>
                  <a:schemeClr val="tx1">
                    <a:lumMod val="85000"/>
                    <a:lumOff val="15000"/>
                  </a:schemeClr>
                </a:solidFill>
              </a:rPr>
              <a:t>as an ensemble</a:t>
            </a:r>
            <a:endParaRPr lang="en-GB" sz="2800" dirty="0">
              <a:solidFill>
                <a:schemeClr val="tx1">
                  <a:lumMod val="85000"/>
                  <a:lumOff val="15000"/>
                </a:schemeClr>
              </a:solidFill>
            </a:endParaRPr>
          </a:p>
          <a:p>
            <a:pPr lvl="0"/>
            <a:r>
              <a:rPr lang="en-US" sz="2800" dirty="0">
                <a:solidFill>
                  <a:schemeClr val="tx1">
                    <a:lumMod val="85000"/>
                    <a:lumOff val="15000"/>
                  </a:schemeClr>
                </a:solidFill>
              </a:rPr>
              <a:t>learn musical language appropriate to the task</a:t>
            </a:r>
            <a:endParaRPr lang="en-GB" sz="2800" dirty="0">
              <a:solidFill>
                <a:schemeClr val="tx1">
                  <a:lumMod val="85000"/>
                  <a:lumOff val="15000"/>
                </a:schemeClr>
              </a:solidFill>
            </a:endParaRPr>
          </a:p>
        </p:txBody>
      </p:sp>
    </p:spTree>
    <p:extLst>
      <p:ext uri="{BB962C8B-B14F-4D97-AF65-F5344CB8AC3E}">
        <p14:creationId xmlns:p14="http://schemas.microsoft.com/office/powerpoint/2010/main" val="3723391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2049472" y="908720"/>
            <a:ext cx="5045056" cy="843478"/>
          </a:xfrm>
        </p:spPr>
        <p:txBody>
          <a:bodyPr/>
          <a:lstStyle/>
          <a:p>
            <a:r>
              <a:rPr lang="en-US" b="1" dirty="0" smtClean="0">
                <a:solidFill>
                  <a:schemeClr val="tx1">
                    <a:lumMod val="85000"/>
                    <a:lumOff val="15000"/>
                  </a:schemeClr>
                </a:solidFill>
              </a:rPr>
              <a:t>Curriculum checklist</a:t>
            </a:r>
            <a:endParaRPr lang="en-US" b="1" dirty="0">
              <a:solidFill>
                <a:schemeClr val="tx1">
                  <a:lumMod val="85000"/>
                  <a:lumOff val="15000"/>
                </a:schemeClr>
              </a:solidFill>
            </a:endParaRPr>
          </a:p>
        </p:txBody>
      </p:sp>
      <p:sp>
        <p:nvSpPr>
          <p:cNvPr id="12" name="Text Placeholder 2"/>
          <p:cNvSpPr txBox="1">
            <a:spLocks/>
          </p:cNvSpPr>
          <p:nvPr/>
        </p:nvSpPr>
        <p:spPr>
          <a:xfrm>
            <a:off x="1044602" y="2050539"/>
            <a:ext cx="7415830" cy="39540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smtClean="0">
                <a:solidFill>
                  <a:schemeClr val="tx1">
                    <a:lumMod val="85000"/>
                    <a:lumOff val="15000"/>
                  </a:schemeClr>
                </a:solidFill>
              </a:rPr>
              <a:t>Learners will:</a:t>
            </a:r>
          </a:p>
          <a:p>
            <a:pPr lvl="0"/>
            <a:r>
              <a:rPr lang="en-US" sz="2800" dirty="0">
                <a:solidFill>
                  <a:schemeClr val="tx1">
                    <a:lumMod val="85000"/>
                    <a:lumOff val="15000"/>
                  </a:schemeClr>
                </a:solidFill>
              </a:rPr>
              <a:t>play and perform in ensemble contexts, using voices and playing musical instruments</a:t>
            </a:r>
            <a:endParaRPr lang="en-GB" sz="2800" dirty="0">
              <a:solidFill>
                <a:schemeClr val="tx1">
                  <a:lumMod val="85000"/>
                  <a:lumOff val="15000"/>
                </a:schemeClr>
              </a:solidFill>
            </a:endParaRPr>
          </a:p>
          <a:p>
            <a:pPr lvl="0"/>
            <a:r>
              <a:rPr lang="en-US" sz="2800" dirty="0">
                <a:solidFill>
                  <a:schemeClr val="tx1">
                    <a:lumMod val="85000"/>
                    <a:lumOff val="15000"/>
                  </a:schemeClr>
                </a:solidFill>
              </a:rPr>
              <a:t>improvise and compose music for a range of purposes using the interrelated dimensions of music</a:t>
            </a:r>
            <a:endParaRPr lang="en-GB" sz="2800" dirty="0">
              <a:solidFill>
                <a:schemeClr val="tx1">
                  <a:lumMod val="85000"/>
                  <a:lumOff val="15000"/>
                </a:schemeClr>
              </a:solidFill>
            </a:endParaRPr>
          </a:p>
          <a:p>
            <a:pPr lvl="0"/>
            <a:r>
              <a:rPr lang="en-US" sz="2800" dirty="0">
                <a:solidFill>
                  <a:schemeClr val="tx1">
                    <a:lumMod val="85000"/>
                    <a:lumOff val="15000"/>
                  </a:schemeClr>
                </a:solidFill>
              </a:rPr>
              <a:t>listen with attention to detail and recall sounds with increasing aural memory</a:t>
            </a:r>
            <a:endParaRPr lang="en-GB" sz="2800" dirty="0">
              <a:solidFill>
                <a:schemeClr val="tx1">
                  <a:lumMod val="85000"/>
                  <a:lumOff val="15000"/>
                </a:schemeClr>
              </a:solidFill>
            </a:endParaRPr>
          </a:p>
        </p:txBody>
      </p:sp>
    </p:spTree>
    <p:extLst>
      <p:ext uri="{BB962C8B-B14F-4D97-AF65-F5344CB8AC3E}">
        <p14:creationId xmlns:p14="http://schemas.microsoft.com/office/powerpoint/2010/main" val="634732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1087810" y="1173197"/>
            <a:ext cx="7012582" cy="937442"/>
          </a:xfrm>
        </p:spPr>
        <p:txBody>
          <a:bodyPr/>
          <a:lstStyle/>
          <a:p>
            <a:r>
              <a:rPr lang="en-US" b="1" dirty="0" smtClean="0"/>
              <a:t>Glossary of music terms</a:t>
            </a:r>
            <a:endParaRPr lang="en-US" b="1" dirty="0"/>
          </a:p>
        </p:txBody>
      </p:sp>
      <p:graphicFrame>
        <p:nvGraphicFramePr>
          <p:cNvPr id="5" name="Table Placeholder 3"/>
          <p:cNvGraphicFramePr>
            <a:graphicFrameLocks/>
          </p:cNvGraphicFramePr>
          <p:nvPr>
            <p:extLst>
              <p:ext uri="{D42A27DB-BD31-4B8C-83A1-F6EECF244321}">
                <p14:modId xmlns:p14="http://schemas.microsoft.com/office/powerpoint/2010/main" val="3676992132"/>
              </p:ext>
            </p:extLst>
          </p:nvPr>
        </p:nvGraphicFramePr>
        <p:xfrm>
          <a:off x="1254775" y="2348880"/>
          <a:ext cx="6634450" cy="3388734"/>
        </p:xfrm>
        <a:graphic>
          <a:graphicData uri="http://schemas.openxmlformats.org/drawingml/2006/table">
            <a:tbl>
              <a:tblPr firstRow="1" bandRow="1">
                <a:tableStyleId>{5C22544A-7EE6-4342-B048-85BDC9FD1C3A}</a:tableStyleId>
              </a:tblPr>
              <a:tblGrid>
                <a:gridCol w="1445017"/>
                <a:gridCol w="5189433"/>
              </a:tblGrid>
              <a:tr h="398058">
                <a:tc>
                  <a:txBody>
                    <a:bodyPr/>
                    <a:lstStyle/>
                    <a:p>
                      <a:r>
                        <a:rPr lang="en-US" sz="2000" dirty="0" smtClean="0">
                          <a:solidFill>
                            <a:schemeClr val="tx1">
                              <a:lumMod val="85000"/>
                              <a:lumOff val="15000"/>
                            </a:schemeClr>
                          </a:solidFill>
                        </a:rPr>
                        <a:t>Term</a:t>
                      </a:r>
                      <a:endParaRPr lang="en-US" sz="2000"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30000"/>
                      </a:schemeClr>
                    </a:solidFill>
                  </a:tcPr>
                </a:tc>
                <a:tc>
                  <a:txBody>
                    <a:bodyPr/>
                    <a:lstStyle/>
                    <a:p>
                      <a:r>
                        <a:rPr lang="en-US" sz="2000" dirty="0" smtClean="0">
                          <a:solidFill>
                            <a:schemeClr val="tx1">
                              <a:lumMod val="85000"/>
                              <a:lumOff val="15000"/>
                            </a:schemeClr>
                          </a:solidFill>
                        </a:rPr>
                        <a:t>Definition</a:t>
                      </a:r>
                      <a:endParaRPr lang="en-US" sz="2000" dirty="0">
                        <a:solidFill>
                          <a:schemeClr val="tx1">
                            <a:lumMod val="85000"/>
                            <a:lumOff val="15000"/>
                          </a:schemeClr>
                        </a:solidFill>
                      </a:endParaRP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30000"/>
                      </a:schemeClr>
                    </a:solidFill>
                  </a:tcPr>
                </a:tc>
              </a:tr>
              <a:tr h="398058">
                <a:tc>
                  <a:txBody>
                    <a:bodyPr/>
                    <a:lstStyle/>
                    <a:p>
                      <a:r>
                        <a:rPr lang="en-GB" sz="1600" b="1" kern="1200" dirty="0" smtClean="0">
                          <a:solidFill>
                            <a:schemeClr val="dk1"/>
                          </a:solidFill>
                          <a:effectLst/>
                          <a:latin typeface="+mn-lt"/>
                          <a:ea typeface="+mn-ea"/>
                          <a:cs typeface="+mn-cs"/>
                        </a:rPr>
                        <a:t>Coda</a:t>
                      </a:r>
                      <a:endParaRPr lang="en-US" sz="1600" b="1" dirty="0"/>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r>
                        <a:rPr lang="en-US" sz="1400" dirty="0" smtClean="0">
                          <a:effectLst/>
                          <a:latin typeface="+mn-lt"/>
                          <a:ea typeface="Abadi MT Condensed Light"/>
                          <a:cs typeface="Abadi MT Condensed Light"/>
                        </a:rPr>
                        <a:t>a fancy, show-off ending</a:t>
                      </a:r>
                      <a:endParaRPr lang="en-GB" sz="1400" kern="1200" dirty="0">
                        <a:solidFill>
                          <a:schemeClr val="dk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r>
              <a:tr h="398058">
                <a:tc>
                  <a:txBody>
                    <a:bodyPr/>
                    <a:lstStyle/>
                    <a:p>
                      <a:r>
                        <a:rPr lang="en-US" sz="1600" b="1" dirty="0" smtClean="0"/>
                        <a:t>Ostinato</a:t>
                      </a:r>
                      <a:endParaRPr lang="en-US" sz="1600" b="1" dirty="0"/>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r>
                        <a:rPr lang="en-GB" sz="1400" dirty="0" smtClean="0">
                          <a:effectLst/>
                          <a:latin typeface="+mn-lt"/>
                          <a:ea typeface="Calibri"/>
                          <a:cs typeface="Arial"/>
                        </a:rPr>
                        <a:t>a repeating (often rhythmic) pattern</a:t>
                      </a:r>
                      <a:endParaRPr lang="en-GB" sz="1400" kern="1200" dirty="0">
                        <a:solidFill>
                          <a:schemeClr val="dk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r>
              <a:tr h="398058">
                <a:tc>
                  <a:txBody>
                    <a:bodyPr/>
                    <a:lstStyle/>
                    <a:p>
                      <a:r>
                        <a:rPr lang="en-GB" sz="1600" b="1" kern="1200" dirty="0" smtClean="0">
                          <a:solidFill>
                            <a:schemeClr val="dk1"/>
                          </a:solidFill>
                          <a:effectLst/>
                          <a:latin typeface="+mn-lt"/>
                          <a:ea typeface="+mn-ea"/>
                          <a:cs typeface="+mn-cs"/>
                        </a:rPr>
                        <a:t>Pitched percussion</a:t>
                      </a:r>
                      <a:endParaRPr lang="en-US" sz="1600" b="1" dirty="0"/>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r>
                        <a:rPr lang="en-GB" sz="1400" kern="1200" dirty="0" smtClean="0">
                          <a:solidFill>
                            <a:schemeClr val="dk1"/>
                          </a:solidFill>
                          <a:effectLst/>
                          <a:latin typeface="+mn-lt"/>
                          <a:ea typeface="+mn-ea"/>
                          <a:cs typeface="+mn-cs"/>
                        </a:rPr>
                        <a:t>percussion instruments that can play different pitches – xylophones, glockenspiels, chime bars, etc.</a:t>
                      </a:r>
                      <a:endParaRPr lang="en-US" sz="1400" dirty="0"/>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r>
              <a:tr h="398058">
                <a:tc>
                  <a:txBody>
                    <a:bodyPr/>
                    <a:lstStyle/>
                    <a:p>
                      <a:r>
                        <a:rPr lang="en-US" sz="1600" b="1" kern="1200" dirty="0" smtClean="0">
                          <a:solidFill>
                            <a:schemeClr val="dk1"/>
                          </a:solidFill>
                          <a:effectLst/>
                          <a:latin typeface="+mn-lt"/>
                          <a:ea typeface="+mn-ea"/>
                          <a:cs typeface="+mn-cs"/>
                        </a:rPr>
                        <a:t>Pulse</a:t>
                      </a:r>
                      <a:endParaRPr lang="en-US" sz="1600" b="1" dirty="0"/>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r>
                        <a:rPr lang="en-GB" sz="1400" dirty="0" smtClean="0">
                          <a:effectLst/>
                          <a:latin typeface="+mn-lt"/>
                          <a:ea typeface="Calibri"/>
                          <a:cs typeface="Arial"/>
                        </a:rPr>
                        <a:t>the steady ‘beat’ under much music made up of notes of the same length (like a ticking clock)</a:t>
                      </a:r>
                      <a:endParaRPr lang="en-GB" sz="1400" kern="1200" dirty="0">
                        <a:solidFill>
                          <a:schemeClr val="dk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r>
              <a:tr h="474656">
                <a:tc>
                  <a:txBody>
                    <a:bodyPr/>
                    <a:lstStyle/>
                    <a:p>
                      <a:r>
                        <a:rPr lang="en-GB" sz="1600" b="1" kern="1200" dirty="0" smtClean="0">
                          <a:solidFill>
                            <a:schemeClr val="dk1"/>
                          </a:solidFill>
                          <a:effectLst/>
                          <a:latin typeface="+mn-lt"/>
                          <a:ea typeface="+mn-ea"/>
                          <a:cs typeface="+mn-cs"/>
                        </a:rPr>
                        <a:t>Rondo</a:t>
                      </a:r>
                      <a:endParaRPr lang="en-US" sz="1600" b="1" dirty="0"/>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r>
                        <a:rPr lang="en-GB" sz="1400" dirty="0" smtClean="0">
                          <a:effectLst/>
                          <a:latin typeface="+mn-lt"/>
                          <a:ea typeface="Abadi MT Condensed Light"/>
                          <a:cs typeface="Abadi MT Condensed Light"/>
                        </a:rPr>
                        <a:t>(or Rondeau) a music shape with a recurring theme. The theme is alternated with contrasting ‘episodes’</a:t>
                      </a:r>
                      <a:endParaRPr lang="en-US" sz="1400" dirty="0"/>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r>
              <a:tr h="474656">
                <a:tc>
                  <a:txBody>
                    <a:bodyPr/>
                    <a:lstStyle/>
                    <a:p>
                      <a:r>
                        <a:rPr lang="en-GB" sz="1600" b="1" kern="1200" dirty="0" smtClean="0">
                          <a:solidFill>
                            <a:schemeClr val="dk1"/>
                          </a:solidFill>
                          <a:effectLst/>
                          <a:latin typeface="+mn-lt"/>
                          <a:ea typeface="+mn-ea"/>
                          <a:cs typeface="+mn-cs"/>
                        </a:rPr>
                        <a:t>Unpitched percussion</a:t>
                      </a:r>
                      <a:endParaRPr lang="en-US" sz="1600" b="1" dirty="0"/>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r>
                        <a:rPr lang="en-GB" sz="1400" dirty="0" smtClean="0">
                          <a:effectLst/>
                          <a:latin typeface="+mn-lt"/>
                          <a:ea typeface="Calibri"/>
                          <a:cs typeface="Arial"/>
                        </a:rPr>
                        <a:t>percussion instruments that can only make a limited number of sounds – drums, shakers, woodblocks, tambourines, etc.</a:t>
                      </a:r>
                      <a:endParaRPr lang="en-US" sz="1400" dirty="0"/>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r>
            </a:tbl>
          </a:graphicData>
        </a:graphic>
      </p:graphicFrame>
    </p:spTree>
    <p:extLst>
      <p:ext uri="{BB962C8B-B14F-4D97-AF65-F5344CB8AC3E}">
        <p14:creationId xmlns:p14="http://schemas.microsoft.com/office/powerpoint/2010/main" val="245219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4365104"/>
            <a:ext cx="2592288" cy="189637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1060450" y="1231860"/>
            <a:ext cx="7023100" cy="13700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4400" b="1" dirty="0" smtClean="0">
                <a:solidFill>
                  <a:schemeClr val="tx1">
                    <a:lumMod val="85000"/>
                    <a:lumOff val="15000"/>
                  </a:schemeClr>
                </a:solidFill>
              </a:rPr>
              <a:t>Lesson 1</a:t>
            </a:r>
          </a:p>
          <a:p>
            <a:pPr marL="0" indent="0" algn="ctr">
              <a:buNone/>
            </a:pPr>
            <a:r>
              <a:rPr lang="en-GB" sz="3600" dirty="0" smtClean="0">
                <a:solidFill>
                  <a:schemeClr val="tx1">
                    <a:lumMod val="85000"/>
                    <a:lumOff val="15000"/>
                  </a:schemeClr>
                </a:solidFill>
              </a:rPr>
              <a:t>Watching and listening</a:t>
            </a:r>
            <a:endParaRPr lang="en-GB" sz="3600" dirty="0">
              <a:solidFill>
                <a:schemeClr val="tx1">
                  <a:lumMod val="85000"/>
                  <a:lumOff val="15000"/>
                </a:schemeClr>
              </a:solidFill>
            </a:endParaRPr>
          </a:p>
        </p:txBody>
      </p:sp>
    </p:spTree>
    <p:extLst>
      <p:ext uri="{BB962C8B-B14F-4D97-AF65-F5344CB8AC3E}">
        <p14:creationId xmlns:p14="http://schemas.microsoft.com/office/powerpoint/2010/main" val="1340638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a:spLocks noGrp="1"/>
          </p:cNvSpPr>
          <p:nvPr>
            <p:ph type="title"/>
          </p:nvPr>
        </p:nvSpPr>
        <p:spPr>
          <a:xfrm>
            <a:off x="1159818" y="1145362"/>
            <a:ext cx="7012582" cy="843478"/>
          </a:xfrm>
        </p:spPr>
        <p:txBody>
          <a:bodyPr/>
          <a:lstStyle/>
          <a:p>
            <a:r>
              <a:rPr lang="en-GB" b="1" dirty="0" smtClean="0">
                <a:solidFill>
                  <a:schemeClr val="tx1">
                    <a:lumMod val="85000"/>
                    <a:lumOff val="15000"/>
                  </a:schemeClr>
                </a:solidFill>
              </a:rPr>
              <a:t>Background – the composer</a:t>
            </a:r>
            <a:endParaRPr lang="en-GB" b="1" dirty="0">
              <a:solidFill>
                <a:schemeClr val="tx1">
                  <a:lumMod val="85000"/>
                  <a:lumOff val="15000"/>
                </a:schemeClr>
              </a:solidFill>
            </a:endParaRPr>
          </a:p>
        </p:txBody>
      </p:sp>
      <p:sp>
        <p:nvSpPr>
          <p:cNvPr id="7" name="Content Placeholder 5"/>
          <p:cNvSpPr>
            <a:spLocks noGrp="1"/>
          </p:cNvSpPr>
          <p:nvPr>
            <p:ph idx="1"/>
          </p:nvPr>
        </p:nvSpPr>
        <p:spPr>
          <a:xfrm>
            <a:off x="4355976" y="2453581"/>
            <a:ext cx="4392488" cy="3564396"/>
          </a:xfrm>
        </p:spPr>
        <p:txBody>
          <a:bodyPr>
            <a:noAutofit/>
          </a:bodyPr>
          <a:lstStyle/>
          <a:p>
            <a:pPr marL="0" indent="0">
              <a:buNone/>
            </a:pPr>
            <a:r>
              <a:rPr lang="en-GB" sz="3900" b="1" dirty="0" smtClean="0">
                <a:solidFill>
                  <a:schemeClr val="tx1">
                    <a:lumMod val="85000"/>
                    <a:lumOff val="15000"/>
                  </a:schemeClr>
                </a:solidFill>
              </a:rPr>
              <a:t>Florence PRICE</a:t>
            </a:r>
          </a:p>
          <a:p>
            <a:pPr marL="0" indent="0">
              <a:buNone/>
            </a:pPr>
            <a:r>
              <a:rPr lang="en-GB" sz="2900" b="1" dirty="0" smtClean="0">
                <a:solidFill>
                  <a:schemeClr val="tx1">
                    <a:lumMod val="85000"/>
                    <a:lumOff val="15000"/>
                  </a:schemeClr>
                </a:solidFill>
              </a:rPr>
              <a:t>(1887–1953)</a:t>
            </a:r>
          </a:p>
          <a:p>
            <a:pPr marL="0" indent="0">
              <a:buNone/>
            </a:pPr>
            <a:endParaRPr lang="en-GB" sz="600" b="1" dirty="0">
              <a:solidFill>
                <a:schemeClr val="tx1">
                  <a:lumMod val="85000"/>
                  <a:lumOff val="15000"/>
                </a:schemeClr>
              </a:solidFill>
            </a:endParaRPr>
          </a:p>
          <a:p>
            <a:pPr lvl="0"/>
            <a:r>
              <a:rPr lang="en-US" sz="2000" dirty="0">
                <a:solidFill>
                  <a:schemeClr val="tx1">
                    <a:lumMod val="85000"/>
                    <a:lumOff val="15000"/>
                  </a:schemeClr>
                </a:solidFill>
              </a:rPr>
              <a:t>African-American composer</a:t>
            </a:r>
            <a:endParaRPr lang="en-GB" sz="2000" dirty="0">
              <a:solidFill>
                <a:schemeClr val="tx1">
                  <a:lumMod val="85000"/>
                  <a:lumOff val="15000"/>
                </a:schemeClr>
              </a:solidFill>
            </a:endParaRPr>
          </a:p>
          <a:p>
            <a:pPr lvl="0"/>
            <a:r>
              <a:rPr lang="en-US" sz="2000" dirty="0">
                <a:solidFill>
                  <a:schemeClr val="tx1">
                    <a:lumMod val="85000"/>
                    <a:lumOff val="15000"/>
                  </a:schemeClr>
                </a:solidFill>
              </a:rPr>
              <a:t>First black woman to have a composition played by a major American orchestra</a:t>
            </a:r>
            <a:endParaRPr lang="en-GB" sz="2000" dirty="0">
              <a:solidFill>
                <a:schemeClr val="tx1">
                  <a:lumMod val="85000"/>
                  <a:lumOff val="15000"/>
                </a:schemeClr>
              </a:solidFill>
            </a:endParaRPr>
          </a:p>
          <a:p>
            <a:pPr lvl="0"/>
            <a:r>
              <a:rPr lang="en-US" sz="2000" dirty="0">
                <a:solidFill>
                  <a:schemeClr val="tx1">
                    <a:lumMod val="85000"/>
                    <a:lumOff val="15000"/>
                  </a:schemeClr>
                </a:solidFill>
              </a:rPr>
              <a:t>Wrote four symphonies (and many songs and chamber music)</a:t>
            </a:r>
            <a:endParaRPr lang="en-GB" sz="2000" dirty="0">
              <a:solidFill>
                <a:schemeClr val="tx1">
                  <a:lumMod val="85000"/>
                  <a:lumOff val="15000"/>
                </a:schemeClr>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43608" y="2348880"/>
            <a:ext cx="2891290" cy="3638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500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a:spLocks noGrp="1"/>
          </p:cNvSpPr>
          <p:nvPr>
            <p:ph type="title"/>
          </p:nvPr>
        </p:nvSpPr>
        <p:spPr>
          <a:xfrm>
            <a:off x="1375842" y="713314"/>
            <a:ext cx="7012582" cy="843478"/>
          </a:xfrm>
        </p:spPr>
        <p:txBody>
          <a:bodyPr/>
          <a:lstStyle/>
          <a:p>
            <a:r>
              <a:rPr lang="en-GB" b="1" dirty="0" smtClean="0">
                <a:solidFill>
                  <a:schemeClr val="tx1">
                    <a:lumMod val="85000"/>
                    <a:lumOff val="15000"/>
                  </a:schemeClr>
                </a:solidFill>
              </a:rPr>
              <a:t>Background – the music</a:t>
            </a:r>
            <a:endParaRPr lang="en-GB" b="1" dirty="0">
              <a:solidFill>
                <a:schemeClr val="tx1">
                  <a:lumMod val="85000"/>
                  <a:lumOff val="15000"/>
                </a:schemeClr>
              </a:solidFill>
            </a:endParaRPr>
          </a:p>
        </p:txBody>
      </p:sp>
      <p:sp>
        <p:nvSpPr>
          <p:cNvPr id="7" name="Content Placeholder 5"/>
          <p:cNvSpPr>
            <a:spLocks noGrp="1"/>
          </p:cNvSpPr>
          <p:nvPr>
            <p:ph idx="1"/>
          </p:nvPr>
        </p:nvSpPr>
        <p:spPr>
          <a:xfrm>
            <a:off x="2915816" y="1916832"/>
            <a:ext cx="5760640" cy="4320480"/>
          </a:xfrm>
        </p:spPr>
        <p:txBody>
          <a:bodyPr>
            <a:noAutofit/>
          </a:bodyPr>
          <a:lstStyle/>
          <a:p>
            <a:pPr marL="0" indent="0">
              <a:buNone/>
            </a:pPr>
            <a:r>
              <a:rPr lang="en-GB" sz="2800" b="1" dirty="0">
                <a:solidFill>
                  <a:schemeClr val="tx1">
                    <a:lumMod val="85000"/>
                    <a:lumOff val="15000"/>
                  </a:schemeClr>
                </a:solidFill>
              </a:rPr>
              <a:t>Symphony No. 1 in E minor (3rd </a:t>
            </a:r>
            <a:r>
              <a:rPr lang="en-GB" sz="2800" b="1" dirty="0" err="1">
                <a:solidFill>
                  <a:schemeClr val="tx1">
                    <a:lumMod val="85000"/>
                    <a:lumOff val="15000"/>
                  </a:schemeClr>
                </a:solidFill>
              </a:rPr>
              <a:t>mvt</a:t>
            </a:r>
            <a:r>
              <a:rPr lang="en-GB" sz="2800" b="1" dirty="0" smtClean="0">
                <a:solidFill>
                  <a:schemeClr val="tx1">
                    <a:lumMod val="85000"/>
                    <a:lumOff val="15000"/>
                  </a:schemeClr>
                </a:solidFill>
              </a:rPr>
              <a:t>)</a:t>
            </a:r>
          </a:p>
          <a:p>
            <a:r>
              <a:rPr lang="en-US" sz="2200" dirty="0" smtClean="0">
                <a:solidFill>
                  <a:schemeClr val="tx1">
                    <a:lumMod val="85000"/>
                    <a:lumOff val="15000"/>
                  </a:schemeClr>
                </a:solidFill>
              </a:rPr>
              <a:t>Her </a:t>
            </a:r>
            <a:r>
              <a:rPr lang="en-US" sz="2200" dirty="0">
                <a:solidFill>
                  <a:schemeClr val="tx1">
                    <a:lumMod val="85000"/>
                    <a:lumOff val="15000"/>
                  </a:schemeClr>
                </a:solidFill>
              </a:rPr>
              <a:t>first large-scale orchestral work</a:t>
            </a:r>
            <a:endParaRPr lang="en-GB" sz="2200" dirty="0">
              <a:solidFill>
                <a:schemeClr val="tx1">
                  <a:lumMod val="85000"/>
                  <a:lumOff val="15000"/>
                </a:schemeClr>
              </a:solidFill>
            </a:endParaRPr>
          </a:p>
          <a:p>
            <a:r>
              <a:rPr lang="en-US" sz="2200" dirty="0">
                <a:solidFill>
                  <a:schemeClr val="tx1">
                    <a:lumMod val="85000"/>
                    <a:lumOff val="15000"/>
                  </a:schemeClr>
                </a:solidFill>
              </a:rPr>
              <a:t>Written in 1931-32 and premiered by the Chicago Symphony Orchestra in 1933</a:t>
            </a:r>
            <a:endParaRPr lang="en-GB" sz="2200" dirty="0">
              <a:solidFill>
                <a:schemeClr val="tx1">
                  <a:lumMod val="85000"/>
                  <a:lumOff val="15000"/>
                </a:schemeClr>
              </a:solidFill>
            </a:endParaRPr>
          </a:p>
          <a:p>
            <a:r>
              <a:rPr lang="en-US" sz="2200" dirty="0">
                <a:solidFill>
                  <a:schemeClr val="tx1">
                    <a:lumMod val="85000"/>
                    <a:lumOff val="15000"/>
                  </a:schemeClr>
                </a:solidFill>
              </a:rPr>
              <a:t>Third movement is called ‘Juba Dance’</a:t>
            </a:r>
            <a:endParaRPr lang="en-GB" sz="2200" dirty="0">
              <a:solidFill>
                <a:schemeClr val="tx1">
                  <a:lumMod val="85000"/>
                  <a:lumOff val="15000"/>
                </a:schemeClr>
              </a:solidFill>
            </a:endParaRPr>
          </a:p>
          <a:p>
            <a:r>
              <a:rPr lang="en-US" sz="2200" dirty="0">
                <a:solidFill>
                  <a:schemeClr val="tx1">
                    <a:lumMod val="85000"/>
                    <a:lumOff val="15000"/>
                  </a:schemeClr>
                </a:solidFill>
              </a:rPr>
              <a:t>Also known as the ‘hambone’, or ‘</a:t>
            </a:r>
            <a:r>
              <a:rPr lang="en-US" sz="2200" dirty="0" err="1">
                <a:solidFill>
                  <a:schemeClr val="tx1">
                    <a:lumMod val="85000"/>
                    <a:lumOff val="15000"/>
                  </a:schemeClr>
                </a:solidFill>
              </a:rPr>
              <a:t>pattin</a:t>
            </a:r>
            <a:r>
              <a:rPr lang="en-US" sz="2200" dirty="0">
                <a:solidFill>
                  <a:schemeClr val="tx1">
                    <a:lumMod val="85000"/>
                    <a:lumOff val="15000"/>
                  </a:schemeClr>
                </a:solidFill>
              </a:rPr>
              <a:t>’ juba’, this dance was performed by slaves and featured music provided by their own body percussion</a:t>
            </a:r>
            <a:endParaRPr lang="en-GB" sz="2200" dirty="0">
              <a:solidFill>
                <a:schemeClr val="tx1">
                  <a:lumMod val="85000"/>
                  <a:lumOff val="15000"/>
                </a:schemeClr>
              </a:solidFill>
            </a:endParaRPr>
          </a:p>
          <a:p>
            <a:r>
              <a:rPr lang="en-GB" sz="2200" dirty="0">
                <a:solidFill>
                  <a:schemeClr val="tx1">
                    <a:lumMod val="85000"/>
                    <a:lumOff val="15000"/>
                  </a:schemeClr>
                </a:solidFill>
              </a:rPr>
              <a:t>The juba dance is the forerunner to tap dancing</a:t>
            </a:r>
          </a:p>
        </p:txBody>
      </p:sp>
      <p:pic>
        <p:nvPicPr>
          <p:cNvPr id="16390" name="Picture 6" descr="C:\Users\learnp02\AppData\Local\Microsoft\Windows\Temporary Internet Files\Content.IE5\DWC3CCU0\musical_notes_tattoo_by_playthis[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99500">
                        <a14:backgroundMark x1="61000" y1="28092" x2="61000" y2="28092"/>
                        <a14:backgroundMark x1="73833" y1="49364" x2="73833" y2="49364"/>
                        <a14:backgroundMark x1="44333" y1="78960" x2="44333" y2="78960"/>
                        <a14:backgroundMark x1="44000" y1="71908" x2="44000" y2="71908"/>
                      </a14:backgroundRemoval>
                    </a14:imgEffect>
                  </a14:imgLayer>
                </a14:imgProps>
              </a:ext>
              <a:ext uri="{28A0092B-C50C-407E-A947-70E740481C1C}">
                <a14:useLocalDpi xmlns:a14="http://schemas.microsoft.com/office/drawing/2010/main" val="0"/>
              </a:ext>
            </a:extLst>
          </a:blip>
          <a:srcRect/>
          <a:stretch>
            <a:fillRect/>
          </a:stretch>
        </p:blipFill>
        <p:spPr bwMode="auto">
          <a:xfrm>
            <a:off x="175016" y="1844824"/>
            <a:ext cx="3028832" cy="4366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876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1681</TotalTime>
  <Words>964</Words>
  <Application>Microsoft Office PowerPoint</Application>
  <PresentationFormat>On-screen Show (4:3)</PresentationFormat>
  <Paragraphs>217</Paragraphs>
  <Slides>27</Slides>
  <Notes>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Trailblazer</vt:lpstr>
      <vt:lpstr>Lesson outcomes</vt:lpstr>
      <vt:lpstr>Curriculum checklist</vt:lpstr>
      <vt:lpstr>Glossary of music terms</vt:lpstr>
      <vt:lpstr>PowerPoint Presentation</vt:lpstr>
      <vt:lpstr>Background – the composer</vt:lpstr>
      <vt:lpstr>Background – the music</vt:lpstr>
      <vt:lpstr>Watch the orchestral performance</vt:lpstr>
      <vt:lpstr>Learn the juba dance!</vt:lpstr>
      <vt:lpstr>PowerPoint Presentation</vt:lpstr>
      <vt:lpstr>‘pattin’ juba’ = body percussion</vt:lpstr>
      <vt:lpstr>Use body percussion to try out these rhythms. By playing them over and over you are making an ‘ostinato’</vt:lpstr>
      <vt:lpstr>PowerPoint Presentation</vt:lpstr>
      <vt:lpstr>Warm up with some body percussion!</vt:lpstr>
      <vt:lpstr>The ‘walking circle’ is the pulse of the piece. It is an ‘um-pah’ pulse </vt:lpstr>
      <vt:lpstr>PowerPoint Presentation</vt:lpstr>
      <vt:lpstr>Do you remember the ‘walking juba’ and the ‘um-pah pulse’?     Put these together using the same instruments as last time</vt:lpstr>
      <vt:lpstr>Listen to all of the performances and give some feedback to other groups – it’s good to hear what others think!</vt:lpstr>
      <vt:lpstr>PowerPoint Presentation</vt:lpstr>
      <vt:lpstr>PowerPoint Presentation</vt:lpstr>
      <vt:lpstr>Listen again to the end of Price’s piece, called the Coda. Create your own coda (or fancy ending) using instruments</vt:lpstr>
      <vt:lpstr>PowerPoint Presentation</vt:lpstr>
      <vt:lpstr>PowerPoint Presentation</vt:lpstr>
      <vt:lpstr>Practise and perform!</vt:lpstr>
      <vt:lpstr>PowerPoint Presentation</vt:lpstr>
    </vt:vector>
  </TitlesOfParts>
  <Company>BBC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learnp02</dc:creator>
  <cp:lastModifiedBy>Sian Bateman</cp:lastModifiedBy>
  <cp:revision>77</cp:revision>
  <dcterms:created xsi:type="dcterms:W3CDTF">2019-07-16T08:25:33Z</dcterms:created>
  <dcterms:modified xsi:type="dcterms:W3CDTF">2019-07-25T13:17:49Z</dcterms:modified>
</cp:coreProperties>
</file>