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0" r:id="rId2"/>
    <p:sldId id="256" r:id="rId3"/>
    <p:sldId id="258" r:id="rId4"/>
    <p:sldId id="259" r:id="rId5"/>
    <p:sldId id="261" r:id="rId6"/>
    <p:sldId id="262" r:id="rId7"/>
    <p:sldId id="265" r:id="rId8"/>
    <p:sldId id="266" r:id="rId9"/>
    <p:sldId id="267" r:id="rId10"/>
    <p:sldId id="268" r:id="rId11"/>
    <p:sldId id="269" r:id="rId12"/>
    <p:sldId id="270" r:id="rId13"/>
    <p:sldId id="275" r:id="rId14"/>
    <p:sldId id="288" r:id="rId15"/>
    <p:sldId id="271" r:id="rId16"/>
    <p:sldId id="279" r:id="rId17"/>
    <p:sldId id="277" r:id="rId18"/>
    <p:sldId id="272" r:id="rId19"/>
    <p:sldId id="280" r:id="rId20"/>
    <p:sldId id="289" r:id="rId21"/>
    <p:sldId id="273" r:id="rId22"/>
    <p:sldId id="282" r:id="rId23"/>
    <p:sldId id="290" r:id="rId24"/>
    <p:sldId id="274" r:id="rId25"/>
    <p:sldId id="284" r:id="rId26"/>
    <p:sldId id="291"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955" autoAdjust="0"/>
  </p:normalViewPr>
  <p:slideViewPr>
    <p:cSldViewPr>
      <p:cViewPr varScale="1">
        <p:scale>
          <a:sx n="67" d="100"/>
          <a:sy n="67"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t>25/07/2019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t>‹#›</a:t>
            </a:fld>
            <a:endParaRPr lang="en-GB"/>
          </a:p>
        </p:txBody>
      </p:sp>
    </p:spTree>
    <p:extLst>
      <p:ext uri="{BB962C8B-B14F-4D97-AF65-F5344CB8AC3E}">
        <p14:creationId xmlns:p14="http://schemas.microsoft.com/office/powerpoint/2010/main"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to your class that you are going to begin a six-week music project focusing on a fantastic piece of music by a composer called George Gershwin.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further that Gershwin was American and writing music at the start of the 20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during a time when jazz was becoming popular. His piece, ‘Rhapsody in Blue’ is said to sound like his home town of New York City.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Watch</a:t>
            </a:r>
            <a:r>
              <a:rPr lang="en-GB"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or listen </a:t>
            </a:r>
            <a:r>
              <a:rPr lang="en-US" sz="1200" kern="1200" dirty="0" smtClean="0">
                <a:solidFill>
                  <a:schemeClr val="tx1"/>
                </a:solidFill>
                <a:effectLst/>
                <a:latin typeface="+mn-lt"/>
                <a:ea typeface="+mn-ea"/>
                <a:cs typeface="+mn-cs"/>
              </a:rPr>
              <a:t>to the very famous opening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(just the clarinet slide, for about 20 seconds). Tell your children that this is describing something in the city, something we still hear a lot in cities today. Can they guess what it is? Have a discussion and perhaps collate some of their ideas on the board. Tell them that all of their suggestions are correct because it is simply what they think of when they hear the music, however Gershwin himself thought the clarinet sounded like a wail and it is similar to today’s police sirens.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Listening task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Listen or watch the full orchestra performance. As you do so ask the children to imagine they are in a bustling city. You might want to show them images of the skyscrapers of Manhattan or the London skyline before you start. Their task is to draw what they hear – what is the music describing? Encourage them to use their imagination, they are drawing a city with all its rushing people, transport, noise and what Gershwin called ‘metropolitan madness’. They are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drawing the orchestra and its players and instruments.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This BBC Ten Pieces version of the piece lasts for about six minutes so you could listen two or three times back to back as the children draw.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Feedback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for volunteers to show their work to the rest of the class and then make a list of similarities and differences between everyone’s artwork. If you have time, watch the performance once again without drawing so that you can fully focus on the orchestra.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 your session by watching the BBC Ten Pieces Trailblazers film</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7</a:t>
            </a:fld>
            <a:endParaRPr lang="en-GB"/>
          </a:p>
        </p:txBody>
      </p:sp>
    </p:spTree>
    <p:extLst>
      <p:ext uri="{BB962C8B-B14F-4D97-AF65-F5344CB8AC3E}">
        <p14:creationId xmlns:p14="http://schemas.microsoft.com/office/powerpoint/2010/main" val="10166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Go for a walk!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your class on a walk near school or just around the playground. Ask them to be quiet as they walk and really listen to the sounds around them – the sounds of their ‘city’.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Stop at a safe place</a:t>
            </a:r>
            <a:r>
              <a:rPr lang="en-US" sz="1200" kern="1200" dirty="0" smtClean="0">
                <a:solidFill>
                  <a:schemeClr val="tx1"/>
                </a:solidFill>
                <a:effectLst/>
                <a:latin typeface="+mn-lt"/>
                <a:ea typeface="+mn-ea"/>
                <a:cs typeface="+mn-cs"/>
              </a:rPr>
              <a:t> where there is lots to listen to and ask your children to be completely quiet and make a mental list of all the sounds they hear during one minute.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Back in the classroom</a:t>
            </a:r>
            <a:r>
              <a:rPr lang="en-US" sz="1200" kern="1200" dirty="0" smtClean="0">
                <a:solidFill>
                  <a:schemeClr val="tx1"/>
                </a:solidFill>
                <a:effectLst/>
                <a:latin typeface="+mn-lt"/>
                <a:ea typeface="+mn-ea"/>
                <a:cs typeface="+mn-cs"/>
              </a:rPr>
              <a:t>, split your children into about four or six working groups. Give out paper and pens and ask each team to draw the table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group </a:t>
            </a:r>
            <a:r>
              <a:rPr lang="en-US" sz="1200" kern="1200" dirty="0" smtClean="0">
                <a:solidFill>
                  <a:schemeClr val="tx1"/>
                </a:solidFill>
                <a:effectLst/>
                <a:latin typeface="+mn-lt"/>
                <a:ea typeface="+mn-ea"/>
                <a:cs typeface="+mn-cs"/>
              </a:rPr>
              <a:t>to make a list of the sounds they heard and provide a short description of them. Were they long? High? Low? Quiet? Rustling? Surprising?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group to choose </a:t>
            </a:r>
            <a:r>
              <a:rPr lang="en-US" sz="1200" kern="1200" dirty="0" smtClean="0">
                <a:solidFill>
                  <a:schemeClr val="tx1"/>
                </a:solidFill>
                <a:effectLst/>
                <a:latin typeface="+mn-lt"/>
                <a:ea typeface="+mn-ea"/>
                <a:cs typeface="+mn-cs"/>
              </a:rPr>
              <a:t>just one sound from their list (make sure that the groups have chosen contrasting sounds) and challenge them to find a way to represent their chosen sound using either voices, classroom percussion instruments or any other instruments/resources you might have. Encourage them to think carefully about what sort of instrumental/vocal sound or combination of sounds is best for what they are describing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ask each group to perform their ‘city sound’ to the rest of the class and explain that they have created a ‘musical motif’ just like the clarinet ‘siren’ at the beginning of Rhapsody in Blue. Encourage each team to quickly write down what they have done and who played what.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12</a:t>
            </a:fld>
            <a:endParaRPr lang="en-GB"/>
          </a:p>
        </p:txBody>
      </p:sp>
    </p:spTree>
    <p:extLst>
      <p:ext uri="{BB962C8B-B14F-4D97-AF65-F5344CB8AC3E}">
        <p14:creationId xmlns:p14="http://schemas.microsoft.com/office/powerpoint/2010/main" val="360779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Clear your classroom and ask the children to sit on the floor in a big circle.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Begin your session with a quick focusing activity: for example pass a clap and other quiet sounds, such as ‘</a:t>
            </a:r>
            <a:r>
              <a:rPr lang="en-US" sz="1200" kern="1200" dirty="0" err="1" smtClean="0">
                <a:solidFill>
                  <a:schemeClr val="tx1"/>
                </a:solidFill>
                <a:effectLst/>
                <a:latin typeface="+mn-lt"/>
                <a:ea typeface="+mn-ea"/>
                <a:cs typeface="+mn-cs"/>
              </a:rPr>
              <a:t>shh</a:t>
            </a:r>
            <a:r>
              <a:rPr lang="en-US" sz="1200" kern="1200" dirty="0" smtClean="0">
                <a:solidFill>
                  <a:schemeClr val="tx1"/>
                </a:solidFill>
                <a:effectLst/>
                <a:latin typeface="+mn-lt"/>
                <a:ea typeface="+mn-ea"/>
                <a:cs typeface="+mn-cs"/>
              </a:rPr>
              <a:t>’ around the circle.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Split back into your groups </a:t>
            </a:r>
            <a:r>
              <a:rPr lang="en-US" sz="1200" kern="1200" dirty="0" smtClean="0">
                <a:solidFill>
                  <a:schemeClr val="tx1"/>
                </a:solidFill>
                <a:effectLst/>
                <a:latin typeface="+mn-lt"/>
                <a:ea typeface="+mn-ea"/>
                <a:cs typeface="+mn-cs"/>
              </a:rPr>
              <a:t>and allow about five minutes for each group to put their ‘city sound’ back together from last lesson. Make sure that everyone has the same instrument as last time and recreates what they did then rather than switching or creating something new.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hear each group in turn, giving a bit of feedback as you go through.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you are going to turn their sounds into a city soundscape. To do this, stand in the middle of the classroom and signal to each group when to start and stop their sound. Then layer up the sounds in various ways to give the impression of a bustling city.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Appoint a conductor </a:t>
            </a:r>
            <a:r>
              <a:rPr lang="en-US" sz="1200" kern="1200" dirty="0" smtClean="0">
                <a:solidFill>
                  <a:schemeClr val="tx1"/>
                </a:solidFill>
                <a:effectLst/>
                <a:latin typeface="+mn-lt"/>
                <a:ea typeface="+mn-ea"/>
                <a:cs typeface="+mn-cs"/>
              </a:rPr>
              <a:t>to do the signaling for you and encourage her/him to also indicate changes in volume – raising a hand high could mean loud and lowering it, soft. The musical term for this is </a:t>
            </a:r>
            <a:r>
              <a:rPr lang="en-US" sz="1200" u="sng" kern="1200" dirty="0" smtClean="0">
                <a:solidFill>
                  <a:schemeClr val="tx1"/>
                </a:solidFill>
                <a:effectLst/>
                <a:latin typeface="+mn-lt"/>
                <a:ea typeface="+mn-ea"/>
                <a:cs typeface="+mn-cs"/>
              </a:rPr>
              <a:t>dynamics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Try out several conductors and encourage the players to give gentle feedback after each one.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 fix the structure</a:t>
            </a:r>
            <a:r>
              <a:rPr lang="en-US" sz="1200" kern="1200" dirty="0" smtClean="0">
                <a:solidFill>
                  <a:schemeClr val="tx1"/>
                </a:solidFill>
                <a:effectLst/>
                <a:latin typeface="+mn-lt"/>
                <a:ea typeface="+mn-ea"/>
                <a:cs typeface="+mn-cs"/>
              </a:rPr>
              <a:t>. Ask your class to create an order for their sounds and write this up on the board as a list of events. Challenge them to perform it without a conductor and again, give them some feedback. Name this piece ‘City Soundscape’ and make a note of the structure and who does what. Keep it safe, you will need it later on in the project.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15</a:t>
            </a:fld>
            <a:endParaRPr lang="en-GB"/>
          </a:p>
        </p:txBody>
      </p:sp>
    </p:spTree>
    <p:extLst>
      <p:ext uri="{BB962C8B-B14F-4D97-AF65-F5344CB8AC3E}">
        <p14:creationId xmlns:p14="http://schemas.microsoft.com/office/powerpoint/2010/main" val="12710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usual, begin in a large circle with a quick focusing activity and (spoken) reminder of what happened during the last session.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Gershwin’s piece came to him whilst he was on a train. The rhythms of the train gave him all of his ideas and you can hear some of those rhythms within his music.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Remaining in a circle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demonstrate the pulse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encourage your children to join in. Try to keep a steady tempo (speed) – not too fast.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Choose two children </a:t>
            </a:r>
            <a:r>
              <a:rPr lang="en-US" sz="1200" kern="1200" dirty="0" smtClean="0">
                <a:solidFill>
                  <a:schemeClr val="tx1"/>
                </a:solidFill>
                <a:effectLst/>
                <a:latin typeface="+mn-lt"/>
                <a:ea typeface="+mn-ea"/>
                <a:cs typeface="+mn-cs"/>
              </a:rPr>
              <a:t>to select two contrasting instruments to play this pulse. One ‘weak’ and one ‘strong’. The ‘weak instrument plays the first (clapped) beat.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this at the same time as the body percussion version so that everyone is joining 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Demonstrate the rhythm.</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(Saying the words will help with the rhythm)</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rhythm is tricky to play without speeding up. It might help to split it between two players.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Choose another two children </a:t>
            </a:r>
            <a:r>
              <a:rPr lang="en-US" sz="1200" kern="1200" dirty="0" smtClean="0">
                <a:solidFill>
                  <a:schemeClr val="tx1"/>
                </a:solidFill>
                <a:effectLst/>
                <a:latin typeface="+mn-lt"/>
                <a:ea typeface="+mn-ea"/>
                <a:cs typeface="+mn-cs"/>
              </a:rPr>
              <a:t>to select instrument/s to play this and encourage them to play it while everyone else joins in on body percussion.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Now, try the two rhythms together.</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If the second rhythm is proving too challenging, feel free to simplify it or encourage the group to make up their own rhythm using this simple method:</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Ask them a question such as ‘what do you see out of the train window?’</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Clap their answer to the pulse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back into your groups from last lesson </a:t>
            </a:r>
            <a:r>
              <a:rPr lang="en-US" sz="1200" kern="1200" dirty="0" smtClean="0">
                <a:solidFill>
                  <a:schemeClr val="tx1"/>
                </a:solidFill>
                <a:effectLst/>
                <a:latin typeface="+mn-lt"/>
                <a:ea typeface="+mn-ea"/>
                <a:cs typeface="+mn-cs"/>
              </a:rPr>
              <a:t>and ask each group to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these train rhythms on instruments. They should use the same instruments from the ‘City Soundscape’ activity if possible and if you want to use additional instruments make sure they are ‘new’ and not just borrowed from elsewhere in the piece.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 bring the class back together </a:t>
            </a:r>
            <a:r>
              <a:rPr lang="en-US" sz="1200" kern="1200" dirty="0" smtClean="0">
                <a:solidFill>
                  <a:schemeClr val="tx1"/>
                </a:solidFill>
                <a:effectLst/>
                <a:latin typeface="+mn-lt"/>
                <a:ea typeface="+mn-ea"/>
                <a:cs typeface="+mn-cs"/>
              </a:rPr>
              <a:t>and hear each group one by one. Ask them to work out how to layer up the groups to create one big piece and write down the order/structure of this. End the session by playing this new ‘train’ piece and don’t worry if it’s messy at this stage.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18</a:t>
            </a:fld>
            <a:endParaRPr lang="en-GB"/>
          </a:p>
        </p:txBody>
      </p:sp>
    </p:spTree>
    <p:extLst>
      <p:ext uri="{BB962C8B-B14F-4D97-AF65-F5344CB8AC3E}">
        <p14:creationId xmlns:p14="http://schemas.microsoft.com/office/powerpoint/2010/main" val="153849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Begin with a gentle warm-up </a:t>
            </a:r>
            <a:r>
              <a:rPr lang="en-US" sz="1200" kern="1200" dirty="0" smtClean="0">
                <a:solidFill>
                  <a:schemeClr val="tx1"/>
                </a:solidFill>
                <a:effectLst/>
                <a:latin typeface="+mn-lt"/>
                <a:ea typeface="+mn-ea"/>
                <a:cs typeface="+mn-cs"/>
              </a:rPr>
              <a:t>and a reminder of last week. Don’t get out the instruments at this stage but do clap/tap the train rhythms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the order you decided on. You can also remember the ‘City Soundscape’ using just voices, body percussion and actions.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in ‘Rhapsody in Blue’, Gershwin was trying to join together classical music and jazz music. To do this he wrote some really clever melodies using a special set of notes called the ‘blues scale’. Many of his tunes were </a:t>
            </a:r>
            <a:r>
              <a:rPr lang="en-US" sz="1200" u="sng" kern="1200" dirty="0" smtClean="0">
                <a:solidFill>
                  <a:schemeClr val="tx1"/>
                </a:solidFill>
                <a:effectLst/>
                <a:latin typeface="+mn-lt"/>
                <a:ea typeface="+mn-ea"/>
                <a:cs typeface="+mn-cs"/>
              </a:rPr>
              <a:t>improvised</a:t>
            </a:r>
            <a:r>
              <a:rPr lang="en-US" sz="1200" kern="1200" dirty="0" smtClean="0">
                <a:solidFill>
                  <a:schemeClr val="tx1"/>
                </a:solidFill>
                <a:effectLst/>
                <a:latin typeface="+mn-lt"/>
                <a:ea typeface="+mn-ea"/>
                <a:cs typeface="+mn-cs"/>
              </a:rPr>
              <a:t> – i.e. made up on the spot.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Demonstrate.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 white-note xylophone, improvise a short melody using these rules from George Gershwin.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Gershwin’s tune: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Starts high and moves downwards (i.e. move from top C to bottom C)</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Uses next-door notes (i.e. no jumping around!)		</a:t>
            </a:r>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Keep things simple by playing really slowly and steadily.</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a volunteer to try</a:t>
            </a:r>
            <a:r>
              <a:rPr lang="en-US" sz="1200" kern="1200" dirty="0" smtClean="0">
                <a:solidFill>
                  <a:schemeClr val="tx1"/>
                </a:solidFill>
                <a:effectLst/>
                <a:latin typeface="+mn-lt"/>
                <a:ea typeface="+mn-ea"/>
                <a:cs typeface="+mn-cs"/>
              </a:rPr>
              <a:t>. Did they follow the rules? Try out several children until you have a melody you all like. This will be the basis of your class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Next, replace some of the white notes with black 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Xylophones often come with alternate notes – typically Bb and F#. If you can find these underused notes, simply swap them for the corresponding white note. So, take off F, replace with F# etc.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Your resulting scale will be C, D, E, F#, G, A, Bb</a:t>
            </a:r>
            <a:r>
              <a:rPr lang="en-GB"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and play your melody again. </a:t>
            </a:r>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Write this on the board in a way that your children understand (i.e. probably just the note names).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that in jazz, </a:t>
            </a:r>
            <a:r>
              <a:rPr lang="en-US" sz="1200" kern="1200" dirty="0" smtClean="0">
                <a:solidFill>
                  <a:schemeClr val="tx1"/>
                </a:solidFill>
                <a:effectLst/>
                <a:latin typeface="+mn-lt"/>
                <a:ea typeface="+mn-ea"/>
                <a:cs typeface="+mn-cs"/>
              </a:rPr>
              <a:t>these sharps and flats are known as ‘blue’ notes and the resulting tune is known as ‘bluesy’.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back into your small working groups </a:t>
            </a:r>
            <a:r>
              <a:rPr lang="en-US" sz="1200" kern="1200" dirty="0" smtClean="0">
                <a:solidFill>
                  <a:schemeClr val="tx1"/>
                </a:solidFill>
                <a:effectLst/>
                <a:latin typeface="+mn-lt"/>
                <a:ea typeface="+mn-ea"/>
                <a:cs typeface="+mn-cs"/>
              </a:rPr>
              <a:t>and give out as many xylophones as you have with the added ‘blues’ notes on – at least one to each group. Challenge each player to learn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the class tune, the other children in each group can help, or play the pulse to keep the rhythms steady.</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are running short of xylophones, you can do this task with chromatic glockenspiels – to make the tune ‘bluesy’ the player must move diagonally to a sharp or flat. It can also be done on the piano using the same method. If you have beginner musicians (flutes, violins, etc.) simply challenge them to add a F# instead of an F – this is often the first ‘sharp’ children learn.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 the session by putting all the melodies together so you have one melody played by everyone with other players providing the pulse. If you have time, try adding the train rhythms to this too and again, don’t worry if it sounds messy at this stage.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21</a:t>
            </a:fld>
            <a:endParaRPr lang="en-GB"/>
          </a:p>
        </p:txBody>
      </p:sp>
    </p:spTree>
    <p:extLst>
      <p:ext uri="{BB962C8B-B14F-4D97-AF65-F5344CB8AC3E}">
        <p14:creationId xmlns:p14="http://schemas.microsoft.com/office/powerpoint/2010/main" val="14006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Sit the children in a circle and recap all of the elements you have created so far, using just voices and body percussion. You should have all of this: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City Soundscape</a:t>
            </a:r>
            <a:r>
              <a:rPr lang="en-US" sz="1200" kern="1200" dirty="0" smtClean="0">
                <a:solidFill>
                  <a:schemeClr val="tx1"/>
                </a:solidFill>
                <a:effectLst/>
                <a:latin typeface="+mn-lt"/>
                <a:ea typeface="+mn-ea"/>
                <a:cs typeface="+mn-cs"/>
              </a:rPr>
              <a:t> – layered up, possibly conducted</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Train rhythms</a:t>
            </a:r>
            <a:r>
              <a:rPr lang="en-US" sz="1200" kern="1200" dirty="0" smtClean="0">
                <a:solidFill>
                  <a:schemeClr val="tx1"/>
                </a:solidFill>
                <a:effectLst/>
                <a:latin typeface="+mn-lt"/>
                <a:ea typeface="+mn-ea"/>
                <a:cs typeface="+mn-cs"/>
              </a:rPr>
              <a:t> – in groups with a structure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Bluesy tune</a:t>
            </a:r>
            <a:r>
              <a:rPr lang="en-US" sz="1200" kern="1200" dirty="0" smtClean="0">
                <a:solidFill>
                  <a:schemeClr val="tx1"/>
                </a:solidFill>
                <a:effectLst/>
                <a:latin typeface="+mn-lt"/>
                <a:ea typeface="+mn-ea"/>
                <a:cs typeface="+mn-cs"/>
              </a:rPr>
              <a:t> – played by several people across all groups, perhaps with the train rhythms or a pulse underneath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Get the instruments out </a:t>
            </a:r>
            <a:r>
              <a:rPr lang="en-US" sz="1200" kern="1200" dirty="0" smtClean="0">
                <a:solidFill>
                  <a:schemeClr val="tx1"/>
                </a:solidFill>
                <a:effectLst/>
                <a:latin typeface="+mn-lt"/>
                <a:ea typeface="+mn-ea"/>
                <a:cs typeface="+mn-cs"/>
              </a:rPr>
              <a:t>and split back into groups. Give the class just five minutes to put their music back together – all three elements.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Hear each group and put the sections back together.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the class </a:t>
            </a:r>
            <a:r>
              <a:rPr lang="en-US" sz="1200" kern="1200" dirty="0" smtClean="0">
                <a:solidFill>
                  <a:schemeClr val="tx1"/>
                </a:solidFill>
                <a:effectLst/>
                <a:latin typeface="+mn-lt"/>
                <a:ea typeface="+mn-ea"/>
                <a:cs typeface="+mn-cs"/>
              </a:rPr>
              <a:t>how to structure these three sections into one piece. Time is short so you want the simplest answer here, something like: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City Soundscape – gets louder, stops abruptly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Train rhythms begin – group by group, then everyone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Melody on top, train rhythms continue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Fade away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err="1" smtClean="0">
                <a:solidFill>
                  <a:schemeClr val="tx1"/>
                </a:solidFill>
                <a:effectLst/>
                <a:latin typeface="+mn-lt"/>
                <a:ea typeface="+mn-ea"/>
                <a:cs typeface="+mn-cs"/>
              </a:rPr>
              <a:t>Practise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structure, your full piece, until it is neat and everyone knows what they are doing.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invite another class to hear your music. Ask them afterwards what the music made them think of and tell them about Gershwin’s ‘Rhapsody in Blue’.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24</a:t>
            </a:fld>
            <a:endParaRPr lang="en-GB"/>
          </a:p>
        </p:txBody>
      </p:sp>
    </p:spTree>
    <p:extLst>
      <p:ext uri="{BB962C8B-B14F-4D97-AF65-F5344CB8AC3E}">
        <p14:creationId xmlns:p14="http://schemas.microsoft.com/office/powerpoint/2010/main" val="325276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t>25/07/2019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t>‹#›</a:t>
            </a:fld>
            <a:endParaRPr lang="en-GB"/>
          </a:p>
        </p:txBody>
      </p:sp>
    </p:spTree>
    <p:extLst>
      <p:ext uri="{BB962C8B-B14F-4D97-AF65-F5344CB8AC3E}">
        <p14:creationId xmlns:p14="http://schemas.microsoft.com/office/powerpoint/2010/main"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teach/ten-pieces/classical-music-george-gershwin-rhapsody-in-blue/zkcy6v4"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send/u16990874?ptrt=https://www.bbc.com/teach/ten-pie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836711"/>
            <a:ext cx="7056783" cy="51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59516" y="1194868"/>
            <a:ext cx="8824968" cy="843478"/>
          </a:xfrm>
        </p:spPr>
        <p:txBody>
          <a:bodyPr>
            <a:noAutofit/>
          </a:bodyPr>
          <a:lstStyle/>
          <a:p>
            <a:pPr algn="ctr"/>
            <a:r>
              <a:rPr lang="en-GB" b="1" dirty="0">
                <a:solidFill>
                  <a:schemeClr val="tx1">
                    <a:lumMod val="85000"/>
                    <a:lumOff val="15000"/>
                  </a:schemeClr>
                </a:solidFill>
              </a:rPr>
              <a:t>W</a:t>
            </a:r>
            <a:r>
              <a:rPr lang="en-GB" b="1" dirty="0" smtClean="0">
                <a:solidFill>
                  <a:schemeClr val="tx1">
                    <a:lumMod val="85000"/>
                    <a:lumOff val="15000"/>
                  </a:schemeClr>
                </a:solidFill>
              </a:rPr>
              <a:t>atch </a:t>
            </a:r>
            <a:r>
              <a:rPr lang="en-GB" b="1" dirty="0">
                <a:solidFill>
                  <a:schemeClr val="tx1">
                    <a:lumMod val="85000"/>
                    <a:lumOff val="15000"/>
                  </a:schemeClr>
                </a:solidFill>
              </a:rPr>
              <a:t>the </a:t>
            </a:r>
            <a:r>
              <a:rPr lang="en-GB" b="1" dirty="0" smtClean="0">
                <a:solidFill>
                  <a:schemeClr val="tx1">
                    <a:lumMod val="85000"/>
                    <a:lumOff val="15000"/>
                  </a:schemeClr>
                </a:solidFill>
              </a:rPr>
              <a:t>orchestral </a:t>
            </a:r>
            <a:r>
              <a:rPr lang="en-GB" b="1" dirty="0">
                <a:solidFill>
                  <a:schemeClr val="tx1">
                    <a:lumMod val="85000"/>
                    <a:lumOff val="15000"/>
                  </a:schemeClr>
                </a:solidFill>
              </a:rPr>
              <a:t>performance</a:t>
            </a:r>
          </a:p>
        </p:txBody>
      </p:sp>
      <p:pic>
        <p:nvPicPr>
          <p:cNvPr id="15361" name="Picture 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23628" y="2398385"/>
            <a:ext cx="6696744" cy="3766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70" y="3960314"/>
            <a:ext cx="643059" cy="64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611560" y="1196752"/>
            <a:ext cx="7920880" cy="9232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3600" b="1" dirty="0" smtClean="0">
                <a:solidFill>
                  <a:schemeClr val="tx1">
                    <a:lumMod val="85000"/>
                    <a:lumOff val="15000"/>
                  </a:schemeClr>
                </a:solidFill>
              </a:rPr>
              <a:t>Draw a bustling city that is being described by the music</a:t>
            </a:r>
            <a:endParaRPr lang="en-GB" sz="3600" b="1" dirty="0">
              <a:solidFill>
                <a:schemeClr val="tx1">
                  <a:lumMod val="85000"/>
                  <a:lumOff val="15000"/>
                </a:schemeClr>
              </a:solidFill>
            </a:endParaRPr>
          </a:p>
        </p:txBody>
      </p:sp>
      <p:pic>
        <p:nvPicPr>
          <p:cNvPr id="1026" name="Picture 2" descr="\\BBCFS2072\UserData$\learnp02\Downloads\Gershwin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425" y="2708920"/>
            <a:ext cx="6297151" cy="354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2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1410916"/>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2</a:t>
            </a:r>
          </a:p>
          <a:p>
            <a:pPr marL="0" indent="0" algn="ctr">
              <a:buNone/>
            </a:pPr>
            <a:r>
              <a:rPr lang="en-GB" sz="3600" dirty="0" smtClean="0">
                <a:solidFill>
                  <a:schemeClr val="tx1">
                    <a:lumMod val="85000"/>
                    <a:lumOff val="15000"/>
                  </a:schemeClr>
                </a:solidFill>
              </a:rPr>
              <a:t>Your city sounds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3220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948561" y="1628800"/>
            <a:ext cx="7488832" cy="771470"/>
          </a:xfrm>
        </p:spPr>
        <p:txBody>
          <a:bodyPr>
            <a:noAutofit/>
          </a:bodyPr>
          <a:lstStyle/>
          <a:p>
            <a:r>
              <a:rPr lang="en-GB" sz="3600" b="1" dirty="0">
                <a:solidFill>
                  <a:schemeClr val="tx1">
                    <a:lumMod val="85000"/>
                    <a:lumOff val="15000"/>
                  </a:schemeClr>
                </a:solidFill>
              </a:rPr>
              <a:t>Go for a walk and listen out for all of the different sounds</a:t>
            </a:r>
            <a:r>
              <a:rPr lang="en-GB" sz="3600" b="1" dirty="0" smtClean="0">
                <a:solidFill>
                  <a:schemeClr val="tx1">
                    <a:lumMod val="85000"/>
                    <a:lumOff val="15000"/>
                  </a:schemeClr>
                </a:solidFill>
              </a:rPr>
              <a:t>!</a:t>
            </a:r>
            <a:endParaRPr lang="en-GB" sz="3600" b="1" dirty="0">
              <a:solidFill>
                <a:schemeClr val="tx1">
                  <a:lumMod val="85000"/>
                  <a:lumOff val="1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92199" y="3038028"/>
            <a:ext cx="5559601" cy="312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4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827584" y="1217370"/>
            <a:ext cx="7488832" cy="771470"/>
          </a:xfrm>
        </p:spPr>
        <p:txBody>
          <a:bodyPr>
            <a:noAutofit/>
          </a:bodyPr>
          <a:lstStyle/>
          <a:p>
            <a:r>
              <a:rPr lang="en-GB" b="1" dirty="0">
                <a:solidFill>
                  <a:schemeClr val="tx1">
                    <a:lumMod val="85000"/>
                    <a:lumOff val="15000"/>
                  </a:schemeClr>
                </a:solidFill>
              </a:rPr>
              <a:t>What sounds did you hear? </a:t>
            </a:r>
          </a:p>
        </p:txBody>
      </p:sp>
      <p:sp>
        <p:nvSpPr>
          <p:cNvPr id="6" name="TextBox 5"/>
          <p:cNvSpPr txBox="1">
            <a:spLocks/>
          </p:cNvSpPr>
          <p:nvPr/>
        </p:nvSpPr>
        <p:spPr>
          <a:xfrm>
            <a:off x="1475656" y="2765918"/>
            <a:ext cx="1440160" cy="1303649"/>
          </a:xfrm>
          <a:prstGeom prst="rect">
            <a:avLst/>
          </a:prstGeom>
          <a:solidFill>
            <a:srgbClr val="005AA4"/>
          </a:solidFill>
        </p:spPr>
        <p:txBody>
          <a:bodyPr wrap="square" rtlCol="0" anchor="ctr">
            <a:noAutofit/>
          </a:bodyPr>
          <a:lstStyle/>
          <a:p>
            <a:pPr algn="ctr"/>
            <a:r>
              <a:rPr lang="en-GB" sz="2400" dirty="0" smtClean="0">
                <a:solidFill>
                  <a:schemeClr val="bg1">
                    <a:lumMod val="85000"/>
                  </a:schemeClr>
                </a:solidFill>
              </a:rPr>
              <a:t>Loud</a:t>
            </a:r>
            <a:endParaRPr lang="en-GB" sz="2400" dirty="0">
              <a:solidFill>
                <a:schemeClr val="bg1">
                  <a:lumMod val="85000"/>
                </a:schemeClr>
              </a:solidFill>
            </a:endParaRPr>
          </a:p>
        </p:txBody>
      </p:sp>
      <p:sp>
        <p:nvSpPr>
          <p:cNvPr id="10" name="TextBox 9"/>
          <p:cNvSpPr txBox="1">
            <a:spLocks/>
          </p:cNvSpPr>
          <p:nvPr/>
        </p:nvSpPr>
        <p:spPr>
          <a:xfrm>
            <a:off x="5508104" y="2420888"/>
            <a:ext cx="1440160" cy="1303649"/>
          </a:xfrm>
          <a:prstGeom prst="rect">
            <a:avLst/>
          </a:prstGeom>
          <a:solidFill>
            <a:srgbClr val="005AA4"/>
          </a:solidFill>
        </p:spPr>
        <p:txBody>
          <a:bodyPr wrap="square" rtlCol="0" anchor="ctr">
            <a:noAutofit/>
          </a:bodyPr>
          <a:lstStyle/>
          <a:p>
            <a:pPr algn="ctr"/>
            <a:r>
              <a:rPr lang="en-GB" sz="2400" dirty="0" smtClean="0">
                <a:solidFill>
                  <a:schemeClr val="bg1">
                    <a:lumMod val="85000"/>
                  </a:schemeClr>
                </a:solidFill>
              </a:rPr>
              <a:t>Quiet</a:t>
            </a:r>
            <a:endParaRPr lang="en-GB" sz="2400" dirty="0">
              <a:solidFill>
                <a:schemeClr val="bg1">
                  <a:lumMod val="85000"/>
                </a:schemeClr>
              </a:solidFill>
            </a:endParaRPr>
          </a:p>
        </p:txBody>
      </p:sp>
      <p:sp>
        <p:nvSpPr>
          <p:cNvPr id="11" name="TextBox 10"/>
          <p:cNvSpPr txBox="1">
            <a:spLocks/>
          </p:cNvSpPr>
          <p:nvPr/>
        </p:nvSpPr>
        <p:spPr>
          <a:xfrm>
            <a:off x="1619672" y="4581128"/>
            <a:ext cx="1440160" cy="1303649"/>
          </a:xfrm>
          <a:prstGeom prst="rect">
            <a:avLst/>
          </a:prstGeom>
          <a:solidFill>
            <a:srgbClr val="005AA4"/>
          </a:solidFill>
        </p:spPr>
        <p:txBody>
          <a:bodyPr wrap="square" rtlCol="0" anchor="ctr">
            <a:noAutofit/>
          </a:bodyPr>
          <a:lstStyle/>
          <a:p>
            <a:pPr algn="ctr"/>
            <a:r>
              <a:rPr lang="en-GB" sz="2400" dirty="0" smtClean="0">
                <a:solidFill>
                  <a:schemeClr val="bg1">
                    <a:lumMod val="85000"/>
                  </a:schemeClr>
                </a:solidFill>
              </a:rPr>
              <a:t>Long</a:t>
            </a:r>
            <a:endParaRPr lang="en-GB" sz="2400" dirty="0">
              <a:solidFill>
                <a:schemeClr val="bg1">
                  <a:lumMod val="85000"/>
                </a:schemeClr>
              </a:solidFill>
            </a:endParaRPr>
          </a:p>
        </p:txBody>
      </p:sp>
      <p:sp>
        <p:nvSpPr>
          <p:cNvPr id="12" name="TextBox 11"/>
          <p:cNvSpPr txBox="1">
            <a:spLocks/>
          </p:cNvSpPr>
          <p:nvPr/>
        </p:nvSpPr>
        <p:spPr>
          <a:xfrm>
            <a:off x="6516216" y="4077072"/>
            <a:ext cx="1440160" cy="1303649"/>
          </a:xfrm>
          <a:prstGeom prst="rect">
            <a:avLst/>
          </a:prstGeom>
          <a:solidFill>
            <a:srgbClr val="005AA4"/>
          </a:solidFill>
        </p:spPr>
        <p:txBody>
          <a:bodyPr wrap="square" rtlCol="0" anchor="ctr">
            <a:noAutofit/>
          </a:bodyPr>
          <a:lstStyle/>
          <a:p>
            <a:pPr algn="ctr"/>
            <a:r>
              <a:rPr lang="en-GB" sz="2400" dirty="0" smtClean="0">
                <a:solidFill>
                  <a:schemeClr val="bg1">
                    <a:lumMod val="85000"/>
                  </a:schemeClr>
                </a:solidFill>
              </a:rPr>
              <a:t>Rustling</a:t>
            </a:r>
            <a:endParaRPr lang="en-GB" sz="2400" dirty="0">
              <a:solidFill>
                <a:schemeClr val="bg1">
                  <a:lumMod val="85000"/>
                </a:schemeClr>
              </a:solidFill>
            </a:endParaRPr>
          </a:p>
        </p:txBody>
      </p:sp>
      <p:sp>
        <p:nvSpPr>
          <p:cNvPr id="13" name="TextBox 12"/>
          <p:cNvSpPr txBox="1">
            <a:spLocks/>
          </p:cNvSpPr>
          <p:nvPr/>
        </p:nvSpPr>
        <p:spPr>
          <a:xfrm>
            <a:off x="4572000" y="4797152"/>
            <a:ext cx="1440160" cy="1303649"/>
          </a:xfrm>
          <a:prstGeom prst="rect">
            <a:avLst/>
          </a:prstGeom>
          <a:solidFill>
            <a:srgbClr val="005AA4"/>
          </a:solidFill>
        </p:spPr>
        <p:txBody>
          <a:bodyPr wrap="square" rtlCol="0" anchor="ctr">
            <a:noAutofit/>
          </a:bodyPr>
          <a:lstStyle/>
          <a:p>
            <a:pPr algn="ctr"/>
            <a:r>
              <a:rPr lang="en-GB" sz="2400" dirty="0" smtClean="0">
                <a:solidFill>
                  <a:schemeClr val="bg1">
                    <a:lumMod val="85000"/>
                  </a:schemeClr>
                </a:solidFill>
              </a:rPr>
              <a:t>Surprising</a:t>
            </a:r>
            <a:endParaRPr lang="en-GB" sz="2400" dirty="0">
              <a:solidFill>
                <a:schemeClr val="bg1">
                  <a:lumMod val="85000"/>
                </a:schemeClr>
              </a:solidFill>
            </a:endParaRPr>
          </a:p>
        </p:txBody>
      </p:sp>
      <p:sp>
        <p:nvSpPr>
          <p:cNvPr id="14" name="TextBox 13"/>
          <p:cNvSpPr txBox="1">
            <a:spLocks/>
          </p:cNvSpPr>
          <p:nvPr/>
        </p:nvSpPr>
        <p:spPr>
          <a:xfrm>
            <a:off x="3563888" y="3200806"/>
            <a:ext cx="1440160" cy="1303649"/>
          </a:xfrm>
          <a:prstGeom prst="rect">
            <a:avLst/>
          </a:prstGeom>
          <a:solidFill>
            <a:srgbClr val="005AA4"/>
          </a:solidFill>
        </p:spPr>
        <p:txBody>
          <a:bodyPr wrap="square" rtlCol="0" anchor="ctr">
            <a:noAutofit/>
          </a:bodyPr>
          <a:lstStyle/>
          <a:p>
            <a:pPr algn="ctr"/>
            <a:r>
              <a:rPr lang="en-GB" sz="2400" dirty="0" smtClean="0">
                <a:solidFill>
                  <a:schemeClr val="bg1">
                    <a:lumMod val="85000"/>
                  </a:schemeClr>
                </a:solidFill>
              </a:rPr>
              <a:t>Whirring</a:t>
            </a:r>
            <a:endParaRPr lang="en-GB" sz="2400" dirty="0">
              <a:solidFill>
                <a:schemeClr val="bg1">
                  <a:lumMod val="85000"/>
                </a:schemeClr>
              </a:solidFill>
            </a:endParaRPr>
          </a:p>
        </p:txBody>
      </p:sp>
    </p:spTree>
    <p:extLst>
      <p:ext uri="{BB962C8B-B14F-4D97-AF65-F5344CB8AC3E}">
        <p14:creationId xmlns:p14="http://schemas.microsoft.com/office/powerpoint/2010/main" val="314014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183" y="4509120"/>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83777" y="133890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3</a:t>
            </a:r>
          </a:p>
          <a:p>
            <a:pPr marL="0" indent="0" algn="ctr">
              <a:buNone/>
            </a:pPr>
            <a:r>
              <a:rPr lang="en-GB" sz="3600" dirty="0" smtClean="0">
                <a:solidFill>
                  <a:schemeClr val="tx1">
                    <a:lumMod val="85000"/>
                    <a:lumOff val="15000"/>
                  </a:schemeClr>
                </a:solidFill>
              </a:rPr>
              <a:t>Found sounds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27584" y="747353"/>
            <a:ext cx="7344816" cy="1419542"/>
          </a:xfrm>
        </p:spPr>
        <p:txBody>
          <a:bodyPr>
            <a:noAutofit/>
          </a:bodyPr>
          <a:lstStyle/>
          <a:p>
            <a:r>
              <a:rPr lang="en-GB" b="1" dirty="0" smtClean="0">
                <a:solidFill>
                  <a:schemeClr val="tx1">
                    <a:lumMod val="85000"/>
                    <a:lumOff val="15000"/>
                  </a:schemeClr>
                </a:solidFill>
              </a:rPr>
              <a:t>Warm up!</a:t>
            </a:r>
            <a:endParaRPr lang="en-GB" b="1" dirty="0">
              <a:solidFill>
                <a:schemeClr val="tx1">
                  <a:lumMod val="85000"/>
                  <a:lumOff val="15000"/>
                </a:schemeClr>
              </a:solidFill>
            </a:endParaRPr>
          </a:p>
        </p:txBody>
      </p:sp>
      <p:pic>
        <p:nvPicPr>
          <p:cNvPr id="3074" name="Picture 2" descr="\\BBCFS2072\UserData$\learnp02\Downloads\Gershwin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628" y="2420888"/>
            <a:ext cx="6696744" cy="376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6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043608" y="908720"/>
            <a:ext cx="7488832" cy="1419542"/>
          </a:xfrm>
        </p:spPr>
        <p:txBody>
          <a:bodyPr>
            <a:noAutofit/>
          </a:bodyPr>
          <a:lstStyle/>
          <a:p>
            <a:r>
              <a:rPr lang="en-GB" sz="3600" b="1" dirty="0">
                <a:solidFill>
                  <a:schemeClr val="tx1">
                    <a:lumMod val="85000"/>
                    <a:lumOff val="15000"/>
                  </a:schemeClr>
                </a:solidFill>
              </a:rPr>
              <a:t>Choose a </a:t>
            </a:r>
            <a:r>
              <a:rPr lang="en-GB" sz="3600" b="1" dirty="0" smtClean="0">
                <a:solidFill>
                  <a:schemeClr val="tx1">
                    <a:lumMod val="85000"/>
                    <a:lumOff val="15000"/>
                  </a:schemeClr>
                </a:solidFill>
              </a:rPr>
              <a:t>conductor</a:t>
            </a:r>
            <a:endParaRPr lang="en-GB" sz="3600" b="1" dirty="0">
              <a:solidFill>
                <a:schemeClr val="tx1">
                  <a:lumMod val="85000"/>
                  <a:lumOff val="15000"/>
                </a:schemeClr>
              </a:solidFill>
            </a:endParaRPr>
          </a:p>
        </p:txBody>
      </p:sp>
      <p:sp>
        <p:nvSpPr>
          <p:cNvPr id="13" name="Text Placeholder 2"/>
          <p:cNvSpPr txBox="1">
            <a:spLocks/>
          </p:cNvSpPr>
          <p:nvPr/>
        </p:nvSpPr>
        <p:spPr>
          <a:xfrm>
            <a:off x="1085374" y="2132856"/>
            <a:ext cx="741583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800" dirty="0" smtClean="0">
                <a:solidFill>
                  <a:schemeClr val="tx1">
                    <a:lumMod val="85000"/>
                    <a:lumOff val="15000"/>
                  </a:schemeClr>
                </a:solidFill>
              </a:rPr>
              <a:t>They should:</a:t>
            </a:r>
          </a:p>
          <a:p>
            <a:pPr lvl="0"/>
            <a:r>
              <a:rPr lang="en-GB" sz="2800" dirty="0" smtClean="0">
                <a:solidFill>
                  <a:schemeClr val="tx1">
                    <a:lumMod val="85000"/>
                    <a:lumOff val="15000"/>
                  </a:schemeClr>
                </a:solidFill>
              </a:rPr>
              <a:t>Indicate </a:t>
            </a:r>
            <a:r>
              <a:rPr lang="en-GB" sz="2800" dirty="0">
                <a:solidFill>
                  <a:schemeClr val="tx1">
                    <a:lumMod val="85000"/>
                    <a:lumOff val="15000"/>
                  </a:schemeClr>
                </a:solidFill>
              </a:rPr>
              <a:t>when the sounds start and stop</a:t>
            </a:r>
          </a:p>
          <a:p>
            <a:pPr lvl="0"/>
            <a:r>
              <a:rPr lang="en-GB" sz="2800" dirty="0">
                <a:solidFill>
                  <a:schemeClr val="tx1">
                    <a:lumMod val="85000"/>
                    <a:lumOff val="15000"/>
                  </a:schemeClr>
                </a:solidFill>
              </a:rPr>
              <a:t>Show different dynamics (loud and quiet)</a:t>
            </a:r>
          </a:p>
        </p:txBody>
      </p:sp>
      <p:pic>
        <p:nvPicPr>
          <p:cNvPr id="4098" name="Picture 2" descr="\\BBCFS2072\UserData$\learnp02\Downloads\Gershwin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772" y="4005064"/>
            <a:ext cx="4104456" cy="230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83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37112"/>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33890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4</a:t>
            </a:r>
          </a:p>
          <a:p>
            <a:pPr marL="0" indent="0" algn="ctr">
              <a:buNone/>
            </a:pPr>
            <a:r>
              <a:rPr lang="en-GB" sz="3600" dirty="0" smtClean="0">
                <a:solidFill>
                  <a:schemeClr val="tx1">
                    <a:lumMod val="85000"/>
                    <a:lumOff val="15000"/>
                  </a:schemeClr>
                </a:solidFill>
              </a:rPr>
              <a:t>Train rhythms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27584" y="620688"/>
            <a:ext cx="7488832" cy="1419542"/>
          </a:xfrm>
        </p:spPr>
        <p:txBody>
          <a:bodyPr>
            <a:noAutofit/>
          </a:bodyPr>
          <a:lstStyle/>
          <a:p>
            <a:pPr lvl="0"/>
            <a:r>
              <a:rPr lang="en-GB" sz="3200" b="1" dirty="0" smtClean="0">
                <a:solidFill>
                  <a:schemeClr val="tx1">
                    <a:lumMod val="85000"/>
                    <a:lumOff val="15000"/>
                  </a:schemeClr>
                </a:solidFill>
              </a:rPr>
              <a:t>Musical examples</a:t>
            </a:r>
            <a:endParaRPr lang="en-GB" sz="3200" b="1" dirty="0">
              <a:solidFill>
                <a:schemeClr val="tx1">
                  <a:lumMod val="85000"/>
                  <a:lumOff val="15000"/>
                </a:schemeClr>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522580" y="2060848"/>
            <a:ext cx="6098840" cy="1224136"/>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943708" y="3717032"/>
            <a:ext cx="5256584" cy="2448272"/>
          </a:xfrm>
          <a:prstGeom prst="rect">
            <a:avLst/>
          </a:prstGeom>
        </p:spPr>
      </p:pic>
    </p:spTree>
    <p:extLst>
      <p:ext uri="{BB962C8B-B14F-4D97-AF65-F5344CB8AC3E}">
        <p14:creationId xmlns:p14="http://schemas.microsoft.com/office/powerpoint/2010/main" val="148592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1187624" y="1412776"/>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rPr>
              <a:t>George Gershwin </a:t>
            </a:r>
            <a:endParaRPr lang="en-US" sz="4400" b="1" dirty="0">
              <a:solidFill>
                <a:schemeClr val="tx1">
                  <a:lumMod val="85000"/>
                  <a:lumOff val="15000"/>
                </a:schemeClr>
              </a:solidFill>
            </a:endParaRPr>
          </a:p>
        </p:txBody>
      </p:sp>
      <p:sp>
        <p:nvSpPr>
          <p:cNvPr id="8" name="Text Placeholder 2"/>
          <p:cNvSpPr txBox="1">
            <a:spLocks/>
          </p:cNvSpPr>
          <p:nvPr/>
        </p:nvSpPr>
        <p:spPr>
          <a:xfrm>
            <a:off x="703523" y="2204864"/>
            <a:ext cx="7992888"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dirty="0">
                <a:solidFill>
                  <a:schemeClr val="tx1">
                    <a:lumMod val="85000"/>
                    <a:lumOff val="15000"/>
                  </a:schemeClr>
                </a:solidFill>
              </a:rPr>
              <a:t>Rhapsody in Blue (excerpt</a:t>
            </a:r>
            <a:r>
              <a:rPr lang="en-GB" sz="3600" b="1" dirty="0" smtClean="0">
                <a:solidFill>
                  <a:schemeClr val="tx1">
                    <a:lumMod val="85000"/>
                    <a:lumOff val="15000"/>
                  </a:schemeClr>
                </a:solidFill>
              </a:rPr>
              <a:t>)</a:t>
            </a:r>
            <a:endParaRPr lang="en-US" sz="28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r>
              <a:rPr lang="en-GB" sz="2400" dirty="0">
                <a:solidFill>
                  <a:schemeClr val="tx1">
                    <a:lumMod val="85000"/>
                    <a:lumOff val="15000"/>
                  </a:schemeClr>
                </a:solidFill>
              </a:rPr>
              <a:t>Primary / KS2 / 2</a:t>
            </a:r>
            <a:r>
              <a:rPr lang="en-GB" sz="2400" baseline="30000" dirty="0">
                <a:solidFill>
                  <a:schemeClr val="tx1">
                    <a:lumMod val="85000"/>
                    <a:lumOff val="15000"/>
                  </a:schemeClr>
                </a:solidFill>
              </a:rPr>
              <a:t>nd</a:t>
            </a:r>
            <a:r>
              <a:rPr lang="en-GB" sz="2400" dirty="0">
                <a:solidFill>
                  <a:schemeClr val="tx1">
                    <a:lumMod val="85000"/>
                    <a:lumOff val="15000"/>
                  </a:schemeClr>
                </a:solidFill>
              </a:rPr>
              <a:t> Level Classroom Lesson Plan</a:t>
            </a:r>
            <a:endParaRPr lang="en-US" sz="2400" dirty="0">
              <a:solidFill>
                <a:schemeClr val="tx1">
                  <a:lumMod val="85000"/>
                  <a:lumOff val="15000"/>
                </a:schemeClr>
              </a:solidFill>
            </a:endParaRPr>
          </a:p>
        </p:txBody>
      </p:sp>
      <p:sp>
        <p:nvSpPr>
          <p:cNvPr id="9" name="Text Placeholder 3"/>
          <p:cNvSpPr txBox="1">
            <a:spLocks/>
          </p:cNvSpPr>
          <p:nvPr/>
        </p:nvSpPr>
        <p:spPr>
          <a:xfrm>
            <a:off x="3034073"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85000"/>
                    <a:lumOff val="15000"/>
                  </a:schemeClr>
                </a:solidFill>
              </a:rPr>
              <a:t>Written by</a:t>
            </a:r>
          </a:p>
          <a:p>
            <a:pPr marL="0" indent="0" algn="ctr">
              <a:buNone/>
            </a:pPr>
            <a:r>
              <a:rPr lang="en-US" sz="2400" dirty="0" smtClean="0">
                <a:solidFill>
                  <a:schemeClr val="tx1">
                    <a:lumMod val="85000"/>
                    <a:lumOff val="15000"/>
                  </a:schemeClr>
                </a:solidFill>
              </a:rPr>
              <a:t>Rachel Leach</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8263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txBox="1">
            <a:spLocks/>
          </p:cNvSpPr>
          <p:nvPr/>
        </p:nvSpPr>
        <p:spPr>
          <a:xfrm>
            <a:off x="986898" y="1082959"/>
            <a:ext cx="4377190" cy="50823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GB" sz="3600" b="1" dirty="0">
                <a:solidFill>
                  <a:schemeClr val="tx1">
                    <a:lumMod val="85000"/>
                    <a:lumOff val="15000"/>
                  </a:schemeClr>
                </a:solidFill>
              </a:rPr>
              <a:t>This music is like a train </a:t>
            </a:r>
            <a:r>
              <a:rPr lang="en-GB" sz="3600" b="1" dirty="0" smtClean="0">
                <a:solidFill>
                  <a:schemeClr val="tx1">
                    <a:lumMod val="85000"/>
                    <a:lumOff val="15000"/>
                  </a:schemeClr>
                </a:solidFill>
              </a:rPr>
              <a:t>ride. </a:t>
            </a:r>
            <a:r>
              <a:rPr lang="en-GB" sz="3600" b="1" dirty="0">
                <a:solidFill>
                  <a:schemeClr val="tx1">
                    <a:lumMod val="85000"/>
                    <a:lumOff val="15000"/>
                  </a:schemeClr>
                </a:solidFill>
              </a:rPr>
              <a:t>Each group can play a different part on </a:t>
            </a:r>
            <a:r>
              <a:rPr lang="en-GB" sz="3600" b="1" dirty="0" smtClean="0">
                <a:solidFill>
                  <a:schemeClr val="tx1">
                    <a:lumMod val="85000"/>
                    <a:lumOff val="15000"/>
                  </a:schemeClr>
                </a:solidFill>
              </a:rPr>
              <a:t>their instruments </a:t>
            </a:r>
            <a:r>
              <a:rPr lang="en-GB" sz="3600" b="1" dirty="0">
                <a:solidFill>
                  <a:schemeClr val="tx1">
                    <a:lumMod val="85000"/>
                    <a:lumOff val="15000"/>
                  </a:schemeClr>
                </a:solidFill>
              </a:rPr>
              <a:t>or using body percussion</a:t>
            </a:r>
          </a:p>
        </p:txBody>
      </p:sp>
      <p:pic>
        <p:nvPicPr>
          <p:cNvPr id="5122"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Effect>
                      <a14:brightnessContrast contrast="-40000"/>
                    </a14:imgEffect>
                  </a14:imgLayer>
                </a14:imgProps>
              </a:ext>
              <a:ext uri="{28A0092B-C50C-407E-A947-70E740481C1C}">
                <a14:useLocalDpi xmlns:a14="http://schemas.microsoft.com/office/drawing/2010/main" val="0"/>
              </a:ext>
            </a:extLst>
          </a:blip>
          <a:srcRect l="18971" r="20476"/>
          <a:stretch/>
        </p:blipFill>
        <p:spPr bwMode="auto">
          <a:xfrm>
            <a:off x="5580112" y="2224293"/>
            <a:ext cx="3013862" cy="279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4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134076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5</a:t>
            </a:r>
          </a:p>
          <a:p>
            <a:pPr marL="0" indent="0" algn="ctr">
              <a:buNone/>
            </a:pPr>
            <a:r>
              <a:rPr lang="en-GB" sz="3600" dirty="0" smtClean="0">
                <a:solidFill>
                  <a:schemeClr val="tx1">
                    <a:lumMod val="85000"/>
                    <a:lumOff val="15000"/>
                  </a:schemeClr>
                </a:solidFill>
              </a:rPr>
              <a:t>Bluesy tune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043608" y="1412776"/>
            <a:ext cx="7632848" cy="853787"/>
          </a:xfrm>
        </p:spPr>
        <p:txBody>
          <a:bodyPr>
            <a:normAutofit fontScale="90000"/>
          </a:bodyPr>
          <a:lstStyle/>
          <a:p>
            <a:r>
              <a:rPr lang="en-GB" b="1" dirty="0">
                <a:solidFill>
                  <a:schemeClr val="tx1">
                    <a:lumMod val="85000"/>
                    <a:lumOff val="15000"/>
                  </a:schemeClr>
                </a:solidFill>
              </a:rPr>
              <a:t>Use a white-note xylophone to make a new tune</a:t>
            </a:r>
            <a:endParaRPr lang="en-US" b="1" dirty="0">
              <a:solidFill>
                <a:schemeClr val="tx1">
                  <a:lumMod val="85000"/>
                  <a:lumOff val="15000"/>
                </a:schemeClr>
              </a:solidFill>
            </a:endParaRPr>
          </a:p>
        </p:txBody>
      </p:sp>
      <p:sp>
        <p:nvSpPr>
          <p:cNvPr id="10" name="Text Placeholder 2"/>
          <p:cNvSpPr txBox="1">
            <a:spLocks/>
          </p:cNvSpPr>
          <p:nvPr/>
        </p:nvSpPr>
        <p:spPr>
          <a:xfrm>
            <a:off x="913064" y="2996952"/>
            <a:ext cx="7415830"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800" dirty="0" smtClean="0">
                <a:solidFill>
                  <a:schemeClr val="tx1">
                    <a:lumMod val="85000"/>
                    <a:lumOff val="15000"/>
                  </a:schemeClr>
                </a:solidFill>
              </a:rPr>
              <a:t>It must:</a:t>
            </a:r>
          </a:p>
          <a:p>
            <a:r>
              <a:rPr lang="en-GB" sz="2800" dirty="0">
                <a:solidFill>
                  <a:schemeClr val="tx1">
                    <a:lumMod val="85000"/>
                    <a:lumOff val="15000"/>
                  </a:schemeClr>
                </a:solidFill>
              </a:rPr>
              <a:t>Start high and move downwards</a:t>
            </a:r>
          </a:p>
          <a:p>
            <a:r>
              <a:rPr lang="en-GB" sz="2800" dirty="0">
                <a:solidFill>
                  <a:schemeClr val="tx1">
                    <a:lumMod val="85000"/>
                    <a:lumOff val="15000"/>
                  </a:schemeClr>
                </a:solidFill>
              </a:rPr>
              <a:t>Use next-door notes (no jumping around!)</a:t>
            </a:r>
          </a:p>
        </p:txBody>
      </p:sp>
    </p:spTree>
    <p:extLst>
      <p:ext uri="{BB962C8B-B14F-4D97-AF65-F5344CB8AC3E}">
        <p14:creationId xmlns:p14="http://schemas.microsoft.com/office/powerpoint/2010/main" val="305202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948561" y="1505402"/>
            <a:ext cx="7488832" cy="771470"/>
          </a:xfrm>
        </p:spPr>
        <p:txBody>
          <a:bodyPr>
            <a:noAutofit/>
          </a:bodyPr>
          <a:lstStyle/>
          <a:p>
            <a:pPr lvl="0"/>
            <a:r>
              <a:rPr lang="en-GB" sz="3600" b="1" dirty="0">
                <a:solidFill>
                  <a:schemeClr val="tx1">
                    <a:lumMod val="85000"/>
                    <a:lumOff val="15000"/>
                  </a:schemeClr>
                </a:solidFill>
              </a:rPr>
              <a:t>Replace some white notes with black notes to make it sound more jazzy!</a:t>
            </a:r>
          </a:p>
        </p:txBody>
      </p:sp>
      <p:pic>
        <p:nvPicPr>
          <p:cNvPr id="7170" name="Picture 2" descr="\\BBCFS2072\UserData$\learnp02\Downloads\Gershwin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77" y="2852936"/>
            <a:ext cx="5766047" cy="324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44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93096"/>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33890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6</a:t>
            </a:r>
          </a:p>
          <a:p>
            <a:pPr marL="0" indent="0" algn="ctr">
              <a:buNone/>
            </a:pPr>
            <a:r>
              <a:rPr lang="en-GB" sz="3600" dirty="0" smtClean="0">
                <a:solidFill>
                  <a:schemeClr val="tx1">
                    <a:lumMod val="85000"/>
                    <a:lumOff val="15000"/>
                  </a:schemeClr>
                </a:solidFill>
              </a:rPr>
              <a:t>Performance time!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1040106" y="2120676"/>
            <a:ext cx="5045056" cy="8434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chemeClr val="tx1">
                    <a:lumMod val="85000"/>
                    <a:lumOff val="15000"/>
                  </a:schemeClr>
                </a:solidFill>
              </a:rPr>
              <a:t>Recap</a:t>
            </a:r>
            <a:endParaRPr lang="en-GB" b="1" dirty="0">
              <a:solidFill>
                <a:schemeClr val="tx1">
                  <a:lumMod val="85000"/>
                  <a:lumOff val="15000"/>
                </a:schemeClr>
              </a:solidFill>
            </a:endParaRPr>
          </a:p>
        </p:txBody>
      </p:sp>
      <p:sp>
        <p:nvSpPr>
          <p:cNvPr id="15" name="Text Placeholder 2"/>
          <p:cNvSpPr txBox="1">
            <a:spLocks/>
          </p:cNvSpPr>
          <p:nvPr/>
        </p:nvSpPr>
        <p:spPr>
          <a:xfrm>
            <a:off x="1548658" y="3036162"/>
            <a:ext cx="4607518"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City soundscape</a:t>
            </a:r>
          </a:p>
          <a:p>
            <a:pPr lvl="0"/>
            <a:r>
              <a:rPr lang="en-GB" sz="2800" dirty="0">
                <a:solidFill>
                  <a:schemeClr val="tx1">
                    <a:lumMod val="85000"/>
                    <a:lumOff val="15000"/>
                  </a:schemeClr>
                </a:solidFill>
              </a:rPr>
              <a:t>Train rhythms</a:t>
            </a:r>
          </a:p>
          <a:p>
            <a:pPr lvl="0"/>
            <a:r>
              <a:rPr lang="en-GB" sz="2800" dirty="0">
                <a:solidFill>
                  <a:schemeClr val="tx1">
                    <a:lumMod val="85000"/>
                    <a:lumOff val="15000"/>
                  </a:schemeClr>
                </a:solidFill>
              </a:rPr>
              <a:t>Bluesy tune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5" y="548680"/>
            <a:ext cx="2995849" cy="168516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611975"/>
            <a:ext cx="2995849" cy="1685165"/>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9000" contrast="16000"/>
                    </a14:imgEffect>
                  </a14:imgLayer>
                </a14:imgProps>
              </a:ext>
              <a:ext uri="{28A0092B-C50C-407E-A947-70E740481C1C}">
                <a14:useLocalDpi xmlns:a14="http://schemas.microsoft.com/office/drawing/2010/main" val="0"/>
              </a:ext>
            </a:extLst>
          </a:blip>
          <a:stretch>
            <a:fillRect/>
          </a:stretch>
        </p:blipFill>
        <p:spPr>
          <a:xfrm>
            <a:off x="5364086" y="2586417"/>
            <a:ext cx="2995849" cy="1685165"/>
          </a:xfrm>
          <a:prstGeom prst="rect">
            <a:avLst/>
          </a:prstGeom>
        </p:spPr>
      </p:pic>
    </p:spTree>
    <p:extLst>
      <p:ext uri="{BB962C8B-B14F-4D97-AF65-F5344CB8AC3E}">
        <p14:creationId xmlns:p14="http://schemas.microsoft.com/office/powerpoint/2010/main" val="46705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907704" y="1340768"/>
            <a:ext cx="5328592" cy="843478"/>
          </a:xfrm>
        </p:spPr>
        <p:txBody>
          <a:bodyPr>
            <a:noAutofit/>
          </a:bodyPr>
          <a:lstStyle/>
          <a:p>
            <a:pPr lvl="0" algn="l"/>
            <a:r>
              <a:rPr lang="en-GB" b="1" dirty="0" smtClean="0">
                <a:solidFill>
                  <a:schemeClr val="tx1">
                    <a:lumMod val="85000"/>
                    <a:lumOff val="15000"/>
                  </a:schemeClr>
                </a:solidFill>
              </a:rPr>
              <a:t>Practise and perform!</a:t>
            </a:r>
            <a:endParaRPr lang="en-GB" b="1" dirty="0">
              <a:solidFill>
                <a:schemeClr val="tx1">
                  <a:lumMod val="85000"/>
                  <a:lumOff val="15000"/>
                </a:schemeClr>
              </a:solidFill>
            </a:endParaRPr>
          </a:p>
        </p:txBody>
      </p:sp>
      <p:pic>
        <p:nvPicPr>
          <p:cNvPr id="7" name="Picture 2" descr="\\BBCFS2072\UserData$\learnp02\Downloads\Gershwin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425" y="2564904"/>
            <a:ext cx="6297151" cy="354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8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15516" y="1412776"/>
            <a:ext cx="8712968" cy="937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1">
                    <a:lumMod val="85000"/>
                    <a:lumOff val="15000"/>
                  </a:schemeClr>
                </a:solidFill>
              </a:rPr>
              <a:t>Taking it further – cross-curricular activities</a:t>
            </a:r>
            <a:endParaRPr lang="en-GB" sz="3600" b="1" dirty="0">
              <a:solidFill>
                <a:schemeClr val="tx1">
                  <a:lumMod val="85000"/>
                  <a:lumOff val="15000"/>
                </a:schemeClr>
              </a:solidFill>
            </a:endParaRPr>
          </a:p>
        </p:txBody>
      </p:sp>
      <p:sp>
        <p:nvSpPr>
          <p:cNvPr id="7" name="Content Placeholder 5"/>
          <p:cNvSpPr>
            <a:spLocks noGrp="1"/>
          </p:cNvSpPr>
          <p:nvPr>
            <p:ph idx="1"/>
          </p:nvPr>
        </p:nvSpPr>
        <p:spPr>
          <a:xfrm>
            <a:off x="611560" y="2492897"/>
            <a:ext cx="7992888" cy="4176463"/>
          </a:xfrm>
        </p:spPr>
        <p:txBody>
          <a:bodyPr>
            <a:noAutofit/>
          </a:bodyPr>
          <a:lstStyle/>
          <a:p>
            <a:pPr marL="0" lvl="0" indent="0">
              <a:buNone/>
            </a:pPr>
            <a:r>
              <a:rPr lang="en-US" sz="1600" b="1" dirty="0">
                <a:solidFill>
                  <a:schemeClr val="tx1">
                    <a:lumMod val="85000"/>
                    <a:lumOff val="15000"/>
                  </a:schemeClr>
                </a:solidFill>
              </a:rPr>
              <a:t>MUSIC: </a:t>
            </a:r>
            <a:r>
              <a:rPr lang="en-US" sz="1600" dirty="0">
                <a:solidFill>
                  <a:schemeClr val="tx1">
                    <a:lumMod val="85000"/>
                    <a:lumOff val="15000"/>
                  </a:schemeClr>
                </a:solidFill>
              </a:rPr>
              <a:t>Gershwin influenced many other composers including Copland and Bernstein – both have pieces featured in the BBC Ten Pieces project. Gershwin’s next big orchestral piece was ‘An American in Paris’ which is similarly about a city and features the sounds of actual Paris taxi cabs</a:t>
            </a:r>
            <a:r>
              <a:rPr lang="en-US" sz="1600" dirty="0" smtClean="0">
                <a:solidFill>
                  <a:schemeClr val="tx1">
                    <a:lumMod val="85000"/>
                    <a:lumOff val="15000"/>
                  </a:schemeClr>
                </a:solidFill>
              </a:rPr>
              <a:t>.</a:t>
            </a:r>
          </a:p>
          <a:p>
            <a:pPr marL="0" lvl="0" indent="0">
              <a:buNone/>
            </a:pPr>
            <a:endParaRPr lang="en-GB" sz="1600" dirty="0">
              <a:solidFill>
                <a:schemeClr val="tx1">
                  <a:lumMod val="85000"/>
                  <a:lumOff val="15000"/>
                </a:schemeClr>
              </a:solidFill>
            </a:endParaRPr>
          </a:p>
          <a:p>
            <a:pPr marL="0" lvl="0" indent="0">
              <a:buNone/>
            </a:pPr>
            <a:r>
              <a:rPr lang="en-US" sz="1600" b="1" dirty="0" smtClean="0">
                <a:solidFill>
                  <a:schemeClr val="tx1">
                    <a:lumMod val="85000"/>
                    <a:lumOff val="15000"/>
                  </a:schemeClr>
                </a:solidFill>
              </a:rPr>
              <a:t>POETRY</a:t>
            </a:r>
            <a:r>
              <a:rPr lang="en-US" sz="1600" b="1" dirty="0">
                <a:solidFill>
                  <a:schemeClr val="tx1">
                    <a:lumMod val="85000"/>
                    <a:lumOff val="15000"/>
                  </a:schemeClr>
                </a:solidFill>
              </a:rPr>
              <a:t>: </a:t>
            </a:r>
            <a:r>
              <a:rPr lang="en-US" sz="1600" dirty="0">
                <a:solidFill>
                  <a:schemeClr val="tx1">
                    <a:lumMod val="85000"/>
                    <a:lumOff val="15000"/>
                  </a:schemeClr>
                </a:solidFill>
              </a:rPr>
              <a:t>use your list and descriptions of city sounds to create poetry about your city. </a:t>
            </a:r>
            <a:endParaRPr lang="en-GB" sz="1600" dirty="0">
              <a:solidFill>
                <a:schemeClr val="tx1">
                  <a:lumMod val="85000"/>
                  <a:lumOff val="15000"/>
                </a:schemeClr>
              </a:solidFill>
            </a:endParaRPr>
          </a:p>
          <a:p>
            <a:pPr marL="0" lvl="0" indent="0">
              <a:buNone/>
            </a:pPr>
            <a:endParaRPr lang="en-GB" sz="1600" dirty="0">
              <a:solidFill>
                <a:schemeClr val="tx1">
                  <a:lumMod val="85000"/>
                  <a:lumOff val="15000"/>
                </a:schemeClr>
              </a:solidFill>
            </a:endParaRPr>
          </a:p>
          <a:p>
            <a:pPr marL="0" lvl="0" indent="0">
              <a:buNone/>
            </a:pPr>
            <a:r>
              <a:rPr lang="en-US" sz="1600" b="1" dirty="0" smtClean="0">
                <a:solidFill>
                  <a:schemeClr val="tx1">
                    <a:lumMod val="85000"/>
                    <a:lumOff val="15000"/>
                  </a:schemeClr>
                </a:solidFill>
              </a:rPr>
              <a:t>LITERACY</a:t>
            </a:r>
            <a:r>
              <a:rPr lang="en-US" sz="1600" b="1" dirty="0">
                <a:solidFill>
                  <a:schemeClr val="tx1">
                    <a:lumMod val="85000"/>
                    <a:lumOff val="15000"/>
                  </a:schemeClr>
                </a:solidFill>
              </a:rPr>
              <a:t>: </a:t>
            </a:r>
            <a:r>
              <a:rPr lang="en-US" sz="1600" dirty="0">
                <a:solidFill>
                  <a:schemeClr val="tx1">
                    <a:lumMod val="85000"/>
                    <a:lumOff val="15000"/>
                  </a:schemeClr>
                </a:solidFill>
              </a:rPr>
              <a:t>Take an imaginary train journey and write a journal about your adventure. Talk about the train, what you see out of the window and your dream destination. You could even time-travel to visit Gershwin’s New York City of 1924.</a:t>
            </a:r>
            <a:endParaRPr lang="en-GB" sz="1600" dirty="0">
              <a:solidFill>
                <a:schemeClr val="tx1">
                  <a:lumMod val="85000"/>
                  <a:lumOff val="15000"/>
                </a:schemeClr>
              </a:solidFill>
            </a:endParaRPr>
          </a:p>
          <a:p>
            <a:pPr marL="0" lvl="0" indent="0">
              <a:buNone/>
            </a:pPr>
            <a:endParaRPr lang="en-GB" sz="1600" dirty="0">
              <a:solidFill>
                <a:schemeClr val="tx1">
                  <a:lumMod val="85000"/>
                  <a:lumOff val="15000"/>
                </a:schemeClr>
              </a:solidFill>
            </a:endParaRPr>
          </a:p>
          <a:p>
            <a:pPr marL="0" lvl="0" indent="0">
              <a:buNone/>
            </a:pPr>
            <a:r>
              <a:rPr lang="en-US" sz="1600" b="1" dirty="0" smtClean="0">
                <a:solidFill>
                  <a:schemeClr val="tx1">
                    <a:lumMod val="85000"/>
                    <a:lumOff val="15000"/>
                  </a:schemeClr>
                </a:solidFill>
              </a:rPr>
              <a:t>UPLOAD</a:t>
            </a:r>
            <a:r>
              <a:rPr lang="en-US" sz="1600" b="1" dirty="0">
                <a:solidFill>
                  <a:schemeClr val="tx1">
                    <a:lumMod val="85000"/>
                    <a:lumOff val="15000"/>
                  </a:schemeClr>
                </a:solidFill>
              </a:rPr>
              <a:t>:</a:t>
            </a:r>
            <a:r>
              <a:rPr lang="en-US" sz="1600" dirty="0">
                <a:solidFill>
                  <a:schemeClr val="tx1">
                    <a:lumMod val="85000"/>
                    <a:lumOff val="15000"/>
                  </a:schemeClr>
                </a:solidFill>
              </a:rPr>
              <a:t> Show us what you’ve created! Submit your creative responses using our </a:t>
            </a:r>
            <a:r>
              <a:rPr lang="en-US" sz="1600" u="sng" dirty="0">
                <a:solidFill>
                  <a:schemeClr val="tx1">
                    <a:lumMod val="85000"/>
                    <a:lumOff val="15000"/>
                  </a:schemeClr>
                </a:solidFill>
                <a:hlinkClick r:id="rId3"/>
              </a:rPr>
              <a:t>Uploader</a:t>
            </a:r>
            <a:r>
              <a:rPr lang="en-US" sz="1600" dirty="0">
                <a:solidFill>
                  <a:schemeClr val="tx1">
                    <a:lumMod val="85000"/>
                    <a:lumOff val="15000"/>
                  </a:schemeClr>
                </a:solidFill>
              </a:rPr>
              <a:t> for a chance to be featured on the Ten Pieces website</a:t>
            </a:r>
            <a:r>
              <a:rPr lang="en-GB" sz="1600" dirty="0">
                <a:solidFill>
                  <a:schemeClr val="tx1">
                    <a:lumMod val="85000"/>
                    <a:lumOff val="15000"/>
                  </a:schemeClr>
                </a:solidFill>
              </a:rPr>
              <a:t> </a:t>
            </a:r>
            <a:r>
              <a:rPr lang="en-US" sz="1600" dirty="0" smtClean="0">
                <a:solidFill>
                  <a:schemeClr val="tx1">
                    <a:lumMod val="85000"/>
                    <a:lumOff val="15000"/>
                  </a:schemeClr>
                </a:solidFill>
              </a:rPr>
              <a:t>.</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160336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683568" y="2276872"/>
            <a:ext cx="4464496" cy="3400648"/>
          </a:xfrm>
        </p:spPr>
        <p:txBody>
          <a:bodyPr>
            <a:normAutofit/>
          </a:bodyPr>
          <a:lstStyle/>
          <a:p>
            <a:pPr marL="0" indent="0" algn="r">
              <a:buNone/>
            </a:pPr>
            <a:r>
              <a:rPr lang="en-GB" dirty="0">
                <a:solidFill>
                  <a:schemeClr val="tx1">
                    <a:lumMod val="85000"/>
                    <a:lumOff val="15000"/>
                  </a:schemeClr>
                </a:solidFill>
              </a:rPr>
              <a:t>American composer George Gershwin brought the sounds of jazz and blues into the classical music concert hall for the first time!</a:t>
            </a: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64088" y="1859029"/>
            <a:ext cx="3063038" cy="411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135053"/>
            <a:ext cx="5045056" cy="843478"/>
          </a:xfrm>
        </p:spPr>
        <p:txBody>
          <a:bodyPr/>
          <a:lstStyle/>
          <a:p>
            <a:r>
              <a:rPr lang="en-US" b="1" dirty="0" smtClean="0">
                <a:solidFill>
                  <a:schemeClr val="tx1">
                    <a:lumMod val="85000"/>
                    <a:lumOff val="15000"/>
                  </a:schemeClr>
                </a:solidFill>
              </a:rPr>
              <a:t>Lesson outcomes</a:t>
            </a:r>
            <a:endParaRPr lang="en-US" b="1" dirty="0">
              <a:solidFill>
                <a:schemeClr val="tx1">
                  <a:lumMod val="85000"/>
                  <a:lumOff val="15000"/>
                </a:schemeClr>
              </a:solidFill>
            </a:endParaRPr>
          </a:p>
        </p:txBody>
      </p:sp>
      <p:sp>
        <p:nvSpPr>
          <p:cNvPr id="12" name="Text Placeholder 2"/>
          <p:cNvSpPr txBox="1">
            <a:spLocks/>
          </p:cNvSpPr>
          <p:nvPr/>
        </p:nvSpPr>
        <p:spPr>
          <a:xfrm>
            <a:off x="857706" y="2276872"/>
            <a:ext cx="741583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After this lesson, pupils will be able to: </a:t>
            </a:r>
          </a:p>
          <a:p>
            <a:pPr marL="0" indent="0">
              <a:buNone/>
            </a:pPr>
            <a:endParaRPr lang="en-US" sz="800" dirty="0" smtClean="0">
              <a:solidFill>
                <a:schemeClr val="tx1">
                  <a:lumMod val="85000"/>
                  <a:lumOff val="15000"/>
                </a:schemeClr>
              </a:solidFill>
            </a:endParaRPr>
          </a:p>
          <a:p>
            <a:pPr lvl="0"/>
            <a:r>
              <a:rPr lang="en-US" sz="2800" dirty="0">
                <a:solidFill>
                  <a:schemeClr val="tx1">
                    <a:lumMod val="85000"/>
                    <a:lumOff val="15000"/>
                  </a:schemeClr>
                </a:solidFill>
              </a:rPr>
              <a:t>listen and reflect on a piece of orchestral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create their own piece of music using </a:t>
            </a:r>
            <a:r>
              <a:rPr lang="en-US" sz="2800" dirty="0" smtClean="0">
                <a:solidFill>
                  <a:schemeClr val="tx1">
                    <a:lumMod val="85000"/>
                    <a:lumOff val="15000"/>
                  </a:schemeClr>
                </a:solidFill>
              </a:rPr>
              <a:t>instruments and voice</a:t>
            </a:r>
          </a:p>
          <a:p>
            <a:pPr lvl="0"/>
            <a:r>
              <a:rPr lang="en-US" sz="2800" dirty="0" smtClean="0">
                <a:solidFill>
                  <a:schemeClr val="tx1">
                    <a:lumMod val="85000"/>
                    <a:lumOff val="15000"/>
                  </a:schemeClr>
                </a:solidFill>
              </a:rPr>
              <a:t>perform </a:t>
            </a:r>
            <a:r>
              <a:rPr lang="en-US" sz="2800" dirty="0">
                <a:solidFill>
                  <a:schemeClr val="tx1">
                    <a:lumMod val="85000"/>
                    <a:lumOff val="15000"/>
                  </a:schemeClr>
                </a:solidFill>
              </a:rPr>
              <a:t>as an ensemble</a:t>
            </a:r>
            <a:endParaRPr lang="en-GB" sz="2800" dirty="0">
              <a:solidFill>
                <a:schemeClr val="tx1">
                  <a:lumMod val="85000"/>
                  <a:lumOff val="15000"/>
                </a:schemeClr>
              </a:solidFill>
            </a:endParaRPr>
          </a:p>
          <a:p>
            <a:pPr lvl="0"/>
            <a:r>
              <a:rPr lang="en-US" sz="2800" dirty="0">
                <a:solidFill>
                  <a:schemeClr val="tx1">
                    <a:lumMod val="85000"/>
                    <a:lumOff val="15000"/>
                  </a:schemeClr>
                </a:solidFill>
              </a:rPr>
              <a:t>learn musical language appropriate to the task</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7233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141464"/>
            <a:ext cx="5045056" cy="843478"/>
          </a:xfrm>
        </p:spPr>
        <p:txBody>
          <a:bodyPr/>
          <a:lstStyle/>
          <a:p>
            <a:r>
              <a:rPr lang="en-US" b="1" dirty="0" smtClean="0">
                <a:solidFill>
                  <a:schemeClr val="tx1">
                    <a:lumMod val="85000"/>
                    <a:lumOff val="15000"/>
                  </a:schemeClr>
                </a:solidFill>
              </a:rPr>
              <a:t>Curriculum checklist</a:t>
            </a:r>
            <a:endParaRPr lang="en-US" b="1" dirty="0">
              <a:solidFill>
                <a:schemeClr val="tx1">
                  <a:lumMod val="85000"/>
                  <a:lumOff val="15000"/>
                </a:schemeClr>
              </a:solidFill>
            </a:endParaRPr>
          </a:p>
        </p:txBody>
      </p:sp>
      <p:sp>
        <p:nvSpPr>
          <p:cNvPr id="12" name="Text Placeholder 2"/>
          <p:cNvSpPr txBox="1">
            <a:spLocks/>
          </p:cNvSpPr>
          <p:nvPr/>
        </p:nvSpPr>
        <p:spPr>
          <a:xfrm>
            <a:off x="1044602" y="2283283"/>
            <a:ext cx="7415830" cy="39540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Learners will:</a:t>
            </a:r>
          </a:p>
          <a:p>
            <a:pPr lvl="0"/>
            <a:r>
              <a:rPr lang="en-US" sz="2800" dirty="0">
                <a:solidFill>
                  <a:schemeClr val="tx1">
                    <a:lumMod val="85000"/>
                    <a:lumOff val="15000"/>
                  </a:schemeClr>
                </a:solidFill>
              </a:rPr>
              <a:t>play and perform in ensemble contexts, using voices and playing musical instruments</a:t>
            </a:r>
            <a:endParaRPr lang="en-GB" sz="2800" dirty="0">
              <a:solidFill>
                <a:schemeClr val="tx1">
                  <a:lumMod val="85000"/>
                  <a:lumOff val="15000"/>
                </a:schemeClr>
              </a:solidFill>
            </a:endParaRPr>
          </a:p>
          <a:p>
            <a:pPr lvl="0"/>
            <a:r>
              <a:rPr lang="en-US" sz="2800" dirty="0">
                <a:solidFill>
                  <a:schemeClr val="tx1">
                    <a:lumMod val="85000"/>
                    <a:lumOff val="15000"/>
                  </a:schemeClr>
                </a:solidFill>
              </a:rPr>
              <a:t>improvise and compose music for a range of purposes using the interrelated dimensions of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listen with attention to detail and recall sounds with increasing aural memory</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6347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87810" y="1173197"/>
            <a:ext cx="7012582" cy="937442"/>
          </a:xfrm>
        </p:spPr>
        <p:txBody>
          <a:bodyPr/>
          <a:lstStyle/>
          <a:p>
            <a:r>
              <a:rPr lang="en-US" b="1" dirty="0" smtClean="0">
                <a:solidFill>
                  <a:schemeClr val="tx1">
                    <a:lumMod val="85000"/>
                    <a:lumOff val="15000"/>
                  </a:schemeClr>
                </a:solidFill>
              </a:rPr>
              <a:t>Glossary of music terms</a:t>
            </a:r>
            <a:endParaRPr lang="en-US" b="1" dirty="0">
              <a:solidFill>
                <a:schemeClr val="tx1">
                  <a:lumMod val="85000"/>
                  <a:lumOff val="15000"/>
                </a:schemeClr>
              </a:solidFill>
            </a:endParaRPr>
          </a:p>
        </p:txBody>
      </p:sp>
      <p:graphicFrame>
        <p:nvGraphicFramePr>
          <p:cNvPr id="5" name="Table Placeholder 3"/>
          <p:cNvGraphicFramePr>
            <a:graphicFrameLocks/>
          </p:cNvGraphicFramePr>
          <p:nvPr>
            <p:extLst>
              <p:ext uri="{D42A27DB-BD31-4B8C-83A1-F6EECF244321}">
                <p14:modId xmlns:p14="http://schemas.microsoft.com/office/powerpoint/2010/main" val="1099642591"/>
              </p:ext>
            </p:extLst>
          </p:nvPr>
        </p:nvGraphicFramePr>
        <p:xfrm>
          <a:off x="1254775" y="2428128"/>
          <a:ext cx="6634450" cy="3191012"/>
        </p:xfrm>
        <a:graphic>
          <a:graphicData uri="http://schemas.openxmlformats.org/drawingml/2006/table">
            <a:tbl>
              <a:tblPr firstRow="1" bandRow="1">
                <a:tableStyleId>{5C22544A-7EE6-4342-B048-85BDC9FD1C3A}</a:tableStyleId>
              </a:tblPr>
              <a:tblGrid>
                <a:gridCol w="1445017"/>
                <a:gridCol w="5189433"/>
              </a:tblGrid>
              <a:tr h="398058">
                <a:tc>
                  <a:txBody>
                    <a:bodyPr/>
                    <a:lstStyle/>
                    <a:p>
                      <a:r>
                        <a:rPr lang="en-US" sz="2000" dirty="0" smtClean="0">
                          <a:solidFill>
                            <a:schemeClr val="tx1">
                              <a:lumMod val="85000"/>
                              <a:lumOff val="15000"/>
                            </a:schemeClr>
                          </a:solidFill>
                        </a:rPr>
                        <a:t>Term</a:t>
                      </a:r>
                      <a:endParaRPr lang="en-US" sz="20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r>
                        <a:rPr lang="en-US" sz="2000" dirty="0" smtClean="0">
                          <a:solidFill>
                            <a:schemeClr val="tx1">
                              <a:lumMod val="85000"/>
                              <a:lumOff val="15000"/>
                            </a:schemeClr>
                          </a:solidFill>
                        </a:rPr>
                        <a:t>Definition</a:t>
                      </a:r>
                      <a:endParaRPr lang="en-US" sz="20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r>
              <a:tr h="398058">
                <a:tc>
                  <a:txBody>
                    <a:bodyPr/>
                    <a:lstStyle/>
                    <a:p>
                      <a:r>
                        <a:rPr lang="en-GB" sz="1600" b="1" kern="1200" dirty="0" smtClean="0">
                          <a:solidFill>
                            <a:schemeClr val="dk1"/>
                          </a:solidFill>
                          <a:effectLst/>
                          <a:latin typeface="+mn-lt"/>
                          <a:ea typeface="+mn-ea"/>
                          <a:cs typeface="+mn-cs"/>
                        </a:rPr>
                        <a:t>Dynamics</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800" kern="1200" dirty="0" smtClean="0">
                          <a:solidFill>
                            <a:schemeClr val="dk1"/>
                          </a:solidFill>
                          <a:effectLst/>
                          <a:latin typeface="+mn-lt"/>
                          <a:ea typeface="+mn-ea"/>
                          <a:cs typeface="+mn-cs"/>
                        </a:rPr>
                        <a:t>the term used for volume (louds and softs)</a:t>
                      </a:r>
                      <a:endParaRPr lang="en-GB" sz="18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398058">
                <a:tc>
                  <a:txBody>
                    <a:bodyPr/>
                    <a:lstStyle/>
                    <a:p>
                      <a:r>
                        <a:rPr lang="en-US" sz="1600" b="1" dirty="0" smtClean="0"/>
                        <a:t>Motif</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800" kern="1200" dirty="0" smtClean="0">
                          <a:solidFill>
                            <a:schemeClr val="dk1"/>
                          </a:solidFill>
                          <a:effectLst/>
                          <a:latin typeface="+mn-lt"/>
                          <a:ea typeface="+mn-ea"/>
                          <a:cs typeface="+mn-cs"/>
                        </a:rPr>
                        <a:t>a very short musical ‘idea’ – often just a sound or a rhythm </a:t>
                      </a:r>
                      <a:endParaRPr lang="en-GB" sz="18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398058">
                <a:tc>
                  <a:txBody>
                    <a:bodyPr/>
                    <a:lstStyle/>
                    <a:p>
                      <a:r>
                        <a:rPr lang="en-GB" sz="1600" b="1" kern="1200" dirty="0" smtClean="0">
                          <a:solidFill>
                            <a:schemeClr val="dk1"/>
                          </a:solidFill>
                          <a:effectLst/>
                          <a:latin typeface="+mn-lt"/>
                          <a:ea typeface="+mn-ea"/>
                          <a:cs typeface="+mn-cs"/>
                        </a:rPr>
                        <a:t>Pitched percussion</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800" kern="1200" dirty="0" smtClean="0">
                          <a:solidFill>
                            <a:schemeClr val="dk1"/>
                          </a:solidFill>
                          <a:effectLst/>
                          <a:latin typeface="+mn-lt"/>
                          <a:ea typeface="+mn-ea"/>
                          <a:cs typeface="+mn-cs"/>
                        </a:rPr>
                        <a:t>percussion instruments that can play different pitches – xylophones, glockenspiels, chime bars, etc.</a:t>
                      </a:r>
                      <a:endParaRPr lang="en-US" sz="18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398058">
                <a:tc>
                  <a:txBody>
                    <a:bodyPr/>
                    <a:lstStyle/>
                    <a:p>
                      <a:r>
                        <a:rPr lang="en-US" sz="1600" b="1" kern="1200" dirty="0" smtClean="0">
                          <a:solidFill>
                            <a:schemeClr val="dk1"/>
                          </a:solidFill>
                          <a:effectLst/>
                          <a:latin typeface="+mn-lt"/>
                          <a:ea typeface="+mn-ea"/>
                          <a:cs typeface="+mn-cs"/>
                        </a:rPr>
                        <a:t>Soundscape</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800" kern="1200" dirty="0" smtClean="0">
                          <a:solidFill>
                            <a:schemeClr val="dk1"/>
                          </a:solidFill>
                          <a:effectLst/>
                          <a:latin typeface="+mn-lt"/>
                          <a:ea typeface="+mn-ea"/>
                          <a:cs typeface="+mn-cs"/>
                        </a:rPr>
                        <a:t>a musical collage of sounds often free flowing without an underlying beat or pulse</a:t>
                      </a:r>
                      <a:endParaRPr lang="en-GB" sz="18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474656">
                <a:tc>
                  <a:txBody>
                    <a:bodyPr/>
                    <a:lstStyle/>
                    <a:p>
                      <a:r>
                        <a:rPr lang="en-GB" sz="1600" b="1" kern="1200" dirty="0" smtClean="0">
                          <a:solidFill>
                            <a:schemeClr val="dk1"/>
                          </a:solidFill>
                          <a:effectLst/>
                          <a:latin typeface="+mn-lt"/>
                          <a:ea typeface="+mn-ea"/>
                          <a:cs typeface="+mn-cs"/>
                        </a:rPr>
                        <a:t>Tempo</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US" sz="1800" kern="1200" dirty="0" smtClean="0">
                          <a:solidFill>
                            <a:schemeClr val="dk1"/>
                          </a:solidFill>
                          <a:effectLst/>
                          <a:latin typeface="+mn-lt"/>
                          <a:ea typeface="+mn-ea"/>
                          <a:cs typeface="+mn-cs"/>
                        </a:rPr>
                        <a:t>another word for speed</a:t>
                      </a:r>
                      <a:endParaRPr lang="en-US" sz="18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bl>
          </a:graphicData>
        </a:graphic>
      </p:graphicFrame>
    </p:spTree>
    <p:extLst>
      <p:ext uri="{BB962C8B-B14F-4D97-AF65-F5344CB8AC3E}">
        <p14:creationId xmlns:p14="http://schemas.microsoft.com/office/powerpoint/2010/main" val="2452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65104"/>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33890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1</a:t>
            </a:r>
          </a:p>
          <a:p>
            <a:pPr marL="0" indent="0" algn="ctr">
              <a:buNone/>
            </a:pPr>
            <a:r>
              <a:rPr lang="en-GB" sz="3600" dirty="0" smtClean="0">
                <a:solidFill>
                  <a:schemeClr val="tx1">
                    <a:lumMod val="85000"/>
                    <a:lumOff val="15000"/>
                  </a:schemeClr>
                </a:solidFill>
              </a:rPr>
              <a:t>Watching and listening</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13406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355976" y="2595607"/>
            <a:ext cx="4392488" cy="3564396"/>
          </a:xfrm>
        </p:spPr>
        <p:txBody>
          <a:bodyPr>
            <a:noAutofit/>
          </a:bodyPr>
          <a:lstStyle/>
          <a:p>
            <a:pPr marL="0" indent="0">
              <a:buNone/>
            </a:pPr>
            <a:r>
              <a:rPr lang="en-GB" sz="3900" b="1" dirty="0" smtClean="0">
                <a:solidFill>
                  <a:schemeClr val="tx1">
                    <a:lumMod val="85000"/>
                    <a:lumOff val="15000"/>
                  </a:schemeClr>
                </a:solidFill>
              </a:rPr>
              <a:t>George GERSHWIN</a:t>
            </a:r>
          </a:p>
          <a:p>
            <a:pPr marL="0" indent="0">
              <a:buNone/>
            </a:pPr>
            <a:r>
              <a:rPr lang="en-GB" sz="2900" b="1" dirty="0" smtClean="0">
                <a:solidFill>
                  <a:schemeClr val="tx1">
                    <a:lumMod val="85000"/>
                    <a:lumOff val="15000"/>
                  </a:schemeClr>
                </a:solidFill>
              </a:rPr>
              <a:t>(1898–1937)</a:t>
            </a:r>
          </a:p>
          <a:p>
            <a:pPr marL="0" indent="0">
              <a:buNone/>
            </a:pPr>
            <a:endParaRPr lang="en-GB" sz="600" b="1" dirty="0">
              <a:solidFill>
                <a:schemeClr val="tx1">
                  <a:lumMod val="85000"/>
                  <a:lumOff val="15000"/>
                </a:schemeClr>
              </a:solidFill>
            </a:endParaRPr>
          </a:p>
          <a:p>
            <a:pPr lvl="0"/>
            <a:r>
              <a:rPr lang="en-US" sz="2000" dirty="0">
                <a:solidFill>
                  <a:schemeClr val="tx1">
                    <a:lumMod val="85000"/>
                    <a:lumOff val="15000"/>
                  </a:schemeClr>
                </a:solidFill>
              </a:rPr>
              <a:t>American composer and pianist</a:t>
            </a:r>
            <a:endParaRPr lang="en-GB" sz="2000" dirty="0">
              <a:solidFill>
                <a:schemeClr val="tx1">
                  <a:lumMod val="85000"/>
                  <a:lumOff val="15000"/>
                </a:schemeClr>
              </a:solidFill>
            </a:endParaRPr>
          </a:p>
          <a:p>
            <a:r>
              <a:rPr lang="en-GB" sz="2000" dirty="0">
                <a:solidFill>
                  <a:schemeClr val="tx1">
                    <a:lumMod val="85000"/>
                    <a:lumOff val="15000"/>
                  </a:schemeClr>
                </a:solidFill>
              </a:rPr>
              <a:t>A hugely famous songwriter from the age of 19 and, with his brother Ira, wrote some of the most famous songs of the 20</a:t>
            </a:r>
            <a:r>
              <a:rPr lang="en-GB" sz="2000" baseline="30000" dirty="0">
                <a:solidFill>
                  <a:schemeClr val="tx1">
                    <a:lumMod val="85000"/>
                    <a:lumOff val="15000"/>
                  </a:schemeClr>
                </a:solidFill>
              </a:rPr>
              <a:t>th</a:t>
            </a:r>
            <a:r>
              <a:rPr lang="en-GB" sz="2000" dirty="0">
                <a:solidFill>
                  <a:schemeClr val="tx1">
                    <a:lumMod val="85000"/>
                    <a:lumOff val="15000"/>
                  </a:schemeClr>
                </a:solidFill>
              </a:rPr>
              <a:t> century </a:t>
            </a:r>
            <a:endParaRPr lang="en-GB" dirty="0">
              <a:solidFill>
                <a:schemeClr val="tx1">
                  <a:lumMod val="85000"/>
                  <a:lumOff val="1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3608" y="2276872"/>
            <a:ext cx="2891290" cy="388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375842" y="713314"/>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3275856" y="1723851"/>
            <a:ext cx="5472608" cy="4752528"/>
          </a:xfrm>
        </p:spPr>
        <p:txBody>
          <a:bodyPr>
            <a:noAutofit/>
          </a:bodyPr>
          <a:lstStyle/>
          <a:p>
            <a:pPr marL="0" indent="0">
              <a:buNone/>
            </a:pPr>
            <a:r>
              <a:rPr lang="en-GB" sz="2800" b="1" dirty="0">
                <a:solidFill>
                  <a:schemeClr val="tx1">
                    <a:lumMod val="85000"/>
                    <a:lumOff val="15000"/>
                  </a:schemeClr>
                </a:solidFill>
              </a:rPr>
              <a:t>Rhapsody in Blue (excerpt</a:t>
            </a:r>
            <a:r>
              <a:rPr lang="en-GB" sz="2800" b="1" dirty="0" smtClean="0">
                <a:solidFill>
                  <a:schemeClr val="tx1">
                    <a:lumMod val="85000"/>
                    <a:lumOff val="15000"/>
                  </a:schemeClr>
                </a:solidFill>
              </a:rPr>
              <a:t>)</a:t>
            </a:r>
          </a:p>
          <a:p>
            <a:r>
              <a:rPr lang="en-US" sz="2000" dirty="0">
                <a:solidFill>
                  <a:schemeClr val="tx1">
                    <a:lumMod val="85000"/>
                    <a:lumOff val="15000"/>
                  </a:schemeClr>
                </a:solidFill>
              </a:rPr>
              <a:t>Written in 1924 for a crossover concert featuring classical music and jazz</a:t>
            </a:r>
            <a:endParaRPr lang="en-GB" sz="2000" dirty="0">
              <a:solidFill>
                <a:schemeClr val="tx1">
                  <a:lumMod val="85000"/>
                  <a:lumOff val="15000"/>
                </a:schemeClr>
              </a:solidFill>
            </a:endParaRPr>
          </a:p>
          <a:p>
            <a:r>
              <a:rPr lang="en-US" sz="2000" dirty="0">
                <a:solidFill>
                  <a:schemeClr val="tx1">
                    <a:lumMod val="85000"/>
                    <a:lumOff val="15000"/>
                  </a:schemeClr>
                </a:solidFill>
              </a:rPr>
              <a:t>Gershwin was reluctant to write it until the very last minute. It was then orchestrated by his friend </a:t>
            </a:r>
            <a:r>
              <a:rPr lang="en-US" sz="2000" dirty="0" err="1">
                <a:solidFill>
                  <a:schemeClr val="tx1">
                    <a:lumMod val="85000"/>
                    <a:lumOff val="15000"/>
                  </a:schemeClr>
                </a:solidFill>
              </a:rPr>
              <a:t>Ferde</a:t>
            </a:r>
            <a:r>
              <a:rPr lang="en-US" sz="2000" dirty="0">
                <a:solidFill>
                  <a:schemeClr val="tx1">
                    <a:lumMod val="85000"/>
                    <a:lumOff val="15000"/>
                  </a:schemeClr>
                </a:solidFill>
              </a:rPr>
              <a:t> </a:t>
            </a:r>
            <a:r>
              <a:rPr lang="en-GB" sz="2000" dirty="0" err="1"/>
              <a:t>Grofé</a:t>
            </a:r>
            <a:endParaRPr lang="en-GB" sz="2000" dirty="0"/>
          </a:p>
          <a:p>
            <a:r>
              <a:rPr lang="en-US" sz="2000" dirty="0" smtClean="0">
                <a:solidFill>
                  <a:schemeClr val="tx1">
                    <a:lumMod val="85000"/>
                    <a:lumOff val="15000"/>
                  </a:schemeClr>
                </a:solidFill>
              </a:rPr>
              <a:t>Features </a:t>
            </a:r>
            <a:r>
              <a:rPr lang="en-US" sz="2000" dirty="0">
                <a:solidFill>
                  <a:schemeClr val="tx1">
                    <a:lumMod val="85000"/>
                    <a:lumOff val="15000"/>
                  </a:schemeClr>
                </a:solidFill>
              </a:rPr>
              <a:t>a very famous clarinet solo at the beginning which was improvised during rehearsals and a huge solo piano part originally played by Gershwin himself – most of this was improvised during the first performance</a:t>
            </a:r>
            <a:endParaRPr lang="en-GB" sz="2000" dirty="0">
              <a:solidFill>
                <a:schemeClr val="tx1">
                  <a:lumMod val="85000"/>
                  <a:lumOff val="15000"/>
                </a:schemeClr>
              </a:solidFill>
            </a:endParaRPr>
          </a:p>
          <a:p>
            <a:r>
              <a:rPr lang="en-US" sz="2000" dirty="0">
                <a:solidFill>
                  <a:schemeClr val="tx1">
                    <a:lumMod val="85000"/>
                    <a:lumOff val="15000"/>
                  </a:schemeClr>
                </a:solidFill>
              </a:rPr>
              <a:t>Many of the ideas came to Gershwin during a train journey. His aim was to describe the spirit of 1920s America</a:t>
            </a:r>
            <a:endParaRPr lang="en-GB" sz="2000" dirty="0">
              <a:solidFill>
                <a:schemeClr val="tx1">
                  <a:lumMod val="85000"/>
                  <a:lumOff val="15000"/>
                </a:schemeClr>
              </a:solidFill>
            </a:endParaRPr>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1916832"/>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TotalTime>
  <Words>978</Words>
  <Application>Microsoft Office PowerPoint</Application>
  <PresentationFormat>On-screen Show (4:3)</PresentationFormat>
  <Paragraphs>215</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Trailblazer</vt:lpstr>
      <vt:lpstr>Lesson outcomes</vt:lpstr>
      <vt:lpstr>Curriculum checklist</vt:lpstr>
      <vt:lpstr>Glossary of music terms</vt:lpstr>
      <vt:lpstr>PowerPoint Presentation</vt:lpstr>
      <vt:lpstr>Background – the composer</vt:lpstr>
      <vt:lpstr>Background – the music</vt:lpstr>
      <vt:lpstr>Watch the orchestral performance</vt:lpstr>
      <vt:lpstr>PowerPoint Presentation</vt:lpstr>
      <vt:lpstr>PowerPoint Presentation</vt:lpstr>
      <vt:lpstr>Go for a walk and listen out for all of the different sounds!</vt:lpstr>
      <vt:lpstr>What sounds did you hear? </vt:lpstr>
      <vt:lpstr>PowerPoint Presentation</vt:lpstr>
      <vt:lpstr>Warm up!</vt:lpstr>
      <vt:lpstr>Choose a conductor</vt:lpstr>
      <vt:lpstr>PowerPoint Presentation</vt:lpstr>
      <vt:lpstr>Musical examples</vt:lpstr>
      <vt:lpstr>PowerPoint Presentation</vt:lpstr>
      <vt:lpstr>PowerPoint Presentation</vt:lpstr>
      <vt:lpstr>Use a white-note xylophone to make a new tune</vt:lpstr>
      <vt:lpstr>Replace some white notes with black notes to make it sound more jazzy!</vt:lpstr>
      <vt:lpstr>PowerPoint Presentation</vt:lpstr>
      <vt:lpstr>PowerPoint Presentation</vt:lpstr>
      <vt:lpstr>Practise and perform!</vt:lpstr>
      <vt:lpstr>PowerPoint Presentation</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Sian Bateman</cp:lastModifiedBy>
  <cp:revision>73</cp:revision>
  <dcterms:created xsi:type="dcterms:W3CDTF">2019-07-16T08:25:33Z</dcterms:created>
  <dcterms:modified xsi:type="dcterms:W3CDTF">2019-07-25T13:15:47Z</dcterms:modified>
</cp:coreProperties>
</file>