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0" r:id="rId2"/>
    <p:sldId id="256" r:id="rId3"/>
    <p:sldId id="258" r:id="rId4"/>
    <p:sldId id="259" r:id="rId5"/>
    <p:sldId id="261" r:id="rId6"/>
    <p:sldId id="262" r:id="rId7"/>
    <p:sldId id="265" r:id="rId8"/>
    <p:sldId id="266" r:id="rId9"/>
    <p:sldId id="267" r:id="rId10"/>
    <p:sldId id="268" r:id="rId11"/>
    <p:sldId id="269" r:id="rId12"/>
    <p:sldId id="287" r:id="rId13"/>
    <p:sldId id="270" r:id="rId14"/>
    <p:sldId id="275" r:id="rId15"/>
    <p:sldId id="288" r:id="rId16"/>
    <p:sldId id="276" r:id="rId17"/>
    <p:sldId id="271" r:id="rId18"/>
    <p:sldId id="277" r:id="rId19"/>
    <p:sldId id="279" r:id="rId20"/>
    <p:sldId id="272" r:id="rId21"/>
    <p:sldId id="280" r:id="rId22"/>
    <p:sldId id="289" r:id="rId23"/>
    <p:sldId id="290" r:id="rId24"/>
    <p:sldId id="273" r:id="rId25"/>
    <p:sldId id="282" r:id="rId26"/>
    <p:sldId id="283" r:id="rId27"/>
    <p:sldId id="274" r:id="rId28"/>
    <p:sldId id="284" r:id="rId29"/>
    <p:sldId id="285" r:id="rId30"/>
    <p:sldId id="2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0955" autoAdjust="0"/>
  </p:normalViewPr>
  <p:slideViewPr>
    <p:cSldViewPr>
      <p:cViewPr varScale="1">
        <p:scale>
          <a:sx n="67" d="100"/>
          <a:sy n="67" d="100"/>
        </p:scale>
        <p:origin x="-14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E47E1-7B60-401E-B27F-7E2EB8EFE30C}" type="datetimeFigureOut">
              <a:rPr lang="en-GB" smtClean="0"/>
              <a:t>25/07/2019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173E-EBA2-48AB-9925-0CC0F9A67AEC}" type="slidenum">
              <a:rPr lang="en-GB" smtClean="0"/>
              <a:t>‹#›</a:t>
            </a:fld>
            <a:endParaRPr lang="en-GB"/>
          </a:p>
        </p:txBody>
      </p:sp>
    </p:spTree>
    <p:extLst>
      <p:ext uri="{BB962C8B-B14F-4D97-AF65-F5344CB8AC3E}">
        <p14:creationId xmlns:p14="http://schemas.microsoft.com/office/powerpoint/2010/main" val="26248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E0173E-EBA2-48AB-9925-0CC0F9A67AEC}" type="slidenum">
              <a:rPr lang="en-GB" smtClean="0"/>
              <a:t>6</a:t>
            </a:fld>
            <a:endParaRPr lang="en-GB"/>
          </a:p>
        </p:txBody>
      </p:sp>
    </p:spTree>
    <p:extLst>
      <p:ext uri="{BB962C8B-B14F-4D97-AF65-F5344CB8AC3E}">
        <p14:creationId xmlns:p14="http://schemas.microsoft.com/office/powerpoint/2010/main" val="61551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Prepare your class</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to your class that you are going to begin a six-week music project focusing on a fantastic piece of music by a very important German composer called Johannes Brahms. Brahms became fascinated by the sound of Hungarian folk music and ‘gypsy-style’ violin playing, and so he put both of these ideas into this music.</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Watch the BBC Ten Pieces Trailblazers film </a:t>
            </a:r>
            <a:r>
              <a:rPr lang="en-GB" sz="10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full orchestra performance</a:t>
            </a:r>
            <a:r>
              <a:rPr lang="en-GB" sz="10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and have a discussion about both. Ask the children:</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Did you like the music?</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Did it make you want to dance?</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If you could combine two musical styles which two would you choose?</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Listening/movement task</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Move into a large space such as the school hall or, if working the classroom, clear all of the furniture to the sides. Brahms’ dance is based on a traditional dance called a </a:t>
            </a:r>
            <a:r>
              <a:rPr lang="en-GB" sz="1200" kern="1200" dirty="0" err="1" smtClean="0">
                <a:solidFill>
                  <a:schemeClr val="tx1"/>
                </a:solidFill>
                <a:effectLst/>
                <a:latin typeface="+mn-lt"/>
                <a:ea typeface="+mn-ea"/>
                <a:cs typeface="+mn-cs"/>
              </a:rPr>
              <a:t>csárdás</a:t>
            </a:r>
            <a:r>
              <a:rPr lang="en-GB" sz="1200" kern="1200" dirty="0" smtClean="0">
                <a:solidFill>
                  <a:schemeClr val="tx1"/>
                </a:solidFill>
                <a:effectLst/>
                <a:latin typeface="+mn-lt"/>
                <a:ea typeface="+mn-ea"/>
                <a:cs typeface="+mn-cs"/>
              </a:rPr>
              <a:t>. This is a dance performed in pairs, so ask your children to find a partner to dance with.</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to the opening tune again</a:t>
            </a:r>
            <a:r>
              <a:rPr lang="en-GB" sz="1200" kern="1200" dirty="0" smtClean="0">
                <a:solidFill>
                  <a:schemeClr val="tx1"/>
                </a:solidFill>
                <a:effectLst/>
                <a:latin typeface="+mn-lt"/>
                <a:ea typeface="+mn-ea"/>
                <a:cs typeface="+mn-cs"/>
              </a:rPr>
              <a:t> and count out loud to eight.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Encourage your children to count with you. You should be able to count to eight, four times before the music changes. </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Ask your pairs </a:t>
            </a:r>
            <a:r>
              <a:rPr lang="en-GB" sz="1200" kern="1200" dirty="0" smtClean="0">
                <a:solidFill>
                  <a:schemeClr val="tx1"/>
                </a:solidFill>
                <a:effectLst/>
                <a:latin typeface="+mn-lt"/>
                <a:ea typeface="+mn-ea"/>
                <a:cs typeface="+mn-cs"/>
              </a:rPr>
              <a:t>to come up with a gesture or movement to perform on each count.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They can do the same movement eight times or several different movements, but the challenge is to fit to the eight counts (bars) and be able to repeat the set four times over.</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Watch sets of pairs </a:t>
            </a:r>
            <a:r>
              <a:rPr lang="en-GB" sz="1200" kern="1200" dirty="0" smtClean="0">
                <a:solidFill>
                  <a:schemeClr val="tx1"/>
                </a:solidFill>
                <a:effectLst/>
                <a:latin typeface="+mn-lt"/>
                <a:ea typeface="+mn-ea"/>
                <a:cs typeface="+mn-cs"/>
              </a:rPr>
              <a:t>perform their moves at the same time, perhaps counting rather than using the music, and then ask all the pairs to perform together with the music.</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on </a:t>
            </a:r>
            <a:r>
              <a:rPr lang="en-GB" sz="1200" kern="1200" dirty="0" smtClean="0">
                <a:solidFill>
                  <a:schemeClr val="tx1"/>
                </a:solidFill>
                <a:effectLst/>
                <a:latin typeface="+mn-lt"/>
                <a:ea typeface="+mn-ea"/>
                <a:cs typeface="+mn-cs"/>
              </a:rPr>
              <a:t>– the music changes and becomes more bouncy.</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You can still count four sets of eight but the</a:t>
            </a:r>
            <a:r>
              <a:rPr lang="en-GB"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2nd and</a:t>
            </a:r>
            <a:r>
              <a:rPr lang="en-GB"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4th sets slow down in the middle. Count this out loud with the children and challenge them to make a new set of (up to) eight movements for this part. These new movements should contrast with the previous ones so perhaps encourage each pair to add in a jump or a hop to match the new shape of the music.</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Again, watch some of the pairs separately </a:t>
            </a:r>
            <a:r>
              <a:rPr lang="en-GB" sz="1200" kern="1200" dirty="0" smtClean="0">
                <a:solidFill>
                  <a:schemeClr val="tx1"/>
                </a:solidFill>
                <a:effectLst/>
                <a:latin typeface="+mn-lt"/>
                <a:ea typeface="+mn-ea"/>
                <a:cs typeface="+mn-cs"/>
              </a:rPr>
              <a:t>before watching them perform altogether with the music. The extra challenge here is to avoid bumping into one another!</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Listen on </a:t>
            </a:r>
            <a:r>
              <a:rPr lang="en-GB" sz="1200" kern="120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t about one minute into the dance the music changes again and is made up of very short, fast notes and then some longer, stretched out sounds. Can your pairs come up with movements to match this bit too? There is one more new rule here – this bit must include some holding hands and turning or spinning around just like in a real </a:t>
            </a:r>
            <a:r>
              <a:rPr lang="en-GB" sz="1200" kern="1200" dirty="0" err="1" smtClean="0">
                <a:solidFill>
                  <a:schemeClr val="tx1"/>
                </a:solidFill>
                <a:effectLst/>
                <a:latin typeface="+mn-lt"/>
                <a:ea typeface="+mn-ea"/>
                <a:cs typeface="+mn-cs"/>
              </a:rPr>
              <a:t>csárdás</a:t>
            </a:r>
            <a:r>
              <a:rPr lang="en-GB"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Put this bit together with the music.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children have now made movements to match the three different types of music in Brahms’ piece. His structure is as follows:</a:t>
            </a:r>
            <a:endParaRPr lang="en-GB"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(8 counts, 8 counts, 8 counts, 8 counts) – just gestures</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(8 counts, 8 counts slowing down, 8 counts, 8 counts slowing down) – jumps/ hops added</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(fast notes, stretched out notes) – holding hands, turning/ spinning</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(8 counts, 8 counts)</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(8 counts, 8 counts slowing down, 8 counts, 8 counts slowing down)</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Three loud chords to end</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children should now have a good understanding of Brahms’ piece and have created a Hungarian dance of their own!</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7</a:t>
            </a:fld>
            <a:endParaRPr lang="en-GB"/>
          </a:p>
        </p:txBody>
      </p:sp>
    </p:spTree>
    <p:extLst>
      <p:ext uri="{BB962C8B-B14F-4D97-AF65-F5344CB8AC3E}">
        <p14:creationId xmlns:p14="http://schemas.microsoft.com/office/powerpoint/2010/main" val="101663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Warm-up </a:t>
            </a:r>
            <a:r>
              <a:rPr lang="en-US" sz="1200" kern="1200" dirty="0" smtClean="0">
                <a:solidFill>
                  <a:schemeClr val="tx1"/>
                </a:solidFill>
                <a:effectLst/>
                <a:latin typeface="+mn-lt"/>
                <a:ea typeface="+mn-ea"/>
                <a:cs typeface="+mn-cs"/>
              </a:rPr>
              <a:t>by performing your dance again to Brahms’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music or just counting along. It’s important that the children remember the counts of eight.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called counting </a:t>
            </a:r>
            <a:r>
              <a:rPr lang="en-US" sz="1200" u="sng" kern="1200" dirty="0" smtClean="0">
                <a:solidFill>
                  <a:schemeClr val="tx1"/>
                </a:solidFill>
                <a:effectLst/>
                <a:latin typeface="+mn-lt"/>
                <a:ea typeface="+mn-ea"/>
                <a:cs typeface="+mn-cs"/>
              </a:rPr>
              <a:t>bars</a:t>
            </a:r>
            <a:r>
              <a:rPr lang="en-US" sz="1200" kern="1200" dirty="0" smtClean="0">
                <a:solidFill>
                  <a:schemeClr val="tx1"/>
                </a:solidFill>
                <a:effectLst/>
                <a:latin typeface="+mn-lt"/>
                <a:ea typeface="+mn-ea"/>
                <a:cs typeface="+mn-cs"/>
              </a:rPr>
              <a:t>. Bars are very small measures of music. Each of Brahms’ bars contains two beats and that gives the dance its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sound.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Select two drums with different sounds – </a:t>
            </a:r>
            <a:r>
              <a:rPr lang="en-US" sz="1200" kern="1200" dirty="0" smtClean="0">
                <a:solidFill>
                  <a:schemeClr val="tx1"/>
                </a:solidFill>
                <a:effectLst/>
                <a:latin typeface="+mn-lt"/>
                <a:ea typeface="+mn-ea"/>
                <a:cs typeface="+mn-cs"/>
              </a:rPr>
              <a:t>i.e. a big drum such as Djembe with a low sound and a smaller hand drum with a higher sound. Play a steady pulse with these drums alternating back and forth between the two sounds just like the bassline of Brahms’ piece. As you do so, encourage the children to keep counting.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should count on each ‘high’ drum and not on the ‘low’ one. (eight counts = 16 drum hits). You can play this along with Brahms’ music too.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Choose a volunteer to take over from you</a:t>
            </a:r>
            <a:r>
              <a:rPr lang="en-US" sz="1200" kern="1200" dirty="0" smtClean="0">
                <a:solidFill>
                  <a:schemeClr val="tx1"/>
                </a:solidFill>
                <a:effectLst/>
                <a:latin typeface="+mn-lt"/>
                <a:ea typeface="+mn-ea"/>
                <a:cs typeface="+mn-cs"/>
              </a:rPr>
              <a:t>. The drumming is called an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and children can join in with the drummer by patting opposite knees. They should continue counting out loud too.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Next, get out a xylophone and add the</a:t>
            </a:r>
            <a:r>
              <a:rPr lang="en-US" sz="1200" b="1" kern="1200" baseline="0" dirty="0" smtClean="0">
                <a:solidFill>
                  <a:schemeClr val="tx1"/>
                </a:solidFill>
                <a:effectLst/>
                <a:latin typeface="+mn-lt"/>
                <a:ea typeface="+mn-ea"/>
                <a:cs typeface="+mn-cs"/>
              </a:rPr>
              <a:t> pattern.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Choose a child to add this on top of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patterns.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the class into three teams with the following jobs: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drumming group</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Xylophones on G and D as above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Beginner musicians also on G and D (you can replace the D with F# or A for extra harmony if you like)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If you have more advanced players, or players on bass instruments you might like to add this ‘um-</a:t>
            </a:r>
            <a:r>
              <a:rPr lang="en-GB" sz="1200" kern="1200" dirty="0" err="1" smtClean="0">
                <a:solidFill>
                  <a:schemeClr val="tx1"/>
                </a:solidFill>
                <a:effectLst/>
                <a:latin typeface="+mn-lt"/>
                <a:ea typeface="+mn-ea"/>
                <a:cs typeface="+mn-cs"/>
              </a:rPr>
              <a:t>pah</a:t>
            </a:r>
            <a:r>
              <a:rPr lang="en-GB" sz="1200" kern="1200" dirty="0" smtClean="0">
                <a:solidFill>
                  <a:schemeClr val="tx1"/>
                </a:solidFill>
                <a:effectLst/>
                <a:latin typeface="+mn-lt"/>
                <a:ea typeface="+mn-ea"/>
                <a:cs typeface="+mn-cs"/>
              </a:rPr>
              <a:t> bassline’ in too:</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bring the groups back together and make a class version of this. Try performing it along with the orchestral recording – only play during the main theme (A) sections (refer to the structure listed at the end of lesson 1 for more info).</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13</a:t>
            </a:fld>
            <a:endParaRPr lang="en-GB"/>
          </a:p>
        </p:txBody>
      </p:sp>
    </p:spTree>
    <p:extLst>
      <p:ext uri="{BB962C8B-B14F-4D97-AF65-F5344CB8AC3E}">
        <p14:creationId xmlns:p14="http://schemas.microsoft.com/office/powerpoint/2010/main" val="360779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Start with your class sitting in a circle and play a quick focussing game such as ‘pass the clap’. Start a slow um-</a:t>
            </a:r>
            <a:r>
              <a:rPr lang="en-GB" sz="1200" kern="1200" dirty="0" err="1" smtClean="0">
                <a:solidFill>
                  <a:schemeClr val="tx1"/>
                </a:solidFill>
                <a:effectLst/>
                <a:latin typeface="+mn-lt"/>
                <a:ea typeface="+mn-ea"/>
                <a:cs typeface="+mn-cs"/>
              </a:rPr>
              <a:t>pah</a:t>
            </a:r>
            <a:r>
              <a:rPr lang="en-GB" sz="1200" kern="1200" dirty="0" smtClean="0">
                <a:solidFill>
                  <a:schemeClr val="tx1"/>
                </a:solidFill>
                <a:effectLst/>
                <a:latin typeface="+mn-lt"/>
                <a:ea typeface="+mn-ea"/>
                <a:cs typeface="+mn-cs"/>
              </a:rPr>
              <a:t> pulse by tapping your knees.</a:t>
            </a: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Encourage your children to join in.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Sing the xylophone </a:t>
            </a:r>
            <a:r>
              <a:rPr lang="en-US" sz="1200" kern="1200" dirty="0" err="1" smtClean="0">
                <a:solidFill>
                  <a:schemeClr val="tx1"/>
                </a:solidFill>
                <a:effectLst/>
                <a:latin typeface="+mn-lt"/>
                <a:ea typeface="+mn-ea"/>
                <a:cs typeface="+mn-cs"/>
              </a:rPr>
              <a:t>Gs</a:t>
            </a:r>
            <a:r>
              <a:rPr lang="en-US" sz="1200" kern="1200" dirty="0" smtClean="0">
                <a:solidFill>
                  <a:schemeClr val="tx1"/>
                </a:solidFill>
                <a:effectLst/>
                <a:latin typeface="+mn-lt"/>
                <a:ea typeface="+mn-ea"/>
                <a:cs typeface="+mn-cs"/>
              </a:rPr>
              <a:t> and Ds on top.</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Again, encourage your children to join in and bring them to a stop after a full set of eight.</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Remind your children </a:t>
            </a:r>
            <a:r>
              <a:rPr lang="en-US" sz="1200" kern="1200" dirty="0" smtClean="0">
                <a:solidFill>
                  <a:schemeClr val="tx1"/>
                </a:solidFill>
                <a:effectLst/>
                <a:latin typeface="+mn-lt"/>
                <a:ea typeface="+mn-ea"/>
                <a:cs typeface="+mn-cs"/>
              </a:rPr>
              <a:t>that the pattern you are tapping on your knees is called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Challenge them to perform it again, still alternating between left and right knee but this time using only one hand. When this is going well use your free hand to add an ‘offbeat’ – i.e. tap your chest in between each knee tap.</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Encourage your children to join this too and again, bring them to a neat stop when everyone has got the hang of it.</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Explain that the chest taps are called ‘</a:t>
            </a:r>
            <a:r>
              <a:rPr lang="en-US" sz="1200" b="1" u="sng" kern="1200" dirty="0" smtClean="0">
                <a:solidFill>
                  <a:schemeClr val="tx1"/>
                </a:solidFill>
                <a:effectLst/>
                <a:latin typeface="+mn-lt"/>
                <a:ea typeface="+mn-ea"/>
                <a:cs typeface="+mn-cs"/>
              </a:rPr>
              <a:t>off-beats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are notes placed in between the stronger ‘on-beats’ of the pulse. The off-beats make their own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with the on-beats thus making a double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with the slower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bassline! Brahms uses them throughout his piece and they are the ingredient that makes the music good to dance to.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your children </a:t>
            </a:r>
            <a:r>
              <a:rPr lang="en-US" sz="1200" kern="1200" dirty="0" smtClean="0">
                <a:solidFill>
                  <a:schemeClr val="tx1"/>
                </a:solidFill>
                <a:effectLst/>
                <a:latin typeface="+mn-lt"/>
                <a:ea typeface="+mn-ea"/>
                <a:cs typeface="+mn-cs"/>
              </a:rPr>
              <a:t>to choose an unpitched instrument to play the off-beats.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should be something capable of making a short, soft and ‘crisp’ sound (a </a:t>
            </a:r>
            <a:r>
              <a:rPr lang="en-US" sz="1200" kern="1200" dirty="0" err="1" smtClean="0">
                <a:solidFill>
                  <a:schemeClr val="tx1"/>
                </a:solidFill>
                <a:effectLst/>
                <a:latin typeface="+mn-lt"/>
                <a:ea typeface="+mn-ea"/>
                <a:cs typeface="+mn-cs"/>
              </a:rPr>
              <a:t>cabasa</a:t>
            </a:r>
            <a:r>
              <a:rPr lang="en-US" sz="1200" kern="1200" dirty="0" smtClean="0">
                <a:solidFill>
                  <a:schemeClr val="tx1"/>
                </a:solidFill>
                <a:effectLst/>
                <a:latin typeface="+mn-lt"/>
                <a:ea typeface="+mn-ea"/>
                <a:cs typeface="+mn-cs"/>
              </a:rPr>
              <a:t>, triangle, woodblock for example). Allow the children to try out several options and eliminate anything that doesn’t work (cymbals, gongs etc.).</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Split your class into four groups. </a:t>
            </a:r>
            <a:r>
              <a:rPr lang="en-US" sz="1200" kern="1200" dirty="0" smtClean="0">
                <a:solidFill>
                  <a:schemeClr val="tx1"/>
                </a:solidFill>
                <a:effectLst/>
                <a:latin typeface="+mn-lt"/>
                <a:ea typeface="+mn-ea"/>
                <a:cs typeface="+mn-cs"/>
              </a:rPr>
              <a:t>Mix up your instrumentalists, drummers and xylophonists from last time so that each group can perform all of the elements you have discussed so far. Ask each group to make eight counts.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As the groups work on this, float between them checking that they are all performing at roughly the same speed and check also that everyone has an instrument and something to do.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Bring the groups back together </a:t>
            </a:r>
            <a:r>
              <a:rPr lang="en-US" sz="1200" kern="1200" dirty="0" smtClean="0">
                <a:solidFill>
                  <a:schemeClr val="tx1"/>
                </a:solidFill>
                <a:effectLst/>
                <a:latin typeface="+mn-lt"/>
                <a:ea typeface="+mn-ea"/>
                <a:cs typeface="+mn-cs"/>
              </a:rPr>
              <a:t>and hear them one by one giving a bit of feedback after each. Ask the ‘audience’ to check that they are sticking to eight counts – no more and no less.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ask your children to put the groups into an order and try playing in that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order moving from group to group without stopping or losing the pulse. So, each team is either playing their eight counts, or counting and waiting. Write down what you have done and who played what.</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17</a:t>
            </a:fld>
            <a:endParaRPr lang="en-GB"/>
          </a:p>
        </p:txBody>
      </p:sp>
    </p:spTree>
    <p:extLst>
      <p:ext uri="{BB962C8B-B14F-4D97-AF65-F5344CB8AC3E}">
        <p14:creationId xmlns:p14="http://schemas.microsoft.com/office/powerpoint/2010/main" val="127100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Recap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 from last lesson sitting in a circle and performing the body percussion version.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Get the instruments out </a:t>
            </a:r>
            <a:r>
              <a:rPr lang="en-US" sz="1200" kern="1200" dirty="0" smtClean="0">
                <a:solidFill>
                  <a:schemeClr val="tx1"/>
                </a:solidFill>
                <a:effectLst/>
                <a:latin typeface="+mn-lt"/>
                <a:ea typeface="+mn-ea"/>
                <a:cs typeface="+mn-cs"/>
              </a:rPr>
              <a:t>and split quickly back into groups to put the eight counts back together.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Remind your children </a:t>
            </a:r>
            <a:r>
              <a:rPr lang="en-US" sz="1200" kern="1200" dirty="0" smtClean="0">
                <a:solidFill>
                  <a:schemeClr val="tx1"/>
                </a:solidFill>
                <a:effectLst/>
                <a:latin typeface="+mn-lt"/>
                <a:ea typeface="+mn-ea"/>
                <a:cs typeface="+mn-cs"/>
              </a:rPr>
              <a:t>that Brahms used a melody in his dance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he thought was a traditional folk melody but it actually turned out that he had stolen it from another composer. During this lesson you will create a melody (or tune) to go on top of your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a:t>
            </a:r>
          </a:p>
          <a:p>
            <a:pPr lvl="0"/>
            <a:endParaRPr lang="en-GB" sz="14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you don’t have these ‘black’ notes (sharps and flats), just use white ones. It will simply disguise Brahms’ tune further!</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Steal from someone else</a:t>
            </a:r>
            <a:r>
              <a:rPr lang="en-US" sz="1200" kern="1200" dirty="0" smtClean="0">
                <a:solidFill>
                  <a:schemeClr val="tx1"/>
                </a:solidFill>
                <a:effectLst/>
                <a:latin typeface="+mn-lt"/>
                <a:ea typeface="+mn-ea"/>
                <a:cs typeface="+mn-cs"/>
              </a:rPr>
              <a:t> – perhaps there is a simple tune that your children already know and that can be adapted to fit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Steal from Mozart!</a:t>
            </a:r>
            <a:r>
              <a:rPr lang="en-US" sz="1200" kern="1200" dirty="0" smtClean="0">
                <a:solidFill>
                  <a:schemeClr val="tx1"/>
                </a:solidFill>
                <a:effectLst/>
                <a:latin typeface="+mn-lt"/>
                <a:ea typeface="+mn-ea"/>
                <a:cs typeface="+mn-cs"/>
              </a:rPr>
              <a:t> – he wrote the melody we now know as ‘Twinkle, twinkle little star’. This is very easy to play on most instruments.</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Create a new tune</a:t>
            </a:r>
            <a:r>
              <a:rPr lang="en-US" sz="1200" kern="1200" dirty="0" smtClean="0">
                <a:solidFill>
                  <a:schemeClr val="tx1"/>
                </a:solidFill>
                <a:effectLst/>
                <a:latin typeface="+mn-lt"/>
                <a:ea typeface="+mn-ea"/>
                <a:cs typeface="+mn-cs"/>
              </a:rPr>
              <a:t> – use just G, A, B, C, E, keep it short and repetitive and perhaps use a rhythm that contrasts with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a:t>
            </a:r>
            <a:endParaRPr lang="en-GB" sz="14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Whichever method you use, your tune must fit with just eight counts of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Decide which method you are going to use </a:t>
            </a:r>
            <a:r>
              <a:rPr lang="en-US" sz="1200" kern="1200" dirty="0" smtClean="0">
                <a:solidFill>
                  <a:schemeClr val="tx1"/>
                </a:solidFill>
                <a:effectLst/>
                <a:latin typeface="+mn-lt"/>
                <a:ea typeface="+mn-ea"/>
                <a:cs typeface="+mn-cs"/>
              </a:rPr>
              <a:t>and teach/create the melody with the full class. Then, split back into your four groups. Ask the children with pitched instruments to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the melody while those with unpitched instruments continue to work on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Bring the class back together </a:t>
            </a:r>
            <a:r>
              <a:rPr lang="en-US" sz="1200" kern="1200" dirty="0" smtClean="0">
                <a:solidFill>
                  <a:schemeClr val="tx1"/>
                </a:solidFill>
                <a:effectLst/>
                <a:latin typeface="+mn-lt"/>
                <a:ea typeface="+mn-ea"/>
                <a:cs typeface="+mn-cs"/>
              </a:rPr>
              <a:t>and hear their pieces. Ask them to come up with the structure for their music. They have four groups performing eight counts of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each and now they also have a melody. Can they fit all this together to make one big piece?</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when your structure is decided 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perhaps you have tried out several options before deciding, write it on the board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it until everyone knows what they are doing and the music is neat. Explain that this is just one part of your dance piece and it is called ‘The A Section’.</a:t>
            </a: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20</a:t>
            </a:fld>
            <a:endParaRPr lang="en-GB"/>
          </a:p>
        </p:txBody>
      </p:sp>
    </p:spTree>
    <p:extLst>
      <p:ext uri="{BB962C8B-B14F-4D97-AF65-F5344CB8AC3E}">
        <p14:creationId xmlns:p14="http://schemas.microsoft.com/office/powerpoint/2010/main" val="153849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in a large circle with a quick focusing activity and recap, without instruments,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pulse and all the rhythms you have worked with so far. It might be fun at this point to recap the dance you made in lesson 1 too.</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Remind your class </a:t>
            </a:r>
            <a:r>
              <a:rPr lang="en-US" sz="1200" kern="1200" dirty="0" smtClean="0">
                <a:solidFill>
                  <a:schemeClr val="tx1"/>
                </a:solidFill>
                <a:effectLst/>
                <a:latin typeface="+mn-lt"/>
                <a:ea typeface="+mn-ea"/>
                <a:cs typeface="+mn-cs"/>
              </a:rPr>
              <a:t>about the middle of Brahms’ piece when the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stops and instead the music is made up</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some longer, stretched out sounds and then some very short, fast notes. Teach the body percussion version of the same bit.</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Ask your children to get back into their four groups </a:t>
            </a:r>
            <a:r>
              <a:rPr lang="en-US" sz="1200" kern="1200" dirty="0" smtClean="0">
                <a:solidFill>
                  <a:schemeClr val="tx1"/>
                </a:solidFill>
                <a:effectLst/>
                <a:latin typeface="+mn-lt"/>
                <a:ea typeface="+mn-ea"/>
                <a:cs typeface="+mn-cs"/>
              </a:rPr>
              <a:t>and, using the same instruments as last lesson, </a:t>
            </a:r>
            <a:r>
              <a:rPr lang="en-US" sz="1200" u="sng" kern="1200" dirty="0" smtClean="0">
                <a:solidFill>
                  <a:schemeClr val="tx1"/>
                </a:solidFill>
                <a:effectLst/>
                <a:latin typeface="+mn-lt"/>
                <a:ea typeface="+mn-ea"/>
                <a:cs typeface="+mn-cs"/>
              </a:rPr>
              <a:t>orchestrate</a:t>
            </a:r>
            <a:r>
              <a:rPr lang="en-US" sz="1200" kern="1200" dirty="0" smtClean="0">
                <a:solidFill>
                  <a:schemeClr val="tx1"/>
                </a:solidFill>
                <a:effectLst/>
                <a:latin typeface="+mn-lt"/>
                <a:ea typeface="+mn-ea"/>
                <a:cs typeface="+mn-cs"/>
              </a:rPr>
              <a:t> this body percussion piece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i.e. decide which instruments should play which parts. They should pay particular attention to which instruments can make long sounds and which can make short sounds.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Hear each group separately </a:t>
            </a:r>
            <a:r>
              <a:rPr lang="en-GB" sz="1200" kern="1200" dirty="0" smtClean="0">
                <a:solidFill>
                  <a:schemeClr val="tx1"/>
                </a:solidFill>
                <a:effectLst/>
                <a:latin typeface="+mn-lt"/>
                <a:ea typeface="+mn-ea"/>
                <a:cs typeface="+mn-cs"/>
              </a:rPr>
              <a:t>and then challenge the full class to join their ideas together to make one big piece. Again, you might have to try out several until you find the best version.</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end</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lesson by playing through your new section. Write down what you have done on the board and name it ‘Section B’. If you have time, quickly play through ‘Section A’ to end the lesson.</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24</a:t>
            </a:fld>
            <a:endParaRPr lang="en-GB"/>
          </a:p>
        </p:txBody>
      </p:sp>
    </p:spTree>
    <p:extLst>
      <p:ext uri="{BB962C8B-B14F-4D97-AF65-F5344CB8AC3E}">
        <p14:creationId xmlns:p14="http://schemas.microsoft.com/office/powerpoint/2010/main" val="140069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Get the instruments out </a:t>
            </a:r>
            <a:r>
              <a:rPr lang="en-US" sz="1200" kern="1200" dirty="0" smtClean="0">
                <a:solidFill>
                  <a:schemeClr val="tx1"/>
                </a:solidFill>
                <a:effectLst/>
                <a:latin typeface="+mn-lt"/>
                <a:ea typeface="+mn-ea"/>
                <a:cs typeface="+mn-cs"/>
              </a:rPr>
              <a:t>and split back into groups. Give the class just five minutes to remember their ideas and put their group sections back together – both the A section (eight counts of um-</a:t>
            </a:r>
            <a:r>
              <a:rPr lang="en-US" sz="1200" kern="1200" dirty="0" err="1" smtClean="0">
                <a:solidFill>
                  <a:schemeClr val="tx1"/>
                </a:solidFill>
                <a:effectLst/>
                <a:latin typeface="+mn-lt"/>
                <a:ea typeface="+mn-ea"/>
                <a:cs typeface="+mn-cs"/>
              </a:rPr>
              <a:t>pah</a:t>
            </a:r>
            <a:r>
              <a:rPr lang="en-US" sz="1200" kern="1200" dirty="0" smtClean="0">
                <a:solidFill>
                  <a:schemeClr val="tx1"/>
                </a:solidFill>
                <a:effectLst/>
                <a:latin typeface="+mn-lt"/>
                <a:ea typeface="+mn-ea"/>
                <a:cs typeface="+mn-cs"/>
              </a:rPr>
              <a:t>, off-beats and tune) and the B section (the long and short sounds from last lesson).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Bring the class back together </a:t>
            </a:r>
            <a:r>
              <a:rPr lang="en-US" sz="1200" kern="1200" dirty="0" smtClean="0">
                <a:solidFill>
                  <a:schemeClr val="tx1"/>
                </a:solidFill>
                <a:effectLst/>
                <a:latin typeface="+mn-lt"/>
                <a:ea typeface="+mn-ea"/>
                <a:cs typeface="+mn-cs"/>
              </a:rPr>
              <a:t>and put Section A and B back together using the structures you came up with in lessons 4 and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the class </a:t>
            </a:r>
            <a:r>
              <a:rPr lang="en-US" sz="1200" kern="1200" dirty="0" smtClean="0">
                <a:solidFill>
                  <a:schemeClr val="tx1"/>
                </a:solidFill>
                <a:effectLst/>
                <a:latin typeface="+mn-lt"/>
                <a:ea typeface="+mn-ea"/>
                <a:cs typeface="+mn-cs"/>
              </a:rPr>
              <a:t>to put these sections into an order so that they become one big piece.</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this order until it is neat and everyone knows what they are doing all the way through. Brahms’ order is A – B – A but yours doesn’t have to be.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If you refer back to the structure listed in lesson 1, you have actually made Section A and C – we didn’t focus on Brahms’ original section B.</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If you have time</a:t>
            </a:r>
            <a:r>
              <a:rPr lang="en-US" sz="1200" kern="1200" dirty="0" smtClean="0">
                <a:solidFill>
                  <a:schemeClr val="tx1"/>
                </a:solidFill>
                <a:effectLst/>
                <a:latin typeface="+mn-lt"/>
                <a:ea typeface="+mn-ea"/>
                <a:cs typeface="+mn-cs"/>
              </a:rPr>
              <a:t>, remind the class about the end of the piece – it is just three big chords played by the whole orchestra.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your children come up with a similar ending for their piece?</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your piece in full and then invite a class in to hear your music. You might also like to show them the dance you made during lesson 1 or encourage members of your audience to dance to your new piece.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8E0173E-EBA2-48AB-9925-0CC0F9A67AEC}" type="slidenum">
              <a:rPr lang="en-GB" smtClean="0"/>
              <a:t>27</a:t>
            </a:fld>
            <a:endParaRPr lang="en-GB"/>
          </a:p>
        </p:txBody>
      </p:sp>
    </p:spTree>
    <p:extLst>
      <p:ext uri="{BB962C8B-B14F-4D97-AF65-F5344CB8AC3E}">
        <p14:creationId xmlns:p14="http://schemas.microsoft.com/office/powerpoint/2010/main" val="325276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592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858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399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975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4267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7479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1A403-004B-4248-A23B-5ADCC132B12D}" type="datetimeFigureOut">
              <a:rPr lang="en-GB" smtClean="0"/>
              <a:t>25/07/2019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40430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1A403-004B-4248-A23B-5ADCC132B12D}" type="datetimeFigureOut">
              <a:rPr lang="en-GB" smtClean="0"/>
              <a:t>25/07/2019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12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A403-004B-4248-A23B-5ADCC132B12D}" type="datetimeFigureOut">
              <a:rPr lang="en-GB" smtClean="0"/>
              <a:t>25/07/2019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0670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0661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967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A403-004B-4248-A23B-5ADCC132B12D}" type="datetimeFigureOut">
              <a:rPr lang="en-GB" smtClean="0"/>
              <a:t>25/07/2019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EC71-46C7-4C26-B997-7E1FC4DF8DC7}" type="slidenum">
              <a:rPr lang="en-GB" smtClean="0"/>
              <a:t>‹#›</a:t>
            </a:fld>
            <a:endParaRPr lang="en-GB"/>
          </a:p>
        </p:txBody>
      </p:sp>
    </p:spTree>
    <p:extLst>
      <p:ext uri="{BB962C8B-B14F-4D97-AF65-F5344CB8AC3E}">
        <p14:creationId xmlns:p14="http://schemas.microsoft.com/office/powerpoint/2010/main" val="39070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teach/ten-pieces/classical-music-johannes-brahms-hungarian-dance/zfj4y9q"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3" Type="http://schemas.openxmlformats.org/officeDocument/2006/relationships/hyperlink" Target="https://www.bbc.co.uk/send/u16990874?ptrt=https://www.bbc.com/teach/ten-piece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FS2072\UserData$\learnp02\Desktop\Trailblazer logo-template\Trailblazers logo 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7056783" cy="51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59516" y="1289378"/>
            <a:ext cx="8824968" cy="843478"/>
          </a:xfrm>
        </p:spPr>
        <p:txBody>
          <a:bodyPr>
            <a:noAutofit/>
          </a:bodyPr>
          <a:lstStyle/>
          <a:p>
            <a:pPr algn="ctr"/>
            <a:r>
              <a:rPr lang="en-GB" b="1" dirty="0">
                <a:solidFill>
                  <a:schemeClr val="tx1">
                    <a:lumMod val="85000"/>
                    <a:lumOff val="15000"/>
                  </a:schemeClr>
                </a:solidFill>
              </a:rPr>
              <a:t>W</a:t>
            </a:r>
            <a:r>
              <a:rPr lang="en-GB" b="1" dirty="0" smtClean="0">
                <a:solidFill>
                  <a:schemeClr val="tx1">
                    <a:lumMod val="85000"/>
                    <a:lumOff val="15000"/>
                  </a:schemeClr>
                </a:solidFill>
              </a:rPr>
              <a:t>atch </a:t>
            </a:r>
            <a:r>
              <a:rPr lang="en-GB" b="1" dirty="0">
                <a:solidFill>
                  <a:schemeClr val="tx1">
                    <a:lumMod val="85000"/>
                    <a:lumOff val="15000"/>
                  </a:schemeClr>
                </a:solidFill>
              </a:rPr>
              <a:t>the </a:t>
            </a:r>
            <a:r>
              <a:rPr lang="en-GB" b="1" dirty="0" smtClean="0">
                <a:solidFill>
                  <a:schemeClr val="tx1">
                    <a:lumMod val="85000"/>
                    <a:lumOff val="15000"/>
                  </a:schemeClr>
                </a:solidFill>
              </a:rPr>
              <a:t>orchestral </a:t>
            </a:r>
            <a:r>
              <a:rPr lang="en-GB" b="1" dirty="0">
                <a:solidFill>
                  <a:schemeClr val="tx1">
                    <a:lumMod val="85000"/>
                    <a:lumOff val="15000"/>
                  </a:schemeClr>
                </a:solidFill>
              </a:rPr>
              <a:t>performance</a:t>
            </a:r>
          </a:p>
        </p:txBody>
      </p:sp>
      <p:pic>
        <p:nvPicPr>
          <p:cNvPr id="7" name="Picture Placeholder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3630" y="2348881"/>
            <a:ext cx="6656740" cy="3744416"/>
          </a:xfrm>
          <a:prstGeom prst="rect">
            <a:avLst/>
          </a:prstGeom>
        </p:spPr>
      </p:pic>
      <p:pic>
        <p:nvPicPr>
          <p:cNvPr id="5" name="Picture 2" descr="C:\Users\Batems03\AppData\Local\Microsoft\Windows\Temporary Internet Files\Content.IE5\EBM0TSJD\play[1].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70" y="3899559"/>
            <a:ext cx="643059" cy="64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a:xfrm>
            <a:off x="611560" y="1268188"/>
            <a:ext cx="7920880" cy="13553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4400" b="1" dirty="0">
                <a:solidFill>
                  <a:schemeClr val="tx1">
                    <a:lumMod val="85000"/>
                    <a:lumOff val="15000"/>
                  </a:schemeClr>
                </a:solidFill>
              </a:rPr>
              <a:t>Listen to the melody and count to eight as you listen</a:t>
            </a:r>
          </a:p>
        </p:txBody>
      </p:sp>
      <p:pic>
        <p:nvPicPr>
          <p:cNvPr id="5" name="Picture 2" descr="C:\Users\learnp02\AppData\Local\Microsoft\Windows\Temporary Internet Files\Content.IE5\JMC6ZQBM\number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 b="100000" l="0" r="100000">
                        <a14:backgroundMark x1="32600" y1="45250" x2="32600" y2="45250"/>
                        <a14:backgroundMark x1="37400" y1="55750" x2="37400" y2="55750"/>
                        <a14:backgroundMark x1="9400" y1="56000" x2="9400" y2="56000"/>
                      </a14:backgroundRemoval>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91831" y="2924372"/>
            <a:ext cx="4960339" cy="352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2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a:xfrm>
            <a:off x="611560" y="1412776"/>
            <a:ext cx="7920880" cy="13553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4400" b="1" dirty="0" smtClean="0">
                <a:solidFill>
                  <a:schemeClr val="tx1">
                    <a:lumMod val="85000"/>
                    <a:lumOff val="15000"/>
                  </a:schemeClr>
                </a:solidFill>
              </a:rPr>
              <a:t>Think of some movements to fit with the beat</a:t>
            </a:r>
            <a:endParaRPr lang="en-GB" sz="4400" b="1" dirty="0">
              <a:solidFill>
                <a:schemeClr val="tx1">
                  <a:lumMod val="85000"/>
                  <a:lumOff val="15000"/>
                </a:schemeClr>
              </a:solidFill>
            </a:endParaRPr>
          </a:p>
        </p:txBody>
      </p:sp>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83701" y="3212976"/>
            <a:ext cx="5376597"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7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916832"/>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2</a:t>
            </a:r>
          </a:p>
          <a:p>
            <a:pPr marL="0" indent="0" algn="ctr">
              <a:buNone/>
            </a:pPr>
            <a:r>
              <a:rPr lang="en-GB" sz="3600" dirty="0" smtClean="0">
                <a:solidFill>
                  <a:schemeClr val="tx1">
                    <a:lumMod val="85000"/>
                    <a:lumOff val="15000"/>
                  </a:schemeClr>
                </a:solidFill>
              </a:rPr>
              <a:t>Um-</a:t>
            </a:r>
            <a:r>
              <a:rPr lang="en-GB" sz="3600" dirty="0" err="1" smtClean="0">
                <a:solidFill>
                  <a:schemeClr val="tx1">
                    <a:lumMod val="85000"/>
                    <a:lumOff val="15000"/>
                  </a:schemeClr>
                </a:solidFill>
              </a:rPr>
              <a:t>pah</a:t>
            </a:r>
            <a:r>
              <a:rPr lang="en-GB" sz="3600" dirty="0" smtClean="0">
                <a:solidFill>
                  <a:schemeClr val="tx1">
                    <a:lumMod val="85000"/>
                    <a:lumOff val="15000"/>
                  </a:schemeClr>
                </a:solidFill>
              </a:rPr>
              <a:t> pulse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32200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956115" y="1145362"/>
            <a:ext cx="7488832" cy="771470"/>
          </a:xfrm>
        </p:spPr>
        <p:txBody>
          <a:bodyPr>
            <a:noAutofit/>
          </a:bodyPr>
          <a:lstStyle/>
          <a:p>
            <a:r>
              <a:rPr lang="en-GB" b="1" dirty="0" smtClean="0">
                <a:solidFill>
                  <a:schemeClr val="tx1">
                    <a:lumMod val="85000"/>
                    <a:lumOff val="15000"/>
                  </a:schemeClr>
                </a:solidFill>
              </a:rPr>
              <a:t>Drum pattern</a:t>
            </a:r>
            <a:endParaRPr lang="en-GB" b="1" dirty="0">
              <a:solidFill>
                <a:schemeClr val="tx1">
                  <a:lumMod val="85000"/>
                  <a:lumOff val="15000"/>
                </a:schemeClr>
              </a:solidFill>
            </a:endParaRPr>
          </a:p>
        </p:txBody>
      </p:sp>
      <p:pic>
        <p:nvPicPr>
          <p:cNvPr id="16" name="Picture 15"/>
          <p:cNvPicPr/>
          <p:nvPr/>
        </p:nvPicPr>
        <p:blipFill>
          <a:blip r:embed="rId3" cstate="print">
            <a:extLst>
              <a:ext uri="{28A0092B-C50C-407E-A947-70E740481C1C}">
                <a14:useLocalDpi xmlns:a14="http://schemas.microsoft.com/office/drawing/2010/main" val="0"/>
              </a:ext>
            </a:extLst>
          </a:blip>
          <a:stretch>
            <a:fillRect/>
          </a:stretch>
        </p:blipFill>
        <p:spPr>
          <a:xfrm>
            <a:off x="786978" y="2476326"/>
            <a:ext cx="7632848" cy="936104"/>
          </a:xfrm>
          <a:prstGeom prst="rect">
            <a:avLst/>
          </a:prstGeom>
        </p:spPr>
      </p:pic>
      <p:pic>
        <p:nvPicPr>
          <p:cNvPr id="819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35353" y="3779821"/>
            <a:ext cx="4673294" cy="262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4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4"/>
          <p:cNvSpPr>
            <a:spLocks noGrp="1"/>
          </p:cNvSpPr>
          <p:nvPr>
            <p:ph type="title"/>
          </p:nvPr>
        </p:nvSpPr>
        <p:spPr>
          <a:xfrm>
            <a:off x="956115" y="1124744"/>
            <a:ext cx="7488832" cy="771470"/>
          </a:xfrm>
        </p:spPr>
        <p:txBody>
          <a:bodyPr>
            <a:noAutofit/>
          </a:bodyPr>
          <a:lstStyle/>
          <a:p>
            <a:r>
              <a:rPr lang="en-GB" b="1" dirty="0" smtClean="0">
                <a:solidFill>
                  <a:schemeClr val="tx1">
                    <a:lumMod val="85000"/>
                    <a:lumOff val="15000"/>
                  </a:schemeClr>
                </a:solidFill>
              </a:rPr>
              <a:t>Xylophone pattern</a:t>
            </a:r>
            <a:endParaRPr lang="en-GB" b="1" dirty="0">
              <a:solidFill>
                <a:schemeClr val="tx1">
                  <a:lumMod val="85000"/>
                  <a:lumOff val="15000"/>
                </a:schemeClr>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043607" y="2460327"/>
            <a:ext cx="7334250" cy="936104"/>
          </a:xfrm>
          <a:prstGeom prst="rect">
            <a:avLst/>
          </a:prstGeom>
        </p:spPr>
      </p:pic>
      <p:pic>
        <p:nvPicPr>
          <p:cNvPr id="6"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35352" y="3787656"/>
            <a:ext cx="4673294" cy="262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146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932279" y="1217370"/>
            <a:ext cx="7488832" cy="1419542"/>
          </a:xfrm>
        </p:spPr>
        <p:txBody>
          <a:bodyPr>
            <a:noAutofit/>
          </a:bodyPr>
          <a:lstStyle/>
          <a:p>
            <a:pPr lvl="0"/>
            <a:r>
              <a:rPr lang="en-GB" sz="3600" b="1" dirty="0">
                <a:solidFill>
                  <a:schemeClr val="tx1">
                    <a:lumMod val="85000"/>
                    <a:lumOff val="15000"/>
                  </a:schemeClr>
                </a:solidFill>
              </a:rPr>
              <a:t>Play these patterns in small groups and as a class!</a:t>
            </a:r>
          </a:p>
        </p:txBody>
      </p:sp>
      <p:pic>
        <p:nvPicPr>
          <p:cNvPr id="5125" name="Picture 5" descr="\\BBCFS2072\UserData$\learnp02\Downloads\Brahms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799" b="-1"/>
          <a:stretch/>
        </p:blipFill>
        <p:spPr bwMode="auto">
          <a:xfrm>
            <a:off x="1187624" y="3022909"/>
            <a:ext cx="691471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1916832"/>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3</a:t>
            </a:r>
          </a:p>
          <a:p>
            <a:pPr marL="0" indent="0" algn="ctr">
              <a:buNone/>
            </a:pPr>
            <a:r>
              <a:rPr lang="en-GB" sz="3600" dirty="0" smtClean="0">
                <a:solidFill>
                  <a:schemeClr val="tx1">
                    <a:lumMod val="85000"/>
                    <a:lumOff val="15000"/>
                  </a:schemeClr>
                </a:solidFill>
              </a:rPr>
              <a:t>Off-beats (double ‘um-pah’)</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647564" y="1145362"/>
            <a:ext cx="7848872" cy="1419542"/>
          </a:xfrm>
        </p:spPr>
        <p:txBody>
          <a:bodyPr>
            <a:noAutofit/>
          </a:bodyPr>
          <a:lstStyle/>
          <a:p>
            <a:r>
              <a:rPr lang="en-GB" b="1" dirty="0" smtClean="0">
                <a:solidFill>
                  <a:schemeClr val="tx1">
                    <a:lumMod val="85000"/>
                    <a:lumOff val="15000"/>
                  </a:schemeClr>
                </a:solidFill>
              </a:rPr>
              <a:t>Warm up with an um-pah pulse!</a:t>
            </a:r>
            <a:endParaRPr lang="en-GB" b="1" dirty="0">
              <a:solidFill>
                <a:schemeClr val="tx1">
                  <a:lumMod val="85000"/>
                  <a:lumOff val="15000"/>
                </a:schemeClr>
              </a:solidFill>
            </a:endParaRPr>
          </a:p>
        </p:txBody>
      </p:sp>
      <p:pic>
        <p:nvPicPr>
          <p:cNvPr id="9" name="Picture 5" descr="C:\Users\learnp02\AppData\Local\Microsoft\Windows\Temporary Internet Files\Content.IE5\UW1BBX5R\blue_pulse_by_vampirequeeneffeffia-d5vjxi3[1].png"/>
          <p:cNvPicPr>
            <a:picLocks noChangeAspect="1" noChangeArrowheads="1"/>
          </p:cNvPicPr>
          <p:nvPr/>
        </p:nvPicPr>
        <p:blipFill>
          <a:blip r:embed="rId3">
            <a:clrChange>
              <a:clrFrom>
                <a:srgbClr val="347597"/>
              </a:clrFrom>
              <a:clrTo>
                <a:srgbClr val="347597">
                  <a:alpha val="0"/>
                </a:srgbClr>
              </a:clrTo>
            </a:clrChang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2163377" y="3068960"/>
            <a:ext cx="4817246" cy="2554458"/>
          </a:xfrm>
          <a:prstGeom prst="rect">
            <a:avLst/>
          </a:prstGeom>
        </p:spPr>
      </p:pic>
    </p:spTree>
    <p:extLst>
      <p:ext uri="{BB962C8B-B14F-4D97-AF65-F5344CB8AC3E}">
        <p14:creationId xmlns:p14="http://schemas.microsoft.com/office/powerpoint/2010/main" val="418983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933348" y="1196752"/>
            <a:ext cx="7488832" cy="1419542"/>
          </a:xfrm>
        </p:spPr>
        <p:txBody>
          <a:bodyPr>
            <a:noAutofit/>
          </a:bodyPr>
          <a:lstStyle/>
          <a:p>
            <a:pPr lvl="0"/>
            <a:r>
              <a:rPr lang="en-GB" sz="3600" b="1" dirty="0">
                <a:solidFill>
                  <a:schemeClr val="tx1">
                    <a:lumMod val="85000"/>
                    <a:lumOff val="15000"/>
                  </a:schemeClr>
                </a:solidFill>
              </a:rPr>
              <a:t>Add a ‘chest tap’ to your </a:t>
            </a:r>
            <a:r>
              <a:rPr lang="en-GB" sz="3600" b="1" dirty="0" smtClean="0">
                <a:solidFill>
                  <a:schemeClr val="tx1">
                    <a:lumMod val="85000"/>
                    <a:lumOff val="15000"/>
                  </a:schemeClr>
                </a:solidFill>
              </a:rPr>
              <a:t>pattern –</a:t>
            </a:r>
            <a:br>
              <a:rPr lang="en-GB" sz="3600" b="1" dirty="0" smtClean="0">
                <a:solidFill>
                  <a:schemeClr val="tx1">
                    <a:lumMod val="85000"/>
                    <a:lumOff val="15000"/>
                  </a:schemeClr>
                </a:solidFill>
              </a:rPr>
            </a:br>
            <a:r>
              <a:rPr lang="en-GB" sz="3600" b="1" dirty="0" smtClean="0">
                <a:solidFill>
                  <a:schemeClr val="tx1">
                    <a:lumMod val="85000"/>
                    <a:lumOff val="15000"/>
                  </a:schemeClr>
                </a:solidFill>
              </a:rPr>
              <a:t>this </a:t>
            </a:r>
            <a:r>
              <a:rPr lang="en-GB" sz="3600" b="1" dirty="0">
                <a:solidFill>
                  <a:schemeClr val="tx1">
                    <a:lumMod val="85000"/>
                    <a:lumOff val="15000"/>
                  </a:schemeClr>
                </a:solidFill>
              </a:rPr>
              <a:t>is called the ‘off-beat’</a:t>
            </a:r>
          </a:p>
        </p:txBody>
      </p:sp>
      <p:pic>
        <p:nvPicPr>
          <p:cNvPr id="2253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bwMode="auto">
          <a:xfrm>
            <a:off x="1786508" y="2921958"/>
            <a:ext cx="5570984" cy="313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6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1331640" y="1268760"/>
            <a:ext cx="7024687" cy="10276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a:solidFill>
                  <a:schemeClr val="tx1">
                    <a:lumMod val="85000"/>
                    <a:lumOff val="15000"/>
                  </a:schemeClr>
                </a:solidFill>
              </a:rPr>
              <a:t>Johannes </a:t>
            </a:r>
            <a:r>
              <a:rPr lang="en-GB" sz="4400" b="1" dirty="0" smtClean="0">
                <a:solidFill>
                  <a:schemeClr val="tx1">
                    <a:lumMod val="85000"/>
                    <a:lumOff val="15000"/>
                  </a:schemeClr>
                </a:solidFill>
              </a:rPr>
              <a:t>Brahms</a:t>
            </a:r>
            <a:endParaRPr lang="en-US" sz="4400" b="1" dirty="0">
              <a:solidFill>
                <a:schemeClr val="tx1">
                  <a:lumMod val="85000"/>
                  <a:lumOff val="15000"/>
                </a:schemeClr>
              </a:solidFill>
            </a:endParaRPr>
          </a:p>
        </p:txBody>
      </p:sp>
      <p:sp>
        <p:nvSpPr>
          <p:cNvPr id="8" name="Text Placeholder 2"/>
          <p:cNvSpPr txBox="1">
            <a:spLocks/>
          </p:cNvSpPr>
          <p:nvPr/>
        </p:nvSpPr>
        <p:spPr>
          <a:xfrm>
            <a:off x="1213962" y="2060848"/>
            <a:ext cx="7023100" cy="2827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dirty="0">
                <a:solidFill>
                  <a:schemeClr val="tx1">
                    <a:lumMod val="85000"/>
                    <a:lumOff val="15000"/>
                  </a:schemeClr>
                </a:solidFill>
              </a:rPr>
              <a:t>Hungarian Dance No. 5 in G minor </a:t>
            </a:r>
            <a:endParaRPr lang="en-GB" sz="3600" b="1" dirty="0" smtClean="0">
              <a:solidFill>
                <a:schemeClr val="tx1">
                  <a:lumMod val="85000"/>
                  <a:lumOff val="15000"/>
                </a:schemeClr>
              </a:solidFill>
            </a:endParaRPr>
          </a:p>
          <a:p>
            <a:pPr marL="0" indent="0" algn="ctr">
              <a:buNone/>
            </a:pPr>
            <a:endParaRPr lang="en-US" sz="2400" dirty="0" smtClean="0"/>
          </a:p>
          <a:p>
            <a:pPr marL="0" indent="0" algn="ctr">
              <a:buNone/>
            </a:pPr>
            <a:endParaRPr lang="en-US" sz="2400" dirty="0"/>
          </a:p>
          <a:p>
            <a:pPr marL="0" indent="0" algn="ctr">
              <a:buNone/>
            </a:pP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r>
              <a:rPr lang="en-GB" sz="2400" dirty="0">
                <a:solidFill>
                  <a:schemeClr val="tx1">
                    <a:lumMod val="85000"/>
                    <a:lumOff val="15000"/>
                  </a:schemeClr>
                </a:solidFill>
              </a:rPr>
              <a:t>Primary / KS2 / 2</a:t>
            </a:r>
            <a:r>
              <a:rPr lang="en-GB" sz="2400" baseline="30000" dirty="0">
                <a:solidFill>
                  <a:schemeClr val="tx1">
                    <a:lumMod val="85000"/>
                    <a:lumOff val="15000"/>
                  </a:schemeClr>
                </a:solidFill>
              </a:rPr>
              <a:t>nd</a:t>
            </a:r>
            <a:r>
              <a:rPr lang="en-GB" sz="2400" dirty="0">
                <a:solidFill>
                  <a:schemeClr val="tx1">
                    <a:lumMod val="85000"/>
                    <a:lumOff val="15000"/>
                  </a:schemeClr>
                </a:solidFill>
              </a:rPr>
              <a:t> Level Classroom Lesson Plan</a:t>
            </a:r>
            <a:endParaRPr lang="en-US" sz="2400" dirty="0">
              <a:solidFill>
                <a:schemeClr val="tx1">
                  <a:lumMod val="85000"/>
                  <a:lumOff val="15000"/>
                </a:schemeClr>
              </a:solidFill>
            </a:endParaRPr>
          </a:p>
        </p:txBody>
      </p:sp>
      <p:sp>
        <p:nvSpPr>
          <p:cNvPr id="9" name="Text Placeholder 3"/>
          <p:cNvSpPr txBox="1">
            <a:spLocks/>
          </p:cNvSpPr>
          <p:nvPr/>
        </p:nvSpPr>
        <p:spPr>
          <a:xfrm>
            <a:off x="3203847" y="5517232"/>
            <a:ext cx="3075855" cy="1130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85000"/>
                    <a:lumOff val="15000"/>
                  </a:schemeClr>
                </a:solidFill>
              </a:rPr>
              <a:t>Written by</a:t>
            </a:r>
          </a:p>
          <a:p>
            <a:pPr marL="0" indent="0" algn="ctr">
              <a:buNone/>
            </a:pPr>
            <a:r>
              <a:rPr lang="en-US" sz="2400" dirty="0" smtClean="0">
                <a:solidFill>
                  <a:schemeClr val="tx1">
                    <a:lumMod val="85000"/>
                    <a:lumOff val="15000"/>
                  </a:schemeClr>
                </a:solidFill>
              </a:rPr>
              <a:t>Rachel Leach</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8263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1916832"/>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4</a:t>
            </a:r>
          </a:p>
          <a:p>
            <a:pPr marL="0" indent="0" algn="ctr">
              <a:buNone/>
            </a:pPr>
            <a:r>
              <a:rPr lang="en-GB" sz="3600" dirty="0" smtClean="0">
                <a:solidFill>
                  <a:schemeClr val="tx1">
                    <a:lumMod val="85000"/>
                    <a:lumOff val="15000"/>
                  </a:schemeClr>
                </a:solidFill>
              </a:rPr>
              <a:t>Steal a tune!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971600" y="1217370"/>
            <a:ext cx="7488832" cy="1419542"/>
          </a:xfrm>
        </p:spPr>
        <p:txBody>
          <a:bodyPr>
            <a:noAutofit/>
          </a:bodyPr>
          <a:lstStyle/>
          <a:p>
            <a:pPr lvl="0"/>
            <a:r>
              <a:rPr lang="en-GB" sz="3600" b="1" dirty="0">
                <a:solidFill>
                  <a:schemeClr val="tx1">
                    <a:lumMod val="85000"/>
                    <a:lumOff val="15000"/>
                  </a:schemeClr>
                </a:solidFill>
              </a:rPr>
              <a:t>Do you </a:t>
            </a:r>
            <a:r>
              <a:rPr lang="en-GB" sz="3600" b="1" dirty="0" smtClean="0">
                <a:solidFill>
                  <a:schemeClr val="tx1">
                    <a:lumMod val="85000"/>
                    <a:lumOff val="15000"/>
                  </a:schemeClr>
                </a:solidFill>
              </a:rPr>
              <a:t>remember hearing </a:t>
            </a:r>
            <a:r>
              <a:rPr lang="en-GB" sz="3600" b="1" dirty="0">
                <a:solidFill>
                  <a:schemeClr val="tx1">
                    <a:lumMod val="85000"/>
                    <a:lumOff val="15000"/>
                  </a:schemeClr>
                </a:solidFill>
              </a:rPr>
              <a:t>the melody and counting to eight?</a:t>
            </a:r>
          </a:p>
        </p:txBody>
      </p:sp>
      <p:pic>
        <p:nvPicPr>
          <p:cNvPr id="26626" name="Picture 2" descr="C:\Users\learnp02\AppData\Local\Microsoft\Windows\Temporary Internet Files\Content.IE5\JMC6ZQBM\number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 b="100000" l="0" r="100000">
                        <a14:backgroundMark x1="32600" y1="45250" x2="32600" y2="45250"/>
                        <a14:backgroundMark x1="37400" y1="55750" x2="37400" y2="55750"/>
                        <a14:backgroundMark x1="9400" y1="56000" x2="9400" y2="56000"/>
                      </a14:backgroundRemoval>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59732" y="2876970"/>
            <a:ext cx="4824536" cy="343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2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827584" y="1289378"/>
            <a:ext cx="7488832" cy="1419542"/>
          </a:xfrm>
        </p:spPr>
        <p:txBody>
          <a:bodyPr>
            <a:noAutofit/>
          </a:bodyPr>
          <a:lstStyle/>
          <a:p>
            <a:pPr lvl="0"/>
            <a:r>
              <a:rPr lang="en-GB" b="1" dirty="0">
                <a:solidFill>
                  <a:schemeClr val="tx1">
                    <a:lumMod val="85000"/>
                    <a:lumOff val="15000"/>
                  </a:schemeClr>
                </a:solidFill>
              </a:rPr>
              <a:t>Think of a simple tune that will fit your pulse</a:t>
            </a:r>
          </a:p>
        </p:txBody>
      </p:sp>
      <p:pic>
        <p:nvPicPr>
          <p:cNvPr id="7" name="Picture 5" descr="C:\Users\learnp02\AppData\Local\Microsoft\Windows\Temporary Internet Files\Content.IE5\UW1BBX5R\blue_pulse_by_vampirequeeneffeffia-d5vjxi3[1].png"/>
          <p:cNvPicPr>
            <a:picLocks noChangeAspect="1" noChangeArrowheads="1"/>
          </p:cNvPicPr>
          <p:nvPr/>
        </p:nvPicPr>
        <p:blipFill>
          <a:blip r:embed="rId3">
            <a:clrChange>
              <a:clrFrom>
                <a:srgbClr val="347597"/>
              </a:clrFrom>
              <a:clrTo>
                <a:srgbClr val="347597">
                  <a:alpha val="0"/>
                </a:srgbClr>
              </a:clrTo>
            </a:clrChang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2158763" y="3284984"/>
            <a:ext cx="4817246" cy="2554458"/>
          </a:xfrm>
          <a:prstGeom prst="rect">
            <a:avLst/>
          </a:prstGeom>
        </p:spPr>
      </p:pic>
    </p:spTree>
    <p:extLst>
      <p:ext uri="{BB962C8B-B14F-4D97-AF65-F5344CB8AC3E}">
        <p14:creationId xmlns:p14="http://schemas.microsoft.com/office/powerpoint/2010/main" val="348654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a:xfrm>
            <a:off x="575556" y="1340768"/>
            <a:ext cx="7992888" cy="22914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3600" b="1" dirty="0">
                <a:solidFill>
                  <a:schemeClr val="tx1">
                    <a:lumMod val="85000"/>
                    <a:lumOff val="15000"/>
                  </a:schemeClr>
                </a:solidFill>
              </a:rPr>
              <a:t>Pitched instruments = </a:t>
            </a:r>
            <a:r>
              <a:rPr lang="en-GB" sz="3600" b="1" dirty="0" smtClean="0">
                <a:solidFill>
                  <a:schemeClr val="tx1">
                    <a:lumMod val="85000"/>
                    <a:lumOff val="15000"/>
                  </a:schemeClr>
                </a:solidFill>
              </a:rPr>
              <a:t>melody</a:t>
            </a:r>
          </a:p>
          <a:p>
            <a:pPr marL="0" lvl="0" indent="0" algn="ctr">
              <a:buNone/>
            </a:pPr>
            <a:endParaRPr lang="en-GB" sz="200" b="1" dirty="0">
              <a:solidFill>
                <a:schemeClr val="tx1">
                  <a:lumMod val="85000"/>
                  <a:lumOff val="15000"/>
                </a:schemeClr>
              </a:solidFill>
            </a:endParaRPr>
          </a:p>
          <a:p>
            <a:pPr marL="0" lvl="0" indent="0" algn="ctr">
              <a:buNone/>
            </a:pPr>
            <a:r>
              <a:rPr lang="en-GB" sz="3600" b="1" dirty="0">
                <a:solidFill>
                  <a:schemeClr val="tx1">
                    <a:lumMod val="85000"/>
                    <a:lumOff val="15000"/>
                  </a:schemeClr>
                </a:solidFill>
              </a:rPr>
              <a:t>Unpitched instruments = um-pah pulse</a:t>
            </a:r>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27878" y="3107311"/>
            <a:ext cx="5308417" cy="2985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56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916832"/>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5</a:t>
            </a:r>
          </a:p>
          <a:p>
            <a:pPr marL="0" indent="0" algn="ctr">
              <a:buNone/>
            </a:pPr>
            <a:r>
              <a:rPr lang="en-GB" sz="3600" dirty="0" smtClean="0">
                <a:solidFill>
                  <a:schemeClr val="tx1">
                    <a:lumMod val="85000"/>
                    <a:lumOff val="15000"/>
                  </a:schemeClr>
                </a:solidFill>
              </a:rPr>
              <a:t>Long sounds, short sounds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880466" y="1124744"/>
            <a:ext cx="7383068" cy="1008112"/>
          </a:xfrm>
        </p:spPr>
        <p:txBody>
          <a:bodyPr>
            <a:noAutofit/>
          </a:bodyPr>
          <a:lstStyle/>
          <a:p>
            <a:pPr lvl="0"/>
            <a:r>
              <a:rPr lang="en-GB" b="1" dirty="0" smtClean="0">
                <a:solidFill>
                  <a:schemeClr val="tx1">
                    <a:lumMod val="85000"/>
                    <a:lumOff val="15000"/>
                  </a:schemeClr>
                </a:solidFill>
              </a:rPr>
              <a:t>Body percussion</a:t>
            </a:r>
            <a:endParaRPr lang="en-GB" b="1" dirty="0">
              <a:solidFill>
                <a:schemeClr val="tx1">
                  <a:lumMod val="85000"/>
                  <a:lumOff val="15000"/>
                </a:schemeClr>
              </a:solidFill>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b="-12941"/>
          <a:stretch/>
        </p:blipFill>
        <p:spPr bwMode="auto">
          <a:xfrm>
            <a:off x="1413979" y="2393072"/>
            <a:ext cx="6316042" cy="819904"/>
          </a:xfrm>
          <a:prstGeom prst="rect">
            <a:avLst/>
          </a:prstGeom>
          <a:ln>
            <a:noFill/>
          </a:ln>
          <a:extLst>
            <a:ext uri="{53640926-AAD7-44D8-BBD7-CCE9431645EC}">
              <a14:shadowObscured xmlns:a14="http://schemas.microsoft.com/office/drawing/2010/main"/>
            </a:ext>
          </a:extLst>
        </p:spPr>
      </p:pic>
      <p:pic>
        <p:nvPicPr>
          <p:cNvPr id="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bwMode="auto">
          <a:xfrm>
            <a:off x="2128267" y="3645024"/>
            <a:ext cx="4887466" cy="274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2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1560" y="1340768"/>
            <a:ext cx="7992888" cy="843478"/>
          </a:xfrm>
        </p:spPr>
        <p:txBody>
          <a:bodyPr>
            <a:noAutofit/>
          </a:bodyPr>
          <a:lstStyle/>
          <a:p>
            <a:pPr lvl="0"/>
            <a:r>
              <a:rPr lang="en-GB" sz="3600" b="1" dirty="0" smtClean="0">
                <a:solidFill>
                  <a:schemeClr val="tx1">
                    <a:lumMod val="85000"/>
                    <a:lumOff val="15000"/>
                  </a:schemeClr>
                </a:solidFill>
              </a:rPr>
              <a:t>Which instruments make these sounds?</a:t>
            </a:r>
            <a:endParaRPr lang="en-GB" sz="3600" b="1" dirty="0">
              <a:solidFill>
                <a:schemeClr val="tx1">
                  <a:lumMod val="85000"/>
                  <a:lumOff val="15000"/>
                </a:schemeClr>
              </a:solidFill>
            </a:endParaRPr>
          </a:p>
        </p:txBody>
      </p:sp>
      <p:sp>
        <p:nvSpPr>
          <p:cNvPr id="2" name="TextBox 1"/>
          <p:cNvSpPr txBox="1"/>
          <p:nvPr/>
        </p:nvSpPr>
        <p:spPr>
          <a:xfrm>
            <a:off x="1192226" y="2636912"/>
            <a:ext cx="6831556" cy="923330"/>
          </a:xfrm>
          <a:prstGeom prst="rect">
            <a:avLst/>
          </a:prstGeom>
          <a:solidFill>
            <a:schemeClr val="accent2">
              <a:lumMod val="40000"/>
              <a:lumOff val="60000"/>
            </a:schemeClr>
          </a:solidFill>
        </p:spPr>
        <p:txBody>
          <a:bodyPr wrap="square" rtlCol="0">
            <a:spAutoFit/>
          </a:bodyPr>
          <a:lstStyle/>
          <a:p>
            <a:pPr algn="ctr"/>
            <a:r>
              <a:rPr lang="en-GB" sz="5400" dirty="0" smtClean="0"/>
              <a:t>Long sounds</a:t>
            </a:r>
            <a:endParaRPr lang="en-GB" sz="5400" dirty="0"/>
          </a:p>
        </p:txBody>
      </p:sp>
      <p:sp>
        <p:nvSpPr>
          <p:cNvPr id="7" name="TextBox 6"/>
          <p:cNvSpPr txBox="1"/>
          <p:nvPr/>
        </p:nvSpPr>
        <p:spPr>
          <a:xfrm>
            <a:off x="3491880" y="3861048"/>
            <a:ext cx="2232248" cy="1754326"/>
          </a:xfrm>
          <a:prstGeom prst="rect">
            <a:avLst/>
          </a:prstGeom>
          <a:solidFill>
            <a:schemeClr val="accent2">
              <a:lumMod val="40000"/>
              <a:lumOff val="60000"/>
            </a:schemeClr>
          </a:solidFill>
        </p:spPr>
        <p:txBody>
          <a:bodyPr wrap="square" rtlCol="0">
            <a:spAutoFit/>
          </a:bodyPr>
          <a:lstStyle/>
          <a:p>
            <a:pPr algn="ctr"/>
            <a:r>
              <a:rPr lang="en-GB" sz="5400" dirty="0" smtClean="0"/>
              <a:t>Short sounds</a:t>
            </a:r>
            <a:endParaRPr lang="en-GB" sz="5400" dirty="0"/>
          </a:p>
        </p:txBody>
      </p:sp>
    </p:spTree>
    <p:extLst>
      <p:ext uri="{BB962C8B-B14F-4D97-AF65-F5344CB8AC3E}">
        <p14:creationId xmlns:p14="http://schemas.microsoft.com/office/powerpoint/2010/main" val="2159787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916832"/>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6</a:t>
            </a:r>
          </a:p>
          <a:p>
            <a:pPr marL="0" indent="0" algn="ctr">
              <a:buNone/>
            </a:pPr>
            <a:r>
              <a:rPr lang="en-GB" sz="3600" dirty="0" smtClean="0">
                <a:solidFill>
                  <a:schemeClr val="tx1">
                    <a:lumMod val="85000"/>
                    <a:lumOff val="15000"/>
                  </a:schemeClr>
                </a:solidFill>
              </a:rPr>
              <a:t>Performance time!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3707904" y="1125314"/>
            <a:ext cx="2232248" cy="843478"/>
          </a:xfrm>
        </p:spPr>
        <p:txBody>
          <a:bodyPr>
            <a:normAutofit/>
          </a:bodyPr>
          <a:lstStyle/>
          <a:p>
            <a:pPr lvl="0" algn="l"/>
            <a:r>
              <a:rPr lang="en-GB" b="1" dirty="0" smtClean="0">
                <a:solidFill>
                  <a:schemeClr val="tx1">
                    <a:lumMod val="85000"/>
                    <a:lumOff val="15000"/>
                  </a:schemeClr>
                </a:solidFill>
              </a:rPr>
              <a:t>Recap</a:t>
            </a:r>
            <a:endParaRPr lang="en-GB" b="1" dirty="0">
              <a:solidFill>
                <a:schemeClr val="tx1">
                  <a:lumMod val="85000"/>
                  <a:lumOff val="15000"/>
                </a:schemeClr>
              </a:solidFill>
            </a:endParaRPr>
          </a:p>
        </p:txBody>
      </p:sp>
      <p:sp>
        <p:nvSpPr>
          <p:cNvPr id="9" name="Text Placeholder 2"/>
          <p:cNvSpPr txBox="1">
            <a:spLocks/>
          </p:cNvSpPr>
          <p:nvPr/>
        </p:nvSpPr>
        <p:spPr>
          <a:xfrm>
            <a:off x="2124225" y="2172066"/>
            <a:ext cx="4607518" cy="19770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sz="2800" dirty="0">
                <a:solidFill>
                  <a:schemeClr val="tx1">
                    <a:lumMod val="85000"/>
                    <a:lumOff val="15000"/>
                  </a:schemeClr>
                </a:solidFill>
              </a:rPr>
              <a:t>Um-pah</a:t>
            </a:r>
          </a:p>
          <a:p>
            <a:pPr lvl="0"/>
            <a:r>
              <a:rPr lang="en-GB" sz="2800" dirty="0">
                <a:solidFill>
                  <a:schemeClr val="tx1">
                    <a:lumMod val="85000"/>
                    <a:lumOff val="15000"/>
                  </a:schemeClr>
                </a:solidFill>
              </a:rPr>
              <a:t>Off-beats and melody</a:t>
            </a:r>
          </a:p>
          <a:p>
            <a:pPr lvl="0"/>
            <a:r>
              <a:rPr lang="en-GB" sz="2800" dirty="0">
                <a:solidFill>
                  <a:schemeClr val="tx1">
                    <a:lumMod val="85000"/>
                    <a:lumOff val="15000"/>
                  </a:schemeClr>
                </a:solidFill>
              </a:rPr>
              <a:t>Long and short sounds</a:t>
            </a:r>
          </a:p>
        </p:txBody>
      </p:sp>
      <p:pic>
        <p:nvPicPr>
          <p:cNvPr id="5" name="Picture 1" descr="\\BBCFS2072\UserData$\learnp02\Downloads\Brahms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43" t="25540" r="11730" b="4499"/>
          <a:stretch/>
        </p:blipFill>
        <p:spPr bwMode="auto">
          <a:xfrm>
            <a:off x="2453951" y="4149080"/>
            <a:ext cx="4236098" cy="229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059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907704" y="1124744"/>
            <a:ext cx="5328592" cy="843478"/>
          </a:xfrm>
        </p:spPr>
        <p:txBody>
          <a:bodyPr>
            <a:noAutofit/>
          </a:bodyPr>
          <a:lstStyle/>
          <a:p>
            <a:pPr lvl="0" algn="l"/>
            <a:r>
              <a:rPr lang="en-GB" b="1" dirty="0" smtClean="0">
                <a:solidFill>
                  <a:schemeClr val="tx1">
                    <a:lumMod val="85000"/>
                    <a:lumOff val="15000"/>
                  </a:schemeClr>
                </a:solidFill>
              </a:rPr>
              <a:t>Practise and perform!</a:t>
            </a:r>
            <a:endParaRPr lang="en-GB" b="1" dirty="0">
              <a:solidFill>
                <a:schemeClr val="tx1">
                  <a:lumMod val="85000"/>
                  <a:lumOff val="15000"/>
                </a:schemeClr>
              </a:solidFill>
            </a:endParaRPr>
          </a:p>
        </p:txBody>
      </p:sp>
      <p:pic>
        <p:nvPicPr>
          <p:cNvPr id="24579" name="Picture 3" descr="\\BBCFS2072\UserData$\learnp02\Downloads\Brahms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614" y="2243118"/>
            <a:ext cx="6948772" cy="390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44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smtClean="0">
                <a:solidFill>
                  <a:schemeClr val="tx1">
                    <a:lumMod val="85000"/>
                    <a:lumOff val="15000"/>
                  </a:schemeClr>
                </a:solidFill>
              </a:rPr>
              <a:t>Trailblazer</a:t>
            </a:r>
            <a:endParaRPr lang="en-GB" b="1" dirty="0">
              <a:solidFill>
                <a:schemeClr val="tx1">
                  <a:lumMod val="85000"/>
                  <a:lumOff val="15000"/>
                </a:schemeClr>
              </a:solidFill>
            </a:endParaRPr>
          </a:p>
        </p:txBody>
      </p:sp>
      <p:sp>
        <p:nvSpPr>
          <p:cNvPr id="3" name="Content Placeholder 2"/>
          <p:cNvSpPr>
            <a:spLocks noGrp="1"/>
          </p:cNvSpPr>
          <p:nvPr>
            <p:ph idx="1"/>
          </p:nvPr>
        </p:nvSpPr>
        <p:spPr>
          <a:xfrm>
            <a:off x="395536" y="2188592"/>
            <a:ext cx="5405096" cy="3400648"/>
          </a:xfrm>
        </p:spPr>
        <p:txBody>
          <a:bodyPr/>
          <a:lstStyle/>
          <a:p>
            <a:pPr marL="0" indent="0">
              <a:buNone/>
            </a:pPr>
            <a:r>
              <a:rPr lang="en-GB" dirty="0">
                <a:solidFill>
                  <a:schemeClr val="tx1">
                    <a:lumMod val="85000"/>
                    <a:lumOff val="15000"/>
                  </a:schemeClr>
                </a:solidFill>
              </a:rPr>
              <a:t>Johannes Brahms was fascinated with the sound of the Hungarian Gypsy travelling bands. He took these sounds and super-sized them for the orchestra!</a:t>
            </a:r>
          </a:p>
        </p:txBody>
      </p:sp>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BCFS2072\UserData$\learnp02\Desktop\Trailblazer logo-template\Trailblazer Templat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31" b="55652"/>
          <a:stretch/>
        </p:blipFill>
        <p:spPr bwMode="auto">
          <a:xfrm>
            <a:off x="6083404" y="1"/>
            <a:ext cx="3060595" cy="18590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1630"/>
          <a:stretch/>
        </p:blipFill>
        <p:spPr bwMode="auto">
          <a:xfrm>
            <a:off x="5880789" y="2087086"/>
            <a:ext cx="2834573" cy="379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92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215516" y="1196752"/>
            <a:ext cx="8712968" cy="937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tx1">
                    <a:lumMod val="85000"/>
                    <a:lumOff val="15000"/>
                  </a:schemeClr>
                </a:solidFill>
              </a:rPr>
              <a:t>Taking it further – cross-curricular activities</a:t>
            </a:r>
            <a:endParaRPr lang="en-GB" sz="3600" b="1" dirty="0">
              <a:solidFill>
                <a:schemeClr val="tx1">
                  <a:lumMod val="85000"/>
                  <a:lumOff val="15000"/>
                </a:schemeClr>
              </a:solidFill>
            </a:endParaRPr>
          </a:p>
        </p:txBody>
      </p:sp>
      <p:sp>
        <p:nvSpPr>
          <p:cNvPr id="7" name="Content Placeholder 5"/>
          <p:cNvSpPr>
            <a:spLocks noGrp="1"/>
          </p:cNvSpPr>
          <p:nvPr>
            <p:ph idx="1"/>
          </p:nvPr>
        </p:nvSpPr>
        <p:spPr>
          <a:xfrm>
            <a:off x="611560" y="2276873"/>
            <a:ext cx="7992888" cy="4176463"/>
          </a:xfrm>
        </p:spPr>
        <p:txBody>
          <a:bodyPr>
            <a:noAutofit/>
          </a:bodyPr>
          <a:lstStyle/>
          <a:p>
            <a:pPr marL="0" lvl="0" indent="0">
              <a:buNone/>
            </a:pPr>
            <a:r>
              <a:rPr lang="en-US" sz="1600" b="1" dirty="0">
                <a:solidFill>
                  <a:schemeClr val="tx1">
                    <a:lumMod val="85000"/>
                    <a:lumOff val="15000"/>
                  </a:schemeClr>
                </a:solidFill>
              </a:rPr>
              <a:t>MUSIC: </a:t>
            </a:r>
            <a:r>
              <a:rPr lang="en-US" sz="1600" dirty="0">
                <a:solidFill>
                  <a:schemeClr val="tx1">
                    <a:lumMod val="85000"/>
                    <a:lumOff val="15000"/>
                  </a:schemeClr>
                </a:solidFill>
              </a:rPr>
              <a:t>BBC Ten Pieces features other dance pieces you might like to explore: Florence Price’s ‘Symphony No. 3’ is based on the ‘juba dance’, Tchaikovsky’s ‘Nutcracker Suite; is made up of dances from his ballet including a lively Russian dance (</a:t>
            </a:r>
            <a:r>
              <a:rPr lang="en-US" sz="1600" dirty="0" err="1">
                <a:solidFill>
                  <a:schemeClr val="tx1">
                    <a:lumMod val="85000"/>
                    <a:lumOff val="15000"/>
                  </a:schemeClr>
                </a:solidFill>
              </a:rPr>
              <a:t>Trepak</a:t>
            </a:r>
            <a:r>
              <a:rPr lang="en-US" sz="1600" dirty="0">
                <a:solidFill>
                  <a:schemeClr val="tx1">
                    <a:lumMod val="85000"/>
                    <a:lumOff val="15000"/>
                  </a:schemeClr>
                </a:solidFill>
              </a:rPr>
              <a:t>) and Anna Meredith’s ‘Connect It!’ features physical gestures and body percussion instead of instruments.</a:t>
            </a:r>
            <a:endParaRPr lang="en-GB" sz="1600" dirty="0">
              <a:solidFill>
                <a:schemeClr val="tx1">
                  <a:lumMod val="85000"/>
                  <a:lumOff val="15000"/>
                </a:schemeClr>
              </a:solidFill>
            </a:endParaRPr>
          </a:p>
          <a:p>
            <a:pPr marL="0" indent="0">
              <a:buNone/>
            </a:pPr>
            <a:endParaRPr lang="en-GB" sz="1600" dirty="0">
              <a:solidFill>
                <a:schemeClr val="tx1">
                  <a:lumMod val="85000"/>
                  <a:lumOff val="15000"/>
                </a:schemeClr>
              </a:solidFill>
            </a:endParaRPr>
          </a:p>
          <a:p>
            <a:pPr marL="0" lvl="0" indent="0">
              <a:buNone/>
            </a:pPr>
            <a:r>
              <a:rPr lang="en-US" sz="1600" b="1" dirty="0">
                <a:solidFill>
                  <a:schemeClr val="tx1">
                    <a:lumMod val="85000"/>
                    <a:lumOff val="15000"/>
                  </a:schemeClr>
                </a:solidFill>
              </a:rPr>
              <a:t>RESEARCH: </a:t>
            </a:r>
            <a:r>
              <a:rPr lang="en-US" sz="1600" dirty="0">
                <a:solidFill>
                  <a:schemeClr val="tx1">
                    <a:lumMod val="85000"/>
                    <a:lumOff val="15000"/>
                  </a:schemeClr>
                </a:solidFill>
              </a:rPr>
              <a:t>Brahms was actually one of the finest symphony composers of all time – a symphony is a large piece for orchestra. Find out about his symphonies or research how he felt about his simple ‘Hungarian Dances’ becoming the pieces for which he was most known, rather than his ‘serious’ works.</a:t>
            </a:r>
            <a:endParaRPr lang="en-GB" sz="1600" dirty="0">
              <a:solidFill>
                <a:schemeClr val="tx1">
                  <a:lumMod val="85000"/>
                  <a:lumOff val="15000"/>
                </a:schemeClr>
              </a:solidFill>
            </a:endParaRPr>
          </a:p>
          <a:p>
            <a:pPr marL="0" indent="0">
              <a:buNone/>
            </a:pPr>
            <a:r>
              <a:rPr lang="en-US" sz="1600" dirty="0">
                <a:solidFill>
                  <a:schemeClr val="tx1">
                    <a:lumMod val="85000"/>
                    <a:lumOff val="15000"/>
                  </a:schemeClr>
                </a:solidFill>
              </a:rPr>
              <a:t> </a:t>
            </a:r>
            <a:endParaRPr lang="en-GB" sz="1600" dirty="0">
              <a:solidFill>
                <a:schemeClr val="tx1">
                  <a:lumMod val="85000"/>
                  <a:lumOff val="15000"/>
                </a:schemeClr>
              </a:solidFill>
            </a:endParaRPr>
          </a:p>
          <a:p>
            <a:pPr marL="0" indent="0">
              <a:buNone/>
            </a:pPr>
            <a:r>
              <a:rPr lang="en-GB" sz="1600" b="1" dirty="0">
                <a:solidFill>
                  <a:schemeClr val="tx1">
                    <a:lumMod val="85000"/>
                    <a:lumOff val="15000"/>
                  </a:schemeClr>
                </a:solidFill>
              </a:rPr>
              <a:t>UPLOAD: </a:t>
            </a:r>
            <a:r>
              <a:rPr lang="en-GB" sz="1600" dirty="0">
                <a:solidFill>
                  <a:schemeClr val="tx1">
                    <a:lumMod val="85000"/>
                    <a:lumOff val="15000"/>
                  </a:schemeClr>
                </a:solidFill>
              </a:rPr>
              <a:t>show</a:t>
            </a:r>
            <a:r>
              <a:rPr lang="en-GB" sz="1600" b="1" dirty="0">
                <a:solidFill>
                  <a:schemeClr val="tx1">
                    <a:lumMod val="85000"/>
                    <a:lumOff val="15000"/>
                  </a:schemeClr>
                </a:solidFill>
              </a:rPr>
              <a:t> </a:t>
            </a:r>
            <a:r>
              <a:rPr lang="en-GB" sz="1600" dirty="0">
                <a:solidFill>
                  <a:schemeClr val="tx1">
                    <a:lumMod val="85000"/>
                    <a:lumOff val="15000"/>
                  </a:schemeClr>
                </a:solidFill>
              </a:rPr>
              <a:t>us what you’ve created! Submit your creative responses using our </a:t>
            </a:r>
            <a:r>
              <a:rPr lang="en-GB" sz="1600" u="sng" dirty="0">
                <a:solidFill>
                  <a:schemeClr val="tx1">
                    <a:lumMod val="85000"/>
                    <a:lumOff val="15000"/>
                  </a:schemeClr>
                </a:solidFill>
                <a:hlinkClick r:id="rId3"/>
              </a:rPr>
              <a:t>uploader</a:t>
            </a:r>
            <a:r>
              <a:rPr lang="en-GB" sz="1600" dirty="0">
                <a:solidFill>
                  <a:schemeClr val="tx1">
                    <a:lumMod val="85000"/>
                    <a:lumOff val="15000"/>
                  </a:schemeClr>
                </a:solidFill>
              </a:rPr>
              <a:t> for a chance to be featured in the Ten Pieces creative showcase.</a:t>
            </a:r>
          </a:p>
        </p:txBody>
      </p:sp>
    </p:spTree>
    <p:extLst>
      <p:ext uri="{BB962C8B-B14F-4D97-AF65-F5344CB8AC3E}">
        <p14:creationId xmlns:p14="http://schemas.microsoft.com/office/powerpoint/2010/main" val="1603367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775013"/>
            <a:ext cx="5045056" cy="843478"/>
          </a:xfrm>
        </p:spPr>
        <p:txBody>
          <a:bodyPr/>
          <a:lstStyle/>
          <a:p>
            <a:r>
              <a:rPr lang="en-US" b="1" dirty="0" smtClean="0">
                <a:solidFill>
                  <a:schemeClr val="tx1">
                    <a:lumMod val="85000"/>
                    <a:lumOff val="15000"/>
                  </a:schemeClr>
                </a:solidFill>
              </a:rPr>
              <a:t>Lesson outcomes</a:t>
            </a:r>
            <a:endParaRPr lang="en-US" b="1" dirty="0">
              <a:solidFill>
                <a:schemeClr val="tx1">
                  <a:lumMod val="85000"/>
                  <a:lumOff val="15000"/>
                </a:schemeClr>
              </a:solidFill>
            </a:endParaRPr>
          </a:p>
        </p:txBody>
      </p:sp>
      <p:sp>
        <p:nvSpPr>
          <p:cNvPr id="12" name="Text Placeholder 2"/>
          <p:cNvSpPr txBox="1">
            <a:spLocks/>
          </p:cNvSpPr>
          <p:nvPr/>
        </p:nvSpPr>
        <p:spPr>
          <a:xfrm>
            <a:off x="857706" y="1916832"/>
            <a:ext cx="741583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After this lesson, pupils will be able to: </a:t>
            </a:r>
          </a:p>
          <a:p>
            <a:pPr marL="0" indent="0">
              <a:buNone/>
            </a:pPr>
            <a:endParaRPr lang="en-US" sz="800" dirty="0" smtClean="0">
              <a:solidFill>
                <a:schemeClr val="tx1">
                  <a:lumMod val="85000"/>
                  <a:lumOff val="15000"/>
                </a:schemeClr>
              </a:solidFill>
            </a:endParaRPr>
          </a:p>
          <a:p>
            <a:pPr lvl="0"/>
            <a:r>
              <a:rPr lang="en-US" sz="2800" dirty="0">
                <a:solidFill>
                  <a:schemeClr val="tx1">
                    <a:lumMod val="85000"/>
                    <a:lumOff val="15000"/>
                  </a:schemeClr>
                </a:solidFill>
              </a:rPr>
              <a:t>listen and reflect on a piece of orchestral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create their own piece of music using instruments and voice</a:t>
            </a:r>
            <a:endParaRPr lang="en-GB" sz="2800" dirty="0">
              <a:solidFill>
                <a:schemeClr val="tx1">
                  <a:lumMod val="85000"/>
                  <a:lumOff val="15000"/>
                </a:schemeClr>
              </a:solidFill>
            </a:endParaRPr>
          </a:p>
          <a:p>
            <a:pPr lvl="0"/>
            <a:r>
              <a:rPr lang="en-US" sz="2800" dirty="0">
                <a:solidFill>
                  <a:schemeClr val="tx1">
                    <a:lumMod val="85000"/>
                    <a:lumOff val="15000"/>
                  </a:schemeClr>
                </a:solidFill>
              </a:rPr>
              <a:t>perform as an ensemble</a:t>
            </a:r>
            <a:endParaRPr lang="en-GB" sz="2800" dirty="0">
              <a:solidFill>
                <a:schemeClr val="tx1">
                  <a:lumMod val="85000"/>
                  <a:lumOff val="15000"/>
                </a:schemeClr>
              </a:solidFill>
            </a:endParaRPr>
          </a:p>
          <a:p>
            <a:pPr lvl="0"/>
            <a:r>
              <a:rPr lang="en-US" sz="2800" dirty="0">
                <a:solidFill>
                  <a:schemeClr val="tx1">
                    <a:lumMod val="85000"/>
                    <a:lumOff val="15000"/>
                  </a:schemeClr>
                </a:solidFill>
              </a:rPr>
              <a:t>learn musical language appropriate to the task</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37233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775013"/>
            <a:ext cx="5045056" cy="843478"/>
          </a:xfrm>
        </p:spPr>
        <p:txBody>
          <a:bodyPr/>
          <a:lstStyle/>
          <a:p>
            <a:r>
              <a:rPr lang="en-US" b="1" dirty="0" smtClean="0">
                <a:solidFill>
                  <a:schemeClr val="tx1">
                    <a:lumMod val="85000"/>
                    <a:lumOff val="15000"/>
                  </a:schemeClr>
                </a:solidFill>
              </a:rPr>
              <a:t>Curriculum checklist</a:t>
            </a:r>
            <a:endParaRPr lang="en-US" b="1" dirty="0">
              <a:solidFill>
                <a:schemeClr val="tx1">
                  <a:lumMod val="85000"/>
                  <a:lumOff val="15000"/>
                </a:schemeClr>
              </a:solidFill>
            </a:endParaRPr>
          </a:p>
        </p:txBody>
      </p:sp>
      <p:sp>
        <p:nvSpPr>
          <p:cNvPr id="12" name="Text Placeholder 2"/>
          <p:cNvSpPr txBox="1">
            <a:spLocks/>
          </p:cNvSpPr>
          <p:nvPr/>
        </p:nvSpPr>
        <p:spPr>
          <a:xfrm>
            <a:off x="1044602" y="1916832"/>
            <a:ext cx="7415830" cy="39540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Learners will:</a:t>
            </a:r>
          </a:p>
          <a:p>
            <a:pPr lvl="0"/>
            <a:r>
              <a:rPr lang="en-US" sz="2800" dirty="0">
                <a:solidFill>
                  <a:schemeClr val="tx1">
                    <a:lumMod val="85000"/>
                    <a:lumOff val="15000"/>
                  </a:schemeClr>
                </a:solidFill>
              </a:rPr>
              <a:t>play and perform in ensemble contexts, using voices and playing musical instruments</a:t>
            </a:r>
            <a:endParaRPr lang="en-GB" sz="2800" dirty="0">
              <a:solidFill>
                <a:schemeClr val="tx1">
                  <a:lumMod val="85000"/>
                  <a:lumOff val="15000"/>
                </a:schemeClr>
              </a:solidFill>
            </a:endParaRPr>
          </a:p>
          <a:p>
            <a:pPr lvl="0"/>
            <a:r>
              <a:rPr lang="en-US" sz="2800" dirty="0">
                <a:solidFill>
                  <a:schemeClr val="tx1">
                    <a:lumMod val="85000"/>
                    <a:lumOff val="15000"/>
                  </a:schemeClr>
                </a:solidFill>
              </a:rPr>
              <a:t>improvise and compose music for a range of purposes using the interrelated dimensions of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listen with attention to detail and recall sounds with increasing aural memory</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6347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65709" y="1051398"/>
            <a:ext cx="7012582" cy="937442"/>
          </a:xfrm>
        </p:spPr>
        <p:txBody>
          <a:bodyPr/>
          <a:lstStyle/>
          <a:p>
            <a:r>
              <a:rPr lang="en-US" b="1" dirty="0" smtClean="0">
                <a:solidFill>
                  <a:schemeClr val="tx1">
                    <a:lumMod val="85000"/>
                    <a:lumOff val="15000"/>
                  </a:schemeClr>
                </a:solidFill>
              </a:rPr>
              <a:t>Glossary of music terms</a:t>
            </a:r>
            <a:endParaRPr lang="en-US" b="1" dirty="0">
              <a:solidFill>
                <a:schemeClr val="tx1">
                  <a:lumMod val="85000"/>
                  <a:lumOff val="15000"/>
                </a:schemeClr>
              </a:solidFill>
            </a:endParaRPr>
          </a:p>
        </p:txBody>
      </p:sp>
      <p:graphicFrame>
        <p:nvGraphicFramePr>
          <p:cNvPr id="7" name="Table Placeholder 3"/>
          <p:cNvGraphicFramePr>
            <a:graphicFrameLocks/>
          </p:cNvGraphicFramePr>
          <p:nvPr>
            <p:extLst>
              <p:ext uri="{D42A27DB-BD31-4B8C-83A1-F6EECF244321}">
                <p14:modId xmlns:p14="http://schemas.microsoft.com/office/powerpoint/2010/main" val="1906213070"/>
              </p:ext>
            </p:extLst>
          </p:nvPr>
        </p:nvGraphicFramePr>
        <p:xfrm>
          <a:off x="894735" y="2164131"/>
          <a:ext cx="7354530" cy="3623186"/>
        </p:xfrm>
        <a:graphic>
          <a:graphicData uri="http://schemas.openxmlformats.org/drawingml/2006/table">
            <a:tbl>
              <a:tblPr firstRow="1" bandRow="1">
                <a:tableStyleId>{5C22544A-7EE6-4342-B048-85BDC9FD1C3A}</a:tableStyleId>
              </a:tblPr>
              <a:tblGrid>
                <a:gridCol w="2169954"/>
                <a:gridCol w="5184576"/>
              </a:tblGrid>
              <a:tr h="398058">
                <a:tc>
                  <a:txBody>
                    <a:bodyPr/>
                    <a:lstStyle/>
                    <a:p>
                      <a:r>
                        <a:rPr lang="en-US" sz="2000" dirty="0" smtClean="0">
                          <a:solidFill>
                            <a:schemeClr val="tx1">
                              <a:lumMod val="85000"/>
                              <a:lumOff val="15000"/>
                            </a:schemeClr>
                          </a:solidFill>
                        </a:rPr>
                        <a:t>Term</a:t>
                      </a:r>
                      <a:endParaRPr lang="en-US" sz="20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alpha val="50000"/>
                      </a:schemeClr>
                    </a:solidFill>
                  </a:tcPr>
                </a:tc>
                <a:tc>
                  <a:txBody>
                    <a:bodyPr/>
                    <a:lstStyle/>
                    <a:p>
                      <a:r>
                        <a:rPr lang="en-US" sz="2000" dirty="0" smtClean="0">
                          <a:solidFill>
                            <a:schemeClr val="tx1">
                              <a:lumMod val="85000"/>
                              <a:lumOff val="15000"/>
                            </a:schemeClr>
                          </a:solidFill>
                        </a:rPr>
                        <a:t>Definition</a:t>
                      </a:r>
                      <a:endParaRPr lang="en-US" sz="20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alpha val="50000"/>
                      </a:schemeClr>
                    </a:solidFill>
                  </a:tcPr>
                </a:tc>
              </a:tr>
              <a:tr h="398058">
                <a:tc>
                  <a:txBody>
                    <a:bodyPr/>
                    <a:lstStyle/>
                    <a:p>
                      <a:r>
                        <a:rPr lang="en-US" sz="1600" b="1" kern="1200" dirty="0" smtClean="0">
                          <a:solidFill>
                            <a:schemeClr val="tx1">
                              <a:lumMod val="85000"/>
                              <a:lumOff val="15000"/>
                            </a:schemeClr>
                          </a:solidFill>
                          <a:effectLst/>
                          <a:latin typeface="+mn-lt"/>
                          <a:ea typeface="+mn-ea"/>
                          <a:cs typeface="+mn-cs"/>
                        </a:rPr>
                        <a:t>Bar</a:t>
                      </a:r>
                      <a:endParaRPr lang="en-US" sz="16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a:txBody>
                    <a:bodyPr/>
                    <a:lstStyle/>
                    <a:p>
                      <a:r>
                        <a:rPr lang="en-US" sz="1600" kern="1200" dirty="0" smtClean="0">
                          <a:solidFill>
                            <a:schemeClr val="tx1">
                              <a:lumMod val="85000"/>
                              <a:lumOff val="15000"/>
                            </a:schemeClr>
                          </a:solidFill>
                          <a:effectLst/>
                          <a:latin typeface="+mn-lt"/>
                          <a:ea typeface="+mn-ea"/>
                          <a:cs typeface="+mn-cs"/>
                        </a:rPr>
                        <a:t>A very short, countable section of music</a:t>
                      </a:r>
                      <a:endParaRPr lang="en-GB" sz="16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r>
              <a:tr h="398058">
                <a:tc>
                  <a:txBody>
                    <a:bodyPr/>
                    <a:lstStyle/>
                    <a:p>
                      <a:r>
                        <a:rPr lang="en-GB" sz="1600" b="1" kern="1200" dirty="0" smtClean="0">
                          <a:solidFill>
                            <a:schemeClr val="tx1">
                              <a:lumMod val="85000"/>
                              <a:lumOff val="15000"/>
                            </a:schemeClr>
                          </a:solidFill>
                          <a:effectLst/>
                          <a:latin typeface="+mn-lt"/>
                          <a:ea typeface="+mn-ea"/>
                          <a:cs typeface="+mn-cs"/>
                        </a:rPr>
                        <a:t>Melody</a:t>
                      </a:r>
                      <a:endParaRPr lang="en-US" sz="16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a:txBody>
                    <a:bodyPr/>
                    <a:lstStyle/>
                    <a:p>
                      <a:r>
                        <a:rPr lang="en-GB" sz="1600" kern="1200" dirty="0" smtClean="0">
                          <a:solidFill>
                            <a:schemeClr val="tx1">
                              <a:lumMod val="85000"/>
                              <a:lumOff val="15000"/>
                            </a:schemeClr>
                          </a:solidFill>
                          <a:effectLst/>
                          <a:latin typeface="+mn-lt"/>
                          <a:ea typeface="+mn-ea"/>
                          <a:cs typeface="+mn-cs"/>
                        </a:rPr>
                        <a:t>another word for ‘tune’, like a musical sentence</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r>
              <a:tr h="398058">
                <a:tc>
                  <a:txBody>
                    <a:bodyPr/>
                    <a:lstStyle/>
                    <a:p>
                      <a:r>
                        <a:rPr lang="en-GB" sz="1600" b="1" kern="1200" dirty="0" smtClean="0">
                          <a:solidFill>
                            <a:schemeClr val="tx1">
                              <a:lumMod val="85000"/>
                              <a:lumOff val="15000"/>
                            </a:schemeClr>
                          </a:solidFill>
                          <a:effectLst/>
                          <a:latin typeface="+mn-lt"/>
                          <a:ea typeface="+mn-ea"/>
                          <a:cs typeface="+mn-cs"/>
                        </a:rPr>
                        <a:t>Off-beat</a:t>
                      </a:r>
                      <a:endParaRPr lang="en-US" sz="16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a:txBody>
                    <a:bodyPr/>
                    <a:lstStyle/>
                    <a:p>
                      <a:r>
                        <a:rPr lang="en-GB" sz="1600" kern="1200" dirty="0" smtClean="0">
                          <a:solidFill>
                            <a:schemeClr val="tx1">
                              <a:lumMod val="85000"/>
                              <a:lumOff val="15000"/>
                            </a:schemeClr>
                          </a:solidFill>
                          <a:effectLst/>
                          <a:latin typeface="+mn-lt"/>
                          <a:ea typeface="+mn-ea"/>
                          <a:cs typeface="+mn-cs"/>
                        </a:rPr>
                        <a:t>the ‘weak’ beats between the strong, ‘on-beats’ of the pulse</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r>
              <a:tr h="398058">
                <a:tc>
                  <a:txBody>
                    <a:bodyPr/>
                    <a:lstStyle/>
                    <a:p>
                      <a:r>
                        <a:rPr lang="en-US" sz="1600" b="1" kern="1200" dirty="0" smtClean="0">
                          <a:solidFill>
                            <a:schemeClr val="tx1">
                              <a:lumMod val="85000"/>
                              <a:lumOff val="15000"/>
                            </a:schemeClr>
                          </a:solidFill>
                          <a:effectLst/>
                          <a:latin typeface="+mn-lt"/>
                          <a:ea typeface="+mn-ea"/>
                          <a:cs typeface="+mn-cs"/>
                        </a:rPr>
                        <a:t>Orchestrate</a:t>
                      </a:r>
                      <a:endParaRPr lang="en-US" sz="16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a:txBody>
                    <a:bodyPr/>
                    <a:lstStyle/>
                    <a:p>
                      <a:r>
                        <a:rPr lang="en-US" sz="1600" kern="1200" dirty="0" smtClean="0">
                          <a:solidFill>
                            <a:schemeClr val="tx1">
                              <a:lumMod val="85000"/>
                              <a:lumOff val="15000"/>
                            </a:schemeClr>
                          </a:solidFill>
                          <a:effectLst/>
                          <a:latin typeface="+mn-lt"/>
                          <a:ea typeface="+mn-ea"/>
                          <a:cs typeface="+mn-cs"/>
                        </a:rPr>
                        <a:t>choose which instruments perform which parts of the music</a:t>
                      </a:r>
                      <a:endParaRPr lang="en-GB" sz="16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r>
              <a:tr h="474656">
                <a:tc>
                  <a:txBody>
                    <a:bodyPr/>
                    <a:lstStyle/>
                    <a:p>
                      <a:r>
                        <a:rPr lang="en-GB" sz="1600" b="1" kern="1200" dirty="0" smtClean="0">
                          <a:solidFill>
                            <a:schemeClr val="tx1">
                              <a:lumMod val="85000"/>
                              <a:lumOff val="15000"/>
                            </a:schemeClr>
                          </a:solidFill>
                          <a:effectLst/>
                          <a:latin typeface="+mn-lt"/>
                          <a:ea typeface="+mn-ea"/>
                          <a:cs typeface="+mn-cs"/>
                        </a:rPr>
                        <a:t>Ostinato</a:t>
                      </a:r>
                      <a:endParaRPr lang="en-US" sz="16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a:txBody>
                    <a:bodyPr/>
                    <a:lstStyle/>
                    <a:p>
                      <a:r>
                        <a:rPr lang="en-GB" sz="1600" kern="1200" dirty="0" smtClean="0">
                          <a:solidFill>
                            <a:schemeClr val="tx1">
                              <a:lumMod val="85000"/>
                              <a:lumOff val="15000"/>
                            </a:schemeClr>
                          </a:solidFill>
                          <a:effectLst/>
                          <a:latin typeface="+mn-lt"/>
                          <a:ea typeface="+mn-ea"/>
                          <a:cs typeface="+mn-cs"/>
                        </a:rPr>
                        <a:t>a repeating (often rhythmic) pattern</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r>
              <a:tr h="474656">
                <a:tc>
                  <a:txBody>
                    <a:bodyPr/>
                    <a:lstStyle/>
                    <a:p>
                      <a:r>
                        <a:rPr lang="en-GB" sz="1600" b="1" kern="1200" dirty="0" smtClean="0">
                          <a:solidFill>
                            <a:schemeClr val="tx1">
                              <a:lumMod val="85000"/>
                              <a:lumOff val="15000"/>
                            </a:schemeClr>
                          </a:solidFill>
                          <a:effectLst/>
                          <a:latin typeface="+mn-lt"/>
                          <a:ea typeface="+mn-ea"/>
                          <a:cs typeface="+mn-cs"/>
                        </a:rPr>
                        <a:t>Pitched percussion</a:t>
                      </a:r>
                      <a:endParaRPr lang="en-US" sz="16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a:txBody>
                    <a:bodyPr/>
                    <a:lstStyle/>
                    <a:p>
                      <a:r>
                        <a:rPr lang="en-GB" sz="1600" kern="1200" dirty="0" smtClean="0">
                          <a:solidFill>
                            <a:schemeClr val="tx1">
                              <a:lumMod val="85000"/>
                              <a:lumOff val="15000"/>
                            </a:schemeClr>
                          </a:solidFill>
                          <a:effectLst/>
                          <a:latin typeface="+mn-lt"/>
                          <a:ea typeface="+mn-ea"/>
                          <a:cs typeface="+mn-cs"/>
                        </a:rPr>
                        <a:t>percussion instruments that can play different pitches – xylophones, glockenspiels, chime bars, etc.</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r>
              <a:tr h="474656">
                <a:tc>
                  <a:txBody>
                    <a:bodyPr/>
                    <a:lstStyle/>
                    <a:p>
                      <a:r>
                        <a:rPr lang="en-US" sz="1600" b="1" dirty="0" smtClean="0">
                          <a:solidFill>
                            <a:schemeClr val="tx1">
                              <a:lumMod val="85000"/>
                              <a:lumOff val="15000"/>
                            </a:schemeClr>
                          </a:solidFill>
                        </a:rPr>
                        <a:t>Unpitched percussion</a:t>
                      </a:r>
                      <a:endParaRPr lang="en-US" sz="16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85000"/>
                              <a:lumOff val="15000"/>
                            </a:schemeClr>
                          </a:solidFill>
                          <a:effectLst/>
                          <a:latin typeface="+mn-lt"/>
                          <a:ea typeface="MS Mincho"/>
                          <a:cs typeface="Arial"/>
                        </a:rPr>
                        <a:t>percussion instruments that can only make a limited number of sounds – drums, shakers woodblocks, tambourine etc.</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tr>
            </a:tbl>
          </a:graphicData>
        </a:graphic>
      </p:graphicFrame>
    </p:spTree>
    <p:extLst>
      <p:ext uri="{BB962C8B-B14F-4D97-AF65-F5344CB8AC3E}">
        <p14:creationId xmlns:p14="http://schemas.microsoft.com/office/powerpoint/2010/main" val="2452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259632" y="1988840"/>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1</a:t>
            </a:r>
          </a:p>
          <a:p>
            <a:pPr marL="0" indent="0" algn="ctr">
              <a:buNone/>
            </a:pPr>
            <a:r>
              <a:rPr lang="en-GB" sz="3600" dirty="0" smtClean="0">
                <a:solidFill>
                  <a:schemeClr val="tx1">
                    <a:lumMod val="85000"/>
                    <a:lumOff val="15000"/>
                  </a:schemeClr>
                </a:solidFill>
              </a:rPr>
              <a:t>Watching and listening and dancing!</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13406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159818" y="1145362"/>
            <a:ext cx="7012582" cy="843478"/>
          </a:xfrm>
        </p:spPr>
        <p:txBody>
          <a:bodyPr/>
          <a:lstStyle/>
          <a:p>
            <a:r>
              <a:rPr lang="en-GB" b="1" dirty="0" smtClean="0">
                <a:solidFill>
                  <a:schemeClr val="tx1">
                    <a:lumMod val="85000"/>
                    <a:lumOff val="15000"/>
                  </a:schemeClr>
                </a:solidFill>
              </a:rPr>
              <a:t>Background – the composer</a:t>
            </a:r>
            <a:endParaRPr lang="en-GB" b="1" dirty="0">
              <a:solidFill>
                <a:schemeClr val="tx1">
                  <a:lumMod val="85000"/>
                  <a:lumOff val="15000"/>
                </a:schemeClr>
              </a:solidFill>
            </a:endParaRPr>
          </a:p>
        </p:txBody>
      </p:sp>
      <p:sp>
        <p:nvSpPr>
          <p:cNvPr id="7" name="Content Placeholder 5"/>
          <p:cNvSpPr>
            <a:spLocks noGrp="1"/>
          </p:cNvSpPr>
          <p:nvPr>
            <p:ph idx="1"/>
          </p:nvPr>
        </p:nvSpPr>
        <p:spPr>
          <a:xfrm>
            <a:off x="4355976" y="2456892"/>
            <a:ext cx="4392488" cy="3312368"/>
          </a:xfrm>
        </p:spPr>
        <p:txBody>
          <a:bodyPr>
            <a:normAutofit fontScale="92500" lnSpcReduction="20000"/>
          </a:bodyPr>
          <a:lstStyle/>
          <a:p>
            <a:pPr marL="0" indent="0">
              <a:buNone/>
            </a:pPr>
            <a:r>
              <a:rPr lang="en-GB" sz="4200" b="1" dirty="0">
                <a:solidFill>
                  <a:schemeClr val="tx1">
                    <a:lumMod val="85000"/>
                    <a:lumOff val="15000"/>
                  </a:schemeClr>
                </a:solidFill>
              </a:rPr>
              <a:t>Johannes </a:t>
            </a:r>
            <a:r>
              <a:rPr lang="en-GB" sz="4200" b="1" dirty="0" smtClean="0">
                <a:solidFill>
                  <a:schemeClr val="tx1">
                    <a:lumMod val="85000"/>
                    <a:lumOff val="15000"/>
                  </a:schemeClr>
                </a:solidFill>
              </a:rPr>
              <a:t>BRAHMS</a:t>
            </a:r>
          </a:p>
          <a:p>
            <a:pPr marL="0" indent="0">
              <a:buNone/>
            </a:pPr>
            <a:r>
              <a:rPr lang="en-GB" sz="3100" b="1" dirty="0" smtClean="0">
                <a:solidFill>
                  <a:schemeClr val="tx1">
                    <a:lumMod val="85000"/>
                    <a:lumOff val="15000"/>
                  </a:schemeClr>
                </a:solidFill>
              </a:rPr>
              <a:t>(1833–1897</a:t>
            </a:r>
            <a:r>
              <a:rPr lang="en-GB" sz="3100" b="1" dirty="0">
                <a:solidFill>
                  <a:schemeClr val="tx1">
                    <a:lumMod val="85000"/>
                    <a:lumOff val="15000"/>
                  </a:schemeClr>
                </a:solidFill>
              </a:rPr>
              <a:t>)</a:t>
            </a:r>
            <a:endParaRPr lang="en-US" sz="3100" dirty="0" smtClean="0">
              <a:solidFill>
                <a:schemeClr val="tx1">
                  <a:lumMod val="85000"/>
                  <a:lumOff val="15000"/>
                </a:schemeClr>
              </a:solidFill>
              <a:ea typeface="MS Mincho"/>
              <a:cs typeface="Arial"/>
            </a:endParaRPr>
          </a:p>
          <a:p>
            <a:pPr lvl="0"/>
            <a:r>
              <a:rPr lang="en-US" sz="2400" dirty="0">
                <a:solidFill>
                  <a:schemeClr val="tx1">
                    <a:lumMod val="85000"/>
                    <a:lumOff val="15000"/>
                  </a:schemeClr>
                </a:solidFill>
              </a:rPr>
              <a:t>German composer</a:t>
            </a:r>
            <a:endParaRPr lang="en-GB" sz="2400" dirty="0">
              <a:solidFill>
                <a:schemeClr val="tx1">
                  <a:lumMod val="85000"/>
                  <a:lumOff val="15000"/>
                </a:schemeClr>
              </a:solidFill>
            </a:endParaRPr>
          </a:p>
          <a:p>
            <a:pPr lvl="0"/>
            <a:r>
              <a:rPr lang="en-US" sz="2400" dirty="0">
                <a:solidFill>
                  <a:schemeClr val="tx1">
                    <a:lumMod val="85000"/>
                    <a:lumOff val="15000"/>
                  </a:schemeClr>
                </a:solidFill>
              </a:rPr>
              <a:t>One of the ‘three B’s’ of German music – Beethoven, Bach, Brahms</a:t>
            </a:r>
            <a:endParaRPr lang="en-GB" sz="2400" dirty="0">
              <a:solidFill>
                <a:schemeClr val="tx1">
                  <a:lumMod val="85000"/>
                  <a:lumOff val="15000"/>
                </a:schemeClr>
              </a:solidFill>
            </a:endParaRPr>
          </a:p>
          <a:p>
            <a:pPr lvl="0"/>
            <a:r>
              <a:rPr lang="en-US" sz="2400" dirty="0">
                <a:solidFill>
                  <a:schemeClr val="tx1">
                    <a:lumMod val="85000"/>
                    <a:lumOff val="15000"/>
                  </a:schemeClr>
                </a:solidFill>
              </a:rPr>
              <a:t>Wrote four symphonies and much for smaller chamber groups</a:t>
            </a:r>
            <a:endParaRPr lang="en-GB" sz="2400" dirty="0">
              <a:solidFill>
                <a:schemeClr val="tx1">
                  <a:lumMod val="85000"/>
                  <a:lumOff val="15000"/>
                </a:schemeClr>
              </a:solidFill>
            </a:endParaRPr>
          </a:p>
          <a:p>
            <a:pPr lvl="0"/>
            <a:r>
              <a:rPr lang="en-US" sz="2400" dirty="0">
                <a:solidFill>
                  <a:schemeClr val="tx1">
                    <a:lumMod val="85000"/>
                    <a:lumOff val="15000"/>
                  </a:schemeClr>
                </a:solidFill>
              </a:rPr>
              <a:t>Known as a perfectionist, a traditionalist and an innovator</a:t>
            </a:r>
            <a:endParaRPr lang="en-GB" sz="2400" dirty="0">
              <a:solidFill>
                <a:schemeClr val="tx1">
                  <a:lumMod val="85000"/>
                  <a:lumOff val="15000"/>
                </a:schemeClr>
              </a:solidFill>
            </a:endParaRPr>
          </a:p>
          <a:p>
            <a:pPr marL="0" indent="0">
              <a:buNone/>
            </a:pP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03648" y="2319996"/>
            <a:ext cx="2638263" cy="358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375842" y="569298"/>
            <a:ext cx="7012582" cy="843478"/>
          </a:xfrm>
        </p:spPr>
        <p:txBody>
          <a:bodyPr/>
          <a:lstStyle/>
          <a:p>
            <a:r>
              <a:rPr lang="en-GB" b="1" dirty="0" smtClean="0">
                <a:solidFill>
                  <a:schemeClr val="tx1">
                    <a:lumMod val="85000"/>
                    <a:lumOff val="15000"/>
                  </a:schemeClr>
                </a:solidFill>
              </a:rPr>
              <a:t>Background – the music</a:t>
            </a:r>
            <a:endParaRPr lang="en-GB" b="1" dirty="0">
              <a:solidFill>
                <a:schemeClr val="tx1">
                  <a:lumMod val="85000"/>
                  <a:lumOff val="15000"/>
                </a:schemeClr>
              </a:solidFill>
            </a:endParaRPr>
          </a:p>
        </p:txBody>
      </p:sp>
      <p:sp>
        <p:nvSpPr>
          <p:cNvPr id="7" name="Content Placeholder 5"/>
          <p:cNvSpPr>
            <a:spLocks noGrp="1"/>
          </p:cNvSpPr>
          <p:nvPr>
            <p:ph idx="1"/>
          </p:nvPr>
        </p:nvSpPr>
        <p:spPr>
          <a:xfrm>
            <a:off x="3203848" y="1700808"/>
            <a:ext cx="5472608" cy="4896544"/>
          </a:xfrm>
        </p:spPr>
        <p:txBody>
          <a:bodyPr>
            <a:noAutofit/>
          </a:bodyPr>
          <a:lstStyle/>
          <a:p>
            <a:pPr marL="0" indent="0">
              <a:buNone/>
            </a:pPr>
            <a:r>
              <a:rPr lang="en-GB" sz="2800" b="1" dirty="0">
                <a:solidFill>
                  <a:schemeClr val="tx1">
                    <a:lumMod val="85000"/>
                    <a:lumOff val="15000"/>
                  </a:schemeClr>
                </a:solidFill>
              </a:rPr>
              <a:t>Hungarian Dance No. 5 in G </a:t>
            </a:r>
            <a:r>
              <a:rPr lang="en-GB" sz="2800" b="1" dirty="0" smtClean="0">
                <a:solidFill>
                  <a:schemeClr val="tx1">
                    <a:lumMod val="85000"/>
                    <a:lumOff val="15000"/>
                  </a:schemeClr>
                </a:solidFill>
              </a:rPr>
              <a:t>minor</a:t>
            </a:r>
            <a:endParaRPr lang="en-US" sz="2800" dirty="0" smtClean="0">
              <a:solidFill>
                <a:schemeClr val="tx1">
                  <a:lumMod val="85000"/>
                  <a:lumOff val="15000"/>
                </a:schemeClr>
              </a:solidFill>
              <a:ea typeface="MS Mincho"/>
              <a:cs typeface="Arial"/>
            </a:endParaRPr>
          </a:p>
          <a:p>
            <a:pPr marL="0" indent="0">
              <a:buNone/>
            </a:pPr>
            <a:endParaRPr lang="en-US" sz="500" dirty="0" smtClean="0">
              <a:solidFill>
                <a:schemeClr val="tx1">
                  <a:lumMod val="85000"/>
                  <a:lumOff val="15000"/>
                </a:schemeClr>
              </a:solidFill>
            </a:endParaRPr>
          </a:p>
          <a:p>
            <a:r>
              <a:rPr lang="en-US" sz="2000" dirty="0">
                <a:solidFill>
                  <a:schemeClr val="tx1">
                    <a:lumMod val="85000"/>
                    <a:lumOff val="15000"/>
                  </a:schemeClr>
                </a:solidFill>
              </a:rPr>
              <a:t>The most famous dance from a set of 21 originally written for piano (four hands) in 1869</a:t>
            </a:r>
            <a:endParaRPr lang="en-GB" sz="2000" dirty="0">
              <a:solidFill>
                <a:schemeClr val="tx1">
                  <a:lumMod val="85000"/>
                  <a:lumOff val="15000"/>
                </a:schemeClr>
              </a:solidFill>
            </a:endParaRPr>
          </a:p>
          <a:p>
            <a:r>
              <a:rPr lang="en-US" sz="2000" dirty="0">
                <a:solidFill>
                  <a:schemeClr val="tx1">
                    <a:lumMod val="85000"/>
                    <a:lumOff val="15000"/>
                  </a:schemeClr>
                </a:solidFill>
              </a:rPr>
              <a:t>Brahms became fascinated by Hungarian folk music after meeting and working with violinist Ede </a:t>
            </a:r>
            <a:r>
              <a:rPr lang="en-US" sz="2000" dirty="0" err="1">
                <a:solidFill>
                  <a:schemeClr val="tx1">
                    <a:lumMod val="85000"/>
                    <a:lumOff val="15000"/>
                  </a:schemeClr>
                </a:solidFill>
              </a:rPr>
              <a:t>Reményi</a:t>
            </a:r>
            <a:r>
              <a:rPr lang="en-US" sz="2000" dirty="0">
                <a:solidFill>
                  <a:schemeClr val="tx1">
                    <a:lumMod val="85000"/>
                    <a:lumOff val="15000"/>
                  </a:schemeClr>
                </a:solidFill>
              </a:rPr>
              <a:t> who introduced him to ‘gypsy-style’ playing</a:t>
            </a:r>
            <a:endParaRPr lang="en-GB" sz="2000" dirty="0">
              <a:solidFill>
                <a:schemeClr val="tx1">
                  <a:lumMod val="85000"/>
                  <a:lumOff val="15000"/>
                </a:schemeClr>
              </a:solidFill>
            </a:endParaRPr>
          </a:p>
          <a:p>
            <a:r>
              <a:rPr lang="en-US" sz="2000" dirty="0">
                <a:solidFill>
                  <a:schemeClr val="tx1">
                    <a:lumMod val="85000"/>
                    <a:lumOff val="15000"/>
                  </a:schemeClr>
                </a:solidFill>
              </a:rPr>
              <a:t>Brahms thought he was using a traditional Hungarian folk tune but he actually, unknowingly, stole this tune from a composer called </a:t>
            </a:r>
            <a:r>
              <a:rPr lang="en-US" sz="2000" dirty="0" err="1">
                <a:solidFill>
                  <a:schemeClr val="tx1">
                    <a:lumMod val="85000"/>
                    <a:lumOff val="15000"/>
                  </a:schemeClr>
                </a:solidFill>
              </a:rPr>
              <a:t>Béla</a:t>
            </a:r>
            <a:r>
              <a:rPr lang="en-US" sz="2000" dirty="0">
                <a:solidFill>
                  <a:schemeClr val="tx1">
                    <a:lumMod val="85000"/>
                    <a:lumOff val="15000"/>
                  </a:schemeClr>
                </a:solidFill>
              </a:rPr>
              <a:t> </a:t>
            </a:r>
            <a:r>
              <a:rPr lang="en-US" sz="2000" dirty="0" err="1">
                <a:solidFill>
                  <a:schemeClr val="tx1">
                    <a:lumMod val="85000"/>
                    <a:lumOff val="15000"/>
                  </a:schemeClr>
                </a:solidFill>
              </a:rPr>
              <a:t>Kéler</a:t>
            </a:r>
            <a:endParaRPr lang="en-GB" sz="2000" dirty="0">
              <a:solidFill>
                <a:schemeClr val="tx1">
                  <a:lumMod val="85000"/>
                  <a:lumOff val="15000"/>
                </a:schemeClr>
              </a:solidFill>
            </a:endParaRPr>
          </a:p>
          <a:p>
            <a:r>
              <a:rPr lang="en-US" sz="2000" dirty="0">
                <a:solidFill>
                  <a:schemeClr val="tx1">
                    <a:lumMod val="85000"/>
                    <a:lumOff val="15000"/>
                  </a:schemeClr>
                </a:solidFill>
              </a:rPr>
              <a:t>The Hungarian Dances are his most popular and lucrative pieces </a:t>
            </a:r>
            <a:endParaRPr lang="en-GB" sz="2000" dirty="0">
              <a:solidFill>
                <a:schemeClr val="tx1">
                  <a:lumMod val="85000"/>
                  <a:lumOff val="15000"/>
                </a:schemeClr>
              </a:solidFill>
            </a:endParaRPr>
          </a:p>
          <a:p>
            <a:pPr marL="0" indent="0">
              <a:buNone/>
            </a:pPr>
            <a:endParaRPr lang="en-GB" sz="2000" dirty="0"/>
          </a:p>
        </p:txBody>
      </p:sp>
      <p:pic>
        <p:nvPicPr>
          <p:cNvPr id="16390"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1844824"/>
            <a:ext cx="3028832" cy="436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TotalTime>
  <Words>907</Words>
  <Application>Microsoft Office PowerPoint</Application>
  <PresentationFormat>On-screen Show (4:3)</PresentationFormat>
  <Paragraphs>231</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Trailblazer</vt:lpstr>
      <vt:lpstr>Lesson outcomes</vt:lpstr>
      <vt:lpstr>Curriculum checklist</vt:lpstr>
      <vt:lpstr>Glossary of music terms</vt:lpstr>
      <vt:lpstr>PowerPoint Presentation</vt:lpstr>
      <vt:lpstr>Background – the composer</vt:lpstr>
      <vt:lpstr>Background – the music</vt:lpstr>
      <vt:lpstr>Watch the orchestral performance</vt:lpstr>
      <vt:lpstr>PowerPoint Presentation</vt:lpstr>
      <vt:lpstr>PowerPoint Presentation</vt:lpstr>
      <vt:lpstr>PowerPoint Presentation</vt:lpstr>
      <vt:lpstr>Drum pattern</vt:lpstr>
      <vt:lpstr>Xylophone pattern</vt:lpstr>
      <vt:lpstr>Play these patterns in small groups and as a class!</vt:lpstr>
      <vt:lpstr>PowerPoint Presentation</vt:lpstr>
      <vt:lpstr>Warm up with an um-pah pulse!</vt:lpstr>
      <vt:lpstr>Add a ‘chest tap’ to your pattern – this is called the ‘off-beat’</vt:lpstr>
      <vt:lpstr>PowerPoint Presentation</vt:lpstr>
      <vt:lpstr>Do you remember hearing the melody and counting to eight?</vt:lpstr>
      <vt:lpstr>Think of a simple tune that will fit your pulse</vt:lpstr>
      <vt:lpstr>PowerPoint Presentation</vt:lpstr>
      <vt:lpstr>PowerPoint Presentation</vt:lpstr>
      <vt:lpstr>Body percussion</vt:lpstr>
      <vt:lpstr>Which instruments make these sounds?</vt:lpstr>
      <vt:lpstr>PowerPoint Presentation</vt:lpstr>
      <vt:lpstr>Recap</vt:lpstr>
      <vt:lpstr>Practise and perform!</vt:lpstr>
      <vt:lpstr>PowerPoint Presentation</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learnp02</dc:creator>
  <cp:lastModifiedBy>Sian Bateman</cp:lastModifiedBy>
  <cp:revision>48</cp:revision>
  <dcterms:created xsi:type="dcterms:W3CDTF">2019-07-16T08:25:33Z</dcterms:created>
  <dcterms:modified xsi:type="dcterms:W3CDTF">2019-07-25T13:11:34Z</dcterms:modified>
</cp:coreProperties>
</file>